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6"/>
  </p:notesMasterIdLst>
  <p:handoutMasterIdLst>
    <p:handoutMasterId r:id="rId57"/>
  </p:handoutMasterIdLst>
  <p:sldIdLst>
    <p:sldId id="464" r:id="rId2"/>
    <p:sldId id="461" r:id="rId3"/>
    <p:sldId id="521" r:id="rId4"/>
    <p:sldId id="293" r:id="rId5"/>
    <p:sldId id="465" r:id="rId6"/>
    <p:sldId id="479" r:id="rId7"/>
    <p:sldId id="482" r:id="rId8"/>
    <p:sldId id="478" r:id="rId9"/>
    <p:sldId id="490" r:id="rId10"/>
    <p:sldId id="491" r:id="rId11"/>
    <p:sldId id="522" r:id="rId12"/>
    <p:sldId id="488" r:id="rId13"/>
    <p:sldId id="489" r:id="rId14"/>
    <p:sldId id="493" r:id="rId15"/>
    <p:sldId id="494" r:id="rId16"/>
    <p:sldId id="495" r:id="rId17"/>
    <p:sldId id="496" r:id="rId18"/>
    <p:sldId id="497" r:id="rId19"/>
    <p:sldId id="498" r:id="rId20"/>
    <p:sldId id="480" r:id="rId21"/>
    <p:sldId id="499" r:id="rId22"/>
    <p:sldId id="476" r:id="rId23"/>
    <p:sldId id="477" r:id="rId24"/>
    <p:sldId id="501" r:id="rId25"/>
    <p:sldId id="503" r:id="rId26"/>
    <p:sldId id="500" r:id="rId27"/>
    <p:sldId id="475" r:id="rId28"/>
    <p:sldId id="505" r:id="rId29"/>
    <p:sldId id="504" r:id="rId30"/>
    <p:sldId id="506" r:id="rId31"/>
    <p:sldId id="474" r:id="rId32"/>
    <p:sldId id="507" r:id="rId33"/>
    <p:sldId id="472" r:id="rId34"/>
    <p:sldId id="509" r:id="rId35"/>
    <p:sldId id="511" r:id="rId36"/>
    <p:sldId id="471" r:id="rId37"/>
    <p:sldId id="510" r:id="rId38"/>
    <p:sldId id="513" r:id="rId39"/>
    <p:sldId id="514" r:id="rId40"/>
    <p:sldId id="470" r:id="rId41"/>
    <p:sldId id="515" r:id="rId42"/>
    <p:sldId id="512" r:id="rId43"/>
    <p:sldId id="516" r:id="rId44"/>
    <p:sldId id="517" r:id="rId45"/>
    <p:sldId id="518" r:id="rId46"/>
    <p:sldId id="469" r:id="rId47"/>
    <p:sldId id="519" r:id="rId48"/>
    <p:sldId id="473" r:id="rId49"/>
    <p:sldId id="508" r:id="rId50"/>
    <p:sldId id="520" r:id="rId51"/>
    <p:sldId id="484" r:id="rId52"/>
    <p:sldId id="485" r:id="rId53"/>
    <p:sldId id="486" r:id="rId54"/>
    <p:sldId id="295" r:id="rId5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CC"/>
    <a:srgbClr val="33CC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7" autoAdjust="0"/>
    <p:restoredTop sz="94719" autoAdjust="0"/>
  </p:normalViewPr>
  <p:slideViewPr>
    <p:cSldViewPr>
      <p:cViewPr varScale="1">
        <p:scale>
          <a:sx n="67" d="100"/>
          <a:sy n="67" d="100"/>
        </p:scale>
        <p:origin x="24" y="39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02"/>
    </p:cViewPr>
  </p:sorterViewPr>
  <p:notesViewPr>
    <p:cSldViewPr>
      <p:cViewPr varScale="1">
        <p:scale>
          <a:sx n="87" d="100"/>
          <a:sy n="87" d="100"/>
        </p:scale>
        <p:origin x="-3744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emf"/><Relationship Id="rId18" Type="http://schemas.openxmlformats.org/officeDocument/2006/relationships/image" Target="../media/image41.emf"/><Relationship Id="rId26" Type="http://schemas.openxmlformats.org/officeDocument/2006/relationships/image" Target="../media/image49.emf"/><Relationship Id="rId21" Type="http://schemas.openxmlformats.org/officeDocument/2006/relationships/image" Target="../media/image44.emf"/><Relationship Id="rId34" Type="http://schemas.openxmlformats.org/officeDocument/2006/relationships/image" Target="../media/image57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5" Type="http://schemas.openxmlformats.org/officeDocument/2006/relationships/image" Target="../media/image48.emf"/><Relationship Id="rId33" Type="http://schemas.openxmlformats.org/officeDocument/2006/relationships/image" Target="../media/image56.emf"/><Relationship Id="rId38" Type="http://schemas.openxmlformats.org/officeDocument/2006/relationships/image" Target="../media/image61.emf"/><Relationship Id="rId2" Type="http://schemas.openxmlformats.org/officeDocument/2006/relationships/image" Target="../media/image25.emf"/><Relationship Id="rId16" Type="http://schemas.openxmlformats.org/officeDocument/2006/relationships/image" Target="../media/image39.emf"/><Relationship Id="rId20" Type="http://schemas.openxmlformats.org/officeDocument/2006/relationships/image" Target="../media/image43.emf"/><Relationship Id="rId29" Type="http://schemas.openxmlformats.org/officeDocument/2006/relationships/image" Target="../media/image52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24" Type="http://schemas.openxmlformats.org/officeDocument/2006/relationships/image" Target="../media/image47.emf"/><Relationship Id="rId32" Type="http://schemas.openxmlformats.org/officeDocument/2006/relationships/image" Target="../media/image55.emf"/><Relationship Id="rId37" Type="http://schemas.openxmlformats.org/officeDocument/2006/relationships/image" Target="../media/image60.emf"/><Relationship Id="rId5" Type="http://schemas.openxmlformats.org/officeDocument/2006/relationships/image" Target="../media/image28.emf"/><Relationship Id="rId15" Type="http://schemas.openxmlformats.org/officeDocument/2006/relationships/image" Target="../media/image38.emf"/><Relationship Id="rId23" Type="http://schemas.openxmlformats.org/officeDocument/2006/relationships/image" Target="../media/image46.emf"/><Relationship Id="rId28" Type="http://schemas.openxmlformats.org/officeDocument/2006/relationships/image" Target="../media/image51.emf"/><Relationship Id="rId36" Type="http://schemas.openxmlformats.org/officeDocument/2006/relationships/image" Target="../media/image59.emf"/><Relationship Id="rId10" Type="http://schemas.openxmlformats.org/officeDocument/2006/relationships/image" Target="../media/image33.emf"/><Relationship Id="rId19" Type="http://schemas.openxmlformats.org/officeDocument/2006/relationships/image" Target="../media/image42.emf"/><Relationship Id="rId31" Type="http://schemas.openxmlformats.org/officeDocument/2006/relationships/image" Target="../media/image54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Relationship Id="rId22" Type="http://schemas.openxmlformats.org/officeDocument/2006/relationships/image" Target="../media/image45.emf"/><Relationship Id="rId27" Type="http://schemas.openxmlformats.org/officeDocument/2006/relationships/image" Target="../media/image50.emf"/><Relationship Id="rId30" Type="http://schemas.openxmlformats.org/officeDocument/2006/relationships/image" Target="../media/image53.emf"/><Relationship Id="rId35" Type="http://schemas.openxmlformats.org/officeDocument/2006/relationships/image" Target="../media/image58.emf"/><Relationship Id="rId8" Type="http://schemas.openxmlformats.org/officeDocument/2006/relationships/image" Target="../media/image31.emf"/><Relationship Id="rId3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B25B85A-40D1-4058-91E7-86B442941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7024148-3C49-4103-AC27-AF9D683A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1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53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E7AEBE5-399B-4DA3-8C02-E1740B48FAC0}" type="datetime1">
              <a:rPr lang="en-US" smtClean="0"/>
              <a:pPr/>
              <a:t>1/19/2022</a:t>
            </a:fld>
            <a:endParaRPr lang="en-US"/>
          </a:p>
        </p:txBody>
      </p:sp>
      <p:sp>
        <p:nvSpPr>
          <p:cNvPr id="2365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3B83E-348B-4EB6-8C0E-40CB1F0160E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36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 w="12700" cap="flat">
            <a:solidFill>
              <a:schemeClr val="tx1"/>
            </a:solidFill>
          </a:ln>
        </p:spPr>
      </p:sp>
      <p:sp>
        <p:nvSpPr>
          <p:cNvPr id="236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02" tIns="44654" rIns="90902" bIns="4465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78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07DBF05-67D7-4FC5-AC71-6393F7571AF3}" type="datetime1">
              <a:rPr lang="en-US" smtClean="0"/>
              <a:pPr/>
              <a:t>1/19/2022</a:t>
            </a:fld>
            <a:endParaRPr lang="en-US"/>
          </a:p>
        </p:txBody>
      </p:sp>
      <p:sp>
        <p:nvSpPr>
          <p:cNvPr id="23757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7098F-ED58-4DFF-AC7F-CD0E2AC4A6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37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 w="12700" cap="flat">
            <a:solidFill>
              <a:schemeClr val="tx1"/>
            </a:solidFill>
          </a:ln>
        </p:spPr>
      </p:sp>
      <p:sp>
        <p:nvSpPr>
          <p:cNvPr id="2375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02" tIns="44654" rIns="90902" bIns="4465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9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1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:notes"/>
          <p:cNvSpPr txBox="1">
            <a:spLocks noGrp="1"/>
          </p:cNvSpPr>
          <p:nvPr>
            <p:ph type="sldNum" idx="12"/>
          </p:nvPr>
        </p:nvSpPr>
        <p:spPr>
          <a:xfrm>
            <a:off x="3850680" y="9429288"/>
            <a:ext cx="2945454" cy="49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0077" y="4715493"/>
            <a:ext cx="5437523" cy="44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3013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to show the potential locality increase due to tiling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90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84539-4B80-4A93-9E26-78E9B497CFB1}" type="slidenum">
              <a:rPr lang="en-US"/>
              <a:pPr/>
              <a:t>38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15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068EF-ABF0-4214-B942-BC220CE80705}" type="slidenum">
              <a:rPr lang="en-US"/>
              <a:pPr/>
              <a:t>39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587375"/>
            <a:ext cx="6073775" cy="3417888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919" y="4343693"/>
            <a:ext cx="5909246" cy="41139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2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98184-41BE-4651-B86A-2A9D57C19CD6}" type="slidenum">
              <a:rPr lang="en-US"/>
              <a:pPr/>
              <a:t>41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0563"/>
            <a:ext cx="6070600" cy="3416300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5385"/>
          </a:xfrm>
          <a:ln/>
        </p:spPr>
        <p:txBody>
          <a:bodyPr lIns="92225" tIns="46113" rIns="92225" bIns="461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6831E-FAA3-4ECB-8D8C-0D6DE26E09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6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9950D50-7CBF-4CEF-83FA-365A6E889A7D}" type="datetime1">
              <a:rPr lang="en-US" smtClean="0"/>
              <a:pPr/>
              <a:t>1/19/2022</a:t>
            </a:fld>
            <a:endParaRPr lang="en-US"/>
          </a:p>
        </p:txBody>
      </p:sp>
      <p:sp>
        <p:nvSpPr>
          <p:cNvPr id="16589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9E22A-4A7E-4BE8-9E1C-9041B62D9F3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2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95EAED7-8849-44D8-80FF-E0E79E9830CA}" type="datetime1">
              <a:rPr lang="en-US" smtClean="0"/>
              <a:pPr/>
              <a:t>1/19/2022</a:t>
            </a:fld>
            <a:endParaRPr lang="en-US"/>
          </a:p>
        </p:txBody>
      </p:sp>
      <p:sp>
        <p:nvSpPr>
          <p:cNvPr id="16486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11E03-271C-45C1-8295-578FA9CE9A2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4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FD68DFC-3590-43A0-B07D-2D1FF17B7088}" type="datetime1">
              <a:rPr lang="en-US"/>
              <a:pPr/>
              <a:t>1/19/2022</a:t>
            </a:fld>
            <a:endParaRPr lang="en-US"/>
          </a:p>
        </p:txBody>
      </p:sp>
      <p:sp>
        <p:nvSpPr>
          <p:cNvPr id="8089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FFFDA-8ABF-4D67-9F17-5A238255A3AE}" type="slidenum">
              <a:rPr lang="en-US"/>
              <a:pPr/>
              <a:t>11</a:t>
            </a:fld>
            <a:endParaRPr lang="en-US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5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C997C8C-8FAB-4B5D-8724-59BF76B4E144}" type="datetime1">
              <a:rPr lang="en-US" smtClean="0"/>
              <a:pPr/>
              <a:t>1/19/2022</a:t>
            </a:fld>
            <a:endParaRPr lang="en-US"/>
          </a:p>
        </p:txBody>
      </p:sp>
      <p:sp>
        <p:nvSpPr>
          <p:cNvPr id="22937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A62EA-89AE-4AB6-89B2-88E3539B4E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9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29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6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774AAAD-1CF4-49A4-A198-132026A0622D}" type="datetime1">
              <a:rPr lang="en-US" smtClean="0"/>
              <a:pPr/>
              <a:t>1/19/2022</a:t>
            </a:fld>
            <a:endParaRPr lang="en-US"/>
          </a:p>
        </p:txBody>
      </p:sp>
      <p:sp>
        <p:nvSpPr>
          <p:cNvPr id="23142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4435C-8E87-4B6C-8330-738B074AF17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3142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02" tIns="44654" rIns="90902" bIns="44654"/>
          <a:lstStyle/>
          <a:p>
            <a:endParaRPr lang="en-GB"/>
          </a:p>
        </p:txBody>
      </p:sp>
      <p:sp>
        <p:nvSpPr>
          <p:cNvPr id="2314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41453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4477551-9386-4794-9D72-BF4EE4447881}" type="datetime1">
              <a:rPr lang="en-US" smtClean="0"/>
              <a:pPr/>
              <a:t>1/19/2022</a:t>
            </a:fld>
            <a:endParaRPr lang="en-US"/>
          </a:p>
        </p:txBody>
      </p:sp>
      <p:sp>
        <p:nvSpPr>
          <p:cNvPr id="2334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B9A7F-F27B-4431-A18A-750BFEE420A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3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 w="12700" cap="flat">
            <a:solidFill>
              <a:schemeClr val="tx1"/>
            </a:solidFill>
          </a:ln>
        </p:spPr>
      </p:sp>
      <p:sp>
        <p:nvSpPr>
          <p:cNvPr id="2334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02" tIns="44654" rIns="90902" bIns="4465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5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137DD25-373E-435D-8FEA-533846E8EC58}" type="datetime1">
              <a:rPr lang="en-US" smtClean="0"/>
              <a:pPr/>
              <a:t>1/19/2022</a:t>
            </a:fld>
            <a:endParaRPr lang="en-US"/>
          </a:p>
        </p:txBody>
      </p:sp>
      <p:sp>
        <p:nvSpPr>
          <p:cNvPr id="23552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6EA7-1D6D-40CC-AA30-2359BBF09B8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3552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02" tIns="44654" rIns="90902" bIns="44654"/>
          <a:lstStyle/>
          <a:p>
            <a:endParaRPr lang="en-GB" dirty="0"/>
          </a:p>
        </p:txBody>
      </p:sp>
      <p:sp>
        <p:nvSpPr>
          <p:cNvPr id="2355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20515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1" y="1306513"/>
            <a:ext cx="103632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927350"/>
            <a:ext cx="8534400" cy="1752600"/>
          </a:xfrm>
        </p:spPr>
        <p:txBody>
          <a:bodyPr/>
          <a:lstStyle>
            <a:lvl1pPr marL="0" indent="0" algn="r">
              <a:buFontTx/>
              <a:buNone/>
              <a:defRPr sz="32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400" i="0"/>
            </a:lvl1pPr>
          </a:lstStyle>
          <a:p>
            <a:pPr>
              <a:defRPr/>
            </a:pPr>
            <a:fld id="{6328305D-513A-4C3E-994D-AE338B5C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4" y="228600"/>
            <a:ext cx="2861733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2533" y="228600"/>
            <a:ext cx="83820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73756"/>
            <a:ext cx="2844800" cy="1842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898F0-DC27-41F7-9BF9-FB7C918C293A}" type="datetime1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0675" y="6673756"/>
            <a:ext cx="3860800" cy="1842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H Corporaal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673755"/>
            <a:ext cx="2844800" cy="1842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8D86-1135-48DA-AB42-D40B692F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769" y="224644"/>
            <a:ext cx="1156381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71387" y="1088740"/>
            <a:ext cx="11563818" cy="5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162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652000" y="66294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33" y="1073150"/>
            <a:ext cx="5621867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3150"/>
            <a:ext cx="5621867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9467" y="228601"/>
            <a:ext cx="1139613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het </a:t>
            </a:r>
            <a:r>
              <a:rPr lang="en-US" dirty="0" err="1"/>
              <a:t>opmaakprofiel</a:t>
            </a:r>
            <a:r>
              <a:rPr lang="en-US" dirty="0"/>
              <a:t> van de </a:t>
            </a:r>
            <a:r>
              <a:rPr lang="en-US" dirty="0" err="1"/>
              <a:t>modeltitel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2534" y="1073150"/>
            <a:ext cx="11446933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opmaakprofielen</a:t>
            </a:r>
            <a:r>
              <a:rPr lang="en-US" dirty="0"/>
              <a:t> van de </a:t>
            </a:r>
            <a:r>
              <a:rPr lang="en-US" dirty="0" err="1"/>
              <a:t>modeltekst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688288" y="6627168"/>
            <a:ext cx="3503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Embedded Computer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Architecture      pg </a:t>
            </a:r>
            <a:fld id="{08FFB19C-4C3F-4E48-9052-3F8614C204F7}" type="slidenum"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  <p:sldLayoutId id="2147483690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9pPr>
    </p:titleStyle>
    <p:bodyStyle>
      <a:lvl1pPr marL="1905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731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68400" indent="-2095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5875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288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4860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2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04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76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emf"/><Relationship Id="rId21" Type="http://schemas.openxmlformats.org/officeDocument/2006/relationships/oleObject" Target="../embeddings/oleObject14.bin"/><Relationship Id="rId42" Type="http://schemas.openxmlformats.org/officeDocument/2006/relationships/image" Target="../media/image43.emf"/><Relationship Id="rId47" Type="http://schemas.openxmlformats.org/officeDocument/2006/relationships/oleObject" Target="../embeddings/oleObject27.bin"/><Relationship Id="rId63" Type="http://schemas.openxmlformats.org/officeDocument/2006/relationships/oleObject" Target="../embeddings/oleObject35.bin"/><Relationship Id="rId68" Type="http://schemas.openxmlformats.org/officeDocument/2006/relationships/image" Target="../media/image56.emf"/><Relationship Id="rId16" Type="http://schemas.openxmlformats.org/officeDocument/2006/relationships/image" Target="../media/image30.e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34.emf"/><Relationship Id="rId32" Type="http://schemas.openxmlformats.org/officeDocument/2006/relationships/image" Target="../media/image38.emf"/><Relationship Id="rId37" Type="http://schemas.openxmlformats.org/officeDocument/2006/relationships/oleObject" Target="../embeddings/oleObject22.bin"/><Relationship Id="rId40" Type="http://schemas.openxmlformats.org/officeDocument/2006/relationships/image" Target="../media/image42.emf"/><Relationship Id="rId45" Type="http://schemas.openxmlformats.org/officeDocument/2006/relationships/oleObject" Target="../embeddings/oleObject26.bin"/><Relationship Id="rId53" Type="http://schemas.openxmlformats.org/officeDocument/2006/relationships/oleObject" Target="../embeddings/oleObject30.bin"/><Relationship Id="rId58" Type="http://schemas.openxmlformats.org/officeDocument/2006/relationships/image" Target="../media/image51.emf"/><Relationship Id="rId66" Type="http://schemas.openxmlformats.org/officeDocument/2006/relationships/image" Target="../media/image55.emf"/><Relationship Id="rId74" Type="http://schemas.openxmlformats.org/officeDocument/2006/relationships/image" Target="../media/image59.emf"/><Relationship Id="rId5" Type="http://schemas.openxmlformats.org/officeDocument/2006/relationships/oleObject" Target="../embeddings/oleObject6.bin"/><Relationship Id="rId61" Type="http://schemas.openxmlformats.org/officeDocument/2006/relationships/oleObject" Target="../embeddings/oleObject34.bin"/><Relationship Id="rId19" Type="http://schemas.openxmlformats.org/officeDocument/2006/relationships/oleObject" Target="../embeddings/oleObject13.bin"/><Relationship Id="rId14" Type="http://schemas.openxmlformats.org/officeDocument/2006/relationships/image" Target="../media/image29.emf"/><Relationship Id="rId22" Type="http://schemas.openxmlformats.org/officeDocument/2006/relationships/image" Target="../media/image33.emf"/><Relationship Id="rId27" Type="http://schemas.openxmlformats.org/officeDocument/2006/relationships/oleObject" Target="../embeddings/oleObject17.bin"/><Relationship Id="rId30" Type="http://schemas.openxmlformats.org/officeDocument/2006/relationships/image" Target="../media/image37.emf"/><Relationship Id="rId35" Type="http://schemas.openxmlformats.org/officeDocument/2006/relationships/oleObject" Target="../embeddings/oleObject21.bin"/><Relationship Id="rId43" Type="http://schemas.openxmlformats.org/officeDocument/2006/relationships/oleObject" Target="../embeddings/oleObject25.bin"/><Relationship Id="rId48" Type="http://schemas.openxmlformats.org/officeDocument/2006/relationships/image" Target="../media/image46.emf"/><Relationship Id="rId56" Type="http://schemas.openxmlformats.org/officeDocument/2006/relationships/image" Target="../media/image50.emf"/><Relationship Id="rId64" Type="http://schemas.openxmlformats.org/officeDocument/2006/relationships/image" Target="../media/image54.emf"/><Relationship Id="rId69" Type="http://schemas.openxmlformats.org/officeDocument/2006/relationships/oleObject" Target="../embeddings/oleObject38.bin"/><Relationship Id="rId77" Type="http://schemas.openxmlformats.org/officeDocument/2006/relationships/oleObject" Target="../embeddings/oleObject42.bin"/><Relationship Id="rId8" Type="http://schemas.openxmlformats.org/officeDocument/2006/relationships/image" Target="../media/image26.emf"/><Relationship Id="rId51" Type="http://schemas.openxmlformats.org/officeDocument/2006/relationships/oleObject" Target="../embeddings/oleObject29.bin"/><Relationship Id="rId72" Type="http://schemas.openxmlformats.org/officeDocument/2006/relationships/image" Target="../media/image58.emf"/><Relationship Id="rId3" Type="http://schemas.openxmlformats.org/officeDocument/2006/relationships/oleObject" Target="../embeddings/oleObject5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33" Type="http://schemas.openxmlformats.org/officeDocument/2006/relationships/oleObject" Target="../embeddings/oleObject20.bin"/><Relationship Id="rId38" Type="http://schemas.openxmlformats.org/officeDocument/2006/relationships/image" Target="../media/image41.emf"/><Relationship Id="rId46" Type="http://schemas.openxmlformats.org/officeDocument/2006/relationships/image" Target="../media/image45.emf"/><Relationship Id="rId59" Type="http://schemas.openxmlformats.org/officeDocument/2006/relationships/oleObject" Target="../embeddings/oleObject33.bin"/><Relationship Id="rId67" Type="http://schemas.openxmlformats.org/officeDocument/2006/relationships/oleObject" Target="../embeddings/oleObject37.bin"/><Relationship Id="rId20" Type="http://schemas.openxmlformats.org/officeDocument/2006/relationships/image" Target="../media/image32.emf"/><Relationship Id="rId41" Type="http://schemas.openxmlformats.org/officeDocument/2006/relationships/oleObject" Target="../embeddings/oleObject24.bin"/><Relationship Id="rId54" Type="http://schemas.openxmlformats.org/officeDocument/2006/relationships/image" Target="../media/image49.emf"/><Relationship Id="rId62" Type="http://schemas.openxmlformats.org/officeDocument/2006/relationships/image" Target="../media/image53.emf"/><Relationship Id="rId70" Type="http://schemas.openxmlformats.org/officeDocument/2006/relationships/image" Target="../media/image57.emf"/><Relationship Id="rId75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36.emf"/><Relationship Id="rId36" Type="http://schemas.openxmlformats.org/officeDocument/2006/relationships/image" Target="../media/image40.emf"/><Relationship Id="rId49" Type="http://schemas.openxmlformats.org/officeDocument/2006/relationships/oleObject" Target="../embeddings/oleObject28.bin"/><Relationship Id="rId57" Type="http://schemas.openxmlformats.org/officeDocument/2006/relationships/oleObject" Target="../embeddings/oleObject32.bin"/><Relationship Id="rId10" Type="http://schemas.openxmlformats.org/officeDocument/2006/relationships/image" Target="../media/image27.emf"/><Relationship Id="rId31" Type="http://schemas.openxmlformats.org/officeDocument/2006/relationships/oleObject" Target="../embeddings/oleObject19.bin"/><Relationship Id="rId44" Type="http://schemas.openxmlformats.org/officeDocument/2006/relationships/image" Target="../media/image44.emf"/><Relationship Id="rId52" Type="http://schemas.openxmlformats.org/officeDocument/2006/relationships/image" Target="../media/image48.emf"/><Relationship Id="rId60" Type="http://schemas.openxmlformats.org/officeDocument/2006/relationships/image" Target="../media/image52.emf"/><Relationship Id="rId65" Type="http://schemas.openxmlformats.org/officeDocument/2006/relationships/oleObject" Target="../embeddings/oleObject36.bin"/><Relationship Id="rId73" Type="http://schemas.openxmlformats.org/officeDocument/2006/relationships/oleObject" Target="../embeddings/oleObject40.bin"/><Relationship Id="rId78" Type="http://schemas.openxmlformats.org/officeDocument/2006/relationships/image" Target="../media/image61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8.bin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31.emf"/><Relationship Id="rId39" Type="http://schemas.openxmlformats.org/officeDocument/2006/relationships/oleObject" Target="../embeddings/oleObject23.bin"/><Relationship Id="rId34" Type="http://schemas.openxmlformats.org/officeDocument/2006/relationships/image" Target="../media/image39.emf"/><Relationship Id="rId50" Type="http://schemas.openxmlformats.org/officeDocument/2006/relationships/image" Target="../media/image47.emf"/><Relationship Id="rId55" Type="http://schemas.openxmlformats.org/officeDocument/2006/relationships/oleObject" Target="../embeddings/oleObject31.bin"/><Relationship Id="rId76" Type="http://schemas.openxmlformats.org/officeDocument/2006/relationships/image" Target="../media/image60.emf"/><Relationship Id="rId7" Type="http://schemas.openxmlformats.org/officeDocument/2006/relationships/oleObject" Target="../embeddings/oleObject7.bin"/><Relationship Id="rId71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29" Type="http://schemas.openxmlformats.org/officeDocument/2006/relationships/oleObject" Target="../embeddings/oleObject1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es.ele.tue.nl/~heco/courses/EmbeddedComputerArchitecture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10134600" cy="1524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Embedded Computer Architecture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5SAI0</a:t>
            </a:r>
            <a:br>
              <a:rPr lang="en-US" b="1" dirty="0">
                <a:solidFill>
                  <a:srgbClr val="CC3300"/>
                </a:solidFill>
              </a:rPr>
            </a:br>
            <a:br>
              <a:rPr lang="en-US" b="1">
                <a:solidFill>
                  <a:srgbClr val="CC3300"/>
                </a:solidFill>
              </a:rPr>
            </a:br>
            <a:r>
              <a:rPr lang="en-US"/>
              <a:t>Wrap-Up, we are almost there...</a:t>
            </a:r>
            <a:endParaRPr lang="en-US" sz="4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US" sz="2400" kern="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48600" cy="19050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TUEindhoven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2021-2022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3499246"/>
            <a:ext cx="2409854" cy="312528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00200"/>
            <a:ext cx="2693857" cy="33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8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673755"/>
            <a:ext cx="2844800" cy="1842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CFD22D-CF6D-4B95-827A-FE9AB83B7BF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1749426" y="312739"/>
            <a:ext cx="34575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/>
              <a:t>Branch</a:t>
            </a:r>
            <a:r>
              <a:rPr lang="en-US" sz="2400"/>
              <a:t> Instructions</a:t>
            </a:r>
            <a:r>
              <a:rPr lang="en-US" sz="2400" dirty="0"/>
              <a:t>:</a:t>
            </a:r>
          </a:p>
          <a:p>
            <a:pPr lvl="1">
              <a:buFont typeface="Monotype Sorts" pitchFamily="2" charset="2"/>
              <a:buNone/>
            </a:pPr>
            <a:r>
              <a:rPr lang="en-US" sz="2000" dirty="0" err="1">
                <a:latin typeface="Courier New" pitchFamily="49" charset="0"/>
              </a:rPr>
              <a:t>bne</a:t>
            </a:r>
            <a:r>
              <a:rPr lang="en-US" sz="2000" dirty="0">
                <a:latin typeface="Courier New" pitchFamily="49" charset="0"/>
              </a:rPr>
              <a:t> $t4,$t5,Label</a:t>
            </a:r>
            <a:r>
              <a:rPr lang="en-US" sz="2000" dirty="0"/>
              <a:t>	</a:t>
            </a:r>
            <a:r>
              <a:rPr lang="en-US" sz="2000" dirty="0">
                <a:latin typeface="Times New Roman" pitchFamily="18" charset="0"/>
              </a:rPr>
              <a:t>Next instruction is at Label if $t4 </a:t>
            </a:r>
            <a:r>
              <a:rPr lang="en-US" sz="2000" dirty="0">
                <a:latin typeface="Courier New" pitchFamily="49" charset="0"/>
                <a:sym typeface="Symbol" pitchFamily="18" charset="2"/>
              </a:rPr>
              <a:t></a:t>
            </a:r>
            <a:r>
              <a:rPr lang="en-US" sz="2000" dirty="0">
                <a:latin typeface="Times New Roman" pitchFamily="18" charset="0"/>
              </a:rPr>
              <a:t> $t5</a:t>
            </a:r>
          </a:p>
          <a:p>
            <a:pPr lvl="1">
              <a:spcBef>
                <a:spcPct val="0"/>
              </a:spcBef>
              <a:spcAft>
                <a:spcPct val="40000"/>
              </a:spcAft>
              <a:buFont typeface="Monotype Sorts" pitchFamily="2" charset="2"/>
              <a:buNone/>
            </a:pPr>
            <a:r>
              <a:rPr lang="en-US" sz="2000" dirty="0" err="1">
                <a:latin typeface="Courier New" pitchFamily="49" charset="0"/>
              </a:rPr>
              <a:t>beq</a:t>
            </a:r>
            <a:r>
              <a:rPr lang="en-US" sz="2000" dirty="0">
                <a:latin typeface="Courier New" pitchFamily="49" charset="0"/>
              </a:rPr>
              <a:t> $t4,$t5,Label</a:t>
            </a:r>
            <a:r>
              <a:rPr lang="en-US" sz="2000" dirty="0"/>
              <a:t>	</a:t>
            </a:r>
            <a:r>
              <a:rPr lang="en-US" sz="2000" dirty="0">
                <a:latin typeface="Times New Roman" pitchFamily="18" charset="0"/>
              </a:rPr>
              <a:t>Next instruction is at Label if $t4 = $t5</a:t>
            </a:r>
            <a:endParaRPr lang="en-US" sz="2000" dirty="0"/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sz="2400"/>
              <a:t>Formats (use the I-format):</a:t>
            </a:r>
            <a:br>
              <a:rPr lang="en-US" sz="2400" dirty="0"/>
            </a:br>
            <a:br>
              <a:rPr lang="en-US" sz="2400"/>
            </a:br>
            <a:br>
              <a:rPr lang="en-US" sz="2400"/>
            </a:br>
            <a:endParaRPr lang="en-US" sz="2400" dirty="0"/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sz="2400" dirty="0"/>
              <a:t>Most branches are local (principle of locality):</a:t>
            </a:r>
          </a:p>
          <a:p>
            <a:pPr lvl="1"/>
            <a:r>
              <a:rPr lang="en-US" sz="2000" dirty="0"/>
              <a:t>use Instruction Address Register (PC = program counter), and use relative addressing:  </a:t>
            </a:r>
            <a:br>
              <a:rPr lang="en-US" sz="2000" dirty="0"/>
            </a:br>
            <a:r>
              <a:rPr lang="en-US" sz="2400" dirty="0" err="1">
                <a:solidFill>
                  <a:schemeClr val="tx2"/>
                </a:solidFill>
              </a:rPr>
              <a:t>PC_next</a:t>
            </a:r>
            <a:r>
              <a:rPr lang="en-US" sz="2400" dirty="0">
                <a:solidFill>
                  <a:schemeClr val="tx2"/>
                </a:solidFill>
              </a:rPr>
              <a:t> = PC + 4 + (16-bit label || 00)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400"/>
          </a:p>
          <a:p>
            <a:r>
              <a:rPr lang="en-US" sz="2400" b="1"/>
              <a:t>Jump</a:t>
            </a:r>
            <a:r>
              <a:rPr lang="en-US" sz="2400"/>
              <a:t> </a:t>
            </a:r>
            <a:r>
              <a:rPr lang="en-US" sz="2400" dirty="0"/>
              <a:t>instructions just use high order bits of PC </a:t>
            </a:r>
          </a:p>
          <a:p>
            <a:pPr lvl="1"/>
            <a:r>
              <a:rPr lang="en-US" sz="2000" dirty="0"/>
              <a:t>address boundaries of 256 MB</a:t>
            </a:r>
          </a:p>
          <a:p>
            <a:pPr lvl="1"/>
            <a:r>
              <a:rPr lang="en-US" sz="2400" dirty="0" err="1">
                <a:solidFill>
                  <a:schemeClr val="tx2"/>
                </a:solidFill>
              </a:rPr>
              <a:t>PC_next</a:t>
            </a:r>
            <a:r>
              <a:rPr lang="en-US" sz="2400" dirty="0">
                <a:solidFill>
                  <a:schemeClr val="tx2"/>
                </a:solidFill>
              </a:rPr>
              <a:t> = (PC + 4 )[31..28] || 26-bit Label || 00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9656" y="2924944"/>
            <a:ext cx="6652080" cy="990600"/>
            <a:chOff x="2993571" y="3200400"/>
            <a:chExt cx="6652080" cy="990600"/>
          </a:xfrm>
        </p:grpSpPr>
        <p:sp>
          <p:nvSpPr>
            <p:cNvPr id="44038" name="Rectangle 4"/>
            <p:cNvSpPr>
              <a:spLocks noChangeArrowheads="1"/>
            </p:cNvSpPr>
            <p:nvPr/>
          </p:nvSpPr>
          <p:spPr bwMode="auto">
            <a:xfrm>
              <a:off x="3557588" y="3281364"/>
              <a:ext cx="1014412" cy="3381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Rectangle 5"/>
            <p:cNvSpPr>
              <a:spLocks noChangeArrowheads="1"/>
            </p:cNvSpPr>
            <p:nvPr/>
          </p:nvSpPr>
          <p:spPr bwMode="auto">
            <a:xfrm>
              <a:off x="4572001" y="3281364"/>
              <a:ext cx="1014413" cy="3381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Rectangle 6"/>
            <p:cNvSpPr>
              <a:spLocks noChangeArrowheads="1"/>
            </p:cNvSpPr>
            <p:nvPr/>
          </p:nvSpPr>
          <p:spPr bwMode="auto">
            <a:xfrm>
              <a:off x="5586413" y="3281364"/>
              <a:ext cx="1014412" cy="3381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Rectangle 7"/>
            <p:cNvSpPr>
              <a:spLocks noChangeArrowheads="1"/>
            </p:cNvSpPr>
            <p:nvPr/>
          </p:nvSpPr>
          <p:spPr bwMode="auto">
            <a:xfrm>
              <a:off x="6600826" y="3281364"/>
              <a:ext cx="3044825" cy="3381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Rectangle 8"/>
            <p:cNvSpPr>
              <a:spLocks noChangeArrowheads="1"/>
            </p:cNvSpPr>
            <p:nvPr/>
          </p:nvSpPr>
          <p:spPr bwMode="auto">
            <a:xfrm>
              <a:off x="2993571" y="3200400"/>
              <a:ext cx="587533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26988" rIns="19050" bIns="26988"/>
            <a:lstStyle/>
            <a:p>
              <a:pPr marL="112713" defTabSz="904875">
                <a:lnSpc>
                  <a:spcPts val="27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452438" algn="l"/>
                  <a:tab pos="1520825" algn="l"/>
                  <a:tab pos="2540000" algn="l"/>
                  <a:tab pos="3557588" algn="l"/>
                  <a:tab pos="4638675" algn="l"/>
                  <a:tab pos="5594350" algn="l"/>
                </a:tabLst>
              </a:pPr>
              <a:r>
                <a:rPr lang="en-US" sz="1800" b="1" dirty="0">
                  <a:solidFill>
                    <a:srgbClr val="000000"/>
                  </a:solidFill>
                  <a:latin typeface="Courier New" pitchFamily="49" charset="0"/>
                </a:rPr>
                <a:t>	  op	  </a:t>
              </a:r>
              <a:r>
                <a:rPr lang="en-US" sz="1800" b="1" dirty="0" err="1">
                  <a:solidFill>
                    <a:srgbClr val="000000"/>
                  </a:solidFill>
                  <a:latin typeface="Courier New" pitchFamily="49" charset="0"/>
                </a:rPr>
                <a:t>rs</a:t>
              </a:r>
              <a:r>
                <a:rPr lang="en-US" sz="1800" b="1" dirty="0">
                  <a:solidFill>
                    <a:srgbClr val="000000"/>
                  </a:solidFill>
                  <a:latin typeface="Courier New" pitchFamily="49" charset="0"/>
                </a:rPr>
                <a:t>	  </a:t>
              </a:r>
              <a:r>
                <a:rPr lang="en-US" sz="1800" b="1" dirty="0" err="1">
                  <a:solidFill>
                    <a:srgbClr val="000000"/>
                  </a:solidFill>
                  <a:latin typeface="Courier New" pitchFamily="49" charset="0"/>
                </a:rPr>
                <a:t>rt</a:t>
              </a:r>
              <a:r>
                <a:rPr lang="en-US" sz="1800" b="1" dirty="0">
                  <a:solidFill>
                    <a:srgbClr val="000000"/>
                  </a:solidFill>
                  <a:latin typeface="Courier New" pitchFamily="49" charset="0"/>
                </a:rPr>
                <a:t>	  16 bit address label</a:t>
              </a:r>
              <a:br>
                <a:rPr lang="en-US" sz="1800" b="1" dirty="0">
                  <a:solidFill>
                    <a:srgbClr val="000000"/>
                  </a:solidFill>
                  <a:latin typeface="Courier New" pitchFamily="49" charset="0"/>
                </a:rPr>
              </a:br>
              <a:endParaRPr lang="en-US" sz="18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44043" name="Rectangle 9"/>
            <p:cNvSpPr>
              <a:spLocks noChangeArrowheads="1"/>
            </p:cNvSpPr>
            <p:nvPr/>
          </p:nvSpPr>
          <p:spPr bwMode="auto">
            <a:xfrm>
              <a:off x="3162300" y="3314700"/>
              <a:ext cx="401638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26988" rIns="19050" bIns="26988"/>
            <a:lstStyle/>
            <a:p>
              <a:pPr defTabSz="904875">
                <a:lnSpc>
                  <a:spcPts val="21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452438" algn="l"/>
                  <a:tab pos="904875" algn="l"/>
                  <a:tab pos="1357313" algn="l"/>
                </a:tabLst>
              </a:pPr>
              <a:r>
                <a:rPr lang="en-US" b="1">
                  <a:solidFill>
                    <a:srgbClr val="000000"/>
                  </a:solidFill>
                  <a:latin typeface="Courier New" pitchFamily="49" charset="0"/>
                </a:rPr>
                <a:t>I</a:t>
              </a:r>
            </a:p>
            <a:p>
              <a:pPr defTabSz="904875">
                <a:lnSpc>
                  <a:spcPts val="21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452438" algn="l"/>
                  <a:tab pos="904875" algn="l"/>
                  <a:tab pos="1357313" algn="l"/>
                </a:tabLs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44044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What's the next address (Branch &amp; Jump)?</a:t>
            </a:r>
          </a:p>
        </p:txBody>
      </p:sp>
    </p:spTree>
    <p:extLst>
      <p:ext uri="{BB962C8B-B14F-4D97-AF65-F5344CB8AC3E}">
        <p14:creationId xmlns:p14="http://schemas.microsoft.com/office/powerpoint/2010/main" val="3746298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334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389467" y="108049"/>
            <a:ext cx="11683197" cy="728663"/>
          </a:xfrm>
        </p:spPr>
        <p:txBody>
          <a:bodyPr/>
          <a:lstStyle/>
          <a:p>
            <a:pPr algn="r"/>
            <a:r>
              <a:rPr lang="en-US"/>
              <a:t>MIPS has (only) 3 data addressing modes</a:t>
            </a:r>
            <a:endParaRPr lang="en-US" dirty="0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2590800" y="2819400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19336" y="3717032"/>
            <a:ext cx="1188132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7328" y="3356992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data operands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28" y="3645024"/>
            <a:ext cx="3134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next instruction address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228601"/>
            <a:ext cx="11396133" cy="392087"/>
          </a:xfrm>
        </p:spPr>
        <p:txBody>
          <a:bodyPr/>
          <a:lstStyle/>
          <a:p>
            <a:r>
              <a:rPr lang="en-US"/>
              <a:t>Micro Architecture: MIPS pipelining</a:t>
            </a:r>
          </a:p>
        </p:txBody>
      </p:sp>
      <p:sp>
        <p:nvSpPr>
          <p:cNvPr id="594" name="Content Placeholder 593"/>
          <p:cNvSpPr>
            <a:spLocks noGrp="1"/>
          </p:cNvSpPr>
          <p:nvPr>
            <p:ph idx="1"/>
          </p:nvPr>
        </p:nvSpPr>
        <p:spPr>
          <a:xfrm>
            <a:off x="372535" y="1073150"/>
            <a:ext cx="3417798" cy="5403850"/>
          </a:xfrm>
        </p:spPr>
        <p:txBody>
          <a:bodyPr/>
          <a:lstStyle/>
          <a:p>
            <a:r>
              <a:rPr lang="en-US"/>
              <a:t>Understand fully</a:t>
            </a:r>
            <a:br>
              <a:rPr lang="en-US"/>
            </a:br>
            <a:r>
              <a:rPr lang="en-US"/>
              <a:t>this data path</a:t>
            </a:r>
          </a:p>
          <a:p>
            <a:endParaRPr lang="en-US"/>
          </a:p>
          <a:p>
            <a:r>
              <a:rPr lang="en-US"/>
              <a:t>Derive its control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How to handle</a:t>
            </a:r>
            <a:br>
              <a:rPr lang="en-US"/>
            </a:br>
            <a:r>
              <a:rPr lang="en-US"/>
              <a:t>exceptions?</a:t>
            </a:r>
          </a:p>
          <a:p>
            <a:endParaRPr lang="en-US"/>
          </a:p>
          <a:p>
            <a:r>
              <a:rPr lang="en-US"/>
              <a:t>Explain Hazards</a:t>
            </a:r>
          </a:p>
          <a:p>
            <a:endParaRPr lang="en-US"/>
          </a:p>
          <a:p>
            <a:r>
              <a:rPr lang="en-US"/>
              <a:t>Explain what happens when we introduce an error in the data/control</a:t>
            </a:r>
          </a:p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880203" y="484130"/>
            <a:ext cx="9120453" cy="6205597"/>
            <a:chOff x="348" y="482"/>
            <a:chExt cx="5241" cy="356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405" y="569"/>
              <a:ext cx="5115" cy="3341"/>
              <a:chOff x="405" y="569"/>
              <a:chExt cx="5115" cy="3341"/>
            </a:xfrm>
          </p:grpSpPr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5250" y="1420"/>
                <a:ext cx="213" cy="1092"/>
              </a:xfrm>
              <a:custGeom>
                <a:avLst/>
                <a:gdLst>
                  <a:gd name="T0" fmla="*/ 213 w 213"/>
                  <a:gd name="T1" fmla="*/ 1092 h 1092"/>
                  <a:gd name="T2" fmla="*/ 213 w 213"/>
                  <a:gd name="T3" fmla="*/ 0 h 1092"/>
                  <a:gd name="T4" fmla="*/ 0 w 213"/>
                  <a:gd name="T5" fmla="*/ 0 h 1092"/>
                  <a:gd name="T6" fmla="*/ 0 60000 65536"/>
                  <a:gd name="T7" fmla="*/ 0 60000 65536"/>
                  <a:gd name="T8" fmla="*/ 0 60000 65536"/>
                  <a:gd name="T9" fmla="*/ 0 w 213"/>
                  <a:gd name="T10" fmla="*/ 0 h 1092"/>
                  <a:gd name="T11" fmla="*/ 213 w 213"/>
                  <a:gd name="T12" fmla="*/ 1092 h 10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" h="1092">
                    <a:moveTo>
                      <a:pt x="213" y="1092"/>
                    </a:moveTo>
                    <a:lnTo>
                      <a:pt x="2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2283" y="704"/>
                <a:ext cx="3058" cy="1432"/>
              </a:xfrm>
              <a:custGeom>
                <a:avLst/>
                <a:gdLst>
                  <a:gd name="T0" fmla="*/ 2964 w 3058"/>
                  <a:gd name="T1" fmla="*/ 622 h 1432"/>
                  <a:gd name="T2" fmla="*/ 3058 w 3058"/>
                  <a:gd name="T3" fmla="*/ 622 h 1432"/>
                  <a:gd name="T4" fmla="*/ 3058 w 3058"/>
                  <a:gd name="T5" fmla="*/ 0 h 1432"/>
                  <a:gd name="T6" fmla="*/ 0 w 3058"/>
                  <a:gd name="T7" fmla="*/ 0 h 1432"/>
                  <a:gd name="T8" fmla="*/ 0 w 3058"/>
                  <a:gd name="T9" fmla="*/ 1432 h 1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8"/>
                  <a:gd name="T16" fmla="*/ 0 h 1432"/>
                  <a:gd name="T17" fmla="*/ 3058 w 3058"/>
                  <a:gd name="T18" fmla="*/ 1432 h 1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8" h="1432">
                    <a:moveTo>
                      <a:pt x="2964" y="622"/>
                    </a:moveTo>
                    <a:lnTo>
                      <a:pt x="3058" y="622"/>
                    </a:lnTo>
                    <a:lnTo>
                      <a:pt x="3058" y="0"/>
                    </a:lnTo>
                    <a:lnTo>
                      <a:pt x="0" y="0"/>
                    </a:lnTo>
                    <a:lnTo>
                      <a:pt x="0" y="1432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1051" y="569"/>
                <a:ext cx="3496" cy="1493"/>
              </a:xfrm>
              <a:custGeom>
                <a:avLst/>
                <a:gdLst>
                  <a:gd name="T0" fmla="*/ 0 w 3496"/>
                  <a:gd name="T1" fmla="*/ 204 h 1493"/>
                  <a:gd name="T2" fmla="*/ 2 w 3496"/>
                  <a:gd name="T3" fmla="*/ 0 h 1493"/>
                  <a:gd name="T4" fmla="*/ 3496 w 3496"/>
                  <a:gd name="T5" fmla="*/ 0 h 1493"/>
                  <a:gd name="T6" fmla="*/ 3496 w 3496"/>
                  <a:gd name="T7" fmla="*/ 1493 h 1493"/>
                  <a:gd name="T8" fmla="*/ 3406 w 3496"/>
                  <a:gd name="T9" fmla="*/ 1493 h 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96"/>
                  <a:gd name="T16" fmla="*/ 0 h 1493"/>
                  <a:gd name="T17" fmla="*/ 3496 w 3496"/>
                  <a:gd name="T18" fmla="*/ 1493 h 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96" h="1493">
                    <a:moveTo>
                      <a:pt x="0" y="204"/>
                    </a:moveTo>
                    <a:lnTo>
                      <a:pt x="2" y="0"/>
                    </a:lnTo>
                    <a:lnTo>
                      <a:pt x="3496" y="0"/>
                    </a:lnTo>
                    <a:lnTo>
                      <a:pt x="3496" y="1493"/>
                    </a:lnTo>
                    <a:lnTo>
                      <a:pt x="3406" y="1493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4083" y="1297"/>
                <a:ext cx="182" cy="716"/>
              </a:xfrm>
              <a:custGeom>
                <a:avLst/>
                <a:gdLst>
                  <a:gd name="T0" fmla="*/ 0 w 182"/>
                  <a:gd name="T1" fmla="*/ 0 h 716"/>
                  <a:gd name="T2" fmla="*/ 91 w 182"/>
                  <a:gd name="T3" fmla="*/ 0 h 716"/>
                  <a:gd name="T4" fmla="*/ 91 w 182"/>
                  <a:gd name="T5" fmla="*/ 716 h 716"/>
                  <a:gd name="T6" fmla="*/ 182 w 182"/>
                  <a:gd name="T7" fmla="*/ 716 h 7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2"/>
                  <a:gd name="T13" fmla="*/ 0 h 716"/>
                  <a:gd name="T14" fmla="*/ 182 w 182"/>
                  <a:gd name="T15" fmla="*/ 716 h 7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2" h="716">
                    <a:moveTo>
                      <a:pt x="0" y="0"/>
                    </a:moveTo>
                    <a:lnTo>
                      <a:pt x="91" y="0"/>
                    </a:lnTo>
                    <a:lnTo>
                      <a:pt x="91" y="716"/>
                    </a:lnTo>
                    <a:lnTo>
                      <a:pt x="182" y="716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4083" y="2114"/>
                <a:ext cx="182" cy="300"/>
              </a:xfrm>
              <a:custGeom>
                <a:avLst/>
                <a:gdLst>
                  <a:gd name="T0" fmla="*/ 0 w 182"/>
                  <a:gd name="T1" fmla="*/ 300 h 300"/>
                  <a:gd name="T2" fmla="*/ 91 w 182"/>
                  <a:gd name="T3" fmla="*/ 300 h 300"/>
                  <a:gd name="T4" fmla="*/ 91 w 182"/>
                  <a:gd name="T5" fmla="*/ 0 h 300"/>
                  <a:gd name="T6" fmla="*/ 182 w 182"/>
                  <a:gd name="T7" fmla="*/ 0 h 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2"/>
                  <a:gd name="T13" fmla="*/ 0 h 300"/>
                  <a:gd name="T14" fmla="*/ 182 w 182"/>
                  <a:gd name="T15" fmla="*/ 300 h 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2" h="300">
                    <a:moveTo>
                      <a:pt x="0" y="300"/>
                    </a:moveTo>
                    <a:lnTo>
                      <a:pt x="91" y="300"/>
                    </a:lnTo>
                    <a:lnTo>
                      <a:pt x="91" y="0"/>
                    </a:lnTo>
                    <a:lnTo>
                      <a:pt x="182" y="0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1"/>
              <p:cNvSpPr>
                <a:spLocks/>
              </p:cNvSpPr>
              <p:nvPr/>
            </p:nvSpPr>
            <p:spPr bwMode="auto">
              <a:xfrm>
                <a:off x="4083" y="1373"/>
                <a:ext cx="956" cy="1873"/>
              </a:xfrm>
              <a:custGeom>
                <a:avLst/>
                <a:gdLst>
                  <a:gd name="T0" fmla="*/ 568 w 956"/>
                  <a:gd name="T1" fmla="*/ 1668 h 1873"/>
                  <a:gd name="T2" fmla="*/ 568 w 956"/>
                  <a:gd name="T3" fmla="*/ 1873 h 1873"/>
                  <a:gd name="T4" fmla="*/ 956 w 956"/>
                  <a:gd name="T5" fmla="*/ 1873 h 1873"/>
                  <a:gd name="T6" fmla="*/ 956 w 956"/>
                  <a:gd name="T7" fmla="*/ 0 h 1873"/>
                  <a:gd name="T8" fmla="*/ 0 w 956"/>
                  <a:gd name="T9" fmla="*/ 0 h 18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6"/>
                  <a:gd name="T16" fmla="*/ 0 h 1873"/>
                  <a:gd name="T17" fmla="*/ 956 w 956"/>
                  <a:gd name="T18" fmla="*/ 1873 h 18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6" h="1873">
                    <a:moveTo>
                      <a:pt x="568" y="1668"/>
                    </a:moveTo>
                    <a:lnTo>
                      <a:pt x="568" y="1873"/>
                    </a:lnTo>
                    <a:lnTo>
                      <a:pt x="956" y="1873"/>
                    </a:lnTo>
                    <a:lnTo>
                      <a:pt x="956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2"/>
              <p:cNvSpPr>
                <a:spLocks/>
              </p:cNvSpPr>
              <p:nvPr/>
            </p:nvSpPr>
            <p:spPr bwMode="auto">
              <a:xfrm>
                <a:off x="4083" y="1449"/>
                <a:ext cx="568" cy="879"/>
              </a:xfrm>
              <a:custGeom>
                <a:avLst/>
                <a:gdLst>
                  <a:gd name="T0" fmla="*/ 568 w 568"/>
                  <a:gd name="T1" fmla="*/ 879 h 879"/>
                  <a:gd name="T2" fmla="*/ 568 w 568"/>
                  <a:gd name="T3" fmla="*/ 0 h 879"/>
                  <a:gd name="T4" fmla="*/ 0 w 568"/>
                  <a:gd name="T5" fmla="*/ 0 h 879"/>
                  <a:gd name="T6" fmla="*/ 0 60000 65536"/>
                  <a:gd name="T7" fmla="*/ 0 60000 65536"/>
                  <a:gd name="T8" fmla="*/ 0 60000 65536"/>
                  <a:gd name="T9" fmla="*/ 0 w 568"/>
                  <a:gd name="T10" fmla="*/ 0 h 879"/>
                  <a:gd name="T11" fmla="*/ 568 w 568"/>
                  <a:gd name="T12" fmla="*/ 879 h 8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8" h="879">
                    <a:moveTo>
                      <a:pt x="568" y="879"/>
                    </a:moveTo>
                    <a:lnTo>
                      <a:pt x="568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3"/>
              <p:cNvSpPr>
                <a:spLocks/>
              </p:cNvSpPr>
              <p:nvPr/>
            </p:nvSpPr>
            <p:spPr bwMode="auto">
              <a:xfrm>
                <a:off x="2880" y="1297"/>
                <a:ext cx="923" cy="2613"/>
              </a:xfrm>
              <a:custGeom>
                <a:avLst/>
                <a:gdLst>
                  <a:gd name="T0" fmla="*/ 0 w 923"/>
                  <a:gd name="T1" fmla="*/ 0 h 2613"/>
                  <a:gd name="T2" fmla="*/ 923 w 923"/>
                  <a:gd name="T3" fmla="*/ 0 h 2613"/>
                  <a:gd name="T4" fmla="*/ 923 w 923"/>
                  <a:gd name="T5" fmla="*/ 2613 h 2613"/>
                  <a:gd name="T6" fmla="*/ 241 w 923"/>
                  <a:gd name="T7" fmla="*/ 2613 h 2613"/>
                  <a:gd name="T8" fmla="*/ 241 w 923"/>
                  <a:gd name="T9" fmla="*/ 2522 h 26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3"/>
                  <a:gd name="T16" fmla="*/ 0 h 2613"/>
                  <a:gd name="T17" fmla="*/ 923 w 923"/>
                  <a:gd name="T18" fmla="*/ 2613 h 26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3" h="2613">
                    <a:moveTo>
                      <a:pt x="0" y="0"/>
                    </a:moveTo>
                    <a:lnTo>
                      <a:pt x="923" y="0"/>
                    </a:lnTo>
                    <a:lnTo>
                      <a:pt x="923" y="2613"/>
                    </a:lnTo>
                    <a:lnTo>
                      <a:pt x="241" y="2613"/>
                    </a:lnTo>
                    <a:lnTo>
                      <a:pt x="241" y="2522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14"/>
              <p:cNvSpPr>
                <a:spLocks/>
              </p:cNvSpPr>
              <p:nvPr/>
            </p:nvSpPr>
            <p:spPr bwMode="auto">
              <a:xfrm>
                <a:off x="2880" y="1447"/>
                <a:ext cx="788" cy="1036"/>
              </a:xfrm>
              <a:custGeom>
                <a:avLst/>
                <a:gdLst>
                  <a:gd name="T0" fmla="*/ 0 w 788"/>
                  <a:gd name="T1" fmla="*/ 0 h 1036"/>
                  <a:gd name="T2" fmla="*/ 788 w 788"/>
                  <a:gd name="T3" fmla="*/ 2 h 1036"/>
                  <a:gd name="T4" fmla="*/ 788 w 788"/>
                  <a:gd name="T5" fmla="*/ 694 h 1036"/>
                  <a:gd name="T6" fmla="*/ 285 w 788"/>
                  <a:gd name="T7" fmla="*/ 694 h 1036"/>
                  <a:gd name="T8" fmla="*/ 285 w 788"/>
                  <a:gd name="T9" fmla="*/ 1036 h 10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8"/>
                  <a:gd name="T16" fmla="*/ 0 h 1036"/>
                  <a:gd name="T17" fmla="*/ 788 w 788"/>
                  <a:gd name="T18" fmla="*/ 1036 h 10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8" h="1036">
                    <a:moveTo>
                      <a:pt x="0" y="0"/>
                    </a:moveTo>
                    <a:lnTo>
                      <a:pt x="788" y="2"/>
                    </a:lnTo>
                    <a:lnTo>
                      <a:pt x="788" y="694"/>
                    </a:lnTo>
                    <a:lnTo>
                      <a:pt x="285" y="694"/>
                    </a:lnTo>
                    <a:lnTo>
                      <a:pt x="285" y="1036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15"/>
              <p:cNvSpPr>
                <a:spLocks/>
              </p:cNvSpPr>
              <p:nvPr/>
            </p:nvSpPr>
            <p:spPr bwMode="auto">
              <a:xfrm>
                <a:off x="2880" y="1373"/>
                <a:ext cx="855" cy="2185"/>
              </a:xfrm>
              <a:custGeom>
                <a:avLst/>
                <a:gdLst>
                  <a:gd name="T0" fmla="*/ 0 w 855"/>
                  <a:gd name="T1" fmla="*/ 0 h 2185"/>
                  <a:gd name="T2" fmla="*/ 855 w 855"/>
                  <a:gd name="T3" fmla="*/ 0 h 2185"/>
                  <a:gd name="T4" fmla="*/ 855 w 855"/>
                  <a:gd name="T5" fmla="*/ 2185 h 2185"/>
                  <a:gd name="T6" fmla="*/ 462 w 855"/>
                  <a:gd name="T7" fmla="*/ 2185 h 2185"/>
                  <a:gd name="T8" fmla="*/ 462 w 855"/>
                  <a:gd name="T9" fmla="*/ 2072 h 2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5"/>
                  <a:gd name="T16" fmla="*/ 0 h 2185"/>
                  <a:gd name="T17" fmla="*/ 855 w 855"/>
                  <a:gd name="T18" fmla="*/ 2185 h 2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5" h="2185">
                    <a:moveTo>
                      <a:pt x="0" y="0"/>
                    </a:moveTo>
                    <a:lnTo>
                      <a:pt x="855" y="0"/>
                    </a:lnTo>
                    <a:lnTo>
                      <a:pt x="855" y="2185"/>
                    </a:lnTo>
                    <a:lnTo>
                      <a:pt x="462" y="2185"/>
                    </a:lnTo>
                    <a:lnTo>
                      <a:pt x="462" y="2072"/>
                    </a:lnTo>
                  </a:path>
                </a:pathLst>
              </a:custGeom>
              <a:noFill/>
              <a:ln w="1905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Line 16"/>
              <p:cNvSpPr>
                <a:spLocks noChangeShapeType="1"/>
              </p:cNvSpPr>
              <p:nvPr/>
            </p:nvSpPr>
            <p:spPr bwMode="auto">
              <a:xfrm>
                <a:off x="3690" y="2414"/>
                <a:ext cx="244" cy="1"/>
              </a:xfrm>
              <a:prstGeom prst="line">
                <a:avLst/>
              </a:prstGeom>
              <a:noFill/>
              <a:ln w="7938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17"/>
              <p:cNvSpPr>
                <a:spLocks/>
              </p:cNvSpPr>
              <p:nvPr/>
            </p:nvSpPr>
            <p:spPr bwMode="auto">
              <a:xfrm>
                <a:off x="3926" y="2399"/>
                <a:ext cx="32" cy="30"/>
              </a:xfrm>
              <a:custGeom>
                <a:avLst/>
                <a:gdLst>
                  <a:gd name="T0" fmla="*/ 0 w 32"/>
                  <a:gd name="T1" fmla="*/ 0 h 30"/>
                  <a:gd name="T2" fmla="*/ 3 w 32"/>
                  <a:gd name="T3" fmla="*/ 30 h 30"/>
                  <a:gd name="T4" fmla="*/ 32 w 32"/>
                  <a:gd name="T5" fmla="*/ 15 h 30"/>
                  <a:gd name="T6" fmla="*/ 3 w 32"/>
                  <a:gd name="T7" fmla="*/ 0 h 30"/>
                  <a:gd name="T8" fmla="*/ 3 w 32"/>
                  <a:gd name="T9" fmla="*/ 0 h 30"/>
                  <a:gd name="T10" fmla="*/ 0 w 32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0"/>
                  <a:gd name="T20" fmla="*/ 32 w 32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0">
                    <a:moveTo>
                      <a:pt x="0" y="0"/>
                    </a:moveTo>
                    <a:lnTo>
                      <a:pt x="3" y="30"/>
                    </a:lnTo>
                    <a:lnTo>
                      <a:pt x="32" y="15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18"/>
              <p:cNvSpPr>
                <a:spLocks/>
              </p:cNvSpPr>
              <p:nvPr/>
            </p:nvSpPr>
            <p:spPr bwMode="auto">
              <a:xfrm>
                <a:off x="2760" y="1270"/>
                <a:ext cx="120" cy="206"/>
              </a:xfrm>
              <a:custGeom>
                <a:avLst/>
                <a:gdLst>
                  <a:gd name="T0" fmla="*/ 120 w 120"/>
                  <a:gd name="T1" fmla="*/ 204 h 206"/>
                  <a:gd name="T2" fmla="*/ 120 w 120"/>
                  <a:gd name="T3" fmla="*/ 0 h 206"/>
                  <a:gd name="T4" fmla="*/ 0 w 120"/>
                  <a:gd name="T5" fmla="*/ 0 h 206"/>
                  <a:gd name="T6" fmla="*/ 0 w 120"/>
                  <a:gd name="T7" fmla="*/ 206 h 206"/>
                  <a:gd name="T8" fmla="*/ 120 w 120"/>
                  <a:gd name="T9" fmla="*/ 206 h 206"/>
                  <a:gd name="T10" fmla="*/ 120 w 120"/>
                  <a:gd name="T11" fmla="*/ 206 h 206"/>
                  <a:gd name="T12" fmla="*/ 120 w 120"/>
                  <a:gd name="T13" fmla="*/ 204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206"/>
                  <a:gd name="T23" fmla="*/ 120 w 120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206">
                    <a:moveTo>
                      <a:pt x="120" y="204"/>
                    </a:moveTo>
                    <a:lnTo>
                      <a:pt x="120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0" y="206"/>
                    </a:lnTo>
                    <a:lnTo>
                      <a:pt x="120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19"/>
              <p:cNvSpPr>
                <a:spLocks/>
              </p:cNvSpPr>
              <p:nvPr/>
            </p:nvSpPr>
            <p:spPr bwMode="auto">
              <a:xfrm>
                <a:off x="2760" y="1270"/>
                <a:ext cx="120" cy="206"/>
              </a:xfrm>
              <a:custGeom>
                <a:avLst/>
                <a:gdLst>
                  <a:gd name="T0" fmla="*/ 120 w 120"/>
                  <a:gd name="T1" fmla="*/ 204 h 206"/>
                  <a:gd name="T2" fmla="*/ 120 w 120"/>
                  <a:gd name="T3" fmla="*/ 0 h 206"/>
                  <a:gd name="T4" fmla="*/ 0 w 120"/>
                  <a:gd name="T5" fmla="*/ 0 h 206"/>
                  <a:gd name="T6" fmla="*/ 0 w 120"/>
                  <a:gd name="T7" fmla="*/ 206 h 206"/>
                  <a:gd name="T8" fmla="*/ 120 w 120"/>
                  <a:gd name="T9" fmla="*/ 206 h 206"/>
                  <a:gd name="T10" fmla="*/ 120 w 120"/>
                  <a:gd name="T11" fmla="*/ 206 h 2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206"/>
                  <a:gd name="T20" fmla="*/ 120 w 120"/>
                  <a:gd name="T21" fmla="*/ 206 h 2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206">
                    <a:moveTo>
                      <a:pt x="120" y="204"/>
                    </a:moveTo>
                    <a:lnTo>
                      <a:pt x="120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20" y="206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20"/>
              <p:cNvSpPr>
                <a:spLocks/>
              </p:cNvSpPr>
              <p:nvPr/>
            </p:nvSpPr>
            <p:spPr bwMode="auto">
              <a:xfrm>
                <a:off x="3455" y="2682"/>
                <a:ext cx="91" cy="522"/>
              </a:xfrm>
              <a:custGeom>
                <a:avLst/>
                <a:gdLst>
                  <a:gd name="T0" fmla="*/ 91 w 91"/>
                  <a:gd name="T1" fmla="*/ 0 h 522"/>
                  <a:gd name="T2" fmla="*/ 91 w 91"/>
                  <a:gd name="T3" fmla="*/ 522 h 522"/>
                  <a:gd name="T4" fmla="*/ 0 w 91"/>
                  <a:gd name="T5" fmla="*/ 522 h 522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22"/>
                  <a:gd name="T11" fmla="*/ 91 w 91"/>
                  <a:gd name="T12" fmla="*/ 522 h 5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22">
                    <a:moveTo>
                      <a:pt x="91" y="0"/>
                    </a:moveTo>
                    <a:lnTo>
                      <a:pt x="91" y="522"/>
                    </a:lnTo>
                    <a:lnTo>
                      <a:pt x="0" y="522"/>
                    </a:lnTo>
                  </a:path>
                </a:pathLst>
              </a:custGeom>
              <a:noFill/>
              <a:ln w="1905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21"/>
              <p:cNvSpPr>
                <a:spLocks/>
              </p:cNvSpPr>
              <p:nvPr/>
            </p:nvSpPr>
            <p:spPr bwMode="auto">
              <a:xfrm>
                <a:off x="4265" y="1983"/>
                <a:ext cx="192" cy="160"/>
              </a:xfrm>
              <a:custGeom>
                <a:avLst/>
                <a:gdLst>
                  <a:gd name="T0" fmla="*/ 113 w 192"/>
                  <a:gd name="T1" fmla="*/ 158 h 160"/>
                  <a:gd name="T2" fmla="*/ 125 w 192"/>
                  <a:gd name="T3" fmla="*/ 158 h 160"/>
                  <a:gd name="T4" fmla="*/ 138 w 192"/>
                  <a:gd name="T5" fmla="*/ 155 h 160"/>
                  <a:gd name="T6" fmla="*/ 150 w 192"/>
                  <a:gd name="T7" fmla="*/ 150 h 160"/>
                  <a:gd name="T8" fmla="*/ 160 w 192"/>
                  <a:gd name="T9" fmla="*/ 143 h 160"/>
                  <a:gd name="T10" fmla="*/ 169 w 192"/>
                  <a:gd name="T11" fmla="*/ 136 h 160"/>
                  <a:gd name="T12" fmla="*/ 177 w 192"/>
                  <a:gd name="T13" fmla="*/ 126 h 160"/>
                  <a:gd name="T14" fmla="*/ 182 w 192"/>
                  <a:gd name="T15" fmla="*/ 116 h 160"/>
                  <a:gd name="T16" fmla="*/ 187 w 192"/>
                  <a:gd name="T17" fmla="*/ 106 h 160"/>
                  <a:gd name="T18" fmla="*/ 189 w 192"/>
                  <a:gd name="T19" fmla="*/ 94 h 160"/>
                  <a:gd name="T20" fmla="*/ 192 w 192"/>
                  <a:gd name="T21" fmla="*/ 79 h 160"/>
                  <a:gd name="T22" fmla="*/ 189 w 192"/>
                  <a:gd name="T23" fmla="*/ 67 h 160"/>
                  <a:gd name="T24" fmla="*/ 187 w 192"/>
                  <a:gd name="T25" fmla="*/ 54 h 160"/>
                  <a:gd name="T26" fmla="*/ 182 w 192"/>
                  <a:gd name="T27" fmla="*/ 42 h 160"/>
                  <a:gd name="T28" fmla="*/ 177 w 192"/>
                  <a:gd name="T29" fmla="*/ 32 h 160"/>
                  <a:gd name="T30" fmla="*/ 169 w 192"/>
                  <a:gd name="T31" fmla="*/ 22 h 160"/>
                  <a:gd name="T32" fmla="*/ 160 w 192"/>
                  <a:gd name="T33" fmla="*/ 15 h 160"/>
                  <a:gd name="T34" fmla="*/ 150 w 192"/>
                  <a:gd name="T35" fmla="*/ 10 h 160"/>
                  <a:gd name="T36" fmla="*/ 138 w 192"/>
                  <a:gd name="T37" fmla="*/ 5 h 160"/>
                  <a:gd name="T38" fmla="*/ 125 w 192"/>
                  <a:gd name="T39" fmla="*/ 0 h 160"/>
                  <a:gd name="T40" fmla="*/ 113 w 192"/>
                  <a:gd name="T41" fmla="*/ 0 h 160"/>
                  <a:gd name="T42" fmla="*/ 0 w 192"/>
                  <a:gd name="T43" fmla="*/ 0 h 160"/>
                  <a:gd name="T44" fmla="*/ 0 w 192"/>
                  <a:gd name="T45" fmla="*/ 160 h 160"/>
                  <a:gd name="T46" fmla="*/ 113 w 192"/>
                  <a:gd name="T47" fmla="*/ 160 h 160"/>
                  <a:gd name="T48" fmla="*/ 113 w 192"/>
                  <a:gd name="T49" fmla="*/ 160 h 160"/>
                  <a:gd name="T50" fmla="*/ 113 w 192"/>
                  <a:gd name="T51" fmla="*/ 158 h 1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2"/>
                  <a:gd name="T79" fmla="*/ 0 h 160"/>
                  <a:gd name="T80" fmla="*/ 192 w 192"/>
                  <a:gd name="T81" fmla="*/ 160 h 1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2" h="160">
                    <a:moveTo>
                      <a:pt x="113" y="158"/>
                    </a:moveTo>
                    <a:lnTo>
                      <a:pt x="125" y="158"/>
                    </a:lnTo>
                    <a:lnTo>
                      <a:pt x="138" y="155"/>
                    </a:lnTo>
                    <a:lnTo>
                      <a:pt x="150" y="150"/>
                    </a:lnTo>
                    <a:lnTo>
                      <a:pt x="160" y="143"/>
                    </a:lnTo>
                    <a:lnTo>
                      <a:pt x="169" y="136"/>
                    </a:lnTo>
                    <a:lnTo>
                      <a:pt x="177" y="126"/>
                    </a:lnTo>
                    <a:lnTo>
                      <a:pt x="182" y="116"/>
                    </a:lnTo>
                    <a:lnTo>
                      <a:pt x="187" y="106"/>
                    </a:lnTo>
                    <a:lnTo>
                      <a:pt x="189" y="94"/>
                    </a:lnTo>
                    <a:lnTo>
                      <a:pt x="192" y="79"/>
                    </a:lnTo>
                    <a:lnTo>
                      <a:pt x="189" y="67"/>
                    </a:lnTo>
                    <a:lnTo>
                      <a:pt x="187" y="54"/>
                    </a:lnTo>
                    <a:lnTo>
                      <a:pt x="182" y="42"/>
                    </a:lnTo>
                    <a:lnTo>
                      <a:pt x="177" y="32"/>
                    </a:lnTo>
                    <a:lnTo>
                      <a:pt x="169" y="22"/>
                    </a:lnTo>
                    <a:lnTo>
                      <a:pt x="160" y="15"/>
                    </a:lnTo>
                    <a:lnTo>
                      <a:pt x="150" y="10"/>
                    </a:lnTo>
                    <a:lnTo>
                      <a:pt x="138" y="5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113" y="160"/>
                    </a:lnTo>
                    <a:lnTo>
                      <a:pt x="113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22"/>
              <p:cNvSpPr>
                <a:spLocks/>
              </p:cNvSpPr>
              <p:nvPr/>
            </p:nvSpPr>
            <p:spPr bwMode="auto">
              <a:xfrm>
                <a:off x="4265" y="1983"/>
                <a:ext cx="192" cy="160"/>
              </a:xfrm>
              <a:custGeom>
                <a:avLst/>
                <a:gdLst>
                  <a:gd name="T0" fmla="*/ 113 w 192"/>
                  <a:gd name="T1" fmla="*/ 158 h 160"/>
                  <a:gd name="T2" fmla="*/ 125 w 192"/>
                  <a:gd name="T3" fmla="*/ 158 h 160"/>
                  <a:gd name="T4" fmla="*/ 138 w 192"/>
                  <a:gd name="T5" fmla="*/ 155 h 160"/>
                  <a:gd name="T6" fmla="*/ 150 w 192"/>
                  <a:gd name="T7" fmla="*/ 150 h 160"/>
                  <a:gd name="T8" fmla="*/ 160 w 192"/>
                  <a:gd name="T9" fmla="*/ 143 h 160"/>
                  <a:gd name="T10" fmla="*/ 169 w 192"/>
                  <a:gd name="T11" fmla="*/ 136 h 160"/>
                  <a:gd name="T12" fmla="*/ 177 w 192"/>
                  <a:gd name="T13" fmla="*/ 126 h 160"/>
                  <a:gd name="T14" fmla="*/ 182 w 192"/>
                  <a:gd name="T15" fmla="*/ 116 h 160"/>
                  <a:gd name="T16" fmla="*/ 187 w 192"/>
                  <a:gd name="T17" fmla="*/ 106 h 160"/>
                  <a:gd name="T18" fmla="*/ 189 w 192"/>
                  <a:gd name="T19" fmla="*/ 94 h 160"/>
                  <a:gd name="T20" fmla="*/ 192 w 192"/>
                  <a:gd name="T21" fmla="*/ 79 h 160"/>
                  <a:gd name="T22" fmla="*/ 189 w 192"/>
                  <a:gd name="T23" fmla="*/ 67 h 160"/>
                  <a:gd name="T24" fmla="*/ 187 w 192"/>
                  <a:gd name="T25" fmla="*/ 54 h 160"/>
                  <a:gd name="T26" fmla="*/ 182 w 192"/>
                  <a:gd name="T27" fmla="*/ 42 h 160"/>
                  <a:gd name="T28" fmla="*/ 177 w 192"/>
                  <a:gd name="T29" fmla="*/ 32 h 160"/>
                  <a:gd name="T30" fmla="*/ 169 w 192"/>
                  <a:gd name="T31" fmla="*/ 22 h 160"/>
                  <a:gd name="T32" fmla="*/ 160 w 192"/>
                  <a:gd name="T33" fmla="*/ 15 h 160"/>
                  <a:gd name="T34" fmla="*/ 150 w 192"/>
                  <a:gd name="T35" fmla="*/ 10 h 160"/>
                  <a:gd name="T36" fmla="*/ 138 w 192"/>
                  <a:gd name="T37" fmla="*/ 5 h 160"/>
                  <a:gd name="T38" fmla="*/ 125 w 192"/>
                  <a:gd name="T39" fmla="*/ 0 h 160"/>
                  <a:gd name="T40" fmla="*/ 113 w 192"/>
                  <a:gd name="T41" fmla="*/ 0 h 160"/>
                  <a:gd name="T42" fmla="*/ 0 w 192"/>
                  <a:gd name="T43" fmla="*/ 0 h 160"/>
                  <a:gd name="T44" fmla="*/ 0 w 192"/>
                  <a:gd name="T45" fmla="*/ 160 h 160"/>
                  <a:gd name="T46" fmla="*/ 113 w 192"/>
                  <a:gd name="T47" fmla="*/ 160 h 160"/>
                  <a:gd name="T48" fmla="*/ 113 w 192"/>
                  <a:gd name="T49" fmla="*/ 160 h 1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2"/>
                  <a:gd name="T76" fmla="*/ 0 h 160"/>
                  <a:gd name="T77" fmla="*/ 192 w 192"/>
                  <a:gd name="T78" fmla="*/ 160 h 1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2" h="160">
                    <a:moveTo>
                      <a:pt x="113" y="158"/>
                    </a:moveTo>
                    <a:lnTo>
                      <a:pt x="125" y="158"/>
                    </a:lnTo>
                    <a:lnTo>
                      <a:pt x="138" y="155"/>
                    </a:lnTo>
                    <a:lnTo>
                      <a:pt x="150" y="150"/>
                    </a:lnTo>
                    <a:lnTo>
                      <a:pt x="160" y="143"/>
                    </a:lnTo>
                    <a:lnTo>
                      <a:pt x="169" y="136"/>
                    </a:lnTo>
                    <a:lnTo>
                      <a:pt x="177" y="126"/>
                    </a:lnTo>
                    <a:lnTo>
                      <a:pt x="182" y="116"/>
                    </a:lnTo>
                    <a:lnTo>
                      <a:pt x="187" y="106"/>
                    </a:lnTo>
                    <a:lnTo>
                      <a:pt x="189" y="94"/>
                    </a:lnTo>
                    <a:lnTo>
                      <a:pt x="192" y="79"/>
                    </a:lnTo>
                    <a:lnTo>
                      <a:pt x="189" y="67"/>
                    </a:lnTo>
                    <a:lnTo>
                      <a:pt x="187" y="54"/>
                    </a:lnTo>
                    <a:lnTo>
                      <a:pt x="182" y="42"/>
                    </a:lnTo>
                    <a:lnTo>
                      <a:pt x="177" y="32"/>
                    </a:lnTo>
                    <a:lnTo>
                      <a:pt x="169" y="22"/>
                    </a:lnTo>
                    <a:lnTo>
                      <a:pt x="160" y="15"/>
                    </a:lnTo>
                    <a:lnTo>
                      <a:pt x="150" y="10"/>
                    </a:lnTo>
                    <a:lnTo>
                      <a:pt x="138" y="5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113" y="160"/>
                    </a:lnTo>
                  </a:path>
                </a:pathLst>
              </a:custGeom>
              <a:noFill/>
              <a:ln w="79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23"/>
              <p:cNvSpPr>
                <a:spLocks/>
              </p:cNvSpPr>
              <p:nvPr/>
            </p:nvSpPr>
            <p:spPr bwMode="auto">
              <a:xfrm>
                <a:off x="3027" y="3474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30 h 30"/>
                  <a:gd name="T4" fmla="*/ 30 w 30"/>
                  <a:gd name="T5" fmla="*/ 15 h 30"/>
                  <a:gd name="T6" fmla="*/ 0 w 30"/>
                  <a:gd name="T7" fmla="*/ 0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24"/>
              <p:cNvSpPr>
                <a:spLocks/>
              </p:cNvSpPr>
              <p:nvPr/>
            </p:nvSpPr>
            <p:spPr bwMode="auto">
              <a:xfrm>
                <a:off x="3027" y="3748"/>
                <a:ext cx="30" cy="29"/>
              </a:xfrm>
              <a:custGeom>
                <a:avLst/>
                <a:gdLst>
                  <a:gd name="T0" fmla="*/ 0 w 30"/>
                  <a:gd name="T1" fmla="*/ 0 h 29"/>
                  <a:gd name="T2" fmla="*/ 0 w 30"/>
                  <a:gd name="T3" fmla="*/ 29 h 29"/>
                  <a:gd name="T4" fmla="*/ 30 w 30"/>
                  <a:gd name="T5" fmla="*/ 14 h 29"/>
                  <a:gd name="T6" fmla="*/ 0 w 30"/>
                  <a:gd name="T7" fmla="*/ 0 h 29"/>
                  <a:gd name="T8" fmla="*/ 0 w 30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9"/>
                  <a:gd name="T17" fmla="*/ 30 w 30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9">
                    <a:moveTo>
                      <a:pt x="0" y="0"/>
                    </a:moveTo>
                    <a:lnTo>
                      <a:pt x="0" y="29"/>
                    </a:lnTo>
                    <a:lnTo>
                      <a:pt x="3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25"/>
              <p:cNvSpPr>
                <a:spLocks/>
              </p:cNvSpPr>
              <p:nvPr/>
            </p:nvSpPr>
            <p:spPr bwMode="auto">
              <a:xfrm>
                <a:off x="1905" y="2566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8 h 32"/>
                  <a:gd name="T6" fmla="*/ 3 w 32"/>
                  <a:gd name="T7" fmla="*/ 3 h 32"/>
                  <a:gd name="T8" fmla="*/ 3 w 32"/>
                  <a:gd name="T9" fmla="*/ 3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Line 26"/>
              <p:cNvSpPr>
                <a:spLocks noChangeShapeType="1"/>
              </p:cNvSpPr>
              <p:nvPr/>
            </p:nvSpPr>
            <p:spPr bwMode="auto">
              <a:xfrm flipH="1" flipV="1">
                <a:off x="2205" y="3162"/>
                <a:ext cx="44" cy="7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27"/>
              <p:cNvSpPr>
                <a:spLocks/>
              </p:cNvSpPr>
              <p:nvPr/>
            </p:nvSpPr>
            <p:spPr bwMode="auto">
              <a:xfrm>
                <a:off x="439" y="2106"/>
                <a:ext cx="113" cy="318"/>
              </a:xfrm>
              <a:custGeom>
                <a:avLst/>
                <a:gdLst>
                  <a:gd name="T0" fmla="*/ 113 w 113"/>
                  <a:gd name="T1" fmla="*/ 318 h 318"/>
                  <a:gd name="T2" fmla="*/ 113 w 113"/>
                  <a:gd name="T3" fmla="*/ 0 h 318"/>
                  <a:gd name="T4" fmla="*/ 0 w 113"/>
                  <a:gd name="T5" fmla="*/ 0 h 318"/>
                  <a:gd name="T6" fmla="*/ 0 w 113"/>
                  <a:gd name="T7" fmla="*/ 318 h 318"/>
                  <a:gd name="T8" fmla="*/ 113 w 113"/>
                  <a:gd name="T9" fmla="*/ 318 h 318"/>
                  <a:gd name="T10" fmla="*/ 113 w 113"/>
                  <a:gd name="T11" fmla="*/ 318 h 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"/>
                  <a:gd name="T19" fmla="*/ 0 h 318"/>
                  <a:gd name="T20" fmla="*/ 113 w 113"/>
                  <a:gd name="T21" fmla="*/ 318 h 3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" h="318">
                    <a:moveTo>
                      <a:pt x="113" y="318"/>
                    </a:moveTo>
                    <a:lnTo>
                      <a:pt x="113" y="0"/>
                    </a:lnTo>
                    <a:lnTo>
                      <a:pt x="0" y="0"/>
                    </a:lnTo>
                    <a:lnTo>
                      <a:pt x="0" y="318"/>
                    </a:lnTo>
                    <a:lnTo>
                      <a:pt x="113" y="3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28"/>
              <p:cNvSpPr>
                <a:spLocks/>
              </p:cNvSpPr>
              <p:nvPr/>
            </p:nvSpPr>
            <p:spPr bwMode="auto">
              <a:xfrm>
                <a:off x="439" y="2106"/>
                <a:ext cx="113" cy="318"/>
              </a:xfrm>
              <a:custGeom>
                <a:avLst/>
                <a:gdLst>
                  <a:gd name="T0" fmla="*/ 113 w 113"/>
                  <a:gd name="T1" fmla="*/ 318 h 318"/>
                  <a:gd name="T2" fmla="*/ 113 w 113"/>
                  <a:gd name="T3" fmla="*/ 0 h 318"/>
                  <a:gd name="T4" fmla="*/ 0 w 113"/>
                  <a:gd name="T5" fmla="*/ 0 h 318"/>
                  <a:gd name="T6" fmla="*/ 0 w 113"/>
                  <a:gd name="T7" fmla="*/ 318 h 318"/>
                  <a:gd name="T8" fmla="*/ 113 w 113"/>
                  <a:gd name="T9" fmla="*/ 318 h 318"/>
                  <a:gd name="T10" fmla="*/ 113 w 113"/>
                  <a:gd name="T11" fmla="*/ 318 h 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"/>
                  <a:gd name="T19" fmla="*/ 0 h 318"/>
                  <a:gd name="T20" fmla="*/ 113 w 113"/>
                  <a:gd name="T21" fmla="*/ 318 h 3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" h="318">
                    <a:moveTo>
                      <a:pt x="113" y="318"/>
                    </a:moveTo>
                    <a:lnTo>
                      <a:pt x="113" y="0"/>
                    </a:lnTo>
                    <a:lnTo>
                      <a:pt x="0" y="0"/>
                    </a:lnTo>
                    <a:lnTo>
                      <a:pt x="0" y="318"/>
                    </a:lnTo>
                    <a:lnTo>
                      <a:pt x="113" y="31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Rectangle 29"/>
              <p:cNvSpPr>
                <a:spLocks noChangeArrowheads="1"/>
              </p:cNvSpPr>
              <p:nvPr/>
            </p:nvSpPr>
            <p:spPr bwMode="auto">
              <a:xfrm>
                <a:off x="456" y="2227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P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Rectangle 30"/>
              <p:cNvSpPr>
                <a:spLocks noChangeArrowheads="1"/>
              </p:cNvSpPr>
              <p:nvPr/>
            </p:nvSpPr>
            <p:spPr bwMode="auto">
              <a:xfrm>
                <a:off x="498" y="2227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9" name="Freeform 31"/>
              <p:cNvSpPr>
                <a:spLocks/>
              </p:cNvSpPr>
              <p:nvPr/>
            </p:nvSpPr>
            <p:spPr bwMode="auto">
              <a:xfrm>
                <a:off x="712" y="2136"/>
                <a:ext cx="682" cy="713"/>
              </a:xfrm>
              <a:custGeom>
                <a:avLst/>
                <a:gdLst>
                  <a:gd name="T0" fmla="*/ 680 w 682"/>
                  <a:gd name="T1" fmla="*/ 711 h 713"/>
                  <a:gd name="T2" fmla="*/ 682 w 682"/>
                  <a:gd name="T3" fmla="*/ 0 h 713"/>
                  <a:gd name="T4" fmla="*/ 0 w 682"/>
                  <a:gd name="T5" fmla="*/ 0 h 713"/>
                  <a:gd name="T6" fmla="*/ 0 w 682"/>
                  <a:gd name="T7" fmla="*/ 713 h 713"/>
                  <a:gd name="T8" fmla="*/ 682 w 682"/>
                  <a:gd name="T9" fmla="*/ 713 h 713"/>
                  <a:gd name="T10" fmla="*/ 682 w 682"/>
                  <a:gd name="T11" fmla="*/ 713 h 713"/>
                  <a:gd name="T12" fmla="*/ 680 w 682"/>
                  <a:gd name="T13" fmla="*/ 711 h 7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2"/>
                  <a:gd name="T22" fmla="*/ 0 h 713"/>
                  <a:gd name="T23" fmla="*/ 682 w 682"/>
                  <a:gd name="T24" fmla="*/ 713 h 7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2" h="713">
                    <a:moveTo>
                      <a:pt x="680" y="711"/>
                    </a:moveTo>
                    <a:lnTo>
                      <a:pt x="682" y="0"/>
                    </a:lnTo>
                    <a:lnTo>
                      <a:pt x="0" y="0"/>
                    </a:lnTo>
                    <a:lnTo>
                      <a:pt x="0" y="713"/>
                    </a:lnTo>
                    <a:lnTo>
                      <a:pt x="682" y="713"/>
                    </a:lnTo>
                    <a:lnTo>
                      <a:pt x="680" y="7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32"/>
              <p:cNvSpPr>
                <a:spLocks/>
              </p:cNvSpPr>
              <p:nvPr/>
            </p:nvSpPr>
            <p:spPr bwMode="auto">
              <a:xfrm>
                <a:off x="712" y="2136"/>
                <a:ext cx="682" cy="713"/>
              </a:xfrm>
              <a:custGeom>
                <a:avLst/>
                <a:gdLst>
                  <a:gd name="T0" fmla="*/ 680 w 682"/>
                  <a:gd name="T1" fmla="*/ 711 h 713"/>
                  <a:gd name="T2" fmla="*/ 682 w 682"/>
                  <a:gd name="T3" fmla="*/ 0 h 713"/>
                  <a:gd name="T4" fmla="*/ 0 w 682"/>
                  <a:gd name="T5" fmla="*/ 0 h 713"/>
                  <a:gd name="T6" fmla="*/ 0 w 682"/>
                  <a:gd name="T7" fmla="*/ 713 h 713"/>
                  <a:gd name="T8" fmla="*/ 682 w 682"/>
                  <a:gd name="T9" fmla="*/ 713 h 713"/>
                  <a:gd name="T10" fmla="*/ 682 w 682"/>
                  <a:gd name="T11" fmla="*/ 713 h 7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2"/>
                  <a:gd name="T19" fmla="*/ 0 h 713"/>
                  <a:gd name="T20" fmla="*/ 682 w 682"/>
                  <a:gd name="T21" fmla="*/ 713 h 7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2" h="713">
                    <a:moveTo>
                      <a:pt x="680" y="711"/>
                    </a:moveTo>
                    <a:lnTo>
                      <a:pt x="682" y="0"/>
                    </a:lnTo>
                    <a:lnTo>
                      <a:pt x="0" y="0"/>
                    </a:lnTo>
                    <a:lnTo>
                      <a:pt x="0" y="713"/>
                    </a:lnTo>
                    <a:lnTo>
                      <a:pt x="682" y="71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Rectangle 33"/>
              <p:cNvSpPr>
                <a:spLocks noChangeArrowheads="1"/>
              </p:cNvSpPr>
              <p:nvPr/>
            </p:nvSpPr>
            <p:spPr bwMode="auto">
              <a:xfrm>
                <a:off x="906" y="2418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2" name="Rectangle 34"/>
              <p:cNvSpPr>
                <a:spLocks noChangeArrowheads="1"/>
              </p:cNvSpPr>
              <p:nvPr/>
            </p:nvSpPr>
            <p:spPr bwMode="auto">
              <a:xfrm>
                <a:off x="920" y="241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3" name="Rectangle 35"/>
              <p:cNvSpPr>
                <a:spLocks noChangeArrowheads="1"/>
              </p:cNvSpPr>
              <p:nvPr/>
            </p:nvSpPr>
            <p:spPr bwMode="auto">
              <a:xfrm>
                <a:off x="955" y="2418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4" name="Rectangle 36"/>
              <p:cNvSpPr>
                <a:spLocks noChangeArrowheads="1"/>
              </p:cNvSpPr>
              <p:nvPr/>
            </p:nvSpPr>
            <p:spPr bwMode="auto">
              <a:xfrm>
                <a:off x="984" y="2418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5" name="Rectangle 37"/>
              <p:cNvSpPr>
                <a:spLocks noChangeArrowheads="1"/>
              </p:cNvSpPr>
              <p:nvPr/>
            </p:nvSpPr>
            <p:spPr bwMode="auto">
              <a:xfrm>
                <a:off x="1001" y="2418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6" name="Rectangle 38"/>
              <p:cNvSpPr>
                <a:spLocks noChangeArrowheads="1"/>
              </p:cNvSpPr>
              <p:nvPr/>
            </p:nvSpPr>
            <p:spPr bwMode="auto">
              <a:xfrm>
                <a:off x="1021" y="241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7" name="Rectangle 39"/>
              <p:cNvSpPr>
                <a:spLocks noChangeArrowheads="1"/>
              </p:cNvSpPr>
              <p:nvPr/>
            </p:nvSpPr>
            <p:spPr bwMode="auto">
              <a:xfrm>
                <a:off x="1056" y="2418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8" name="Rectangle 40"/>
              <p:cNvSpPr>
                <a:spLocks noChangeArrowheads="1"/>
              </p:cNvSpPr>
              <p:nvPr/>
            </p:nvSpPr>
            <p:spPr bwMode="auto">
              <a:xfrm>
                <a:off x="1087" y="2418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9" name="Rectangle 41"/>
              <p:cNvSpPr>
                <a:spLocks noChangeArrowheads="1"/>
              </p:cNvSpPr>
              <p:nvPr/>
            </p:nvSpPr>
            <p:spPr bwMode="auto">
              <a:xfrm>
                <a:off x="1102" y="2418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0" name="Rectangle 42"/>
              <p:cNvSpPr>
                <a:spLocks noChangeArrowheads="1"/>
              </p:cNvSpPr>
              <p:nvPr/>
            </p:nvSpPr>
            <p:spPr bwMode="auto">
              <a:xfrm>
                <a:off x="1117" y="241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1" name="Rectangle 43"/>
              <p:cNvSpPr>
                <a:spLocks noChangeArrowheads="1"/>
              </p:cNvSpPr>
              <p:nvPr/>
            </p:nvSpPr>
            <p:spPr bwMode="auto">
              <a:xfrm>
                <a:off x="1151" y="241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Rectangle 44"/>
              <p:cNvSpPr>
                <a:spLocks noChangeArrowheads="1"/>
              </p:cNvSpPr>
              <p:nvPr/>
            </p:nvSpPr>
            <p:spPr bwMode="auto">
              <a:xfrm>
                <a:off x="1183" y="241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33" name="Rectangle 45"/>
              <p:cNvSpPr>
                <a:spLocks noChangeArrowheads="1"/>
              </p:cNvSpPr>
              <p:nvPr/>
            </p:nvSpPr>
            <p:spPr bwMode="auto">
              <a:xfrm>
                <a:off x="945" y="2490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4" name="Rectangle 46"/>
              <p:cNvSpPr>
                <a:spLocks noChangeArrowheads="1"/>
              </p:cNvSpPr>
              <p:nvPr/>
            </p:nvSpPr>
            <p:spPr bwMode="auto">
              <a:xfrm>
                <a:off x="994" y="249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5" name="Rectangle 47"/>
              <p:cNvSpPr>
                <a:spLocks noChangeArrowheads="1"/>
              </p:cNvSpPr>
              <p:nvPr/>
            </p:nvSpPr>
            <p:spPr bwMode="auto">
              <a:xfrm>
                <a:off x="1028" y="2490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6" name="Rectangle 48"/>
              <p:cNvSpPr>
                <a:spLocks noChangeArrowheads="1"/>
              </p:cNvSpPr>
              <p:nvPr/>
            </p:nvSpPr>
            <p:spPr bwMode="auto">
              <a:xfrm>
                <a:off x="1080" y="249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7" name="Rectangle 49"/>
              <p:cNvSpPr>
                <a:spLocks noChangeArrowheads="1"/>
              </p:cNvSpPr>
              <p:nvPr/>
            </p:nvSpPr>
            <p:spPr bwMode="auto">
              <a:xfrm>
                <a:off x="1112" y="2490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8" name="Rectangle 50"/>
              <p:cNvSpPr>
                <a:spLocks noChangeArrowheads="1"/>
              </p:cNvSpPr>
              <p:nvPr/>
            </p:nvSpPr>
            <p:spPr bwMode="auto">
              <a:xfrm>
                <a:off x="1134" y="2490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y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9" name="Rectangle 51"/>
              <p:cNvSpPr>
                <a:spLocks noChangeArrowheads="1"/>
              </p:cNvSpPr>
              <p:nvPr/>
            </p:nvSpPr>
            <p:spPr bwMode="auto">
              <a:xfrm rot="-5400000">
                <a:off x="1666" y="2411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" name="Rectangle 52"/>
              <p:cNvSpPr>
                <a:spLocks noChangeArrowheads="1"/>
              </p:cNvSpPr>
              <p:nvPr/>
            </p:nvSpPr>
            <p:spPr bwMode="auto">
              <a:xfrm rot="-5400000">
                <a:off x="1657" y="23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1" name="Rectangle 53"/>
              <p:cNvSpPr>
                <a:spLocks noChangeArrowheads="1"/>
              </p:cNvSpPr>
              <p:nvPr/>
            </p:nvSpPr>
            <p:spPr bwMode="auto">
              <a:xfrm rot="-5400000">
                <a:off x="1659" y="2351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Rectangle 54"/>
              <p:cNvSpPr>
                <a:spLocks noChangeArrowheads="1"/>
              </p:cNvSpPr>
              <p:nvPr/>
            </p:nvSpPr>
            <p:spPr bwMode="auto">
              <a:xfrm rot="-5400000">
                <a:off x="1666" y="2329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3" name="Rectangle 55"/>
              <p:cNvSpPr>
                <a:spLocks noChangeArrowheads="1"/>
              </p:cNvSpPr>
              <p:nvPr/>
            </p:nvSpPr>
            <p:spPr bwMode="auto">
              <a:xfrm rot="-5400000">
                <a:off x="1664" y="2310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4" name="Rectangle 56"/>
              <p:cNvSpPr>
                <a:spLocks noChangeArrowheads="1"/>
              </p:cNvSpPr>
              <p:nvPr/>
            </p:nvSpPr>
            <p:spPr bwMode="auto">
              <a:xfrm rot="-5400000">
                <a:off x="1657" y="22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5" name="Rectangle 57"/>
              <p:cNvSpPr>
                <a:spLocks noChangeArrowheads="1"/>
              </p:cNvSpPr>
              <p:nvPr/>
            </p:nvSpPr>
            <p:spPr bwMode="auto">
              <a:xfrm rot="-5400000">
                <a:off x="1659" y="2250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Rectangle 58"/>
              <p:cNvSpPr>
                <a:spLocks noChangeArrowheads="1"/>
              </p:cNvSpPr>
              <p:nvPr/>
            </p:nvSpPr>
            <p:spPr bwMode="auto">
              <a:xfrm rot="-5400000">
                <a:off x="1666" y="2229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7" name="Rectangle 59"/>
              <p:cNvSpPr>
                <a:spLocks noChangeArrowheads="1"/>
              </p:cNvSpPr>
              <p:nvPr/>
            </p:nvSpPr>
            <p:spPr bwMode="auto">
              <a:xfrm rot="-5400000">
                <a:off x="1668" y="2213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8" name="Rectangle 60"/>
              <p:cNvSpPr>
                <a:spLocks noChangeArrowheads="1"/>
              </p:cNvSpPr>
              <p:nvPr/>
            </p:nvSpPr>
            <p:spPr bwMode="auto">
              <a:xfrm rot="-5400000">
                <a:off x="1657" y="218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9" name="Rectangle 61"/>
              <p:cNvSpPr>
                <a:spLocks noChangeArrowheads="1"/>
              </p:cNvSpPr>
              <p:nvPr/>
            </p:nvSpPr>
            <p:spPr bwMode="auto">
              <a:xfrm rot="-5400000">
                <a:off x="1657" y="215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0" name="Freeform 62"/>
              <p:cNvSpPr>
                <a:spLocks/>
              </p:cNvSpPr>
              <p:nvPr/>
            </p:nvSpPr>
            <p:spPr bwMode="auto">
              <a:xfrm>
                <a:off x="4309" y="2328"/>
                <a:ext cx="683" cy="713"/>
              </a:xfrm>
              <a:custGeom>
                <a:avLst/>
                <a:gdLst>
                  <a:gd name="T0" fmla="*/ 683 w 683"/>
                  <a:gd name="T1" fmla="*/ 713 h 713"/>
                  <a:gd name="T2" fmla="*/ 683 w 683"/>
                  <a:gd name="T3" fmla="*/ 0 h 713"/>
                  <a:gd name="T4" fmla="*/ 0 w 683"/>
                  <a:gd name="T5" fmla="*/ 0 h 713"/>
                  <a:gd name="T6" fmla="*/ 0 w 683"/>
                  <a:gd name="T7" fmla="*/ 713 h 713"/>
                  <a:gd name="T8" fmla="*/ 683 w 683"/>
                  <a:gd name="T9" fmla="*/ 713 h 713"/>
                  <a:gd name="T10" fmla="*/ 683 w 683"/>
                  <a:gd name="T11" fmla="*/ 713 h 7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3"/>
                  <a:gd name="T19" fmla="*/ 0 h 713"/>
                  <a:gd name="T20" fmla="*/ 683 w 683"/>
                  <a:gd name="T21" fmla="*/ 713 h 7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3" h="713">
                    <a:moveTo>
                      <a:pt x="683" y="713"/>
                    </a:moveTo>
                    <a:lnTo>
                      <a:pt x="683" y="0"/>
                    </a:lnTo>
                    <a:lnTo>
                      <a:pt x="0" y="0"/>
                    </a:lnTo>
                    <a:lnTo>
                      <a:pt x="0" y="713"/>
                    </a:lnTo>
                    <a:lnTo>
                      <a:pt x="683" y="7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63"/>
              <p:cNvSpPr>
                <a:spLocks/>
              </p:cNvSpPr>
              <p:nvPr/>
            </p:nvSpPr>
            <p:spPr bwMode="auto">
              <a:xfrm>
                <a:off x="4309" y="2328"/>
                <a:ext cx="683" cy="713"/>
              </a:xfrm>
              <a:custGeom>
                <a:avLst/>
                <a:gdLst>
                  <a:gd name="T0" fmla="*/ 683 w 683"/>
                  <a:gd name="T1" fmla="*/ 713 h 713"/>
                  <a:gd name="T2" fmla="*/ 683 w 683"/>
                  <a:gd name="T3" fmla="*/ 0 h 713"/>
                  <a:gd name="T4" fmla="*/ 0 w 683"/>
                  <a:gd name="T5" fmla="*/ 0 h 713"/>
                  <a:gd name="T6" fmla="*/ 0 w 683"/>
                  <a:gd name="T7" fmla="*/ 713 h 713"/>
                  <a:gd name="T8" fmla="*/ 683 w 683"/>
                  <a:gd name="T9" fmla="*/ 713 h 713"/>
                  <a:gd name="T10" fmla="*/ 683 w 683"/>
                  <a:gd name="T11" fmla="*/ 713 h 7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3"/>
                  <a:gd name="T19" fmla="*/ 0 h 713"/>
                  <a:gd name="T20" fmla="*/ 683 w 683"/>
                  <a:gd name="T21" fmla="*/ 713 h 7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3" h="713">
                    <a:moveTo>
                      <a:pt x="683" y="713"/>
                    </a:moveTo>
                    <a:lnTo>
                      <a:pt x="683" y="0"/>
                    </a:lnTo>
                    <a:lnTo>
                      <a:pt x="0" y="0"/>
                    </a:lnTo>
                    <a:lnTo>
                      <a:pt x="0" y="713"/>
                    </a:lnTo>
                    <a:lnTo>
                      <a:pt x="683" y="71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64"/>
              <p:cNvSpPr>
                <a:spLocks/>
              </p:cNvSpPr>
              <p:nvPr/>
            </p:nvSpPr>
            <p:spPr bwMode="auto">
              <a:xfrm>
                <a:off x="1905" y="2202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8 h 32"/>
                  <a:gd name="T6" fmla="*/ 3 w 32"/>
                  <a:gd name="T7" fmla="*/ 3 h 32"/>
                  <a:gd name="T8" fmla="*/ 3 w 32"/>
                  <a:gd name="T9" fmla="*/ 3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65"/>
              <p:cNvSpPr>
                <a:spLocks/>
              </p:cNvSpPr>
              <p:nvPr/>
            </p:nvSpPr>
            <p:spPr bwMode="auto">
              <a:xfrm>
                <a:off x="1905" y="2749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7 h 32"/>
                  <a:gd name="T6" fmla="*/ 3 w 32"/>
                  <a:gd name="T7" fmla="*/ 2 h 32"/>
                  <a:gd name="T8" fmla="*/ 3 w 32"/>
                  <a:gd name="T9" fmla="*/ 2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7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66"/>
              <p:cNvSpPr>
                <a:spLocks/>
              </p:cNvSpPr>
              <p:nvPr/>
            </p:nvSpPr>
            <p:spPr bwMode="auto">
              <a:xfrm>
                <a:off x="621" y="1435"/>
                <a:ext cx="307" cy="829"/>
              </a:xfrm>
              <a:custGeom>
                <a:avLst/>
                <a:gdLst>
                  <a:gd name="T0" fmla="*/ 307 w 307"/>
                  <a:gd name="T1" fmla="*/ 0 h 829"/>
                  <a:gd name="T2" fmla="*/ 0 w 307"/>
                  <a:gd name="T3" fmla="*/ 2 h 829"/>
                  <a:gd name="T4" fmla="*/ 0 w 307"/>
                  <a:gd name="T5" fmla="*/ 829 h 829"/>
                  <a:gd name="T6" fmla="*/ 0 60000 65536"/>
                  <a:gd name="T7" fmla="*/ 0 60000 65536"/>
                  <a:gd name="T8" fmla="*/ 0 60000 65536"/>
                  <a:gd name="T9" fmla="*/ 0 w 307"/>
                  <a:gd name="T10" fmla="*/ 0 h 829"/>
                  <a:gd name="T11" fmla="*/ 307 w 307"/>
                  <a:gd name="T12" fmla="*/ 829 h 8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7" h="829">
                    <a:moveTo>
                      <a:pt x="307" y="0"/>
                    </a:moveTo>
                    <a:lnTo>
                      <a:pt x="0" y="2"/>
                    </a:lnTo>
                    <a:lnTo>
                      <a:pt x="0" y="82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67"/>
              <p:cNvSpPr>
                <a:spLocks noChangeShapeType="1"/>
              </p:cNvSpPr>
              <p:nvPr/>
            </p:nvSpPr>
            <p:spPr bwMode="auto">
              <a:xfrm flipH="1">
                <a:off x="817" y="1799"/>
                <a:ext cx="11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68"/>
              <p:cNvSpPr>
                <a:spLocks/>
              </p:cNvSpPr>
              <p:nvPr/>
            </p:nvSpPr>
            <p:spPr bwMode="auto">
              <a:xfrm>
                <a:off x="952" y="1312"/>
                <a:ext cx="199" cy="612"/>
              </a:xfrm>
              <a:custGeom>
                <a:avLst/>
                <a:gdLst>
                  <a:gd name="T0" fmla="*/ 0 w 199"/>
                  <a:gd name="T1" fmla="*/ 0 h 612"/>
                  <a:gd name="T2" fmla="*/ 0 w 199"/>
                  <a:gd name="T3" fmla="*/ 248 h 612"/>
                  <a:gd name="T4" fmla="*/ 64 w 199"/>
                  <a:gd name="T5" fmla="*/ 307 h 612"/>
                  <a:gd name="T6" fmla="*/ 0 w 199"/>
                  <a:gd name="T7" fmla="*/ 366 h 612"/>
                  <a:gd name="T8" fmla="*/ 0 w 199"/>
                  <a:gd name="T9" fmla="*/ 612 h 612"/>
                  <a:gd name="T10" fmla="*/ 199 w 199"/>
                  <a:gd name="T11" fmla="*/ 425 h 612"/>
                  <a:gd name="T12" fmla="*/ 199 w 199"/>
                  <a:gd name="T13" fmla="*/ 187 h 612"/>
                  <a:gd name="T14" fmla="*/ 0 w 199"/>
                  <a:gd name="T15" fmla="*/ 2 h 612"/>
                  <a:gd name="T16" fmla="*/ 0 w 199"/>
                  <a:gd name="T17" fmla="*/ 2 h 6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9"/>
                  <a:gd name="T28" fmla="*/ 0 h 612"/>
                  <a:gd name="T29" fmla="*/ 199 w 199"/>
                  <a:gd name="T30" fmla="*/ 612 h 6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9" h="612">
                    <a:moveTo>
                      <a:pt x="0" y="0"/>
                    </a:moveTo>
                    <a:lnTo>
                      <a:pt x="0" y="248"/>
                    </a:lnTo>
                    <a:lnTo>
                      <a:pt x="64" y="307"/>
                    </a:lnTo>
                    <a:lnTo>
                      <a:pt x="0" y="366"/>
                    </a:lnTo>
                    <a:lnTo>
                      <a:pt x="0" y="612"/>
                    </a:lnTo>
                    <a:lnTo>
                      <a:pt x="199" y="425"/>
                    </a:lnTo>
                    <a:lnTo>
                      <a:pt x="199" y="187"/>
                    </a:lnTo>
                    <a:lnTo>
                      <a:pt x="0" y="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Rectangle 69"/>
              <p:cNvSpPr>
                <a:spLocks noChangeArrowheads="1"/>
              </p:cNvSpPr>
              <p:nvPr/>
            </p:nvSpPr>
            <p:spPr bwMode="auto">
              <a:xfrm>
                <a:off x="1031" y="1582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8" name="Rectangle 70"/>
              <p:cNvSpPr>
                <a:spLocks noChangeArrowheads="1"/>
              </p:cNvSpPr>
              <p:nvPr/>
            </p:nvSpPr>
            <p:spPr bwMode="auto">
              <a:xfrm>
                <a:off x="1070" y="158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9" name="Rectangle 71"/>
              <p:cNvSpPr>
                <a:spLocks noChangeArrowheads="1"/>
              </p:cNvSpPr>
              <p:nvPr/>
            </p:nvSpPr>
            <p:spPr bwMode="auto">
              <a:xfrm>
                <a:off x="1105" y="158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Freeform 72"/>
              <p:cNvSpPr>
                <a:spLocks/>
              </p:cNvSpPr>
              <p:nvPr/>
            </p:nvSpPr>
            <p:spPr bwMode="auto">
              <a:xfrm>
                <a:off x="3072" y="2522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7 h 32"/>
                  <a:gd name="T6" fmla="*/ 0 w 32"/>
                  <a:gd name="T7" fmla="*/ 0 h 32"/>
                  <a:gd name="T8" fmla="*/ 0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73"/>
              <p:cNvSpPr>
                <a:spLocks/>
              </p:cNvSpPr>
              <p:nvPr/>
            </p:nvSpPr>
            <p:spPr bwMode="auto">
              <a:xfrm>
                <a:off x="3072" y="2795"/>
                <a:ext cx="32" cy="30"/>
              </a:xfrm>
              <a:custGeom>
                <a:avLst/>
                <a:gdLst>
                  <a:gd name="T0" fmla="*/ 0 w 32"/>
                  <a:gd name="T1" fmla="*/ 0 h 30"/>
                  <a:gd name="T2" fmla="*/ 0 w 32"/>
                  <a:gd name="T3" fmla="*/ 30 h 30"/>
                  <a:gd name="T4" fmla="*/ 32 w 32"/>
                  <a:gd name="T5" fmla="*/ 15 h 30"/>
                  <a:gd name="T6" fmla="*/ 0 w 32"/>
                  <a:gd name="T7" fmla="*/ 0 h 30"/>
                  <a:gd name="T8" fmla="*/ 0 w 3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0"/>
                  <a:gd name="T17" fmla="*/ 32 w 3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0">
                    <a:moveTo>
                      <a:pt x="0" y="0"/>
                    </a:moveTo>
                    <a:lnTo>
                      <a:pt x="0" y="30"/>
                    </a:lnTo>
                    <a:lnTo>
                      <a:pt x="3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74"/>
              <p:cNvSpPr>
                <a:spLocks/>
              </p:cNvSpPr>
              <p:nvPr/>
            </p:nvSpPr>
            <p:spPr bwMode="auto">
              <a:xfrm>
                <a:off x="3278" y="2658"/>
                <a:ext cx="29" cy="32"/>
              </a:xfrm>
              <a:custGeom>
                <a:avLst/>
                <a:gdLst>
                  <a:gd name="T0" fmla="*/ 0 w 29"/>
                  <a:gd name="T1" fmla="*/ 0 h 32"/>
                  <a:gd name="T2" fmla="*/ 0 w 29"/>
                  <a:gd name="T3" fmla="*/ 32 h 32"/>
                  <a:gd name="T4" fmla="*/ 29 w 29"/>
                  <a:gd name="T5" fmla="*/ 17 h 32"/>
                  <a:gd name="T6" fmla="*/ 0 w 29"/>
                  <a:gd name="T7" fmla="*/ 2 h 32"/>
                  <a:gd name="T8" fmla="*/ 0 w 29"/>
                  <a:gd name="T9" fmla="*/ 2 h 32"/>
                  <a:gd name="T10" fmla="*/ 0 w 29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2"/>
                  <a:gd name="T20" fmla="*/ 29 w 29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2">
                    <a:moveTo>
                      <a:pt x="0" y="0"/>
                    </a:moveTo>
                    <a:lnTo>
                      <a:pt x="0" y="32"/>
                    </a:lnTo>
                    <a:lnTo>
                      <a:pt x="29" y="1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Line 75"/>
              <p:cNvSpPr>
                <a:spLocks noChangeShapeType="1"/>
              </p:cNvSpPr>
              <p:nvPr/>
            </p:nvSpPr>
            <p:spPr bwMode="auto">
              <a:xfrm flipH="1">
                <a:off x="3221" y="2675"/>
                <a:ext cx="6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76"/>
              <p:cNvSpPr>
                <a:spLocks/>
              </p:cNvSpPr>
              <p:nvPr/>
            </p:nvSpPr>
            <p:spPr bwMode="auto">
              <a:xfrm>
                <a:off x="3278" y="2293"/>
                <a:ext cx="29" cy="32"/>
              </a:xfrm>
              <a:custGeom>
                <a:avLst/>
                <a:gdLst>
                  <a:gd name="T0" fmla="*/ 0 w 29"/>
                  <a:gd name="T1" fmla="*/ 0 h 32"/>
                  <a:gd name="T2" fmla="*/ 0 w 29"/>
                  <a:gd name="T3" fmla="*/ 32 h 32"/>
                  <a:gd name="T4" fmla="*/ 29 w 29"/>
                  <a:gd name="T5" fmla="*/ 18 h 32"/>
                  <a:gd name="T6" fmla="*/ 0 w 29"/>
                  <a:gd name="T7" fmla="*/ 3 h 32"/>
                  <a:gd name="T8" fmla="*/ 0 w 29"/>
                  <a:gd name="T9" fmla="*/ 3 h 32"/>
                  <a:gd name="T10" fmla="*/ 0 w 29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2"/>
                  <a:gd name="T20" fmla="*/ 29 w 29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2">
                    <a:moveTo>
                      <a:pt x="0" y="0"/>
                    </a:moveTo>
                    <a:lnTo>
                      <a:pt x="0" y="32"/>
                    </a:lnTo>
                    <a:lnTo>
                      <a:pt x="29" y="18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77"/>
              <p:cNvSpPr>
                <a:spLocks/>
              </p:cNvSpPr>
              <p:nvPr/>
            </p:nvSpPr>
            <p:spPr bwMode="auto">
              <a:xfrm>
                <a:off x="5370" y="2554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7 h 32"/>
                  <a:gd name="T6" fmla="*/ 3 w 32"/>
                  <a:gd name="T7" fmla="*/ 3 h 32"/>
                  <a:gd name="T8" fmla="*/ 3 w 32"/>
                  <a:gd name="T9" fmla="*/ 3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78"/>
              <p:cNvSpPr>
                <a:spLocks/>
              </p:cNvSpPr>
              <p:nvPr/>
            </p:nvSpPr>
            <p:spPr bwMode="auto">
              <a:xfrm>
                <a:off x="5370" y="2827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5 h 32"/>
                  <a:gd name="T6" fmla="*/ 3 w 32"/>
                  <a:gd name="T7" fmla="*/ 0 h 32"/>
                  <a:gd name="T8" fmla="*/ 3 w 32"/>
                  <a:gd name="T9" fmla="*/ 0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5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79"/>
              <p:cNvSpPr>
                <a:spLocks/>
              </p:cNvSpPr>
              <p:nvPr/>
            </p:nvSpPr>
            <p:spPr bwMode="auto">
              <a:xfrm>
                <a:off x="4275" y="2896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5 h 32"/>
                  <a:gd name="T6" fmla="*/ 0 w 32"/>
                  <a:gd name="T7" fmla="*/ 0 h 32"/>
                  <a:gd name="T8" fmla="*/ 0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80"/>
              <p:cNvSpPr>
                <a:spLocks/>
              </p:cNvSpPr>
              <p:nvPr/>
            </p:nvSpPr>
            <p:spPr bwMode="auto">
              <a:xfrm>
                <a:off x="3229" y="2960"/>
                <a:ext cx="226" cy="485"/>
              </a:xfrm>
              <a:custGeom>
                <a:avLst/>
                <a:gdLst>
                  <a:gd name="T0" fmla="*/ 113 w 226"/>
                  <a:gd name="T1" fmla="*/ 482 h 485"/>
                  <a:gd name="T2" fmla="*/ 132 w 226"/>
                  <a:gd name="T3" fmla="*/ 482 h 485"/>
                  <a:gd name="T4" fmla="*/ 150 w 226"/>
                  <a:gd name="T5" fmla="*/ 473 h 485"/>
                  <a:gd name="T6" fmla="*/ 164 w 226"/>
                  <a:gd name="T7" fmla="*/ 458 h 485"/>
                  <a:gd name="T8" fmla="*/ 179 w 226"/>
                  <a:gd name="T9" fmla="*/ 438 h 485"/>
                  <a:gd name="T10" fmla="*/ 194 w 226"/>
                  <a:gd name="T11" fmla="*/ 414 h 485"/>
                  <a:gd name="T12" fmla="*/ 204 w 226"/>
                  <a:gd name="T13" fmla="*/ 386 h 485"/>
                  <a:gd name="T14" fmla="*/ 213 w 226"/>
                  <a:gd name="T15" fmla="*/ 354 h 485"/>
                  <a:gd name="T16" fmla="*/ 221 w 226"/>
                  <a:gd name="T17" fmla="*/ 320 h 485"/>
                  <a:gd name="T18" fmla="*/ 226 w 226"/>
                  <a:gd name="T19" fmla="*/ 281 h 485"/>
                  <a:gd name="T20" fmla="*/ 226 w 226"/>
                  <a:gd name="T21" fmla="*/ 244 h 485"/>
                  <a:gd name="T22" fmla="*/ 226 w 226"/>
                  <a:gd name="T23" fmla="*/ 204 h 485"/>
                  <a:gd name="T24" fmla="*/ 221 w 226"/>
                  <a:gd name="T25" fmla="*/ 165 h 485"/>
                  <a:gd name="T26" fmla="*/ 213 w 226"/>
                  <a:gd name="T27" fmla="*/ 131 h 485"/>
                  <a:gd name="T28" fmla="*/ 204 w 226"/>
                  <a:gd name="T29" fmla="*/ 101 h 485"/>
                  <a:gd name="T30" fmla="*/ 194 w 226"/>
                  <a:gd name="T31" fmla="*/ 72 h 485"/>
                  <a:gd name="T32" fmla="*/ 179 w 226"/>
                  <a:gd name="T33" fmla="*/ 47 h 485"/>
                  <a:gd name="T34" fmla="*/ 164 w 226"/>
                  <a:gd name="T35" fmla="*/ 27 h 485"/>
                  <a:gd name="T36" fmla="*/ 150 w 226"/>
                  <a:gd name="T37" fmla="*/ 12 h 485"/>
                  <a:gd name="T38" fmla="*/ 132 w 226"/>
                  <a:gd name="T39" fmla="*/ 5 h 485"/>
                  <a:gd name="T40" fmla="*/ 113 w 226"/>
                  <a:gd name="T41" fmla="*/ 0 h 485"/>
                  <a:gd name="T42" fmla="*/ 93 w 226"/>
                  <a:gd name="T43" fmla="*/ 5 h 485"/>
                  <a:gd name="T44" fmla="*/ 76 w 226"/>
                  <a:gd name="T45" fmla="*/ 12 h 485"/>
                  <a:gd name="T46" fmla="*/ 61 w 226"/>
                  <a:gd name="T47" fmla="*/ 27 h 485"/>
                  <a:gd name="T48" fmla="*/ 46 w 226"/>
                  <a:gd name="T49" fmla="*/ 47 h 485"/>
                  <a:gd name="T50" fmla="*/ 32 w 226"/>
                  <a:gd name="T51" fmla="*/ 72 h 485"/>
                  <a:gd name="T52" fmla="*/ 22 w 226"/>
                  <a:gd name="T53" fmla="*/ 101 h 485"/>
                  <a:gd name="T54" fmla="*/ 12 w 226"/>
                  <a:gd name="T55" fmla="*/ 131 h 485"/>
                  <a:gd name="T56" fmla="*/ 5 w 226"/>
                  <a:gd name="T57" fmla="*/ 165 h 485"/>
                  <a:gd name="T58" fmla="*/ 0 w 226"/>
                  <a:gd name="T59" fmla="*/ 204 h 485"/>
                  <a:gd name="T60" fmla="*/ 0 w 226"/>
                  <a:gd name="T61" fmla="*/ 244 h 485"/>
                  <a:gd name="T62" fmla="*/ 0 w 226"/>
                  <a:gd name="T63" fmla="*/ 283 h 485"/>
                  <a:gd name="T64" fmla="*/ 5 w 226"/>
                  <a:gd name="T65" fmla="*/ 320 h 485"/>
                  <a:gd name="T66" fmla="*/ 12 w 226"/>
                  <a:gd name="T67" fmla="*/ 354 h 485"/>
                  <a:gd name="T68" fmla="*/ 22 w 226"/>
                  <a:gd name="T69" fmla="*/ 386 h 485"/>
                  <a:gd name="T70" fmla="*/ 32 w 226"/>
                  <a:gd name="T71" fmla="*/ 414 h 485"/>
                  <a:gd name="T72" fmla="*/ 46 w 226"/>
                  <a:gd name="T73" fmla="*/ 438 h 485"/>
                  <a:gd name="T74" fmla="*/ 61 w 226"/>
                  <a:gd name="T75" fmla="*/ 458 h 485"/>
                  <a:gd name="T76" fmla="*/ 76 w 226"/>
                  <a:gd name="T77" fmla="*/ 473 h 485"/>
                  <a:gd name="T78" fmla="*/ 96 w 226"/>
                  <a:gd name="T79" fmla="*/ 482 h 485"/>
                  <a:gd name="T80" fmla="*/ 113 w 226"/>
                  <a:gd name="T81" fmla="*/ 485 h 485"/>
                  <a:gd name="T82" fmla="*/ 113 w 226"/>
                  <a:gd name="T83" fmla="*/ 485 h 485"/>
                  <a:gd name="T84" fmla="*/ 113 w 226"/>
                  <a:gd name="T85" fmla="*/ 482 h 4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6"/>
                  <a:gd name="T130" fmla="*/ 0 h 485"/>
                  <a:gd name="T131" fmla="*/ 226 w 226"/>
                  <a:gd name="T132" fmla="*/ 485 h 4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6" h="485">
                    <a:moveTo>
                      <a:pt x="113" y="482"/>
                    </a:moveTo>
                    <a:lnTo>
                      <a:pt x="132" y="482"/>
                    </a:lnTo>
                    <a:lnTo>
                      <a:pt x="150" y="473"/>
                    </a:lnTo>
                    <a:lnTo>
                      <a:pt x="164" y="458"/>
                    </a:lnTo>
                    <a:lnTo>
                      <a:pt x="179" y="438"/>
                    </a:lnTo>
                    <a:lnTo>
                      <a:pt x="194" y="414"/>
                    </a:lnTo>
                    <a:lnTo>
                      <a:pt x="204" y="386"/>
                    </a:lnTo>
                    <a:lnTo>
                      <a:pt x="213" y="354"/>
                    </a:lnTo>
                    <a:lnTo>
                      <a:pt x="221" y="320"/>
                    </a:lnTo>
                    <a:lnTo>
                      <a:pt x="226" y="281"/>
                    </a:lnTo>
                    <a:lnTo>
                      <a:pt x="226" y="244"/>
                    </a:lnTo>
                    <a:lnTo>
                      <a:pt x="226" y="204"/>
                    </a:lnTo>
                    <a:lnTo>
                      <a:pt x="221" y="165"/>
                    </a:lnTo>
                    <a:lnTo>
                      <a:pt x="213" y="131"/>
                    </a:lnTo>
                    <a:lnTo>
                      <a:pt x="204" y="101"/>
                    </a:lnTo>
                    <a:lnTo>
                      <a:pt x="194" y="72"/>
                    </a:lnTo>
                    <a:lnTo>
                      <a:pt x="179" y="47"/>
                    </a:lnTo>
                    <a:lnTo>
                      <a:pt x="164" y="27"/>
                    </a:lnTo>
                    <a:lnTo>
                      <a:pt x="150" y="12"/>
                    </a:lnTo>
                    <a:lnTo>
                      <a:pt x="132" y="5"/>
                    </a:lnTo>
                    <a:lnTo>
                      <a:pt x="113" y="0"/>
                    </a:lnTo>
                    <a:lnTo>
                      <a:pt x="93" y="5"/>
                    </a:lnTo>
                    <a:lnTo>
                      <a:pt x="76" y="12"/>
                    </a:lnTo>
                    <a:lnTo>
                      <a:pt x="61" y="27"/>
                    </a:lnTo>
                    <a:lnTo>
                      <a:pt x="46" y="47"/>
                    </a:lnTo>
                    <a:lnTo>
                      <a:pt x="32" y="72"/>
                    </a:lnTo>
                    <a:lnTo>
                      <a:pt x="22" y="101"/>
                    </a:lnTo>
                    <a:lnTo>
                      <a:pt x="12" y="131"/>
                    </a:lnTo>
                    <a:lnTo>
                      <a:pt x="5" y="165"/>
                    </a:lnTo>
                    <a:lnTo>
                      <a:pt x="0" y="204"/>
                    </a:lnTo>
                    <a:lnTo>
                      <a:pt x="0" y="244"/>
                    </a:lnTo>
                    <a:lnTo>
                      <a:pt x="0" y="283"/>
                    </a:lnTo>
                    <a:lnTo>
                      <a:pt x="5" y="320"/>
                    </a:lnTo>
                    <a:lnTo>
                      <a:pt x="12" y="354"/>
                    </a:lnTo>
                    <a:lnTo>
                      <a:pt x="22" y="386"/>
                    </a:lnTo>
                    <a:lnTo>
                      <a:pt x="32" y="414"/>
                    </a:lnTo>
                    <a:lnTo>
                      <a:pt x="46" y="438"/>
                    </a:lnTo>
                    <a:lnTo>
                      <a:pt x="61" y="458"/>
                    </a:lnTo>
                    <a:lnTo>
                      <a:pt x="76" y="473"/>
                    </a:lnTo>
                    <a:lnTo>
                      <a:pt x="96" y="482"/>
                    </a:lnTo>
                    <a:lnTo>
                      <a:pt x="113" y="485"/>
                    </a:lnTo>
                    <a:lnTo>
                      <a:pt x="113" y="4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81"/>
              <p:cNvSpPr>
                <a:spLocks/>
              </p:cNvSpPr>
              <p:nvPr/>
            </p:nvSpPr>
            <p:spPr bwMode="auto">
              <a:xfrm>
                <a:off x="3229" y="2960"/>
                <a:ext cx="226" cy="485"/>
              </a:xfrm>
              <a:custGeom>
                <a:avLst/>
                <a:gdLst>
                  <a:gd name="T0" fmla="*/ 113 w 226"/>
                  <a:gd name="T1" fmla="*/ 482 h 485"/>
                  <a:gd name="T2" fmla="*/ 132 w 226"/>
                  <a:gd name="T3" fmla="*/ 482 h 485"/>
                  <a:gd name="T4" fmla="*/ 150 w 226"/>
                  <a:gd name="T5" fmla="*/ 473 h 485"/>
                  <a:gd name="T6" fmla="*/ 164 w 226"/>
                  <a:gd name="T7" fmla="*/ 458 h 485"/>
                  <a:gd name="T8" fmla="*/ 179 w 226"/>
                  <a:gd name="T9" fmla="*/ 438 h 485"/>
                  <a:gd name="T10" fmla="*/ 194 w 226"/>
                  <a:gd name="T11" fmla="*/ 414 h 485"/>
                  <a:gd name="T12" fmla="*/ 204 w 226"/>
                  <a:gd name="T13" fmla="*/ 386 h 485"/>
                  <a:gd name="T14" fmla="*/ 213 w 226"/>
                  <a:gd name="T15" fmla="*/ 354 h 485"/>
                  <a:gd name="T16" fmla="*/ 221 w 226"/>
                  <a:gd name="T17" fmla="*/ 320 h 485"/>
                  <a:gd name="T18" fmla="*/ 226 w 226"/>
                  <a:gd name="T19" fmla="*/ 281 h 485"/>
                  <a:gd name="T20" fmla="*/ 226 w 226"/>
                  <a:gd name="T21" fmla="*/ 244 h 485"/>
                  <a:gd name="T22" fmla="*/ 226 w 226"/>
                  <a:gd name="T23" fmla="*/ 204 h 485"/>
                  <a:gd name="T24" fmla="*/ 221 w 226"/>
                  <a:gd name="T25" fmla="*/ 165 h 485"/>
                  <a:gd name="T26" fmla="*/ 213 w 226"/>
                  <a:gd name="T27" fmla="*/ 131 h 485"/>
                  <a:gd name="T28" fmla="*/ 204 w 226"/>
                  <a:gd name="T29" fmla="*/ 101 h 485"/>
                  <a:gd name="T30" fmla="*/ 194 w 226"/>
                  <a:gd name="T31" fmla="*/ 72 h 485"/>
                  <a:gd name="T32" fmla="*/ 179 w 226"/>
                  <a:gd name="T33" fmla="*/ 47 h 485"/>
                  <a:gd name="T34" fmla="*/ 164 w 226"/>
                  <a:gd name="T35" fmla="*/ 27 h 485"/>
                  <a:gd name="T36" fmla="*/ 150 w 226"/>
                  <a:gd name="T37" fmla="*/ 12 h 485"/>
                  <a:gd name="T38" fmla="*/ 132 w 226"/>
                  <a:gd name="T39" fmla="*/ 5 h 485"/>
                  <a:gd name="T40" fmla="*/ 113 w 226"/>
                  <a:gd name="T41" fmla="*/ 0 h 485"/>
                  <a:gd name="T42" fmla="*/ 93 w 226"/>
                  <a:gd name="T43" fmla="*/ 5 h 485"/>
                  <a:gd name="T44" fmla="*/ 76 w 226"/>
                  <a:gd name="T45" fmla="*/ 12 h 485"/>
                  <a:gd name="T46" fmla="*/ 61 w 226"/>
                  <a:gd name="T47" fmla="*/ 27 h 485"/>
                  <a:gd name="T48" fmla="*/ 46 w 226"/>
                  <a:gd name="T49" fmla="*/ 47 h 485"/>
                  <a:gd name="T50" fmla="*/ 32 w 226"/>
                  <a:gd name="T51" fmla="*/ 72 h 485"/>
                  <a:gd name="T52" fmla="*/ 22 w 226"/>
                  <a:gd name="T53" fmla="*/ 101 h 485"/>
                  <a:gd name="T54" fmla="*/ 12 w 226"/>
                  <a:gd name="T55" fmla="*/ 131 h 485"/>
                  <a:gd name="T56" fmla="*/ 5 w 226"/>
                  <a:gd name="T57" fmla="*/ 165 h 485"/>
                  <a:gd name="T58" fmla="*/ 0 w 226"/>
                  <a:gd name="T59" fmla="*/ 204 h 485"/>
                  <a:gd name="T60" fmla="*/ 0 w 226"/>
                  <a:gd name="T61" fmla="*/ 244 h 485"/>
                  <a:gd name="T62" fmla="*/ 0 w 226"/>
                  <a:gd name="T63" fmla="*/ 283 h 485"/>
                  <a:gd name="T64" fmla="*/ 5 w 226"/>
                  <a:gd name="T65" fmla="*/ 320 h 485"/>
                  <a:gd name="T66" fmla="*/ 12 w 226"/>
                  <a:gd name="T67" fmla="*/ 354 h 485"/>
                  <a:gd name="T68" fmla="*/ 22 w 226"/>
                  <a:gd name="T69" fmla="*/ 386 h 485"/>
                  <a:gd name="T70" fmla="*/ 32 w 226"/>
                  <a:gd name="T71" fmla="*/ 414 h 485"/>
                  <a:gd name="T72" fmla="*/ 46 w 226"/>
                  <a:gd name="T73" fmla="*/ 438 h 485"/>
                  <a:gd name="T74" fmla="*/ 61 w 226"/>
                  <a:gd name="T75" fmla="*/ 458 h 485"/>
                  <a:gd name="T76" fmla="*/ 76 w 226"/>
                  <a:gd name="T77" fmla="*/ 473 h 485"/>
                  <a:gd name="T78" fmla="*/ 96 w 226"/>
                  <a:gd name="T79" fmla="*/ 482 h 485"/>
                  <a:gd name="T80" fmla="*/ 113 w 226"/>
                  <a:gd name="T81" fmla="*/ 485 h 485"/>
                  <a:gd name="T82" fmla="*/ 113 w 226"/>
                  <a:gd name="T83" fmla="*/ 485 h 4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6"/>
                  <a:gd name="T127" fmla="*/ 0 h 485"/>
                  <a:gd name="T128" fmla="*/ 226 w 226"/>
                  <a:gd name="T129" fmla="*/ 485 h 4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6" h="485">
                    <a:moveTo>
                      <a:pt x="113" y="482"/>
                    </a:moveTo>
                    <a:lnTo>
                      <a:pt x="132" y="482"/>
                    </a:lnTo>
                    <a:lnTo>
                      <a:pt x="150" y="473"/>
                    </a:lnTo>
                    <a:lnTo>
                      <a:pt x="164" y="458"/>
                    </a:lnTo>
                    <a:lnTo>
                      <a:pt x="179" y="438"/>
                    </a:lnTo>
                    <a:lnTo>
                      <a:pt x="194" y="414"/>
                    </a:lnTo>
                    <a:lnTo>
                      <a:pt x="204" y="386"/>
                    </a:lnTo>
                    <a:lnTo>
                      <a:pt x="213" y="354"/>
                    </a:lnTo>
                    <a:lnTo>
                      <a:pt x="221" y="320"/>
                    </a:lnTo>
                    <a:lnTo>
                      <a:pt x="226" y="281"/>
                    </a:lnTo>
                    <a:lnTo>
                      <a:pt x="226" y="244"/>
                    </a:lnTo>
                    <a:lnTo>
                      <a:pt x="226" y="204"/>
                    </a:lnTo>
                    <a:lnTo>
                      <a:pt x="221" y="165"/>
                    </a:lnTo>
                    <a:lnTo>
                      <a:pt x="213" y="131"/>
                    </a:lnTo>
                    <a:lnTo>
                      <a:pt x="204" y="101"/>
                    </a:lnTo>
                    <a:lnTo>
                      <a:pt x="194" y="72"/>
                    </a:lnTo>
                    <a:lnTo>
                      <a:pt x="179" y="47"/>
                    </a:lnTo>
                    <a:lnTo>
                      <a:pt x="164" y="27"/>
                    </a:lnTo>
                    <a:lnTo>
                      <a:pt x="150" y="12"/>
                    </a:lnTo>
                    <a:lnTo>
                      <a:pt x="132" y="5"/>
                    </a:lnTo>
                    <a:lnTo>
                      <a:pt x="113" y="0"/>
                    </a:lnTo>
                    <a:lnTo>
                      <a:pt x="93" y="5"/>
                    </a:lnTo>
                    <a:lnTo>
                      <a:pt x="76" y="12"/>
                    </a:lnTo>
                    <a:lnTo>
                      <a:pt x="61" y="27"/>
                    </a:lnTo>
                    <a:lnTo>
                      <a:pt x="46" y="47"/>
                    </a:lnTo>
                    <a:lnTo>
                      <a:pt x="32" y="72"/>
                    </a:lnTo>
                    <a:lnTo>
                      <a:pt x="22" y="101"/>
                    </a:lnTo>
                    <a:lnTo>
                      <a:pt x="12" y="131"/>
                    </a:lnTo>
                    <a:lnTo>
                      <a:pt x="5" y="165"/>
                    </a:lnTo>
                    <a:lnTo>
                      <a:pt x="0" y="204"/>
                    </a:lnTo>
                    <a:lnTo>
                      <a:pt x="0" y="244"/>
                    </a:lnTo>
                    <a:lnTo>
                      <a:pt x="0" y="283"/>
                    </a:lnTo>
                    <a:lnTo>
                      <a:pt x="5" y="320"/>
                    </a:lnTo>
                    <a:lnTo>
                      <a:pt x="12" y="354"/>
                    </a:lnTo>
                    <a:lnTo>
                      <a:pt x="22" y="386"/>
                    </a:lnTo>
                    <a:lnTo>
                      <a:pt x="32" y="414"/>
                    </a:lnTo>
                    <a:lnTo>
                      <a:pt x="46" y="438"/>
                    </a:lnTo>
                    <a:lnTo>
                      <a:pt x="61" y="458"/>
                    </a:lnTo>
                    <a:lnTo>
                      <a:pt x="76" y="473"/>
                    </a:lnTo>
                    <a:lnTo>
                      <a:pt x="96" y="482"/>
                    </a:lnTo>
                    <a:lnTo>
                      <a:pt x="113" y="485"/>
                    </a:lnTo>
                  </a:path>
                </a:pathLst>
              </a:custGeom>
              <a:solidFill>
                <a:srgbClr val="FFCC66"/>
              </a:solidFill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Rectangle 82"/>
              <p:cNvSpPr>
                <a:spLocks noChangeArrowheads="1"/>
              </p:cNvSpPr>
              <p:nvPr/>
            </p:nvSpPr>
            <p:spPr bwMode="auto">
              <a:xfrm>
                <a:off x="1876" y="3341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1" name="Rectangle 83"/>
              <p:cNvSpPr>
                <a:spLocks noChangeArrowheads="1"/>
              </p:cNvSpPr>
              <p:nvPr/>
            </p:nvSpPr>
            <p:spPr bwMode="auto">
              <a:xfrm>
                <a:off x="1893" y="334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2" name="Rectangle 84"/>
              <p:cNvSpPr>
                <a:spLocks noChangeArrowheads="1"/>
              </p:cNvSpPr>
              <p:nvPr/>
            </p:nvSpPr>
            <p:spPr bwMode="auto">
              <a:xfrm>
                <a:off x="1927" y="3341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3" name="Rectangle 85"/>
              <p:cNvSpPr>
                <a:spLocks noChangeArrowheads="1"/>
              </p:cNvSpPr>
              <p:nvPr/>
            </p:nvSpPr>
            <p:spPr bwMode="auto">
              <a:xfrm>
                <a:off x="1957" y="3341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4" name="Rectangle 86"/>
              <p:cNvSpPr>
                <a:spLocks noChangeArrowheads="1"/>
              </p:cNvSpPr>
              <p:nvPr/>
            </p:nvSpPr>
            <p:spPr bwMode="auto">
              <a:xfrm>
                <a:off x="1974" y="3341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5" name="Rectangle 87"/>
              <p:cNvSpPr>
                <a:spLocks noChangeArrowheads="1"/>
              </p:cNvSpPr>
              <p:nvPr/>
            </p:nvSpPr>
            <p:spPr bwMode="auto">
              <a:xfrm>
                <a:off x="1994" y="334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6" name="Rectangle 88"/>
              <p:cNvSpPr>
                <a:spLocks noChangeArrowheads="1"/>
              </p:cNvSpPr>
              <p:nvPr/>
            </p:nvSpPr>
            <p:spPr bwMode="auto">
              <a:xfrm>
                <a:off x="2028" y="3341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7" name="Rectangle 89"/>
              <p:cNvSpPr>
                <a:spLocks noChangeArrowheads="1"/>
              </p:cNvSpPr>
              <p:nvPr/>
            </p:nvSpPr>
            <p:spPr bwMode="auto">
              <a:xfrm>
                <a:off x="2057" y="3341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8" name="Rectangle 90"/>
              <p:cNvSpPr>
                <a:spLocks noChangeArrowheads="1"/>
              </p:cNvSpPr>
              <p:nvPr/>
            </p:nvSpPr>
            <p:spPr bwMode="auto">
              <a:xfrm>
                <a:off x="2075" y="3341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9" name="Rectangle 91"/>
              <p:cNvSpPr>
                <a:spLocks noChangeArrowheads="1"/>
              </p:cNvSpPr>
              <p:nvPr/>
            </p:nvSpPr>
            <p:spPr bwMode="auto">
              <a:xfrm>
                <a:off x="2087" y="334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0" name="Rectangle 92"/>
              <p:cNvSpPr>
                <a:spLocks noChangeArrowheads="1"/>
              </p:cNvSpPr>
              <p:nvPr/>
            </p:nvSpPr>
            <p:spPr bwMode="auto">
              <a:xfrm>
                <a:off x="2121" y="334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1" name="Rectangle 93"/>
              <p:cNvSpPr>
                <a:spLocks noChangeArrowheads="1"/>
              </p:cNvSpPr>
              <p:nvPr/>
            </p:nvSpPr>
            <p:spPr bwMode="auto">
              <a:xfrm>
                <a:off x="2156" y="334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82" name="Rectangle 94"/>
              <p:cNvSpPr>
                <a:spLocks noChangeArrowheads="1"/>
              </p:cNvSpPr>
              <p:nvPr/>
            </p:nvSpPr>
            <p:spPr bwMode="auto">
              <a:xfrm>
                <a:off x="1876" y="340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[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3" name="Rectangle 95"/>
              <p:cNvSpPr>
                <a:spLocks noChangeArrowheads="1"/>
              </p:cNvSpPr>
              <p:nvPr/>
            </p:nvSpPr>
            <p:spPr bwMode="auto">
              <a:xfrm>
                <a:off x="1893" y="34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4" name="Rectangle 96"/>
              <p:cNvSpPr>
                <a:spLocks noChangeArrowheads="1"/>
              </p:cNvSpPr>
              <p:nvPr/>
            </p:nvSpPr>
            <p:spPr bwMode="auto">
              <a:xfrm>
                <a:off x="1927" y="34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5" name="Rectangle 97"/>
              <p:cNvSpPr>
                <a:spLocks noChangeArrowheads="1"/>
              </p:cNvSpPr>
              <p:nvPr/>
            </p:nvSpPr>
            <p:spPr bwMode="auto">
              <a:xfrm>
                <a:off x="1959" y="34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–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6" name="Rectangle 98"/>
              <p:cNvSpPr>
                <a:spLocks noChangeArrowheads="1"/>
              </p:cNvSpPr>
              <p:nvPr/>
            </p:nvSpPr>
            <p:spPr bwMode="auto">
              <a:xfrm>
                <a:off x="2006" y="34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7" name="Rectangle 99"/>
              <p:cNvSpPr>
                <a:spLocks noChangeArrowheads="1"/>
              </p:cNvSpPr>
              <p:nvPr/>
            </p:nvSpPr>
            <p:spPr bwMode="auto">
              <a:xfrm>
                <a:off x="2040" y="34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6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8" name="Rectangle 100"/>
              <p:cNvSpPr>
                <a:spLocks noChangeArrowheads="1"/>
              </p:cNvSpPr>
              <p:nvPr/>
            </p:nvSpPr>
            <p:spPr bwMode="auto">
              <a:xfrm>
                <a:off x="2072" y="340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]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9" name="Line 101"/>
              <p:cNvSpPr>
                <a:spLocks noChangeShapeType="1"/>
              </p:cNvSpPr>
              <p:nvPr/>
            </p:nvSpPr>
            <p:spPr bwMode="auto">
              <a:xfrm>
                <a:off x="2880" y="3201"/>
                <a:ext cx="32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Rectangle 102"/>
              <p:cNvSpPr>
                <a:spLocks noChangeArrowheads="1"/>
              </p:cNvSpPr>
              <p:nvPr/>
            </p:nvSpPr>
            <p:spPr bwMode="auto">
              <a:xfrm rot="-5400000">
                <a:off x="5385" y="2398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1" name="Rectangle 103"/>
              <p:cNvSpPr>
                <a:spLocks noChangeArrowheads="1"/>
              </p:cNvSpPr>
              <p:nvPr/>
            </p:nvSpPr>
            <p:spPr bwMode="auto">
              <a:xfrm rot="-5400000">
                <a:off x="5394" y="235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2" name="Rectangle 104"/>
              <p:cNvSpPr>
                <a:spLocks noChangeArrowheads="1"/>
              </p:cNvSpPr>
              <p:nvPr/>
            </p:nvSpPr>
            <p:spPr bwMode="auto">
              <a:xfrm rot="-5400000">
                <a:off x="5385" y="2314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3" name="Rectangle 105"/>
              <p:cNvSpPr>
                <a:spLocks noChangeArrowheads="1"/>
              </p:cNvSpPr>
              <p:nvPr/>
            </p:nvSpPr>
            <p:spPr bwMode="auto">
              <a:xfrm rot="-5400000">
                <a:off x="5403" y="2280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4" name="Rectangle 106"/>
              <p:cNvSpPr>
                <a:spLocks noChangeArrowheads="1"/>
              </p:cNvSpPr>
              <p:nvPr/>
            </p:nvSpPr>
            <p:spPr bwMode="auto">
              <a:xfrm rot="-5400000">
                <a:off x="5394" y="225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5" name="Rectangle 107"/>
              <p:cNvSpPr>
                <a:spLocks noChangeArrowheads="1"/>
              </p:cNvSpPr>
              <p:nvPr/>
            </p:nvSpPr>
            <p:spPr bwMode="auto">
              <a:xfrm rot="-5400000">
                <a:off x="5389" y="2217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6" name="Rectangle 108"/>
              <p:cNvSpPr>
                <a:spLocks noChangeArrowheads="1"/>
              </p:cNvSpPr>
              <p:nvPr/>
            </p:nvSpPr>
            <p:spPr bwMode="auto">
              <a:xfrm rot="-5400000">
                <a:off x="5394" y="217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7" name="Rectangle 109"/>
              <p:cNvSpPr>
                <a:spLocks noChangeArrowheads="1"/>
              </p:cNvSpPr>
              <p:nvPr/>
            </p:nvSpPr>
            <p:spPr bwMode="auto">
              <a:xfrm rot="-5400000">
                <a:off x="5394" y="214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8" name="Rectangle 110"/>
              <p:cNvSpPr>
                <a:spLocks noChangeArrowheads="1"/>
              </p:cNvSpPr>
              <p:nvPr/>
            </p:nvSpPr>
            <p:spPr bwMode="auto">
              <a:xfrm>
                <a:off x="3371" y="3469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9" name="Rectangle 111"/>
              <p:cNvSpPr>
                <a:spLocks noChangeArrowheads="1"/>
              </p:cNvSpPr>
              <p:nvPr/>
            </p:nvSpPr>
            <p:spPr bwMode="auto">
              <a:xfrm>
                <a:off x="3410" y="346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0" name="Rectangle 112"/>
              <p:cNvSpPr>
                <a:spLocks noChangeArrowheads="1"/>
              </p:cNvSpPr>
              <p:nvPr/>
            </p:nvSpPr>
            <p:spPr bwMode="auto">
              <a:xfrm>
                <a:off x="3445" y="3469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1" name="Rectangle 113"/>
              <p:cNvSpPr>
                <a:spLocks noChangeArrowheads="1"/>
              </p:cNvSpPr>
              <p:nvPr/>
            </p:nvSpPr>
            <p:spPr bwMode="auto">
              <a:xfrm>
                <a:off x="3489" y="3469"/>
                <a:ext cx="5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Rectangle 114"/>
              <p:cNvSpPr>
                <a:spLocks noChangeArrowheads="1"/>
              </p:cNvSpPr>
              <p:nvPr/>
            </p:nvSpPr>
            <p:spPr bwMode="auto">
              <a:xfrm>
                <a:off x="3536" y="346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p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3" name="Rectangle 115"/>
              <p:cNvSpPr>
                <a:spLocks noChangeArrowheads="1"/>
              </p:cNvSpPr>
              <p:nvPr/>
            </p:nvSpPr>
            <p:spPr bwMode="auto">
              <a:xfrm>
                <a:off x="4204" y="1880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B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4" name="Rectangle 116"/>
              <p:cNvSpPr>
                <a:spLocks noChangeArrowheads="1"/>
              </p:cNvSpPr>
              <p:nvPr/>
            </p:nvSpPr>
            <p:spPr bwMode="auto">
              <a:xfrm>
                <a:off x="4243" y="1880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5" name="Rectangle 117"/>
              <p:cNvSpPr>
                <a:spLocks noChangeArrowheads="1"/>
              </p:cNvSpPr>
              <p:nvPr/>
            </p:nvSpPr>
            <p:spPr bwMode="auto">
              <a:xfrm>
                <a:off x="4265" y="188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6" name="Rectangle 118"/>
              <p:cNvSpPr>
                <a:spLocks noChangeArrowheads="1"/>
              </p:cNvSpPr>
              <p:nvPr/>
            </p:nvSpPr>
            <p:spPr bwMode="auto">
              <a:xfrm>
                <a:off x="4297" y="188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7" name="Rectangle 119"/>
              <p:cNvSpPr>
                <a:spLocks noChangeArrowheads="1"/>
              </p:cNvSpPr>
              <p:nvPr/>
            </p:nvSpPr>
            <p:spPr bwMode="auto">
              <a:xfrm>
                <a:off x="4331" y="1880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8" name="Rectangle 120"/>
              <p:cNvSpPr>
                <a:spLocks noChangeArrowheads="1"/>
              </p:cNvSpPr>
              <p:nvPr/>
            </p:nvSpPr>
            <p:spPr bwMode="auto">
              <a:xfrm>
                <a:off x="4361" y="188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h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9" name="Rectangle 121"/>
              <p:cNvSpPr>
                <a:spLocks noChangeArrowheads="1"/>
              </p:cNvSpPr>
              <p:nvPr/>
            </p:nvSpPr>
            <p:spPr bwMode="auto">
              <a:xfrm>
                <a:off x="3150" y="3821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0" name="Rectangle 122"/>
              <p:cNvSpPr>
                <a:spLocks noChangeArrowheads="1"/>
              </p:cNvSpPr>
              <p:nvPr/>
            </p:nvSpPr>
            <p:spPr bwMode="auto">
              <a:xfrm>
                <a:off x="3192" y="382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1" name="Rectangle 123"/>
              <p:cNvSpPr>
                <a:spLocks noChangeArrowheads="1"/>
              </p:cNvSpPr>
              <p:nvPr/>
            </p:nvSpPr>
            <p:spPr bwMode="auto">
              <a:xfrm>
                <a:off x="3226" y="382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" name="Rectangle 124"/>
              <p:cNvSpPr>
                <a:spLocks noChangeArrowheads="1"/>
              </p:cNvSpPr>
              <p:nvPr/>
            </p:nvSpPr>
            <p:spPr bwMode="auto">
              <a:xfrm>
                <a:off x="3261" y="3821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3" name="Rectangle 125"/>
              <p:cNvSpPr>
                <a:spLocks noChangeArrowheads="1"/>
              </p:cNvSpPr>
              <p:nvPr/>
            </p:nvSpPr>
            <p:spPr bwMode="auto">
              <a:xfrm>
                <a:off x="3305" y="3821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4" name="Rectangle 126"/>
              <p:cNvSpPr>
                <a:spLocks noChangeArrowheads="1"/>
              </p:cNvSpPr>
              <p:nvPr/>
            </p:nvSpPr>
            <p:spPr bwMode="auto">
              <a:xfrm>
                <a:off x="3334" y="3821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5" name="Rectangle 127"/>
              <p:cNvSpPr>
                <a:spLocks noChangeArrowheads="1"/>
              </p:cNvSpPr>
              <p:nvPr/>
            </p:nvSpPr>
            <p:spPr bwMode="auto">
              <a:xfrm>
                <a:off x="3447" y="2054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Rectangle 128"/>
              <p:cNvSpPr>
                <a:spLocks noChangeArrowheads="1"/>
              </p:cNvSpPr>
              <p:nvPr/>
            </p:nvSpPr>
            <p:spPr bwMode="auto">
              <a:xfrm>
                <a:off x="3487" y="205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7" name="Rectangle 129"/>
              <p:cNvSpPr>
                <a:spLocks noChangeArrowheads="1"/>
              </p:cNvSpPr>
              <p:nvPr/>
            </p:nvSpPr>
            <p:spPr bwMode="auto">
              <a:xfrm>
                <a:off x="3521" y="2054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8" name="Rectangle 130"/>
              <p:cNvSpPr>
                <a:spLocks noChangeArrowheads="1"/>
              </p:cNvSpPr>
              <p:nvPr/>
            </p:nvSpPr>
            <p:spPr bwMode="auto">
              <a:xfrm>
                <a:off x="3565" y="2054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9" name="Rectangle 131"/>
              <p:cNvSpPr>
                <a:spLocks noChangeArrowheads="1"/>
              </p:cNvSpPr>
              <p:nvPr/>
            </p:nvSpPr>
            <p:spPr bwMode="auto">
              <a:xfrm>
                <a:off x="3604" y="2054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0" name="Rectangle 132"/>
              <p:cNvSpPr>
                <a:spLocks noChangeArrowheads="1"/>
              </p:cNvSpPr>
              <p:nvPr/>
            </p:nvSpPr>
            <p:spPr bwMode="auto">
              <a:xfrm>
                <a:off x="3627" y="2054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1" name="Freeform 133"/>
              <p:cNvSpPr>
                <a:spLocks/>
              </p:cNvSpPr>
              <p:nvPr/>
            </p:nvSpPr>
            <p:spPr bwMode="auto">
              <a:xfrm>
                <a:off x="606" y="2249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17 w 30"/>
                  <a:gd name="T3" fmla="*/ 30 h 30"/>
                  <a:gd name="T4" fmla="*/ 20 w 30"/>
                  <a:gd name="T5" fmla="*/ 30 h 30"/>
                  <a:gd name="T6" fmla="*/ 22 w 30"/>
                  <a:gd name="T7" fmla="*/ 30 h 30"/>
                  <a:gd name="T8" fmla="*/ 25 w 30"/>
                  <a:gd name="T9" fmla="*/ 27 h 30"/>
                  <a:gd name="T10" fmla="*/ 25 w 30"/>
                  <a:gd name="T11" fmla="*/ 27 h 30"/>
                  <a:gd name="T12" fmla="*/ 27 w 30"/>
                  <a:gd name="T13" fmla="*/ 25 h 30"/>
                  <a:gd name="T14" fmla="*/ 27 w 30"/>
                  <a:gd name="T15" fmla="*/ 22 h 30"/>
                  <a:gd name="T16" fmla="*/ 30 w 30"/>
                  <a:gd name="T17" fmla="*/ 20 h 30"/>
                  <a:gd name="T18" fmla="*/ 30 w 30"/>
                  <a:gd name="T19" fmla="*/ 17 h 30"/>
                  <a:gd name="T20" fmla="*/ 30 w 30"/>
                  <a:gd name="T21" fmla="*/ 15 h 30"/>
                  <a:gd name="T22" fmla="*/ 30 w 30"/>
                  <a:gd name="T23" fmla="*/ 12 h 30"/>
                  <a:gd name="T24" fmla="*/ 30 w 30"/>
                  <a:gd name="T25" fmla="*/ 10 h 30"/>
                  <a:gd name="T26" fmla="*/ 27 w 30"/>
                  <a:gd name="T27" fmla="*/ 7 h 30"/>
                  <a:gd name="T28" fmla="*/ 27 w 30"/>
                  <a:gd name="T29" fmla="*/ 7 h 30"/>
                  <a:gd name="T30" fmla="*/ 25 w 30"/>
                  <a:gd name="T31" fmla="*/ 5 h 30"/>
                  <a:gd name="T32" fmla="*/ 25 w 30"/>
                  <a:gd name="T33" fmla="*/ 3 h 30"/>
                  <a:gd name="T34" fmla="*/ 22 w 30"/>
                  <a:gd name="T35" fmla="*/ 3 h 30"/>
                  <a:gd name="T36" fmla="*/ 20 w 30"/>
                  <a:gd name="T37" fmla="*/ 0 h 30"/>
                  <a:gd name="T38" fmla="*/ 17 w 30"/>
                  <a:gd name="T39" fmla="*/ 0 h 30"/>
                  <a:gd name="T40" fmla="*/ 15 w 30"/>
                  <a:gd name="T41" fmla="*/ 0 h 30"/>
                  <a:gd name="T42" fmla="*/ 12 w 30"/>
                  <a:gd name="T43" fmla="*/ 0 h 30"/>
                  <a:gd name="T44" fmla="*/ 10 w 30"/>
                  <a:gd name="T45" fmla="*/ 0 h 30"/>
                  <a:gd name="T46" fmla="*/ 7 w 30"/>
                  <a:gd name="T47" fmla="*/ 3 h 30"/>
                  <a:gd name="T48" fmla="*/ 5 w 30"/>
                  <a:gd name="T49" fmla="*/ 3 h 30"/>
                  <a:gd name="T50" fmla="*/ 5 w 30"/>
                  <a:gd name="T51" fmla="*/ 5 h 30"/>
                  <a:gd name="T52" fmla="*/ 3 w 30"/>
                  <a:gd name="T53" fmla="*/ 7 h 30"/>
                  <a:gd name="T54" fmla="*/ 0 w 30"/>
                  <a:gd name="T55" fmla="*/ 7 h 30"/>
                  <a:gd name="T56" fmla="*/ 0 w 30"/>
                  <a:gd name="T57" fmla="*/ 10 h 30"/>
                  <a:gd name="T58" fmla="*/ 0 w 30"/>
                  <a:gd name="T59" fmla="*/ 12 h 30"/>
                  <a:gd name="T60" fmla="*/ 0 w 30"/>
                  <a:gd name="T61" fmla="*/ 15 h 30"/>
                  <a:gd name="T62" fmla="*/ 0 w 30"/>
                  <a:gd name="T63" fmla="*/ 17 h 30"/>
                  <a:gd name="T64" fmla="*/ 0 w 30"/>
                  <a:gd name="T65" fmla="*/ 20 h 30"/>
                  <a:gd name="T66" fmla="*/ 0 w 30"/>
                  <a:gd name="T67" fmla="*/ 22 h 30"/>
                  <a:gd name="T68" fmla="*/ 3 w 30"/>
                  <a:gd name="T69" fmla="*/ 25 h 30"/>
                  <a:gd name="T70" fmla="*/ 5 w 30"/>
                  <a:gd name="T71" fmla="*/ 27 h 30"/>
                  <a:gd name="T72" fmla="*/ 5 w 30"/>
                  <a:gd name="T73" fmla="*/ 27 h 30"/>
                  <a:gd name="T74" fmla="*/ 7 w 30"/>
                  <a:gd name="T75" fmla="*/ 30 h 30"/>
                  <a:gd name="T76" fmla="*/ 10 w 30"/>
                  <a:gd name="T77" fmla="*/ 30 h 30"/>
                  <a:gd name="T78" fmla="*/ 12 w 30"/>
                  <a:gd name="T79" fmla="*/ 30 h 30"/>
                  <a:gd name="T80" fmla="*/ 15 w 30"/>
                  <a:gd name="T81" fmla="*/ 30 h 30"/>
                  <a:gd name="T82" fmla="*/ 15 w 30"/>
                  <a:gd name="T83" fmla="*/ 30 h 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"/>
                  <a:gd name="T127" fmla="*/ 0 h 30"/>
                  <a:gd name="T128" fmla="*/ 30 w 30"/>
                  <a:gd name="T129" fmla="*/ 30 h 3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" h="30">
                    <a:moveTo>
                      <a:pt x="15" y="30"/>
                    </a:moveTo>
                    <a:lnTo>
                      <a:pt x="17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5" y="27"/>
                    </a:lnTo>
                    <a:lnTo>
                      <a:pt x="27" y="25"/>
                    </a:lnTo>
                    <a:lnTo>
                      <a:pt x="27" y="22"/>
                    </a:lnTo>
                    <a:lnTo>
                      <a:pt x="30" y="20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5" y="27"/>
                    </a:lnTo>
                    <a:lnTo>
                      <a:pt x="7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34"/>
              <p:cNvSpPr>
                <a:spLocks/>
              </p:cNvSpPr>
              <p:nvPr/>
            </p:nvSpPr>
            <p:spPr bwMode="auto">
              <a:xfrm>
                <a:off x="918" y="1420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7 h 32"/>
                  <a:gd name="T6" fmla="*/ 0 w 32"/>
                  <a:gd name="T7" fmla="*/ 2 h 32"/>
                  <a:gd name="T8" fmla="*/ 0 w 32"/>
                  <a:gd name="T9" fmla="*/ 2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35"/>
              <p:cNvSpPr>
                <a:spLocks/>
              </p:cNvSpPr>
              <p:nvPr/>
            </p:nvSpPr>
            <p:spPr bwMode="auto">
              <a:xfrm>
                <a:off x="918" y="1784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7 h 32"/>
                  <a:gd name="T6" fmla="*/ 0 w 32"/>
                  <a:gd name="T7" fmla="*/ 3 h 32"/>
                  <a:gd name="T8" fmla="*/ 0 w 32"/>
                  <a:gd name="T9" fmla="*/ 3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Rectangle 136"/>
              <p:cNvSpPr>
                <a:spLocks noChangeArrowheads="1"/>
              </p:cNvSpPr>
              <p:nvPr/>
            </p:nvSpPr>
            <p:spPr bwMode="auto">
              <a:xfrm>
                <a:off x="756" y="176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4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5" name="Line 137"/>
              <p:cNvSpPr>
                <a:spLocks noChangeShapeType="1"/>
              </p:cNvSpPr>
              <p:nvPr/>
            </p:nvSpPr>
            <p:spPr bwMode="auto">
              <a:xfrm flipH="1">
                <a:off x="2880" y="1617"/>
                <a:ext cx="292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138"/>
              <p:cNvSpPr>
                <a:spLocks/>
              </p:cNvSpPr>
              <p:nvPr/>
            </p:nvSpPr>
            <p:spPr bwMode="auto">
              <a:xfrm>
                <a:off x="3202" y="1494"/>
                <a:ext cx="378" cy="612"/>
              </a:xfrm>
              <a:custGeom>
                <a:avLst/>
                <a:gdLst>
                  <a:gd name="T0" fmla="*/ 0 w 378"/>
                  <a:gd name="T1" fmla="*/ 0 h 612"/>
                  <a:gd name="T2" fmla="*/ 0 w 378"/>
                  <a:gd name="T3" fmla="*/ 248 h 612"/>
                  <a:gd name="T4" fmla="*/ 61 w 378"/>
                  <a:gd name="T5" fmla="*/ 307 h 612"/>
                  <a:gd name="T6" fmla="*/ 0 w 378"/>
                  <a:gd name="T7" fmla="*/ 364 h 612"/>
                  <a:gd name="T8" fmla="*/ 0 w 378"/>
                  <a:gd name="T9" fmla="*/ 612 h 612"/>
                  <a:gd name="T10" fmla="*/ 378 w 378"/>
                  <a:gd name="T11" fmla="*/ 425 h 612"/>
                  <a:gd name="T12" fmla="*/ 378 w 378"/>
                  <a:gd name="T13" fmla="*/ 187 h 612"/>
                  <a:gd name="T14" fmla="*/ 0 w 378"/>
                  <a:gd name="T15" fmla="*/ 0 h 612"/>
                  <a:gd name="T16" fmla="*/ 0 w 378"/>
                  <a:gd name="T17" fmla="*/ 0 h 6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8"/>
                  <a:gd name="T28" fmla="*/ 0 h 612"/>
                  <a:gd name="T29" fmla="*/ 378 w 378"/>
                  <a:gd name="T30" fmla="*/ 612 h 6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8" h="612">
                    <a:moveTo>
                      <a:pt x="0" y="0"/>
                    </a:moveTo>
                    <a:lnTo>
                      <a:pt x="0" y="248"/>
                    </a:lnTo>
                    <a:lnTo>
                      <a:pt x="61" y="307"/>
                    </a:lnTo>
                    <a:lnTo>
                      <a:pt x="0" y="364"/>
                    </a:lnTo>
                    <a:lnTo>
                      <a:pt x="0" y="612"/>
                    </a:lnTo>
                    <a:lnTo>
                      <a:pt x="378" y="425"/>
                    </a:lnTo>
                    <a:lnTo>
                      <a:pt x="378" y="1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139"/>
              <p:cNvSpPr>
                <a:spLocks/>
              </p:cNvSpPr>
              <p:nvPr/>
            </p:nvSpPr>
            <p:spPr bwMode="auto">
              <a:xfrm>
                <a:off x="3202" y="1494"/>
                <a:ext cx="378" cy="612"/>
              </a:xfrm>
              <a:custGeom>
                <a:avLst/>
                <a:gdLst>
                  <a:gd name="T0" fmla="*/ 0 w 378"/>
                  <a:gd name="T1" fmla="*/ 0 h 612"/>
                  <a:gd name="T2" fmla="*/ 0 w 378"/>
                  <a:gd name="T3" fmla="*/ 248 h 612"/>
                  <a:gd name="T4" fmla="*/ 61 w 378"/>
                  <a:gd name="T5" fmla="*/ 307 h 612"/>
                  <a:gd name="T6" fmla="*/ 0 w 378"/>
                  <a:gd name="T7" fmla="*/ 364 h 612"/>
                  <a:gd name="T8" fmla="*/ 0 w 378"/>
                  <a:gd name="T9" fmla="*/ 612 h 612"/>
                  <a:gd name="T10" fmla="*/ 378 w 378"/>
                  <a:gd name="T11" fmla="*/ 425 h 612"/>
                  <a:gd name="T12" fmla="*/ 378 w 378"/>
                  <a:gd name="T13" fmla="*/ 187 h 612"/>
                  <a:gd name="T14" fmla="*/ 0 w 378"/>
                  <a:gd name="T15" fmla="*/ 0 h 612"/>
                  <a:gd name="T16" fmla="*/ 0 w 378"/>
                  <a:gd name="T17" fmla="*/ 0 h 6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8"/>
                  <a:gd name="T28" fmla="*/ 0 h 612"/>
                  <a:gd name="T29" fmla="*/ 378 w 378"/>
                  <a:gd name="T30" fmla="*/ 612 h 6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8" h="612">
                    <a:moveTo>
                      <a:pt x="0" y="0"/>
                    </a:moveTo>
                    <a:lnTo>
                      <a:pt x="0" y="248"/>
                    </a:lnTo>
                    <a:lnTo>
                      <a:pt x="61" y="307"/>
                    </a:lnTo>
                    <a:lnTo>
                      <a:pt x="0" y="364"/>
                    </a:lnTo>
                    <a:lnTo>
                      <a:pt x="0" y="612"/>
                    </a:lnTo>
                    <a:lnTo>
                      <a:pt x="378" y="425"/>
                    </a:lnTo>
                    <a:lnTo>
                      <a:pt x="378" y="187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140"/>
              <p:cNvSpPr>
                <a:spLocks noChangeShapeType="1"/>
              </p:cNvSpPr>
              <p:nvPr/>
            </p:nvSpPr>
            <p:spPr bwMode="auto">
              <a:xfrm flipH="1">
                <a:off x="3580" y="1799"/>
                <a:ext cx="36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141"/>
              <p:cNvSpPr>
                <a:spLocks/>
              </p:cNvSpPr>
              <p:nvPr/>
            </p:nvSpPr>
            <p:spPr bwMode="auto">
              <a:xfrm>
                <a:off x="3926" y="1784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7 h 32"/>
                  <a:gd name="T6" fmla="*/ 3 w 32"/>
                  <a:gd name="T7" fmla="*/ 0 h 32"/>
                  <a:gd name="T8" fmla="*/ 3 w 32"/>
                  <a:gd name="T9" fmla="*/ 0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7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Line 142"/>
              <p:cNvSpPr>
                <a:spLocks noChangeShapeType="1"/>
              </p:cNvSpPr>
              <p:nvPr/>
            </p:nvSpPr>
            <p:spPr bwMode="auto">
              <a:xfrm>
                <a:off x="552" y="2264"/>
                <a:ext cx="13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143"/>
              <p:cNvSpPr>
                <a:spLocks/>
              </p:cNvSpPr>
              <p:nvPr/>
            </p:nvSpPr>
            <p:spPr bwMode="auto">
              <a:xfrm>
                <a:off x="677" y="2249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5 h 32"/>
                  <a:gd name="T6" fmla="*/ 0 w 32"/>
                  <a:gd name="T7" fmla="*/ 0 h 32"/>
                  <a:gd name="T8" fmla="*/ 0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144"/>
              <p:cNvSpPr>
                <a:spLocks/>
              </p:cNvSpPr>
              <p:nvPr/>
            </p:nvSpPr>
            <p:spPr bwMode="auto">
              <a:xfrm>
                <a:off x="405" y="2249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5 h 32"/>
                  <a:gd name="T6" fmla="*/ 0 w 32"/>
                  <a:gd name="T7" fmla="*/ 0 h 32"/>
                  <a:gd name="T8" fmla="*/ 0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45"/>
              <p:cNvSpPr>
                <a:spLocks/>
              </p:cNvSpPr>
              <p:nvPr/>
            </p:nvSpPr>
            <p:spPr bwMode="auto">
              <a:xfrm>
                <a:off x="2293" y="3187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7 h 32"/>
                  <a:gd name="T6" fmla="*/ 3 w 32"/>
                  <a:gd name="T7" fmla="*/ 0 h 32"/>
                  <a:gd name="T8" fmla="*/ 3 w 32"/>
                  <a:gd name="T9" fmla="*/ 0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7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46"/>
              <p:cNvSpPr>
                <a:spLocks/>
              </p:cNvSpPr>
              <p:nvPr/>
            </p:nvSpPr>
            <p:spPr bwMode="auto">
              <a:xfrm>
                <a:off x="2330" y="2960"/>
                <a:ext cx="226" cy="485"/>
              </a:xfrm>
              <a:custGeom>
                <a:avLst/>
                <a:gdLst>
                  <a:gd name="T0" fmla="*/ 113 w 226"/>
                  <a:gd name="T1" fmla="*/ 482 h 485"/>
                  <a:gd name="T2" fmla="*/ 133 w 226"/>
                  <a:gd name="T3" fmla="*/ 482 h 485"/>
                  <a:gd name="T4" fmla="*/ 150 w 226"/>
                  <a:gd name="T5" fmla="*/ 473 h 485"/>
                  <a:gd name="T6" fmla="*/ 165 w 226"/>
                  <a:gd name="T7" fmla="*/ 458 h 485"/>
                  <a:gd name="T8" fmla="*/ 182 w 226"/>
                  <a:gd name="T9" fmla="*/ 438 h 485"/>
                  <a:gd name="T10" fmla="*/ 194 w 226"/>
                  <a:gd name="T11" fmla="*/ 414 h 485"/>
                  <a:gd name="T12" fmla="*/ 206 w 226"/>
                  <a:gd name="T13" fmla="*/ 386 h 485"/>
                  <a:gd name="T14" fmla="*/ 214 w 226"/>
                  <a:gd name="T15" fmla="*/ 354 h 485"/>
                  <a:gd name="T16" fmla="*/ 221 w 226"/>
                  <a:gd name="T17" fmla="*/ 320 h 485"/>
                  <a:gd name="T18" fmla="*/ 226 w 226"/>
                  <a:gd name="T19" fmla="*/ 283 h 485"/>
                  <a:gd name="T20" fmla="*/ 226 w 226"/>
                  <a:gd name="T21" fmla="*/ 244 h 485"/>
                  <a:gd name="T22" fmla="*/ 226 w 226"/>
                  <a:gd name="T23" fmla="*/ 204 h 485"/>
                  <a:gd name="T24" fmla="*/ 221 w 226"/>
                  <a:gd name="T25" fmla="*/ 165 h 485"/>
                  <a:gd name="T26" fmla="*/ 214 w 226"/>
                  <a:gd name="T27" fmla="*/ 131 h 485"/>
                  <a:gd name="T28" fmla="*/ 206 w 226"/>
                  <a:gd name="T29" fmla="*/ 101 h 485"/>
                  <a:gd name="T30" fmla="*/ 194 w 226"/>
                  <a:gd name="T31" fmla="*/ 72 h 485"/>
                  <a:gd name="T32" fmla="*/ 182 w 226"/>
                  <a:gd name="T33" fmla="*/ 47 h 485"/>
                  <a:gd name="T34" fmla="*/ 165 w 226"/>
                  <a:gd name="T35" fmla="*/ 27 h 485"/>
                  <a:gd name="T36" fmla="*/ 150 w 226"/>
                  <a:gd name="T37" fmla="*/ 12 h 485"/>
                  <a:gd name="T38" fmla="*/ 133 w 226"/>
                  <a:gd name="T39" fmla="*/ 5 h 485"/>
                  <a:gd name="T40" fmla="*/ 113 w 226"/>
                  <a:gd name="T41" fmla="*/ 0 h 485"/>
                  <a:gd name="T42" fmla="*/ 96 w 226"/>
                  <a:gd name="T43" fmla="*/ 5 h 485"/>
                  <a:gd name="T44" fmla="*/ 79 w 226"/>
                  <a:gd name="T45" fmla="*/ 12 h 485"/>
                  <a:gd name="T46" fmla="*/ 61 w 226"/>
                  <a:gd name="T47" fmla="*/ 27 h 485"/>
                  <a:gd name="T48" fmla="*/ 47 w 226"/>
                  <a:gd name="T49" fmla="*/ 47 h 485"/>
                  <a:gd name="T50" fmla="*/ 34 w 226"/>
                  <a:gd name="T51" fmla="*/ 72 h 485"/>
                  <a:gd name="T52" fmla="*/ 22 w 226"/>
                  <a:gd name="T53" fmla="*/ 101 h 485"/>
                  <a:gd name="T54" fmla="*/ 12 w 226"/>
                  <a:gd name="T55" fmla="*/ 131 h 485"/>
                  <a:gd name="T56" fmla="*/ 5 w 226"/>
                  <a:gd name="T57" fmla="*/ 167 h 485"/>
                  <a:gd name="T58" fmla="*/ 2 w 226"/>
                  <a:gd name="T59" fmla="*/ 204 h 485"/>
                  <a:gd name="T60" fmla="*/ 0 w 226"/>
                  <a:gd name="T61" fmla="*/ 244 h 485"/>
                  <a:gd name="T62" fmla="*/ 2 w 226"/>
                  <a:gd name="T63" fmla="*/ 283 h 485"/>
                  <a:gd name="T64" fmla="*/ 5 w 226"/>
                  <a:gd name="T65" fmla="*/ 320 h 485"/>
                  <a:gd name="T66" fmla="*/ 12 w 226"/>
                  <a:gd name="T67" fmla="*/ 354 h 485"/>
                  <a:gd name="T68" fmla="*/ 22 w 226"/>
                  <a:gd name="T69" fmla="*/ 386 h 485"/>
                  <a:gd name="T70" fmla="*/ 34 w 226"/>
                  <a:gd name="T71" fmla="*/ 414 h 485"/>
                  <a:gd name="T72" fmla="*/ 47 w 226"/>
                  <a:gd name="T73" fmla="*/ 438 h 485"/>
                  <a:gd name="T74" fmla="*/ 61 w 226"/>
                  <a:gd name="T75" fmla="*/ 458 h 485"/>
                  <a:gd name="T76" fmla="*/ 79 w 226"/>
                  <a:gd name="T77" fmla="*/ 473 h 485"/>
                  <a:gd name="T78" fmla="*/ 96 w 226"/>
                  <a:gd name="T79" fmla="*/ 482 h 485"/>
                  <a:gd name="T80" fmla="*/ 113 w 226"/>
                  <a:gd name="T81" fmla="*/ 485 h 485"/>
                  <a:gd name="T82" fmla="*/ 113 w 226"/>
                  <a:gd name="T83" fmla="*/ 485 h 485"/>
                  <a:gd name="T84" fmla="*/ 113 w 226"/>
                  <a:gd name="T85" fmla="*/ 482 h 4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6"/>
                  <a:gd name="T130" fmla="*/ 0 h 485"/>
                  <a:gd name="T131" fmla="*/ 226 w 226"/>
                  <a:gd name="T132" fmla="*/ 485 h 4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6" h="485">
                    <a:moveTo>
                      <a:pt x="113" y="482"/>
                    </a:moveTo>
                    <a:lnTo>
                      <a:pt x="133" y="482"/>
                    </a:lnTo>
                    <a:lnTo>
                      <a:pt x="150" y="473"/>
                    </a:lnTo>
                    <a:lnTo>
                      <a:pt x="165" y="458"/>
                    </a:lnTo>
                    <a:lnTo>
                      <a:pt x="182" y="438"/>
                    </a:lnTo>
                    <a:lnTo>
                      <a:pt x="194" y="414"/>
                    </a:lnTo>
                    <a:lnTo>
                      <a:pt x="206" y="386"/>
                    </a:lnTo>
                    <a:lnTo>
                      <a:pt x="214" y="354"/>
                    </a:lnTo>
                    <a:lnTo>
                      <a:pt x="221" y="320"/>
                    </a:lnTo>
                    <a:lnTo>
                      <a:pt x="226" y="283"/>
                    </a:lnTo>
                    <a:lnTo>
                      <a:pt x="226" y="244"/>
                    </a:lnTo>
                    <a:lnTo>
                      <a:pt x="226" y="204"/>
                    </a:lnTo>
                    <a:lnTo>
                      <a:pt x="221" y="165"/>
                    </a:lnTo>
                    <a:lnTo>
                      <a:pt x="214" y="131"/>
                    </a:lnTo>
                    <a:lnTo>
                      <a:pt x="206" y="101"/>
                    </a:lnTo>
                    <a:lnTo>
                      <a:pt x="194" y="72"/>
                    </a:lnTo>
                    <a:lnTo>
                      <a:pt x="182" y="47"/>
                    </a:lnTo>
                    <a:lnTo>
                      <a:pt x="165" y="27"/>
                    </a:lnTo>
                    <a:lnTo>
                      <a:pt x="150" y="12"/>
                    </a:lnTo>
                    <a:lnTo>
                      <a:pt x="133" y="5"/>
                    </a:lnTo>
                    <a:lnTo>
                      <a:pt x="113" y="0"/>
                    </a:lnTo>
                    <a:lnTo>
                      <a:pt x="96" y="5"/>
                    </a:lnTo>
                    <a:lnTo>
                      <a:pt x="79" y="12"/>
                    </a:lnTo>
                    <a:lnTo>
                      <a:pt x="61" y="27"/>
                    </a:lnTo>
                    <a:lnTo>
                      <a:pt x="47" y="47"/>
                    </a:lnTo>
                    <a:lnTo>
                      <a:pt x="34" y="72"/>
                    </a:lnTo>
                    <a:lnTo>
                      <a:pt x="22" y="101"/>
                    </a:lnTo>
                    <a:lnTo>
                      <a:pt x="12" y="131"/>
                    </a:lnTo>
                    <a:lnTo>
                      <a:pt x="5" y="167"/>
                    </a:lnTo>
                    <a:lnTo>
                      <a:pt x="2" y="204"/>
                    </a:lnTo>
                    <a:lnTo>
                      <a:pt x="0" y="244"/>
                    </a:lnTo>
                    <a:lnTo>
                      <a:pt x="2" y="283"/>
                    </a:lnTo>
                    <a:lnTo>
                      <a:pt x="5" y="320"/>
                    </a:lnTo>
                    <a:lnTo>
                      <a:pt x="12" y="354"/>
                    </a:lnTo>
                    <a:lnTo>
                      <a:pt x="22" y="386"/>
                    </a:lnTo>
                    <a:lnTo>
                      <a:pt x="34" y="414"/>
                    </a:lnTo>
                    <a:lnTo>
                      <a:pt x="47" y="438"/>
                    </a:lnTo>
                    <a:lnTo>
                      <a:pt x="61" y="458"/>
                    </a:lnTo>
                    <a:lnTo>
                      <a:pt x="79" y="473"/>
                    </a:lnTo>
                    <a:lnTo>
                      <a:pt x="96" y="482"/>
                    </a:lnTo>
                    <a:lnTo>
                      <a:pt x="113" y="485"/>
                    </a:lnTo>
                    <a:lnTo>
                      <a:pt x="113" y="4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47"/>
              <p:cNvSpPr>
                <a:spLocks/>
              </p:cNvSpPr>
              <p:nvPr/>
            </p:nvSpPr>
            <p:spPr bwMode="auto">
              <a:xfrm>
                <a:off x="2330" y="2960"/>
                <a:ext cx="226" cy="485"/>
              </a:xfrm>
              <a:custGeom>
                <a:avLst/>
                <a:gdLst>
                  <a:gd name="T0" fmla="*/ 113 w 226"/>
                  <a:gd name="T1" fmla="*/ 482 h 485"/>
                  <a:gd name="T2" fmla="*/ 133 w 226"/>
                  <a:gd name="T3" fmla="*/ 482 h 485"/>
                  <a:gd name="T4" fmla="*/ 150 w 226"/>
                  <a:gd name="T5" fmla="*/ 473 h 485"/>
                  <a:gd name="T6" fmla="*/ 165 w 226"/>
                  <a:gd name="T7" fmla="*/ 458 h 485"/>
                  <a:gd name="T8" fmla="*/ 182 w 226"/>
                  <a:gd name="T9" fmla="*/ 438 h 485"/>
                  <a:gd name="T10" fmla="*/ 194 w 226"/>
                  <a:gd name="T11" fmla="*/ 414 h 485"/>
                  <a:gd name="T12" fmla="*/ 206 w 226"/>
                  <a:gd name="T13" fmla="*/ 386 h 485"/>
                  <a:gd name="T14" fmla="*/ 214 w 226"/>
                  <a:gd name="T15" fmla="*/ 354 h 485"/>
                  <a:gd name="T16" fmla="*/ 221 w 226"/>
                  <a:gd name="T17" fmla="*/ 320 h 485"/>
                  <a:gd name="T18" fmla="*/ 226 w 226"/>
                  <a:gd name="T19" fmla="*/ 283 h 485"/>
                  <a:gd name="T20" fmla="*/ 226 w 226"/>
                  <a:gd name="T21" fmla="*/ 244 h 485"/>
                  <a:gd name="T22" fmla="*/ 226 w 226"/>
                  <a:gd name="T23" fmla="*/ 204 h 485"/>
                  <a:gd name="T24" fmla="*/ 221 w 226"/>
                  <a:gd name="T25" fmla="*/ 165 h 485"/>
                  <a:gd name="T26" fmla="*/ 214 w 226"/>
                  <a:gd name="T27" fmla="*/ 131 h 485"/>
                  <a:gd name="T28" fmla="*/ 206 w 226"/>
                  <a:gd name="T29" fmla="*/ 101 h 485"/>
                  <a:gd name="T30" fmla="*/ 194 w 226"/>
                  <a:gd name="T31" fmla="*/ 72 h 485"/>
                  <a:gd name="T32" fmla="*/ 182 w 226"/>
                  <a:gd name="T33" fmla="*/ 47 h 485"/>
                  <a:gd name="T34" fmla="*/ 165 w 226"/>
                  <a:gd name="T35" fmla="*/ 27 h 485"/>
                  <a:gd name="T36" fmla="*/ 150 w 226"/>
                  <a:gd name="T37" fmla="*/ 12 h 485"/>
                  <a:gd name="T38" fmla="*/ 133 w 226"/>
                  <a:gd name="T39" fmla="*/ 5 h 485"/>
                  <a:gd name="T40" fmla="*/ 113 w 226"/>
                  <a:gd name="T41" fmla="*/ 0 h 485"/>
                  <a:gd name="T42" fmla="*/ 96 w 226"/>
                  <a:gd name="T43" fmla="*/ 5 h 485"/>
                  <a:gd name="T44" fmla="*/ 79 w 226"/>
                  <a:gd name="T45" fmla="*/ 12 h 485"/>
                  <a:gd name="T46" fmla="*/ 61 w 226"/>
                  <a:gd name="T47" fmla="*/ 27 h 485"/>
                  <a:gd name="T48" fmla="*/ 47 w 226"/>
                  <a:gd name="T49" fmla="*/ 47 h 485"/>
                  <a:gd name="T50" fmla="*/ 34 w 226"/>
                  <a:gd name="T51" fmla="*/ 72 h 485"/>
                  <a:gd name="T52" fmla="*/ 22 w 226"/>
                  <a:gd name="T53" fmla="*/ 101 h 485"/>
                  <a:gd name="T54" fmla="*/ 12 w 226"/>
                  <a:gd name="T55" fmla="*/ 131 h 485"/>
                  <a:gd name="T56" fmla="*/ 5 w 226"/>
                  <a:gd name="T57" fmla="*/ 167 h 485"/>
                  <a:gd name="T58" fmla="*/ 2 w 226"/>
                  <a:gd name="T59" fmla="*/ 204 h 485"/>
                  <a:gd name="T60" fmla="*/ 0 w 226"/>
                  <a:gd name="T61" fmla="*/ 244 h 485"/>
                  <a:gd name="T62" fmla="*/ 2 w 226"/>
                  <a:gd name="T63" fmla="*/ 283 h 485"/>
                  <a:gd name="T64" fmla="*/ 5 w 226"/>
                  <a:gd name="T65" fmla="*/ 320 h 485"/>
                  <a:gd name="T66" fmla="*/ 12 w 226"/>
                  <a:gd name="T67" fmla="*/ 354 h 485"/>
                  <a:gd name="T68" fmla="*/ 22 w 226"/>
                  <a:gd name="T69" fmla="*/ 386 h 485"/>
                  <a:gd name="T70" fmla="*/ 34 w 226"/>
                  <a:gd name="T71" fmla="*/ 414 h 485"/>
                  <a:gd name="T72" fmla="*/ 47 w 226"/>
                  <a:gd name="T73" fmla="*/ 438 h 485"/>
                  <a:gd name="T74" fmla="*/ 61 w 226"/>
                  <a:gd name="T75" fmla="*/ 458 h 485"/>
                  <a:gd name="T76" fmla="*/ 79 w 226"/>
                  <a:gd name="T77" fmla="*/ 473 h 485"/>
                  <a:gd name="T78" fmla="*/ 96 w 226"/>
                  <a:gd name="T79" fmla="*/ 482 h 485"/>
                  <a:gd name="T80" fmla="*/ 113 w 226"/>
                  <a:gd name="T81" fmla="*/ 485 h 485"/>
                  <a:gd name="T82" fmla="*/ 113 w 226"/>
                  <a:gd name="T83" fmla="*/ 485 h 4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6"/>
                  <a:gd name="T127" fmla="*/ 0 h 485"/>
                  <a:gd name="T128" fmla="*/ 226 w 226"/>
                  <a:gd name="T129" fmla="*/ 485 h 4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6" h="485">
                    <a:moveTo>
                      <a:pt x="113" y="482"/>
                    </a:moveTo>
                    <a:lnTo>
                      <a:pt x="133" y="482"/>
                    </a:lnTo>
                    <a:lnTo>
                      <a:pt x="150" y="473"/>
                    </a:lnTo>
                    <a:lnTo>
                      <a:pt x="165" y="458"/>
                    </a:lnTo>
                    <a:lnTo>
                      <a:pt x="182" y="438"/>
                    </a:lnTo>
                    <a:lnTo>
                      <a:pt x="194" y="414"/>
                    </a:lnTo>
                    <a:lnTo>
                      <a:pt x="206" y="386"/>
                    </a:lnTo>
                    <a:lnTo>
                      <a:pt x="214" y="354"/>
                    </a:lnTo>
                    <a:lnTo>
                      <a:pt x="221" y="320"/>
                    </a:lnTo>
                    <a:lnTo>
                      <a:pt x="226" y="283"/>
                    </a:lnTo>
                    <a:lnTo>
                      <a:pt x="226" y="244"/>
                    </a:lnTo>
                    <a:lnTo>
                      <a:pt x="226" y="204"/>
                    </a:lnTo>
                    <a:lnTo>
                      <a:pt x="221" y="165"/>
                    </a:lnTo>
                    <a:lnTo>
                      <a:pt x="214" y="131"/>
                    </a:lnTo>
                    <a:lnTo>
                      <a:pt x="206" y="101"/>
                    </a:lnTo>
                    <a:lnTo>
                      <a:pt x="194" y="72"/>
                    </a:lnTo>
                    <a:lnTo>
                      <a:pt x="182" y="47"/>
                    </a:lnTo>
                    <a:lnTo>
                      <a:pt x="165" y="27"/>
                    </a:lnTo>
                    <a:lnTo>
                      <a:pt x="150" y="12"/>
                    </a:lnTo>
                    <a:lnTo>
                      <a:pt x="133" y="5"/>
                    </a:lnTo>
                    <a:lnTo>
                      <a:pt x="113" y="0"/>
                    </a:lnTo>
                    <a:lnTo>
                      <a:pt x="96" y="5"/>
                    </a:lnTo>
                    <a:lnTo>
                      <a:pt x="79" y="12"/>
                    </a:lnTo>
                    <a:lnTo>
                      <a:pt x="61" y="27"/>
                    </a:lnTo>
                    <a:lnTo>
                      <a:pt x="47" y="47"/>
                    </a:lnTo>
                    <a:lnTo>
                      <a:pt x="34" y="72"/>
                    </a:lnTo>
                    <a:lnTo>
                      <a:pt x="22" y="101"/>
                    </a:lnTo>
                    <a:lnTo>
                      <a:pt x="12" y="131"/>
                    </a:lnTo>
                    <a:lnTo>
                      <a:pt x="5" y="167"/>
                    </a:lnTo>
                    <a:lnTo>
                      <a:pt x="2" y="204"/>
                    </a:lnTo>
                    <a:lnTo>
                      <a:pt x="0" y="244"/>
                    </a:lnTo>
                    <a:lnTo>
                      <a:pt x="2" y="283"/>
                    </a:lnTo>
                    <a:lnTo>
                      <a:pt x="5" y="320"/>
                    </a:lnTo>
                    <a:lnTo>
                      <a:pt x="12" y="354"/>
                    </a:lnTo>
                    <a:lnTo>
                      <a:pt x="22" y="386"/>
                    </a:lnTo>
                    <a:lnTo>
                      <a:pt x="34" y="414"/>
                    </a:lnTo>
                    <a:lnTo>
                      <a:pt x="47" y="438"/>
                    </a:lnTo>
                    <a:lnTo>
                      <a:pt x="61" y="458"/>
                    </a:lnTo>
                    <a:lnTo>
                      <a:pt x="79" y="473"/>
                    </a:lnTo>
                    <a:lnTo>
                      <a:pt x="96" y="482"/>
                    </a:lnTo>
                    <a:lnTo>
                      <a:pt x="113" y="48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Rectangle 148"/>
              <p:cNvSpPr>
                <a:spLocks noChangeArrowheads="1"/>
              </p:cNvSpPr>
              <p:nvPr/>
            </p:nvSpPr>
            <p:spPr bwMode="auto">
              <a:xfrm>
                <a:off x="2190" y="30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7" name="Rectangle 149"/>
              <p:cNvSpPr>
                <a:spLocks noChangeArrowheads="1"/>
              </p:cNvSpPr>
              <p:nvPr/>
            </p:nvSpPr>
            <p:spPr bwMode="auto">
              <a:xfrm>
                <a:off x="2222" y="30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6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8" name="Line 150"/>
              <p:cNvSpPr>
                <a:spLocks noChangeShapeType="1"/>
              </p:cNvSpPr>
              <p:nvPr/>
            </p:nvSpPr>
            <p:spPr bwMode="auto">
              <a:xfrm flipH="1" flipV="1">
                <a:off x="2603" y="3162"/>
                <a:ext cx="44" cy="7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Rectangle 151"/>
              <p:cNvSpPr>
                <a:spLocks noChangeArrowheads="1"/>
              </p:cNvSpPr>
              <p:nvPr/>
            </p:nvSpPr>
            <p:spPr bwMode="auto">
              <a:xfrm>
                <a:off x="2588" y="30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3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0" name="Rectangle 152"/>
              <p:cNvSpPr>
                <a:spLocks noChangeArrowheads="1"/>
              </p:cNvSpPr>
              <p:nvPr/>
            </p:nvSpPr>
            <p:spPr bwMode="auto">
              <a:xfrm>
                <a:off x="2620" y="30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1" name="Rectangle 153"/>
              <p:cNvSpPr>
                <a:spLocks noChangeArrowheads="1"/>
              </p:cNvSpPr>
              <p:nvPr/>
            </p:nvSpPr>
            <p:spPr bwMode="auto">
              <a:xfrm>
                <a:off x="1876" y="305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2" name="Rectangle 154"/>
              <p:cNvSpPr>
                <a:spLocks noChangeArrowheads="1"/>
              </p:cNvSpPr>
              <p:nvPr/>
            </p:nvSpPr>
            <p:spPr bwMode="auto">
              <a:xfrm>
                <a:off x="1893" y="30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3" name="Rectangle 155"/>
              <p:cNvSpPr>
                <a:spLocks noChangeArrowheads="1"/>
              </p:cNvSpPr>
              <p:nvPr/>
            </p:nvSpPr>
            <p:spPr bwMode="auto">
              <a:xfrm>
                <a:off x="1927" y="3053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4" name="Rectangle 156"/>
              <p:cNvSpPr>
                <a:spLocks noChangeArrowheads="1"/>
              </p:cNvSpPr>
              <p:nvPr/>
            </p:nvSpPr>
            <p:spPr bwMode="auto">
              <a:xfrm>
                <a:off x="1957" y="305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5" name="Rectangle 157"/>
              <p:cNvSpPr>
                <a:spLocks noChangeArrowheads="1"/>
              </p:cNvSpPr>
              <p:nvPr/>
            </p:nvSpPr>
            <p:spPr bwMode="auto">
              <a:xfrm>
                <a:off x="1974" y="3053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6" name="Rectangle 158"/>
              <p:cNvSpPr>
                <a:spLocks noChangeArrowheads="1"/>
              </p:cNvSpPr>
              <p:nvPr/>
            </p:nvSpPr>
            <p:spPr bwMode="auto">
              <a:xfrm>
                <a:off x="1994" y="30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7" name="Rectangle 159"/>
              <p:cNvSpPr>
                <a:spLocks noChangeArrowheads="1"/>
              </p:cNvSpPr>
              <p:nvPr/>
            </p:nvSpPr>
            <p:spPr bwMode="auto">
              <a:xfrm>
                <a:off x="2028" y="3053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8" name="Rectangle 160"/>
              <p:cNvSpPr>
                <a:spLocks noChangeArrowheads="1"/>
              </p:cNvSpPr>
              <p:nvPr/>
            </p:nvSpPr>
            <p:spPr bwMode="auto">
              <a:xfrm>
                <a:off x="2057" y="305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9" name="Rectangle 161"/>
              <p:cNvSpPr>
                <a:spLocks noChangeArrowheads="1"/>
              </p:cNvSpPr>
              <p:nvPr/>
            </p:nvSpPr>
            <p:spPr bwMode="auto">
              <a:xfrm>
                <a:off x="2075" y="3053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0" name="Rectangle 162"/>
              <p:cNvSpPr>
                <a:spLocks noChangeArrowheads="1"/>
              </p:cNvSpPr>
              <p:nvPr/>
            </p:nvSpPr>
            <p:spPr bwMode="auto">
              <a:xfrm>
                <a:off x="2089" y="30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1" name="Rectangle 163"/>
              <p:cNvSpPr>
                <a:spLocks noChangeArrowheads="1"/>
              </p:cNvSpPr>
              <p:nvPr/>
            </p:nvSpPr>
            <p:spPr bwMode="auto">
              <a:xfrm>
                <a:off x="2121" y="30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2" name="Rectangle 164"/>
              <p:cNvSpPr>
                <a:spLocks noChangeArrowheads="1"/>
              </p:cNvSpPr>
              <p:nvPr/>
            </p:nvSpPr>
            <p:spPr bwMode="auto">
              <a:xfrm>
                <a:off x="2156" y="305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53" name="Rectangle 165"/>
              <p:cNvSpPr>
                <a:spLocks noChangeArrowheads="1"/>
              </p:cNvSpPr>
              <p:nvPr/>
            </p:nvSpPr>
            <p:spPr bwMode="auto">
              <a:xfrm>
                <a:off x="1876" y="3115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[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4" name="Rectangle 166"/>
              <p:cNvSpPr>
                <a:spLocks noChangeArrowheads="1"/>
              </p:cNvSpPr>
              <p:nvPr/>
            </p:nvSpPr>
            <p:spPr bwMode="auto">
              <a:xfrm>
                <a:off x="1893" y="311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5" name="Rectangle 167"/>
              <p:cNvSpPr>
                <a:spLocks noChangeArrowheads="1"/>
              </p:cNvSpPr>
              <p:nvPr/>
            </p:nvSpPr>
            <p:spPr bwMode="auto">
              <a:xfrm>
                <a:off x="1927" y="311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5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6" name="Rectangle 168"/>
              <p:cNvSpPr>
                <a:spLocks noChangeArrowheads="1"/>
              </p:cNvSpPr>
              <p:nvPr/>
            </p:nvSpPr>
            <p:spPr bwMode="auto">
              <a:xfrm>
                <a:off x="1962" y="311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–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7" name="Rectangle 169"/>
              <p:cNvSpPr>
                <a:spLocks noChangeArrowheads="1"/>
              </p:cNvSpPr>
              <p:nvPr/>
            </p:nvSpPr>
            <p:spPr bwMode="auto">
              <a:xfrm>
                <a:off x="2006" y="311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8" name="Rectangle 170"/>
              <p:cNvSpPr>
                <a:spLocks noChangeArrowheads="1"/>
              </p:cNvSpPr>
              <p:nvPr/>
            </p:nvSpPr>
            <p:spPr bwMode="auto">
              <a:xfrm>
                <a:off x="2040" y="3115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]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9" name="Freeform 171"/>
              <p:cNvSpPr>
                <a:spLocks/>
              </p:cNvSpPr>
              <p:nvPr/>
            </p:nvSpPr>
            <p:spPr bwMode="auto">
              <a:xfrm>
                <a:off x="3167" y="1602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7 h 32"/>
                  <a:gd name="T6" fmla="*/ 0 w 32"/>
                  <a:gd name="T7" fmla="*/ 0 h 32"/>
                  <a:gd name="T8" fmla="*/ 0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172"/>
              <p:cNvSpPr>
                <a:spLocks/>
              </p:cNvSpPr>
              <p:nvPr/>
            </p:nvSpPr>
            <p:spPr bwMode="auto">
              <a:xfrm>
                <a:off x="3167" y="1966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7 h 32"/>
                  <a:gd name="T6" fmla="*/ 0 w 32"/>
                  <a:gd name="T7" fmla="*/ 0 h 32"/>
                  <a:gd name="T8" fmla="*/ 0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173"/>
              <p:cNvSpPr>
                <a:spLocks/>
              </p:cNvSpPr>
              <p:nvPr/>
            </p:nvSpPr>
            <p:spPr bwMode="auto">
              <a:xfrm>
                <a:off x="5407" y="2515"/>
                <a:ext cx="113" cy="384"/>
              </a:xfrm>
              <a:custGeom>
                <a:avLst/>
                <a:gdLst>
                  <a:gd name="T0" fmla="*/ 0 w 113"/>
                  <a:gd name="T1" fmla="*/ 54 h 384"/>
                  <a:gd name="T2" fmla="*/ 0 w 113"/>
                  <a:gd name="T3" fmla="*/ 47 h 384"/>
                  <a:gd name="T4" fmla="*/ 2 w 113"/>
                  <a:gd name="T5" fmla="*/ 37 h 384"/>
                  <a:gd name="T6" fmla="*/ 7 w 113"/>
                  <a:gd name="T7" fmla="*/ 29 h 384"/>
                  <a:gd name="T8" fmla="*/ 10 w 113"/>
                  <a:gd name="T9" fmla="*/ 22 h 384"/>
                  <a:gd name="T10" fmla="*/ 17 w 113"/>
                  <a:gd name="T11" fmla="*/ 15 h 384"/>
                  <a:gd name="T12" fmla="*/ 22 w 113"/>
                  <a:gd name="T13" fmla="*/ 10 h 384"/>
                  <a:gd name="T14" fmla="*/ 29 w 113"/>
                  <a:gd name="T15" fmla="*/ 5 h 384"/>
                  <a:gd name="T16" fmla="*/ 39 w 113"/>
                  <a:gd name="T17" fmla="*/ 2 h 384"/>
                  <a:gd name="T18" fmla="*/ 47 w 113"/>
                  <a:gd name="T19" fmla="*/ 0 h 384"/>
                  <a:gd name="T20" fmla="*/ 56 w 113"/>
                  <a:gd name="T21" fmla="*/ 0 h 384"/>
                  <a:gd name="T22" fmla="*/ 66 w 113"/>
                  <a:gd name="T23" fmla="*/ 0 h 384"/>
                  <a:gd name="T24" fmla="*/ 74 w 113"/>
                  <a:gd name="T25" fmla="*/ 2 h 384"/>
                  <a:gd name="T26" fmla="*/ 83 w 113"/>
                  <a:gd name="T27" fmla="*/ 5 h 384"/>
                  <a:gd name="T28" fmla="*/ 91 w 113"/>
                  <a:gd name="T29" fmla="*/ 10 h 384"/>
                  <a:gd name="T30" fmla="*/ 96 w 113"/>
                  <a:gd name="T31" fmla="*/ 15 h 384"/>
                  <a:gd name="T32" fmla="*/ 103 w 113"/>
                  <a:gd name="T33" fmla="*/ 22 h 384"/>
                  <a:gd name="T34" fmla="*/ 106 w 113"/>
                  <a:gd name="T35" fmla="*/ 29 h 384"/>
                  <a:gd name="T36" fmla="*/ 110 w 113"/>
                  <a:gd name="T37" fmla="*/ 37 h 384"/>
                  <a:gd name="T38" fmla="*/ 113 w 113"/>
                  <a:gd name="T39" fmla="*/ 47 h 384"/>
                  <a:gd name="T40" fmla="*/ 113 w 113"/>
                  <a:gd name="T41" fmla="*/ 56 h 384"/>
                  <a:gd name="T42" fmla="*/ 113 w 113"/>
                  <a:gd name="T43" fmla="*/ 327 h 384"/>
                  <a:gd name="T44" fmla="*/ 113 w 113"/>
                  <a:gd name="T45" fmla="*/ 337 h 384"/>
                  <a:gd name="T46" fmla="*/ 110 w 113"/>
                  <a:gd name="T47" fmla="*/ 347 h 384"/>
                  <a:gd name="T48" fmla="*/ 106 w 113"/>
                  <a:gd name="T49" fmla="*/ 354 h 384"/>
                  <a:gd name="T50" fmla="*/ 103 w 113"/>
                  <a:gd name="T51" fmla="*/ 362 h 384"/>
                  <a:gd name="T52" fmla="*/ 96 w 113"/>
                  <a:gd name="T53" fmla="*/ 369 h 384"/>
                  <a:gd name="T54" fmla="*/ 91 w 113"/>
                  <a:gd name="T55" fmla="*/ 374 h 384"/>
                  <a:gd name="T56" fmla="*/ 83 w 113"/>
                  <a:gd name="T57" fmla="*/ 379 h 384"/>
                  <a:gd name="T58" fmla="*/ 74 w 113"/>
                  <a:gd name="T59" fmla="*/ 381 h 384"/>
                  <a:gd name="T60" fmla="*/ 66 w 113"/>
                  <a:gd name="T61" fmla="*/ 384 h 384"/>
                  <a:gd name="T62" fmla="*/ 56 w 113"/>
                  <a:gd name="T63" fmla="*/ 384 h 384"/>
                  <a:gd name="T64" fmla="*/ 47 w 113"/>
                  <a:gd name="T65" fmla="*/ 384 h 384"/>
                  <a:gd name="T66" fmla="*/ 39 w 113"/>
                  <a:gd name="T67" fmla="*/ 381 h 384"/>
                  <a:gd name="T68" fmla="*/ 29 w 113"/>
                  <a:gd name="T69" fmla="*/ 379 h 384"/>
                  <a:gd name="T70" fmla="*/ 22 w 113"/>
                  <a:gd name="T71" fmla="*/ 374 h 384"/>
                  <a:gd name="T72" fmla="*/ 17 w 113"/>
                  <a:gd name="T73" fmla="*/ 369 h 384"/>
                  <a:gd name="T74" fmla="*/ 10 w 113"/>
                  <a:gd name="T75" fmla="*/ 362 h 384"/>
                  <a:gd name="T76" fmla="*/ 7 w 113"/>
                  <a:gd name="T77" fmla="*/ 354 h 384"/>
                  <a:gd name="T78" fmla="*/ 2 w 113"/>
                  <a:gd name="T79" fmla="*/ 347 h 384"/>
                  <a:gd name="T80" fmla="*/ 0 w 113"/>
                  <a:gd name="T81" fmla="*/ 337 h 384"/>
                  <a:gd name="T82" fmla="*/ 0 w 113"/>
                  <a:gd name="T83" fmla="*/ 327 h 384"/>
                  <a:gd name="T84" fmla="*/ 0 w 113"/>
                  <a:gd name="T85" fmla="*/ 56 h 384"/>
                  <a:gd name="T86" fmla="*/ 0 w 113"/>
                  <a:gd name="T87" fmla="*/ 56 h 384"/>
                  <a:gd name="T88" fmla="*/ 0 w 113"/>
                  <a:gd name="T89" fmla="*/ 54 h 3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3"/>
                  <a:gd name="T136" fmla="*/ 0 h 384"/>
                  <a:gd name="T137" fmla="*/ 113 w 113"/>
                  <a:gd name="T138" fmla="*/ 384 h 38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3" h="384">
                    <a:moveTo>
                      <a:pt x="0" y="54"/>
                    </a:moveTo>
                    <a:lnTo>
                      <a:pt x="0" y="47"/>
                    </a:lnTo>
                    <a:lnTo>
                      <a:pt x="2" y="37"/>
                    </a:lnTo>
                    <a:lnTo>
                      <a:pt x="7" y="29"/>
                    </a:lnTo>
                    <a:lnTo>
                      <a:pt x="10" y="22"/>
                    </a:lnTo>
                    <a:lnTo>
                      <a:pt x="17" y="15"/>
                    </a:lnTo>
                    <a:lnTo>
                      <a:pt x="22" y="10"/>
                    </a:lnTo>
                    <a:lnTo>
                      <a:pt x="29" y="5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4" y="2"/>
                    </a:lnTo>
                    <a:lnTo>
                      <a:pt x="83" y="5"/>
                    </a:lnTo>
                    <a:lnTo>
                      <a:pt x="91" y="10"/>
                    </a:lnTo>
                    <a:lnTo>
                      <a:pt x="96" y="15"/>
                    </a:lnTo>
                    <a:lnTo>
                      <a:pt x="103" y="22"/>
                    </a:lnTo>
                    <a:lnTo>
                      <a:pt x="106" y="29"/>
                    </a:lnTo>
                    <a:lnTo>
                      <a:pt x="110" y="37"/>
                    </a:lnTo>
                    <a:lnTo>
                      <a:pt x="113" y="47"/>
                    </a:lnTo>
                    <a:lnTo>
                      <a:pt x="113" y="56"/>
                    </a:lnTo>
                    <a:lnTo>
                      <a:pt x="113" y="327"/>
                    </a:lnTo>
                    <a:lnTo>
                      <a:pt x="113" y="337"/>
                    </a:lnTo>
                    <a:lnTo>
                      <a:pt x="110" y="347"/>
                    </a:lnTo>
                    <a:lnTo>
                      <a:pt x="106" y="354"/>
                    </a:lnTo>
                    <a:lnTo>
                      <a:pt x="103" y="362"/>
                    </a:lnTo>
                    <a:lnTo>
                      <a:pt x="96" y="369"/>
                    </a:lnTo>
                    <a:lnTo>
                      <a:pt x="91" y="374"/>
                    </a:lnTo>
                    <a:lnTo>
                      <a:pt x="83" y="379"/>
                    </a:lnTo>
                    <a:lnTo>
                      <a:pt x="74" y="381"/>
                    </a:lnTo>
                    <a:lnTo>
                      <a:pt x="66" y="384"/>
                    </a:lnTo>
                    <a:lnTo>
                      <a:pt x="56" y="384"/>
                    </a:lnTo>
                    <a:lnTo>
                      <a:pt x="47" y="384"/>
                    </a:lnTo>
                    <a:lnTo>
                      <a:pt x="39" y="381"/>
                    </a:lnTo>
                    <a:lnTo>
                      <a:pt x="29" y="379"/>
                    </a:lnTo>
                    <a:lnTo>
                      <a:pt x="22" y="374"/>
                    </a:lnTo>
                    <a:lnTo>
                      <a:pt x="17" y="369"/>
                    </a:lnTo>
                    <a:lnTo>
                      <a:pt x="10" y="362"/>
                    </a:lnTo>
                    <a:lnTo>
                      <a:pt x="7" y="354"/>
                    </a:lnTo>
                    <a:lnTo>
                      <a:pt x="2" y="347"/>
                    </a:lnTo>
                    <a:lnTo>
                      <a:pt x="0" y="337"/>
                    </a:lnTo>
                    <a:lnTo>
                      <a:pt x="0" y="327"/>
                    </a:lnTo>
                    <a:lnTo>
                      <a:pt x="0" y="5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174"/>
              <p:cNvSpPr>
                <a:spLocks/>
              </p:cNvSpPr>
              <p:nvPr/>
            </p:nvSpPr>
            <p:spPr bwMode="auto">
              <a:xfrm>
                <a:off x="5407" y="2515"/>
                <a:ext cx="113" cy="384"/>
              </a:xfrm>
              <a:custGeom>
                <a:avLst/>
                <a:gdLst>
                  <a:gd name="T0" fmla="*/ 0 w 113"/>
                  <a:gd name="T1" fmla="*/ 54 h 384"/>
                  <a:gd name="T2" fmla="*/ 0 w 113"/>
                  <a:gd name="T3" fmla="*/ 47 h 384"/>
                  <a:gd name="T4" fmla="*/ 2 w 113"/>
                  <a:gd name="T5" fmla="*/ 37 h 384"/>
                  <a:gd name="T6" fmla="*/ 7 w 113"/>
                  <a:gd name="T7" fmla="*/ 29 h 384"/>
                  <a:gd name="T8" fmla="*/ 10 w 113"/>
                  <a:gd name="T9" fmla="*/ 22 h 384"/>
                  <a:gd name="T10" fmla="*/ 17 w 113"/>
                  <a:gd name="T11" fmla="*/ 15 h 384"/>
                  <a:gd name="T12" fmla="*/ 22 w 113"/>
                  <a:gd name="T13" fmla="*/ 10 h 384"/>
                  <a:gd name="T14" fmla="*/ 29 w 113"/>
                  <a:gd name="T15" fmla="*/ 5 h 384"/>
                  <a:gd name="T16" fmla="*/ 39 w 113"/>
                  <a:gd name="T17" fmla="*/ 2 h 384"/>
                  <a:gd name="T18" fmla="*/ 47 w 113"/>
                  <a:gd name="T19" fmla="*/ 0 h 384"/>
                  <a:gd name="T20" fmla="*/ 56 w 113"/>
                  <a:gd name="T21" fmla="*/ 0 h 384"/>
                  <a:gd name="T22" fmla="*/ 66 w 113"/>
                  <a:gd name="T23" fmla="*/ 0 h 384"/>
                  <a:gd name="T24" fmla="*/ 74 w 113"/>
                  <a:gd name="T25" fmla="*/ 2 h 384"/>
                  <a:gd name="T26" fmla="*/ 83 w 113"/>
                  <a:gd name="T27" fmla="*/ 5 h 384"/>
                  <a:gd name="T28" fmla="*/ 91 w 113"/>
                  <a:gd name="T29" fmla="*/ 10 h 384"/>
                  <a:gd name="T30" fmla="*/ 96 w 113"/>
                  <a:gd name="T31" fmla="*/ 15 h 384"/>
                  <a:gd name="T32" fmla="*/ 103 w 113"/>
                  <a:gd name="T33" fmla="*/ 22 h 384"/>
                  <a:gd name="T34" fmla="*/ 106 w 113"/>
                  <a:gd name="T35" fmla="*/ 29 h 384"/>
                  <a:gd name="T36" fmla="*/ 110 w 113"/>
                  <a:gd name="T37" fmla="*/ 37 h 384"/>
                  <a:gd name="T38" fmla="*/ 113 w 113"/>
                  <a:gd name="T39" fmla="*/ 47 h 384"/>
                  <a:gd name="T40" fmla="*/ 113 w 113"/>
                  <a:gd name="T41" fmla="*/ 56 h 384"/>
                  <a:gd name="T42" fmla="*/ 113 w 113"/>
                  <a:gd name="T43" fmla="*/ 327 h 384"/>
                  <a:gd name="T44" fmla="*/ 113 w 113"/>
                  <a:gd name="T45" fmla="*/ 337 h 384"/>
                  <a:gd name="T46" fmla="*/ 110 w 113"/>
                  <a:gd name="T47" fmla="*/ 347 h 384"/>
                  <a:gd name="T48" fmla="*/ 106 w 113"/>
                  <a:gd name="T49" fmla="*/ 354 h 384"/>
                  <a:gd name="T50" fmla="*/ 103 w 113"/>
                  <a:gd name="T51" fmla="*/ 362 h 384"/>
                  <a:gd name="T52" fmla="*/ 96 w 113"/>
                  <a:gd name="T53" fmla="*/ 369 h 384"/>
                  <a:gd name="T54" fmla="*/ 91 w 113"/>
                  <a:gd name="T55" fmla="*/ 374 h 384"/>
                  <a:gd name="T56" fmla="*/ 83 w 113"/>
                  <a:gd name="T57" fmla="*/ 379 h 384"/>
                  <a:gd name="T58" fmla="*/ 74 w 113"/>
                  <a:gd name="T59" fmla="*/ 381 h 384"/>
                  <a:gd name="T60" fmla="*/ 66 w 113"/>
                  <a:gd name="T61" fmla="*/ 384 h 384"/>
                  <a:gd name="T62" fmla="*/ 56 w 113"/>
                  <a:gd name="T63" fmla="*/ 384 h 384"/>
                  <a:gd name="T64" fmla="*/ 47 w 113"/>
                  <a:gd name="T65" fmla="*/ 384 h 384"/>
                  <a:gd name="T66" fmla="*/ 39 w 113"/>
                  <a:gd name="T67" fmla="*/ 381 h 384"/>
                  <a:gd name="T68" fmla="*/ 29 w 113"/>
                  <a:gd name="T69" fmla="*/ 379 h 384"/>
                  <a:gd name="T70" fmla="*/ 22 w 113"/>
                  <a:gd name="T71" fmla="*/ 374 h 384"/>
                  <a:gd name="T72" fmla="*/ 17 w 113"/>
                  <a:gd name="T73" fmla="*/ 369 h 384"/>
                  <a:gd name="T74" fmla="*/ 10 w 113"/>
                  <a:gd name="T75" fmla="*/ 362 h 384"/>
                  <a:gd name="T76" fmla="*/ 7 w 113"/>
                  <a:gd name="T77" fmla="*/ 354 h 384"/>
                  <a:gd name="T78" fmla="*/ 2 w 113"/>
                  <a:gd name="T79" fmla="*/ 347 h 384"/>
                  <a:gd name="T80" fmla="*/ 0 w 113"/>
                  <a:gd name="T81" fmla="*/ 337 h 384"/>
                  <a:gd name="T82" fmla="*/ 0 w 113"/>
                  <a:gd name="T83" fmla="*/ 327 h 384"/>
                  <a:gd name="T84" fmla="*/ 0 w 113"/>
                  <a:gd name="T85" fmla="*/ 56 h 384"/>
                  <a:gd name="T86" fmla="*/ 0 w 113"/>
                  <a:gd name="T87" fmla="*/ 56 h 3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3"/>
                  <a:gd name="T133" fmla="*/ 0 h 384"/>
                  <a:gd name="T134" fmla="*/ 113 w 113"/>
                  <a:gd name="T135" fmla="*/ 384 h 3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3" h="384">
                    <a:moveTo>
                      <a:pt x="0" y="54"/>
                    </a:moveTo>
                    <a:lnTo>
                      <a:pt x="0" y="47"/>
                    </a:lnTo>
                    <a:lnTo>
                      <a:pt x="2" y="37"/>
                    </a:lnTo>
                    <a:lnTo>
                      <a:pt x="7" y="29"/>
                    </a:lnTo>
                    <a:lnTo>
                      <a:pt x="10" y="22"/>
                    </a:lnTo>
                    <a:lnTo>
                      <a:pt x="17" y="15"/>
                    </a:lnTo>
                    <a:lnTo>
                      <a:pt x="22" y="10"/>
                    </a:lnTo>
                    <a:lnTo>
                      <a:pt x="29" y="5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4" y="2"/>
                    </a:lnTo>
                    <a:lnTo>
                      <a:pt x="83" y="5"/>
                    </a:lnTo>
                    <a:lnTo>
                      <a:pt x="91" y="10"/>
                    </a:lnTo>
                    <a:lnTo>
                      <a:pt x="96" y="15"/>
                    </a:lnTo>
                    <a:lnTo>
                      <a:pt x="103" y="22"/>
                    </a:lnTo>
                    <a:lnTo>
                      <a:pt x="106" y="29"/>
                    </a:lnTo>
                    <a:lnTo>
                      <a:pt x="110" y="37"/>
                    </a:lnTo>
                    <a:lnTo>
                      <a:pt x="113" y="47"/>
                    </a:lnTo>
                    <a:lnTo>
                      <a:pt x="113" y="56"/>
                    </a:lnTo>
                    <a:lnTo>
                      <a:pt x="113" y="327"/>
                    </a:lnTo>
                    <a:lnTo>
                      <a:pt x="113" y="337"/>
                    </a:lnTo>
                    <a:lnTo>
                      <a:pt x="110" y="347"/>
                    </a:lnTo>
                    <a:lnTo>
                      <a:pt x="106" y="354"/>
                    </a:lnTo>
                    <a:lnTo>
                      <a:pt x="103" y="362"/>
                    </a:lnTo>
                    <a:lnTo>
                      <a:pt x="96" y="369"/>
                    </a:lnTo>
                    <a:lnTo>
                      <a:pt x="91" y="374"/>
                    </a:lnTo>
                    <a:lnTo>
                      <a:pt x="83" y="379"/>
                    </a:lnTo>
                    <a:lnTo>
                      <a:pt x="74" y="381"/>
                    </a:lnTo>
                    <a:lnTo>
                      <a:pt x="66" y="384"/>
                    </a:lnTo>
                    <a:lnTo>
                      <a:pt x="56" y="384"/>
                    </a:lnTo>
                    <a:lnTo>
                      <a:pt x="47" y="384"/>
                    </a:lnTo>
                    <a:lnTo>
                      <a:pt x="39" y="381"/>
                    </a:lnTo>
                    <a:lnTo>
                      <a:pt x="29" y="379"/>
                    </a:lnTo>
                    <a:lnTo>
                      <a:pt x="22" y="374"/>
                    </a:lnTo>
                    <a:lnTo>
                      <a:pt x="17" y="369"/>
                    </a:lnTo>
                    <a:lnTo>
                      <a:pt x="10" y="362"/>
                    </a:lnTo>
                    <a:lnTo>
                      <a:pt x="7" y="354"/>
                    </a:lnTo>
                    <a:lnTo>
                      <a:pt x="2" y="347"/>
                    </a:lnTo>
                    <a:lnTo>
                      <a:pt x="0" y="337"/>
                    </a:lnTo>
                    <a:lnTo>
                      <a:pt x="0" y="327"/>
                    </a:lnTo>
                    <a:lnTo>
                      <a:pt x="0" y="5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Rectangle 175"/>
              <p:cNvSpPr>
                <a:spLocks noChangeArrowheads="1"/>
              </p:cNvSpPr>
              <p:nvPr/>
            </p:nvSpPr>
            <p:spPr bwMode="auto">
              <a:xfrm>
                <a:off x="5429" y="280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4" name="Freeform 176"/>
              <p:cNvSpPr>
                <a:spLocks/>
              </p:cNvSpPr>
              <p:nvPr/>
            </p:nvSpPr>
            <p:spPr bwMode="auto">
              <a:xfrm>
                <a:off x="3106" y="2483"/>
                <a:ext cx="115" cy="384"/>
              </a:xfrm>
              <a:custGeom>
                <a:avLst/>
                <a:gdLst>
                  <a:gd name="T0" fmla="*/ 0 w 115"/>
                  <a:gd name="T1" fmla="*/ 54 h 384"/>
                  <a:gd name="T2" fmla="*/ 2 w 115"/>
                  <a:gd name="T3" fmla="*/ 47 h 384"/>
                  <a:gd name="T4" fmla="*/ 5 w 115"/>
                  <a:gd name="T5" fmla="*/ 37 h 384"/>
                  <a:gd name="T6" fmla="*/ 7 w 115"/>
                  <a:gd name="T7" fmla="*/ 29 h 384"/>
                  <a:gd name="T8" fmla="*/ 12 w 115"/>
                  <a:gd name="T9" fmla="*/ 22 h 384"/>
                  <a:gd name="T10" fmla="*/ 17 w 115"/>
                  <a:gd name="T11" fmla="*/ 15 h 384"/>
                  <a:gd name="T12" fmla="*/ 25 w 115"/>
                  <a:gd name="T13" fmla="*/ 10 h 384"/>
                  <a:gd name="T14" fmla="*/ 32 w 115"/>
                  <a:gd name="T15" fmla="*/ 5 h 384"/>
                  <a:gd name="T16" fmla="*/ 42 w 115"/>
                  <a:gd name="T17" fmla="*/ 2 h 384"/>
                  <a:gd name="T18" fmla="*/ 49 w 115"/>
                  <a:gd name="T19" fmla="*/ 0 h 384"/>
                  <a:gd name="T20" fmla="*/ 59 w 115"/>
                  <a:gd name="T21" fmla="*/ 0 h 384"/>
                  <a:gd name="T22" fmla="*/ 69 w 115"/>
                  <a:gd name="T23" fmla="*/ 0 h 384"/>
                  <a:gd name="T24" fmla="*/ 76 w 115"/>
                  <a:gd name="T25" fmla="*/ 2 h 384"/>
                  <a:gd name="T26" fmla="*/ 83 w 115"/>
                  <a:gd name="T27" fmla="*/ 5 h 384"/>
                  <a:gd name="T28" fmla="*/ 91 w 115"/>
                  <a:gd name="T29" fmla="*/ 10 h 384"/>
                  <a:gd name="T30" fmla="*/ 98 w 115"/>
                  <a:gd name="T31" fmla="*/ 15 h 384"/>
                  <a:gd name="T32" fmla="*/ 103 w 115"/>
                  <a:gd name="T33" fmla="*/ 22 h 384"/>
                  <a:gd name="T34" fmla="*/ 108 w 115"/>
                  <a:gd name="T35" fmla="*/ 29 h 384"/>
                  <a:gd name="T36" fmla="*/ 113 w 115"/>
                  <a:gd name="T37" fmla="*/ 37 h 384"/>
                  <a:gd name="T38" fmla="*/ 115 w 115"/>
                  <a:gd name="T39" fmla="*/ 47 h 384"/>
                  <a:gd name="T40" fmla="*/ 115 w 115"/>
                  <a:gd name="T41" fmla="*/ 56 h 384"/>
                  <a:gd name="T42" fmla="*/ 115 w 115"/>
                  <a:gd name="T43" fmla="*/ 327 h 384"/>
                  <a:gd name="T44" fmla="*/ 115 w 115"/>
                  <a:gd name="T45" fmla="*/ 337 h 384"/>
                  <a:gd name="T46" fmla="*/ 113 w 115"/>
                  <a:gd name="T47" fmla="*/ 347 h 384"/>
                  <a:gd name="T48" fmla="*/ 108 w 115"/>
                  <a:gd name="T49" fmla="*/ 354 h 384"/>
                  <a:gd name="T50" fmla="*/ 103 w 115"/>
                  <a:gd name="T51" fmla="*/ 362 h 384"/>
                  <a:gd name="T52" fmla="*/ 98 w 115"/>
                  <a:gd name="T53" fmla="*/ 369 h 384"/>
                  <a:gd name="T54" fmla="*/ 91 w 115"/>
                  <a:gd name="T55" fmla="*/ 374 h 384"/>
                  <a:gd name="T56" fmla="*/ 83 w 115"/>
                  <a:gd name="T57" fmla="*/ 379 h 384"/>
                  <a:gd name="T58" fmla="*/ 76 w 115"/>
                  <a:gd name="T59" fmla="*/ 381 h 384"/>
                  <a:gd name="T60" fmla="*/ 69 w 115"/>
                  <a:gd name="T61" fmla="*/ 384 h 384"/>
                  <a:gd name="T62" fmla="*/ 59 w 115"/>
                  <a:gd name="T63" fmla="*/ 384 h 384"/>
                  <a:gd name="T64" fmla="*/ 49 w 115"/>
                  <a:gd name="T65" fmla="*/ 384 h 384"/>
                  <a:gd name="T66" fmla="*/ 42 w 115"/>
                  <a:gd name="T67" fmla="*/ 381 h 384"/>
                  <a:gd name="T68" fmla="*/ 32 w 115"/>
                  <a:gd name="T69" fmla="*/ 379 h 384"/>
                  <a:gd name="T70" fmla="*/ 25 w 115"/>
                  <a:gd name="T71" fmla="*/ 374 h 384"/>
                  <a:gd name="T72" fmla="*/ 20 w 115"/>
                  <a:gd name="T73" fmla="*/ 369 h 384"/>
                  <a:gd name="T74" fmla="*/ 12 w 115"/>
                  <a:gd name="T75" fmla="*/ 362 h 384"/>
                  <a:gd name="T76" fmla="*/ 7 w 115"/>
                  <a:gd name="T77" fmla="*/ 354 h 384"/>
                  <a:gd name="T78" fmla="*/ 5 w 115"/>
                  <a:gd name="T79" fmla="*/ 347 h 384"/>
                  <a:gd name="T80" fmla="*/ 2 w 115"/>
                  <a:gd name="T81" fmla="*/ 337 h 384"/>
                  <a:gd name="T82" fmla="*/ 2 w 115"/>
                  <a:gd name="T83" fmla="*/ 327 h 384"/>
                  <a:gd name="T84" fmla="*/ 2 w 115"/>
                  <a:gd name="T85" fmla="*/ 56 h 384"/>
                  <a:gd name="T86" fmla="*/ 2 w 115"/>
                  <a:gd name="T87" fmla="*/ 56 h 384"/>
                  <a:gd name="T88" fmla="*/ 0 w 115"/>
                  <a:gd name="T89" fmla="*/ 54 h 3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5"/>
                  <a:gd name="T136" fmla="*/ 0 h 384"/>
                  <a:gd name="T137" fmla="*/ 115 w 115"/>
                  <a:gd name="T138" fmla="*/ 384 h 38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5" h="384">
                    <a:moveTo>
                      <a:pt x="0" y="54"/>
                    </a:moveTo>
                    <a:lnTo>
                      <a:pt x="2" y="47"/>
                    </a:lnTo>
                    <a:lnTo>
                      <a:pt x="5" y="37"/>
                    </a:lnTo>
                    <a:lnTo>
                      <a:pt x="7" y="29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5" y="10"/>
                    </a:lnTo>
                    <a:lnTo>
                      <a:pt x="32" y="5"/>
                    </a:lnTo>
                    <a:lnTo>
                      <a:pt x="42" y="2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9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91" y="10"/>
                    </a:lnTo>
                    <a:lnTo>
                      <a:pt x="98" y="15"/>
                    </a:lnTo>
                    <a:lnTo>
                      <a:pt x="103" y="22"/>
                    </a:lnTo>
                    <a:lnTo>
                      <a:pt x="108" y="29"/>
                    </a:lnTo>
                    <a:lnTo>
                      <a:pt x="113" y="37"/>
                    </a:lnTo>
                    <a:lnTo>
                      <a:pt x="115" y="47"/>
                    </a:lnTo>
                    <a:lnTo>
                      <a:pt x="115" y="56"/>
                    </a:lnTo>
                    <a:lnTo>
                      <a:pt x="115" y="327"/>
                    </a:lnTo>
                    <a:lnTo>
                      <a:pt x="115" y="337"/>
                    </a:lnTo>
                    <a:lnTo>
                      <a:pt x="113" y="347"/>
                    </a:lnTo>
                    <a:lnTo>
                      <a:pt x="108" y="354"/>
                    </a:lnTo>
                    <a:lnTo>
                      <a:pt x="103" y="362"/>
                    </a:lnTo>
                    <a:lnTo>
                      <a:pt x="98" y="369"/>
                    </a:lnTo>
                    <a:lnTo>
                      <a:pt x="91" y="374"/>
                    </a:lnTo>
                    <a:lnTo>
                      <a:pt x="83" y="379"/>
                    </a:lnTo>
                    <a:lnTo>
                      <a:pt x="76" y="381"/>
                    </a:lnTo>
                    <a:lnTo>
                      <a:pt x="69" y="384"/>
                    </a:lnTo>
                    <a:lnTo>
                      <a:pt x="59" y="384"/>
                    </a:lnTo>
                    <a:lnTo>
                      <a:pt x="49" y="384"/>
                    </a:lnTo>
                    <a:lnTo>
                      <a:pt x="42" y="381"/>
                    </a:lnTo>
                    <a:lnTo>
                      <a:pt x="32" y="379"/>
                    </a:lnTo>
                    <a:lnTo>
                      <a:pt x="25" y="374"/>
                    </a:lnTo>
                    <a:lnTo>
                      <a:pt x="20" y="369"/>
                    </a:lnTo>
                    <a:lnTo>
                      <a:pt x="12" y="362"/>
                    </a:lnTo>
                    <a:lnTo>
                      <a:pt x="7" y="354"/>
                    </a:lnTo>
                    <a:lnTo>
                      <a:pt x="5" y="347"/>
                    </a:lnTo>
                    <a:lnTo>
                      <a:pt x="2" y="337"/>
                    </a:lnTo>
                    <a:lnTo>
                      <a:pt x="2" y="327"/>
                    </a:lnTo>
                    <a:lnTo>
                      <a:pt x="2" y="5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177"/>
              <p:cNvSpPr>
                <a:spLocks/>
              </p:cNvSpPr>
              <p:nvPr/>
            </p:nvSpPr>
            <p:spPr bwMode="auto">
              <a:xfrm>
                <a:off x="3106" y="2483"/>
                <a:ext cx="115" cy="384"/>
              </a:xfrm>
              <a:custGeom>
                <a:avLst/>
                <a:gdLst>
                  <a:gd name="T0" fmla="*/ 0 w 115"/>
                  <a:gd name="T1" fmla="*/ 54 h 384"/>
                  <a:gd name="T2" fmla="*/ 2 w 115"/>
                  <a:gd name="T3" fmla="*/ 47 h 384"/>
                  <a:gd name="T4" fmla="*/ 5 w 115"/>
                  <a:gd name="T5" fmla="*/ 37 h 384"/>
                  <a:gd name="T6" fmla="*/ 7 w 115"/>
                  <a:gd name="T7" fmla="*/ 29 h 384"/>
                  <a:gd name="T8" fmla="*/ 12 w 115"/>
                  <a:gd name="T9" fmla="*/ 22 h 384"/>
                  <a:gd name="T10" fmla="*/ 17 w 115"/>
                  <a:gd name="T11" fmla="*/ 15 h 384"/>
                  <a:gd name="T12" fmla="*/ 25 w 115"/>
                  <a:gd name="T13" fmla="*/ 10 h 384"/>
                  <a:gd name="T14" fmla="*/ 32 w 115"/>
                  <a:gd name="T15" fmla="*/ 5 h 384"/>
                  <a:gd name="T16" fmla="*/ 42 w 115"/>
                  <a:gd name="T17" fmla="*/ 2 h 384"/>
                  <a:gd name="T18" fmla="*/ 49 w 115"/>
                  <a:gd name="T19" fmla="*/ 0 h 384"/>
                  <a:gd name="T20" fmla="*/ 59 w 115"/>
                  <a:gd name="T21" fmla="*/ 0 h 384"/>
                  <a:gd name="T22" fmla="*/ 69 w 115"/>
                  <a:gd name="T23" fmla="*/ 0 h 384"/>
                  <a:gd name="T24" fmla="*/ 76 w 115"/>
                  <a:gd name="T25" fmla="*/ 2 h 384"/>
                  <a:gd name="T26" fmla="*/ 83 w 115"/>
                  <a:gd name="T27" fmla="*/ 5 h 384"/>
                  <a:gd name="T28" fmla="*/ 91 w 115"/>
                  <a:gd name="T29" fmla="*/ 10 h 384"/>
                  <a:gd name="T30" fmla="*/ 98 w 115"/>
                  <a:gd name="T31" fmla="*/ 15 h 384"/>
                  <a:gd name="T32" fmla="*/ 103 w 115"/>
                  <a:gd name="T33" fmla="*/ 22 h 384"/>
                  <a:gd name="T34" fmla="*/ 108 w 115"/>
                  <a:gd name="T35" fmla="*/ 29 h 384"/>
                  <a:gd name="T36" fmla="*/ 113 w 115"/>
                  <a:gd name="T37" fmla="*/ 37 h 384"/>
                  <a:gd name="T38" fmla="*/ 115 w 115"/>
                  <a:gd name="T39" fmla="*/ 47 h 384"/>
                  <a:gd name="T40" fmla="*/ 115 w 115"/>
                  <a:gd name="T41" fmla="*/ 56 h 384"/>
                  <a:gd name="T42" fmla="*/ 115 w 115"/>
                  <a:gd name="T43" fmla="*/ 327 h 384"/>
                  <a:gd name="T44" fmla="*/ 115 w 115"/>
                  <a:gd name="T45" fmla="*/ 337 h 384"/>
                  <a:gd name="T46" fmla="*/ 113 w 115"/>
                  <a:gd name="T47" fmla="*/ 347 h 384"/>
                  <a:gd name="T48" fmla="*/ 108 w 115"/>
                  <a:gd name="T49" fmla="*/ 354 h 384"/>
                  <a:gd name="T50" fmla="*/ 103 w 115"/>
                  <a:gd name="T51" fmla="*/ 362 h 384"/>
                  <a:gd name="T52" fmla="*/ 98 w 115"/>
                  <a:gd name="T53" fmla="*/ 369 h 384"/>
                  <a:gd name="T54" fmla="*/ 91 w 115"/>
                  <a:gd name="T55" fmla="*/ 374 h 384"/>
                  <a:gd name="T56" fmla="*/ 83 w 115"/>
                  <a:gd name="T57" fmla="*/ 379 h 384"/>
                  <a:gd name="T58" fmla="*/ 76 w 115"/>
                  <a:gd name="T59" fmla="*/ 381 h 384"/>
                  <a:gd name="T60" fmla="*/ 69 w 115"/>
                  <a:gd name="T61" fmla="*/ 384 h 384"/>
                  <a:gd name="T62" fmla="*/ 59 w 115"/>
                  <a:gd name="T63" fmla="*/ 384 h 384"/>
                  <a:gd name="T64" fmla="*/ 49 w 115"/>
                  <a:gd name="T65" fmla="*/ 384 h 384"/>
                  <a:gd name="T66" fmla="*/ 42 w 115"/>
                  <a:gd name="T67" fmla="*/ 381 h 384"/>
                  <a:gd name="T68" fmla="*/ 32 w 115"/>
                  <a:gd name="T69" fmla="*/ 379 h 384"/>
                  <a:gd name="T70" fmla="*/ 25 w 115"/>
                  <a:gd name="T71" fmla="*/ 374 h 384"/>
                  <a:gd name="T72" fmla="*/ 20 w 115"/>
                  <a:gd name="T73" fmla="*/ 369 h 384"/>
                  <a:gd name="T74" fmla="*/ 12 w 115"/>
                  <a:gd name="T75" fmla="*/ 362 h 384"/>
                  <a:gd name="T76" fmla="*/ 7 w 115"/>
                  <a:gd name="T77" fmla="*/ 354 h 384"/>
                  <a:gd name="T78" fmla="*/ 5 w 115"/>
                  <a:gd name="T79" fmla="*/ 347 h 384"/>
                  <a:gd name="T80" fmla="*/ 2 w 115"/>
                  <a:gd name="T81" fmla="*/ 337 h 384"/>
                  <a:gd name="T82" fmla="*/ 2 w 115"/>
                  <a:gd name="T83" fmla="*/ 327 h 384"/>
                  <a:gd name="T84" fmla="*/ 2 w 115"/>
                  <a:gd name="T85" fmla="*/ 56 h 384"/>
                  <a:gd name="T86" fmla="*/ 2 w 115"/>
                  <a:gd name="T87" fmla="*/ 56 h 3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5"/>
                  <a:gd name="T133" fmla="*/ 0 h 384"/>
                  <a:gd name="T134" fmla="*/ 115 w 115"/>
                  <a:gd name="T135" fmla="*/ 384 h 3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5" h="384">
                    <a:moveTo>
                      <a:pt x="0" y="54"/>
                    </a:moveTo>
                    <a:lnTo>
                      <a:pt x="2" y="47"/>
                    </a:lnTo>
                    <a:lnTo>
                      <a:pt x="5" y="37"/>
                    </a:lnTo>
                    <a:lnTo>
                      <a:pt x="7" y="29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5" y="10"/>
                    </a:lnTo>
                    <a:lnTo>
                      <a:pt x="32" y="5"/>
                    </a:lnTo>
                    <a:lnTo>
                      <a:pt x="42" y="2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9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91" y="10"/>
                    </a:lnTo>
                    <a:lnTo>
                      <a:pt x="98" y="15"/>
                    </a:lnTo>
                    <a:lnTo>
                      <a:pt x="103" y="22"/>
                    </a:lnTo>
                    <a:lnTo>
                      <a:pt x="108" y="29"/>
                    </a:lnTo>
                    <a:lnTo>
                      <a:pt x="113" y="37"/>
                    </a:lnTo>
                    <a:lnTo>
                      <a:pt x="115" y="47"/>
                    </a:lnTo>
                    <a:lnTo>
                      <a:pt x="115" y="56"/>
                    </a:lnTo>
                    <a:lnTo>
                      <a:pt x="115" y="327"/>
                    </a:lnTo>
                    <a:lnTo>
                      <a:pt x="115" y="337"/>
                    </a:lnTo>
                    <a:lnTo>
                      <a:pt x="113" y="347"/>
                    </a:lnTo>
                    <a:lnTo>
                      <a:pt x="108" y="354"/>
                    </a:lnTo>
                    <a:lnTo>
                      <a:pt x="103" y="362"/>
                    </a:lnTo>
                    <a:lnTo>
                      <a:pt x="98" y="369"/>
                    </a:lnTo>
                    <a:lnTo>
                      <a:pt x="91" y="374"/>
                    </a:lnTo>
                    <a:lnTo>
                      <a:pt x="83" y="379"/>
                    </a:lnTo>
                    <a:lnTo>
                      <a:pt x="76" y="381"/>
                    </a:lnTo>
                    <a:lnTo>
                      <a:pt x="69" y="384"/>
                    </a:lnTo>
                    <a:lnTo>
                      <a:pt x="59" y="384"/>
                    </a:lnTo>
                    <a:lnTo>
                      <a:pt x="49" y="384"/>
                    </a:lnTo>
                    <a:lnTo>
                      <a:pt x="42" y="381"/>
                    </a:lnTo>
                    <a:lnTo>
                      <a:pt x="32" y="379"/>
                    </a:lnTo>
                    <a:lnTo>
                      <a:pt x="25" y="374"/>
                    </a:lnTo>
                    <a:lnTo>
                      <a:pt x="20" y="369"/>
                    </a:lnTo>
                    <a:lnTo>
                      <a:pt x="12" y="362"/>
                    </a:lnTo>
                    <a:lnTo>
                      <a:pt x="7" y="354"/>
                    </a:lnTo>
                    <a:lnTo>
                      <a:pt x="5" y="347"/>
                    </a:lnTo>
                    <a:lnTo>
                      <a:pt x="2" y="337"/>
                    </a:lnTo>
                    <a:lnTo>
                      <a:pt x="2" y="327"/>
                    </a:lnTo>
                    <a:lnTo>
                      <a:pt x="2" y="5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Rectangle 178"/>
              <p:cNvSpPr>
                <a:spLocks noChangeArrowheads="1"/>
              </p:cNvSpPr>
              <p:nvPr/>
            </p:nvSpPr>
            <p:spPr bwMode="auto">
              <a:xfrm>
                <a:off x="3131" y="250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7" name="Freeform 179"/>
              <p:cNvSpPr>
                <a:spLocks/>
              </p:cNvSpPr>
              <p:nvPr/>
            </p:nvSpPr>
            <p:spPr bwMode="auto">
              <a:xfrm>
                <a:off x="3062" y="3433"/>
                <a:ext cx="115" cy="386"/>
              </a:xfrm>
              <a:custGeom>
                <a:avLst/>
                <a:gdLst>
                  <a:gd name="T0" fmla="*/ 0 w 115"/>
                  <a:gd name="T1" fmla="*/ 56 h 386"/>
                  <a:gd name="T2" fmla="*/ 2 w 115"/>
                  <a:gd name="T3" fmla="*/ 49 h 386"/>
                  <a:gd name="T4" fmla="*/ 5 w 115"/>
                  <a:gd name="T5" fmla="*/ 39 h 386"/>
                  <a:gd name="T6" fmla="*/ 7 w 115"/>
                  <a:gd name="T7" fmla="*/ 32 h 386"/>
                  <a:gd name="T8" fmla="*/ 12 w 115"/>
                  <a:gd name="T9" fmla="*/ 24 h 386"/>
                  <a:gd name="T10" fmla="*/ 17 w 115"/>
                  <a:gd name="T11" fmla="*/ 17 h 386"/>
                  <a:gd name="T12" fmla="*/ 24 w 115"/>
                  <a:gd name="T13" fmla="*/ 12 h 386"/>
                  <a:gd name="T14" fmla="*/ 32 w 115"/>
                  <a:gd name="T15" fmla="*/ 7 h 386"/>
                  <a:gd name="T16" fmla="*/ 39 w 115"/>
                  <a:gd name="T17" fmla="*/ 4 h 386"/>
                  <a:gd name="T18" fmla="*/ 49 w 115"/>
                  <a:gd name="T19" fmla="*/ 2 h 386"/>
                  <a:gd name="T20" fmla="*/ 56 w 115"/>
                  <a:gd name="T21" fmla="*/ 0 h 386"/>
                  <a:gd name="T22" fmla="*/ 66 w 115"/>
                  <a:gd name="T23" fmla="*/ 2 h 386"/>
                  <a:gd name="T24" fmla="*/ 76 w 115"/>
                  <a:gd name="T25" fmla="*/ 4 h 386"/>
                  <a:gd name="T26" fmla="*/ 83 w 115"/>
                  <a:gd name="T27" fmla="*/ 7 h 386"/>
                  <a:gd name="T28" fmla="*/ 91 w 115"/>
                  <a:gd name="T29" fmla="*/ 12 h 386"/>
                  <a:gd name="T30" fmla="*/ 98 w 115"/>
                  <a:gd name="T31" fmla="*/ 17 h 386"/>
                  <a:gd name="T32" fmla="*/ 103 w 115"/>
                  <a:gd name="T33" fmla="*/ 24 h 386"/>
                  <a:gd name="T34" fmla="*/ 108 w 115"/>
                  <a:gd name="T35" fmla="*/ 32 h 386"/>
                  <a:gd name="T36" fmla="*/ 110 w 115"/>
                  <a:gd name="T37" fmla="*/ 39 h 386"/>
                  <a:gd name="T38" fmla="*/ 113 w 115"/>
                  <a:gd name="T39" fmla="*/ 49 h 386"/>
                  <a:gd name="T40" fmla="*/ 115 w 115"/>
                  <a:gd name="T41" fmla="*/ 56 h 386"/>
                  <a:gd name="T42" fmla="*/ 115 w 115"/>
                  <a:gd name="T43" fmla="*/ 329 h 386"/>
                  <a:gd name="T44" fmla="*/ 113 w 115"/>
                  <a:gd name="T45" fmla="*/ 339 h 386"/>
                  <a:gd name="T46" fmla="*/ 110 w 115"/>
                  <a:gd name="T47" fmla="*/ 347 h 386"/>
                  <a:gd name="T48" fmla="*/ 108 w 115"/>
                  <a:gd name="T49" fmla="*/ 356 h 386"/>
                  <a:gd name="T50" fmla="*/ 103 w 115"/>
                  <a:gd name="T51" fmla="*/ 364 h 386"/>
                  <a:gd name="T52" fmla="*/ 98 w 115"/>
                  <a:gd name="T53" fmla="*/ 371 h 386"/>
                  <a:gd name="T54" fmla="*/ 91 w 115"/>
                  <a:gd name="T55" fmla="*/ 376 h 386"/>
                  <a:gd name="T56" fmla="*/ 83 w 115"/>
                  <a:gd name="T57" fmla="*/ 381 h 386"/>
                  <a:gd name="T58" fmla="*/ 76 w 115"/>
                  <a:gd name="T59" fmla="*/ 383 h 386"/>
                  <a:gd name="T60" fmla="*/ 66 w 115"/>
                  <a:gd name="T61" fmla="*/ 386 h 386"/>
                  <a:gd name="T62" fmla="*/ 56 w 115"/>
                  <a:gd name="T63" fmla="*/ 386 h 386"/>
                  <a:gd name="T64" fmla="*/ 49 w 115"/>
                  <a:gd name="T65" fmla="*/ 386 h 386"/>
                  <a:gd name="T66" fmla="*/ 39 w 115"/>
                  <a:gd name="T67" fmla="*/ 383 h 386"/>
                  <a:gd name="T68" fmla="*/ 32 w 115"/>
                  <a:gd name="T69" fmla="*/ 381 h 386"/>
                  <a:gd name="T70" fmla="*/ 24 w 115"/>
                  <a:gd name="T71" fmla="*/ 376 h 386"/>
                  <a:gd name="T72" fmla="*/ 17 w 115"/>
                  <a:gd name="T73" fmla="*/ 371 h 386"/>
                  <a:gd name="T74" fmla="*/ 12 w 115"/>
                  <a:gd name="T75" fmla="*/ 364 h 386"/>
                  <a:gd name="T76" fmla="*/ 7 w 115"/>
                  <a:gd name="T77" fmla="*/ 356 h 386"/>
                  <a:gd name="T78" fmla="*/ 5 w 115"/>
                  <a:gd name="T79" fmla="*/ 347 h 386"/>
                  <a:gd name="T80" fmla="*/ 2 w 115"/>
                  <a:gd name="T81" fmla="*/ 339 h 386"/>
                  <a:gd name="T82" fmla="*/ 0 w 115"/>
                  <a:gd name="T83" fmla="*/ 329 h 386"/>
                  <a:gd name="T84" fmla="*/ 0 w 115"/>
                  <a:gd name="T85" fmla="*/ 56 h 386"/>
                  <a:gd name="T86" fmla="*/ 0 w 115"/>
                  <a:gd name="T87" fmla="*/ 56 h 3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5"/>
                  <a:gd name="T133" fmla="*/ 0 h 386"/>
                  <a:gd name="T134" fmla="*/ 115 w 115"/>
                  <a:gd name="T135" fmla="*/ 386 h 3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5" h="386">
                    <a:moveTo>
                      <a:pt x="0" y="56"/>
                    </a:moveTo>
                    <a:lnTo>
                      <a:pt x="2" y="49"/>
                    </a:lnTo>
                    <a:lnTo>
                      <a:pt x="5" y="39"/>
                    </a:lnTo>
                    <a:lnTo>
                      <a:pt x="7" y="32"/>
                    </a:lnTo>
                    <a:lnTo>
                      <a:pt x="12" y="24"/>
                    </a:lnTo>
                    <a:lnTo>
                      <a:pt x="17" y="17"/>
                    </a:lnTo>
                    <a:lnTo>
                      <a:pt x="24" y="12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2"/>
                    </a:lnTo>
                    <a:lnTo>
                      <a:pt x="56" y="0"/>
                    </a:lnTo>
                    <a:lnTo>
                      <a:pt x="66" y="2"/>
                    </a:lnTo>
                    <a:lnTo>
                      <a:pt x="76" y="4"/>
                    </a:lnTo>
                    <a:lnTo>
                      <a:pt x="83" y="7"/>
                    </a:lnTo>
                    <a:lnTo>
                      <a:pt x="91" y="12"/>
                    </a:lnTo>
                    <a:lnTo>
                      <a:pt x="98" y="17"/>
                    </a:lnTo>
                    <a:lnTo>
                      <a:pt x="103" y="24"/>
                    </a:lnTo>
                    <a:lnTo>
                      <a:pt x="108" y="32"/>
                    </a:lnTo>
                    <a:lnTo>
                      <a:pt x="110" y="39"/>
                    </a:lnTo>
                    <a:lnTo>
                      <a:pt x="113" y="49"/>
                    </a:lnTo>
                    <a:lnTo>
                      <a:pt x="115" y="56"/>
                    </a:lnTo>
                    <a:lnTo>
                      <a:pt x="115" y="329"/>
                    </a:lnTo>
                    <a:lnTo>
                      <a:pt x="113" y="339"/>
                    </a:lnTo>
                    <a:lnTo>
                      <a:pt x="110" y="347"/>
                    </a:lnTo>
                    <a:lnTo>
                      <a:pt x="108" y="356"/>
                    </a:lnTo>
                    <a:lnTo>
                      <a:pt x="103" y="364"/>
                    </a:lnTo>
                    <a:lnTo>
                      <a:pt x="98" y="371"/>
                    </a:lnTo>
                    <a:lnTo>
                      <a:pt x="91" y="376"/>
                    </a:lnTo>
                    <a:lnTo>
                      <a:pt x="83" y="381"/>
                    </a:lnTo>
                    <a:lnTo>
                      <a:pt x="76" y="383"/>
                    </a:lnTo>
                    <a:lnTo>
                      <a:pt x="66" y="386"/>
                    </a:lnTo>
                    <a:lnTo>
                      <a:pt x="56" y="386"/>
                    </a:lnTo>
                    <a:lnTo>
                      <a:pt x="49" y="386"/>
                    </a:lnTo>
                    <a:lnTo>
                      <a:pt x="39" y="383"/>
                    </a:lnTo>
                    <a:lnTo>
                      <a:pt x="32" y="381"/>
                    </a:lnTo>
                    <a:lnTo>
                      <a:pt x="24" y="376"/>
                    </a:lnTo>
                    <a:lnTo>
                      <a:pt x="17" y="371"/>
                    </a:lnTo>
                    <a:lnTo>
                      <a:pt x="12" y="364"/>
                    </a:lnTo>
                    <a:lnTo>
                      <a:pt x="7" y="356"/>
                    </a:lnTo>
                    <a:lnTo>
                      <a:pt x="5" y="347"/>
                    </a:lnTo>
                    <a:lnTo>
                      <a:pt x="2" y="339"/>
                    </a:lnTo>
                    <a:lnTo>
                      <a:pt x="0" y="32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180"/>
              <p:cNvSpPr>
                <a:spLocks/>
              </p:cNvSpPr>
              <p:nvPr/>
            </p:nvSpPr>
            <p:spPr bwMode="auto">
              <a:xfrm>
                <a:off x="3062" y="3433"/>
                <a:ext cx="115" cy="386"/>
              </a:xfrm>
              <a:custGeom>
                <a:avLst/>
                <a:gdLst>
                  <a:gd name="T0" fmla="*/ 0 w 115"/>
                  <a:gd name="T1" fmla="*/ 56 h 386"/>
                  <a:gd name="T2" fmla="*/ 2 w 115"/>
                  <a:gd name="T3" fmla="*/ 49 h 386"/>
                  <a:gd name="T4" fmla="*/ 5 w 115"/>
                  <a:gd name="T5" fmla="*/ 39 h 386"/>
                  <a:gd name="T6" fmla="*/ 7 w 115"/>
                  <a:gd name="T7" fmla="*/ 32 h 386"/>
                  <a:gd name="T8" fmla="*/ 12 w 115"/>
                  <a:gd name="T9" fmla="*/ 24 h 386"/>
                  <a:gd name="T10" fmla="*/ 17 w 115"/>
                  <a:gd name="T11" fmla="*/ 17 h 386"/>
                  <a:gd name="T12" fmla="*/ 24 w 115"/>
                  <a:gd name="T13" fmla="*/ 12 h 386"/>
                  <a:gd name="T14" fmla="*/ 32 w 115"/>
                  <a:gd name="T15" fmla="*/ 7 h 386"/>
                  <a:gd name="T16" fmla="*/ 39 w 115"/>
                  <a:gd name="T17" fmla="*/ 4 h 386"/>
                  <a:gd name="T18" fmla="*/ 49 w 115"/>
                  <a:gd name="T19" fmla="*/ 2 h 386"/>
                  <a:gd name="T20" fmla="*/ 56 w 115"/>
                  <a:gd name="T21" fmla="*/ 0 h 386"/>
                  <a:gd name="T22" fmla="*/ 66 w 115"/>
                  <a:gd name="T23" fmla="*/ 2 h 386"/>
                  <a:gd name="T24" fmla="*/ 76 w 115"/>
                  <a:gd name="T25" fmla="*/ 4 h 386"/>
                  <a:gd name="T26" fmla="*/ 83 w 115"/>
                  <a:gd name="T27" fmla="*/ 7 h 386"/>
                  <a:gd name="T28" fmla="*/ 91 w 115"/>
                  <a:gd name="T29" fmla="*/ 12 h 386"/>
                  <a:gd name="T30" fmla="*/ 98 w 115"/>
                  <a:gd name="T31" fmla="*/ 17 h 386"/>
                  <a:gd name="T32" fmla="*/ 103 w 115"/>
                  <a:gd name="T33" fmla="*/ 24 h 386"/>
                  <a:gd name="T34" fmla="*/ 108 w 115"/>
                  <a:gd name="T35" fmla="*/ 32 h 386"/>
                  <a:gd name="T36" fmla="*/ 110 w 115"/>
                  <a:gd name="T37" fmla="*/ 39 h 386"/>
                  <a:gd name="T38" fmla="*/ 113 w 115"/>
                  <a:gd name="T39" fmla="*/ 49 h 386"/>
                  <a:gd name="T40" fmla="*/ 115 w 115"/>
                  <a:gd name="T41" fmla="*/ 56 h 386"/>
                  <a:gd name="T42" fmla="*/ 115 w 115"/>
                  <a:gd name="T43" fmla="*/ 329 h 386"/>
                  <a:gd name="T44" fmla="*/ 113 w 115"/>
                  <a:gd name="T45" fmla="*/ 339 h 386"/>
                  <a:gd name="T46" fmla="*/ 110 w 115"/>
                  <a:gd name="T47" fmla="*/ 347 h 386"/>
                  <a:gd name="T48" fmla="*/ 108 w 115"/>
                  <a:gd name="T49" fmla="*/ 356 h 386"/>
                  <a:gd name="T50" fmla="*/ 103 w 115"/>
                  <a:gd name="T51" fmla="*/ 364 h 386"/>
                  <a:gd name="T52" fmla="*/ 98 w 115"/>
                  <a:gd name="T53" fmla="*/ 371 h 386"/>
                  <a:gd name="T54" fmla="*/ 91 w 115"/>
                  <a:gd name="T55" fmla="*/ 376 h 386"/>
                  <a:gd name="T56" fmla="*/ 83 w 115"/>
                  <a:gd name="T57" fmla="*/ 381 h 386"/>
                  <a:gd name="T58" fmla="*/ 76 w 115"/>
                  <a:gd name="T59" fmla="*/ 383 h 386"/>
                  <a:gd name="T60" fmla="*/ 66 w 115"/>
                  <a:gd name="T61" fmla="*/ 386 h 386"/>
                  <a:gd name="T62" fmla="*/ 56 w 115"/>
                  <a:gd name="T63" fmla="*/ 386 h 386"/>
                  <a:gd name="T64" fmla="*/ 49 w 115"/>
                  <a:gd name="T65" fmla="*/ 386 h 386"/>
                  <a:gd name="T66" fmla="*/ 39 w 115"/>
                  <a:gd name="T67" fmla="*/ 383 h 386"/>
                  <a:gd name="T68" fmla="*/ 32 w 115"/>
                  <a:gd name="T69" fmla="*/ 381 h 386"/>
                  <a:gd name="T70" fmla="*/ 24 w 115"/>
                  <a:gd name="T71" fmla="*/ 376 h 386"/>
                  <a:gd name="T72" fmla="*/ 17 w 115"/>
                  <a:gd name="T73" fmla="*/ 371 h 386"/>
                  <a:gd name="T74" fmla="*/ 12 w 115"/>
                  <a:gd name="T75" fmla="*/ 364 h 386"/>
                  <a:gd name="T76" fmla="*/ 7 w 115"/>
                  <a:gd name="T77" fmla="*/ 356 h 386"/>
                  <a:gd name="T78" fmla="*/ 5 w 115"/>
                  <a:gd name="T79" fmla="*/ 347 h 386"/>
                  <a:gd name="T80" fmla="*/ 2 w 115"/>
                  <a:gd name="T81" fmla="*/ 339 h 386"/>
                  <a:gd name="T82" fmla="*/ 0 w 115"/>
                  <a:gd name="T83" fmla="*/ 329 h 386"/>
                  <a:gd name="T84" fmla="*/ 0 w 115"/>
                  <a:gd name="T85" fmla="*/ 56 h 386"/>
                  <a:gd name="T86" fmla="*/ 0 w 115"/>
                  <a:gd name="T87" fmla="*/ 56 h 3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5"/>
                  <a:gd name="T133" fmla="*/ 0 h 386"/>
                  <a:gd name="T134" fmla="*/ 115 w 115"/>
                  <a:gd name="T135" fmla="*/ 386 h 3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5" h="386">
                    <a:moveTo>
                      <a:pt x="0" y="56"/>
                    </a:moveTo>
                    <a:lnTo>
                      <a:pt x="2" y="49"/>
                    </a:lnTo>
                    <a:lnTo>
                      <a:pt x="5" y="39"/>
                    </a:lnTo>
                    <a:lnTo>
                      <a:pt x="7" y="32"/>
                    </a:lnTo>
                    <a:lnTo>
                      <a:pt x="12" y="24"/>
                    </a:lnTo>
                    <a:lnTo>
                      <a:pt x="17" y="17"/>
                    </a:lnTo>
                    <a:lnTo>
                      <a:pt x="24" y="12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2"/>
                    </a:lnTo>
                    <a:lnTo>
                      <a:pt x="56" y="0"/>
                    </a:lnTo>
                    <a:lnTo>
                      <a:pt x="66" y="2"/>
                    </a:lnTo>
                    <a:lnTo>
                      <a:pt x="76" y="4"/>
                    </a:lnTo>
                    <a:lnTo>
                      <a:pt x="83" y="7"/>
                    </a:lnTo>
                    <a:lnTo>
                      <a:pt x="91" y="12"/>
                    </a:lnTo>
                    <a:lnTo>
                      <a:pt x="98" y="17"/>
                    </a:lnTo>
                    <a:lnTo>
                      <a:pt x="103" y="24"/>
                    </a:lnTo>
                    <a:lnTo>
                      <a:pt x="108" y="32"/>
                    </a:lnTo>
                    <a:lnTo>
                      <a:pt x="110" y="39"/>
                    </a:lnTo>
                    <a:lnTo>
                      <a:pt x="113" y="49"/>
                    </a:lnTo>
                    <a:lnTo>
                      <a:pt x="115" y="56"/>
                    </a:lnTo>
                    <a:lnTo>
                      <a:pt x="115" y="329"/>
                    </a:lnTo>
                    <a:lnTo>
                      <a:pt x="113" y="339"/>
                    </a:lnTo>
                    <a:lnTo>
                      <a:pt x="110" y="347"/>
                    </a:lnTo>
                    <a:lnTo>
                      <a:pt x="108" y="356"/>
                    </a:lnTo>
                    <a:lnTo>
                      <a:pt x="103" y="364"/>
                    </a:lnTo>
                    <a:lnTo>
                      <a:pt x="98" y="371"/>
                    </a:lnTo>
                    <a:lnTo>
                      <a:pt x="91" y="376"/>
                    </a:lnTo>
                    <a:lnTo>
                      <a:pt x="83" y="381"/>
                    </a:lnTo>
                    <a:lnTo>
                      <a:pt x="76" y="383"/>
                    </a:lnTo>
                    <a:lnTo>
                      <a:pt x="66" y="386"/>
                    </a:lnTo>
                    <a:lnTo>
                      <a:pt x="56" y="386"/>
                    </a:lnTo>
                    <a:lnTo>
                      <a:pt x="49" y="386"/>
                    </a:lnTo>
                    <a:lnTo>
                      <a:pt x="39" y="383"/>
                    </a:lnTo>
                    <a:lnTo>
                      <a:pt x="32" y="381"/>
                    </a:lnTo>
                    <a:lnTo>
                      <a:pt x="24" y="376"/>
                    </a:lnTo>
                    <a:lnTo>
                      <a:pt x="17" y="371"/>
                    </a:lnTo>
                    <a:lnTo>
                      <a:pt x="12" y="364"/>
                    </a:lnTo>
                    <a:lnTo>
                      <a:pt x="7" y="356"/>
                    </a:lnTo>
                    <a:lnTo>
                      <a:pt x="5" y="347"/>
                    </a:lnTo>
                    <a:lnTo>
                      <a:pt x="2" y="339"/>
                    </a:lnTo>
                    <a:lnTo>
                      <a:pt x="0" y="329"/>
                    </a:lnTo>
                    <a:lnTo>
                      <a:pt x="0" y="5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Rectangle 181"/>
              <p:cNvSpPr>
                <a:spLocks noChangeArrowheads="1"/>
              </p:cNvSpPr>
              <p:nvPr/>
            </p:nvSpPr>
            <p:spPr bwMode="auto">
              <a:xfrm>
                <a:off x="3091" y="3528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" name="Rectangle 182"/>
              <p:cNvSpPr>
                <a:spLocks noChangeArrowheads="1"/>
              </p:cNvSpPr>
              <p:nvPr/>
            </p:nvSpPr>
            <p:spPr bwMode="auto">
              <a:xfrm>
                <a:off x="3143" y="352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71" name="Rectangle 183"/>
              <p:cNvSpPr>
                <a:spLocks noChangeArrowheads="1"/>
              </p:cNvSpPr>
              <p:nvPr/>
            </p:nvSpPr>
            <p:spPr bwMode="auto">
              <a:xfrm>
                <a:off x="3101" y="359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Rectangle 184"/>
              <p:cNvSpPr>
                <a:spLocks noChangeArrowheads="1"/>
              </p:cNvSpPr>
              <p:nvPr/>
            </p:nvSpPr>
            <p:spPr bwMode="auto">
              <a:xfrm>
                <a:off x="3135" y="359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73" name="Rectangle 185"/>
              <p:cNvSpPr>
                <a:spLocks noChangeArrowheads="1"/>
              </p:cNvSpPr>
              <p:nvPr/>
            </p:nvSpPr>
            <p:spPr bwMode="auto">
              <a:xfrm>
                <a:off x="3101" y="3651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" name="Rectangle 186"/>
              <p:cNvSpPr>
                <a:spLocks noChangeArrowheads="1"/>
              </p:cNvSpPr>
              <p:nvPr/>
            </p:nvSpPr>
            <p:spPr bwMode="auto">
              <a:xfrm>
                <a:off x="3084" y="345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" name="Rectangle 187"/>
              <p:cNvSpPr>
                <a:spLocks noChangeArrowheads="1"/>
              </p:cNvSpPr>
              <p:nvPr/>
            </p:nvSpPr>
            <p:spPr bwMode="auto">
              <a:xfrm>
                <a:off x="3084" y="372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" name="Freeform 188"/>
              <p:cNvSpPr>
                <a:spLocks/>
              </p:cNvSpPr>
              <p:nvPr/>
            </p:nvSpPr>
            <p:spPr bwMode="auto">
              <a:xfrm>
                <a:off x="2332" y="1152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32 h 32"/>
                  <a:gd name="T4" fmla="*/ 32 w 32"/>
                  <a:gd name="T5" fmla="*/ 17 h 32"/>
                  <a:gd name="T6" fmla="*/ 0 w 32"/>
                  <a:gd name="T7" fmla="*/ 2 h 32"/>
                  <a:gd name="T8" fmla="*/ 0 w 32"/>
                  <a:gd name="T9" fmla="*/ 2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0" y="32"/>
                    </a:lnTo>
                    <a:lnTo>
                      <a:pt x="32" y="1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Rectangle 189"/>
              <p:cNvSpPr>
                <a:spLocks noChangeArrowheads="1"/>
              </p:cNvSpPr>
              <p:nvPr/>
            </p:nvSpPr>
            <p:spPr bwMode="auto">
              <a:xfrm>
                <a:off x="3278" y="1764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" name="Rectangle 190"/>
              <p:cNvSpPr>
                <a:spLocks noChangeArrowheads="1"/>
              </p:cNvSpPr>
              <p:nvPr/>
            </p:nvSpPr>
            <p:spPr bwMode="auto">
              <a:xfrm>
                <a:off x="3320" y="176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" name="Rectangle 191"/>
              <p:cNvSpPr>
                <a:spLocks noChangeArrowheads="1"/>
              </p:cNvSpPr>
              <p:nvPr/>
            </p:nvSpPr>
            <p:spPr bwMode="auto">
              <a:xfrm>
                <a:off x="3352" y="176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" name="Rectangle 192"/>
              <p:cNvSpPr>
                <a:spLocks noChangeArrowheads="1"/>
              </p:cNvSpPr>
              <p:nvPr/>
            </p:nvSpPr>
            <p:spPr bwMode="auto">
              <a:xfrm>
                <a:off x="3457" y="1732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" name="Rectangle 193"/>
              <p:cNvSpPr>
                <a:spLocks noChangeArrowheads="1"/>
              </p:cNvSpPr>
              <p:nvPr/>
            </p:nvSpPr>
            <p:spPr bwMode="auto">
              <a:xfrm>
                <a:off x="3496" y="17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" name="Rectangle 194"/>
              <p:cNvSpPr>
                <a:spLocks noChangeArrowheads="1"/>
              </p:cNvSpPr>
              <p:nvPr/>
            </p:nvSpPr>
            <p:spPr bwMode="auto">
              <a:xfrm>
                <a:off x="3531" y="17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" name="Rectangle 195"/>
              <p:cNvSpPr>
                <a:spLocks noChangeArrowheads="1"/>
              </p:cNvSpPr>
              <p:nvPr/>
            </p:nvSpPr>
            <p:spPr bwMode="auto">
              <a:xfrm>
                <a:off x="3565" y="173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84" name="Rectangle 196"/>
              <p:cNvSpPr>
                <a:spLocks noChangeArrowheads="1"/>
              </p:cNvSpPr>
              <p:nvPr/>
            </p:nvSpPr>
            <p:spPr bwMode="auto">
              <a:xfrm>
                <a:off x="3406" y="1793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" name="Rectangle 197"/>
              <p:cNvSpPr>
                <a:spLocks noChangeArrowheads="1"/>
              </p:cNvSpPr>
              <p:nvPr/>
            </p:nvSpPr>
            <p:spPr bwMode="auto">
              <a:xfrm>
                <a:off x="3425" y="179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Rectangle 198"/>
              <p:cNvSpPr>
                <a:spLocks noChangeArrowheads="1"/>
              </p:cNvSpPr>
              <p:nvPr/>
            </p:nvSpPr>
            <p:spPr bwMode="auto">
              <a:xfrm>
                <a:off x="3460" y="1793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" name="Rectangle 199"/>
              <p:cNvSpPr>
                <a:spLocks noChangeArrowheads="1"/>
              </p:cNvSpPr>
              <p:nvPr/>
            </p:nvSpPr>
            <p:spPr bwMode="auto">
              <a:xfrm>
                <a:off x="3489" y="179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Rectangle 200"/>
              <p:cNvSpPr>
                <a:spLocks noChangeArrowheads="1"/>
              </p:cNvSpPr>
              <p:nvPr/>
            </p:nvSpPr>
            <p:spPr bwMode="auto">
              <a:xfrm>
                <a:off x="3523" y="1793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" name="Rectangle 201"/>
              <p:cNvSpPr>
                <a:spLocks noChangeArrowheads="1"/>
              </p:cNvSpPr>
              <p:nvPr/>
            </p:nvSpPr>
            <p:spPr bwMode="auto">
              <a:xfrm>
                <a:off x="3538" y="179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Freeform 202"/>
              <p:cNvSpPr>
                <a:spLocks/>
              </p:cNvSpPr>
              <p:nvPr/>
            </p:nvSpPr>
            <p:spPr bwMode="auto">
              <a:xfrm>
                <a:off x="1905" y="2384"/>
                <a:ext cx="32" cy="32"/>
              </a:xfrm>
              <a:custGeom>
                <a:avLst/>
                <a:gdLst>
                  <a:gd name="T0" fmla="*/ 0 w 32"/>
                  <a:gd name="T1" fmla="*/ 0 h 32"/>
                  <a:gd name="T2" fmla="*/ 3 w 32"/>
                  <a:gd name="T3" fmla="*/ 32 h 32"/>
                  <a:gd name="T4" fmla="*/ 32 w 32"/>
                  <a:gd name="T5" fmla="*/ 18 h 32"/>
                  <a:gd name="T6" fmla="*/ 3 w 32"/>
                  <a:gd name="T7" fmla="*/ 3 h 32"/>
                  <a:gd name="T8" fmla="*/ 3 w 32"/>
                  <a:gd name="T9" fmla="*/ 3 h 32"/>
                  <a:gd name="T10" fmla="*/ 0 w 3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0" y="0"/>
                    </a:moveTo>
                    <a:lnTo>
                      <a:pt x="3" y="32"/>
                    </a:lnTo>
                    <a:lnTo>
                      <a:pt x="32" y="1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203"/>
              <p:cNvSpPr>
                <a:spLocks/>
              </p:cNvSpPr>
              <p:nvPr/>
            </p:nvSpPr>
            <p:spPr bwMode="auto">
              <a:xfrm>
                <a:off x="1942" y="2136"/>
                <a:ext cx="680" cy="713"/>
              </a:xfrm>
              <a:custGeom>
                <a:avLst/>
                <a:gdLst>
                  <a:gd name="T0" fmla="*/ 680 w 680"/>
                  <a:gd name="T1" fmla="*/ 711 h 713"/>
                  <a:gd name="T2" fmla="*/ 680 w 680"/>
                  <a:gd name="T3" fmla="*/ 0 h 713"/>
                  <a:gd name="T4" fmla="*/ 0 w 680"/>
                  <a:gd name="T5" fmla="*/ 0 h 713"/>
                  <a:gd name="T6" fmla="*/ 0 w 680"/>
                  <a:gd name="T7" fmla="*/ 713 h 713"/>
                  <a:gd name="T8" fmla="*/ 680 w 680"/>
                  <a:gd name="T9" fmla="*/ 713 h 713"/>
                  <a:gd name="T10" fmla="*/ 680 w 680"/>
                  <a:gd name="T11" fmla="*/ 713 h 713"/>
                  <a:gd name="T12" fmla="*/ 680 w 680"/>
                  <a:gd name="T13" fmla="*/ 711 h 7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713"/>
                  <a:gd name="T23" fmla="*/ 680 w 680"/>
                  <a:gd name="T24" fmla="*/ 713 h 7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713">
                    <a:moveTo>
                      <a:pt x="680" y="711"/>
                    </a:moveTo>
                    <a:lnTo>
                      <a:pt x="680" y="0"/>
                    </a:lnTo>
                    <a:lnTo>
                      <a:pt x="0" y="0"/>
                    </a:lnTo>
                    <a:lnTo>
                      <a:pt x="0" y="713"/>
                    </a:lnTo>
                    <a:lnTo>
                      <a:pt x="680" y="713"/>
                    </a:lnTo>
                    <a:lnTo>
                      <a:pt x="680" y="7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204"/>
              <p:cNvSpPr>
                <a:spLocks/>
              </p:cNvSpPr>
              <p:nvPr/>
            </p:nvSpPr>
            <p:spPr bwMode="auto">
              <a:xfrm>
                <a:off x="1942" y="2136"/>
                <a:ext cx="680" cy="713"/>
              </a:xfrm>
              <a:custGeom>
                <a:avLst/>
                <a:gdLst>
                  <a:gd name="T0" fmla="*/ 680 w 680"/>
                  <a:gd name="T1" fmla="*/ 711 h 713"/>
                  <a:gd name="T2" fmla="*/ 680 w 680"/>
                  <a:gd name="T3" fmla="*/ 0 h 713"/>
                  <a:gd name="T4" fmla="*/ 0 w 680"/>
                  <a:gd name="T5" fmla="*/ 0 h 713"/>
                  <a:gd name="T6" fmla="*/ 0 w 680"/>
                  <a:gd name="T7" fmla="*/ 713 h 713"/>
                  <a:gd name="T8" fmla="*/ 680 w 680"/>
                  <a:gd name="T9" fmla="*/ 713 h 713"/>
                  <a:gd name="T10" fmla="*/ 680 w 680"/>
                  <a:gd name="T11" fmla="*/ 713 h 7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0"/>
                  <a:gd name="T19" fmla="*/ 0 h 713"/>
                  <a:gd name="T20" fmla="*/ 680 w 680"/>
                  <a:gd name="T21" fmla="*/ 713 h 7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0" h="713">
                    <a:moveTo>
                      <a:pt x="680" y="711"/>
                    </a:moveTo>
                    <a:lnTo>
                      <a:pt x="680" y="0"/>
                    </a:lnTo>
                    <a:lnTo>
                      <a:pt x="0" y="0"/>
                    </a:lnTo>
                    <a:lnTo>
                      <a:pt x="0" y="713"/>
                    </a:lnTo>
                    <a:lnTo>
                      <a:pt x="680" y="713"/>
                    </a:lnTo>
                  </a:path>
                </a:pathLst>
              </a:custGeom>
              <a:solidFill>
                <a:srgbClr val="FFFF99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Rectangle 205"/>
              <p:cNvSpPr>
                <a:spLocks noChangeArrowheads="1"/>
              </p:cNvSpPr>
              <p:nvPr/>
            </p:nvSpPr>
            <p:spPr bwMode="auto">
              <a:xfrm>
                <a:off x="2151" y="2455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206"/>
            <p:cNvGrpSpPr>
              <a:grpSpLocks/>
            </p:cNvGrpSpPr>
            <p:nvPr/>
          </p:nvGrpSpPr>
          <p:grpSpPr bwMode="auto">
            <a:xfrm>
              <a:off x="1726" y="903"/>
              <a:ext cx="3863" cy="3145"/>
              <a:chOff x="1726" y="903"/>
              <a:chExt cx="3863" cy="3145"/>
            </a:xfrm>
          </p:grpSpPr>
          <p:sp>
            <p:nvSpPr>
              <p:cNvPr id="194" name="Rectangle 207"/>
              <p:cNvSpPr>
                <a:spLocks noChangeArrowheads="1"/>
              </p:cNvSpPr>
              <p:nvPr/>
            </p:nvSpPr>
            <p:spPr bwMode="auto">
              <a:xfrm>
                <a:off x="2195" y="245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208"/>
              <p:cNvSpPr>
                <a:spLocks noChangeArrowheads="1"/>
              </p:cNvSpPr>
              <p:nvPr/>
            </p:nvSpPr>
            <p:spPr bwMode="auto">
              <a:xfrm>
                <a:off x="2229" y="245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209"/>
              <p:cNvSpPr>
                <a:spLocks noChangeArrowheads="1"/>
              </p:cNvSpPr>
              <p:nvPr/>
            </p:nvSpPr>
            <p:spPr bwMode="auto">
              <a:xfrm>
                <a:off x="2264" y="2455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210"/>
              <p:cNvSpPr>
                <a:spLocks noChangeArrowheads="1"/>
              </p:cNvSpPr>
              <p:nvPr/>
            </p:nvSpPr>
            <p:spPr bwMode="auto">
              <a:xfrm>
                <a:off x="2276" y="2455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211"/>
              <p:cNvSpPr>
                <a:spLocks noChangeArrowheads="1"/>
              </p:cNvSpPr>
              <p:nvPr/>
            </p:nvSpPr>
            <p:spPr bwMode="auto">
              <a:xfrm>
                <a:off x="2305" y="2455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212"/>
              <p:cNvSpPr>
                <a:spLocks noChangeArrowheads="1"/>
              </p:cNvSpPr>
              <p:nvPr/>
            </p:nvSpPr>
            <p:spPr bwMode="auto">
              <a:xfrm>
                <a:off x="2323" y="245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357" y="2455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377" y="2455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1967" y="2517"/>
                <a:ext cx="6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2025" y="2517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17"/>
              <p:cNvSpPr>
                <a:spLocks noChangeArrowheads="1"/>
              </p:cNvSpPr>
              <p:nvPr/>
            </p:nvSpPr>
            <p:spPr bwMode="auto">
              <a:xfrm>
                <a:off x="2045" y="2517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18"/>
              <p:cNvSpPr>
                <a:spLocks noChangeArrowheads="1"/>
              </p:cNvSpPr>
              <p:nvPr/>
            </p:nvSpPr>
            <p:spPr bwMode="auto">
              <a:xfrm>
                <a:off x="2057" y="2517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Rectangle 219"/>
              <p:cNvSpPr>
                <a:spLocks noChangeArrowheads="1"/>
              </p:cNvSpPr>
              <p:nvPr/>
            </p:nvSpPr>
            <p:spPr bwMode="auto">
              <a:xfrm>
                <a:off x="2075" y="251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20"/>
              <p:cNvSpPr>
                <a:spLocks noChangeArrowheads="1"/>
              </p:cNvSpPr>
              <p:nvPr/>
            </p:nvSpPr>
            <p:spPr bwMode="auto">
              <a:xfrm>
                <a:off x="2109" y="2517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21"/>
              <p:cNvSpPr>
                <a:spLocks noChangeArrowheads="1"/>
              </p:cNvSpPr>
              <p:nvPr/>
            </p:nvSpPr>
            <p:spPr bwMode="auto">
              <a:xfrm>
                <a:off x="1967" y="2576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22"/>
              <p:cNvSpPr>
                <a:spLocks noChangeArrowheads="1"/>
              </p:cNvSpPr>
              <p:nvPr/>
            </p:nvSpPr>
            <p:spPr bwMode="auto">
              <a:xfrm>
                <a:off x="1986" y="257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23"/>
              <p:cNvSpPr>
                <a:spLocks noChangeArrowheads="1"/>
              </p:cNvSpPr>
              <p:nvPr/>
            </p:nvSpPr>
            <p:spPr bwMode="auto">
              <a:xfrm>
                <a:off x="2021" y="257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24"/>
              <p:cNvSpPr>
                <a:spLocks noChangeArrowheads="1"/>
              </p:cNvSpPr>
              <p:nvPr/>
            </p:nvSpPr>
            <p:spPr bwMode="auto">
              <a:xfrm>
                <a:off x="2055" y="2576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25"/>
              <p:cNvSpPr>
                <a:spLocks noChangeArrowheads="1"/>
              </p:cNvSpPr>
              <p:nvPr/>
            </p:nvSpPr>
            <p:spPr bwMode="auto">
              <a:xfrm>
                <a:off x="2067" y="2576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26"/>
              <p:cNvSpPr>
                <a:spLocks noChangeArrowheads="1"/>
              </p:cNvSpPr>
              <p:nvPr/>
            </p:nvSpPr>
            <p:spPr bwMode="auto">
              <a:xfrm>
                <a:off x="2099" y="2576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27"/>
              <p:cNvSpPr>
                <a:spLocks noChangeArrowheads="1"/>
              </p:cNvSpPr>
              <p:nvPr/>
            </p:nvSpPr>
            <p:spPr bwMode="auto">
              <a:xfrm>
                <a:off x="2116" y="257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28"/>
              <p:cNvSpPr>
                <a:spLocks noChangeArrowheads="1"/>
              </p:cNvSpPr>
              <p:nvPr/>
            </p:nvSpPr>
            <p:spPr bwMode="auto">
              <a:xfrm>
                <a:off x="2148" y="2576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29"/>
              <p:cNvSpPr>
                <a:spLocks noChangeArrowheads="1"/>
              </p:cNvSpPr>
              <p:nvPr/>
            </p:nvSpPr>
            <p:spPr bwMode="auto">
              <a:xfrm>
                <a:off x="1967" y="2699"/>
                <a:ext cx="6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30"/>
              <p:cNvSpPr>
                <a:spLocks noChangeArrowheads="1"/>
              </p:cNvSpPr>
              <p:nvPr/>
            </p:nvSpPr>
            <p:spPr bwMode="auto">
              <a:xfrm>
                <a:off x="2025" y="2699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31"/>
              <p:cNvSpPr>
                <a:spLocks noChangeArrowheads="1"/>
              </p:cNvSpPr>
              <p:nvPr/>
            </p:nvSpPr>
            <p:spPr bwMode="auto">
              <a:xfrm>
                <a:off x="2045" y="2699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32"/>
              <p:cNvSpPr>
                <a:spLocks noChangeArrowheads="1"/>
              </p:cNvSpPr>
              <p:nvPr/>
            </p:nvSpPr>
            <p:spPr bwMode="auto">
              <a:xfrm>
                <a:off x="2057" y="2699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33"/>
              <p:cNvSpPr>
                <a:spLocks noChangeArrowheads="1"/>
              </p:cNvSpPr>
              <p:nvPr/>
            </p:nvSpPr>
            <p:spPr bwMode="auto">
              <a:xfrm>
                <a:off x="2075" y="269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34"/>
              <p:cNvSpPr>
                <a:spLocks noChangeArrowheads="1"/>
              </p:cNvSpPr>
              <p:nvPr/>
            </p:nvSpPr>
            <p:spPr bwMode="auto">
              <a:xfrm>
                <a:off x="2109" y="269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35"/>
              <p:cNvSpPr>
                <a:spLocks noChangeArrowheads="1"/>
              </p:cNvSpPr>
              <p:nvPr/>
            </p:nvSpPr>
            <p:spPr bwMode="auto">
              <a:xfrm>
                <a:off x="1967" y="275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36"/>
              <p:cNvSpPr>
                <a:spLocks noChangeArrowheads="1"/>
              </p:cNvSpPr>
              <p:nvPr/>
            </p:nvSpPr>
            <p:spPr bwMode="auto">
              <a:xfrm>
                <a:off x="2001" y="275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37"/>
              <p:cNvSpPr>
                <a:spLocks noChangeArrowheads="1"/>
              </p:cNvSpPr>
              <p:nvPr/>
            </p:nvSpPr>
            <p:spPr bwMode="auto">
              <a:xfrm>
                <a:off x="2035" y="2758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38"/>
              <p:cNvSpPr>
                <a:spLocks noChangeArrowheads="1"/>
              </p:cNvSpPr>
              <p:nvPr/>
            </p:nvSpPr>
            <p:spPr bwMode="auto">
              <a:xfrm>
                <a:off x="2052" y="275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39"/>
              <p:cNvSpPr>
                <a:spLocks noChangeArrowheads="1"/>
              </p:cNvSpPr>
              <p:nvPr/>
            </p:nvSpPr>
            <p:spPr bwMode="auto">
              <a:xfrm>
                <a:off x="2460" y="2244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40"/>
              <p:cNvSpPr>
                <a:spLocks noChangeArrowheads="1"/>
              </p:cNvSpPr>
              <p:nvPr/>
            </p:nvSpPr>
            <p:spPr bwMode="auto">
              <a:xfrm>
                <a:off x="2504" y="224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41"/>
              <p:cNvSpPr>
                <a:spLocks noChangeArrowheads="1"/>
              </p:cNvSpPr>
              <p:nvPr/>
            </p:nvSpPr>
            <p:spPr bwMode="auto">
              <a:xfrm>
                <a:off x="2536" y="224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42"/>
              <p:cNvSpPr>
                <a:spLocks noChangeArrowheads="1"/>
              </p:cNvSpPr>
              <p:nvPr/>
            </p:nvSpPr>
            <p:spPr bwMode="auto">
              <a:xfrm>
                <a:off x="2571" y="224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43"/>
              <p:cNvSpPr>
                <a:spLocks noChangeArrowheads="1"/>
              </p:cNvSpPr>
              <p:nvPr/>
            </p:nvSpPr>
            <p:spPr bwMode="auto">
              <a:xfrm>
                <a:off x="2605" y="2244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44"/>
              <p:cNvSpPr>
                <a:spLocks noChangeArrowheads="1"/>
              </p:cNvSpPr>
              <p:nvPr/>
            </p:nvSpPr>
            <p:spPr bwMode="auto">
              <a:xfrm>
                <a:off x="2423" y="23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45"/>
              <p:cNvSpPr>
                <a:spLocks noChangeArrowheads="1"/>
              </p:cNvSpPr>
              <p:nvPr/>
            </p:nvSpPr>
            <p:spPr bwMode="auto">
              <a:xfrm>
                <a:off x="2458" y="23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46"/>
              <p:cNvSpPr>
                <a:spLocks noChangeArrowheads="1"/>
              </p:cNvSpPr>
              <p:nvPr/>
            </p:nvSpPr>
            <p:spPr bwMode="auto">
              <a:xfrm>
                <a:off x="2492" y="230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47"/>
              <p:cNvSpPr>
                <a:spLocks noChangeArrowheads="1"/>
              </p:cNvSpPr>
              <p:nvPr/>
            </p:nvSpPr>
            <p:spPr bwMode="auto">
              <a:xfrm>
                <a:off x="2507" y="23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48"/>
              <p:cNvSpPr>
                <a:spLocks noChangeArrowheads="1"/>
              </p:cNvSpPr>
              <p:nvPr/>
            </p:nvSpPr>
            <p:spPr bwMode="auto">
              <a:xfrm>
                <a:off x="2541" y="230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Rectangle 249"/>
              <p:cNvSpPr>
                <a:spLocks noChangeArrowheads="1"/>
              </p:cNvSpPr>
              <p:nvPr/>
            </p:nvSpPr>
            <p:spPr bwMode="auto">
              <a:xfrm>
                <a:off x="2558" y="23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Rectangle 250"/>
              <p:cNvSpPr>
                <a:spLocks noChangeArrowheads="1"/>
              </p:cNvSpPr>
              <p:nvPr/>
            </p:nvSpPr>
            <p:spPr bwMode="auto">
              <a:xfrm>
                <a:off x="2460" y="2470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51"/>
              <p:cNvSpPr>
                <a:spLocks noChangeArrowheads="1"/>
              </p:cNvSpPr>
              <p:nvPr/>
            </p:nvSpPr>
            <p:spPr bwMode="auto">
              <a:xfrm>
                <a:off x="2504" y="247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52"/>
              <p:cNvSpPr>
                <a:spLocks noChangeArrowheads="1"/>
              </p:cNvSpPr>
              <p:nvPr/>
            </p:nvSpPr>
            <p:spPr bwMode="auto">
              <a:xfrm>
                <a:off x="2536" y="247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53"/>
              <p:cNvSpPr>
                <a:spLocks noChangeArrowheads="1"/>
              </p:cNvSpPr>
              <p:nvPr/>
            </p:nvSpPr>
            <p:spPr bwMode="auto">
              <a:xfrm>
                <a:off x="2571" y="247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54"/>
              <p:cNvSpPr>
                <a:spLocks noChangeArrowheads="1"/>
              </p:cNvSpPr>
              <p:nvPr/>
            </p:nvSpPr>
            <p:spPr bwMode="auto">
              <a:xfrm>
                <a:off x="2605" y="247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55"/>
              <p:cNvSpPr>
                <a:spLocks noChangeArrowheads="1"/>
              </p:cNvSpPr>
              <p:nvPr/>
            </p:nvSpPr>
            <p:spPr bwMode="auto">
              <a:xfrm>
                <a:off x="2423" y="25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56"/>
              <p:cNvSpPr>
                <a:spLocks noChangeArrowheads="1"/>
              </p:cNvSpPr>
              <p:nvPr/>
            </p:nvSpPr>
            <p:spPr bwMode="auto">
              <a:xfrm>
                <a:off x="2458" y="25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57"/>
              <p:cNvSpPr>
                <a:spLocks noChangeArrowheads="1"/>
              </p:cNvSpPr>
              <p:nvPr/>
            </p:nvSpPr>
            <p:spPr bwMode="auto">
              <a:xfrm>
                <a:off x="2492" y="2532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58"/>
              <p:cNvSpPr>
                <a:spLocks noChangeArrowheads="1"/>
              </p:cNvSpPr>
              <p:nvPr/>
            </p:nvSpPr>
            <p:spPr bwMode="auto">
              <a:xfrm>
                <a:off x="2507" y="25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Rectangle 259"/>
              <p:cNvSpPr>
                <a:spLocks noChangeArrowheads="1"/>
              </p:cNvSpPr>
              <p:nvPr/>
            </p:nvSpPr>
            <p:spPr bwMode="auto">
              <a:xfrm>
                <a:off x="2541" y="2532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Rectangle 260"/>
              <p:cNvSpPr>
                <a:spLocks noChangeArrowheads="1"/>
              </p:cNvSpPr>
              <p:nvPr/>
            </p:nvSpPr>
            <p:spPr bwMode="auto">
              <a:xfrm>
                <a:off x="2558" y="25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61"/>
              <p:cNvSpPr>
                <a:spLocks noChangeArrowheads="1"/>
              </p:cNvSpPr>
              <p:nvPr/>
            </p:nvSpPr>
            <p:spPr bwMode="auto">
              <a:xfrm>
                <a:off x="1967" y="2153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62"/>
              <p:cNvSpPr>
                <a:spLocks noChangeArrowheads="1"/>
              </p:cNvSpPr>
              <p:nvPr/>
            </p:nvSpPr>
            <p:spPr bwMode="auto">
              <a:xfrm>
                <a:off x="2011" y="21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63"/>
              <p:cNvSpPr>
                <a:spLocks noChangeArrowheads="1"/>
              </p:cNvSpPr>
              <p:nvPr/>
            </p:nvSpPr>
            <p:spPr bwMode="auto">
              <a:xfrm>
                <a:off x="2045" y="21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64"/>
              <p:cNvSpPr>
                <a:spLocks noChangeArrowheads="1"/>
              </p:cNvSpPr>
              <p:nvPr/>
            </p:nvSpPr>
            <p:spPr bwMode="auto">
              <a:xfrm>
                <a:off x="2077" y="215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65"/>
              <p:cNvSpPr>
                <a:spLocks noChangeArrowheads="1"/>
              </p:cNvSpPr>
              <p:nvPr/>
            </p:nvSpPr>
            <p:spPr bwMode="auto">
              <a:xfrm>
                <a:off x="2111" y="215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66"/>
              <p:cNvSpPr>
                <a:spLocks noChangeArrowheads="1"/>
              </p:cNvSpPr>
              <p:nvPr/>
            </p:nvSpPr>
            <p:spPr bwMode="auto">
              <a:xfrm>
                <a:off x="1967" y="2212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67"/>
              <p:cNvSpPr>
                <a:spLocks noChangeArrowheads="1"/>
              </p:cNvSpPr>
              <p:nvPr/>
            </p:nvSpPr>
            <p:spPr bwMode="auto">
              <a:xfrm>
                <a:off x="1986" y="221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68"/>
              <p:cNvSpPr>
                <a:spLocks noChangeArrowheads="1"/>
              </p:cNvSpPr>
              <p:nvPr/>
            </p:nvSpPr>
            <p:spPr bwMode="auto">
              <a:xfrm>
                <a:off x="2021" y="221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Rectangle 269"/>
              <p:cNvSpPr>
                <a:spLocks noChangeArrowheads="1"/>
              </p:cNvSpPr>
              <p:nvPr/>
            </p:nvSpPr>
            <p:spPr bwMode="auto">
              <a:xfrm>
                <a:off x="2055" y="2212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Rectangle 270"/>
              <p:cNvSpPr>
                <a:spLocks noChangeArrowheads="1"/>
              </p:cNvSpPr>
              <p:nvPr/>
            </p:nvSpPr>
            <p:spPr bwMode="auto">
              <a:xfrm>
                <a:off x="2067" y="2212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71"/>
              <p:cNvSpPr>
                <a:spLocks noChangeArrowheads="1"/>
              </p:cNvSpPr>
              <p:nvPr/>
            </p:nvSpPr>
            <p:spPr bwMode="auto">
              <a:xfrm>
                <a:off x="2099" y="2212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72"/>
              <p:cNvSpPr>
                <a:spLocks noChangeArrowheads="1"/>
              </p:cNvSpPr>
              <p:nvPr/>
            </p:nvSpPr>
            <p:spPr bwMode="auto">
              <a:xfrm>
                <a:off x="2116" y="221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73"/>
              <p:cNvSpPr>
                <a:spLocks noChangeArrowheads="1"/>
              </p:cNvSpPr>
              <p:nvPr/>
            </p:nvSpPr>
            <p:spPr bwMode="auto">
              <a:xfrm>
                <a:off x="2148" y="2212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74"/>
              <p:cNvSpPr>
                <a:spLocks noChangeArrowheads="1"/>
              </p:cNvSpPr>
              <p:nvPr/>
            </p:nvSpPr>
            <p:spPr bwMode="auto">
              <a:xfrm>
                <a:off x="2168" y="2212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75"/>
              <p:cNvSpPr>
                <a:spLocks noChangeArrowheads="1"/>
              </p:cNvSpPr>
              <p:nvPr/>
            </p:nvSpPr>
            <p:spPr bwMode="auto">
              <a:xfrm>
                <a:off x="2185" y="221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76"/>
              <p:cNvSpPr>
                <a:spLocks noChangeArrowheads="1"/>
              </p:cNvSpPr>
              <p:nvPr/>
            </p:nvSpPr>
            <p:spPr bwMode="auto">
              <a:xfrm>
                <a:off x="1967" y="2335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77"/>
              <p:cNvSpPr>
                <a:spLocks noChangeArrowheads="1"/>
              </p:cNvSpPr>
              <p:nvPr/>
            </p:nvSpPr>
            <p:spPr bwMode="auto">
              <a:xfrm>
                <a:off x="2011" y="233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78"/>
              <p:cNvSpPr>
                <a:spLocks noChangeArrowheads="1"/>
              </p:cNvSpPr>
              <p:nvPr/>
            </p:nvSpPr>
            <p:spPr bwMode="auto">
              <a:xfrm>
                <a:off x="2045" y="233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Rectangle 279"/>
              <p:cNvSpPr>
                <a:spLocks noChangeArrowheads="1"/>
              </p:cNvSpPr>
              <p:nvPr/>
            </p:nvSpPr>
            <p:spPr bwMode="auto">
              <a:xfrm>
                <a:off x="2077" y="233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Rectangle 280"/>
              <p:cNvSpPr>
                <a:spLocks noChangeArrowheads="1"/>
              </p:cNvSpPr>
              <p:nvPr/>
            </p:nvSpPr>
            <p:spPr bwMode="auto">
              <a:xfrm>
                <a:off x="2111" y="233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Rectangle 281"/>
              <p:cNvSpPr>
                <a:spLocks noChangeArrowheads="1"/>
              </p:cNvSpPr>
              <p:nvPr/>
            </p:nvSpPr>
            <p:spPr bwMode="auto">
              <a:xfrm>
                <a:off x="1967" y="2394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Rectangle 282"/>
              <p:cNvSpPr>
                <a:spLocks noChangeArrowheads="1"/>
              </p:cNvSpPr>
              <p:nvPr/>
            </p:nvSpPr>
            <p:spPr bwMode="auto">
              <a:xfrm>
                <a:off x="1986" y="239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Rectangle 283"/>
              <p:cNvSpPr>
                <a:spLocks noChangeArrowheads="1"/>
              </p:cNvSpPr>
              <p:nvPr/>
            </p:nvSpPr>
            <p:spPr bwMode="auto">
              <a:xfrm>
                <a:off x="2021" y="239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Rectangle 284"/>
              <p:cNvSpPr>
                <a:spLocks noChangeArrowheads="1"/>
              </p:cNvSpPr>
              <p:nvPr/>
            </p:nvSpPr>
            <p:spPr bwMode="auto">
              <a:xfrm>
                <a:off x="2055" y="2394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Rectangle 285"/>
              <p:cNvSpPr>
                <a:spLocks noChangeArrowheads="1"/>
              </p:cNvSpPr>
              <p:nvPr/>
            </p:nvSpPr>
            <p:spPr bwMode="auto">
              <a:xfrm>
                <a:off x="2067" y="2394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Rectangle 286"/>
              <p:cNvSpPr>
                <a:spLocks noChangeArrowheads="1"/>
              </p:cNvSpPr>
              <p:nvPr/>
            </p:nvSpPr>
            <p:spPr bwMode="auto">
              <a:xfrm>
                <a:off x="2099" y="2394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Rectangle 287"/>
              <p:cNvSpPr>
                <a:spLocks noChangeArrowheads="1"/>
              </p:cNvSpPr>
              <p:nvPr/>
            </p:nvSpPr>
            <p:spPr bwMode="auto">
              <a:xfrm>
                <a:off x="2116" y="239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 288"/>
              <p:cNvSpPr>
                <a:spLocks noChangeArrowheads="1"/>
              </p:cNvSpPr>
              <p:nvPr/>
            </p:nvSpPr>
            <p:spPr bwMode="auto">
              <a:xfrm>
                <a:off x="2148" y="2394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Rectangle 289"/>
              <p:cNvSpPr>
                <a:spLocks noChangeArrowheads="1"/>
              </p:cNvSpPr>
              <p:nvPr/>
            </p:nvSpPr>
            <p:spPr bwMode="auto">
              <a:xfrm>
                <a:off x="2168" y="2394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Rectangle 290"/>
              <p:cNvSpPr>
                <a:spLocks noChangeArrowheads="1"/>
              </p:cNvSpPr>
              <p:nvPr/>
            </p:nvSpPr>
            <p:spPr bwMode="auto">
              <a:xfrm>
                <a:off x="2185" y="239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Freeform 291"/>
              <p:cNvSpPr>
                <a:spLocks/>
              </p:cNvSpPr>
              <p:nvPr/>
            </p:nvSpPr>
            <p:spPr bwMode="auto">
              <a:xfrm>
                <a:off x="1831" y="2707"/>
                <a:ext cx="3758" cy="1341"/>
              </a:xfrm>
              <a:custGeom>
                <a:avLst/>
                <a:gdLst>
                  <a:gd name="T0" fmla="*/ 86 w 3758"/>
                  <a:gd name="T1" fmla="*/ 56 h 1341"/>
                  <a:gd name="T2" fmla="*/ 0 w 3758"/>
                  <a:gd name="T3" fmla="*/ 59 h 1341"/>
                  <a:gd name="T4" fmla="*/ 0 w 3758"/>
                  <a:gd name="T5" fmla="*/ 1341 h 1341"/>
                  <a:gd name="T6" fmla="*/ 3758 w 3758"/>
                  <a:gd name="T7" fmla="*/ 1341 h 1341"/>
                  <a:gd name="T8" fmla="*/ 3758 w 3758"/>
                  <a:gd name="T9" fmla="*/ 0 h 1341"/>
                  <a:gd name="T10" fmla="*/ 3689 w 3758"/>
                  <a:gd name="T11" fmla="*/ 0 h 13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58"/>
                  <a:gd name="T19" fmla="*/ 0 h 1341"/>
                  <a:gd name="T20" fmla="*/ 3758 w 3758"/>
                  <a:gd name="T21" fmla="*/ 1341 h 13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58" h="1341">
                    <a:moveTo>
                      <a:pt x="86" y="56"/>
                    </a:moveTo>
                    <a:lnTo>
                      <a:pt x="0" y="59"/>
                    </a:lnTo>
                    <a:lnTo>
                      <a:pt x="0" y="1341"/>
                    </a:lnTo>
                    <a:lnTo>
                      <a:pt x="3758" y="1341"/>
                    </a:lnTo>
                    <a:lnTo>
                      <a:pt x="3758" y="0"/>
                    </a:lnTo>
                    <a:lnTo>
                      <a:pt x="3689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292"/>
              <p:cNvSpPr>
                <a:spLocks noChangeShapeType="1"/>
              </p:cNvSpPr>
              <p:nvPr/>
            </p:nvSpPr>
            <p:spPr bwMode="auto">
              <a:xfrm flipH="1">
                <a:off x="1743" y="2217"/>
                <a:ext cx="174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293"/>
              <p:cNvSpPr>
                <a:spLocks noChangeShapeType="1"/>
              </p:cNvSpPr>
              <p:nvPr/>
            </p:nvSpPr>
            <p:spPr bwMode="auto">
              <a:xfrm>
                <a:off x="1741" y="3201"/>
                <a:ext cx="56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Rectangle 294"/>
              <p:cNvSpPr>
                <a:spLocks noChangeArrowheads="1"/>
              </p:cNvSpPr>
              <p:nvPr/>
            </p:nvSpPr>
            <p:spPr bwMode="auto">
              <a:xfrm>
                <a:off x="2384" y="3132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ctangle 295"/>
              <p:cNvSpPr>
                <a:spLocks noChangeArrowheads="1"/>
              </p:cNvSpPr>
              <p:nvPr/>
            </p:nvSpPr>
            <p:spPr bwMode="auto">
              <a:xfrm>
                <a:off x="2423" y="3132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tangle 296"/>
              <p:cNvSpPr>
                <a:spLocks noChangeArrowheads="1"/>
              </p:cNvSpPr>
              <p:nvPr/>
            </p:nvSpPr>
            <p:spPr bwMode="auto">
              <a:xfrm>
                <a:off x="2436" y="31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97"/>
              <p:cNvSpPr>
                <a:spLocks noChangeArrowheads="1"/>
              </p:cNvSpPr>
              <p:nvPr/>
            </p:nvSpPr>
            <p:spPr bwMode="auto">
              <a:xfrm>
                <a:off x="2470" y="31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Rectangle 298"/>
              <p:cNvSpPr>
                <a:spLocks noChangeArrowheads="1"/>
              </p:cNvSpPr>
              <p:nvPr/>
            </p:nvSpPr>
            <p:spPr bwMode="auto">
              <a:xfrm>
                <a:off x="2504" y="313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Rectangle 299"/>
              <p:cNvSpPr>
                <a:spLocks noChangeArrowheads="1"/>
              </p:cNvSpPr>
              <p:nvPr/>
            </p:nvSpPr>
            <p:spPr bwMode="auto">
              <a:xfrm>
                <a:off x="2350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Rectangle 300"/>
              <p:cNvSpPr>
                <a:spLocks noChangeArrowheads="1"/>
              </p:cNvSpPr>
              <p:nvPr/>
            </p:nvSpPr>
            <p:spPr bwMode="auto">
              <a:xfrm>
                <a:off x="2382" y="3203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Rectangle 301"/>
              <p:cNvSpPr>
                <a:spLocks noChangeArrowheads="1"/>
              </p:cNvSpPr>
              <p:nvPr/>
            </p:nvSpPr>
            <p:spPr bwMode="auto">
              <a:xfrm>
                <a:off x="2413" y="320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Rectangle 302"/>
              <p:cNvSpPr>
                <a:spLocks noChangeArrowheads="1"/>
              </p:cNvSpPr>
              <p:nvPr/>
            </p:nvSpPr>
            <p:spPr bwMode="auto">
              <a:xfrm>
                <a:off x="2431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Rectangle 303"/>
              <p:cNvSpPr>
                <a:spLocks noChangeArrowheads="1"/>
              </p:cNvSpPr>
              <p:nvPr/>
            </p:nvSpPr>
            <p:spPr bwMode="auto">
              <a:xfrm>
                <a:off x="2463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Rectangle 304"/>
              <p:cNvSpPr>
                <a:spLocks noChangeArrowheads="1"/>
              </p:cNvSpPr>
              <p:nvPr/>
            </p:nvSpPr>
            <p:spPr bwMode="auto">
              <a:xfrm>
                <a:off x="2497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Line 305"/>
              <p:cNvSpPr>
                <a:spLocks noChangeShapeType="1"/>
              </p:cNvSpPr>
              <p:nvPr/>
            </p:nvSpPr>
            <p:spPr bwMode="auto">
              <a:xfrm flipH="1">
                <a:off x="3018" y="2810"/>
                <a:ext cx="6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Line 306"/>
              <p:cNvSpPr>
                <a:spLocks noChangeShapeType="1"/>
              </p:cNvSpPr>
              <p:nvPr/>
            </p:nvSpPr>
            <p:spPr bwMode="auto">
              <a:xfrm>
                <a:off x="2556" y="3201"/>
                <a:ext cx="17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Rectangle 307"/>
              <p:cNvSpPr>
                <a:spLocks noChangeArrowheads="1"/>
              </p:cNvSpPr>
              <p:nvPr/>
            </p:nvSpPr>
            <p:spPr bwMode="auto">
              <a:xfrm>
                <a:off x="3138" y="2576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" name="Rectangle 308"/>
              <p:cNvSpPr>
                <a:spLocks noChangeArrowheads="1"/>
              </p:cNvSpPr>
              <p:nvPr/>
            </p:nvSpPr>
            <p:spPr bwMode="auto">
              <a:xfrm>
                <a:off x="3187" y="257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96" name="Rectangle 309"/>
              <p:cNvSpPr>
                <a:spLocks noChangeArrowheads="1"/>
              </p:cNvSpPr>
              <p:nvPr/>
            </p:nvSpPr>
            <p:spPr bwMode="auto">
              <a:xfrm>
                <a:off x="3148" y="263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" name="Rectangle 310"/>
              <p:cNvSpPr>
                <a:spLocks noChangeArrowheads="1"/>
              </p:cNvSpPr>
              <p:nvPr/>
            </p:nvSpPr>
            <p:spPr bwMode="auto">
              <a:xfrm>
                <a:off x="3180" y="2637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Rectangle 311"/>
              <p:cNvSpPr>
                <a:spLocks noChangeArrowheads="1"/>
              </p:cNvSpPr>
              <p:nvPr/>
            </p:nvSpPr>
            <p:spPr bwMode="auto">
              <a:xfrm>
                <a:off x="3148" y="2699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Rectangle 312"/>
              <p:cNvSpPr>
                <a:spLocks noChangeArrowheads="1"/>
              </p:cNvSpPr>
              <p:nvPr/>
            </p:nvSpPr>
            <p:spPr bwMode="auto">
              <a:xfrm>
                <a:off x="3131" y="277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" name="Freeform 313"/>
              <p:cNvSpPr>
                <a:spLocks/>
              </p:cNvSpPr>
              <p:nvPr/>
            </p:nvSpPr>
            <p:spPr bwMode="auto">
              <a:xfrm>
                <a:off x="3310" y="2185"/>
                <a:ext cx="380" cy="613"/>
              </a:xfrm>
              <a:custGeom>
                <a:avLst/>
                <a:gdLst>
                  <a:gd name="T0" fmla="*/ 0 w 380"/>
                  <a:gd name="T1" fmla="*/ 0 h 613"/>
                  <a:gd name="T2" fmla="*/ 2 w 380"/>
                  <a:gd name="T3" fmla="*/ 249 h 613"/>
                  <a:gd name="T4" fmla="*/ 64 w 380"/>
                  <a:gd name="T5" fmla="*/ 308 h 613"/>
                  <a:gd name="T6" fmla="*/ 2 w 380"/>
                  <a:gd name="T7" fmla="*/ 367 h 613"/>
                  <a:gd name="T8" fmla="*/ 2 w 380"/>
                  <a:gd name="T9" fmla="*/ 613 h 613"/>
                  <a:gd name="T10" fmla="*/ 380 w 380"/>
                  <a:gd name="T11" fmla="*/ 426 h 613"/>
                  <a:gd name="T12" fmla="*/ 380 w 380"/>
                  <a:gd name="T13" fmla="*/ 190 h 613"/>
                  <a:gd name="T14" fmla="*/ 2 w 380"/>
                  <a:gd name="T15" fmla="*/ 3 h 613"/>
                  <a:gd name="T16" fmla="*/ 2 w 380"/>
                  <a:gd name="T17" fmla="*/ 3 h 613"/>
                  <a:gd name="T18" fmla="*/ 0 w 380"/>
                  <a:gd name="T19" fmla="*/ 0 h 6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0"/>
                  <a:gd name="T31" fmla="*/ 0 h 613"/>
                  <a:gd name="T32" fmla="*/ 380 w 380"/>
                  <a:gd name="T33" fmla="*/ 613 h 6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0" h="613">
                    <a:moveTo>
                      <a:pt x="0" y="0"/>
                    </a:moveTo>
                    <a:lnTo>
                      <a:pt x="2" y="249"/>
                    </a:lnTo>
                    <a:lnTo>
                      <a:pt x="64" y="308"/>
                    </a:lnTo>
                    <a:lnTo>
                      <a:pt x="2" y="367"/>
                    </a:lnTo>
                    <a:lnTo>
                      <a:pt x="2" y="613"/>
                    </a:lnTo>
                    <a:lnTo>
                      <a:pt x="380" y="426"/>
                    </a:lnTo>
                    <a:lnTo>
                      <a:pt x="380" y="19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314"/>
              <p:cNvSpPr>
                <a:spLocks/>
              </p:cNvSpPr>
              <p:nvPr/>
            </p:nvSpPr>
            <p:spPr bwMode="auto">
              <a:xfrm>
                <a:off x="3310" y="2185"/>
                <a:ext cx="380" cy="613"/>
              </a:xfrm>
              <a:custGeom>
                <a:avLst/>
                <a:gdLst>
                  <a:gd name="T0" fmla="*/ 0 w 380"/>
                  <a:gd name="T1" fmla="*/ 0 h 613"/>
                  <a:gd name="T2" fmla="*/ 2 w 380"/>
                  <a:gd name="T3" fmla="*/ 249 h 613"/>
                  <a:gd name="T4" fmla="*/ 64 w 380"/>
                  <a:gd name="T5" fmla="*/ 308 h 613"/>
                  <a:gd name="T6" fmla="*/ 2 w 380"/>
                  <a:gd name="T7" fmla="*/ 367 h 613"/>
                  <a:gd name="T8" fmla="*/ 2 w 380"/>
                  <a:gd name="T9" fmla="*/ 613 h 613"/>
                  <a:gd name="T10" fmla="*/ 380 w 380"/>
                  <a:gd name="T11" fmla="*/ 426 h 613"/>
                  <a:gd name="T12" fmla="*/ 380 w 380"/>
                  <a:gd name="T13" fmla="*/ 190 h 613"/>
                  <a:gd name="T14" fmla="*/ 2 w 380"/>
                  <a:gd name="T15" fmla="*/ 3 h 613"/>
                  <a:gd name="T16" fmla="*/ 2 w 380"/>
                  <a:gd name="T17" fmla="*/ 3 h 6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0"/>
                  <a:gd name="T28" fmla="*/ 0 h 613"/>
                  <a:gd name="T29" fmla="*/ 380 w 380"/>
                  <a:gd name="T30" fmla="*/ 613 h 6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0" h="613">
                    <a:moveTo>
                      <a:pt x="0" y="0"/>
                    </a:moveTo>
                    <a:lnTo>
                      <a:pt x="2" y="249"/>
                    </a:lnTo>
                    <a:lnTo>
                      <a:pt x="64" y="308"/>
                    </a:lnTo>
                    <a:lnTo>
                      <a:pt x="2" y="367"/>
                    </a:lnTo>
                    <a:lnTo>
                      <a:pt x="2" y="613"/>
                    </a:lnTo>
                    <a:lnTo>
                      <a:pt x="380" y="426"/>
                    </a:lnTo>
                    <a:lnTo>
                      <a:pt x="380" y="190"/>
                    </a:lnTo>
                    <a:lnTo>
                      <a:pt x="2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Rectangle 315"/>
              <p:cNvSpPr>
                <a:spLocks noChangeArrowheads="1"/>
              </p:cNvSpPr>
              <p:nvPr/>
            </p:nvSpPr>
            <p:spPr bwMode="auto">
              <a:xfrm>
                <a:off x="3563" y="2473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" name="Rectangle 316"/>
              <p:cNvSpPr>
                <a:spLocks noChangeArrowheads="1"/>
              </p:cNvSpPr>
              <p:nvPr/>
            </p:nvSpPr>
            <p:spPr bwMode="auto">
              <a:xfrm>
                <a:off x="3604" y="247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Rectangle 317"/>
              <p:cNvSpPr>
                <a:spLocks noChangeArrowheads="1"/>
              </p:cNvSpPr>
              <p:nvPr/>
            </p:nvSpPr>
            <p:spPr bwMode="auto">
              <a:xfrm>
                <a:off x="3636" y="2473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" name="Rectangle 318"/>
              <p:cNvSpPr>
                <a:spLocks noChangeArrowheads="1"/>
              </p:cNvSpPr>
              <p:nvPr/>
            </p:nvSpPr>
            <p:spPr bwMode="auto">
              <a:xfrm>
                <a:off x="3681" y="247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Rectangle 319"/>
              <p:cNvSpPr>
                <a:spLocks noChangeArrowheads="1"/>
              </p:cNvSpPr>
              <p:nvPr/>
            </p:nvSpPr>
            <p:spPr bwMode="auto">
              <a:xfrm>
                <a:off x="3516" y="2534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Rectangle 320"/>
              <p:cNvSpPr>
                <a:spLocks noChangeArrowheads="1"/>
              </p:cNvSpPr>
              <p:nvPr/>
            </p:nvSpPr>
            <p:spPr bwMode="auto">
              <a:xfrm>
                <a:off x="3536" y="253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Rectangle 321"/>
              <p:cNvSpPr>
                <a:spLocks noChangeArrowheads="1"/>
              </p:cNvSpPr>
              <p:nvPr/>
            </p:nvSpPr>
            <p:spPr bwMode="auto">
              <a:xfrm>
                <a:off x="3570" y="2534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Rectangle 322"/>
              <p:cNvSpPr>
                <a:spLocks noChangeArrowheads="1"/>
              </p:cNvSpPr>
              <p:nvPr/>
            </p:nvSpPr>
            <p:spPr bwMode="auto">
              <a:xfrm>
                <a:off x="3600" y="253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Rectangle 323"/>
              <p:cNvSpPr>
                <a:spLocks noChangeArrowheads="1"/>
              </p:cNvSpPr>
              <p:nvPr/>
            </p:nvSpPr>
            <p:spPr bwMode="auto">
              <a:xfrm>
                <a:off x="3634" y="2534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Rectangle 324"/>
              <p:cNvSpPr>
                <a:spLocks noChangeArrowheads="1"/>
              </p:cNvSpPr>
              <p:nvPr/>
            </p:nvSpPr>
            <p:spPr bwMode="auto">
              <a:xfrm>
                <a:off x="3649" y="2534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Rectangle 325"/>
              <p:cNvSpPr>
                <a:spLocks noChangeArrowheads="1"/>
              </p:cNvSpPr>
              <p:nvPr/>
            </p:nvSpPr>
            <p:spPr bwMode="auto">
              <a:xfrm>
                <a:off x="3548" y="2377"/>
                <a:ext cx="3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Z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ectangle 326"/>
              <p:cNvSpPr>
                <a:spLocks noChangeArrowheads="1"/>
              </p:cNvSpPr>
              <p:nvPr/>
            </p:nvSpPr>
            <p:spPr bwMode="auto">
              <a:xfrm>
                <a:off x="3585" y="237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Rectangle 327"/>
              <p:cNvSpPr>
                <a:spLocks noChangeArrowheads="1"/>
              </p:cNvSpPr>
              <p:nvPr/>
            </p:nvSpPr>
            <p:spPr bwMode="auto">
              <a:xfrm>
                <a:off x="3619" y="2377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Rectangle 328"/>
              <p:cNvSpPr>
                <a:spLocks noChangeArrowheads="1"/>
              </p:cNvSpPr>
              <p:nvPr/>
            </p:nvSpPr>
            <p:spPr bwMode="auto">
              <a:xfrm>
                <a:off x="3639" y="237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Rectangle 329"/>
              <p:cNvSpPr>
                <a:spLocks noChangeArrowheads="1"/>
              </p:cNvSpPr>
              <p:nvPr/>
            </p:nvSpPr>
            <p:spPr bwMode="auto">
              <a:xfrm>
                <a:off x="4336" y="2844"/>
                <a:ext cx="6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Rectangle 330"/>
              <p:cNvSpPr>
                <a:spLocks noChangeArrowheads="1"/>
              </p:cNvSpPr>
              <p:nvPr/>
            </p:nvSpPr>
            <p:spPr bwMode="auto">
              <a:xfrm>
                <a:off x="4393" y="2844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Rectangle 331"/>
              <p:cNvSpPr>
                <a:spLocks noChangeArrowheads="1"/>
              </p:cNvSpPr>
              <p:nvPr/>
            </p:nvSpPr>
            <p:spPr bwMode="auto">
              <a:xfrm>
                <a:off x="4412" y="2844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Rectangle 332"/>
              <p:cNvSpPr>
                <a:spLocks noChangeArrowheads="1"/>
              </p:cNvSpPr>
              <p:nvPr/>
            </p:nvSpPr>
            <p:spPr bwMode="auto">
              <a:xfrm>
                <a:off x="4427" y="2844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0" name="Rectangle 333"/>
              <p:cNvSpPr>
                <a:spLocks noChangeArrowheads="1"/>
              </p:cNvSpPr>
              <p:nvPr/>
            </p:nvSpPr>
            <p:spPr bwMode="auto">
              <a:xfrm>
                <a:off x="4444" y="284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Rectangle 334"/>
              <p:cNvSpPr>
                <a:spLocks noChangeArrowheads="1"/>
              </p:cNvSpPr>
              <p:nvPr/>
            </p:nvSpPr>
            <p:spPr bwMode="auto">
              <a:xfrm>
                <a:off x="4476" y="2844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tangle 335"/>
              <p:cNvSpPr>
                <a:spLocks noChangeArrowheads="1"/>
              </p:cNvSpPr>
              <p:nvPr/>
            </p:nvSpPr>
            <p:spPr bwMode="auto">
              <a:xfrm>
                <a:off x="4336" y="290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3" name="Rectangle 336"/>
              <p:cNvSpPr>
                <a:spLocks noChangeArrowheads="1"/>
              </p:cNvSpPr>
              <p:nvPr/>
            </p:nvSpPr>
            <p:spPr bwMode="auto">
              <a:xfrm>
                <a:off x="4371" y="290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Rectangle 337"/>
              <p:cNvSpPr>
                <a:spLocks noChangeArrowheads="1"/>
              </p:cNvSpPr>
              <p:nvPr/>
            </p:nvSpPr>
            <p:spPr bwMode="auto">
              <a:xfrm>
                <a:off x="4403" y="2906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Rectangle 338"/>
              <p:cNvSpPr>
                <a:spLocks noChangeArrowheads="1"/>
              </p:cNvSpPr>
              <p:nvPr/>
            </p:nvSpPr>
            <p:spPr bwMode="auto">
              <a:xfrm>
                <a:off x="4420" y="290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6" name="Rectangle 339"/>
              <p:cNvSpPr>
                <a:spLocks noChangeArrowheads="1"/>
              </p:cNvSpPr>
              <p:nvPr/>
            </p:nvSpPr>
            <p:spPr bwMode="auto">
              <a:xfrm>
                <a:off x="4830" y="2505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Rectangle 340"/>
              <p:cNvSpPr>
                <a:spLocks noChangeArrowheads="1"/>
              </p:cNvSpPr>
              <p:nvPr/>
            </p:nvSpPr>
            <p:spPr bwMode="auto">
              <a:xfrm>
                <a:off x="4872" y="250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Rectangle 341"/>
              <p:cNvSpPr>
                <a:spLocks noChangeArrowheads="1"/>
              </p:cNvSpPr>
              <p:nvPr/>
            </p:nvSpPr>
            <p:spPr bwMode="auto">
              <a:xfrm>
                <a:off x="4906" y="250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9" name="Rectangle 342"/>
              <p:cNvSpPr>
                <a:spLocks noChangeArrowheads="1"/>
              </p:cNvSpPr>
              <p:nvPr/>
            </p:nvSpPr>
            <p:spPr bwMode="auto">
              <a:xfrm>
                <a:off x="4940" y="250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Rectangle 343"/>
              <p:cNvSpPr>
                <a:spLocks noChangeArrowheads="1"/>
              </p:cNvSpPr>
              <p:nvPr/>
            </p:nvSpPr>
            <p:spPr bwMode="auto">
              <a:xfrm>
                <a:off x="4975" y="250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ectangle 344"/>
              <p:cNvSpPr>
                <a:spLocks noChangeArrowheads="1"/>
              </p:cNvSpPr>
              <p:nvPr/>
            </p:nvSpPr>
            <p:spPr bwMode="auto">
              <a:xfrm>
                <a:off x="4847" y="256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2" name="Rectangle 345"/>
              <p:cNvSpPr>
                <a:spLocks noChangeArrowheads="1"/>
              </p:cNvSpPr>
              <p:nvPr/>
            </p:nvSpPr>
            <p:spPr bwMode="auto">
              <a:xfrm>
                <a:off x="4881" y="256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Rectangle 346"/>
              <p:cNvSpPr>
                <a:spLocks noChangeArrowheads="1"/>
              </p:cNvSpPr>
              <p:nvPr/>
            </p:nvSpPr>
            <p:spPr bwMode="auto">
              <a:xfrm>
                <a:off x="4913" y="2564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tangle 347"/>
              <p:cNvSpPr>
                <a:spLocks noChangeArrowheads="1"/>
              </p:cNvSpPr>
              <p:nvPr/>
            </p:nvSpPr>
            <p:spPr bwMode="auto">
              <a:xfrm>
                <a:off x="4931" y="256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5" name="Rectangle 348"/>
              <p:cNvSpPr>
                <a:spLocks noChangeArrowheads="1"/>
              </p:cNvSpPr>
              <p:nvPr/>
            </p:nvSpPr>
            <p:spPr bwMode="auto">
              <a:xfrm>
                <a:off x="5436" y="2608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6" name="Rectangle 349"/>
              <p:cNvSpPr>
                <a:spLocks noChangeArrowheads="1"/>
              </p:cNvSpPr>
              <p:nvPr/>
            </p:nvSpPr>
            <p:spPr bwMode="auto">
              <a:xfrm>
                <a:off x="5485" y="260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Rectangle 350"/>
              <p:cNvSpPr>
                <a:spLocks noChangeArrowheads="1"/>
              </p:cNvSpPr>
              <p:nvPr/>
            </p:nvSpPr>
            <p:spPr bwMode="auto">
              <a:xfrm>
                <a:off x="5446" y="266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8" name="Rectangle 351"/>
              <p:cNvSpPr>
                <a:spLocks noChangeArrowheads="1"/>
              </p:cNvSpPr>
              <p:nvPr/>
            </p:nvSpPr>
            <p:spPr bwMode="auto">
              <a:xfrm>
                <a:off x="5481" y="266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Rectangle 352"/>
              <p:cNvSpPr>
                <a:spLocks noChangeArrowheads="1"/>
              </p:cNvSpPr>
              <p:nvPr/>
            </p:nvSpPr>
            <p:spPr bwMode="auto">
              <a:xfrm>
                <a:off x="5446" y="2731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Rectangle 353"/>
              <p:cNvSpPr>
                <a:spLocks noChangeArrowheads="1"/>
              </p:cNvSpPr>
              <p:nvPr/>
            </p:nvSpPr>
            <p:spPr bwMode="auto">
              <a:xfrm>
                <a:off x="5429" y="2534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Line 354"/>
              <p:cNvSpPr>
                <a:spLocks noChangeShapeType="1"/>
              </p:cNvSpPr>
              <p:nvPr/>
            </p:nvSpPr>
            <p:spPr bwMode="auto">
              <a:xfrm>
                <a:off x="1741" y="2399"/>
                <a:ext cx="176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355"/>
              <p:cNvSpPr>
                <a:spLocks/>
              </p:cNvSpPr>
              <p:nvPr/>
            </p:nvSpPr>
            <p:spPr bwMode="auto">
              <a:xfrm>
                <a:off x="2725" y="2522"/>
                <a:ext cx="30" cy="32"/>
              </a:xfrm>
              <a:custGeom>
                <a:avLst/>
                <a:gdLst>
                  <a:gd name="T0" fmla="*/ 0 w 30"/>
                  <a:gd name="T1" fmla="*/ 0 h 32"/>
                  <a:gd name="T2" fmla="*/ 0 w 30"/>
                  <a:gd name="T3" fmla="*/ 32 h 32"/>
                  <a:gd name="T4" fmla="*/ 30 w 30"/>
                  <a:gd name="T5" fmla="*/ 17 h 32"/>
                  <a:gd name="T6" fmla="*/ 0 w 30"/>
                  <a:gd name="T7" fmla="*/ 0 h 32"/>
                  <a:gd name="T8" fmla="*/ 0 w 3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2"/>
                  <a:gd name="T17" fmla="*/ 30 w 3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2">
                    <a:moveTo>
                      <a:pt x="0" y="0"/>
                    </a:moveTo>
                    <a:lnTo>
                      <a:pt x="0" y="32"/>
                    </a:lnTo>
                    <a:lnTo>
                      <a:pt x="3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Line 356"/>
              <p:cNvSpPr>
                <a:spLocks noChangeShapeType="1"/>
              </p:cNvSpPr>
              <p:nvPr/>
            </p:nvSpPr>
            <p:spPr bwMode="auto">
              <a:xfrm flipH="1">
                <a:off x="2880" y="2537"/>
                <a:ext cx="206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357"/>
              <p:cNvSpPr>
                <a:spLocks noChangeShapeType="1"/>
              </p:cNvSpPr>
              <p:nvPr/>
            </p:nvSpPr>
            <p:spPr bwMode="auto">
              <a:xfrm flipH="1">
                <a:off x="2622" y="2537"/>
                <a:ext cx="108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358"/>
              <p:cNvSpPr>
                <a:spLocks/>
              </p:cNvSpPr>
              <p:nvPr/>
            </p:nvSpPr>
            <p:spPr bwMode="auto">
              <a:xfrm>
                <a:off x="2924" y="1833"/>
                <a:ext cx="187" cy="300"/>
              </a:xfrm>
              <a:custGeom>
                <a:avLst/>
                <a:gdLst>
                  <a:gd name="T0" fmla="*/ 91 w 187"/>
                  <a:gd name="T1" fmla="*/ 298 h 300"/>
                  <a:gd name="T2" fmla="*/ 108 w 187"/>
                  <a:gd name="T3" fmla="*/ 298 h 300"/>
                  <a:gd name="T4" fmla="*/ 123 w 187"/>
                  <a:gd name="T5" fmla="*/ 291 h 300"/>
                  <a:gd name="T6" fmla="*/ 135 w 187"/>
                  <a:gd name="T7" fmla="*/ 283 h 300"/>
                  <a:gd name="T8" fmla="*/ 148 w 187"/>
                  <a:gd name="T9" fmla="*/ 271 h 300"/>
                  <a:gd name="T10" fmla="*/ 160 w 187"/>
                  <a:gd name="T11" fmla="*/ 256 h 300"/>
                  <a:gd name="T12" fmla="*/ 170 w 187"/>
                  <a:gd name="T13" fmla="*/ 239 h 300"/>
                  <a:gd name="T14" fmla="*/ 177 w 187"/>
                  <a:gd name="T15" fmla="*/ 219 h 300"/>
                  <a:gd name="T16" fmla="*/ 182 w 187"/>
                  <a:gd name="T17" fmla="*/ 197 h 300"/>
                  <a:gd name="T18" fmla="*/ 184 w 187"/>
                  <a:gd name="T19" fmla="*/ 175 h 300"/>
                  <a:gd name="T20" fmla="*/ 187 w 187"/>
                  <a:gd name="T21" fmla="*/ 150 h 300"/>
                  <a:gd name="T22" fmla="*/ 184 w 187"/>
                  <a:gd name="T23" fmla="*/ 126 h 300"/>
                  <a:gd name="T24" fmla="*/ 182 w 187"/>
                  <a:gd name="T25" fmla="*/ 101 h 300"/>
                  <a:gd name="T26" fmla="*/ 177 w 187"/>
                  <a:gd name="T27" fmla="*/ 81 h 300"/>
                  <a:gd name="T28" fmla="*/ 170 w 187"/>
                  <a:gd name="T29" fmla="*/ 62 h 300"/>
                  <a:gd name="T30" fmla="*/ 160 w 187"/>
                  <a:gd name="T31" fmla="*/ 45 h 300"/>
                  <a:gd name="T32" fmla="*/ 148 w 187"/>
                  <a:gd name="T33" fmla="*/ 30 h 300"/>
                  <a:gd name="T34" fmla="*/ 135 w 187"/>
                  <a:gd name="T35" fmla="*/ 17 h 300"/>
                  <a:gd name="T36" fmla="*/ 123 w 187"/>
                  <a:gd name="T37" fmla="*/ 8 h 300"/>
                  <a:gd name="T38" fmla="*/ 108 w 187"/>
                  <a:gd name="T39" fmla="*/ 3 h 300"/>
                  <a:gd name="T40" fmla="*/ 94 w 187"/>
                  <a:gd name="T41" fmla="*/ 0 h 300"/>
                  <a:gd name="T42" fmla="*/ 79 w 187"/>
                  <a:gd name="T43" fmla="*/ 3 h 300"/>
                  <a:gd name="T44" fmla="*/ 64 w 187"/>
                  <a:gd name="T45" fmla="*/ 8 h 300"/>
                  <a:gd name="T46" fmla="*/ 49 w 187"/>
                  <a:gd name="T47" fmla="*/ 17 h 300"/>
                  <a:gd name="T48" fmla="*/ 37 w 187"/>
                  <a:gd name="T49" fmla="*/ 30 h 300"/>
                  <a:gd name="T50" fmla="*/ 27 w 187"/>
                  <a:gd name="T51" fmla="*/ 45 h 300"/>
                  <a:gd name="T52" fmla="*/ 17 w 187"/>
                  <a:gd name="T53" fmla="*/ 62 h 300"/>
                  <a:gd name="T54" fmla="*/ 10 w 187"/>
                  <a:gd name="T55" fmla="*/ 81 h 300"/>
                  <a:gd name="T56" fmla="*/ 5 w 187"/>
                  <a:gd name="T57" fmla="*/ 101 h 300"/>
                  <a:gd name="T58" fmla="*/ 0 w 187"/>
                  <a:gd name="T59" fmla="*/ 126 h 300"/>
                  <a:gd name="T60" fmla="*/ 0 w 187"/>
                  <a:gd name="T61" fmla="*/ 150 h 300"/>
                  <a:gd name="T62" fmla="*/ 0 w 187"/>
                  <a:gd name="T63" fmla="*/ 175 h 300"/>
                  <a:gd name="T64" fmla="*/ 5 w 187"/>
                  <a:gd name="T65" fmla="*/ 197 h 300"/>
                  <a:gd name="T66" fmla="*/ 10 w 187"/>
                  <a:gd name="T67" fmla="*/ 219 h 300"/>
                  <a:gd name="T68" fmla="*/ 17 w 187"/>
                  <a:gd name="T69" fmla="*/ 239 h 300"/>
                  <a:gd name="T70" fmla="*/ 27 w 187"/>
                  <a:gd name="T71" fmla="*/ 256 h 300"/>
                  <a:gd name="T72" fmla="*/ 37 w 187"/>
                  <a:gd name="T73" fmla="*/ 271 h 300"/>
                  <a:gd name="T74" fmla="*/ 49 w 187"/>
                  <a:gd name="T75" fmla="*/ 283 h 300"/>
                  <a:gd name="T76" fmla="*/ 64 w 187"/>
                  <a:gd name="T77" fmla="*/ 291 h 300"/>
                  <a:gd name="T78" fmla="*/ 79 w 187"/>
                  <a:gd name="T79" fmla="*/ 298 h 300"/>
                  <a:gd name="T80" fmla="*/ 94 w 187"/>
                  <a:gd name="T81" fmla="*/ 300 h 300"/>
                  <a:gd name="T82" fmla="*/ 94 w 187"/>
                  <a:gd name="T83" fmla="*/ 300 h 300"/>
                  <a:gd name="T84" fmla="*/ 91 w 187"/>
                  <a:gd name="T85" fmla="*/ 298 h 3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7"/>
                  <a:gd name="T130" fmla="*/ 0 h 300"/>
                  <a:gd name="T131" fmla="*/ 187 w 187"/>
                  <a:gd name="T132" fmla="*/ 300 h 3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7" h="300">
                    <a:moveTo>
                      <a:pt x="91" y="298"/>
                    </a:moveTo>
                    <a:lnTo>
                      <a:pt x="108" y="298"/>
                    </a:lnTo>
                    <a:lnTo>
                      <a:pt x="123" y="291"/>
                    </a:lnTo>
                    <a:lnTo>
                      <a:pt x="135" y="283"/>
                    </a:lnTo>
                    <a:lnTo>
                      <a:pt x="148" y="271"/>
                    </a:lnTo>
                    <a:lnTo>
                      <a:pt x="160" y="256"/>
                    </a:lnTo>
                    <a:lnTo>
                      <a:pt x="170" y="239"/>
                    </a:lnTo>
                    <a:lnTo>
                      <a:pt x="177" y="219"/>
                    </a:lnTo>
                    <a:lnTo>
                      <a:pt x="182" y="197"/>
                    </a:lnTo>
                    <a:lnTo>
                      <a:pt x="184" y="175"/>
                    </a:lnTo>
                    <a:lnTo>
                      <a:pt x="187" y="150"/>
                    </a:lnTo>
                    <a:lnTo>
                      <a:pt x="184" y="126"/>
                    </a:lnTo>
                    <a:lnTo>
                      <a:pt x="182" y="101"/>
                    </a:lnTo>
                    <a:lnTo>
                      <a:pt x="177" y="81"/>
                    </a:lnTo>
                    <a:lnTo>
                      <a:pt x="170" y="62"/>
                    </a:lnTo>
                    <a:lnTo>
                      <a:pt x="160" y="45"/>
                    </a:lnTo>
                    <a:lnTo>
                      <a:pt x="148" y="30"/>
                    </a:lnTo>
                    <a:lnTo>
                      <a:pt x="135" y="17"/>
                    </a:lnTo>
                    <a:lnTo>
                      <a:pt x="123" y="8"/>
                    </a:lnTo>
                    <a:lnTo>
                      <a:pt x="108" y="3"/>
                    </a:lnTo>
                    <a:lnTo>
                      <a:pt x="94" y="0"/>
                    </a:lnTo>
                    <a:lnTo>
                      <a:pt x="79" y="3"/>
                    </a:lnTo>
                    <a:lnTo>
                      <a:pt x="64" y="8"/>
                    </a:lnTo>
                    <a:lnTo>
                      <a:pt x="49" y="17"/>
                    </a:lnTo>
                    <a:lnTo>
                      <a:pt x="37" y="30"/>
                    </a:lnTo>
                    <a:lnTo>
                      <a:pt x="27" y="45"/>
                    </a:lnTo>
                    <a:lnTo>
                      <a:pt x="17" y="62"/>
                    </a:lnTo>
                    <a:lnTo>
                      <a:pt x="10" y="81"/>
                    </a:lnTo>
                    <a:lnTo>
                      <a:pt x="5" y="101"/>
                    </a:lnTo>
                    <a:lnTo>
                      <a:pt x="0" y="126"/>
                    </a:lnTo>
                    <a:lnTo>
                      <a:pt x="0" y="150"/>
                    </a:lnTo>
                    <a:lnTo>
                      <a:pt x="0" y="175"/>
                    </a:lnTo>
                    <a:lnTo>
                      <a:pt x="5" y="197"/>
                    </a:lnTo>
                    <a:lnTo>
                      <a:pt x="10" y="219"/>
                    </a:lnTo>
                    <a:lnTo>
                      <a:pt x="17" y="239"/>
                    </a:lnTo>
                    <a:lnTo>
                      <a:pt x="27" y="256"/>
                    </a:lnTo>
                    <a:lnTo>
                      <a:pt x="37" y="271"/>
                    </a:lnTo>
                    <a:lnTo>
                      <a:pt x="49" y="283"/>
                    </a:lnTo>
                    <a:lnTo>
                      <a:pt x="64" y="291"/>
                    </a:lnTo>
                    <a:lnTo>
                      <a:pt x="79" y="298"/>
                    </a:lnTo>
                    <a:lnTo>
                      <a:pt x="94" y="300"/>
                    </a:lnTo>
                    <a:lnTo>
                      <a:pt x="91" y="2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359"/>
              <p:cNvSpPr>
                <a:spLocks/>
              </p:cNvSpPr>
              <p:nvPr/>
            </p:nvSpPr>
            <p:spPr bwMode="auto">
              <a:xfrm>
                <a:off x="2924" y="1833"/>
                <a:ext cx="187" cy="300"/>
              </a:xfrm>
              <a:custGeom>
                <a:avLst/>
                <a:gdLst>
                  <a:gd name="T0" fmla="*/ 91 w 187"/>
                  <a:gd name="T1" fmla="*/ 298 h 300"/>
                  <a:gd name="T2" fmla="*/ 108 w 187"/>
                  <a:gd name="T3" fmla="*/ 298 h 300"/>
                  <a:gd name="T4" fmla="*/ 123 w 187"/>
                  <a:gd name="T5" fmla="*/ 291 h 300"/>
                  <a:gd name="T6" fmla="*/ 135 w 187"/>
                  <a:gd name="T7" fmla="*/ 283 h 300"/>
                  <a:gd name="T8" fmla="*/ 148 w 187"/>
                  <a:gd name="T9" fmla="*/ 271 h 300"/>
                  <a:gd name="T10" fmla="*/ 160 w 187"/>
                  <a:gd name="T11" fmla="*/ 256 h 300"/>
                  <a:gd name="T12" fmla="*/ 170 w 187"/>
                  <a:gd name="T13" fmla="*/ 239 h 300"/>
                  <a:gd name="T14" fmla="*/ 177 w 187"/>
                  <a:gd name="T15" fmla="*/ 219 h 300"/>
                  <a:gd name="T16" fmla="*/ 182 w 187"/>
                  <a:gd name="T17" fmla="*/ 197 h 300"/>
                  <a:gd name="T18" fmla="*/ 184 w 187"/>
                  <a:gd name="T19" fmla="*/ 175 h 300"/>
                  <a:gd name="T20" fmla="*/ 187 w 187"/>
                  <a:gd name="T21" fmla="*/ 150 h 300"/>
                  <a:gd name="T22" fmla="*/ 184 w 187"/>
                  <a:gd name="T23" fmla="*/ 126 h 300"/>
                  <a:gd name="T24" fmla="*/ 182 w 187"/>
                  <a:gd name="T25" fmla="*/ 101 h 300"/>
                  <a:gd name="T26" fmla="*/ 177 w 187"/>
                  <a:gd name="T27" fmla="*/ 81 h 300"/>
                  <a:gd name="T28" fmla="*/ 170 w 187"/>
                  <a:gd name="T29" fmla="*/ 62 h 300"/>
                  <a:gd name="T30" fmla="*/ 160 w 187"/>
                  <a:gd name="T31" fmla="*/ 45 h 300"/>
                  <a:gd name="T32" fmla="*/ 148 w 187"/>
                  <a:gd name="T33" fmla="*/ 30 h 300"/>
                  <a:gd name="T34" fmla="*/ 135 w 187"/>
                  <a:gd name="T35" fmla="*/ 17 h 300"/>
                  <a:gd name="T36" fmla="*/ 123 w 187"/>
                  <a:gd name="T37" fmla="*/ 8 h 300"/>
                  <a:gd name="T38" fmla="*/ 108 w 187"/>
                  <a:gd name="T39" fmla="*/ 3 h 300"/>
                  <a:gd name="T40" fmla="*/ 94 w 187"/>
                  <a:gd name="T41" fmla="*/ 0 h 300"/>
                  <a:gd name="T42" fmla="*/ 79 w 187"/>
                  <a:gd name="T43" fmla="*/ 3 h 300"/>
                  <a:gd name="T44" fmla="*/ 64 w 187"/>
                  <a:gd name="T45" fmla="*/ 8 h 300"/>
                  <a:gd name="T46" fmla="*/ 49 w 187"/>
                  <a:gd name="T47" fmla="*/ 17 h 300"/>
                  <a:gd name="T48" fmla="*/ 37 w 187"/>
                  <a:gd name="T49" fmla="*/ 30 h 300"/>
                  <a:gd name="T50" fmla="*/ 27 w 187"/>
                  <a:gd name="T51" fmla="*/ 45 h 300"/>
                  <a:gd name="T52" fmla="*/ 17 w 187"/>
                  <a:gd name="T53" fmla="*/ 62 h 300"/>
                  <a:gd name="T54" fmla="*/ 10 w 187"/>
                  <a:gd name="T55" fmla="*/ 81 h 300"/>
                  <a:gd name="T56" fmla="*/ 5 w 187"/>
                  <a:gd name="T57" fmla="*/ 101 h 300"/>
                  <a:gd name="T58" fmla="*/ 0 w 187"/>
                  <a:gd name="T59" fmla="*/ 126 h 300"/>
                  <a:gd name="T60" fmla="*/ 0 w 187"/>
                  <a:gd name="T61" fmla="*/ 150 h 300"/>
                  <a:gd name="T62" fmla="*/ 0 w 187"/>
                  <a:gd name="T63" fmla="*/ 175 h 300"/>
                  <a:gd name="T64" fmla="*/ 5 w 187"/>
                  <a:gd name="T65" fmla="*/ 197 h 300"/>
                  <a:gd name="T66" fmla="*/ 10 w 187"/>
                  <a:gd name="T67" fmla="*/ 219 h 300"/>
                  <a:gd name="T68" fmla="*/ 17 w 187"/>
                  <a:gd name="T69" fmla="*/ 239 h 300"/>
                  <a:gd name="T70" fmla="*/ 27 w 187"/>
                  <a:gd name="T71" fmla="*/ 256 h 300"/>
                  <a:gd name="T72" fmla="*/ 37 w 187"/>
                  <a:gd name="T73" fmla="*/ 271 h 300"/>
                  <a:gd name="T74" fmla="*/ 49 w 187"/>
                  <a:gd name="T75" fmla="*/ 283 h 300"/>
                  <a:gd name="T76" fmla="*/ 64 w 187"/>
                  <a:gd name="T77" fmla="*/ 291 h 300"/>
                  <a:gd name="T78" fmla="*/ 79 w 187"/>
                  <a:gd name="T79" fmla="*/ 298 h 300"/>
                  <a:gd name="T80" fmla="*/ 94 w 187"/>
                  <a:gd name="T81" fmla="*/ 300 h 300"/>
                  <a:gd name="T82" fmla="*/ 94 w 187"/>
                  <a:gd name="T83" fmla="*/ 300 h 3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7"/>
                  <a:gd name="T127" fmla="*/ 0 h 300"/>
                  <a:gd name="T128" fmla="*/ 187 w 187"/>
                  <a:gd name="T129" fmla="*/ 300 h 3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7" h="300">
                    <a:moveTo>
                      <a:pt x="91" y="298"/>
                    </a:moveTo>
                    <a:lnTo>
                      <a:pt x="108" y="298"/>
                    </a:lnTo>
                    <a:lnTo>
                      <a:pt x="123" y="291"/>
                    </a:lnTo>
                    <a:lnTo>
                      <a:pt x="135" y="283"/>
                    </a:lnTo>
                    <a:lnTo>
                      <a:pt x="148" y="271"/>
                    </a:lnTo>
                    <a:lnTo>
                      <a:pt x="160" y="256"/>
                    </a:lnTo>
                    <a:lnTo>
                      <a:pt x="170" y="239"/>
                    </a:lnTo>
                    <a:lnTo>
                      <a:pt x="177" y="219"/>
                    </a:lnTo>
                    <a:lnTo>
                      <a:pt x="182" y="197"/>
                    </a:lnTo>
                    <a:lnTo>
                      <a:pt x="184" y="175"/>
                    </a:lnTo>
                    <a:lnTo>
                      <a:pt x="187" y="150"/>
                    </a:lnTo>
                    <a:lnTo>
                      <a:pt x="184" y="126"/>
                    </a:lnTo>
                    <a:lnTo>
                      <a:pt x="182" y="101"/>
                    </a:lnTo>
                    <a:lnTo>
                      <a:pt x="177" y="81"/>
                    </a:lnTo>
                    <a:lnTo>
                      <a:pt x="170" y="62"/>
                    </a:lnTo>
                    <a:lnTo>
                      <a:pt x="160" y="45"/>
                    </a:lnTo>
                    <a:lnTo>
                      <a:pt x="148" y="30"/>
                    </a:lnTo>
                    <a:lnTo>
                      <a:pt x="135" y="17"/>
                    </a:lnTo>
                    <a:lnTo>
                      <a:pt x="123" y="8"/>
                    </a:lnTo>
                    <a:lnTo>
                      <a:pt x="108" y="3"/>
                    </a:lnTo>
                    <a:lnTo>
                      <a:pt x="94" y="0"/>
                    </a:lnTo>
                    <a:lnTo>
                      <a:pt x="79" y="3"/>
                    </a:lnTo>
                    <a:lnTo>
                      <a:pt x="64" y="8"/>
                    </a:lnTo>
                    <a:lnTo>
                      <a:pt x="49" y="17"/>
                    </a:lnTo>
                    <a:lnTo>
                      <a:pt x="37" y="30"/>
                    </a:lnTo>
                    <a:lnTo>
                      <a:pt x="27" y="45"/>
                    </a:lnTo>
                    <a:lnTo>
                      <a:pt x="17" y="62"/>
                    </a:lnTo>
                    <a:lnTo>
                      <a:pt x="10" y="81"/>
                    </a:lnTo>
                    <a:lnTo>
                      <a:pt x="5" y="101"/>
                    </a:lnTo>
                    <a:lnTo>
                      <a:pt x="0" y="126"/>
                    </a:lnTo>
                    <a:lnTo>
                      <a:pt x="0" y="150"/>
                    </a:lnTo>
                    <a:lnTo>
                      <a:pt x="0" y="175"/>
                    </a:lnTo>
                    <a:lnTo>
                      <a:pt x="5" y="197"/>
                    </a:lnTo>
                    <a:lnTo>
                      <a:pt x="10" y="219"/>
                    </a:lnTo>
                    <a:lnTo>
                      <a:pt x="17" y="239"/>
                    </a:lnTo>
                    <a:lnTo>
                      <a:pt x="27" y="256"/>
                    </a:lnTo>
                    <a:lnTo>
                      <a:pt x="37" y="271"/>
                    </a:lnTo>
                    <a:lnTo>
                      <a:pt x="49" y="283"/>
                    </a:lnTo>
                    <a:lnTo>
                      <a:pt x="64" y="291"/>
                    </a:lnTo>
                    <a:lnTo>
                      <a:pt x="79" y="298"/>
                    </a:lnTo>
                    <a:lnTo>
                      <a:pt x="94" y="30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Rectangle 360"/>
              <p:cNvSpPr>
                <a:spLocks noChangeArrowheads="1"/>
              </p:cNvSpPr>
              <p:nvPr/>
            </p:nvSpPr>
            <p:spPr bwMode="auto">
              <a:xfrm>
                <a:off x="3285" y="3132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Rectangle 361"/>
              <p:cNvSpPr>
                <a:spLocks noChangeArrowheads="1"/>
              </p:cNvSpPr>
              <p:nvPr/>
            </p:nvSpPr>
            <p:spPr bwMode="auto">
              <a:xfrm>
                <a:off x="3327" y="313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9" name="Rectangle 362"/>
              <p:cNvSpPr>
                <a:spLocks noChangeArrowheads="1"/>
              </p:cNvSpPr>
              <p:nvPr/>
            </p:nvSpPr>
            <p:spPr bwMode="auto">
              <a:xfrm>
                <a:off x="3359" y="3132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0" name="Rectangle 363"/>
              <p:cNvSpPr>
                <a:spLocks noChangeArrowheads="1"/>
              </p:cNvSpPr>
              <p:nvPr/>
            </p:nvSpPr>
            <p:spPr bwMode="auto">
              <a:xfrm>
                <a:off x="3403" y="313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51" name="Rectangle 364"/>
              <p:cNvSpPr>
                <a:spLocks noChangeArrowheads="1"/>
              </p:cNvSpPr>
              <p:nvPr/>
            </p:nvSpPr>
            <p:spPr bwMode="auto">
              <a:xfrm>
                <a:off x="3246" y="3203"/>
                <a:ext cx="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2" name="Rectangle 365"/>
              <p:cNvSpPr>
                <a:spLocks noChangeArrowheads="1"/>
              </p:cNvSpPr>
              <p:nvPr/>
            </p:nvSpPr>
            <p:spPr bwMode="auto">
              <a:xfrm>
                <a:off x="3275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3" name="Rectangle 366"/>
              <p:cNvSpPr>
                <a:spLocks noChangeArrowheads="1"/>
              </p:cNvSpPr>
              <p:nvPr/>
            </p:nvSpPr>
            <p:spPr bwMode="auto">
              <a:xfrm>
                <a:off x="3310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4" name="Rectangle 367"/>
              <p:cNvSpPr>
                <a:spLocks noChangeArrowheads="1"/>
              </p:cNvSpPr>
              <p:nvPr/>
            </p:nvSpPr>
            <p:spPr bwMode="auto">
              <a:xfrm>
                <a:off x="3344" y="320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5" name="Rectangle 368"/>
              <p:cNvSpPr>
                <a:spLocks noChangeArrowheads="1"/>
              </p:cNvSpPr>
              <p:nvPr/>
            </p:nvSpPr>
            <p:spPr bwMode="auto">
              <a:xfrm>
                <a:off x="3359" y="3203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6" name="Rectangle 369"/>
              <p:cNvSpPr>
                <a:spLocks noChangeArrowheads="1"/>
              </p:cNvSpPr>
              <p:nvPr/>
            </p:nvSpPr>
            <p:spPr bwMode="auto">
              <a:xfrm>
                <a:off x="3381" y="32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7" name="Rectangle 370"/>
              <p:cNvSpPr>
                <a:spLocks noChangeArrowheads="1"/>
              </p:cNvSpPr>
              <p:nvPr/>
            </p:nvSpPr>
            <p:spPr bwMode="auto">
              <a:xfrm>
                <a:off x="3413" y="3203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8" name="Freeform 371"/>
              <p:cNvSpPr>
                <a:spLocks/>
              </p:cNvSpPr>
              <p:nvPr/>
            </p:nvSpPr>
            <p:spPr bwMode="auto">
              <a:xfrm>
                <a:off x="3194" y="3187"/>
                <a:ext cx="30" cy="32"/>
              </a:xfrm>
              <a:custGeom>
                <a:avLst/>
                <a:gdLst>
                  <a:gd name="T0" fmla="*/ 0 w 30"/>
                  <a:gd name="T1" fmla="*/ 0 h 32"/>
                  <a:gd name="T2" fmla="*/ 0 w 30"/>
                  <a:gd name="T3" fmla="*/ 32 h 32"/>
                  <a:gd name="T4" fmla="*/ 30 w 30"/>
                  <a:gd name="T5" fmla="*/ 14 h 32"/>
                  <a:gd name="T6" fmla="*/ 0 w 30"/>
                  <a:gd name="T7" fmla="*/ 0 h 32"/>
                  <a:gd name="T8" fmla="*/ 0 w 3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2"/>
                  <a:gd name="T17" fmla="*/ 30 w 3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2">
                    <a:moveTo>
                      <a:pt x="0" y="0"/>
                    </a:moveTo>
                    <a:lnTo>
                      <a:pt x="0" y="32"/>
                    </a:lnTo>
                    <a:lnTo>
                      <a:pt x="3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372"/>
              <p:cNvSpPr>
                <a:spLocks/>
              </p:cNvSpPr>
              <p:nvPr/>
            </p:nvSpPr>
            <p:spPr bwMode="auto">
              <a:xfrm>
                <a:off x="1726" y="2478"/>
                <a:ext cx="32" cy="29"/>
              </a:xfrm>
              <a:custGeom>
                <a:avLst/>
                <a:gdLst>
                  <a:gd name="T0" fmla="*/ 15 w 32"/>
                  <a:gd name="T1" fmla="*/ 29 h 29"/>
                  <a:gd name="T2" fmla="*/ 20 w 32"/>
                  <a:gd name="T3" fmla="*/ 29 h 29"/>
                  <a:gd name="T4" fmla="*/ 20 w 32"/>
                  <a:gd name="T5" fmla="*/ 29 h 29"/>
                  <a:gd name="T6" fmla="*/ 22 w 32"/>
                  <a:gd name="T7" fmla="*/ 27 h 29"/>
                  <a:gd name="T8" fmla="*/ 24 w 32"/>
                  <a:gd name="T9" fmla="*/ 27 h 29"/>
                  <a:gd name="T10" fmla="*/ 27 w 32"/>
                  <a:gd name="T11" fmla="*/ 25 h 29"/>
                  <a:gd name="T12" fmla="*/ 27 w 32"/>
                  <a:gd name="T13" fmla="*/ 22 h 29"/>
                  <a:gd name="T14" fmla="*/ 29 w 32"/>
                  <a:gd name="T15" fmla="*/ 22 h 29"/>
                  <a:gd name="T16" fmla="*/ 29 w 32"/>
                  <a:gd name="T17" fmla="*/ 20 h 29"/>
                  <a:gd name="T18" fmla="*/ 32 w 32"/>
                  <a:gd name="T19" fmla="*/ 17 h 29"/>
                  <a:gd name="T20" fmla="*/ 32 w 32"/>
                  <a:gd name="T21" fmla="*/ 15 h 29"/>
                  <a:gd name="T22" fmla="*/ 32 w 32"/>
                  <a:gd name="T23" fmla="*/ 12 h 29"/>
                  <a:gd name="T24" fmla="*/ 29 w 32"/>
                  <a:gd name="T25" fmla="*/ 10 h 29"/>
                  <a:gd name="T26" fmla="*/ 29 w 32"/>
                  <a:gd name="T27" fmla="*/ 7 h 29"/>
                  <a:gd name="T28" fmla="*/ 27 w 32"/>
                  <a:gd name="T29" fmla="*/ 5 h 29"/>
                  <a:gd name="T30" fmla="*/ 27 w 32"/>
                  <a:gd name="T31" fmla="*/ 2 h 29"/>
                  <a:gd name="T32" fmla="*/ 24 w 32"/>
                  <a:gd name="T33" fmla="*/ 2 h 29"/>
                  <a:gd name="T34" fmla="*/ 22 w 32"/>
                  <a:gd name="T35" fmla="*/ 0 h 29"/>
                  <a:gd name="T36" fmla="*/ 20 w 32"/>
                  <a:gd name="T37" fmla="*/ 0 h 29"/>
                  <a:gd name="T38" fmla="*/ 20 w 32"/>
                  <a:gd name="T39" fmla="*/ 0 h 29"/>
                  <a:gd name="T40" fmla="*/ 17 w 32"/>
                  <a:gd name="T41" fmla="*/ 0 h 29"/>
                  <a:gd name="T42" fmla="*/ 15 w 32"/>
                  <a:gd name="T43" fmla="*/ 0 h 29"/>
                  <a:gd name="T44" fmla="*/ 12 w 32"/>
                  <a:gd name="T45" fmla="*/ 0 h 29"/>
                  <a:gd name="T46" fmla="*/ 10 w 32"/>
                  <a:gd name="T47" fmla="*/ 0 h 29"/>
                  <a:gd name="T48" fmla="*/ 7 w 32"/>
                  <a:gd name="T49" fmla="*/ 2 h 29"/>
                  <a:gd name="T50" fmla="*/ 5 w 32"/>
                  <a:gd name="T51" fmla="*/ 2 h 29"/>
                  <a:gd name="T52" fmla="*/ 5 w 32"/>
                  <a:gd name="T53" fmla="*/ 5 h 29"/>
                  <a:gd name="T54" fmla="*/ 2 w 32"/>
                  <a:gd name="T55" fmla="*/ 7 h 29"/>
                  <a:gd name="T56" fmla="*/ 2 w 32"/>
                  <a:gd name="T57" fmla="*/ 10 h 29"/>
                  <a:gd name="T58" fmla="*/ 0 w 32"/>
                  <a:gd name="T59" fmla="*/ 12 h 29"/>
                  <a:gd name="T60" fmla="*/ 0 w 32"/>
                  <a:gd name="T61" fmla="*/ 15 h 29"/>
                  <a:gd name="T62" fmla="*/ 0 w 32"/>
                  <a:gd name="T63" fmla="*/ 17 h 29"/>
                  <a:gd name="T64" fmla="*/ 2 w 32"/>
                  <a:gd name="T65" fmla="*/ 20 h 29"/>
                  <a:gd name="T66" fmla="*/ 2 w 32"/>
                  <a:gd name="T67" fmla="*/ 22 h 29"/>
                  <a:gd name="T68" fmla="*/ 5 w 32"/>
                  <a:gd name="T69" fmla="*/ 22 h 29"/>
                  <a:gd name="T70" fmla="*/ 5 w 32"/>
                  <a:gd name="T71" fmla="*/ 25 h 29"/>
                  <a:gd name="T72" fmla="*/ 7 w 32"/>
                  <a:gd name="T73" fmla="*/ 27 h 29"/>
                  <a:gd name="T74" fmla="*/ 10 w 32"/>
                  <a:gd name="T75" fmla="*/ 27 h 29"/>
                  <a:gd name="T76" fmla="*/ 12 w 32"/>
                  <a:gd name="T77" fmla="*/ 29 h 29"/>
                  <a:gd name="T78" fmla="*/ 15 w 32"/>
                  <a:gd name="T79" fmla="*/ 29 h 29"/>
                  <a:gd name="T80" fmla="*/ 17 w 32"/>
                  <a:gd name="T81" fmla="*/ 29 h 29"/>
                  <a:gd name="T82" fmla="*/ 17 w 32"/>
                  <a:gd name="T83" fmla="*/ 29 h 29"/>
                  <a:gd name="T84" fmla="*/ 15 w 32"/>
                  <a:gd name="T85" fmla="*/ 29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29"/>
                  <a:gd name="T131" fmla="*/ 32 w 32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29">
                    <a:moveTo>
                      <a:pt x="15" y="29"/>
                    </a:moveTo>
                    <a:lnTo>
                      <a:pt x="20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7" y="25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373"/>
              <p:cNvSpPr>
                <a:spLocks/>
              </p:cNvSpPr>
              <p:nvPr/>
            </p:nvSpPr>
            <p:spPr bwMode="auto">
              <a:xfrm>
                <a:off x="1726" y="2205"/>
                <a:ext cx="32" cy="29"/>
              </a:xfrm>
              <a:custGeom>
                <a:avLst/>
                <a:gdLst>
                  <a:gd name="T0" fmla="*/ 15 w 32"/>
                  <a:gd name="T1" fmla="*/ 29 h 29"/>
                  <a:gd name="T2" fmla="*/ 20 w 32"/>
                  <a:gd name="T3" fmla="*/ 29 h 29"/>
                  <a:gd name="T4" fmla="*/ 20 w 32"/>
                  <a:gd name="T5" fmla="*/ 29 h 29"/>
                  <a:gd name="T6" fmla="*/ 22 w 32"/>
                  <a:gd name="T7" fmla="*/ 27 h 29"/>
                  <a:gd name="T8" fmla="*/ 24 w 32"/>
                  <a:gd name="T9" fmla="*/ 27 h 29"/>
                  <a:gd name="T10" fmla="*/ 27 w 32"/>
                  <a:gd name="T11" fmla="*/ 24 h 29"/>
                  <a:gd name="T12" fmla="*/ 27 w 32"/>
                  <a:gd name="T13" fmla="*/ 22 h 29"/>
                  <a:gd name="T14" fmla="*/ 29 w 32"/>
                  <a:gd name="T15" fmla="*/ 22 h 29"/>
                  <a:gd name="T16" fmla="*/ 29 w 32"/>
                  <a:gd name="T17" fmla="*/ 19 h 29"/>
                  <a:gd name="T18" fmla="*/ 32 w 32"/>
                  <a:gd name="T19" fmla="*/ 17 h 29"/>
                  <a:gd name="T20" fmla="*/ 32 w 32"/>
                  <a:gd name="T21" fmla="*/ 15 h 29"/>
                  <a:gd name="T22" fmla="*/ 32 w 32"/>
                  <a:gd name="T23" fmla="*/ 12 h 29"/>
                  <a:gd name="T24" fmla="*/ 29 w 32"/>
                  <a:gd name="T25" fmla="*/ 10 h 29"/>
                  <a:gd name="T26" fmla="*/ 29 w 32"/>
                  <a:gd name="T27" fmla="*/ 7 h 29"/>
                  <a:gd name="T28" fmla="*/ 27 w 32"/>
                  <a:gd name="T29" fmla="*/ 5 h 29"/>
                  <a:gd name="T30" fmla="*/ 27 w 32"/>
                  <a:gd name="T31" fmla="*/ 2 h 29"/>
                  <a:gd name="T32" fmla="*/ 24 w 32"/>
                  <a:gd name="T33" fmla="*/ 2 h 29"/>
                  <a:gd name="T34" fmla="*/ 22 w 32"/>
                  <a:gd name="T35" fmla="*/ 0 h 29"/>
                  <a:gd name="T36" fmla="*/ 20 w 32"/>
                  <a:gd name="T37" fmla="*/ 0 h 29"/>
                  <a:gd name="T38" fmla="*/ 20 w 32"/>
                  <a:gd name="T39" fmla="*/ 0 h 29"/>
                  <a:gd name="T40" fmla="*/ 17 w 32"/>
                  <a:gd name="T41" fmla="*/ 0 h 29"/>
                  <a:gd name="T42" fmla="*/ 15 w 32"/>
                  <a:gd name="T43" fmla="*/ 0 h 29"/>
                  <a:gd name="T44" fmla="*/ 12 w 32"/>
                  <a:gd name="T45" fmla="*/ 0 h 29"/>
                  <a:gd name="T46" fmla="*/ 10 w 32"/>
                  <a:gd name="T47" fmla="*/ 0 h 29"/>
                  <a:gd name="T48" fmla="*/ 7 w 32"/>
                  <a:gd name="T49" fmla="*/ 2 h 29"/>
                  <a:gd name="T50" fmla="*/ 5 w 32"/>
                  <a:gd name="T51" fmla="*/ 2 h 29"/>
                  <a:gd name="T52" fmla="*/ 5 w 32"/>
                  <a:gd name="T53" fmla="*/ 5 h 29"/>
                  <a:gd name="T54" fmla="*/ 2 w 32"/>
                  <a:gd name="T55" fmla="*/ 7 h 29"/>
                  <a:gd name="T56" fmla="*/ 2 w 32"/>
                  <a:gd name="T57" fmla="*/ 10 h 29"/>
                  <a:gd name="T58" fmla="*/ 0 w 32"/>
                  <a:gd name="T59" fmla="*/ 12 h 29"/>
                  <a:gd name="T60" fmla="*/ 0 w 32"/>
                  <a:gd name="T61" fmla="*/ 15 h 29"/>
                  <a:gd name="T62" fmla="*/ 0 w 32"/>
                  <a:gd name="T63" fmla="*/ 17 h 29"/>
                  <a:gd name="T64" fmla="*/ 2 w 32"/>
                  <a:gd name="T65" fmla="*/ 19 h 29"/>
                  <a:gd name="T66" fmla="*/ 2 w 32"/>
                  <a:gd name="T67" fmla="*/ 22 h 29"/>
                  <a:gd name="T68" fmla="*/ 5 w 32"/>
                  <a:gd name="T69" fmla="*/ 22 h 29"/>
                  <a:gd name="T70" fmla="*/ 5 w 32"/>
                  <a:gd name="T71" fmla="*/ 24 h 29"/>
                  <a:gd name="T72" fmla="*/ 7 w 32"/>
                  <a:gd name="T73" fmla="*/ 27 h 29"/>
                  <a:gd name="T74" fmla="*/ 10 w 32"/>
                  <a:gd name="T75" fmla="*/ 27 h 29"/>
                  <a:gd name="T76" fmla="*/ 12 w 32"/>
                  <a:gd name="T77" fmla="*/ 29 h 29"/>
                  <a:gd name="T78" fmla="*/ 15 w 32"/>
                  <a:gd name="T79" fmla="*/ 29 h 29"/>
                  <a:gd name="T80" fmla="*/ 17 w 32"/>
                  <a:gd name="T81" fmla="*/ 29 h 29"/>
                  <a:gd name="T82" fmla="*/ 17 w 32"/>
                  <a:gd name="T83" fmla="*/ 29 h 29"/>
                  <a:gd name="T84" fmla="*/ 15 w 32"/>
                  <a:gd name="T85" fmla="*/ 29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29"/>
                  <a:gd name="T131" fmla="*/ 32 w 32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29">
                    <a:moveTo>
                      <a:pt x="15" y="29"/>
                    </a:moveTo>
                    <a:lnTo>
                      <a:pt x="20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19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374"/>
              <p:cNvSpPr>
                <a:spLocks/>
              </p:cNvSpPr>
              <p:nvPr/>
            </p:nvSpPr>
            <p:spPr bwMode="auto">
              <a:xfrm>
                <a:off x="1726" y="2387"/>
                <a:ext cx="32" cy="29"/>
              </a:xfrm>
              <a:custGeom>
                <a:avLst/>
                <a:gdLst>
                  <a:gd name="T0" fmla="*/ 15 w 32"/>
                  <a:gd name="T1" fmla="*/ 29 h 29"/>
                  <a:gd name="T2" fmla="*/ 20 w 32"/>
                  <a:gd name="T3" fmla="*/ 29 h 29"/>
                  <a:gd name="T4" fmla="*/ 20 w 32"/>
                  <a:gd name="T5" fmla="*/ 29 h 29"/>
                  <a:gd name="T6" fmla="*/ 22 w 32"/>
                  <a:gd name="T7" fmla="*/ 27 h 29"/>
                  <a:gd name="T8" fmla="*/ 24 w 32"/>
                  <a:gd name="T9" fmla="*/ 27 h 29"/>
                  <a:gd name="T10" fmla="*/ 27 w 32"/>
                  <a:gd name="T11" fmla="*/ 24 h 29"/>
                  <a:gd name="T12" fmla="*/ 27 w 32"/>
                  <a:gd name="T13" fmla="*/ 22 h 29"/>
                  <a:gd name="T14" fmla="*/ 29 w 32"/>
                  <a:gd name="T15" fmla="*/ 22 h 29"/>
                  <a:gd name="T16" fmla="*/ 29 w 32"/>
                  <a:gd name="T17" fmla="*/ 20 h 29"/>
                  <a:gd name="T18" fmla="*/ 32 w 32"/>
                  <a:gd name="T19" fmla="*/ 17 h 29"/>
                  <a:gd name="T20" fmla="*/ 32 w 32"/>
                  <a:gd name="T21" fmla="*/ 15 h 29"/>
                  <a:gd name="T22" fmla="*/ 32 w 32"/>
                  <a:gd name="T23" fmla="*/ 12 h 29"/>
                  <a:gd name="T24" fmla="*/ 29 w 32"/>
                  <a:gd name="T25" fmla="*/ 10 h 29"/>
                  <a:gd name="T26" fmla="*/ 29 w 32"/>
                  <a:gd name="T27" fmla="*/ 7 h 29"/>
                  <a:gd name="T28" fmla="*/ 27 w 32"/>
                  <a:gd name="T29" fmla="*/ 5 h 29"/>
                  <a:gd name="T30" fmla="*/ 27 w 32"/>
                  <a:gd name="T31" fmla="*/ 2 h 29"/>
                  <a:gd name="T32" fmla="*/ 24 w 32"/>
                  <a:gd name="T33" fmla="*/ 2 h 29"/>
                  <a:gd name="T34" fmla="*/ 22 w 32"/>
                  <a:gd name="T35" fmla="*/ 0 h 29"/>
                  <a:gd name="T36" fmla="*/ 20 w 32"/>
                  <a:gd name="T37" fmla="*/ 0 h 29"/>
                  <a:gd name="T38" fmla="*/ 20 w 32"/>
                  <a:gd name="T39" fmla="*/ 0 h 29"/>
                  <a:gd name="T40" fmla="*/ 17 w 32"/>
                  <a:gd name="T41" fmla="*/ 0 h 29"/>
                  <a:gd name="T42" fmla="*/ 15 w 32"/>
                  <a:gd name="T43" fmla="*/ 0 h 29"/>
                  <a:gd name="T44" fmla="*/ 12 w 32"/>
                  <a:gd name="T45" fmla="*/ 0 h 29"/>
                  <a:gd name="T46" fmla="*/ 10 w 32"/>
                  <a:gd name="T47" fmla="*/ 0 h 29"/>
                  <a:gd name="T48" fmla="*/ 7 w 32"/>
                  <a:gd name="T49" fmla="*/ 2 h 29"/>
                  <a:gd name="T50" fmla="*/ 5 w 32"/>
                  <a:gd name="T51" fmla="*/ 2 h 29"/>
                  <a:gd name="T52" fmla="*/ 5 w 32"/>
                  <a:gd name="T53" fmla="*/ 5 h 29"/>
                  <a:gd name="T54" fmla="*/ 2 w 32"/>
                  <a:gd name="T55" fmla="*/ 7 h 29"/>
                  <a:gd name="T56" fmla="*/ 2 w 32"/>
                  <a:gd name="T57" fmla="*/ 10 h 29"/>
                  <a:gd name="T58" fmla="*/ 0 w 32"/>
                  <a:gd name="T59" fmla="*/ 12 h 29"/>
                  <a:gd name="T60" fmla="*/ 0 w 32"/>
                  <a:gd name="T61" fmla="*/ 15 h 29"/>
                  <a:gd name="T62" fmla="*/ 0 w 32"/>
                  <a:gd name="T63" fmla="*/ 17 h 29"/>
                  <a:gd name="T64" fmla="*/ 2 w 32"/>
                  <a:gd name="T65" fmla="*/ 20 h 29"/>
                  <a:gd name="T66" fmla="*/ 2 w 32"/>
                  <a:gd name="T67" fmla="*/ 22 h 29"/>
                  <a:gd name="T68" fmla="*/ 5 w 32"/>
                  <a:gd name="T69" fmla="*/ 22 h 29"/>
                  <a:gd name="T70" fmla="*/ 5 w 32"/>
                  <a:gd name="T71" fmla="*/ 24 h 29"/>
                  <a:gd name="T72" fmla="*/ 7 w 32"/>
                  <a:gd name="T73" fmla="*/ 27 h 29"/>
                  <a:gd name="T74" fmla="*/ 10 w 32"/>
                  <a:gd name="T75" fmla="*/ 27 h 29"/>
                  <a:gd name="T76" fmla="*/ 12 w 32"/>
                  <a:gd name="T77" fmla="*/ 29 h 29"/>
                  <a:gd name="T78" fmla="*/ 15 w 32"/>
                  <a:gd name="T79" fmla="*/ 29 h 29"/>
                  <a:gd name="T80" fmla="*/ 17 w 32"/>
                  <a:gd name="T81" fmla="*/ 29 h 29"/>
                  <a:gd name="T82" fmla="*/ 17 w 32"/>
                  <a:gd name="T83" fmla="*/ 29 h 29"/>
                  <a:gd name="T84" fmla="*/ 15 w 32"/>
                  <a:gd name="T85" fmla="*/ 29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29"/>
                  <a:gd name="T131" fmla="*/ 32 w 32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29">
                    <a:moveTo>
                      <a:pt x="15" y="29"/>
                    </a:moveTo>
                    <a:lnTo>
                      <a:pt x="20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375"/>
              <p:cNvSpPr>
                <a:spLocks/>
              </p:cNvSpPr>
              <p:nvPr/>
            </p:nvSpPr>
            <p:spPr bwMode="auto">
              <a:xfrm>
                <a:off x="2934" y="2525"/>
                <a:ext cx="30" cy="29"/>
              </a:xfrm>
              <a:custGeom>
                <a:avLst/>
                <a:gdLst>
                  <a:gd name="T0" fmla="*/ 15 w 30"/>
                  <a:gd name="T1" fmla="*/ 27 h 29"/>
                  <a:gd name="T2" fmla="*/ 17 w 30"/>
                  <a:gd name="T3" fmla="*/ 29 h 29"/>
                  <a:gd name="T4" fmla="*/ 20 w 30"/>
                  <a:gd name="T5" fmla="*/ 29 h 29"/>
                  <a:gd name="T6" fmla="*/ 22 w 30"/>
                  <a:gd name="T7" fmla="*/ 27 h 29"/>
                  <a:gd name="T8" fmla="*/ 25 w 30"/>
                  <a:gd name="T9" fmla="*/ 27 h 29"/>
                  <a:gd name="T10" fmla="*/ 25 w 30"/>
                  <a:gd name="T11" fmla="*/ 24 h 29"/>
                  <a:gd name="T12" fmla="*/ 27 w 30"/>
                  <a:gd name="T13" fmla="*/ 22 h 29"/>
                  <a:gd name="T14" fmla="*/ 27 w 30"/>
                  <a:gd name="T15" fmla="*/ 22 h 29"/>
                  <a:gd name="T16" fmla="*/ 30 w 30"/>
                  <a:gd name="T17" fmla="*/ 19 h 29"/>
                  <a:gd name="T18" fmla="*/ 30 w 30"/>
                  <a:gd name="T19" fmla="*/ 17 h 29"/>
                  <a:gd name="T20" fmla="*/ 30 w 30"/>
                  <a:gd name="T21" fmla="*/ 14 h 29"/>
                  <a:gd name="T22" fmla="*/ 30 w 30"/>
                  <a:gd name="T23" fmla="*/ 12 h 29"/>
                  <a:gd name="T24" fmla="*/ 30 w 30"/>
                  <a:gd name="T25" fmla="*/ 10 h 29"/>
                  <a:gd name="T26" fmla="*/ 27 w 30"/>
                  <a:gd name="T27" fmla="*/ 7 h 29"/>
                  <a:gd name="T28" fmla="*/ 27 w 30"/>
                  <a:gd name="T29" fmla="*/ 5 h 29"/>
                  <a:gd name="T30" fmla="*/ 25 w 30"/>
                  <a:gd name="T31" fmla="*/ 2 h 29"/>
                  <a:gd name="T32" fmla="*/ 25 w 30"/>
                  <a:gd name="T33" fmla="*/ 2 h 29"/>
                  <a:gd name="T34" fmla="*/ 22 w 30"/>
                  <a:gd name="T35" fmla="*/ 0 h 29"/>
                  <a:gd name="T36" fmla="*/ 20 w 30"/>
                  <a:gd name="T37" fmla="*/ 0 h 29"/>
                  <a:gd name="T38" fmla="*/ 17 w 30"/>
                  <a:gd name="T39" fmla="*/ 0 h 29"/>
                  <a:gd name="T40" fmla="*/ 15 w 30"/>
                  <a:gd name="T41" fmla="*/ 0 h 29"/>
                  <a:gd name="T42" fmla="*/ 12 w 30"/>
                  <a:gd name="T43" fmla="*/ 0 h 29"/>
                  <a:gd name="T44" fmla="*/ 10 w 30"/>
                  <a:gd name="T45" fmla="*/ 0 h 29"/>
                  <a:gd name="T46" fmla="*/ 7 w 30"/>
                  <a:gd name="T47" fmla="*/ 0 h 29"/>
                  <a:gd name="T48" fmla="*/ 5 w 30"/>
                  <a:gd name="T49" fmla="*/ 2 h 29"/>
                  <a:gd name="T50" fmla="*/ 5 w 30"/>
                  <a:gd name="T51" fmla="*/ 2 h 29"/>
                  <a:gd name="T52" fmla="*/ 3 w 30"/>
                  <a:gd name="T53" fmla="*/ 5 h 29"/>
                  <a:gd name="T54" fmla="*/ 0 w 30"/>
                  <a:gd name="T55" fmla="*/ 7 h 29"/>
                  <a:gd name="T56" fmla="*/ 0 w 30"/>
                  <a:gd name="T57" fmla="*/ 10 h 29"/>
                  <a:gd name="T58" fmla="*/ 0 w 30"/>
                  <a:gd name="T59" fmla="*/ 12 h 29"/>
                  <a:gd name="T60" fmla="*/ 0 w 30"/>
                  <a:gd name="T61" fmla="*/ 14 h 29"/>
                  <a:gd name="T62" fmla="*/ 0 w 30"/>
                  <a:gd name="T63" fmla="*/ 17 h 29"/>
                  <a:gd name="T64" fmla="*/ 0 w 30"/>
                  <a:gd name="T65" fmla="*/ 19 h 29"/>
                  <a:gd name="T66" fmla="*/ 0 w 30"/>
                  <a:gd name="T67" fmla="*/ 22 h 29"/>
                  <a:gd name="T68" fmla="*/ 3 w 30"/>
                  <a:gd name="T69" fmla="*/ 22 h 29"/>
                  <a:gd name="T70" fmla="*/ 5 w 30"/>
                  <a:gd name="T71" fmla="*/ 24 h 29"/>
                  <a:gd name="T72" fmla="*/ 5 w 30"/>
                  <a:gd name="T73" fmla="*/ 27 h 29"/>
                  <a:gd name="T74" fmla="*/ 7 w 30"/>
                  <a:gd name="T75" fmla="*/ 27 h 29"/>
                  <a:gd name="T76" fmla="*/ 10 w 30"/>
                  <a:gd name="T77" fmla="*/ 29 h 29"/>
                  <a:gd name="T78" fmla="*/ 12 w 30"/>
                  <a:gd name="T79" fmla="*/ 29 h 29"/>
                  <a:gd name="T80" fmla="*/ 15 w 30"/>
                  <a:gd name="T81" fmla="*/ 29 h 29"/>
                  <a:gd name="T82" fmla="*/ 15 w 30"/>
                  <a:gd name="T83" fmla="*/ 29 h 29"/>
                  <a:gd name="T84" fmla="*/ 15 w 30"/>
                  <a:gd name="T85" fmla="*/ 27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29"/>
                  <a:gd name="T131" fmla="*/ 30 w 30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29">
                    <a:moveTo>
                      <a:pt x="15" y="27"/>
                    </a:moveTo>
                    <a:lnTo>
                      <a:pt x="17" y="29"/>
                    </a:lnTo>
                    <a:lnTo>
                      <a:pt x="20" y="29"/>
                    </a:lnTo>
                    <a:lnTo>
                      <a:pt x="22" y="27"/>
                    </a:lnTo>
                    <a:lnTo>
                      <a:pt x="25" y="27"/>
                    </a:lnTo>
                    <a:lnTo>
                      <a:pt x="25" y="24"/>
                    </a:lnTo>
                    <a:lnTo>
                      <a:pt x="27" y="22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Rectangle 376"/>
              <p:cNvSpPr>
                <a:spLocks noChangeArrowheads="1"/>
              </p:cNvSpPr>
              <p:nvPr/>
            </p:nvSpPr>
            <p:spPr bwMode="auto">
              <a:xfrm>
                <a:off x="2954" y="1912"/>
                <a:ext cx="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tangle 377"/>
              <p:cNvSpPr>
                <a:spLocks noChangeArrowheads="1"/>
              </p:cNvSpPr>
              <p:nvPr/>
            </p:nvSpPr>
            <p:spPr bwMode="auto">
              <a:xfrm>
                <a:off x="2993" y="191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h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5" name="Rectangle 378"/>
              <p:cNvSpPr>
                <a:spLocks noChangeArrowheads="1"/>
              </p:cNvSpPr>
              <p:nvPr/>
            </p:nvSpPr>
            <p:spPr bwMode="auto">
              <a:xfrm>
                <a:off x="3027" y="1912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Rectangle 379"/>
              <p:cNvSpPr>
                <a:spLocks noChangeArrowheads="1"/>
              </p:cNvSpPr>
              <p:nvPr/>
            </p:nvSpPr>
            <p:spPr bwMode="auto">
              <a:xfrm>
                <a:off x="3040" y="1912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f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tangle 380"/>
              <p:cNvSpPr>
                <a:spLocks noChangeArrowheads="1"/>
              </p:cNvSpPr>
              <p:nvPr/>
            </p:nvSpPr>
            <p:spPr bwMode="auto">
              <a:xfrm>
                <a:off x="3057" y="1912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8" name="Rectangle 381"/>
              <p:cNvSpPr>
                <a:spLocks noChangeArrowheads="1"/>
              </p:cNvSpPr>
              <p:nvPr/>
            </p:nvSpPr>
            <p:spPr bwMode="auto">
              <a:xfrm>
                <a:off x="3074" y="191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69" name="Rectangle 382"/>
              <p:cNvSpPr>
                <a:spLocks noChangeArrowheads="1"/>
              </p:cNvSpPr>
              <p:nvPr/>
            </p:nvSpPr>
            <p:spPr bwMode="auto">
              <a:xfrm>
                <a:off x="2944" y="1983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0" name="Rectangle 383"/>
              <p:cNvSpPr>
                <a:spLocks noChangeArrowheads="1"/>
              </p:cNvSpPr>
              <p:nvPr/>
            </p:nvSpPr>
            <p:spPr bwMode="auto">
              <a:xfrm>
                <a:off x="2956" y="19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1" name="Rectangle 384"/>
              <p:cNvSpPr>
                <a:spLocks noChangeArrowheads="1"/>
              </p:cNvSpPr>
              <p:nvPr/>
            </p:nvSpPr>
            <p:spPr bwMode="auto">
              <a:xfrm>
                <a:off x="2991" y="198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f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2" name="Rectangle 385"/>
              <p:cNvSpPr>
                <a:spLocks noChangeArrowheads="1"/>
              </p:cNvSpPr>
              <p:nvPr/>
            </p:nvSpPr>
            <p:spPr bwMode="auto">
              <a:xfrm>
                <a:off x="3008" y="198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3" name="Rectangle 386"/>
              <p:cNvSpPr>
                <a:spLocks noChangeArrowheads="1"/>
              </p:cNvSpPr>
              <p:nvPr/>
            </p:nvSpPr>
            <p:spPr bwMode="auto">
              <a:xfrm>
                <a:off x="3025" y="1983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4" name="Rectangle 387"/>
              <p:cNvSpPr>
                <a:spLocks noChangeArrowheads="1"/>
              </p:cNvSpPr>
              <p:nvPr/>
            </p:nvSpPr>
            <p:spPr bwMode="auto">
              <a:xfrm>
                <a:off x="3042" y="198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Freeform 388"/>
              <p:cNvSpPr>
                <a:spLocks/>
              </p:cNvSpPr>
              <p:nvPr/>
            </p:nvSpPr>
            <p:spPr bwMode="auto">
              <a:xfrm>
                <a:off x="4137" y="2557"/>
                <a:ext cx="30" cy="29"/>
              </a:xfrm>
              <a:custGeom>
                <a:avLst/>
                <a:gdLst>
                  <a:gd name="T0" fmla="*/ 13 w 30"/>
                  <a:gd name="T1" fmla="*/ 29 h 29"/>
                  <a:gd name="T2" fmla="*/ 18 w 30"/>
                  <a:gd name="T3" fmla="*/ 29 h 29"/>
                  <a:gd name="T4" fmla="*/ 20 w 30"/>
                  <a:gd name="T5" fmla="*/ 29 h 29"/>
                  <a:gd name="T6" fmla="*/ 22 w 30"/>
                  <a:gd name="T7" fmla="*/ 27 h 29"/>
                  <a:gd name="T8" fmla="*/ 22 w 30"/>
                  <a:gd name="T9" fmla="*/ 27 h 29"/>
                  <a:gd name="T10" fmla="*/ 25 w 30"/>
                  <a:gd name="T11" fmla="*/ 24 h 29"/>
                  <a:gd name="T12" fmla="*/ 27 w 30"/>
                  <a:gd name="T13" fmla="*/ 22 h 29"/>
                  <a:gd name="T14" fmla="*/ 27 w 30"/>
                  <a:gd name="T15" fmla="*/ 22 h 29"/>
                  <a:gd name="T16" fmla="*/ 30 w 30"/>
                  <a:gd name="T17" fmla="*/ 19 h 29"/>
                  <a:gd name="T18" fmla="*/ 30 w 30"/>
                  <a:gd name="T19" fmla="*/ 17 h 29"/>
                  <a:gd name="T20" fmla="*/ 30 w 30"/>
                  <a:gd name="T21" fmla="*/ 14 h 29"/>
                  <a:gd name="T22" fmla="*/ 30 w 30"/>
                  <a:gd name="T23" fmla="*/ 12 h 29"/>
                  <a:gd name="T24" fmla="*/ 30 w 30"/>
                  <a:gd name="T25" fmla="*/ 9 h 29"/>
                  <a:gd name="T26" fmla="*/ 27 w 30"/>
                  <a:gd name="T27" fmla="*/ 7 h 29"/>
                  <a:gd name="T28" fmla="*/ 27 w 30"/>
                  <a:gd name="T29" fmla="*/ 5 h 29"/>
                  <a:gd name="T30" fmla="*/ 25 w 30"/>
                  <a:gd name="T31" fmla="*/ 2 h 29"/>
                  <a:gd name="T32" fmla="*/ 22 w 30"/>
                  <a:gd name="T33" fmla="*/ 2 h 29"/>
                  <a:gd name="T34" fmla="*/ 22 w 30"/>
                  <a:gd name="T35" fmla="*/ 0 h 29"/>
                  <a:gd name="T36" fmla="*/ 20 w 30"/>
                  <a:gd name="T37" fmla="*/ 0 h 29"/>
                  <a:gd name="T38" fmla="*/ 18 w 30"/>
                  <a:gd name="T39" fmla="*/ 0 h 29"/>
                  <a:gd name="T40" fmla="*/ 15 w 30"/>
                  <a:gd name="T41" fmla="*/ 0 h 29"/>
                  <a:gd name="T42" fmla="*/ 13 w 30"/>
                  <a:gd name="T43" fmla="*/ 0 h 29"/>
                  <a:gd name="T44" fmla="*/ 10 w 30"/>
                  <a:gd name="T45" fmla="*/ 0 h 29"/>
                  <a:gd name="T46" fmla="*/ 8 w 30"/>
                  <a:gd name="T47" fmla="*/ 0 h 29"/>
                  <a:gd name="T48" fmla="*/ 5 w 30"/>
                  <a:gd name="T49" fmla="*/ 2 h 29"/>
                  <a:gd name="T50" fmla="*/ 3 w 30"/>
                  <a:gd name="T51" fmla="*/ 2 h 29"/>
                  <a:gd name="T52" fmla="*/ 3 w 30"/>
                  <a:gd name="T53" fmla="*/ 5 h 29"/>
                  <a:gd name="T54" fmla="*/ 0 w 30"/>
                  <a:gd name="T55" fmla="*/ 7 h 29"/>
                  <a:gd name="T56" fmla="*/ 0 w 30"/>
                  <a:gd name="T57" fmla="*/ 9 h 29"/>
                  <a:gd name="T58" fmla="*/ 0 w 30"/>
                  <a:gd name="T59" fmla="*/ 12 h 29"/>
                  <a:gd name="T60" fmla="*/ 0 w 30"/>
                  <a:gd name="T61" fmla="*/ 14 h 29"/>
                  <a:gd name="T62" fmla="*/ 0 w 30"/>
                  <a:gd name="T63" fmla="*/ 17 h 29"/>
                  <a:gd name="T64" fmla="*/ 0 w 30"/>
                  <a:gd name="T65" fmla="*/ 19 h 29"/>
                  <a:gd name="T66" fmla="*/ 0 w 30"/>
                  <a:gd name="T67" fmla="*/ 22 h 29"/>
                  <a:gd name="T68" fmla="*/ 3 w 30"/>
                  <a:gd name="T69" fmla="*/ 22 h 29"/>
                  <a:gd name="T70" fmla="*/ 3 w 30"/>
                  <a:gd name="T71" fmla="*/ 24 h 29"/>
                  <a:gd name="T72" fmla="*/ 5 w 30"/>
                  <a:gd name="T73" fmla="*/ 27 h 29"/>
                  <a:gd name="T74" fmla="*/ 8 w 30"/>
                  <a:gd name="T75" fmla="*/ 27 h 29"/>
                  <a:gd name="T76" fmla="*/ 10 w 30"/>
                  <a:gd name="T77" fmla="*/ 29 h 29"/>
                  <a:gd name="T78" fmla="*/ 13 w 30"/>
                  <a:gd name="T79" fmla="*/ 29 h 29"/>
                  <a:gd name="T80" fmla="*/ 15 w 30"/>
                  <a:gd name="T81" fmla="*/ 29 h 29"/>
                  <a:gd name="T82" fmla="*/ 15 w 30"/>
                  <a:gd name="T83" fmla="*/ 29 h 29"/>
                  <a:gd name="T84" fmla="*/ 13 w 30"/>
                  <a:gd name="T85" fmla="*/ 29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29"/>
                  <a:gd name="T131" fmla="*/ 30 w 30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29">
                    <a:moveTo>
                      <a:pt x="13" y="29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2" y="27"/>
                    </a:lnTo>
                    <a:lnTo>
                      <a:pt x="25" y="24"/>
                    </a:lnTo>
                    <a:lnTo>
                      <a:pt x="27" y="22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Rectangle 389"/>
              <p:cNvSpPr>
                <a:spLocks noChangeArrowheads="1"/>
              </p:cNvSpPr>
              <p:nvPr/>
            </p:nvSpPr>
            <p:spPr bwMode="auto">
              <a:xfrm rot="-5400000">
                <a:off x="2209" y="2025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7" name="Rectangle 390"/>
              <p:cNvSpPr>
                <a:spLocks noChangeArrowheads="1"/>
              </p:cNvSpPr>
              <p:nvPr/>
            </p:nvSpPr>
            <p:spPr bwMode="auto">
              <a:xfrm rot="-5400000">
                <a:off x="2214" y="198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Rectangle 391"/>
              <p:cNvSpPr>
                <a:spLocks noChangeArrowheads="1"/>
              </p:cNvSpPr>
              <p:nvPr/>
            </p:nvSpPr>
            <p:spPr bwMode="auto">
              <a:xfrm rot="-5400000">
                <a:off x="2214" y="195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" name="Rectangle 392"/>
              <p:cNvSpPr>
                <a:spLocks noChangeArrowheads="1"/>
              </p:cNvSpPr>
              <p:nvPr/>
            </p:nvSpPr>
            <p:spPr bwMode="auto">
              <a:xfrm rot="-5400000">
                <a:off x="2202" y="1906"/>
                <a:ext cx="6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Rectangle 393"/>
              <p:cNvSpPr>
                <a:spLocks noChangeArrowheads="1"/>
              </p:cNvSpPr>
              <p:nvPr/>
            </p:nvSpPr>
            <p:spPr bwMode="auto">
              <a:xfrm rot="-5400000">
                <a:off x="2221" y="1867"/>
                <a:ext cx="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tangle 394"/>
              <p:cNvSpPr>
                <a:spLocks noChangeArrowheads="1"/>
              </p:cNvSpPr>
              <p:nvPr/>
            </p:nvSpPr>
            <p:spPr bwMode="auto">
              <a:xfrm rot="-5400000">
                <a:off x="2225" y="1852"/>
                <a:ext cx="1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2" name="Rectangle 395"/>
              <p:cNvSpPr>
                <a:spLocks noChangeArrowheads="1"/>
              </p:cNvSpPr>
              <p:nvPr/>
            </p:nvSpPr>
            <p:spPr bwMode="auto">
              <a:xfrm rot="-5400000">
                <a:off x="2223" y="1837"/>
                <a:ext cx="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3" name="Rectangle 396"/>
              <p:cNvSpPr>
                <a:spLocks noChangeArrowheads="1"/>
              </p:cNvSpPr>
              <p:nvPr/>
            </p:nvSpPr>
            <p:spPr bwMode="auto">
              <a:xfrm rot="-5400000">
                <a:off x="2214" y="1810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4" name="Rectangle 397"/>
              <p:cNvSpPr>
                <a:spLocks noChangeArrowheads="1"/>
              </p:cNvSpPr>
              <p:nvPr/>
            </p:nvSpPr>
            <p:spPr bwMode="auto">
              <a:xfrm>
                <a:off x="4680" y="3159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5" name="Rectangle 398"/>
              <p:cNvSpPr>
                <a:spLocks noChangeArrowheads="1"/>
              </p:cNvSpPr>
              <p:nvPr/>
            </p:nvSpPr>
            <p:spPr bwMode="auto">
              <a:xfrm>
                <a:off x="4732" y="315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6" name="Rectangle 399"/>
              <p:cNvSpPr>
                <a:spLocks noChangeArrowheads="1"/>
              </p:cNvSpPr>
              <p:nvPr/>
            </p:nvSpPr>
            <p:spPr bwMode="auto">
              <a:xfrm>
                <a:off x="4766" y="3159"/>
                <a:ext cx="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7" name="Rectangle 400"/>
              <p:cNvSpPr>
                <a:spLocks noChangeArrowheads="1"/>
              </p:cNvSpPr>
              <p:nvPr/>
            </p:nvSpPr>
            <p:spPr bwMode="auto">
              <a:xfrm>
                <a:off x="4815" y="3159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8" name="Rectangle 401"/>
              <p:cNvSpPr>
                <a:spLocks noChangeArrowheads="1"/>
              </p:cNvSpPr>
              <p:nvPr/>
            </p:nvSpPr>
            <p:spPr bwMode="auto">
              <a:xfrm>
                <a:off x="4859" y="315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9" name="Rectangle 402"/>
              <p:cNvSpPr>
                <a:spLocks noChangeArrowheads="1"/>
              </p:cNvSpPr>
              <p:nvPr/>
            </p:nvSpPr>
            <p:spPr bwMode="auto">
              <a:xfrm>
                <a:off x="4894" y="315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Rectangle 403"/>
              <p:cNvSpPr>
                <a:spLocks noChangeArrowheads="1"/>
              </p:cNvSpPr>
              <p:nvPr/>
            </p:nvSpPr>
            <p:spPr bwMode="auto">
              <a:xfrm>
                <a:off x="4926" y="315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1" name="Freeform 404"/>
              <p:cNvSpPr>
                <a:spLocks/>
              </p:cNvSpPr>
              <p:nvPr/>
            </p:nvSpPr>
            <p:spPr bwMode="auto">
              <a:xfrm>
                <a:off x="2367" y="903"/>
                <a:ext cx="250" cy="532"/>
              </a:xfrm>
              <a:custGeom>
                <a:avLst/>
                <a:gdLst>
                  <a:gd name="T0" fmla="*/ 125 w 250"/>
                  <a:gd name="T1" fmla="*/ 532 h 532"/>
                  <a:gd name="T2" fmla="*/ 145 w 250"/>
                  <a:gd name="T3" fmla="*/ 529 h 532"/>
                  <a:gd name="T4" fmla="*/ 164 w 250"/>
                  <a:gd name="T5" fmla="*/ 519 h 532"/>
                  <a:gd name="T6" fmla="*/ 182 w 250"/>
                  <a:gd name="T7" fmla="*/ 502 h 532"/>
                  <a:gd name="T8" fmla="*/ 199 w 250"/>
                  <a:gd name="T9" fmla="*/ 480 h 532"/>
                  <a:gd name="T10" fmla="*/ 213 w 250"/>
                  <a:gd name="T11" fmla="*/ 453 h 532"/>
                  <a:gd name="T12" fmla="*/ 226 w 250"/>
                  <a:gd name="T13" fmla="*/ 423 h 532"/>
                  <a:gd name="T14" fmla="*/ 236 w 250"/>
                  <a:gd name="T15" fmla="*/ 389 h 532"/>
                  <a:gd name="T16" fmla="*/ 243 w 250"/>
                  <a:gd name="T17" fmla="*/ 350 h 532"/>
                  <a:gd name="T18" fmla="*/ 248 w 250"/>
                  <a:gd name="T19" fmla="*/ 310 h 532"/>
                  <a:gd name="T20" fmla="*/ 250 w 250"/>
                  <a:gd name="T21" fmla="*/ 266 h 532"/>
                  <a:gd name="T22" fmla="*/ 248 w 250"/>
                  <a:gd name="T23" fmla="*/ 222 h 532"/>
                  <a:gd name="T24" fmla="*/ 243 w 250"/>
                  <a:gd name="T25" fmla="*/ 182 h 532"/>
                  <a:gd name="T26" fmla="*/ 236 w 250"/>
                  <a:gd name="T27" fmla="*/ 143 h 532"/>
                  <a:gd name="T28" fmla="*/ 226 w 250"/>
                  <a:gd name="T29" fmla="*/ 108 h 532"/>
                  <a:gd name="T30" fmla="*/ 213 w 250"/>
                  <a:gd name="T31" fmla="*/ 79 h 532"/>
                  <a:gd name="T32" fmla="*/ 199 w 250"/>
                  <a:gd name="T33" fmla="*/ 52 h 532"/>
                  <a:gd name="T34" fmla="*/ 182 w 250"/>
                  <a:gd name="T35" fmla="*/ 30 h 532"/>
                  <a:gd name="T36" fmla="*/ 164 w 250"/>
                  <a:gd name="T37" fmla="*/ 13 h 532"/>
                  <a:gd name="T38" fmla="*/ 145 w 250"/>
                  <a:gd name="T39" fmla="*/ 3 h 532"/>
                  <a:gd name="T40" fmla="*/ 125 w 250"/>
                  <a:gd name="T41" fmla="*/ 0 h 532"/>
                  <a:gd name="T42" fmla="*/ 105 w 250"/>
                  <a:gd name="T43" fmla="*/ 3 h 532"/>
                  <a:gd name="T44" fmla="*/ 86 w 250"/>
                  <a:gd name="T45" fmla="*/ 13 h 532"/>
                  <a:gd name="T46" fmla="*/ 69 w 250"/>
                  <a:gd name="T47" fmla="*/ 30 h 532"/>
                  <a:gd name="T48" fmla="*/ 51 w 250"/>
                  <a:gd name="T49" fmla="*/ 52 h 532"/>
                  <a:gd name="T50" fmla="*/ 37 w 250"/>
                  <a:gd name="T51" fmla="*/ 79 h 532"/>
                  <a:gd name="T52" fmla="*/ 24 w 250"/>
                  <a:gd name="T53" fmla="*/ 108 h 532"/>
                  <a:gd name="T54" fmla="*/ 15 w 250"/>
                  <a:gd name="T55" fmla="*/ 143 h 532"/>
                  <a:gd name="T56" fmla="*/ 7 w 250"/>
                  <a:gd name="T57" fmla="*/ 182 h 532"/>
                  <a:gd name="T58" fmla="*/ 2 w 250"/>
                  <a:gd name="T59" fmla="*/ 222 h 532"/>
                  <a:gd name="T60" fmla="*/ 0 w 250"/>
                  <a:gd name="T61" fmla="*/ 266 h 532"/>
                  <a:gd name="T62" fmla="*/ 2 w 250"/>
                  <a:gd name="T63" fmla="*/ 310 h 532"/>
                  <a:gd name="T64" fmla="*/ 7 w 250"/>
                  <a:gd name="T65" fmla="*/ 350 h 532"/>
                  <a:gd name="T66" fmla="*/ 15 w 250"/>
                  <a:gd name="T67" fmla="*/ 389 h 532"/>
                  <a:gd name="T68" fmla="*/ 24 w 250"/>
                  <a:gd name="T69" fmla="*/ 423 h 532"/>
                  <a:gd name="T70" fmla="*/ 37 w 250"/>
                  <a:gd name="T71" fmla="*/ 453 h 532"/>
                  <a:gd name="T72" fmla="*/ 51 w 250"/>
                  <a:gd name="T73" fmla="*/ 480 h 532"/>
                  <a:gd name="T74" fmla="*/ 69 w 250"/>
                  <a:gd name="T75" fmla="*/ 502 h 532"/>
                  <a:gd name="T76" fmla="*/ 86 w 250"/>
                  <a:gd name="T77" fmla="*/ 519 h 532"/>
                  <a:gd name="T78" fmla="*/ 105 w 250"/>
                  <a:gd name="T79" fmla="*/ 529 h 532"/>
                  <a:gd name="T80" fmla="*/ 125 w 250"/>
                  <a:gd name="T81" fmla="*/ 532 h 532"/>
                  <a:gd name="T82" fmla="*/ 125 w 250"/>
                  <a:gd name="T83" fmla="*/ 532 h 5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50"/>
                  <a:gd name="T127" fmla="*/ 0 h 532"/>
                  <a:gd name="T128" fmla="*/ 250 w 250"/>
                  <a:gd name="T129" fmla="*/ 532 h 53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50" h="532">
                    <a:moveTo>
                      <a:pt x="125" y="532"/>
                    </a:moveTo>
                    <a:lnTo>
                      <a:pt x="145" y="529"/>
                    </a:lnTo>
                    <a:lnTo>
                      <a:pt x="164" y="519"/>
                    </a:lnTo>
                    <a:lnTo>
                      <a:pt x="182" y="502"/>
                    </a:lnTo>
                    <a:lnTo>
                      <a:pt x="199" y="480"/>
                    </a:lnTo>
                    <a:lnTo>
                      <a:pt x="213" y="453"/>
                    </a:lnTo>
                    <a:lnTo>
                      <a:pt x="226" y="423"/>
                    </a:lnTo>
                    <a:lnTo>
                      <a:pt x="236" y="389"/>
                    </a:lnTo>
                    <a:lnTo>
                      <a:pt x="243" y="350"/>
                    </a:lnTo>
                    <a:lnTo>
                      <a:pt x="248" y="310"/>
                    </a:lnTo>
                    <a:lnTo>
                      <a:pt x="250" y="266"/>
                    </a:lnTo>
                    <a:lnTo>
                      <a:pt x="248" y="222"/>
                    </a:lnTo>
                    <a:lnTo>
                      <a:pt x="243" y="182"/>
                    </a:lnTo>
                    <a:lnTo>
                      <a:pt x="236" y="143"/>
                    </a:lnTo>
                    <a:lnTo>
                      <a:pt x="226" y="108"/>
                    </a:lnTo>
                    <a:lnTo>
                      <a:pt x="213" y="79"/>
                    </a:lnTo>
                    <a:lnTo>
                      <a:pt x="199" y="52"/>
                    </a:lnTo>
                    <a:lnTo>
                      <a:pt x="182" y="30"/>
                    </a:lnTo>
                    <a:lnTo>
                      <a:pt x="164" y="13"/>
                    </a:lnTo>
                    <a:lnTo>
                      <a:pt x="145" y="3"/>
                    </a:lnTo>
                    <a:lnTo>
                      <a:pt x="125" y="0"/>
                    </a:lnTo>
                    <a:lnTo>
                      <a:pt x="105" y="3"/>
                    </a:lnTo>
                    <a:lnTo>
                      <a:pt x="86" y="13"/>
                    </a:lnTo>
                    <a:lnTo>
                      <a:pt x="69" y="30"/>
                    </a:lnTo>
                    <a:lnTo>
                      <a:pt x="51" y="52"/>
                    </a:lnTo>
                    <a:lnTo>
                      <a:pt x="37" y="79"/>
                    </a:lnTo>
                    <a:lnTo>
                      <a:pt x="24" y="108"/>
                    </a:lnTo>
                    <a:lnTo>
                      <a:pt x="15" y="143"/>
                    </a:lnTo>
                    <a:lnTo>
                      <a:pt x="7" y="182"/>
                    </a:lnTo>
                    <a:lnTo>
                      <a:pt x="2" y="222"/>
                    </a:lnTo>
                    <a:lnTo>
                      <a:pt x="0" y="266"/>
                    </a:lnTo>
                    <a:lnTo>
                      <a:pt x="2" y="310"/>
                    </a:lnTo>
                    <a:lnTo>
                      <a:pt x="7" y="350"/>
                    </a:lnTo>
                    <a:lnTo>
                      <a:pt x="15" y="389"/>
                    </a:lnTo>
                    <a:lnTo>
                      <a:pt x="24" y="423"/>
                    </a:lnTo>
                    <a:lnTo>
                      <a:pt x="37" y="453"/>
                    </a:lnTo>
                    <a:lnTo>
                      <a:pt x="51" y="480"/>
                    </a:lnTo>
                    <a:lnTo>
                      <a:pt x="69" y="502"/>
                    </a:lnTo>
                    <a:lnTo>
                      <a:pt x="86" y="519"/>
                    </a:lnTo>
                    <a:lnTo>
                      <a:pt x="105" y="529"/>
                    </a:lnTo>
                    <a:lnTo>
                      <a:pt x="125" y="5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405"/>
              <p:cNvSpPr>
                <a:spLocks/>
              </p:cNvSpPr>
              <p:nvPr/>
            </p:nvSpPr>
            <p:spPr bwMode="auto">
              <a:xfrm>
                <a:off x="2367" y="903"/>
                <a:ext cx="250" cy="532"/>
              </a:xfrm>
              <a:custGeom>
                <a:avLst/>
                <a:gdLst>
                  <a:gd name="T0" fmla="*/ 125 w 250"/>
                  <a:gd name="T1" fmla="*/ 532 h 532"/>
                  <a:gd name="T2" fmla="*/ 145 w 250"/>
                  <a:gd name="T3" fmla="*/ 529 h 532"/>
                  <a:gd name="T4" fmla="*/ 164 w 250"/>
                  <a:gd name="T5" fmla="*/ 519 h 532"/>
                  <a:gd name="T6" fmla="*/ 182 w 250"/>
                  <a:gd name="T7" fmla="*/ 502 h 532"/>
                  <a:gd name="T8" fmla="*/ 199 w 250"/>
                  <a:gd name="T9" fmla="*/ 480 h 532"/>
                  <a:gd name="T10" fmla="*/ 213 w 250"/>
                  <a:gd name="T11" fmla="*/ 453 h 532"/>
                  <a:gd name="T12" fmla="*/ 226 w 250"/>
                  <a:gd name="T13" fmla="*/ 423 h 532"/>
                  <a:gd name="T14" fmla="*/ 236 w 250"/>
                  <a:gd name="T15" fmla="*/ 389 h 532"/>
                  <a:gd name="T16" fmla="*/ 243 w 250"/>
                  <a:gd name="T17" fmla="*/ 350 h 532"/>
                  <a:gd name="T18" fmla="*/ 248 w 250"/>
                  <a:gd name="T19" fmla="*/ 310 h 532"/>
                  <a:gd name="T20" fmla="*/ 250 w 250"/>
                  <a:gd name="T21" fmla="*/ 266 h 532"/>
                  <a:gd name="T22" fmla="*/ 248 w 250"/>
                  <a:gd name="T23" fmla="*/ 222 h 532"/>
                  <a:gd name="T24" fmla="*/ 243 w 250"/>
                  <a:gd name="T25" fmla="*/ 182 h 532"/>
                  <a:gd name="T26" fmla="*/ 236 w 250"/>
                  <a:gd name="T27" fmla="*/ 143 h 532"/>
                  <a:gd name="T28" fmla="*/ 226 w 250"/>
                  <a:gd name="T29" fmla="*/ 108 h 532"/>
                  <a:gd name="T30" fmla="*/ 213 w 250"/>
                  <a:gd name="T31" fmla="*/ 79 h 532"/>
                  <a:gd name="T32" fmla="*/ 199 w 250"/>
                  <a:gd name="T33" fmla="*/ 52 h 532"/>
                  <a:gd name="T34" fmla="*/ 182 w 250"/>
                  <a:gd name="T35" fmla="*/ 30 h 532"/>
                  <a:gd name="T36" fmla="*/ 164 w 250"/>
                  <a:gd name="T37" fmla="*/ 13 h 532"/>
                  <a:gd name="T38" fmla="*/ 145 w 250"/>
                  <a:gd name="T39" fmla="*/ 3 h 532"/>
                  <a:gd name="T40" fmla="*/ 125 w 250"/>
                  <a:gd name="T41" fmla="*/ 0 h 532"/>
                  <a:gd name="T42" fmla="*/ 105 w 250"/>
                  <a:gd name="T43" fmla="*/ 3 h 532"/>
                  <a:gd name="T44" fmla="*/ 86 w 250"/>
                  <a:gd name="T45" fmla="*/ 13 h 532"/>
                  <a:gd name="T46" fmla="*/ 69 w 250"/>
                  <a:gd name="T47" fmla="*/ 30 h 532"/>
                  <a:gd name="T48" fmla="*/ 51 w 250"/>
                  <a:gd name="T49" fmla="*/ 52 h 532"/>
                  <a:gd name="T50" fmla="*/ 37 w 250"/>
                  <a:gd name="T51" fmla="*/ 79 h 532"/>
                  <a:gd name="T52" fmla="*/ 24 w 250"/>
                  <a:gd name="T53" fmla="*/ 108 h 532"/>
                  <a:gd name="T54" fmla="*/ 15 w 250"/>
                  <a:gd name="T55" fmla="*/ 143 h 532"/>
                  <a:gd name="T56" fmla="*/ 7 w 250"/>
                  <a:gd name="T57" fmla="*/ 182 h 532"/>
                  <a:gd name="T58" fmla="*/ 2 w 250"/>
                  <a:gd name="T59" fmla="*/ 222 h 532"/>
                  <a:gd name="T60" fmla="*/ 0 w 250"/>
                  <a:gd name="T61" fmla="*/ 266 h 532"/>
                  <a:gd name="T62" fmla="*/ 2 w 250"/>
                  <a:gd name="T63" fmla="*/ 310 h 532"/>
                  <a:gd name="T64" fmla="*/ 7 w 250"/>
                  <a:gd name="T65" fmla="*/ 350 h 532"/>
                  <a:gd name="T66" fmla="*/ 15 w 250"/>
                  <a:gd name="T67" fmla="*/ 389 h 532"/>
                  <a:gd name="T68" fmla="*/ 24 w 250"/>
                  <a:gd name="T69" fmla="*/ 423 h 532"/>
                  <a:gd name="T70" fmla="*/ 37 w 250"/>
                  <a:gd name="T71" fmla="*/ 453 h 532"/>
                  <a:gd name="T72" fmla="*/ 51 w 250"/>
                  <a:gd name="T73" fmla="*/ 480 h 532"/>
                  <a:gd name="T74" fmla="*/ 69 w 250"/>
                  <a:gd name="T75" fmla="*/ 502 h 532"/>
                  <a:gd name="T76" fmla="*/ 86 w 250"/>
                  <a:gd name="T77" fmla="*/ 519 h 532"/>
                  <a:gd name="T78" fmla="*/ 105 w 250"/>
                  <a:gd name="T79" fmla="*/ 529 h 532"/>
                  <a:gd name="T80" fmla="*/ 125 w 250"/>
                  <a:gd name="T81" fmla="*/ 532 h 532"/>
                  <a:gd name="T82" fmla="*/ 125 w 250"/>
                  <a:gd name="T83" fmla="*/ 532 h 5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50"/>
                  <a:gd name="T127" fmla="*/ 0 h 532"/>
                  <a:gd name="T128" fmla="*/ 250 w 250"/>
                  <a:gd name="T129" fmla="*/ 532 h 53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50" h="532">
                    <a:moveTo>
                      <a:pt x="125" y="532"/>
                    </a:moveTo>
                    <a:lnTo>
                      <a:pt x="145" y="529"/>
                    </a:lnTo>
                    <a:lnTo>
                      <a:pt x="164" y="519"/>
                    </a:lnTo>
                    <a:lnTo>
                      <a:pt x="182" y="502"/>
                    </a:lnTo>
                    <a:lnTo>
                      <a:pt x="199" y="480"/>
                    </a:lnTo>
                    <a:lnTo>
                      <a:pt x="213" y="453"/>
                    </a:lnTo>
                    <a:lnTo>
                      <a:pt x="226" y="423"/>
                    </a:lnTo>
                    <a:lnTo>
                      <a:pt x="236" y="389"/>
                    </a:lnTo>
                    <a:lnTo>
                      <a:pt x="243" y="350"/>
                    </a:lnTo>
                    <a:lnTo>
                      <a:pt x="248" y="310"/>
                    </a:lnTo>
                    <a:lnTo>
                      <a:pt x="250" y="266"/>
                    </a:lnTo>
                    <a:lnTo>
                      <a:pt x="248" y="222"/>
                    </a:lnTo>
                    <a:lnTo>
                      <a:pt x="243" y="182"/>
                    </a:lnTo>
                    <a:lnTo>
                      <a:pt x="236" y="143"/>
                    </a:lnTo>
                    <a:lnTo>
                      <a:pt x="226" y="108"/>
                    </a:lnTo>
                    <a:lnTo>
                      <a:pt x="213" y="79"/>
                    </a:lnTo>
                    <a:lnTo>
                      <a:pt x="199" y="52"/>
                    </a:lnTo>
                    <a:lnTo>
                      <a:pt x="182" y="30"/>
                    </a:lnTo>
                    <a:lnTo>
                      <a:pt x="164" y="13"/>
                    </a:lnTo>
                    <a:lnTo>
                      <a:pt x="145" y="3"/>
                    </a:lnTo>
                    <a:lnTo>
                      <a:pt x="125" y="0"/>
                    </a:lnTo>
                    <a:lnTo>
                      <a:pt x="105" y="3"/>
                    </a:lnTo>
                    <a:lnTo>
                      <a:pt x="86" y="13"/>
                    </a:lnTo>
                    <a:lnTo>
                      <a:pt x="69" y="30"/>
                    </a:lnTo>
                    <a:lnTo>
                      <a:pt x="51" y="52"/>
                    </a:lnTo>
                    <a:lnTo>
                      <a:pt x="37" y="79"/>
                    </a:lnTo>
                    <a:lnTo>
                      <a:pt x="24" y="108"/>
                    </a:lnTo>
                    <a:lnTo>
                      <a:pt x="15" y="143"/>
                    </a:lnTo>
                    <a:lnTo>
                      <a:pt x="7" y="182"/>
                    </a:lnTo>
                    <a:lnTo>
                      <a:pt x="2" y="222"/>
                    </a:lnTo>
                    <a:lnTo>
                      <a:pt x="0" y="266"/>
                    </a:lnTo>
                    <a:lnTo>
                      <a:pt x="2" y="310"/>
                    </a:lnTo>
                    <a:lnTo>
                      <a:pt x="7" y="350"/>
                    </a:lnTo>
                    <a:lnTo>
                      <a:pt x="15" y="389"/>
                    </a:lnTo>
                    <a:lnTo>
                      <a:pt x="24" y="423"/>
                    </a:lnTo>
                    <a:lnTo>
                      <a:pt x="37" y="453"/>
                    </a:lnTo>
                    <a:lnTo>
                      <a:pt x="51" y="480"/>
                    </a:lnTo>
                    <a:lnTo>
                      <a:pt x="69" y="502"/>
                    </a:lnTo>
                    <a:lnTo>
                      <a:pt x="86" y="519"/>
                    </a:lnTo>
                    <a:lnTo>
                      <a:pt x="105" y="529"/>
                    </a:lnTo>
                    <a:lnTo>
                      <a:pt x="125" y="532"/>
                    </a:lnTo>
                  </a:path>
                </a:pathLst>
              </a:custGeom>
              <a:solidFill>
                <a:srgbClr val="FFCC66"/>
              </a:solidFill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Rectangle 406"/>
              <p:cNvSpPr>
                <a:spLocks noChangeArrowheads="1"/>
              </p:cNvSpPr>
              <p:nvPr/>
            </p:nvSpPr>
            <p:spPr bwMode="auto">
              <a:xfrm>
                <a:off x="2391" y="1132"/>
                <a:ext cx="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EB75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407"/>
            <p:cNvSpPr>
              <a:spLocks noChangeArrowheads="1"/>
            </p:cNvSpPr>
            <p:nvPr/>
          </p:nvSpPr>
          <p:spPr bwMode="auto">
            <a:xfrm>
              <a:off x="2436" y="11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o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408"/>
            <p:cNvSpPr>
              <a:spLocks noChangeArrowheads="1"/>
            </p:cNvSpPr>
            <p:nvPr/>
          </p:nvSpPr>
          <p:spPr bwMode="auto">
            <a:xfrm>
              <a:off x="2470" y="11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n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409"/>
            <p:cNvSpPr>
              <a:spLocks noChangeArrowheads="1"/>
            </p:cNvSpPr>
            <p:nvPr/>
          </p:nvSpPr>
          <p:spPr bwMode="auto">
            <a:xfrm>
              <a:off x="2504" y="1132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410"/>
            <p:cNvSpPr>
              <a:spLocks noChangeArrowheads="1"/>
            </p:cNvSpPr>
            <p:nvPr/>
          </p:nvSpPr>
          <p:spPr bwMode="auto">
            <a:xfrm>
              <a:off x="2522" y="1132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411"/>
            <p:cNvSpPr>
              <a:spLocks noChangeArrowheads="1"/>
            </p:cNvSpPr>
            <p:nvPr/>
          </p:nvSpPr>
          <p:spPr bwMode="auto">
            <a:xfrm>
              <a:off x="2541" y="11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o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412"/>
            <p:cNvSpPr>
              <a:spLocks noChangeArrowheads="1"/>
            </p:cNvSpPr>
            <p:nvPr/>
          </p:nvSpPr>
          <p:spPr bwMode="auto">
            <a:xfrm>
              <a:off x="2573" y="1132"/>
              <a:ext cx="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l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413"/>
            <p:cNvSpPr>
              <a:spLocks noChangeArrowheads="1"/>
            </p:cNvSpPr>
            <p:nvPr/>
          </p:nvSpPr>
          <p:spPr bwMode="auto">
            <a:xfrm>
              <a:off x="3388" y="2455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A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414"/>
            <p:cNvSpPr>
              <a:spLocks noChangeArrowheads="1"/>
            </p:cNvSpPr>
            <p:nvPr/>
          </p:nvSpPr>
          <p:spPr bwMode="auto">
            <a:xfrm>
              <a:off x="3428" y="2455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L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415"/>
            <p:cNvSpPr>
              <a:spLocks noChangeArrowheads="1"/>
            </p:cNvSpPr>
            <p:nvPr/>
          </p:nvSpPr>
          <p:spPr bwMode="auto">
            <a:xfrm>
              <a:off x="3462" y="2455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U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416"/>
            <p:cNvSpPr>
              <a:spLocks/>
            </p:cNvSpPr>
            <p:nvPr/>
          </p:nvSpPr>
          <p:spPr bwMode="auto">
            <a:xfrm>
              <a:off x="1485" y="1476"/>
              <a:ext cx="121" cy="2343"/>
            </a:xfrm>
            <a:custGeom>
              <a:avLst/>
              <a:gdLst>
                <a:gd name="T0" fmla="*/ 118 w 121"/>
                <a:gd name="T1" fmla="*/ 2343 h 2343"/>
                <a:gd name="T2" fmla="*/ 121 w 121"/>
                <a:gd name="T3" fmla="*/ 0 h 2343"/>
                <a:gd name="T4" fmla="*/ 0 w 121"/>
                <a:gd name="T5" fmla="*/ 0 h 2343"/>
                <a:gd name="T6" fmla="*/ 0 w 121"/>
                <a:gd name="T7" fmla="*/ 2343 h 2343"/>
                <a:gd name="T8" fmla="*/ 121 w 121"/>
                <a:gd name="T9" fmla="*/ 2343 h 2343"/>
                <a:gd name="T10" fmla="*/ 121 w 121"/>
                <a:gd name="T11" fmla="*/ 2343 h 2343"/>
                <a:gd name="T12" fmla="*/ 118 w 121"/>
                <a:gd name="T13" fmla="*/ 2343 h 23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"/>
                <a:gd name="T22" fmla="*/ 0 h 2343"/>
                <a:gd name="T23" fmla="*/ 121 w 121"/>
                <a:gd name="T24" fmla="*/ 2343 h 23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" h="2343">
                  <a:moveTo>
                    <a:pt x="118" y="2343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1" y="2343"/>
                  </a:lnTo>
                  <a:lnTo>
                    <a:pt x="118" y="23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417"/>
            <p:cNvSpPr>
              <a:spLocks/>
            </p:cNvSpPr>
            <p:nvPr/>
          </p:nvSpPr>
          <p:spPr bwMode="auto">
            <a:xfrm>
              <a:off x="1485" y="1476"/>
              <a:ext cx="121" cy="2343"/>
            </a:xfrm>
            <a:custGeom>
              <a:avLst/>
              <a:gdLst>
                <a:gd name="T0" fmla="*/ 118 w 121"/>
                <a:gd name="T1" fmla="*/ 2343 h 2343"/>
                <a:gd name="T2" fmla="*/ 121 w 121"/>
                <a:gd name="T3" fmla="*/ 0 h 2343"/>
                <a:gd name="T4" fmla="*/ 0 w 121"/>
                <a:gd name="T5" fmla="*/ 0 h 2343"/>
                <a:gd name="T6" fmla="*/ 0 w 121"/>
                <a:gd name="T7" fmla="*/ 2343 h 2343"/>
                <a:gd name="T8" fmla="*/ 121 w 121"/>
                <a:gd name="T9" fmla="*/ 2343 h 2343"/>
                <a:gd name="T10" fmla="*/ 121 w 121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2343"/>
                <a:gd name="T20" fmla="*/ 121 w 121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2343">
                  <a:moveTo>
                    <a:pt x="118" y="2343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1" y="234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418"/>
            <p:cNvSpPr>
              <a:spLocks noChangeArrowheads="1"/>
            </p:cNvSpPr>
            <p:nvPr/>
          </p:nvSpPr>
          <p:spPr bwMode="auto">
            <a:xfrm>
              <a:off x="1876" y="3614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419"/>
            <p:cNvSpPr>
              <a:spLocks noChangeArrowheads="1"/>
            </p:cNvSpPr>
            <p:nvPr/>
          </p:nvSpPr>
          <p:spPr bwMode="auto">
            <a:xfrm>
              <a:off x="1893" y="361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n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420"/>
            <p:cNvSpPr>
              <a:spLocks noChangeArrowheads="1"/>
            </p:cNvSpPr>
            <p:nvPr/>
          </p:nvSpPr>
          <p:spPr bwMode="auto">
            <a:xfrm>
              <a:off x="1927" y="3614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421"/>
            <p:cNvSpPr>
              <a:spLocks noChangeArrowheads="1"/>
            </p:cNvSpPr>
            <p:nvPr/>
          </p:nvSpPr>
          <p:spPr bwMode="auto">
            <a:xfrm>
              <a:off x="1957" y="3614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422"/>
            <p:cNvSpPr>
              <a:spLocks noChangeArrowheads="1"/>
            </p:cNvSpPr>
            <p:nvPr/>
          </p:nvSpPr>
          <p:spPr bwMode="auto">
            <a:xfrm>
              <a:off x="1974" y="3614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423"/>
            <p:cNvSpPr>
              <a:spLocks noChangeArrowheads="1"/>
            </p:cNvSpPr>
            <p:nvPr/>
          </p:nvSpPr>
          <p:spPr bwMode="auto">
            <a:xfrm>
              <a:off x="1994" y="361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u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424"/>
            <p:cNvSpPr>
              <a:spLocks noChangeArrowheads="1"/>
            </p:cNvSpPr>
            <p:nvPr/>
          </p:nvSpPr>
          <p:spPr bwMode="auto">
            <a:xfrm>
              <a:off x="2028" y="3614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425"/>
            <p:cNvSpPr>
              <a:spLocks noChangeArrowheads="1"/>
            </p:cNvSpPr>
            <p:nvPr/>
          </p:nvSpPr>
          <p:spPr bwMode="auto">
            <a:xfrm>
              <a:off x="2057" y="3614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426"/>
            <p:cNvSpPr>
              <a:spLocks noChangeArrowheads="1"/>
            </p:cNvSpPr>
            <p:nvPr/>
          </p:nvSpPr>
          <p:spPr bwMode="auto">
            <a:xfrm>
              <a:off x="2075" y="3614"/>
              <a:ext cx="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427"/>
            <p:cNvSpPr>
              <a:spLocks noChangeArrowheads="1"/>
            </p:cNvSpPr>
            <p:nvPr/>
          </p:nvSpPr>
          <p:spPr bwMode="auto">
            <a:xfrm>
              <a:off x="2087" y="361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o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428"/>
            <p:cNvSpPr>
              <a:spLocks noChangeArrowheads="1"/>
            </p:cNvSpPr>
            <p:nvPr/>
          </p:nvSpPr>
          <p:spPr bwMode="auto">
            <a:xfrm>
              <a:off x="2121" y="361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n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429"/>
            <p:cNvSpPr>
              <a:spLocks noChangeArrowheads="1"/>
            </p:cNvSpPr>
            <p:nvPr/>
          </p:nvSpPr>
          <p:spPr bwMode="auto">
            <a:xfrm>
              <a:off x="2156" y="361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en-GB">
                <a:solidFill>
                  <a:schemeClr val="tx1"/>
                </a:solidFill>
              </a:endParaRPr>
            </a:p>
          </p:txBody>
        </p:sp>
        <p:sp>
          <p:nvSpPr>
            <p:cNvPr id="30" name="Rectangle 430"/>
            <p:cNvSpPr>
              <a:spLocks noChangeArrowheads="1"/>
            </p:cNvSpPr>
            <p:nvPr/>
          </p:nvSpPr>
          <p:spPr bwMode="auto">
            <a:xfrm>
              <a:off x="1876" y="3676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[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431"/>
            <p:cNvSpPr>
              <a:spLocks noChangeArrowheads="1"/>
            </p:cNvSpPr>
            <p:nvPr/>
          </p:nvSpPr>
          <p:spPr bwMode="auto">
            <a:xfrm>
              <a:off x="1893" y="367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432"/>
            <p:cNvSpPr>
              <a:spLocks noChangeArrowheads="1"/>
            </p:cNvSpPr>
            <p:nvPr/>
          </p:nvSpPr>
          <p:spPr bwMode="auto">
            <a:xfrm>
              <a:off x="1927" y="367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5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433"/>
            <p:cNvSpPr>
              <a:spLocks noChangeArrowheads="1"/>
            </p:cNvSpPr>
            <p:nvPr/>
          </p:nvSpPr>
          <p:spPr bwMode="auto">
            <a:xfrm>
              <a:off x="1959" y="367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–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434"/>
            <p:cNvSpPr>
              <a:spLocks noChangeArrowheads="1"/>
            </p:cNvSpPr>
            <p:nvPr/>
          </p:nvSpPr>
          <p:spPr bwMode="auto">
            <a:xfrm>
              <a:off x="2006" y="367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435"/>
            <p:cNvSpPr>
              <a:spLocks noChangeArrowheads="1"/>
            </p:cNvSpPr>
            <p:nvPr/>
          </p:nvSpPr>
          <p:spPr bwMode="auto">
            <a:xfrm>
              <a:off x="2040" y="367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436"/>
            <p:cNvSpPr>
              <a:spLocks noChangeArrowheads="1"/>
            </p:cNvSpPr>
            <p:nvPr/>
          </p:nvSpPr>
          <p:spPr bwMode="auto">
            <a:xfrm>
              <a:off x="2072" y="3676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]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 437"/>
            <p:cNvSpPr>
              <a:spLocks/>
            </p:cNvSpPr>
            <p:nvPr/>
          </p:nvSpPr>
          <p:spPr bwMode="auto">
            <a:xfrm>
              <a:off x="1726" y="3187"/>
              <a:ext cx="32" cy="32"/>
            </a:xfrm>
            <a:custGeom>
              <a:avLst/>
              <a:gdLst>
                <a:gd name="T0" fmla="*/ 15 w 32"/>
                <a:gd name="T1" fmla="*/ 29 h 32"/>
                <a:gd name="T2" fmla="*/ 17 w 32"/>
                <a:gd name="T3" fmla="*/ 32 h 32"/>
                <a:gd name="T4" fmla="*/ 20 w 32"/>
                <a:gd name="T5" fmla="*/ 29 h 32"/>
                <a:gd name="T6" fmla="*/ 22 w 32"/>
                <a:gd name="T7" fmla="*/ 29 h 32"/>
                <a:gd name="T8" fmla="*/ 24 w 32"/>
                <a:gd name="T9" fmla="*/ 27 h 32"/>
                <a:gd name="T10" fmla="*/ 27 w 32"/>
                <a:gd name="T11" fmla="*/ 27 h 32"/>
                <a:gd name="T12" fmla="*/ 27 w 32"/>
                <a:gd name="T13" fmla="*/ 24 h 32"/>
                <a:gd name="T14" fmla="*/ 29 w 32"/>
                <a:gd name="T15" fmla="*/ 22 h 32"/>
                <a:gd name="T16" fmla="*/ 29 w 32"/>
                <a:gd name="T17" fmla="*/ 19 h 32"/>
                <a:gd name="T18" fmla="*/ 29 w 32"/>
                <a:gd name="T19" fmla="*/ 17 h 32"/>
                <a:gd name="T20" fmla="*/ 32 w 32"/>
                <a:gd name="T21" fmla="*/ 14 h 32"/>
                <a:gd name="T22" fmla="*/ 29 w 32"/>
                <a:gd name="T23" fmla="*/ 12 h 32"/>
                <a:gd name="T24" fmla="*/ 29 w 32"/>
                <a:gd name="T25" fmla="*/ 9 h 32"/>
                <a:gd name="T26" fmla="*/ 29 w 32"/>
                <a:gd name="T27" fmla="*/ 9 h 32"/>
                <a:gd name="T28" fmla="*/ 27 w 32"/>
                <a:gd name="T29" fmla="*/ 7 h 32"/>
                <a:gd name="T30" fmla="*/ 27 w 32"/>
                <a:gd name="T31" fmla="*/ 4 h 32"/>
                <a:gd name="T32" fmla="*/ 24 w 32"/>
                <a:gd name="T33" fmla="*/ 2 h 32"/>
                <a:gd name="T34" fmla="*/ 22 w 32"/>
                <a:gd name="T35" fmla="*/ 2 h 32"/>
                <a:gd name="T36" fmla="*/ 20 w 32"/>
                <a:gd name="T37" fmla="*/ 2 h 32"/>
                <a:gd name="T38" fmla="*/ 17 w 32"/>
                <a:gd name="T39" fmla="*/ 0 h 32"/>
                <a:gd name="T40" fmla="*/ 15 w 32"/>
                <a:gd name="T41" fmla="*/ 0 h 32"/>
                <a:gd name="T42" fmla="*/ 12 w 32"/>
                <a:gd name="T43" fmla="*/ 0 h 32"/>
                <a:gd name="T44" fmla="*/ 10 w 32"/>
                <a:gd name="T45" fmla="*/ 2 h 32"/>
                <a:gd name="T46" fmla="*/ 10 w 32"/>
                <a:gd name="T47" fmla="*/ 2 h 32"/>
                <a:gd name="T48" fmla="*/ 7 w 32"/>
                <a:gd name="T49" fmla="*/ 2 h 32"/>
                <a:gd name="T50" fmla="*/ 5 w 32"/>
                <a:gd name="T51" fmla="*/ 4 h 32"/>
                <a:gd name="T52" fmla="*/ 2 w 32"/>
                <a:gd name="T53" fmla="*/ 7 h 32"/>
                <a:gd name="T54" fmla="*/ 2 w 32"/>
                <a:gd name="T55" fmla="*/ 9 h 32"/>
                <a:gd name="T56" fmla="*/ 0 w 32"/>
                <a:gd name="T57" fmla="*/ 9 h 32"/>
                <a:gd name="T58" fmla="*/ 0 w 32"/>
                <a:gd name="T59" fmla="*/ 12 h 32"/>
                <a:gd name="T60" fmla="*/ 0 w 32"/>
                <a:gd name="T61" fmla="*/ 14 h 32"/>
                <a:gd name="T62" fmla="*/ 0 w 32"/>
                <a:gd name="T63" fmla="*/ 17 h 32"/>
                <a:gd name="T64" fmla="*/ 0 w 32"/>
                <a:gd name="T65" fmla="*/ 19 h 32"/>
                <a:gd name="T66" fmla="*/ 2 w 32"/>
                <a:gd name="T67" fmla="*/ 22 h 32"/>
                <a:gd name="T68" fmla="*/ 2 w 32"/>
                <a:gd name="T69" fmla="*/ 24 h 32"/>
                <a:gd name="T70" fmla="*/ 5 w 32"/>
                <a:gd name="T71" fmla="*/ 27 h 32"/>
                <a:gd name="T72" fmla="*/ 7 w 32"/>
                <a:gd name="T73" fmla="*/ 27 h 32"/>
                <a:gd name="T74" fmla="*/ 10 w 32"/>
                <a:gd name="T75" fmla="*/ 29 h 32"/>
                <a:gd name="T76" fmla="*/ 10 w 32"/>
                <a:gd name="T77" fmla="*/ 29 h 32"/>
                <a:gd name="T78" fmla="*/ 12 w 32"/>
                <a:gd name="T79" fmla="*/ 32 h 32"/>
                <a:gd name="T80" fmla="*/ 15 w 32"/>
                <a:gd name="T81" fmla="*/ 32 h 32"/>
                <a:gd name="T82" fmla="*/ 15 w 32"/>
                <a:gd name="T83" fmla="*/ 32 h 32"/>
                <a:gd name="T84" fmla="*/ 15 w 32"/>
                <a:gd name="T85" fmla="*/ 29 h 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"/>
                <a:gd name="T130" fmla="*/ 0 h 32"/>
                <a:gd name="T131" fmla="*/ 32 w 32"/>
                <a:gd name="T132" fmla="*/ 32 h 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" h="32">
                  <a:moveTo>
                    <a:pt x="15" y="29"/>
                  </a:moveTo>
                  <a:lnTo>
                    <a:pt x="17" y="32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9" y="22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2" y="14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10" y="29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38"/>
            <p:cNvSpPr>
              <a:spLocks/>
            </p:cNvSpPr>
            <p:nvPr/>
          </p:nvSpPr>
          <p:spPr bwMode="auto">
            <a:xfrm>
              <a:off x="1726" y="3474"/>
              <a:ext cx="32" cy="30"/>
            </a:xfrm>
            <a:custGeom>
              <a:avLst/>
              <a:gdLst>
                <a:gd name="T0" fmla="*/ 15 w 32"/>
                <a:gd name="T1" fmla="*/ 30 h 30"/>
                <a:gd name="T2" fmla="*/ 17 w 32"/>
                <a:gd name="T3" fmla="*/ 30 h 30"/>
                <a:gd name="T4" fmla="*/ 20 w 32"/>
                <a:gd name="T5" fmla="*/ 30 h 30"/>
                <a:gd name="T6" fmla="*/ 22 w 32"/>
                <a:gd name="T7" fmla="*/ 30 h 30"/>
                <a:gd name="T8" fmla="*/ 24 w 32"/>
                <a:gd name="T9" fmla="*/ 27 h 30"/>
                <a:gd name="T10" fmla="*/ 27 w 32"/>
                <a:gd name="T11" fmla="*/ 27 h 30"/>
                <a:gd name="T12" fmla="*/ 27 w 32"/>
                <a:gd name="T13" fmla="*/ 25 h 30"/>
                <a:gd name="T14" fmla="*/ 29 w 32"/>
                <a:gd name="T15" fmla="*/ 23 h 30"/>
                <a:gd name="T16" fmla="*/ 29 w 32"/>
                <a:gd name="T17" fmla="*/ 20 h 30"/>
                <a:gd name="T18" fmla="*/ 29 w 32"/>
                <a:gd name="T19" fmla="*/ 18 h 30"/>
                <a:gd name="T20" fmla="*/ 32 w 32"/>
                <a:gd name="T21" fmla="*/ 15 h 30"/>
                <a:gd name="T22" fmla="*/ 29 w 32"/>
                <a:gd name="T23" fmla="*/ 13 h 30"/>
                <a:gd name="T24" fmla="*/ 29 w 32"/>
                <a:gd name="T25" fmla="*/ 10 h 30"/>
                <a:gd name="T26" fmla="*/ 29 w 32"/>
                <a:gd name="T27" fmla="*/ 8 h 30"/>
                <a:gd name="T28" fmla="*/ 27 w 32"/>
                <a:gd name="T29" fmla="*/ 8 h 30"/>
                <a:gd name="T30" fmla="*/ 27 w 32"/>
                <a:gd name="T31" fmla="*/ 5 h 30"/>
                <a:gd name="T32" fmla="*/ 24 w 32"/>
                <a:gd name="T33" fmla="*/ 3 h 30"/>
                <a:gd name="T34" fmla="*/ 22 w 32"/>
                <a:gd name="T35" fmla="*/ 3 h 30"/>
                <a:gd name="T36" fmla="*/ 20 w 32"/>
                <a:gd name="T37" fmla="*/ 0 h 30"/>
                <a:gd name="T38" fmla="*/ 17 w 32"/>
                <a:gd name="T39" fmla="*/ 0 h 30"/>
                <a:gd name="T40" fmla="*/ 15 w 32"/>
                <a:gd name="T41" fmla="*/ 0 h 30"/>
                <a:gd name="T42" fmla="*/ 12 w 32"/>
                <a:gd name="T43" fmla="*/ 0 h 30"/>
                <a:gd name="T44" fmla="*/ 10 w 32"/>
                <a:gd name="T45" fmla="*/ 0 h 30"/>
                <a:gd name="T46" fmla="*/ 10 w 32"/>
                <a:gd name="T47" fmla="*/ 3 h 30"/>
                <a:gd name="T48" fmla="*/ 7 w 32"/>
                <a:gd name="T49" fmla="*/ 3 h 30"/>
                <a:gd name="T50" fmla="*/ 5 w 32"/>
                <a:gd name="T51" fmla="*/ 5 h 30"/>
                <a:gd name="T52" fmla="*/ 2 w 32"/>
                <a:gd name="T53" fmla="*/ 8 h 30"/>
                <a:gd name="T54" fmla="*/ 2 w 32"/>
                <a:gd name="T55" fmla="*/ 8 h 30"/>
                <a:gd name="T56" fmla="*/ 0 w 32"/>
                <a:gd name="T57" fmla="*/ 10 h 30"/>
                <a:gd name="T58" fmla="*/ 0 w 32"/>
                <a:gd name="T59" fmla="*/ 13 h 30"/>
                <a:gd name="T60" fmla="*/ 0 w 32"/>
                <a:gd name="T61" fmla="*/ 15 h 30"/>
                <a:gd name="T62" fmla="*/ 0 w 32"/>
                <a:gd name="T63" fmla="*/ 18 h 30"/>
                <a:gd name="T64" fmla="*/ 0 w 32"/>
                <a:gd name="T65" fmla="*/ 20 h 30"/>
                <a:gd name="T66" fmla="*/ 2 w 32"/>
                <a:gd name="T67" fmla="*/ 23 h 30"/>
                <a:gd name="T68" fmla="*/ 2 w 32"/>
                <a:gd name="T69" fmla="*/ 25 h 30"/>
                <a:gd name="T70" fmla="*/ 5 w 32"/>
                <a:gd name="T71" fmla="*/ 27 h 30"/>
                <a:gd name="T72" fmla="*/ 7 w 32"/>
                <a:gd name="T73" fmla="*/ 27 h 30"/>
                <a:gd name="T74" fmla="*/ 10 w 32"/>
                <a:gd name="T75" fmla="*/ 30 h 30"/>
                <a:gd name="T76" fmla="*/ 10 w 32"/>
                <a:gd name="T77" fmla="*/ 30 h 30"/>
                <a:gd name="T78" fmla="*/ 12 w 32"/>
                <a:gd name="T79" fmla="*/ 30 h 30"/>
                <a:gd name="T80" fmla="*/ 15 w 32"/>
                <a:gd name="T81" fmla="*/ 30 h 30"/>
                <a:gd name="T82" fmla="*/ 15 w 32"/>
                <a:gd name="T83" fmla="*/ 30 h 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30"/>
                <a:gd name="T128" fmla="*/ 32 w 32"/>
                <a:gd name="T129" fmla="*/ 30 h 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30">
                  <a:moveTo>
                    <a:pt x="15" y="30"/>
                  </a:moveTo>
                  <a:lnTo>
                    <a:pt x="17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7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32" y="15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39"/>
            <p:cNvSpPr>
              <a:spLocks noChangeShapeType="1"/>
            </p:cNvSpPr>
            <p:nvPr/>
          </p:nvSpPr>
          <p:spPr bwMode="auto">
            <a:xfrm>
              <a:off x="3015" y="2131"/>
              <a:ext cx="3" cy="10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40"/>
            <p:cNvSpPr>
              <a:spLocks noChangeShapeType="1"/>
            </p:cNvSpPr>
            <p:nvPr/>
          </p:nvSpPr>
          <p:spPr bwMode="auto">
            <a:xfrm flipH="1">
              <a:off x="3111" y="1981"/>
              <a:ext cx="6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41"/>
            <p:cNvSpPr>
              <a:spLocks/>
            </p:cNvSpPr>
            <p:nvPr/>
          </p:nvSpPr>
          <p:spPr bwMode="auto">
            <a:xfrm>
              <a:off x="3003" y="2795"/>
              <a:ext cx="29" cy="30"/>
            </a:xfrm>
            <a:custGeom>
              <a:avLst/>
              <a:gdLst>
                <a:gd name="T0" fmla="*/ 12 w 29"/>
                <a:gd name="T1" fmla="*/ 30 h 30"/>
                <a:gd name="T2" fmla="*/ 17 w 29"/>
                <a:gd name="T3" fmla="*/ 30 h 30"/>
                <a:gd name="T4" fmla="*/ 19 w 29"/>
                <a:gd name="T5" fmla="*/ 30 h 30"/>
                <a:gd name="T6" fmla="*/ 22 w 29"/>
                <a:gd name="T7" fmla="*/ 30 h 30"/>
                <a:gd name="T8" fmla="*/ 24 w 29"/>
                <a:gd name="T9" fmla="*/ 27 h 30"/>
                <a:gd name="T10" fmla="*/ 24 w 29"/>
                <a:gd name="T11" fmla="*/ 27 h 30"/>
                <a:gd name="T12" fmla="*/ 27 w 29"/>
                <a:gd name="T13" fmla="*/ 25 h 30"/>
                <a:gd name="T14" fmla="*/ 27 w 29"/>
                <a:gd name="T15" fmla="*/ 22 h 30"/>
                <a:gd name="T16" fmla="*/ 29 w 29"/>
                <a:gd name="T17" fmla="*/ 20 h 30"/>
                <a:gd name="T18" fmla="*/ 29 w 29"/>
                <a:gd name="T19" fmla="*/ 18 h 30"/>
                <a:gd name="T20" fmla="*/ 29 w 29"/>
                <a:gd name="T21" fmla="*/ 15 h 30"/>
                <a:gd name="T22" fmla="*/ 29 w 29"/>
                <a:gd name="T23" fmla="*/ 13 h 30"/>
                <a:gd name="T24" fmla="*/ 29 w 29"/>
                <a:gd name="T25" fmla="*/ 10 h 30"/>
                <a:gd name="T26" fmla="*/ 27 w 29"/>
                <a:gd name="T27" fmla="*/ 8 h 30"/>
                <a:gd name="T28" fmla="*/ 27 w 29"/>
                <a:gd name="T29" fmla="*/ 8 h 30"/>
                <a:gd name="T30" fmla="*/ 24 w 29"/>
                <a:gd name="T31" fmla="*/ 5 h 30"/>
                <a:gd name="T32" fmla="*/ 24 w 29"/>
                <a:gd name="T33" fmla="*/ 3 h 30"/>
                <a:gd name="T34" fmla="*/ 22 w 29"/>
                <a:gd name="T35" fmla="*/ 3 h 30"/>
                <a:gd name="T36" fmla="*/ 19 w 29"/>
                <a:gd name="T37" fmla="*/ 0 h 30"/>
                <a:gd name="T38" fmla="*/ 17 w 29"/>
                <a:gd name="T39" fmla="*/ 0 h 30"/>
                <a:gd name="T40" fmla="*/ 15 w 29"/>
                <a:gd name="T41" fmla="*/ 0 h 30"/>
                <a:gd name="T42" fmla="*/ 12 w 29"/>
                <a:gd name="T43" fmla="*/ 0 h 30"/>
                <a:gd name="T44" fmla="*/ 10 w 29"/>
                <a:gd name="T45" fmla="*/ 0 h 30"/>
                <a:gd name="T46" fmla="*/ 7 w 29"/>
                <a:gd name="T47" fmla="*/ 3 h 30"/>
                <a:gd name="T48" fmla="*/ 5 w 29"/>
                <a:gd name="T49" fmla="*/ 3 h 30"/>
                <a:gd name="T50" fmla="*/ 5 w 29"/>
                <a:gd name="T51" fmla="*/ 5 h 30"/>
                <a:gd name="T52" fmla="*/ 2 w 29"/>
                <a:gd name="T53" fmla="*/ 8 h 30"/>
                <a:gd name="T54" fmla="*/ 0 w 29"/>
                <a:gd name="T55" fmla="*/ 8 h 30"/>
                <a:gd name="T56" fmla="*/ 0 w 29"/>
                <a:gd name="T57" fmla="*/ 10 h 30"/>
                <a:gd name="T58" fmla="*/ 0 w 29"/>
                <a:gd name="T59" fmla="*/ 13 h 30"/>
                <a:gd name="T60" fmla="*/ 0 w 29"/>
                <a:gd name="T61" fmla="*/ 15 h 30"/>
                <a:gd name="T62" fmla="*/ 0 w 29"/>
                <a:gd name="T63" fmla="*/ 18 h 30"/>
                <a:gd name="T64" fmla="*/ 0 w 29"/>
                <a:gd name="T65" fmla="*/ 20 h 30"/>
                <a:gd name="T66" fmla="*/ 0 w 29"/>
                <a:gd name="T67" fmla="*/ 22 h 30"/>
                <a:gd name="T68" fmla="*/ 2 w 29"/>
                <a:gd name="T69" fmla="*/ 25 h 30"/>
                <a:gd name="T70" fmla="*/ 5 w 29"/>
                <a:gd name="T71" fmla="*/ 27 h 30"/>
                <a:gd name="T72" fmla="*/ 5 w 29"/>
                <a:gd name="T73" fmla="*/ 27 h 30"/>
                <a:gd name="T74" fmla="*/ 7 w 29"/>
                <a:gd name="T75" fmla="*/ 30 h 30"/>
                <a:gd name="T76" fmla="*/ 10 w 29"/>
                <a:gd name="T77" fmla="*/ 30 h 30"/>
                <a:gd name="T78" fmla="*/ 12 w 29"/>
                <a:gd name="T79" fmla="*/ 30 h 30"/>
                <a:gd name="T80" fmla="*/ 15 w 29"/>
                <a:gd name="T81" fmla="*/ 30 h 30"/>
                <a:gd name="T82" fmla="*/ 15 w 29"/>
                <a:gd name="T83" fmla="*/ 30 h 30"/>
                <a:gd name="T84" fmla="*/ 12 w 29"/>
                <a:gd name="T85" fmla="*/ 30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"/>
                <a:gd name="T130" fmla="*/ 0 h 30"/>
                <a:gd name="T131" fmla="*/ 29 w 29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" h="30">
                  <a:moveTo>
                    <a:pt x="12" y="30"/>
                  </a:moveTo>
                  <a:lnTo>
                    <a:pt x="17" y="30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4" y="27"/>
                  </a:lnTo>
                  <a:lnTo>
                    <a:pt x="27" y="25"/>
                  </a:lnTo>
                  <a:lnTo>
                    <a:pt x="27" y="22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2"/>
            <p:cNvSpPr>
              <a:spLocks/>
            </p:cNvSpPr>
            <p:nvPr/>
          </p:nvSpPr>
          <p:spPr bwMode="auto">
            <a:xfrm>
              <a:off x="2760" y="1476"/>
              <a:ext cx="120" cy="2343"/>
            </a:xfrm>
            <a:custGeom>
              <a:avLst/>
              <a:gdLst>
                <a:gd name="T0" fmla="*/ 120 w 120"/>
                <a:gd name="T1" fmla="*/ 2343 h 2343"/>
                <a:gd name="T2" fmla="*/ 120 w 120"/>
                <a:gd name="T3" fmla="*/ 0 h 2343"/>
                <a:gd name="T4" fmla="*/ 0 w 120"/>
                <a:gd name="T5" fmla="*/ 0 h 2343"/>
                <a:gd name="T6" fmla="*/ 0 w 120"/>
                <a:gd name="T7" fmla="*/ 2343 h 2343"/>
                <a:gd name="T8" fmla="*/ 120 w 120"/>
                <a:gd name="T9" fmla="*/ 2343 h 2343"/>
                <a:gd name="T10" fmla="*/ 120 w 120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343"/>
                <a:gd name="T20" fmla="*/ 120 w 120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343">
                  <a:moveTo>
                    <a:pt x="120" y="2343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0" y="23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3"/>
            <p:cNvSpPr>
              <a:spLocks/>
            </p:cNvSpPr>
            <p:nvPr/>
          </p:nvSpPr>
          <p:spPr bwMode="auto">
            <a:xfrm>
              <a:off x="2760" y="1476"/>
              <a:ext cx="120" cy="2343"/>
            </a:xfrm>
            <a:custGeom>
              <a:avLst/>
              <a:gdLst>
                <a:gd name="T0" fmla="*/ 120 w 120"/>
                <a:gd name="T1" fmla="*/ 2343 h 2343"/>
                <a:gd name="T2" fmla="*/ 120 w 120"/>
                <a:gd name="T3" fmla="*/ 0 h 2343"/>
                <a:gd name="T4" fmla="*/ 0 w 120"/>
                <a:gd name="T5" fmla="*/ 0 h 2343"/>
                <a:gd name="T6" fmla="*/ 0 w 120"/>
                <a:gd name="T7" fmla="*/ 2343 h 2343"/>
                <a:gd name="T8" fmla="*/ 120 w 120"/>
                <a:gd name="T9" fmla="*/ 2343 h 2343"/>
                <a:gd name="T10" fmla="*/ 120 w 120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343"/>
                <a:gd name="T20" fmla="*/ 120 w 120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343">
                  <a:moveTo>
                    <a:pt x="120" y="2343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0" y="234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4"/>
            <p:cNvSpPr>
              <a:spLocks/>
            </p:cNvSpPr>
            <p:nvPr/>
          </p:nvSpPr>
          <p:spPr bwMode="auto">
            <a:xfrm>
              <a:off x="3003" y="3187"/>
              <a:ext cx="29" cy="32"/>
            </a:xfrm>
            <a:custGeom>
              <a:avLst/>
              <a:gdLst>
                <a:gd name="T0" fmla="*/ 12 w 29"/>
                <a:gd name="T1" fmla="*/ 29 h 32"/>
                <a:gd name="T2" fmla="*/ 17 w 29"/>
                <a:gd name="T3" fmla="*/ 32 h 32"/>
                <a:gd name="T4" fmla="*/ 19 w 29"/>
                <a:gd name="T5" fmla="*/ 29 h 32"/>
                <a:gd name="T6" fmla="*/ 22 w 29"/>
                <a:gd name="T7" fmla="*/ 29 h 32"/>
                <a:gd name="T8" fmla="*/ 22 w 29"/>
                <a:gd name="T9" fmla="*/ 27 h 32"/>
                <a:gd name="T10" fmla="*/ 24 w 29"/>
                <a:gd name="T11" fmla="*/ 27 h 32"/>
                <a:gd name="T12" fmla="*/ 27 w 29"/>
                <a:gd name="T13" fmla="*/ 24 h 32"/>
                <a:gd name="T14" fmla="*/ 27 w 29"/>
                <a:gd name="T15" fmla="*/ 22 h 32"/>
                <a:gd name="T16" fmla="*/ 29 w 29"/>
                <a:gd name="T17" fmla="*/ 19 h 32"/>
                <a:gd name="T18" fmla="*/ 29 w 29"/>
                <a:gd name="T19" fmla="*/ 17 h 32"/>
                <a:gd name="T20" fmla="*/ 29 w 29"/>
                <a:gd name="T21" fmla="*/ 14 h 32"/>
                <a:gd name="T22" fmla="*/ 29 w 29"/>
                <a:gd name="T23" fmla="*/ 12 h 32"/>
                <a:gd name="T24" fmla="*/ 29 w 29"/>
                <a:gd name="T25" fmla="*/ 12 h 32"/>
                <a:gd name="T26" fmla="*/ 27 w 29"/>
                <a:gd name="T27" fmla="*/ 9 h 32"/>
                <a:gd name="T28" fmla="*/ 27 w 29"/>
                <a:gd name="T29" fmla="*/ 7 h 32"/>
                <a:gd name="T30" fmla="*/ 24 w 29"/>
                <a:gd name="T31" fmla="*/ 4 h 32"/>
                <a:gd name="T32" fmla="*/ 22 w 29"/>
                <a:gd name="T33" fmla="*/ 2 h 32"/>
                <a:gd name="T34" fmla="*/ 22 w 29"/>
                <a:gd name="T35" fmla="*/ 2 h 32"/>
                <a:gd name="T36" fmla="*/ 19 w 29"/>
                <a:gd name="T37" fmla="*/ 2 h 32"/>
                <a:gd name="T38" fmla="*/ 17 w 29"/>
                <a:gd name="T39" fmla="*/ 0 h 32"/>
                <a:gd name="T40" fmla="*/ 15 w 29"/>
                <a:gd name="T41" fmla="*/ 0 h 32"/>
                <a:gd name="T42" fmla="*/ 12 w 29"/>
                <a:gd name="T43" fmla="*/ 0 h 32"/>
                <a:gd name="T44" fmla="*/ 10 w 29"/>
                <a:gd name="T45" fmla="*/ 2 h 32"/>
                <a:gd name="T46" fmla="*/ 7 w 29"/>
                <a:gd name="T47" fmla="*/ 2 h 32"/>
                <a:gd name="T48" fmla="*/ 5 w 29"/>
                <a:gd name="T49" fmla="*/ 2 h 32"/>
                <a:gd name="T50" fmla="*/ 2 w 29"/>
                <a:gd name="T51" fmla="*/ 4 h 32"/>
                <a:gd name="T52" fmla="*/ 2 w 29"/>
                <a:gd name="T53" fmla="*/ 7 h 32"/>
                <a:gd name="T54" fmla="*/ 0 w 29"/>
                <a:gd name="T55" fmla="*/ 9 h 32"/>
                <a:gd name="T56" fmla="*/ 0 w 29"/>
                <a:gd name="T57" fmla="*/ 12 h 32"/>
                <a:gd name="T58" fmla="*/ 0 w 29"/>
                <a:gd name="T59" fmla="*/ 12 h 32"/>
                <a:gd name="T60" fmla="*/ 0 w 29"/>
                <a:gd name="T61" fmla="*/ 14 h 32"/>
                <a:gd name="T62" fmla="*/ 0 w 29"/>
                <a:gd name="T63" fmla="*/ 17 h 32"/>
                <a:gd name="T64" fmla="*/ 0 w 29"/>
                <a:gd name="T65" fmla="*/ 19 h 32"/>
                <a:gd name="T66" fmla="*/ 0 w 29"/>
                <a:gd name="T67" fmla="*/ 22 h 32"/>
                <a:gd name="T68" fmla="*/ 2 w 29"/>
                <a:gd name="T69" fmla="*/ 24 h 32"/>
                <a:gd name="T70" fmla="*/ 2 w 29"/>
                <a:gd name="T71" fmla="*/ 27 h 32"/>
                <a:gd name="T72" fmla="*/ 5 w 29"/>
                <a:gd name="T73" fmla="*/ 27 h 32"/>
                <a:gd name="T74" fmla="*/ 7 w 29"/>
                <a:gd name="T75" fmla="*/ 29 h 32"/>
                <a:gd name="T76" fmla="*/ 10 w 29"/>
                <a:gd name="T77" fmla="*/ 29 h 32"/>
                <a:gd name="T78" fmla="*/ 12 w 29"/>
                <a:gd name="T79" fmla="*/ 32 h 32"/>
                <a:gd name="T80" fmla="*/ 15 w 29"/>
                <a:gd name="T81" fmla="*/ 32 h 32"/>
                <a:gd name="T82" fmla="*/ 15 w 29"/>
                <a:gd name="T83" fmla="*/ 32 h 32"/>
                <a:gd name="T84" fmla="*/ 12 w 29"/>
                <a:gd name="T85" fmla="*/ 29 h 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"/>
                <a:gd name="T130" fmla="*/ 0 h 32"/>
                <a:gd name="T131" fmla="*/ 29 w 29"/>
                <a:gd name="T132" fmla="*/ 32 h 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" h="32">
                  <a:moveTo>
                    <a:pt x="12" y="29"/>
                  </a:moveTo>
                  <a:lnTo>
                    <a:pt x="17" y="32"/>
                  </a:lnTo>
                  <a:lnTo>
                    <a:pt x="19" y="29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29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45"/>
            <p:cNvSpPr>
              <a:spLocks noChangeShapeType="1"/>
            </p:cNvSpPr>
            <p:nvPr/>
          </p:nvSpPr>
          <p:spPr bwMode="auto">
            <a:xfrm flipH="1" flipV="1">
              <a:off x="3101" y="3162"/>
              <a:ext cx="47" cy="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46"/>
            <p:cNvSpPr>
              <a:spLocks noChangeArrowheads="1"/>
            </p:cNvSpPr>
            <p:nvPr/>
          </p:nvSpPr>
          <p:spPr bwMode="auto">
            <a:xfrm>
              <a:off x="3106" y="3083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6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47" name="Line 447"/>
            <p:cNvSpPr>
              <a:spLocks noChangeShapeType="1"/>
            </p:cNvSpPr>
            <p:nvPr/>
          </p:nvSpPr>
          <p:spPr bwMode="auto">
            <a:xfrm flipH="1">
              <a:off x="2880" y="3762"/>
              <a:ext cx="16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8"/>
            <p:cNvSpPr>
              <a:spLocks noChangeShapeType="1"/>
            </p:cNvSpPr>
            <p:nvPr/>
          </p:nvSpPr>
          <p:spPr bwMode="auto">
            <a:xfrm flipH="1">
              <a:off x="2880" y="3489"/>
              <a:ext cx="16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49"/>
            <p:cNvSpPr>
              <a:spLocks noChangeShapeType="1"/>
            </p:cNvSpPr>
            <p:nvPr/>
          </p:nvSpPr>
          <p:spPr bwMode="auto">
            <a:xfrm>
              <a:off x="1603" y="2490"/>
              <a:ext cx="138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0"/>
            <p:cNvSpPr>
              <a:spLocks/>
            </p:cNvSpPr>
            <p:nvPr/>
          </p:nvSpPr>
          <p:spPr bwMode="auto">
            <a:xfrm>
              <a:off x="1448" y="2475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3 w 32"/>
                <a:gd name="T3" fmla="*/ 32 h 32"/>
                <a:gd name="T4" fmla="*/ 32 w 32"/>
                <a:gd name="T5" fmla="*/ 18 h 32"/>
                <a:gd name="T6" fmla="*/ 3 w 32"/>
                <a:gd name="T7" fmla="*/ 3 h 32"/>
                <a:gd name="T8" fmla="*/ 3 w 32"/>
                <a:gd name="T9" fmla="*/ 3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3" y="32"/>
                  </a:lnTo>
                  <a:lnTo>
                    <a:pt x="32" y="18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51"/>
            <p:cNvSpPr>
              <a:spLocks noChangeShapeType="1"/>
            </p:cNvSpPr>
            <p:nvPr/>
          </p:nvSpPr>
          <p:spPr bwMode="auto">
            <a:xfrm>
              <a:off x="1392" y="2490"/>
              <a:ext cx="6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2"/>
            <p:cNvSpPr>
              <a:spLocks/>
            </p:cNvSpPr>
            <p:nvPr/>
          </p:nvSpPr>
          <p:spPr bwMode="auto">
            <a:xfrm>
              <a:off x="2725" y="2293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18 h 32"/>
                <a:gd name="T6" fmla="*/ 0 w 30"/>
                <a:gd name="T7" fmla="*/ 3 h 32"/>
                <a:gd name="T8" fmla="*/ 0 w 30"/>
                <a:gd name="T9" fmla="*/ 3 h 32"/>
                <a:gd name="T10" fmla="*/ 0 w 3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2"/>
                <a:gd name="T20" fmla="*/ 30 w 3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1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53"/>
            <p:cNvSpPr>
              <a:spLocks noChangeShapeType="1"/>
            </p:cNvSpPr>
            <p:nvPr/>
          </p:nvSpPr>
          <p:spPr bwMode="auto">
            <a:xfrm flipH="1">
              <a:off x="2880" y="2311"/>
              <a:ext cx="40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54"/>
            <p:cNvSpPr>
              <a:spLocks noChangeShapeType="1"/>
            </p:cNvSpPr>
            <p:nvPr/>
          </p:nvSpPr>
          <p:spPr bwMode="auto">
            <a:xfrm flipH="1">
              <a:off x="2622" y="2311"/>
              <a:ext cx="10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55"/>
            <p:cNvSpPr>
              <a:spLocks/>
            </p:cNvSpPr>
            <p:nvPr/>
          </p:nvSpPr>
          <p:spPr bwMode="auto">
            <a:xfrm>
              <a:off x="2725" y="3187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14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2"/>
                <a:gd name="T17" fmla="*/ 30 w 3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56"/>
            <p:cNvSpPr>
              <a:spLocks/>
            </p:cNvSpPr>
            <p:nvPr/>
          </p:nvSpPr>
          <p:spPr bwMode="auto">
            <a:xfrm>
              <a:off x="2725" y="3474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30 h 30"/>
                <a:gd name="T4" fmla="*/ 30 w 30"/>
                <a:gd name="T5" fmla="*/ 15 h 30"/>
                <a:gd name="T6" fmla="*/ 0 w 30"/>
                <a:gd name="T7" fmla="*/ 0 h 30"/>
                <a:gd name="T8" fmla="*/ 0 w 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0" y="0"/>
                  </a:moveTo>
                  <a:lnTo>
                    <a:pt x="0" y="30"/>
                  </a:lnTo>
                  <a:lnTo>
                    <a:pt x="3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57"/>
            <p:cNvSpPr>
              <a:spLocks noChangeShapeType="1"/>
            </p:cNvSpPr>
            <p:nvPr/>
          </p:nvSpPr>
          <p:spPr bwMode="auto">
            <a:xfrm>
              <a:off x="1741" y="3489"/>
              <a:ext cx="99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8"/>
            <p:cNvSpPr>
              <a:spLocks/>
            </p:cNvSpPr>
            <p:nvPr/>
          </p:nvSpPr>
          <p:spPr bwMode="auto">
            <a:xfrm>
              <a:off x="2725" y="3748"/>
              <a:ext cx="30" cy="29"/>
            </a:xfrm>
            <a:custGeom>
              <a:avLst/>
              <a:gdLst>
                <a:gd name="T0" fmla="*/ 0 w 30"/>
                <a:gd name="T1" fmla="*/ 0 h 29"/>
                <a:gd name="T2" fmla="*/ 0 w 30"/>
                <a:gd name="T3" fmla="*/ 29 h 29"/>
                <a:gd name="T4" fmla="*/ 30 w 30"/>
                <a:gd name="T5" fmla="*/ 14 h 29"/>
                <a:gd name="T6" fmla="*/ 0 w 30"/>
                <a:gd name="T7" fmla="*/ 0 h 29"/>
                <a:gd name="T8" fmla="*/ 0 w 3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9"/>
                <a:gd name="T17" fmla="*/ 30 w 3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9">
                  <a:moveTo>
                    <a:pt x="0" y="0"/>
                  </a:moveTo>
                  <a:lnTo>
                    <a:pt x="0" y="29"/>
                  </a:lnTo>
                  <a:lnTo>
                    <a:pt x="3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59"/>
            <p:cNvSpPr>
              <a:spLocks/>
            </p:cNvSpPr>
            <p:nvPr/>
          </p:nvSpPr>
          <p:spPr bwMode="auto">
            <a:xfrm>
              <a:off x="1741" y="1169"/>
              <a:ext cx="992" cy="2593"/>
            </a:xfrm>
            <a:custGeom>
              <a:avLst/>
              <a:gdLst>
                <a:gd name="T0" fmla="*/ 992 w 992"/>
                <a:gd name="T1" fmla="*/ 2593 h 2593"/>
                <a:gd name="T2" fmla="*/ 2 w 992"/>
                <a:gd name="T3" fmla="*/ 2593 h 2593"/>
                <a:gd name="T4" fmla="*/ 0 w 992"/>
                <a:gd name="T5" fmla="*/ 0 h 2593"/>
                <a:gd name="T6" fmla="*/ 596 w 992"/>
                <a:gd name="T7" fmla="*/ 0 h 25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2"/>
                <a:gd name="T13" fmla="*/ 0 h 2593"/>
                <a:gd name="T14" fmla="*/ 992 w 992"/>
                <a:gd name="T15" fmla="*/ 2593 h 25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2" h="2593">
                  <a:moveTo>
                    <a:pt x="992" y="2593"/>
                  </a:moveTo>
                  <a:lnTo>
                    <a:pt x="2" y="2593"/>
                  </a:lnTo>
                  <a:lnTo>
                    <a:pt x="0" y="0"/>
                  </a:lnTo>
                  <a:lnTo>
                    <a:pt x="59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460"/>
            <p:cNvSpPr>
              <a:spLocks noChangeArrowheads="1"/>
            </p:cNvSpPr>
            <p:nvPr/>
          </p:nvSpPr>
          <p:spPr bwMode="auto">
            <a:xfrm>
              <a:off x="2787" y="133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461"/>
            <p:cNvSpPr>
              <a:spLocks noChangeArrowheads="1"/>
            </p:cNvSpPr>
            <p:nvPr/>
          </p:nvSpPr>
          <p:spPr bwMode="auto">
            <a:xfrm>
              <a:off x="2826" y="133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X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 462"/>
            <p:cNvSpPr>
              <a:spLocks/>
            </p:cNvSpPr>
            <p:nvPr/>
          </p:nvSpPr>
          <p:spPr bwMode="auto">
            <a:xfrm>
              <a:off x="2760" y="1066"/>
              <a:ext cx="120" cy="204"/>
            </a:xfrm>
            <a:custGeom>
              <a:avLst/>
              <a:gdLst>
                <a:gd name="T0" fmla="*/ 120 w 120"/>
                <a:gd name="T1" fmla="*/ 204 h 204"/>
                <a:gd name="T2" fmla="*/ 120 w 120"/>
                <a:gd name="T3" fmla="*/ 0 h 204"/>
                <a:gd name="T4" fmla="*/ 0 w 120"/>
                <a:gd name="T5" fmla="*/ 0 h 204"/>
                <a:gd name="T6" fmla="*/ 0 w 120"/>
                <a:gd name="T7" fmla="*/ 204 h 204"/>
                <a:gd name="T8" fmla="*/ 120 w 120"/>
                <a:gd name="T9" fmla="*/ 204 h 204"/>
                <a:gd name="T10" fmla="*/ 120 w 120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4"/>
                <a:gd name="T20" fmla="*/ 120 w 120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4">
                  <a:moveTo>
                    <a:pt x="120" y="204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120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463"/>
            <p:cNvSpPr>
              <a:spLocks/>
            </p:cNvSpPr>
            <p:nvPr/>
          </p:nvSpPr>
          <p:spPr bwMode="auto">
            <a:xfrm>
              <a:off x="2760" y="1066"/>
              <a:ext cx="120" cy="204"/>
            </a:xfrm>
            <a:custGeom>
              <a:avLst/>
              <a:gdLst>
                <a:gd name="T0" fmla="*/ 120 w 120"/>
                <a:gd name="T1" fmla="*/ 204 h 204"/>
                <a:gd name="T2" fmla="*/ 120 w 120"/>
                <a:gd name="T3" fmla="*/ 0 h 204"/>
                <a:gd name="T4" fmla="*/ 0 w 120"/>
                <a:gd name="T5" fmla="*/ 0 h 204"/>
                <a:gd name="T6" fmla="*/ 0 w 120"/>
                <a:gd name="T7" fmla="*/ 204 h 204"/>
                <a:gd name="T8" fmla="*/ 120 w 120"/>
                <a:gd name="T9" fmla="*/ 204 h 204"/>
                <a:gd name="T10" fmla="*/ 120 w 120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4"/>
                <a:gd name="T20" fmla="*/ 120 w 120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4">
                  <a:moveTo>
                    <a:pt x="120" y="204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120" y="20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464"/>
            <p:cNvSpPr>
              <a:spLocks noChangeArrowheads="1"/>
            </p:cNvSpPr>
            <p:nvPr/>
          </p:nvSpPr>
          <p:spPr bwMode="auto">
            <a:xfrm>
              <a:off x="2794" y="1132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65" name="Freeform 465"/>
            <p:cNvSpPr>
              <a:spLocks/>
            </p:cNvSpPr>
            <p:nvPr/>
          </p:nvSpPr>
          <p:spPr bwMode="auto">
            <a:xfrm>
              <a:off x="2760" y="861"/>
              <a:ext cx="120" cy="205"/>
            </a:xfrm>
            <a:custGeom>
              <a:avLst/>
              <a:gdLst>
                <a:gd name="T0" fmla="*/ 120 w 120"/>
                <a:gd name="T1" fmla="*/ 205 h 205"/>
                <a:gd name="T2" fmla="*/ 120 w 120"/>
                <a:gd name="T3" fmla="*/ 0 h 205"/>
                <a:gd name="T4" fmla="*/ 0 w 120"/>
                <a:gd name="T5" fmla="*/ 0 h 205"/>
                <a:gd name="T6" fmla="*/ 0 w 120"/>
                <a:gd name="T7" fmla="*/ 205 h 205"/>
                <a:gd name="T8" fmla="*/ 120 w 120"/>
                <a:gd name="T9" fmla="*/ 205 h 205"/>
                <a:gd name="T10" fmla="*/ 120 w 120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5"/>
                <a:gd name="T20" fmla="*/ 120 w 120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5">
                  <a:moveTo>
                    <a:pt x="120" y="205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120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466"/>
            <p:cNvSpPr>
              <a:spLocks/>
            </p:cNvSpPr>
            <p:nvPr/>
          </p:nvSpPr>
          <p:spPr bwMode="auto">
            <a:xfrm>
              <a:off x="2760" y="861"/>
              <a:ext cx="120" cy="205"/>
            </a:xfrm>
            <a:custGeom>
              <a:avLst/>
              <a:gdLst>
                <a:gd name="T0" fmla="*/ 120 w 120"/>
                <a:gd name="T1" fmla="*/ 205 h 205"/>
                <a:gd name="T2" fmla="*/ 120 w 120"/>
                <a:gd name="T3" fmla="*/ 0 h 205"/>
                <a:gd name="T4" fmla="*/ 0 w 120"/>
                <a:gd name="T5" fmla="*/ 0 h 205"/>
                <a:gd name="T6" fmla="*/ 0 w 120"/>
                <a:gd name="T7" fmla="*/ 205 h 205"/>
                <a:gd name="T8" fmla="*/ 120 w 120"/>
                <a:gd name="T9" fmla="*/ 205 h 205"/>
                <a:gd name="T10" fmla="*/ 120 w 120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5"/>
                <a:gd name="T20" fmla="*/ 120 w 120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5">
                  <a:moveTo>
                    <a:pt x="120" y="205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120" y="205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467"/>
            <p:cNvSpPr>
              <a:spLocks noChangeArrowheads="1"/>
            </p:cNvSpPr>
            <p:nvPr/>
          </p:nvSpPr>
          <p:spPr bwMode="auto">
            <a:xfrm>
              <a:off x="2774" y="927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W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68" name="Rectangle 468"/>
            <p:cNvSpPr>
              <a:spLocks noChangeArrowheads="1"/>
            </p:cNvSpPr>
            <p:nvPr/>
          </p:nvSpPr>
          <p:spPr bwMode="auto">
            <a:xfrm>
              <a:off x="2833" y="927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469"/>
            <p:cNvSpPr>
              <a:spLocks/>
            </p:cNvSpPr>
            <p:nvPr/>
          </p:nvSpPr>
          <p:spPr bwMode="auto">
            <a:xfrm>
              <a:off x="2725" y="1356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17 h 32"/>
                <a:gd name="T6" fmla="*/ 0 w 30"/>
                <a:gd name="T7" fmla="*/ 2 h 32"/>
                <a:gd name="T8" fmla="*/ 0 w 30"/>
                <a:gd name="T9" fmla="*/ 2 h 32"/>
                <a:gd name="T10" fmla="*/ 0 w 3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2"/>
                <a:gd name="T20" fmla="*/ 30 w 3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1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70"/>
            <p:cNvSpPr>
              <a:spLocks noChangeShapeType="1"/>
            </p:cNvSpPr>
            <p:nvPr/>
          </p:nvSpPr>
          <p:spPr bwMode="auto">
            <a:xfrm>
              <a:off x="2571" y="1373"/>
              <a:ext cx="162" cy="1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471"/>
            <p:cNvSpPr>
              <a:spLocks/>
            </p:cNvSpPr>
            <p:nvPr/>
          </p:nvSpPr>
          <p:spPr bwMode="auto">
            <a:xfrm>
              <a:off x="2725" y="1152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17 h 32"/>
                <a:gd name="T6" fmla="*/ 0 w 30"/>
                <a:gd name="T7" fmla="*/ 2 h 32"/>
                <a:gd name="T8" fmla="*/ 0 w 30"/>
                <a:gd name="T9" fmla="*/ 2 h 32"/>
                <a:gd name="T10" fmla="*/ 0 w 3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2"/>
                <a:gd name="T20" fmla="*/ 30 w 3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1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72"/>
            <p:cNvSpPr>
              <a:spLocks noChangeShapeType="1"/>
            </p:cNvSpPr>
            <p:nvPr/>
          </p:nvSpPr>
          <p:spPr bwMode="auto">
            <a:xfrm>
              <a:off x="2617" y="1166"/>
              <a:ext cx="116" cy="3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73"/>
            <p:cNvSpPr>
              <a:spLocks/>
            </p:cNvSpPr>
            <p:nvPr/>
          </p:nvSpPr>
          <p:spPr bwMode="auto">
            <a:xfrm>
              <a:off x="2725" y="947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18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2"/>
                <a:gd name="T17" fmla="*/ 30 w 3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74"/>
            <p:cNvSpPr>
              <a:spLocks noChangeShapeType="1"/>
            </p:cNvSpPr>
            <p:nvPr/>
          </p:nvSpPr>
          <p:spPr bwMode="auto">
            <a:xfrm>
              <a:off x="2571" y="962"/>
              <a:ext cx="162" cy="1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475"/>
            <p:cNvSpPr>
              <a:spLocks/>
            </p:cNvSpPr>
            <p:nvPr/>
          </p:nvSpPr>
          <p:spPr bwMode="auto">
            <a:xfrm>
              <a:off x="3963" y="1270"/>
              <a:ext cx="120" cy="206"/>
            </a:xfrm>
            <a:custGeom>
              <a:avLst/>
              <a:gdLst>
                <a:gd name="T0" fmla="*/ 120 w 120"/>
                <a:gd name="T1" fmla="*/ 204 h 206"/>
                <a:gd name="T2" fmla="*/ 120 w 120"/>
                <a:gd name="T3" fmla="*/ 0 h 206"/>
                <a:gd name="T4" fmla="*/ 0 w 120"/>
                <a:gd name="T5" fmla="*/ 0 h 206"/>
                <a:gd name="T6" fmla="*/ 0 w 120"/>
                <a:gd name="T7" fmla="*/ 206 h 206"/>
                <a:gd name="T8" fmla="*/ 120 w 120"/>
                <a:gd name="T9" fmla="*/ 206 h 206"/>
                <a:gd name="T10" fmla="*/ 120 w 120"/>
                <a:gd name="T11" fmla="*/ 206 h 206"/>
                <a:gd name="T12" fmla="*/ 120 w 120"/>
                <a:gd name="T13" fmla="*/ 204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206"/>
                <a:gd name="T23" fmla="*/ 120 w 12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206">
                  <a:moveTo>
                    <a:pt x="120" y="204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120" y="206"/>
                  </a:lnTo>
                  <a:lnTo>
                    <a:pt x="120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476"/>
            <p:cNvSpPr>
              <a:spLocks/>
            </p:cNvSpPr>
            <p:nvPr/>
          </p:nvSpPr>
          <p:spPr bwMode="auto">
            <a:xfrm>
              <a:off x="3963" y="1270"/>
              <a:ext cx="120" cy="206"/>
            </a:xfrm>
            <a:custGeom>
              <a:avLst/>
              <a:gdLst>
                <a:gd name="T0" fmla="*/ 120 w 120"/>
                <a:gd name="T1" fmla="*/ 204 h 206"/>
                <a:gd name="T2" fmla="*/ 120 w 120"/>
                <a:gd name="T3" fmla="*/ 0 h 206"/>
                <a:gd name="T4" fmla="*/ 0 w 120"/>
                <a:gd name="T5" fmla="*/ 0 h 206"/>
                <a:gd name="T6" fmla="*/ 0 w 120"/>
                <a:gd name="T7" fmla="*/ 206 h 206"/>
                <a:gd name="T8" fmla="*/ 120 w 120"/>
                <a:gd name="T9" fmla="*/ 206 h 206"/>
                <a:gd name="T10" fmla="*/ 120 w 120"/>
                <a:gd name="T11" fmla="*/ 206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6"/>
                <a:gd name="T20" fmla="*/ 120 w 120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6">
                  <a:moveTo>
                    <a:pt x="120" y="204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120" y="206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477"/>
            <p:cNvSpPr>
              <a:spLocks/>
            </p:cNvSpPr>
            <p:nvPr/>
          </p:nvSpPr>
          <p:spPr bwMode="auto">
            <a:xfrm>
              <a:off x="3963" y="1476"/>
              <a:ext cx="120" cy="2343"/>
            </a:xfrm>
            <a:custGeom>
              <a:avLst/>
              <a:gdLst>
                <a:gd name="T0" fmla="*/ 120 w 120"/>
                <a:gd name="T1" fmla="*/ 2343 h 2343"/>
                <a:gd name="T2" fmla="*/ 120 w 120"/>
                <a:gd name="T3" fmla="*/ 0 h 2343"/>
                <a:gd name="T4" fmla="*/ 0 w 120"/>
                <a:gd name="T5" fmla="*/ 0 h 2343"/>
                <a:gd name="T6" fmla="*/ 0 w 120"/>
                <a:gd name="T7" fmla="*/ 2343 h 2343"/>
                <a:gd name="T8" fmla="*/ 120 w 120"/>
                <a:gd name="T9" fmla="*/ 2343 h 2343"/>
                <a:gd name="T10" fmla="*/ 120 w 120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343"/>
                <a:gd name="T20" fmla="*/ 120 w 120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343">
                  <a:moveTo>
                    <a:pt x="120" y="2343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0" y="23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478"/>
            <p:cNvSpPr>
              <a:spLocks/>
            </p:cNvSpPr>
            <p:nvPr/>
          </p:nvSpPr>
          <p:spPr bwMode="auto">
            <a:xfrm>
              <a:off x="3963" y="1476"/>
              <a:ext cx="120" cy="2343"/>
            </a:xfrm>
            <a:custGeom>
              <a:avLst/>
              <a:gdLst>
                <a:gd name="T0" fmla="*/ 120 w 120"/>
                <a:gd name="T1" fmla="*/ 2343 h 2343"/>
                <a:gd name="T2" fmla="*/ 120 w 120"/>
                <a:gd name="T3" fmla="*/ 0 h 2343"/>
                <a:gd name="T4" fmla="*/ 0 w 120"/>
                <a:gd name="T5" fmla="*/ 0 h 2343"/>
                <a:gd name="T6" fmla="*/ 0 w 120"/>
                <a:gd name="T7" fmla="*/ 2343 h 2343"/>
                <a:gd name="T8" fmla="*/ 120 w 120"/>
                <a:gd name="T9" fmla="*/ 2343 h 2343"/>
                <a:gd name="T10" fmla="*/ 120 w 120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343"/>
                <a:gd name="T20" fmla="*/ 120 w 120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343">
                  <a:moveTo>
                    <a:pt x="120" y="2343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0" y="234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479"/>
            <p:cNvSpPr>
              <a:spLocks noChangeArrowheads="1"/>
            </p:cNvSpPr>
            <p:nvPr/>
          </p:nvSpPr>
          <p:spPr bwMode="auto">
            <a:xfrm>
              <a:off x="3997" y="1336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480"/>
            <p:cNvSpPr>
              <a:spLocks/>
            </p:cNvSpPr>
            <p:nvPr/>
          </p:nvSpPr>
          <p:spPr bwMode="auto">
            <a:xfrm>
              <a:off x="3963" y="1066"/>
              <a:ext cx="120" cy="204"/>
            </a:xfrm>
            <a:custGeom>
              <a:avLst/>
              <a:gdLst>
                <a:gd name="T0" fmla="*/ 120 w 120"/>
                <a:gd name="T1" fmla="*/ 204 h 204"/>
                <a:gd name="T2" fmla="*/ 120 w 120"/>
                <a:gd name="T3" fmla="*/ 0 h 204"/>
                <a:gd name="T4" fmla="*/ 0 w 120"/>
                <a:gd name="T5" fmla="*/ 0 h 204"/>
                <a:gd name="T6" fmla="*/ 0 w 120"/>
                <a:gd name="T7" fmla="*/ 204 h 204"/>
                <a:gd name="T8" fmla="*/ 120 w 120"/>
                <a:gd name="T9" fmla="*/ 204 h 204"/>
                <a:gd name="T10" fmla="*/ 120 w 120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4"/>
                <a:gd name="T20" fmla="*/ 120 w 120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4">
                  <a:moveTo>
                    <a:pt x="120" y="204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120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81"/>
            <p:cNvSpPr>
              <a:spLocks/>
            </p:cNvSpPr>
            <p:nvPr/>
          </p:nvSpPr>
          <p:spPr bwMode="auto">
            <a:xfrm>
              <a:off x="3963" y="1066"/>
              <a:ext cx="120" cy="204"/>
            </a:xfrm>
            <a:custGeom>
              <a:avLst/>
              <a:gdLst>
                <a:gd name="T0" fmla="*/ 120 w 120"/>
                <a:gd name="T1" fmla="*/ 204 h 204"/>
                <a:gd name="T2" fmla="*/ 120 w 120"/>
                <a:gd name="T3" fmla="*/ 0 h 204"/>
                <a:gd name="T4" fmla="*/ 0 w 120"/>
                <a:gd name="T5" fmla="*/ 0 h 204"/>
                <a:gd name="T6" fmla="*/ 0 w 120"/>
                <a:gd name="T7" fmla="*/ 204 h 204"/>
                <a:gd name="T8" fmla="*/ 120 w 120"/>
                <a:gd name="T9" fmla="*/ 204 h 204"/>
                <a:gd name="T10" fmla="*/ 120 w 120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04"/>
                <a:gd name="T20" fmla="*/ 120 w 120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04">
                  <a:moveTo>
                    <a:pt x="120" y="204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120" y="20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482"/>
            <p:cNvSpPr>
              <a:spLocks noChangeArrowheads="1"/>
            </p:cNvSpPr>
            <p:nvPr/>
          </p:nvSpPr>
          <p:spPr bwMode="auto">
            <a:xfrm>
              <a:off x="3978" y="1132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W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83" name="Rectangle 483"/>
            <p:cNvSpPr>
              <a:spLocks noChangeArrowheads="1"/>
            </p:cNvSpPr>
            <p:nvPr/>
          </p:nvSpPr>
          <p:spPr bwMode="auto">
            <a:xfrm>
              <a:off x="4034" y="113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84" name="Freeform 484"/>
            <p:cNvSpPr>
              <a:spLocks/>
            </p:cNvSpPr>
            <p:nvPr/>
          </p:nvSpPr>
          <p:spPr bwMode="auto">
            <a:xfrm>
              <a:off x="3926" y="1282"/>
              <a:ext cx="32" cy="30"/>
            </a:xfrm>
            <a:custGeom>
              <a:avLst/>
              <a:gdLst>
                <a:gd name="T0" fmla="*/ 0 w 32"/>
                <a:gd name="T1" fmla="*/ 0 h 30"/>
                <a:gd name="T2" fmla="*/ 3 w 32"/>
                <a:gd name="T3" fmla="*/ 30 h 30"/>
                <a:gd name="T4" fmla="*/ 32 w 32"/>
                <a:gd name="T5" fmla="*/ 15 h 30"/>
                <a:gd name="T6" fmla="*/ 3 w 32"/>
                <a:gd name="T7" fmla="*/ 0 h 30"/>
                <a:gd name="T8" fmla="*/ 3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0" y="0"/>
                  </a:moveTo>
                  <a:lnTo>
                    <a:pt x="3" y="30"/>
                  </a:lnTo>
                  <a:lnTo>
                    <a:pt x="32" y="1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485"/>
            <p:cNvSpPr>
              <a:spLocks/>
            </p:cNvSpPr>
            <p:nvPr/>
          </p:nvSpPr>
          <p:spPr bwMode="auto">
            <a:xfrm>
              <a:off x="2880" y="1169"/>
              <a:ext cx="1056" cy="128"/>
            </a:xfrm>
            <a:custGeom>
              <a:avLst/>
              <a:gdLst>
                <a:gd name="T0" fmla="*/ 1056 w 1056"/>
                <a:gd name="T1" fmla="*/ 128 h 128"/>
                <a:gd name="T2" fmla="*/ 958 w 1056"/>
                <a:gd name="T3" fmla="*/ 128 h 128"/>
                <a:gd name="T4" fmla="*/ 958 w 1056"/>
                <a:gd name="T5" fmla="*/ 0 h 128"/>
                <a:gd name="T6" fmla="*/ 0 w 1056"/>
                <a:gd name="T7" fmla="*/ 0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128"/>
                <a:gd name="T14" fmla="*/ 1056 w 1056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128">
                  <a:moveTo>
                    <a:pt x="1056" y="128"/>
                  </a:moveTo>
                  <a:lnTo>
                    <a:pt x="958" y="128"/>
                  </a:lnTo>
                  <a:lnTo>
                    <a:pt x="95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486"/>
            <p:cNvSpPr>
              <a:spLocks/>
            </p:cNvSpPr>
            <p:nvPr/>
          </p:nvSpPr>
          <p:spPr bwMode="auto">
            <a:xfrm>
              <a:off x="3926" y="1075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3 w 32"/>
                <a:gd name="T3" fmla="*/ 32 h 32"/>
                <a:gd name="T4" fmla="*/ 32 w 32"/>
                <a:gd name="T5" fmla="*/ 18 h 32"/>
                <a:gd name="T6" fmla="*/ 3 w 32"/>
                <a:gd name="T7" fmla="*/ 3 h 32"/>
                <a:gd name="T8" fmla="*/ 3 w 32"/>
                <a:gd name="T9" fmla="*/ 3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3" y="32"/>
                  </a:lnTo>
                  <a:lnTo>
                    <a:pt x="32" y="18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487"/>
            <p:cNvSpPr>
              <a:spLocks/>
            </p:cNvSpPr>
            <p:nvPr/>
          </p:nvSpPr>
          <p:spPr bwMode="auto">
            <a:xfrm>
              <a:off x="2880" y="962"/>
              <a:ext cx="1056" cy="131"/>
            </a:xfrm>
            <a:custGeom>
              <a:avLst/>
              <a:gdLst>
                <a:gd name="T0" fmla="*/ 1056 w 1056"/>
                <a:gd name="T1" fmla="*/ 131 h 131"/>
                <a:gd name="T2" fmla="*/ 992 w 1056"/>
                <a:gd name="T3" fmla="*/ 131 h 131"/>
                <a:gd name="T4" fmla="*/ 992 w 1056"/>
                <a:gd name="T5" fmla="*/ 0 h 131"/>
                <a:gd name="T6" fmla="*/ 0 w 1056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131"/>
                <a:gd name="T14" fmla="*/ 1056 w 1056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131">
                  <a:moveTo>
                    <a:pt x="1056" y="131"/>
                  </a:moveTo>
                  <a:lnTo>
                    <a:pt x="992" y="131"/>
                  </a:lnTo>
                  <a:lnTo>
                    <a:pt x="99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488"/>
            <p:cNvSpPr>
              <a:spLocks/>
            </p:cNvSpPr>
            <p:nvPr/>
          </p:nvSpPr>
          <p:spPr bwMode="auto">
            <a:xfrm>
              <a:off x="5129" y="1270"/>
              <a:ext cx="121" cy="206"/>
            </a:xfrm>
            <a:custGeom>
              <a:avLst/>
              <a:gdLst>
                <a:gd name="T0" fmla="*/ 118 w 121"/>
                <a:gd name="T1" fmla="*/ 204 h 206"/>
                <a:gd name="T2" fmla="*/ 121 w 121"/>
                <a:gd name="T3" fmla="*/ 0 h 206"/>
                <a:gd name="T4" fmla="*/ 0 w 121"/>
                <a:gd name="T5" fmla="*/ 0 h 206"/>
                <a:gd name="T6" fmla="*/ 0 w 121"/>
                <a:gd name="T7" fmla="*/ 206 h 206"/>
                <a:gd name="T8" fmla="*/ 121 w 121"/>
                <a:gd name="T9" fmla="*/ 206 h 206"/>
                <a:gd name="T10" fmla="*/ 121 w 121"/>
                <a:gd name="T11" fmla="*/ 206 h 206"/>
                <a:gd name="T12" fmla="*/ 118 w 121"/>
                <a:gd name="T13" fmla="*/ 204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"/>
                <a:gd name="T22" fmla="*/ 0 h 206"/>
                <a:gd name="T23" fmla="*/ 121 w 121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" h="206">
                  <a:moveTo>
                    <a:pt x="118" y="204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121" y="206"/>
                  </a:lnTo>
                  <a:lnTo>
                    <a:pt x="118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89"/>
            <p:cNvSpPr>
              <a:spLocks/>
            </p:cNvSpPr>
            <p:nvPr/>
          </p:nvSpPr>
          <p:spPr bwMode="auto">
            <a:xfrm>
              <a:off x="5129" y="1270"/>
              <a:ext cx="121" cy="206"/>
            </a:xfrm>
            <a:custGeom>
              <a:avLst/>
              <a:gdLst>
                <a:gd name="T0" fmla="*/ 118 w 121"/>
                <a:gd name="T1" fmla="*/ 204 h 206"/>
                <a:gd name="T2" fmla="*/ 121 w 121"/>
                <a:gd name="T3" fmla="*/ 0 h 206"/>
                <a:gd name="T4" fmla="*/ 0 w 121"/>
                <a:gd name="T5" fmla="*/ 0 h 206"/>
                <a:gd name="T6" fmla="*/ 0 w 121"/>
                <a:gd name="T7" fmla="*/ 206 h 206"/>
                <a:gd name="T8" fmla="*/ 121 w 121"/>
                <a:gd name="T9" fmla="*/ 206 h 206"/>
                <a:gd name="T10" fmla="*/ 121 w 121"/>
                <a:gd name="T11" fmla="*/ 206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206"/>
                <a:gd name="T20" fmla="*/ 121 w 121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206">
                  <a:moveTo>
                    <a:pt x="118" y="204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121" y="206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90"/>
            <p:cNvSpPr>
              <a:spLocks/>
            </p:cNvSpPr>
            <p:nvPr/>
          </p:nvSpPr>
          <p:spPr bwMode="auto">
            <a:xfrm>
              <a:off x="5129" y="1476"/>
              <a:ext cx="121" cy="2343"/>
            </a:xfrm>
            <a:custGeom>
              <a:avLst/>
              <a:gdLst>
                <a:gd name="T0" fmla="*/ 121 w 121"/>
                <a:gd name="T1" fmla="*/ 2343 h 2343"/>
                <a:gd name="T2" fmla="*/ 121 w 121"/>
                <a:gd name="T3" fmla="*/ 0 h 2343"/>
                <a:gd name="T4" fmla="*/ 0 w 121"/>
                <a:gd name="T5" fmla="*/ 0 h 2343"/>
                <a:gd name="T6" fmla="*/ 0 w 121"/>
                <a:gd name="T7" fmla="*/ 2343 h 2343"/>
                <a:gd name="T8" fmla="*/ 121 w 121"/>
                <a:gd name="T9" fmla="*/ 2343 h 2343"/>
                <a:gd name="T10" fmla="*/ 121 w 121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2343"/>
                <a:gd name="T20" fmla="*/ 121 w 121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2343">
                  <a:moveTo>
                    <a:pt x="121" y="2343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1" y="23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91"/>
            <p:cNvSpPr>
              <a:spLocks/>
            </p:cNvSpPr>
            <p:nvPr/>
          </p:nvSpPr>
          <p:spPr bwMode="auto">
            <a:xfrm>
              <a:off x="5129" y="1476"/>
              <a:ext cx="121" cy="2343"/>
            </a:xfrm>
            <a:custGeom>
              <a:avLst/>
              <a:gdLst>
                <a:gd name="T0" fmla="*/ 121 w 121"/>
                <a:gd name="T1" fmla="*/ 2343 h 2343"/>
                <a:gd name="T2" fmla="*/ 121 w 121"/>
                <a:gd name="T3" fmla="*/ 0 h 2343"/>
                <a:gd name="T4" fmla="*/ 0 w 121"/>
                <a:gd name="T5" fmla="*/ 0 h 2343"/>
                <a:gd name="T6" fmla="*/ 0 w 121"/>
                <a:gd name="T7" fmla="*/ 2343 h 2343"/>
                <a:gd name="T8" fmla="*/ 121 w 121"/>
                <a:gd name="T9" fmla="*/ 2343 h 2343"/>
                <a:gd name="T10" fmla="*/ 121 w 121"/>
                <a:gd name="T11" fmla="*/ 2343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2343"/>
                <a:gd name="T20" fmla="*/ 121 w 121"/>
                <a:gd name="T21" fmla="*/ 2343 h 2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2343">
                  <a:moveTo>
                    <a:pt x="121" y="2343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21" y="234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492"/>
            <p:cNvSpPr>
              <a:spLocks noChangeArrowheads="1"/>
            </p:cNvSpPr>
            <p:nvPr/>
          </p:nvSpPr>
          <p:spPr bwMode="auto">
            <a:xfrm>
              <a:off x="5144" y="1336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W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93" name="Rectangle 493"/>
            <p:cNvSpPr>
              <a:spLocks noChangeArrowheads="1"/>
            </p:cNvSpPr>
            <p:nvPr/>
          </p:nvSpPr>
          <p:spPr bwMode="auto">
            <a:xfrm>
              <a:off x="5201" y="133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94" name="Freeform 494"/>
            <p:cNvSpPr>
              <a:spLocks/>
            </p:cNvSpPr>
            <p:nvPr/>
          </p:nvSpPr>
          <p:spPr bwMode="auto">
            <a:xfrm>
              <a:off x="2725" y="1602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17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2"/>
                <a:gd name="T17" fmla="*/ 30 w 3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95"/>
            <p:cNvSpPr>
              <a:spLocks/>
            </p:cNvSpPr>
            <p:nvPr/>
          </p:nvSpPr>
          <p:spPr bwMode="auto">
            <a:xfrm>
              <a:off x="3926" y="3610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3 w 32"/>
                <a:gd name="T3" fmla="*/ 32 h 32"/>
                <a:gd name="T4" fmla="*/ 32 w 32"/>
                <a:gd name="T5" fmla="*/ 17 h 32"/>
                <a:gd name="T6" fmla="*/ 3 w 32"/>
                <a:gd name="T7" fmla="*/ 2 h 32"/>
                <a:gd name="T8" fmla="*/ 3 w 32"/>
                <a:gd name="T9" fmla="*/ 2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3" y="32"/>
                  </a:lnTo>
                  <a:lnTo>
                    <a:pt x="32" y="1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496"/>
            <p:cNvSpPr>
              <a:spLocks noChangeShapeType="1"/>
            </p:cNvSpPr>
            <p:nvPr/>
          </p:nvSpPr>
          <p:spPr bwMode="auto">
            <a:xfrm>
              <a:off x="3175" y="3624"/>
              <a:ext cx="76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497"/>
            <p:cNvSpPr>
              <a:spLocks/>
            </p:cNvSpPr>
            <p:nvPr/>
          </p:nvSpPr>
          <p:spPr bwMode="auto">
            <a:xfrm>
              <a:off x="3926" y="2554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3 w 32"/>
                <a:gd name="T3" fmla="*/ 32 h 32"/>
                <a:gd name="T4" fmla="*/ 32 w 32"/>
                <a:gd name="T5" fmla="*/ 17 h 32"/>
                <a:gd name="T6" fmla="*/ 3 w 32"/>
                <a:gd name="T7" fmla="*/ 3 h 32"/>
                <a:gd name="T8" fmla="*/ 3 w 32"/>
                <a:gd name="T9" fmla="*/ 3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3" y="32"/>
                  </a:lnTo>
                  <a:lnTo>
                    <a:pt x="32" y="1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98"/>
            <p:cNvSpPr>
              <a:spLocks noChangeShapeType="1"/>
            </p:cNvSpPr>
            <p:nvPr/>
          </p:nvSpPr>
          <p:spPr bwMode="auto">
            <a:xfrm flipH="1">
              <a:off x="4083" y="2569"/>
              <a:ext cx="69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499"/>
            <p:cNvSpPr>
              <a:spLocks noChangeShapeType="1"/>
            </p:cNvSpPr>
            <p:nvPr/>
          </p:nvSpPr>
          <p:spPr bwMode="auto">
            <a:xfrm flipH="1">
              <a:off x="3690" y="2569"/>
              <a:ext cx="24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00"/>
            <p:cNvSpPr>
              <a:spLocks/>
            </p:cNvSpPr>
            <p:nvPr/>
          </p:nvSpPr>
          <p:spPr bwMode="auto">
            <a:xfrm>
              <a:off x="3926" y="2896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3 w 32"/>
                <a:gd name="T3" fmla="*/ 32 h 32"/>
                <a:gd name="T4" fmla="*/ 32 w 32"/>
                <a:gd name="T5" fmla="*/ 17 h 32"/>
                <a:gd name="T6" fmla="*/ 3 w 32"/>
                <a:gd name="T7" fmla="*/ 0 h 32"/>
                <a:gd name="T8" fmla="*/ 3 w 32"/>
                <a:gd name="T9" fmla="*/ 0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3" y="32"/>
                  </a:lnTo>
                  <a:lnTo>
                    <a:pt x="32" y="1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501"/>
            <p:cNvSpPr>
              <a:spLocks noChangeShapeType="1"/>
            </p:cNvSpPr>
            <p:nvPr/>
          </p:nvSpPr>
          <p:spPr bwMode="auto">
            <a:xfrm flipH="1">
              <a:off x="4083" y="2911"/>
              <a:ext cx="20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02"/>
            <p:cNvSpPr>
              <a:spLocks/>
            </p:cNvSpPr>
            <p:nvPr/>
          </p:nvSpPr>
          <p:spPr bwMode="auto">
            <a:xfrm>
              <a:off x="2949" y="2539"/>
              <a:ext cx="985" cy="374"/>
            </a:xfrm>
            <a:custGeom>
              <a:avLst/>
              <a:gdLst>
                <a:gd name="T0" fmla="*/ 985 w 985"/>
                <a:gd name="T1" fmla="*/ 372 h 374"/>
                <a:gd name="T2" fmla="*/ 0 w 985"/>
                <a:gd name="T3" fmla="*/ 374 h 374"/>
                <a:gd name="T4" fmla="*/ 0 w 985"/>
                <a:gd name="T5" fmla="*/ 0 h 374"/>
                <a:gd name="T6" fmla="*/ 0 60000 65536"/>
                <a:gd name="T7" fmla="*/ 0 60000 65536"/>
                <a:gd name="T8" fmla="*/ 0 60000 65536"/>
                <a:gd name="T9" fmla="*/ 0 w 985"/>
                <a:gd name="T10" fmla="*/ 0 h 374"/>
                <a:gd name="T11" fmla="*/ 985 w 985"/>
                <a:gd name="T12" fmla="*/ 374 h 3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5" h="374">
                  <a:moveTo>
                    <a:pt x="985" y="372"/>
                  </a:moveTo>
                  <a:lnTo>
                    <a:pt x="0" y="37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03"/>
            <p:cNvSpPr>
              <a:spLocks/>
            </p:cNvSpPr>
            <p:nvPr/>
          </p:nvSpPr>
          <p:spPr bwMode="auto">
            <a:xfrm>
              <a:off x="5093" y="1282"/>
              <a:ext cx="32" cy="30"/>
            </a:xfrm>
            <a:custGeom>
              <a:avLst/>
              <a:gdLst>
                <a:gd name="T0" fmla="*/ 0 w 32"/>
                <a:gd name="T1" fmla="*/ 0 h 30"/>
                <a:gd name="T2" fmla="*/ 2 w 32"/>
                <a:gd name="T3" fmla="*/ 30 h 30"/>
                <a:gd name="T4" fmla="*/ 32 w 32"/>
                <a:gd name="T5" fmla="*/ 15 h 30"/>
                <a:gd name="T6" fmla="*/ 2 w 32"/>
                <a:gd name="T7" fmla="*/ 0 h 30"/>
                <a:gd name="T8" fmla="*/ 2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0" y="0"/>
                  </a:moveTo>
                  <a:lnTo>
                    <a:pt x="2" y="30"/>
                  </a:lnTo>
                  <a:lnTo>
                    <a:pt x="32" y="1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04"/>
            <p:cNvSpPr>
              <a:spLocks/>
            </p:cNvSpPr>
            <p:nvPr/>
          </p:nvSpPr>
          <p:spPr bwMode="auto">
            <a:xfrm>
              <a:off x="4083" y="1169"/>
              <a:ext cx="1019" cy="128"/>
            </a:xfrm>
            <a:custGeom>
              <a:avLst/>
              <a:gdLst>
                <a:gd name="T0" fmla="*/ 1019 w 1019"/>
                <a:gd name="T1" fmla="*/ 128 h 128"/>
                <a:gd name="T2" fmla="*/ 956 w 1019"/>
                <a:gd name="T3" fmla="*/ 128 h 128"/>
                <a:gd name="T4" fmla="*/ 956 w 1019"/>
                <a:gd name="T5" fmla="*/ 0 h 128"/>
                <a:gd name="T6" fmla="*/ 0 w 1019"/>
                <a:gd name="T7" fmla="*/ 0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9"/>
                <a:gd name="T13" fmla="*/ 0 h 128"/>
                <a:gd name="T14" fmla="*/ 1019 w 1019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9" h="128">
                  <a:moveTo>
                    <a:pt x="1019" y="128"/>
                  </a:moveTo>
                  <a:lnTo>
                    <a:pt x="956" y="128"/>
                  </a:lnTo>
                  <a:lnTo>
                    <a:pt x="95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05"/>
            <p:cNvSpPr>
              <a:spLocks/>
            </p:cNvSpPr>
            <p:nvPr/>
          </p:nvSpPr>
          <p:spPr bwMode="auto">
            <a:xfrm>
              <a:off x="5093" y="2554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2 w 32"/>
                <a:gd name="T3" fmla="*/ 32 h 32"/>
                <a:gd name="T4" fmla="*/ 32 w 32"/>
                <a:gd name="T5" fmla="*/ 17 h 32"/>
                <a:gd name="T6" fmla="*/ 2 w 32"/>
                <a:gd name="T7" fmla="*/ 3 h 32"/>
                <a:gd name="T8" fmla="*/ 2 w 32"/>
                <a:gd name="T9" fmla="*/ 3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2" y="32"/>
                  </a:lnTo>
                  <a:lnTo>
                    <a:pt x="32" y="1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506"/>
            <p:cNvSpPr>
              <a:spLocks noChangeShapeType="1"/>
            </p:cNvSpPr>
            <p:nvPr/>
          </p:nvSpPr>
          <p:spPr bwMode="auto">
            <a:xfrm flipH="1">
              <a:off x="5250" y="2569"/>
              <a:ext cx="135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507"/>
            <p:cNvSpPr>
              <a:spLocks noChangeShapeType="1"/>
            </p:cNvSpPr>
            <p:nvPr/>
          </p:nvSpPr>
          <p:spPr bwMode="auto">
            <a:xfrm flipH="1">
              <a:off x="4992" y="2569"/>
              <a:ext cx="10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508"/>
            <p:cNvSpPr>
              <a:spLocks/>
            </p:cNvSpPr>
            <p:nvPr/>
          </p:nvSpPr>
          <p:spPr bwMode="auto">
            <a:xfrm>
              <a:off x="5093" y="3093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2 w 32"/>
                <a:gd name="T3" fmla="*/ 32 h 32"/>
                <a:gd name="T4" fmla="*/ 32 w 32"/>
                <a:gd name="T5" fmla="*/ 17 h 32"/>
                <a:gd name="T6" fmla="*/ 2 w 32"/>
                <a:gd name="T7" fmla="*/ 2 h 32"/>
                <a:gd name="T8" fmla="*/ 2 w 32"/>
                <a:gd name="T9" fmla="*/ 2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2" y="32"/>
                  </a:lnTo>
                  <a:lnTo>
                    <a:pt x="32" y="1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509"/>
            <p:cNvSpPr>
              <a:spLocks/>
            </p:cNvSpPr>
            <p:nvPr/>
          </p:nvSpPr>
          <p:spPr bwMode="auto">
            <a:xfrm>
              <a:off x="5250" y="2842"/>
              <a:ext cx="135" cy="268"/>
            </a:xfrm>
            <a:custGeom>
              <a:avLst/>
              <a:gdLst>
                <a:gd name="T0" fmla="*/ 135 w 135"/>
                <a:gd name="T1" fmla="*/ 0 h 268"/>
                <a:gd name="T2" fmla="*/ 66 w 135"/>
                <a:gd name="T3" fmla="*/ 0 h 268"/>
                <a:gd name="T4" fmla="*/ 66 w 135"/>
                <a:gd name="T5" fmla="*/ 268 h 268"/>
                <a:gd name="T6" fmla="*/ 0 w 135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68"/>
                <a:gd name="T14" fmla="*/ 135 w 135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68">
                  <a:moveTo>
                    <a:pt x="135" y="0"/>
                  </a:moveTo>
                  <a:lnTo>
                    <a:pt x="66" y="0"/>
                  </a:lnTo>
                  <a:lnTo>
                    <a:pt x="66" y="268"/>
                  </a:lnTo>
                  <a:lnTo>
                    <a:pt x="0" y="26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510"/>
            <p:cNvSpPr>
              <a:spLocks/>
            </p:cNvSpPr>
            <p:nvPr/>
          </p:nvSpPr>
          <p:spPr bwMode="auto">
            <a:xfrm>
              <a:off x="4152" y="2571"/>
              <a:ext cx="946" cy="539"/>
            </a:xfrm>
            <a:custGeom>
              <a:avLst/>
              <a:gdLst>
                <a:gd name="T0" fmla="*/ 946 w 946"/>
                <a:gd name="T1" fmla="*/ 537 h 539"/>
                <a:gd name="T2" fmla="*/ 0 w 946"/>
                <a:gd name="T3" fmla="*/ 539 h 539"/>
                <a:gd name="T4" fmla="*/ 0 w 946"/>
                <a:gd name="T5" fmla="*/ 0 h 539"/>
                <a:gd name="T6" fmla="*/ 0 60000 65536"/>
                <a:gd name="T7" fmla="*/ 0 60000 65536"/>
                <a:gd name="T8" fmla="*/ 0 60000 65536"/>
                <a:gd name="T9" fmla="*/ 0 w 946"/>
                <a:gd name="T10" fmla="*/ 0 h 539"/>
                <a:gd name="T11" fmla="*/ 946 w 946"/>
                <a:gd name="T12" fmla="*/ 539 h 5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6" h="539">
                  <a:moveTo>
                    <a:pt x="946" y="537"/>
                  </a:moveTo>
                  <a:lnTo>
                    <a:pt x="0" y="53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511"/>
            <p:cNvSpPr>
              <a:spLocks/>
            </p:cNvSpPr>
            <p:nvPr/>
          </p:nvSpPr>
          <p:spPr bwMode="auto">
            <a:xfrm>
              <a:off x="5093" y="3610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2 w 32"/>
                <a:gd name="T3" fmla="*/ 32 h 32"/>
                <a:gd name="T4" fmla="*/ 32 w 32"/>
                <a:gd name="T5" fmla="*/ 17 h 32"/>
                <a:gd name="T6" fmla="*/ 2 w 32"/>
                <a:gd name="T7" fmla="*/ 2 h 32"/>
                <a:gd name="T8" fmla="*/ 2 w 32"/>
                <a:gd name="T9" fmla="*/ 2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2" y="32"/>
                  </a:lnTo>
                  <a:lnTo>
                    <a:pt x="32" y="1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512"/>
            <p:cNvSpPr>
              <a:spLocks noChangeShapeType="1"/>
            </p:cNvSpPr>
            <p:nvPr/>
          </p:nvSpPr>
          <p:spPr bwMode="auto">
            <a:xfrm>
              <a:off x="4083" y="3624"/>
              <a:ext cx="1019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513"/>
            <p:cNvSpPr>
              <a:spLocks noChangeArrowheads="1"/>
            </p:cNvSpPr>
            <p:nvPr/>
          </p:nvSpPr>
          <p:spPr bwMode="auto">
            <a:xfrm>
              <a:off x="1478" y="137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4" name="Rectangle 514"/>
            <p:cNvSpPr>
              <a:spLocks noChangeArrowheads="1"/>
            </p:cNvSpPr>
            <p:nvPr/>
          </p:nvSpPr>
          <p:spPr bwMode="auto">
            <a:xfrm>
              <a:off x="1495" y="137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F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5" name="Rectangle 515"/>
            <p:cNvSpPr>
              <a:spLocks noChangeArrowheads="1"/>
            </p:cNvSpPr>
            <p:nvPr/>
          </p:nvSpPr>
          <p:spPr bwMode="auto">
            <a:xfrm>
              <a:off x="1532" y="137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6" name="Rectangle 516"/>
            <p:cNvSpPr>
              <a:spLocks noChangeArrowheads="1"/>
            </p:cNvSpPr>
            <p:nvPr/>
          </p:nvSpPr>
          <p:spPr bwMode="auto">
            <a:xfrm>
              <a:off x="1549" y="137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7" name="Rectangle 517"/>
            <p:cNvSpPr>
              <a:spLocks noChangeArrowheads="1"/>
            </p:cNvSpPr>
            <p:nvPr/>
          </p:nvSpPr>
          <p:spPr bwMode="auto">
            <a:xfrm>
              <a:off x="1564" y="1373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8" name="Rectangle 518"/>
            <p:cNvSpPr>
              <a:spLocks noChangeArrowheads="1"/>
            </p:cNvSpPr>
            <p:nvPr/>
          </p:nvSpPr>
          <p:spPr bwMode="auto">
            <a:xfrm>
              <a:off x="1056" y="48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P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9" name="Rectangle 519"/>
            <p:cNvSpPr>
              <a:spLocks noChangeArrowheads="1"/>
            </p:cNvSpPr>
            <p:nvPr/>
          </p:nvSpPr>
          <p:spPr bwMode="auto">
            <a:xfrm>
              <a:off x="1095" y="482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0" name="Rectangle 520"/>
            <p:cNvSpPr>
              <a:spLocks noChangeArrowheads="1"/>
            </p:cNvSpPr>
            <p:nvPr/>
          </p:nvSpPr>
          <p:spPr bwMode="auto">
            <a:xfrm>
              <a:off x="1139" y="48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1" name="Rectangle 521"/>
            <p:cNvSpPr>
              <a:spLocks noChangeArrowheads="1"/>
            </p:cNvSpPr>
            <p:nvPr/>
          </p:nvSpPr>
          <p:spPr bwMode="auto">
            <a:xfrm>
              <a:off x="1178" y="482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2" name="Rectangle 522"/>
            <p:cNvSpPr>
              <a:spLocks noChangeArrowheads="1"/>
            </p:cNvSpPr>
            <p:nvPr/>
          </p:nvSpPr>
          <p:spPr bwMode="auto">
            <a:xfrm>
              <a:off x="1198" y="482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3" name="Rectangle 523"/>
            <p:cNvSpPr>
              <a:spLocks noChangeArrowheads="1"/>
            </p:cNvSpPr>
            <p:nvPr/>
          </p:nvSpPr>
          <p:spPr bwMode="auto">
            <a:xfrm>
              <a:off x="2743" y="758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4" name="Rectangle 524"/>
            <p:cNvSpPr>
              <a:spLocks noChangeArrowheads="1"/>
            </p:cNvSpPr>
            <p:nvPr/>
          </p:nvSpPr>
          <p:spPr bwMode="auto">
            <a:xfrm>
              <a:off x="2760" y="758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5" name="Rectangle 525"/>
            <p:cNvSpPr>
              <a:spLocks noChangeArrowheads="1"/>
            </p:cNvSpPr>
            <p:nvPr/>
          </p:nvSpPr>
          <p:spPr bwMode="auto">
            <a:xfrm>
              <a:off x="2801" y="758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6" name="Rectangle 526"/>
            <p:cNvSpPr>
              <a:spLocks noChangeArrowheads="1"/>
            </p:cNvSpPr>
            <p:nvPr/>
          </p:nvSpPr>
          <p:spPr bwMode="auto">
            <a:xfrm>
              <a:off x="2819" y="758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7" name="Rectangle 527"/>
            <p:cNvSpPr>
              <a:spLocks noChangeArrowheads="1"/>
            </p:cNvSpPr>
            <p:nvPr/>
          </p:nvSpPr>
          <p:spPr bwMode="auto">
            <a:xfrm>
              <a:off x="2860" y="758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X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8" name="Rectangle 528"/>
            <p:cNvSpPr>
              <a:spLocks noChangeArrowheads="1"/>
            </p:cNvSpPr>
            <p:nvPr/>
          </p:nvSpPr>
          <p:spPr bwMode="auto">
            <a:xfrm>
              <a:off x="3907" y="96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29" name="Rectangle 529"/>
            <p:cNvSpPr>
              <a:spLocks noChangeArrowheads="1"/>
            </p:cNvSpPr>
            <p:nvPr/>
          </p:nvSpPr>
          <p:spPr bwMode="auto">
            <a:xfrm>
              <a:off x="3946" y="96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X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0" name="Rectangle 530"/>
            <p:cNvSpPr>
              <a:spLocks noChangeArrowheads="1"/>
            </p:cNvSpPr>
            <p:nvPr/>
          </p:nvSpPr>
          <p:spPr bwMode="auto">
            <a:xfrm>
              <a:off x="3988" y="962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1" name="Rectangle 531"/>
            <p:cNvSpPr>
              <a:spLocks noChangeArrowheads="1"/>
            </p:cNvSpPr>
            <p:nvPr/>
          </p:nvSpPr>
          <p:spPr bwMode="auto">
            <a:xfrm>
              <a:off x="4005" y="962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2" name="Rectangle 532"/>
            <p:cNvSpPr>
              <a:spLocks noChangeArrowheads="1"/>
            </p:cNvSpPr>
            <p:nvPr/>
          </p:nvSpPr>
          <p:spPr bwMode="auto">
            <a:xfrm>
              <a:off x="4054" y="96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3" name="Rectangle 533"/>
            <p:cNvSpPr>
              <a:spLocks noChangeArrowheads="1"/>
            </p:cNvSpPr>
            <p:nvPr/>
          </p:nvSpPr>
          <p:spPr bwMode="auto">
            <a:xfrm>
              <a:off x="4096" y="962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4" name="Rectangle 534"/>
            <p:cNvSpPr>
              <a:spLocks noChangeArrowheads="1"/>
            </p:cNvSpPr>
            <p:nvPr/>
          </p:nvSpPr>
          <p:spPr bwMode="auto">
            <a:xfrm>
              <a:off x="5063" y="1166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5" name="Rectangle 535"/>
            <p:cNvSpPr>
              <a:spLocks noChangeArrowheads="1"/>
            </p:cNvSpPr>
            <p:nvPr/>
          </p:nvSpPr>
          <p:spPr bwMode="auto">
            <a:xfrm>
              <a:off x="5112" y="116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6" name="Rectangle 536"/>
            <p:cNvSpPr>
              <a:spLocks noChangeArrowheads="1"/>
            </p:cNvSpPr>
            <p:nvPr/>
          </p:nvSpPr>
          <p:spPr bwMode="auto">
            <a:xfrm>
              <a:off x="5154" y="1166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7" name="Rectangle 537"/>
            <p:cNvSpPr>
              <a:spLocks noChangeArrowheads="1"/>
            </p:cNvSpPr>
            <p:nvPr/>
          </p:nvSpPr>
          <p:spPr bwMode="auto">
            <a:xfrm>
              <a:off x="5203" y="1166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8" name="Rectangle 538"/>
            <p:cNvSpPr>
              <a:spLocks noChangeArrowheads="1"/>
            </p:cNvSpPr>
            <p:nvPr/>
          </p:nvSpPr>
          <p:spPr bwMode="auto">
            <a:xfrm>
              <a:off x="5220" y="1166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W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39" name="Rectangle 539"/>
            <p:cNvSpPr>
              <a:spLocks noChangeArrowheads="1"/>
            </p:cNvSpPr>
            <p:nvPr/>
          </p:nvSpPr>
          <p:spPr bwMode="auto">
            <a:xfrm>
              <a:off x="5277" y="116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40" name="Freeform 540"/>
            <p:cNvSpPr>
              <a:spLocks/>
            </p:cNvSpPr>
            <p:nvPr/>
          </p:nvSpPr>
          <p:spPr bwMode="auto">
            <a:xfrm>
              <a:off x="1448" y="1602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3 w 32"/>
                <a:gd name="T3" fmla="*/ 32 h 32"/>
                <a:gd name="T4" fmla="*/ 32 w 32"/>
                <a:gd name="T5" fmla="*/ 17 h 32"/>
                <a:gd name="T6" fmla="*/ 3 w 32"/>
                <a:gd name="T7" fmla="*/ 2 h 32"/>
                <a:gd name="T8" fmla="*/ 3 w 32"/>
                <a:gd name="T9" fmla="*/ 2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0"/>
                  </a:moveTo>
                  <a:lnTo>
                    <a:pt x="3" y="32"/>
                  </a:lnTo>
                  <a:lnTo>
                    <a:pt x="32" y="1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41"/>
            <p:cNvSpPr>
              <a:spLocks noChangeShapeType="1"/>
            </p:cNvSpPr>
            <p:nvPr/>
          </p:nvSpPr>
          <p:spPr bwMode="auto">
            <a:xfrm flipH="1">
              <a:off x="1606" y="1617"/>
              <a:ext cx="112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542"/>
            <p:cNvSpPr>
              <a:spLocks noChangeShapeType="1"/>
            </p:cNvSpPr>
            <p:nvPr/>
          </p:nvSpPr>
          <p:spPr bwMode="auto">
            <a:xfrm flipH="1">
              <a:off x="1151" y="1617"/>
              <a:ext cx="305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543"/>
            <p:cNvSpPr>
              <a:spLocks/>
            </p:cNvSpPr>
            <p:nvPr/>
          </p:nvSpPr>
          <p:spPr bwMode="auto">
            <a:xfrm>
              <a:off x="960" y="815"/>
              <a:ext cx="29" cy="29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29 h 29"/>
                <a:gd name="T4" fmla="*/ 29 w 29"/>
                <a:gd name="T5" fmla="*/ 14 h 29"/>
                <a:gd name="T6" fmla="*/ 0 w 29"/>
                <a:gd name="T7" fmla="*/ 0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0"/>
                  </a:moveTo>
                  <a:lnTo>
                    <a:pt x="0" y="29"/>
                  </a:lnTo>
                  <a:lnTo>
                    <a:pt x="2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544"/>
            <p:cNvSpPr>
              <a:spLocks/>
            </p:cNvSpPr>
            <p:nvPr/>
          </p:nvSpPr>
          <p:spPr bwMode="auto">
            <a:xfrm>
              <a:off x="960" y="1088"/>
              <a:ext cx="29" cy="29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29 h 29"/>
                <a:gd name="T4" fmla="*/ 29 w 29"/>
                <a:gd name="T5" fmla="*/ 15 h 29"/>
                <a:gd name="T6" fmla="*/ 0 w 29"/>
                <a:gd name="T7" fmla="*/ 0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0"/>
                  </a:moveTo>
                  <a:lnTo>
                    <a:pt x="0" y="29"/>
                  </a:lnTo>
                  <a:lnTo>
                    <a:pt x="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545"/>
            <p:cNvSpPr>
              <a:spLocks/>
            </p:cNvSpPr>
            <p:nvPr/>
          </p:nvSpPr>
          <p:spPr bwMode="auto">
            <a:xfrm>
              <a:off x="994" y="773"/>
              <a:ext cx="116" cy="386"/>
            </a:xfrm>
            <a:custGeom>
              <a:avLst/>
              <a:gdLst>
                <a:gd name="T0" fmla="*/ 0 w 116"/>
                <a:gd name="T1" fmla="*/ 56 h 386"/>
                <a:gd name="T2" fmla="*/ 3 w 116"/>
                <a:gd name="T3" fmla="*/ 49 h 386"/>
                <a:gd name="T4" fmla="*/ 5 w 116"/>
                <a:gd name="T5" fmla="*/ 39 h 386"/>
                <a:gd name="T6" fmla="*/ 7 w 116"/>
                <a:gd name="T7" fmla="*/ 32 h 386"/>
                <a:gd name="T8" fmla="*/ 12 w 116"/>
                <a:gd name="T9" fmla="*/ 24 h 386"/>
                <a:gd name="T10" fmla="*/ 17 w 116"/>
                <a:gd name="T11" fmla="*/ 17 h 386"/>
                <a:gd name="T12" fmla="*/ 25 w 116"/>
                <a:gd name="T13" fmla="*/ 12 h 386"/>
                <a:gd name="T14" fmla="*/ 32 w 116"/>
                <a:gd name="T15" fmla="*/ 7 h 386"/>
                <a:gd name="T16" fmla="*/ 39 w 116"/>
                <a:gd name="T17" fmla="*/ 2 h 386"/>
                <a:gd name="T18" fmla="*/ 49 w 116"/>
                <a:gd name="T19" fmla="*/ 2 h 386"/>
                <a:gd name="T20" fmla="*/ 59 w 116"/>
                <a:gd name="T21" fmla="*/ 0 h 386"/>
                <a:gd name="T22" fmla="*/ 66 w 116"/>
                <a:gd name="T23" fmla="*/ 2 h 386"/>
                <a:gd name="T24" fmla="*/ 76 w 116"/>
                <a:gd name="T25" fmla="*/ 2 h 386"/>
                <a:gd name="T26" fmla="*/ 84 w 116"/>
                <a:gd name="T27" fmla="*/ 7 h 386"/>
                <a:gd name="T28" fmla="*/ 91 w 116"/>
                <a:gd name="T29" fmla="*/ 12 h 386"/>
                <a:gd name="T30" fmla="*/ 98 w 116"/>
                <a:gd name="T31" fmla="*/ 17 h 386"/>
                <a:gd name="T32" fmla="*/ 103 w 116"/>
                <a:gd name="T33" fmla="*/ 24 h 386"/>
                <a:gd name="T34" fmla="*/ 108 w 116"/>
                <a:gd name="T35" fmla="*/ 32 h 386"/>
                <a:gd name="T36" fmla="*/ 111 w 116"/>
                <a:gd name="T37" fmla="*/ 39 h 386"/>
                <a:gd name="T38" fmla="*/ 113 w 116"/>
                <a:gd name="T39" fmla="*/ 49 h 386"/>
                <a:gd name="T40" fmla="*/ 116 w 116"/>
                <a:gd name="T41" fmla="*/ 56 h 386"/>
                <a:gd name="T42" fmla="*/ 116 w 116"/>
                <a:gd name="T43" fmla="*/ 330 h 386"/>
                <a:gd name="T44" fmla="*/ 113 w 116"/>
                <a:gd name="T45" fmla="*/ 339 h 386"/>
                <a:gd name="T46" fmla="*/ 111 w 116"/>
                <a:gd name="T47" fmla="*/ 347 h 386"/>
                <a:gd name="T48" fmla="*/ 108 w 116"/>
                <a:gd name="T49" fmla="*/ 357 h 386"/>
                <a:gd name="T50" fmla="*/ 103 w 116"/>
                <a:gd name="T51" fmla="*/ 364 h 386"/>
                <a:gd name="T52" fmla="*/ 98 w 116"/>
                <a:gd name="T53" fmla="*/ 369 h 386"/>
                <a:gd name="T54" fmla="*/ 91 w 116"/>
                <a:gd name="T55" fmla="*/ 376 h 386"/>
                <a:gd name="T56" fmla="*/ 84 w 116"/>
                <a:gd name="T57" fmla="*/ 379 h 386"/>
                <a:gd name="T58" fmla="*/ 76 w 116"/>
                <a:gd name="T59" fmla="*/ 384 h 386"/>
                <a:gd name="T60" fmla="*/ 66 w 116"/>
                <a:gd name="T61" fmla="*/ 386 h 386"/>
                <a:gd name="T62" fmla="*/ 59 w 116"/>
                <a:gd name="T63" fmla="*/ 386 h 386"/>
                <a:gd name="T64" fmla="*/ 49 w 116"/>
                <a:gd name="T65" fmla="*/ 386 h 386"/>
                <a:gd name="T66" fmla="*/ 39 w 116"/>
                <a:gd name="T67" fmla="*/ 384 h 386"/>
                <a:gd name="T68" fmla="*/ 32 w 116"/>
                <a:gd name="T69" fmla="*/ 379 h 386"/>
                <a:gd name="T70" fmla="*/ 25 w 116"/>
                <a:gd name="T71" fmla="*/ 376 h 386"/>
                <a:gd name="T72" fmla="*/ 17 w 116"/>
                <a:gd name="T73" fmla="*/ 369 h 386"/>
                <a:gd name="T74" fmla="*/ 12 w 116"/>
                <a:gd name="T75" fmla="*/ 364 h 386"/>
                <a:gd name="T76" fmla="*/ 7 w 116"/>
                <a:gd name="T77" fmla="*/ 357 h 386"/>
                <a:gd name="T78" fmla="*/ 5 w 116"/>
                <a:gd name="T79" fmla="*/ 347 h 386"/>
                <a:gd name="T80" fmla="*/ 3 w 116"/>
                <a:gd name="T81" fmla="*/ 339 h 386"/>
                <a:gd name="T82" fmla="*/ 0 w 116"/>
                <a:gd name="T83" fmla="*/ 330 h 386"/>
                <a:gd name="T84" fmla="*/ 0 w 116"/>
                <a:gd name="T85" fmla="*/ 56 h 386"/>
                <a:gd name="T86" fmla="*/ 0 w 116"/>
                <a:gd name="T87" fmla="*/ 56 h 3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386"/>
                <a:gd name="T134" fmla="*/ 116 w 116"/>
                <a:gd name="T135" fmla="*/ 386 h 3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386">
                  <a:moveTo>
                    <a:pt x="0" y="56"/>
                  </a:moveTo>
                  <a:lnTo>
                    <a:pt x="3" y="49"/>
                  </a:lnTo>
                  <a:lnTo>
                    <a:pt x="5" y="39"/>
                  </a:lnTo>
                  <a:lnTo>
                    <a:pt x="7" y="32"/>
                  </a:lnTo>
                  <a:lnTo>
                    <a:pt x="12" y="24"/>
                  </a:lnTo>
                  <a:lnTo>
                    <a:pt x="17" y="17"/>
                  </a:lnTo>
                  <a:lnTo>
                    <a:pt x="25" y="12"/>
                  </a:lnTo>
                  <a:lnTo>
                    <a:pt x="32" y="7"/>
                  </a:lnTo>
                  <a:lnTo>
                    <a:pt x="39" y="2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4" y="7"/>
                  </a:lnTo>
                  <a:lnTo>
                    <a:pt x="91" y="12"/>
                  </a:lnTo>
                  <a:lnTo>
                    <a:pt x="98" y="17"/>
                  </a:lnTo>
                  <a:lnTo>
                    <a:pt x="103" y="24"/>
                  </a:lnTo>
                  <a:lnTo>
                    <a:pt x="108" y="32"/>
                  </a:lnTo>
                  <a:lnTo>
                    <a:pt x="111" y="39"/>
                  </a:lnTo>
                  <a:lnTo>
                    <a:pt x="113" y="49"/>
                  </a:lnTo>
                  <a:lnTo>
                    <a:pt x="116" y="56"/>
                  </a:lnTo>
                  <a:lnTo>
                    <a:pt x="116" y="330"/>
                  </a:lnTo>
                  <a:lnTo>
                    <a:pt x="113" y="339"/>
                  </a:lnTo>
                  <a:lnTo>
                    <a:pt x="111" y="347"/>
                  </a:lnTo>
                  <a:lnTo>
                    <a:pt x="108" y="357"/>
                  </a:lnTo>
                  <a:lnTo>
                    <a:pt x="103" y="364"/>
                  </a:lnTo>
                  <a:lnTo>
                    <a:pt x="98" y="369"/>
                  </a:lnTo>
                  <a:lnTo>
                    <a:pt x="91" y="376"/>
                  </a:lnTo>
                  <a:lnTo>
                    <a:pt x="84" y="379"/>
                  </a:lnTo>
                  <a:lnTo>
                    <a:pt x="76" y="384"/>
                  </a:lnTo>
                  <a:lnTo>
                    <a:pt x="66" y="386"/>
                  </a:lnTo>
                  <a:lnTo>
                    <a:pt x="59" y="386"/>
                  </a:lnTo>
                  <a:lnTo>
                    <a:pt x="49" y="386"/>
                  </a:lnTo>
                  <a:lnTo>
                    <a:pt x="39" y="384"/>
                  </a:lnTo>
                  <a:lnTo>
                    <a:pt x="32" y="379"/>
                  </a:lnTo>
                  <a:lnTo>
                    <a:pt x="25" y="376"/>
                  </a:lnTo>
                  <a:lnTo>
                    <a:pt x="17" y="369"/>
                  </a:lnTo>
                  <a:lnTo>
                    <a:pt x="12" y="364"/>
                  </a:lnTo>
                  <a:lnTo>
                    <a:pt x="7" y="357"/>
                  </a:lnTo>
                  <a:lnTo>
                    <a:pt x="5" y="347"/>
                  </a:lnTo>
                  <a:lnTo>
                    <a:pt x="3" y="339"/>
                  </a:lnTo>
                  <a:lnTo>
                    <a:pt x="0" y="33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546"/>
            <p:cNvSpPr>
              <a:spLocks/>
            </p:cNvSpPr>
            <p:nvPr/>
          </p:nvSpPr>
          <p:spPr bwMode="auto">
            <a:xfrm>
              <a:off x="994" y="773"/>
              <a:ext cx="116" cy="386"/>
            </a:xfrm>
            <a:custGeom>
              <a:avLst/>
              <a:gdLst>
                <a:gd name="T0" fmla="*/ 0 w 116"/>
                <a:gd name="T1" fmla="*/ 56 h 386"/>
                <a:gd name="T2" fmla="*/ 3 w 116"/>
                <a:gd name="T3" fmla="*/ 49 h 386"/>
                <a:gd name="T4" fmla="*/ 5 w 116"/>
                <a:gd name="T5" fmla="*/ 39 h 386"/>
                <a:gd name="T6" fmla="*/ 7 w 116"/>
                <a:gd name="T7" fmla="*/ 32 h 386"/>
                <a:gd name="T8" fmla="*/ 12 w 116"/>
                <a:gd name="T9" fmla="*/ 24 h 386"/>
                <a:gd name="T10" fmla="*/ 17 w 116"/>
                <a:gd name="T11" fmla="*/ 17 h 386"/>
                <a:gd name="T12" fmla="*/ 25 w 116"/>
                <a:gd name="T13" fmla="*/ 12 h 386"/>
                <a:gd name="T14" fmla="*/ 32 w 116"/>
                <a:gd name="T15" fmla="*/ 7 h 386"/>
                <a:gd name="T16" fmla="*/ 39 w 116"/>
                <a:gd name="T17" fmla="*/ 2 h 386"/>
                <a:gd name="T18" fmla="*/ 49 w 116"/>
                <a:gd name="T19" fmla="*/ 2 h 386"/>
                <a:gd name="T20" fmla="*/ 59 w 116"/>
                <a:gd name="T21" fmla="*/ 0 h 386"/>
                <a:gd name="T22" fmla="*/ 66 w 116"/>
                <a:gd name="T23" fmla="*/ 2 h 386"/>
                <a:gd name="T24" fmla="*/ 76 w 116"/>
                <a:gd name="T25" fmla="*/ 2 h 386"/>
                <a:gd name="T26" fmla="*/ 84 w 116"/>
                <a:gd name="T27" fmla="*/ 7 h 386"/>
                <a:gd name="T28" fmla="*/ 91 w 116"/>
                <a:gd name="T29" fmla="*/ 12 h 386"/>
                <a:gd name="T30" fmla="*/ 98 w 116"/>
                <a:gd name="T31" fmla="*/ 17 h 386"/>
                <a:gd name="T32" fmla="*/ 103 w 116"/>
                <a:gd name="T33" fmla="*/ 24 h 386"/>
                <a:gd name="T34" fmla="*/ 108 w 116"/>
                <a:gd name="T35" fmla="*/ 32 h 386"/>
                <a:gd name="T36" fmla="*/ 111 w 116"/>
                <a:gd name="T37" fmla="*/ 39 h 386"/>
                <a:gd name="T38" fmla="*/ 113 w 116"/>
                <a:gd name="T39" fmla="*/ 49 h 386"/>
                <a:gd name="T40" fmla="*/ 116 w 116"/>
                <a:gd name="T41" fmla="*/ 56 h 386"/>
                <a:gd name="T42" fmla="*/ 116 w 116"/>
                <a:gd name="T43" fmla="*/ 330 h 386"/>
                <a:gd name="T44" fmla="*/ 113 w 116"/>
                <a:gd name="T45" fmla="*/ 339 h 386"/>
                <a:gd name="T46" fmla="*/ 111 w 116"/>
                <a:gd name="T47" fmla="*/ 347 h 386"/>
                <a:gd name="T48" fmla="*/ 108 w 116"/>
                <a:gd name="T49" fmla="*/ 357 h 386"/>
                <a:gd name="T50" fmla="*/ 103 w 116"/>
                <a:gd name="T51" fmla="*/ 364 h 386"/>
                <a:gd name="T52" fmla="*/ 98 w 116"/>
                <a:gd name="T53" fmla="*/ 369 h 386"/>
                <a:gd name="T54" fmla="*/ 91 w 116"/>
                <a:gd name="T55" fmla="*/ 376 h 386"/>
                <a:gd name="T56" fmla="*/ 84 w 116"/>
                <a:gd name="T57" fmla="*/ 379 h 386"/>
                <a:gd name="T58" fmla="*/ 76 w 116"/>
                <a:gd name="T59" fmla="*/ 384 h 386"/>
                <a:gd name="T60" fmla="*/ 66 w 116"/>
                <a:gd name="T61" fmla="*/ 386 h 386"/>
                <a:gd name="T62" fmla="*/ 59 w 116"/>
                <a:gd name="T63" fmla="*/ 386 h 386"/>
                <a:gd name="T64" fmla="*/ 49 w 116"/>
                <a:gd name="T65" fmla="*/ 386 h 386"/>
                <a:gd name="T66" fmla="*/ 39 w 116"/>
                <a:gd name="T67" fmla="*/ 384 h 386"/>
                <a:gd name="T68" fmla="*/ 32 w 116"/>
                <a:gd name="T69" fmla="*/ 379 h 386"/>
                <a:gd name="T70" fmla="*/ 25 w 116"/>
                <a:gd name="T71" fmla="*/ 376 h 386"/>
                <a:gd name="T72" fmla="*/ 17 w 116"/>
                <a:gd name="T73" fmla="*/ 369 h 386"/>
                <a:gd name="T74" fmla="*/ 12 w 116"/>
                <a:gd name="T75" fmla="*/ 364 h 386"/>
                <a:gd name="T76" fmla="*/ 7 w 116"/>
                <a:gd name="T77" fmla="*/ 357 h 386"/>
                <a:gd name="T78" fmla="*/ 5 w 116"/>
                <a:gd name="T79" fmla="*/ 347 h 386"/>
                <a:gd name="T80" fmla="*/ 3 w 116"/>
                <a:gd name="T81" fmla="*/ 339 h 386"/>
                <a:gd name="T82" fmla="*/ 0 w 116"/>
                <a:gd name="T83" fmla="*/ 330 h 386"/>
                <a:gd name="T84" fmla="*/ 0 w 116"/>
                <a:gd name="T85" fmla="*/ 56 h 386"/>
                <a:gd name="T86" fmla="*/ 0 w 116"/>
                <a:gd name="T87" fmla="*/ 56 h 3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386"/>
                <a:gd name="T134" fmla="*/ 116 w 116"/>
                <a:gd name="T135" fmla="*/ 386 h 3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386">
                  <a:moveTo>
                    <a:pt x="0" y="56"/>
                  </a:moveTo>
                  <a:lnTo>
                    <a:pt x="3" y="49"/>
                  </a:lnTo>
                  <a:lnTo>
                    <a:pt x="5" y="39"/>
                  </a:lnTo>
                  <a:lnTo>
                    <a:pt x="7" y="32"/>
                  </a:lnTo>
                  <a:lnTo>
                    <a:pt x="12" y="24"/>
                  </a:lnTo>
                  <a:lnTo>
                    <a:pt x="17" y="17"/>
                  </a:lnTo>
                  <a:lnTo>
                    <a:pt x="25" y="12"/>
                  </a:lnTo>
                  <a:lnTo>
                    <a:pt x="32" y="7"/>
                  </a:lnTo>
                  <a:lnTo>
                    <a:pt x="39" y="2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4" y="7"/>
                  </a:lnTo>
                  <a:lnTo>
                    <a:pt x="91" y="12"/>
                  </a:lnTo>
                  <a:lnTo>
                    <a:pt x="98" y="17"/>
                  </a:lnTo>
                  <a:lnTo>
                    <a:pt x="103" y="24"/>
                  </a:lnTo>
                  <a:lnTo>
                    <a:pt x="108" y="32"/>
                  </a:lnTo>
                  <a:lnTo>
                    <a:pt x="111" y="39"/>
                  </a:lnTo>
                  <a:lnTo>
                    <a:pt x="113" y="49"/>
                  </a:lnTo>
                  <a:lnTo>
                    <a:pt x="116" y="56"/>
                  </a:lnTo>
                  <a:lnTo>
                    <a:pt x="116" y="330"/>
                  </a:lnTo>
                  <a:lnTo>
                    <a:pt x="113" y="339"/>
                  </a:lnTo>
                  <a:lnTo>
                    <a:pt x="111" y="347"/>
                  </a:lnTo>
                  <a:lnTo>
                    <a:pt x="108" y="357"/>
                  </a:lnTo>
                  <a:lnTo>
                    <a:pt x="103" y="364"/>
                  </a:lnTo>
                  <a:lnTo>
                    <a:pt x="98" y="369"/>
                  </a:lnTo>
                  <a:lnTo>
                    <a:pt x="91" y="376"/>
                  </a:lnTo>
                  <a:lnTo>
                    <a:pt x="84" y="379"/>
                  </a:lnTo>
                  <a:lnTo>
                    <a:pt x="76" y="384"/>
                  </a:lnTo>
                  <a:lnTo>
                    <a:pt x="66" y="386"/>
                  </a:lnTo>
                  <a:lnTo>
                    <a:pt x="59" y="386"/>
                  </a:lnTo>
                  <a:lnTo>
                    <a:pt x="49" y="386"/>
                  </a:lnTo>
                  <a:lnTo>
                    <a:pt x="39" y="384"/>
                  </a:lnTo>
                  <a:lnTo>
                    <a:pt x="32" y="379"/>
                  </a:lnTo>
                  <a:lnTo>
                    <a:pt x="25" y="376"/>
                  </a:lnTo>
                  <a:lnTo>
                    <a:pt x="17" y="369"/>
                  </a:lnTo>
                  <a:lnTo>
                    <a:pt x="12" y="364"/>
                  </a:lnTo>
                  <a:lnTo>
                    <a:pt x="7" y="357"/>
                  </a:lnTo>
                  <a:lnTo>
                    <a:pt x="5" y="347"/>
                  </a:lnTo>
                  <a:lnTo>
                    <a:pt x="3" y="339"/>
                  </a:lnTo>
                  <a:lnTo>
                    <a:pt x="0" y="330"/>
                  </a:lnTo>
                  <a:lnTo>
                    <a:pt x="0" y="5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547"/>
            <p:cNvSpPr>
              <a:spLocks noChangeArrowheads="1"/>
            </p:cNvSpPr>
            <p:nvPr/>
          </p:nvSpPr>
          <p:spPr bwMode="auto">
            <a:xfrm>
              <a:off x="1024" y="868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48" name="Rectangle 548"/>
            <p:cNvSpPr>
              <a:spLocks noChangeArrowheads="1"/>
            </p:cNvSpPr>
            <p:nvPr/>
          </p:nvSpPr>
          <p:spPr bwMode="auto">
            <a:xfrm>
              <a:off x="1075" y="86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en-GB">
                <a:solidFill>
                  <a:schemeClr val="tx1"/>
                </a:solidFill>
              </a:endParaRPr>
            </a:p>
          </p:txBody>
        </p:sp>
        <p:sp>
          <p:nvSpPr>
            <p:cNvPr id="149" name="Rectangle 549"/>
            <p:cNvSpPr>
              <a:spLocks noChangeArrowheads="1"/>
            </p:cNvSpPr>
            <p:nvPr/>
          </p:nvSpPr>
          <p:spPr bwMode="auto">
            <a:xfrm>
              <a:off x="1033" y="930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u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550"/>
            <p:cNvSpPr>
              <a:spLocks noChangeArrowheads="1"/>
            </p:cNvSpPr>
            <p:nvPr/>
          </p:nvSpPr>
          <p:spPr bwMode="auto">
            <a:xfrm>
              <a:off x="1068" y="93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en-GB">
                <a:solidFill>
                  <a:schemeClr val="tx1"/>
                </a:solidFill>
              </a:endParaRPr>
            </a:p>
          </p:txBody>
        </p:sp>
        <p:sp>
          <p:nvSpPr>
            <p:cNvPr id="151" name="Rectangle 551"/>
            <p:cNvSpPr>
              <a:spLocks noChangeArrowheads="1"/>
            </p:cNvSpPr>
            <p:nvPr/>
          </p:nvSpPr>
          <p:spPr bwMode="auto">
            <a:xfrm>
              <a:off x="1033" y="989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x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52" name="Rectangle 552"/>
            <p:cNvSpPr>
              <a:spLocks noChangeArrowheads="1"/>
            </p:cNvSpPr>
            <p:nvPr/>
          </p:nvSpPr>
          <p:spPr bwMode="auto">
            <a:xfrm>
              <a:off x="1016" y="79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0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53" name="Rectangle 553"/>
            <p:cNvSpPr>
              <a:spLocks noChangeArrowheads="1"/>
            </p:cNvSpPr>
            <p:nvPr/>
          </p:nvSpPr>
          <p:spPr bwMode="auto">
            <a:xfrm>
              <a:off x="1016" y="1065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54" name="Freeform 554"/>
            <p:cNvSpPr>
              <a:spLocks/>
            </p:cNvSpPr>
            <p:nvPr/>
          </p:nvSpPr>
          <p:spPr bwMode="auto">
            <a:xfrm>
              <a:off x="837" y="829"/>
              <a:ext cx="408" cy="790"/>
            </a:xfrm>
            <a:custGeom>
              <a:avLst/>
              <a:gdLst>
                <a:gd name="T0" fmla="*/ 137 w 408"/>
                <a:gd name="T1" fmla="*/ 0 h 790"/>
                <a:gd name="T2" fmla="*/ 0 w 408"/>
                <a:gd name="T3" fmla="*/ 0 h 790"/>
                <a:gd name="T4" fmla="*/ 0 w 408"/>
                <a:gd name="T5" fmla="*/ 443 h 790"/>
                <a:gd name="T6" fmla="*/ 408 w 408"/>
                <a:gd name="T7" fmla="*/ 443 h 790"/>
                <a:gd name="T8" fmla="*/ 408 w 408"/>
                <a:gd name="T9" fmla="*/ 790 h 7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790"/>
                <a:gd name="T17" fmla="*/ 408 w 408"/>
                <a:gd name="T18" fmla="*/ 790 h 7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790">
                  <a:moveTo>
                    <a:pt x="137" y="0"/>
                  </a:moveTo>
                  <a:lnTo>
                    <a:pt x="0" y="0"/>
                  </a:lnTo>
                  <a:lnTo>
                    <a:pt x="0" y="443"/>
                  </a:lnTo>
                  <a:lnTo>
                    <a:pt x="408" y="443"/>
                  </a:lnTo>
                  <a:lnTo>
                    <a:pt x="408" y="79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55"/>
            <p:cNvSpPr>
              <a:spLocks/>
            </p:cNvSpPr>
            <p:nvPr/>
          </p:nvSpPr>
          <p:spPr bwMode="auto">
            <a:xfrm>
              <a:off x="348" y="729"/>
              <a:ext cx="828" cy="1535"/>
            </a:xfrm>
            <a:custGeom>
              <a:avLst/>
              <a:gdLst>
                <a:gd name="T0" fmla="*/ 69 w 828"/>
                <a:gd name="T1" fmla="*/ 1535 h 1535"/>
                <a:gd name="T2" fmla="*/ 0 w 828"/>
                <a:gd name="T3" fmla="*/ 1535 h 1535"/>
                <a:gd name="T4" fmla="*/ 0 w 828"/>
                <a:gd name="T5" fmla="*/ 0 h 1535"/>
                <a:gd name="T6" fmla="*/ 828 w 828"/>
                <a:gd name="T7" fmla="*/ 0 h 1535"/>
                <a:gd name="T8" fmla="*/ 828 w 828"/>
                <a:gd name="T9" fmla="*/ 238 h 1535"/>
                <a:gd name="T10" fmla="*/ 759 w 828"/>
                <a:gd name="T11" fmla="*/ 238 h 1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8"/>
                <a:gd name="T19" fmla="*/ 0 h 1535"/>
                <a:gd name="T20" fmla="*/ 828 w 828"/>
                <a:gd name="T21" fmla="*/ 1535 h 1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8" h="1535">
                  <a:moveTo>
                    <a:pt x="69" y="1535"/>
                  </a:moveTo>
                  <a:lnTo>
                    <a:pt x="0" y="1535"/>
                  </a:lnTo>
                  <a:lnTo>
                    <a:pt x="0" y="0"/>
                  </a:lnTo>
                  <a:lnTo>
                    <a:pt x="828" y="0"/>
                  </a:lnTo>
                  <a:lnTo>
                    <a:pt x="828" y="238"/>
                  </a:lnTo>
                  <a:lnTo>
                    <a:pt x="759" y="23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56"/>
            <p:cNvSpPr>
              <a:spLocks/>
            </p:cNvSpPr>
            <p:nvPr/>
          </p:nvSpPr>
          <p:spPr bwMode="auto">
            <a:xfrm>
              <a:off x="903" y="637"/>
              <a:ext cx="3554" cy="1164"/>
            </a:xfrm>
            <a:custGeom>
              <a:avLst/>
              <a:gdLst>
                <a:gd name="T0" fmla="*/ 3180 w 3554"/>
                <a:gd name="T1" fmla="*/ 1162 h 1164"/>
                <a:gd name="T2" fmla="*/ 3554 w 3554"/>
                <a:gd name="T3" fmla="*/ 1164 h 1164"/>
                <a:gd name="T4" fmla="*/ 3554 w 3554"/>
                <a:gd name="T5" fmla="*/ 0 h 1164"/>
                <a:gd name="T6" fmla="*/ 410 w 3554"/>
                <a:gd name="T7" fmla="*/ 0 h 1164"/>
                <a:gd name="T8" fmla="*/ 410 w 3554"/>
                <a:gd name="T9" fmla="*/ 569 h 1164"/>
                <a:gd name="T10" fmla="*/ 0 w 3554"/>
                <a:gd name="T11" fmla="*/ 569 h 1164"/>
                <a:gd name="T12" fmla="*/ 0 w 3554"/>
                <a:gd name="T13" fmla="*/ 466 h 1164"/>
                <a:gd name="T14" fmla="*/ 71 w 3554"/>
                <a:gd name="T15" fmla="*/ 466 h 1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54"/>
                <a:gd name="T25" fmla="*/ 0 h 1164"/>
                <a:gd name="T26" fmla="*/ 3554 w 3554"/>
                <a:gd name="T27" fmla="*/ 1164 h 11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54" h="1164">
                  <a:moveTo>
                    <a:pt x="3180" y="1162"/>
                  </a:moveTo>
                  <a:lnTo>
                    <a:pt x="3554" y="1164"/>
                  </a:lnTo>
                  <a:lnTo>
                    <a:pt x="3554" y="0"/>
                  </a:lnTo>
                  <a:lnTo>
                    <a:pt x="410" y="0"/>
                  </a:lnTo>
                  <a:lnTo>
                    <a:pt x="410" y="569"/>
                  </a:lnTo>
                  <a:lnTo>
                    <a:pt x="0" y="569"/>
                  </a:lnTo>
                  <a:lnTo>
                    <a:pt x="0" y="466"/>
                  </a:lnTo>
                  <a:lnTo>
                    <a:pt x="71" y="46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57"/>
            <p:cNvSpPr>
              <a:spLocks/>
            </p:cNvSpPr>
            <p:nvPr/>
          </p:nvSpPr>
          <p:spPr bwMode="auto">
            <a:xfrm>
              <a:off x="1230" y="1602"/>
              <a:ext cx="29" cy="32"/>
            </a:xfrm>
            <a:custGeom>
              <a:avLst/>
              <a:gdLst>
                <a:gd name="T0" fmla="*/ 15 w 29"/>
                <a:gd name="T1" fmla="*/ 30 h 32"/>
                <a:gd name="T2" fmla="*/ 17 w 29"/>
                <a:gd name="T3" fmla="*/ 32 h 32"/>
                <a:gd name="T4" fmla="*/ 20 w 29"/>
                <a:gd name="T5" fmla="*/ 30 h 32"/>
                <a:gd name="T6" fmla="*/ 22 w 29"/>
                <a:gd name="T7" fmla="*/ 30 h 32"/>
                <a:gd name="T8" fmla="*/ 24 w 29"/>
                <a:gd name="T9" fmla="*/ 30 h 32"/>
                <a:gd name="T10" fmla="*/ 24 w 29"/>
                <a:gd name="T11" fmla="*/ 27 h 32"/>
                <a:gd name="T12" fmla="*/ 27 w 29"/>
                <a:gd name="T13" fmla="*/ 25 h 32"/>
                <a:gd name="T14" fmla="*/ 27 w 29"/>
                <a:gd name="T15" fmla="*/ 22 h 32"/>
                <a:gd name="T16" fmla="*/ 29 w 29"/>
                <a:gd name="T17" fmla="*/ 22 h 32"/>
                <a:gd name="T18" fmla="*/ 29 w 29"/>
                <a:gd name="T19" fmla="*/ 20 h 32"/>
                <a:gd name="T20" fmla="*/ 29 w 29"/>
                <a:gd name="T21" fmla="*/ 17 h 32"/>
                <a:gd name="T22" fmla="*/ 29 w 29"/>
                <a:gd name="T23" fmla="*/ 15 h 32"/>
                <a:gd name="T24" fmla="*/ 29 w 29"/>
                <a:gd name="T25" fmla="*/ 12 h 32"/>
                <a:gd name="T26" fmla="*/ 27 w 29"/>
                <a:gd name="T27" fmla="*/ 10 h 32"/>
                <a:gd name="T28" fmla="*/ 27 w 29"/>
                <a:gd name="T29" fmla="*/ 7 h 32"/>
                <a:gd name="T30" fmla="*/ 24 w 29"/>
                <a:gd name="T31" fmla="*/ 5 h 32"/>
                <a:gd name="T32" fmla="*/ 24 w 29"/>
                <a:gd name="T33" fmla="*/ 5 h 32"/>
                <a:gd name="T34" fmla="*/ 22 w 29"/>
                <a:gd name="T35" fmla="*/ 2 h 32"/>
                <a:gd name="T36" fmla="*/ 20 w 29"/>
                <a:gd name="T37" fmla="*/ 2 h 32"/>
                <a:gd name="T38" fmla="*/ 17 w 29"/>
                <a:gd name="T39" fmla="*/ 2 h 32"/>
                <a:gd name="T40" fmla="*/ 15 w 29"/>
                <a:gd name="T41" fmla="*/ 0 h 32"/>
                <a:gd name="T42" fmla="*/ 12 w 29"/>
                <a:gd name="T43" fmla="*/ 2 h 32"/>
                <a:gd name="T44" fmla="*/ 10 w 29"/>
                <a:gd name="T45" fmla="*/ 2 h 32"/>
                <a:gd name="T46" fmla="*/ 7 w 29"/>
                <a:gd name="T47" fmla="*/ 2 h 32"/>
                <a:gd name="T48" fmla="*/ 5 w 29"/>
                <a:gd name="T49" fmla="*/ 5 h 32"/>
                <a:gd name="T50" fmla="*/ 5 w 29"/>
                <a:gd name="T51" fmla="*/ 5 h 32"/>
                <a:gd name="T52" fmla="*/ 2 w 29"/>
                <a:gd name="T53" fmla="*/ 7 h 32"/>
                <a:gd name="T54" fmla="*/ 2 w 29"/>
                <a:gd name="T55" fmla="*/ 10 h 32"/>
                <a:gd name="T56" fmla="*/ 0 w 29"/>
                <a:gd name="T57" fmla="*/ 12 h 32"/>
                <a:gd name="T58" fmla="*/ 0 w 29"/>
                <a:gd name="T59" fmla="*/ 15 h 32"/>
                <a:gd name="T60" fmla="*/ 0 w 29"/>
                <a:gd name="T61" fmla="*/ 17 h 32"/>
                <a:gd name="T62" fmla="*/ 0 w 29"/>
                <a:gd name="T63" fmla="*/ 20 h 32"/>
                <a:gd name="T64" fmla="*/ 0 w 29"/>
                <a:gd name="T65" fmla="*/ 22 h 32"/>
                <a:gd name="T66" fmla="*/ 2 w 29"/>
                <a:gd name="T67" fmla="*/ 22 h 32"/>
                <a:gd name="T68" fmla="*/ 2 w 29"/>
                <a:gd name="T69" fmla="*/ 25 h 32"/>
                <a:gd name="T70" fmla="*/ 5 w 29"/>
                <a:gd name="T71" fmla="*/ 27 h 32"/>
                <a:gd name="T72" fmla="*/ 5 w 29"/>
                <a:gd name="T73" fmla="*/ 30 h 32"/>
                <a:gd name="T74" fmla="*/ 7 w 29"/>
                <a:gd name="T75" fmla="*/ 30 h 32"/>
                <a:gd name="T76" fmla="*/ 10 w 29"/>
                <a:gd name="T77" fmla="*/ 30 h 32"/>
                <a:gd name="T78" fmla="*/ 12 w 29"/>
                <a:gd name="T79" fmla="*/ 32 h 32"/>
                <a:gd name="T80" fmla="*/ 15 w 29"/>
                <a:gd name="T81" fmla="*/ 32 h 32"/>
                <a:gd name="T82" fmla="*/ 15 w 29"/>
                <a:gd name="T83" fmla="*/ 32 h 32"/>
                <a:gd name="T84" fmla="*/ 15 w 29"/>
                <a:gd name="T85" fmla="*/ 30 h 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"/>
                <a:gd name="T130" fmla="*/ 0 h 32"/>
                <a:gd name="T131" fmla="*/ 29 w 29"/>
                <a:gd name="T132" fmla="*/ 32 h 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" h="32">
                  <a:moveTo>
                    <a:pt x="15" y="30"/>
                  </a:moveTo>
                  <a:lnTo>
                    <a:pt x="17" y="32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7" y="25"/>
                  </a:lnTo>
                  <a:lnTo>
                    <a:pt x="27" y="22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558"/>
            <p:cNvSpPr>
              <a:spLocks/>
            </p:cNvSpPr>
            <p:nvPr/>
          </p:nvSpPr>
          <p:spPr bwMode="auto">
            <a:xfrm>
              <a:off x="1674" y="2584"/>
              <a:ext cx="3645" cy="1395"/>
            </a:xfrm>
            <a:custGeom>
              <a:avLst/>
              <a:gdLst>
                <a:gd name="T0" fmla="*/ 3576 w 3645"/>
                <a:gd name="T1" fmla="*/ 1040 h 1395"/>
                <a:gd name="T2" fmla="*/ 3645 w 3645"/>
                <a:gd name="T3" fmla="*/ 1043 h 1395"/>
                <a:gd name="T4" fmla="*/ 3645 w 3645"/>
                <a:gd name="T5" fmla="*/ 1395 h 1395"/>
                <a:gd name="T6" fmla="*/ 0 w 3645"/>
                <a:gd name="T7" fmla="*/ 1395 h 1395"/>
                <a:gd name="T8" fmla="*/ 0 w 3645"/>
                <a:gd name="T9" fmla="*/ 0 h 1395"/>
                <a:gd name="T10" fmla="*/ 243 w 3645"/>
                <a:gd name="T11" fmla="*/ 0 h 13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45"/>
                <a:gd name="T19" fmla="*/ 0 h 1395"/>
                <a:gd name="T20" fmla="*/ 3645 w 3645"/>
                <a:gd name="T21" fmla="*/ 1395 h 13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45" h="1395">
                  <a:moveTo>
                    <a:pt x="3576" y="1040"/>
                  </a:moveTo>
                  <a:lnTo>
                    <a:pt x="3645" y="1043"/>
                  </a:lnTo>
                  <a:lnTo>
                    <a:pt x="3645" y="1395"/>
                  </a:lnTo>
                  <a:lnTo>
                    <a:pt x="0" y="1395"/>
                  </a:lnTo>
                  <a:lnTo>
                    <a:pt x="0" y="0"/>
                  </a:lnTo>
                  <a:lnTo>
                    <a:pt x="24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559"/>
            <p:cNvSpPr>
              <a:spLocks noChangeArrowheads="1"/>
            </p:cNvSpPr>
            <p:nvPr/>
          </p:nvSpPr>
          <p:spPr bwMode="auto">
            <a:xfrm rot="-5400000">
              <a:off x="4575" y="2213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0" name="Rectangle 560"/>
            <p:cNvSpPr>
              <a:spLocks noChangeArrowheads="1"/>
            </p:cNvSpPr>
            <p:nvPr/>
          </p:nvSpPr>
          <p:spPr bwMode="auto">
            <a:xfrm rot="-5400000">
              <a:off x="4584" y="217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1" name="Rectangle 561"/>
            <p:cNvSpPr>
              <a:spLocks noChangeArrowheads="1"/>
            </p:cNvSpPr>
            <p:nvPr/>
          </p:nvSpPr>
          <p:spPr bwMode="auto">
            <a:xfrm rot="-5400000">
              <a:off x="4575" y="2129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2" name="Rectangle 562"/>
            <p:cNvSpPr>
              <a:spLocks noChangeArrowheads="1"/>
            </p:cNvSpPr>
            <p:nvPr/>
          </p:nvSpPr>
          <p:spPr bwMode="auto">
            <a:xfrm rot="-5400000">
              <a:off x="4572" y="2074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W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3" name="Rectangle 563"/>
            <p:cNvSpPr>
              <a:spLocks noChangeArrowheads="1"/>
            </p:cNvSpPr>
            <p:nvPr/>
          </p:nvSpPr>
          <p:spPr bwMode="auto">
            <a:xfrm rot="-5400000">
              <a:off x="4591" y="2037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4" name="Rectangle 564"/>
            <p:cNvSpPr>
              <a:spLocks noChangeArrowheads="1"/>
            </p:cNvSpPr>
            <p:nvPr/>
          </p:nvSpPr>
          <p:spPr bwMode="auto">
            <a:xfrm rot="-5400000">
              <a:off x="4595" y="2021"/>
              <a:ext cx="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5" name="Rectangle 565"/>
            <p:cNvSpPr>
              <a:spLocks noChangeArrowheads="1"/>
            </p:cNvSpPr>
            <p:nvPr/>
          </p:nvSpPr>
          <p:spPr bwMode="auto">
            <a:xfrm rot="-5400000">
              <a:off x="4593" y="2005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6" name="Rectangle 566"/>
            <p:cNvSpPr>
              <a:spLocks noChangeArrowheads="1"/>
            </p:cNvSpPr>
            <p:nvPr/>
          </p:nvSpPr>
          <p:spPr bwMode="auto">
            <a:xfrm rot="-5400000">
              <a:off x="4584" y="1980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EB75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7" name="Freeform 567"/>
            <p:cNvSpPr>
              <a:spLocks/>
            </p:cNvSpPr>
            <p:nvPr/>
          </p:nvSpPr>
          <p:spPr bwMode="auto">
            <a:xfrm>
              <a:off x="4277" y="2557"/>
              <a:ext cx="32" cy="29"/>
            </a:xfrm>
            <a:custGeom>
              <a:avLst/>
              <a:gdLst>
                <a:gd name="T0" fmla="*/ 0 w 32"/>
                <a:gd name="T1" fmla="*/ 0 h 29"/>
                <a:gd name="T2" fmla="*/ 3 w 32"/>
                <a:gd name="T3" fmla="*/ 29 h 29"/>
                <a:gd name="T4" fmla="*/ 32 w 32"/>
                <a:gd name="T5" fmla="*/ 14 h 29"/>
                <a:gd name="T6" fmla="*/ 3 w 32"/>
                <a:gd name="T7" fmla="*/ 0 h 29"/>
                <a:gd name="T8" fmla="*/ 3 w 32"/>
                <a:gd name="T9" fmla="*/ 0 h 29"/>
                <a:gd name="T10" fmla="*/ 0 w 32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9"/>
                <a:gd name="T20" fmla="*/ 32 w 3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9">
                  <a:moveTo>
                    <a:pt x="0" y="0"/>
                  </a:moveTo>
                  <a:lnTo>
                    <a:pt x="3" y="29"/>
                  </a:lnTo>
                  <a:lnTo>
                    <a:pt x="32" y="1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Rectangle 568"/>
            <p:cNvSpPr>
              <a:spLocks noChangeArrowheads="1"/>
            </p:cNvSpPr>
            <p:nvPr/>
          </p:nvSpPr>
          <p:spPr bwMode="auto">
            <a:xfrm>
              <a:off x="4339" y="2532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A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69" name="Rectangle 569"/>
            <p:cNvSpPr>
              <a:spLocks noChangeArrowheads="1"/>
            </p:cNvSpPr>
            <p:nvPr/>
          </p:nvSpPr>
          <p:spPr bwMode="auto">
            <a:xfrm>
              <a:off x="4380" y="25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0" name="Rectangle 570"/>
            <p:cNvSpPr>
              <a:spLocks noChangeArrowheads="1"/>
            </p:cNvSpPr>
            <p:nvPr/>
          </p:nvSpPr>
          <p:spPr bwMode="auto">
            <a:xfrm>
              <a:off x="4412" y="25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1" name="Rectangle 571"/>
            <p:cNvSpPr>
              <a:spLocks noChangeArrowheads="1"/>
            </p:cNvSpPr>
            <p:nvPr/>
          </p:nvSpPr>
          <p:spPr bwMode="auto">
            <a:xfrm>
              <a:off x="4447" y="2532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2" name="Rectangle 572"/>
            <p:cNvSpPr>
              <a:spLocks noChangeArrowheads="1"/>
            </p:cNvSpPr>
            <p:nvPr/>
          </p:nvSpPr>
          <p:spPr bwMode="auto">
            <a:xfrm>
              <a:off x="4466" y="25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3" name="Rectangle 573"/>
            <p:cNvSpPr>
              <a:spLocks noChangeArrowheads="1"/>
            </p:cNvSpPr>
            <p:nvPr/>
          </p:nvSpPr>
          <p:spPr bwMode="auto">
            <a:xfrm>
              <a:off x="4501" y="2532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4" name="Rectangle 574"/>
            <p:cNvSpPr>
              <a:spLocks noChangeArrowheads="1"/>
            </p:cNvSpPr>
            <p:nvPr/>
          </p:nvSpPr>
          <p:spPr bwMode="auto">
            <a:xfrm>
              <a:off x="4530" y="2532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5" name="Line 575"/>
            <p:cNvSpPr>
              <a:spLocks noChangeShapeType="1"/>
            </p:cNvSpPr>
            <p:nvPr/>
          </p:nvSpPr>
          <p:spPr bwMode="auto">
            <a:xfrm flipH="1">
              <a:off x="4086" y="2569"/>
              <a:ext cx="19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576"/>
            <p:cNvSpPr>
              <a:spLocks noChangeArrowheads="1"/>
            </p:cNvSpPr>
            <p:nvPr/>
          </p:nvSpPr>
          <p:spPr bwMode="auto">
            <a:xfrm>
              <a:off x="4599" y="2615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7" name="Rectangle 577"/>
            <p:cNvSpPr>
              <a:spLocks noChangeArrowheads="1"/>
            </p:cNvSpPr>
            <p:nvPr/>
          </p:nvSpPr>
          <p:spPr bwMode="auto">
            <a:xfrm>
              <a:off x="4643" y="2615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a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8" name="Rectangle 578"/>
            <p:cNvSpPr>
              <a:spLocks noChangeArrowheads="1"/>
            </p:cNvSpPr>
            <p:nvPr/>
          </p:nvSpPr>
          <p:spPr bwMode="auto">
            <a:xfrm>
              <a:off x="4678" y="2615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79" name="Rectangle 579"/>
            <p:cNvSpPr>
              <a:spLocks noChangeArrowheads="1"/>
            </p:cNvSpPr>
            <p:nvPr/>
          </p:nvSpPr>
          <p:spPr bwMode="auto">
            <a:xfrm>
              <a:off x="4692" y="2615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a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0" name="Rectangle 580"/>
            <p:cNvSpPr>
              <a:spLocks noChangeArrowheads="1"/>
            </p:cNvSpPr>
            <p:nvPr/>
          </p:nvSpPr>
          <p:spPr bwMode="auto">
            <a:xfrm>
              <a:off x="4727" y="261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en-GB">
                <a:solidFill>
                  <a:schemeClr val="tx1"/>
                </a:solidFill>
              </a:endParaRPr>
            </a:p>
          </p:txBody>
        </p:sp>
        <p:sp>
          <p:nvSpPr>
            <p:cNvPr id="181" name="Rectangle 581"/>
            <p:cNvSpPr>
              <a:spLocks noChangeArrowheads="1"/>
            </p:cNvSpPr>
            <p:nvPr/>
          </p:nvSpPr>
          <p:spPr bwMode="auto">
            <a:xfrm>
              <a:off x="4557" y="2687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2" name="Rectangle 582"/>
            <p:cNvSpPr>
              <a:spLocks noChangeArrowheads="1"/>
            </p:cNvSpPr>
            <p:nvPr/>
          </p:nvSpPr>
          <p:spPr bwMode="auto">
            <a:xfrm>
              <a:off x="4606" y="2687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3" name="Rectangle 583"/>
            <p:cNvSpPr>
              <a:spLocks noChangeArrowheads="1"/>
            </p:cNvSpPr>
            <p:nvPr/>
          </p:nvSpPr>
          <p:spPr bwMode="auto">
            <a:xfrm>
              <a:off x="4641" y="2687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4" name="Rectangle 584"/>
            <p:cNvSpPr>
              <a:spLocks noChangeArrowheads="1"/>
            </p:cNvSpPr>
            <p:nvPr/>
          </p:nvSpPr>
          <p:spPr bwMode="auto">
            <a:xfrm>
              <a:off x="4690" y="2687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o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5" name="Rectangle 585"/>
            <p:cNvSpPr>
              <a:spLocks noChangeArrowheads="1"/>
            </p:cNvSpPr>
            <p:nvPr/>
          </p:nvSpPr>
          <p:spPr bwMode="auto">
            <a:xfrm>
              <a:off x="4724" y="2687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6" name="Rectangle 586"/>
            <p:cNvSpPr>
              <a:spLocks noChangeArrowheads="1"/>
            </p:cNvSpPr>
            <p:nvPr/>
          </p:nvSpPr>
          <p:spPr bwMode="auto">
            <a:xfrm>
              <a:off x="4744" y="2687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y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7" name="Rectangle 587"/>
            <p:cNvSpPr>
              <a:spLocks noChangeArrowheads="1"/>
            </p:cNvSpPr>
            <p:nvPr/>
          </p:nvSpPr>
          <p:spPr bwMode="auto">
            <a:xfrm>
              <a:off x="744" y="2224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A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588"/>
            <p:cNvSpPr>
              <a:spLocks noChangeArrowheads="1"/>
            </p:cNvSpPr>
            <p:nvPr/>
          </p:nvSpPr>
          <p:spPr bwMode="auto">
            <a:xfrm>
              <a:off x="783" y="222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89" name="Rectangle 589"/>
            <p:cNvSpPr>
              <a:spLocks noChangeArrowheads="1"/>
            </p:cNvSpPr>
            <p:nvPr/>
          </p:nvSpPr>
          <p:spPr bwMode="auto">
            <a:xfrm>
              <a:off x="817" y="222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90" name="Rectangle 590"/>
            <p:cNvSpPr>
              <a:spLocks noChangeArrowheads="1"/>
            </p:cNvSpPr>
            <p:nvPr/>
          </p:nvSpPr>
          <p:spPr bwMode="auto">
            <a:xfrm>
              <a:off x="852" y="2224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91" name="Rectangle 591"/>
            <p:cNvSpPr>
              <a:spLocks noChangeArrowheads="1"/>
            </p:cNvSpPr>
            <p:nvPr/>
          </p:nvSpPr>
          <p:spPr bwMode="auto">
            <a:xfrm>
              <a:off x="874" y="2224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92" name="Rectangle 592"/>
            <p:cNvSpPr>
              <a:spLocks noChangeArrowheads="1"/>
            </p:cNvSpPr>
            <p:nvPr/>
          </p:nvSpPr>
          <p:spPr bwMode="auto">
            <a:xfrm>
              <a:off x="908" y="2224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93" name="Rectangle 593"/>
            <p:cNvSpPr>
              <a:spLocks noChangeArrowheads="1"/>
            </p:cNvSpPr>
            <p:nvPr/>
          </p:nvSpPr>
          <p:spPr bwMode="auto">
            <a:xfrm>
              <a:off x="938" y="2224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6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 Architecture: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/>
              <a:t>Three Hazard types:</a:t>
            </a:r>
          </a:p>
          <a:p>
            <a:pPr>
              <a:buFont typeface="Monotype Sorts" pitchFamily="2" charset="2"/>
              <a:buNone/>
            </a:pPr>
            <a:endParaRPr lang="en-US" sz="2800"/>
          </a:p>
          <a:p>
            <a:r>
              <a:rPr lang="en-US" sz="2800">
                <a:solidFill>
                  <a:schemeClr val="accent2"/>
                </a:solidFill>
              </a:rPr>
              <a:t>Structural</a:t>
            </a:r>
          </a:p>
          <a:p>
            <a:pPr lvl="1"/>
            <a:r>
              <a:rPr lang="en-US" sz="2400"/>
              <a:t>same resource is needed multiple times in the same cycle</a:t>
            </a:r>
            <a:endParaRPr lang="en-US" sz="2800"/>
          </a:p>
          <a:p>
            <a:r>
              <a:rPr lang="en-US" sz="2800">
                <a:solidFill>
                  <a:schemeClr val="accent2"/>
                </a:solidFill>
              </a:rPr>
              <a:t>Data</a:t>
            </a:r>
          </a:p>
          <a:p>
            <a:pPr lvl="1"/>
            <a:r>
              <a:rPr lang="en-US" sz="2400"/>
              <a:t>data dependencies limit pipelining</a:t>
            </a:r>
            <a:endParaRPr lang="en-US" sz="2800"/>
          </a:p>
          <a:p>
            <a:r>
              <a:rPr lang="en-US" sz="2800">
                <a:solidFill>
                  <a:schemeClr val="accent2"/>
                </a:solidFill>
              </a:rPr>
              <a:t>Control</a:t>
            </a:r>
          </a:p>
          <a:p>
            <a:pPr lvl="1"/>
            <a:r>
              <a:rPr lang="en-US" sz="2400"/>
              <a:t>next executed instruction may not be the next specified instruction</a:t>
            </a:r>
          </a:p>
          <a:p>
            <a:r>
              <a:rPr lang="en-US" sz="2600">
                <a:solidFill>
                  <a:srgbClr val="FF0000"/>
                </a:solidFill>
              </a:rPr>
              <a:t>Questions: 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sz="2400"/>
              <a:t>how to deal with hazards (SW / HW solutions)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 sz="2400"/>
              <a:t>calculate the t</a:t>
            </a:r>
            <a:r>
              <a:rPr lang="en-US" sz="2400" baseline="-25000"/>
              <a:t>execution</a:t>
            </a:r>
            <a:r>
              <a:rPr lang="en-US" sz="2400"/>
              <a:t> time impact of hazards</a:t>
            </a:r>
          </a:p>
          <a:p>
            <a:pPr lvl="2"/>
            <a:r>
              <a:rPr lang="en-US" sz="2200">
                <a:solidFill>
                  <a:srgbClr val="FF0000"/>
                </a:solidFill>
              </a:rPr>
              <a:t>t</a:t>
            </a:r>
            <a:r>
              <a:rPr lang="en-US" sz="2200" baseline="-25000">
                <a:solidFill>
                  <a:srgbClr val="FF0000"/>
                </a:solidFill>
              </a:rPr>
              <a:t>execution</a:t>
            </a:r>
            <a:r>
              <a:rPr lang="en-US" sz="2200">
                <a:solidFill>
                  <a:srgbClr val="FF0000"/>
                </a:solidFill>
              </a:rPr>
              <a:t> = N</a:t>
            </a:r>
            <a:r>
              <a:rPr lang="en-US" sz="2200" baseline="-25000">
                <a:solidFill>
                  <a:srgbClr val="FF0000"/>
                </a:solidFill>
              </a:rPr>
              <a:t>instr</a:t>
            </a:r>
            <a:r>
              <a:rPr lang="en-US" sz="2200">
                <a:solidFill>
                  <a:srgbClr val="FF0000"/>
                </a:solidFill>
              </a:rPr>
              <a:t>* CPI * t</a:t>
            </a:r>
            <a:r>
              <a:rPr lang="en-US" sz="2200" baseline="-25000">
                <a:solidFill>
                  <a:srgbClr val="FF0000"/>
                </a:solidFill>
              </a:rPr>
              <a:t>cycle</a:t>
            </a:r>
            <a:r>
              <a:rPr lang="en-US" sz="2200">
                <a:solidFill>
                  <a:srgbClr val="FF0000"/>
                </a:solidFill>
              </a:rPr>
              <a:t>, </a:t>
            </a:r>
            <a:r>
              <a:rPr lang="en-US" sz="2200"/>
              <a:t>where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CPI = CPI</a:t>
            </a:r>
            <a:r>
              <a:rPr lang="en-US" sz="2200" baseline="-25000">
                <a:solidFill>
                  <a:srgbClr val="FF0000"/>
                </a:solidFill>
              </a:rPr>
              <a:t>base</a:t>
            </a:r>
            <a:r>
              <a:rPr lang="en-US" sz="2200">
                <a:solidFill>
                  <a:srgbClr val="FF0000"/>
                </a:solidFill>
              </a:rPr>
              <a:t> + </a:t>
            </a:r>
            <a:r>
              <a:rPr lang="el-GR" sz="2200">
                <a:solidFill>
                  <a:srgbClr val="FF0000"/>
                </a:solidFill>
              </a:rPr>
              <a:t>Σ</a:t>
            </a:r>
            <a:r>
              <a:rPr lang="en-US" sz="2200">
                <a:solidFill>
                  <a:srgbClr val="FF0000"/>
                </a:solidFill>
              </a:rPr>
              <a:t> freq</a:t>
            </a:r>
            <a:r>
              <a:rPr lang="en-US" sz="2200" baseline="-25000">
                <a:solidFill>
                  <a:srgbClr val="FF0000"/>
                </a:solidFill>
              </a:rPr>
              <a:t>hazard_i</a:t>
            </a:r>
            <a:r>
              <a:rPr lang="en-US" sz="2200">
                <a:solidFill>
                  <a:srgbClr val="FF0000"/>
                </a:solidFill>
              </a:rPr>
              <a:t> * cycles_penalty</a:t>
            </a:r>
            <a:r>
              <a:rPr lang="en-US" sz="2200" baseline="-25000">
                <a:solidFill>
                  <a:srgbClr val="FF0000"/>
                </a:solidFill>
              </a:rPr>
              <a:t>hazard_i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A49CB-0899-4576-AF9E-88C26232B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96" y="-2270"/>
            <a:ext cx="3310703" cy="22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4158" y="228600"/>
            <a:ext cx="10063844" cy="762000"/>
          </a:xfrm>
        </p:spPr>
        <p:txBody>
          <a:bodyPr/>
          <a:lstStyle/>
          <a:p>
            <a:r>
              <a:rPr lang="en-US" sz="3600"/>
              <a:t>Three </a:t>
            </a:r>
            <a:r>
              <a:rPr lang="en-US" sz="3600" dirty="0"/>
              <a:t>Data dependences types: </a:t>
            </a:r>
            <a:r>
              <a:rPr lang="en-US" sz="3600" b="1" dirty="0" err="1">
                <a:solidFill>
                  <a:srgbClr val="FF0043"/>
                </a:solidFill>
              </a:rPr>
              <a:t>RaW</a:t>
            </a:r>
            <a:r>
              <a:rPr lang="en-US" sz="3600" b="1" dirty="0">
                <a:solidFill>
                  <a:srgbClr val="FF0043"/>
                </a:solidFill>
              </a:rPr>
              <a:t>, </a:t>
            </a:r>
            <a:r>
              <a:rPr lang="en-US" sz="3600" b="1" dirty="0" err="1">
                <a:solidFill>
                  <a:srgbClr val="FF0043"/>
                </a:solidFill>
              </a:rPr>
              <a:t>WaR</a:t>
            </a:r>
            <a:r>
              <a:rPr lang="en-US" sz="3600" b="1" dirty="0">
                <a:solidFill>
                  <a:srgbClr val="FF0043"/>
                </a:solidFill>
              </a:rPr>
              <a:t>, </a:t>
            </a:r>
            <a:r>
              <a:rPr lang="en-US" sz="3600" b="1" dirty="0" err="1">
                <a:solidFill>
                  <a:srgbClr val="FF0043"/>
                </a:solidFill>
              </a:rPr>
              <a:t>WaW</a:t>
            </a:r>
            <a:endParaRPr lang="en-US" sz="3600" b="1" dirty="0">
              <a:solidFill>
                <a:srgbClr val="FF0043"/>
              </a:solidFill>
            </a:endParaRP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990600"/>
            <a:ext cx="7772400" cy="3726712"/>
          </a:xfrm>
          <a:noFill/>
        </p:spPr>
        <p:txBody>
          <a:bodyPr/>
          <a:lstStyle/>
          <a:p>
            <a:pPr>
              <a:lnSpc>
                <a:spcPct val="70000"/>
              </a:lnSpc>
              <a:buFont typeface="Monotype Sorts" pitchFamily="2" charset="2"/>
              <a:buNone/>
            </a:pPr>
            <a:endParaRPr lang="en-US" sz="240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>
                <a:latin typeface="Courier New" pitchFamily="49" charset="0"/>
              </a:rPr>
              <a:t>		add r1, r2, 5   	; r1 := r2+5 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>
                <a:latin typeface="Courier New" pitchFamily="49" charset="0"/>
              </a:rPr>
              <a:t>		sub r4, r1, r3  	; </a:t>
            </a:r>
            <a:r>
              <a:rPr lang="en-US" sz="2000">
                <a:solidFill>
                  <a:srgbClr val="FF0043"/>
                </a:solidFill>
                <a:latin typeface="Courier New" pitchFamily="49" charset="0"/>
              </a:rPr>
              <a:t>RaW</a:t>
            </a:r>
            <a:r>
              <a:rPr lang="en-US" sz="2000">
                <a:latin typeface="Courier New" pitchFamily="49" charset="0"/>
              </a:rPr>
              <a:t> of r1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endParaRPr lang="en-US" sz="200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>
                <a:latin typeface="Courier New" pitchFamily="49" charset="0"/>
              </a:rPr>
              <a:t>		add r1, r2, 5 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>
                <a:latin typeface="Courier New" pitchFamily="49" charset="0"/>
              </a:rPr>
              <a:t>		sub r2, r4, 1  	; </a:t>
            </a:r>
            <a:r>
              <a:rPr lang="en-US" sz="2000">
                <a:solidFill>
                  <a:srgbClr val="FF0043"/>
                </a:solidFill>
                <a:latin typeface="Courier New" pitchFamily="49" charset="0"/>
              </a:rPr>
              <a:t>WaR</a:t>
            </a:r>
            <a:r>
              <a:rPr lang="en-US" sz="2000">
                <a:latin typeface="Courier New" pitchFamily="49" charset="0"/>
              </a:rPr>
              <a:t> of r2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endParaRPr lang="en-US" sz="200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>
                <a:latin typeface="Courier New" pitchFamily="49" charset="0"/>
              </a:rPr>
              <a:t>		add r1, r2, 5 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>
                <a:latin typeface="Courier New" pitchFamily="49" charset="0"/>
              </a:rPr>
              <a:t>		sub r1, r1, 1 	; </a:t>
            </a:r>
            <a:r>
              <a:rPr lang="en-US" sz="2000">
                <a:solidFill>
                  <a:srgbClr val="FF0043"/>
                </a:solidFill>
                <a:latin typeface="Courier New" pitchFamily="49" charset="0"/>
              </a:rPr>
              <a:t>WaW</a:t>
            </a:r>
            <a:r>
              <a:rPr lang="en-US" sz="2000">
                <a:latin typeface="Courier New" pitchFamily="49" charset="0"/>
              </a:rPr>
              <a:t> of r1 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endParaRPr lang="en-US" sz="200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>
                <a:latin typeface="Courier New" pitchFamily="49" charset="0"/>
              </a:rPr>
              <a:t>		st  r1, 5(r2) 	; M[r2+5] := r1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2000">
                <a:latin typeface="Courier New" pitchFamily="49" charset="0"/>
              </a:rPr>
              <a:t>		ld  r5, 0(r4) 	; </a:t>
            </a:r>
            <a:r>
              <a:rPr lang="en-US" sz="2000">
                <a:solidFill>
                  <a:srgbClr val="FF0043"/>
                </a:solidFill>
                <a:latin typeface="Courier New" pitchFamily="49" charset="0"/>
              </a:rPr>
              <a:t>RaW</a:t>
            </a:r>
            <a:r>
              <a:rPr lang="en-US" sz="2000">
                <a:latin typeface="Courier New" pitchFamily="49" charset="0"/>
              </a:rPr>
              <a:t> if 5+r2 = 0+r4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407368" y="4737801"/>
            <a:ext cx="11089232" cy="1643527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WaW</a:t>
            </a:r>
            <a:r>
              <a:rPr kumimoji="0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kumimoji="0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occur in simple pipelines, but </a:t>
            </a:r>
            <a:r>
              <a:rPr kumimoji="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they limit scheduling </a:t>
            </a:r>
            <a:r>
              <a:rPr kumimoji="0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r>
              <a:rPr kumimoji="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for your compiler and your Laptop processor!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                              use</a:t>
            </a:r>
            <a:r>
              <a:rPr kumimoji="0"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kumimoji="0"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register renaming</a:t>
            </a:r>
            <a:r>
              <a:rPr kumimoji="0"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kumimoji="0"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to solve this!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5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5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6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6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6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6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6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6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6" grpId="0" build="allAtOnce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Forwarding </a:t>
            </a:r>
            <a:br>
              <a:rPr lang="en-US"/>
            </a:br>
            <a:r>
              <a:rPr lang="en-US"/>
              <a:t>example</a:t>
            </a:r>
            <a:endParaRPr lang="en-US" dirty="0"/>
          </a:p>
        </p:txBody>
      </p:sp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1749425" y="312739"/>
            <a:ext cx="27559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9714" y="3860608"/>
            <a:ext cx="2739731" cy="1089582"/>
            <a:chOff x="0" y="2284"/>
            <a:chExt cx="1383" cy="671"/>
          </a:xfrm>
        </p:grpSpPr>
        <p:sp>
          <p:nvSpPr>
            <p:cNvPr id="105985" name="Rectangle 6"/>
            <p:cNvSpPr>
              <a:spLocks noChangeArrowheads="1"/>
            </p:cNvSpPr>
            <p:nvPr/>
          </p:nvSpPr>
          <p:spPr bwMode="auto">
            <a:xfrm>
              <a:off x="0" y="2534"/>
              <a:ext cx="729" cy="42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3333FF"/>
                  </a:solidFill>
                </a:rPr>
                <a:t>What if this </a:t>
              </a:r>
            </a:p>
            <a:p>
              <a:pPr algn="l"/>
              <a:r>
                <a:rPr lang="en-US" sz="1400" b="1" dirty="0">
                  <a:solidFill>
                    <a:srgbClr val="3333FF"/>
                  </a:solidFill>
                </a:rPr>
                <a:t>$2 was $13?</a:t>
              </a:r>
            </a:p>
          </p:txBody>
        </p:sp>
        <p:sp>
          <p:nvSpPr>
            <p:cNvPr id="105986" name="Line 7"/>
            <p:cNvSpPr>
              <a:spLocks noChangeShapeType="1"/>
            </p:cNvSpPr>
            <p:nvPr/>
          </p:nvSpPr>
          <p:spPr bwMode="auto">
            <a:xfrm flipV="1">
              <a:off x="685" y="2284"/>
              <a:ext cx="698" cy="2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711624" y="705949"/>
            <a:ext cx="8920561" cy="5923450"/>
            <a:chOff x="1063" y="1253"/>
            <a:chExt cx="4346" cy="288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117" y="1253"/>
              <a:ext cx="4285" cy="2798"/>
              <a:chOff x="1117" y="1253"/>
              <a:chExt cx="4285" cy="2798"/>
            </a:xfrm>
          </p:grpSpPr>
          <p:sp>
            <p:nvSpPr>
              <p:cNvPr id="105785" name="Line 10"/>
              <p:cNvSpPr>
                <a:spLocks noChangeShapeType="1"/>
              </p:cNvSpPr>
              <p:nvPr/>
            </p:nvSpPr>
            <p:spPr bwMode="auto">
              <a:xfrm>
                <a:off x="3858" y="3509"/>
                <a:ext cx="112" cy="2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86" name="Line 11"/>
              <p:cNvSpPr>
                <a:spLocks noChangeShapeType="1"/>
              </p:cNvSpPr>
              <p:nvPr/>
            </p:nvSpPr>
            <p:spPr bwMode="auto">
              <a:xfrm>
                <a:off x="3858" y="3600"/>
                <a:ext cx="112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87" name="Line 12"/>
              <p:cNvSpPr>
                <a:spLocks noChangeShapeType="1"/>
              </p:cNvSpPr>
              <p:nvPr/>
            </p:nvSpPr>
            <p:spPr bwMode="auto">
              <a:xfrm>
                <a:off x="3431" y="3195"/>
                <a:ext cx="112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88" name="Line 13"/>
              <p:cNvSpPr>
                <a:spLocks noChangeShapeType="1"/>
              </p:cNvSpPr>
              <p:nvPr/>
            </p:nvSpPr>
            <p:spPr bwMode="auto">
              <a:xfrm>
                <a:off x="3007" y="2701"/>
                <a:ext cx="112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89" name="Freeform 14"/>
              <p:cNvSpPr>
                <a:spLocks/>
              </p:cNvSpPr>
              <p:nvPr/>
            </p:nvSpPr>
            <p:spPr bwMode="auto">
              <a:xfrm>
                <a:off x="4796" y="3871"/>
                <a:ext cx="89" cy="180"/>
              </a:xfrm>
              <a:custGeom>
                <a:avLst/>
                <a:gdLst>
                  <a:gd name="T0" fmla="*/ 89 w 89"/>
                  <a:gd name="T1" fmla="*/ 177 h 180"/>
                  <a:gd name="T2" fmla="*/ 0 w 89"/>
                  <a:gd name="T3" fmla="*/ 180 h 180"/>
                  <a:gd name="T4" fmla="*/ 0 w 89"/>
                  <a:gd name="T5" fmla="*/ 0 h 180"/>
                  <a:gd name="T6" fmla="*/ 89 w 89"/>
                  <a:gd name="T7" fmla="*/ 0 h 180"/>
                  <a:gd name="T8" fmla="*/ 89 w 89"/>
                  <a:gd name="T9" fmla="*/ 177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80"/>
                  <a:gd name="T17" fmla="*/ 89 w 89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80">
                    <a:moveTo>
                      <a:pt x="89" y="177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89" y="0"/>
                    </a:lnTo>
                    <a:lnTo>
                      <a:pt x="89" y="17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0" name="Freeform 15"/>
              <p:cNvSpPr>
                <a:spLocks/>
              </p:cNvSpPr>
              <p:nvPr/>
            </p:nvSpPr>
            <p:spPr bwMode="auto">
              <a:xfrm>
                <a:off x="4796" y="3871"/>
                <a:ext cx="89" cy="180"/>
              </a:xfrm>
              <a:custGeom>
                <a:avLst/>
                <a:gdLst>
                  <a:gd name="T0" fmla="*/ 89 w 89"/>
                  <a:gd name="T1" fmla="*/ 177 h 180"/>
                  <a:gd name="T2" fmla="*/ 0 w 89"/>
                  <a:gd name="T3" fmla="*/ 180 h 180"/>
                  <a:gd name="T4" fmla="*/ 0 w 89"/>
                  <a:gd name="T5" fmla="*/ 0 h 180"/>
                  <a:gd name="T6" fmla="*/ 89 w 89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180"/>
                  <a:gd name="T14" fmla="*/ 89 w 89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180">
                    <a:moveTo>
                      <a:pt x="89" y="177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8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1" name="Freeform 16"/>
              <p:cNvSpPr>
                <a:spLocks/>
              </p:cNvSpPr>
              <p:nvPr/>
            </p:nvSpPr>
            <p:spPr bwMode="auto">
              <a:xfrm>
                <a:off x="4885" y="3868"/>
                <a:ext cx="90" cy="183"/>
              </a:xfrm>
              <a:custGeom>
                <a:avLst/>
                <a:gdLst>
                  <a:gd name="T0" fmla="*/ 0 w 90"/>
                  <a:gd name="T1" fmla="*/ 0 h 183"/>
                  <a:gd name="T2" fmla="*/ 90 w 90"/>
                  <a:gd name="T3" fmla="*/ 3 h 183"/>
                  <a:gd name="T4" fmla="*/ 90 w 90"/>
                  <a:gd name="T5" fmla="*/ 183 h 183"/>
                  <a:gd name="T6" fmla="*/ 0 w 90"/>
                  <a:gd name="T7" fmla="*/ 183 h 1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3"/>
                  <a:gd name="T14" fmla="*/ 90 w 90"/>
                  <a:gd name="T15" fmla="*/ 183 h 1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3">
                    <a:moveTo>
                      <a:pt x="0" y="0"/>
                    </a:moveTo>
                    <a:lnTo>
                      <a:pt x="90" y="3"/>
                    </a:lnTo>
                    <a:lnTo>
                      <a:pt x="90" y="183"/>
                    </a:lnTo>
                    <a:lnTo>
                      <a:pt x="0" y="18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2" name="Line 17"/>
              <p:cNvSpPr>
                <a:spLocks noChangeShapeType="1"/>
              </p:cNvSpPr>
              <p:nvPr/>
            </p:nvSpPr>
            <p:spPr bwMode="auto">
              <a:xfrm>
                <a:off x="4125" y="3914"/>
                <a:ext cx="90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3" name="Line 18"/>
              <p:cNvSpPr>
                <a:spLocks noChangeShapeType="1"/>
              </p:cNvSpPr>
              <p:nvPr/>
            </p:nvSpPr>
            <p:spPr bwMode="auto">
              <a:xfrm>
                <a:off x="3701" y="3509"/>
                <a:ext cx="90" cy="2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4" name="Line 19"/>
              <p:cNvSpPr>
                <a:spLocks noChangeShapeType="1"/>
              </p:cNvSpPr>
              <p:nvPr/>
            </p:nvSpPr>
            <p:spPr bwMode="auto">
              <a:xfrm>
                <a:off x="3701" y="3600"/>
                <a:ext cx="90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5" name="Freeform 20"/>
              <p:cNvSpPr>
                <a:spLocks/>
              </p:cNvSpPr>
              <p:nvPr/>
            </p:nvSpPr>
            <p:spPr bwMode="auto">
              <a:xfrm>
                <a:off x="4461" y="3466"/>
                <a:ext cx="90" cy="179"/>
              </a:xfrm>
              <a:custGeom>
                <a:avLst/>
                <a:gdLst>
                  <a:gd name="T0" fmla="*/ 0 w 90"/>
                  <a:gd name="T1" fmla="*/ 177 h 179"/>
                  <a:gd name="T2" fmla="*/ 90 w 90"/>
                  <a:gd name="T3" fmla="*/ 179 h 179"/>
                  <a:gd name="T4" fmla="*/ 90 w 90"/>
                  <a:gd name="T5" fmla="*/ 0 h 179"/>
                  <a:gd name="T6" fmla="*/ 0 w 90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79"/>
                  <a:gd name="T14" fmla="*/ 90 w 90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79">
                    <a:moveTo>
                      <a:pt x="0" y="177"/>
                    </a:moveTo>
                    <a:lnTo>
                      <a:pt x="90" y="179"/>
                    </a:lnTo>
                    <a:lnTo>
                      <a:pt x="9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6" name="Freeform 21"/>
              <p:cNvSpPr>
                <a:spLocks/>
              </p:cNvSpPr>
              <p:nvPr/>
            </p:nvSpPr>
            <p:spPr bwMode="auto">
              <a:xfrm>
                <a:off x="4372" y="3463"/>
                <a:ext cx="89" cy="182"/>
              </a:xfrm>
              <a:custGeom>
                <a:avLst/>
                <a:gdLst>
                  <a:gd name="T0" fmla="*/ 89 w 89"/>
                  <a:gd name="T1" fmla="*/ 0 h 182"/>
                  <a:gd name="T2" fmla="*/ 0 w 89"/>
                  <a:gd name="T3" fmla="*/ 3 h 182"/>
                  <a:gd name="T4" fmla="*/ 0 w 89"/>
                  <a:gd name="T5" fmla="*/ 182 h 182"/>
                  <a:gd name="T6" fmla="*/ 89 w 89"/>
                  <a:gd name="T7" fmla="*/ 182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182"/>
                  <a:gd name="T14" fmla="*/ 89 w 89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182">
                    <a:moveTo>
                      <a:pt x="89" y="0"/>
                    </a:moveTo>
                    <a:lnTo>
                      <a:pt x="0" y="3"/>
                    </a:lnTo>
                    <a:lnTo>
                      <a:pt x="0" y="182"/>
                    </a:lnTo>
                    <a:lnTo>
                      <a:pt x="89" y="18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7" name="Line 22"/>
              <p:cNvSpPr>
                <a:spLocks noChangeShapeType="1"/>
              </p:cNvSpPr>
              <p:nvPr/>
            </p:nvSpPr>
            <p:spPr bwMode="auto">
              <a:xfrm>
                <a:off x="3276" y="3195"/>
                <a:ext cx="91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8" name="Line 23"/>
              <p:cNvSpPr>
                <a:spLocks noChangeShapeType="1"/>
              </p:cNvSpPr>
              <p:nvPr/>
            </p:nvSpPr>
            <p:spPr bwMode="auto">
              <a:xfrm>
                <a:off x="3276" y="3104"/>
                <a:ext cx="267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799" name="Line 24"/>
              <p:cNvSpPr>
                <a:spLocks noChangeShapeType="1"/>
              </p:cNvSpPr>
              <p:nvPr/>
            </p:nvSpPr>
            <p:spPr bwMode="auto">
              <a:xfrm>
                <a:off x="2852" y="2790"/>
                <a:ext cx="267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0" name="Line 25"/>
              <p:cNvSpPr>
                <a:spLocks noChangeShapeType="1"/>
              </p:cNvSpPr>
              <p:nvPr/>
            </p:nvSpPr>
            <p:spPr bwMode="auto">
              <a:xfrm>
                <a:off x="2852" y="2701"/>
                <a:ext cx="91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1" name="Line 26"/>
              <p:cNvSpPr>
                <a:spLocks noChangeShapeType="1"/>
              </p:cNvSpPr>
              <p:nvPr/>
            </p:nvSpPr>
            <p:spPr bwMode="auto">
              <a:xfrm>
                <a:off x="3431" y="2341"/>
                <a:ext cx="91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2" name="Freeform 27"/>
              <p:cNvSpPr>
                <a:spLocks/>
              </p:cNvSpPr>
              <p:nvPr/>
            </p:nvSpPr>
            <p:spPr bwMode="auto">
              <a:xfrm>
                <a:off x="3522" y="2252"/>
                <a:ext cx="90" cy="180"/>
              </a:xfrm>
              <a:custGeom>
                <a:avLst/>
                <a:gdLst>
                  <a:gd name="T0" fmla="*/ 88 w 90"/>
                  <a:gd name="T1" fmla="*/ 178 h 180"/>
                  <a:gd name="T2" fmla="*/ 0 w 90"/>
                  <a:gd name="T3" fmla="*/ 180 h 180"/>
                  <a:gd name="T4" fmla="*/ 0 w 90"/>
                  <a:gd name="T5" fmla="*/ 0 h 180"/>
                  <a:gd name="T6" fmla="*/ 90 w 90"/>
                  <a:gd name="T7" fmla="*/ 0 h 180"/>
                  <a:gd name="T8" fmla="*/ 88 w 90"/>
                  <a:gd name="T9" fmla="*/ 178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80"/>
                  <a:gd name="T17" fmla="*/ 90 w 9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80">
                    <a:moveTo>
                      <a:pt x="88" y="178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88" y="178"/>
                    </a:lnTo>
                    <a:close/>
                  </a:path>
                </a:pathLst>
              </a:custGeom>
              <a:solidFill>
                <a:srgbClr val="FBE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3" name="Freeform 28"/>
              <p:cNvSpPr>
                <a:spLocks/>
              </p:cNvSpPr>
              <p:nvPr/>
            </p:nvSpPr>
            <p:spPr bwMode="auto">
              <a:xfrm>
                <a:off x="3522" y="2252"/>
                <a:ext cx="90" cy="180"/>
              </a:xfrm>
              <a:custGeom>
                <a:avLst/>
                <a:gdLst>
                  <a:gd name="T0" fmla="*/ 88 w 90"/>
                  <a:gd name="T1" fmla="*/ 178 h 180"/>
                  <a:gd name="T2" fmla="*/ 0 w 90"/>
                  <a:gd name="T3" fmla="*/ 180 h 180"/>
                  <a:gd name="T4" fmla="*/ 0 w 90"/>
                  <a:gd name="T5" fmla="*/ 0 h 180"/>
                  <a:gd name="T6" fmla="*/ 90 w 90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88" y="178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90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4" name="Line 29"/>
              <p:cNvSpPr>
                <a:spLocks noChangeShapeType="1"/>
              </p:cNvSpPr>
              <p:nvPr/>
            </p:nvSpPr>
            <p:spPr bwMode="auto">
              <a:xfrm flipV="1">
                <a:off x="3701" y="2248"/>
                <a:ext cx="1" cy="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5" name="Line 30"/>
              <p:cNvSpPr>
                <a:spLocks noChangeShapeType="1"/>
              </p:cNvSpPr>
              <p:nvPr/>
            </p:nvSpPr>
            <p:spPr bwMode="auto">
              <a:xfrm flipH="1">
                <a:off x="3612" y="2250"/>
                <a:ext cx="89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6" name="Line 31"/>
              <p:cNvSpPr>
                <a:spLocks noChangeShapeType="1"/>
              </p:cNvSpPr>
              <p:nvPr/>
            </p:nvSpPr>
            <p:spPr bwMode="auto">
              <a:xfrm flipH="1">
                <a:off x="3612" y="2430"/>
                <a:ext cx="89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7" name="Freeform 32"/>
              <p:cNvSpPr>
                <a:spLocks/>
              </p:cNvSpPr>
              <p:nvPr/>
            </p:nvSpPr>
            <p:spPr bwMode="auto">
              <a:xfrm>
                <a:off x="2338" y="2252"/>
                <a:ext cx="90" cy="180"/>
              </a:xfrm>
              <a:custGeom>
                <a:avLst/>
                <a:gdLst>
                  <a:gd name="T0" fmla="*/ 0 w 90"/>
                  <a:gd name="T1" fmla="*/ 178 h 180"/>
                  <a:gd name="T2" fmla="*/ 90 w 90"/>
                  <a:gd name="T3" fmla="*/ 180 h 180"/>
                  <a:gd name="T4" fmla="*/ 90 w 90"/>
                  <a:gd name="T5" fmla="*/ 0 h 180"/>
                  <a:gd name="T6" fmla="*/ 0 w 90"/>
                  <a:gd name="T7" fmla="*/ 0 h 180"/>
                  <a:gd name="T8" fmla="*/ 0 w 90"/>
                  <a:gd name="T9" fmla="*/ 178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80"/>
                  <a:gd name="T17" fmla="*/ 90 w 9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80">
                    <a:moveTo>
                      <a:pt x="0" y="178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8" name="Freeform 33"/>
              <p:cNvSpPr>
                <a:spLocks/>
              </p:cNvSpPr>
              <p:nvPr/>
            </p:nvSpPr>
            <p:spPr bwMode="auto">
              <a:xfrm>
                <a:off x="2338" y="2252"/>
                <a:ext cx="90" cy="180"/>
              </a:xfrm>
              <a:custGeom>
                <a:avLst/>
                <a:gdLst>
                  <a:gd name="T0" fmla="*/ 0 w 90"/>
                  <a:gd name="T1" fmla="*/ 178 h 180"/>
                  <a:gd name="T2" fmla="*/ 90 w 90"/>
                  <a:gd name="T3" fmla="*/ 180 h 180"/>
                  <a:gd name="T4" fmla="*/ 90 w 90"/>
                  <a:gd name="T5" fmla="*/ 0 h 180"/>
                  <a:gd name="T6" fmla="*/ 0 w 90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0" y="178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09" name="Line 34"/>
              <p:cNvSpPr>
                <a:spLocks noChangeShapeType="1"/>
              </p:cNvSpPr>
              <p:nvPr/>
            </p:nvSpPr>
            <p:spPr bwMode="auto">
              <a:xfrm flipV="1">
                <a:off x="2250" y="2248"/>
                <a:ext cx="1" cy="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10" name="Line 35"/>
              <p:cNvSpPr>
                <a:spLocks noChangeShapeType="1"/>
              </p:cNvSpPr>
              <p:nvPr/>
            </p:nvSpPr>
            <p:spPr bwMode="auto">
              <a:xfrm>
                <a:off x="2250" y="2250"/>
                <a:ext cx="93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11" name="Line 36"/>
              <p:cNvSpPr>
                <a:spLocks noChangeShapeType="1"/>
              </p:cNvSpPr>
              <p:nvPr/>
            </p:nvSpPr>
            <p:spPr bwMode="auto">
              <a:xfrm>
                <a:off x="2250" y="2430"/>
                <a:ext cx="93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12" name="Freeform 37"/>
              <p:cNvSpPr>
                <a:spLocks/>
              </p:cNvSpPr>
              <p:nvPr/>
            </p:nvSpPr>
            <p:spPr bwMode="auto">
              <a:xfrm>
                <a:off x="1914" y="2252"/>
                <a:ext cx="90" cy="180"/>
              </a:xfrm>
              <a:custGeom>
                <a:avLst/>
                <a:gdLst>
                  <a:gd name="T0" fmla="*/ 0 w 90"/>
                  <a:gd name="T1" fmla="*/ 178 h 180"/>
                  <a:gd name="T2" fmla="*/ 90 w 90"/>
                  <a:gd name="T3" fmla="*/ 180 h 180"/>
                  <a:gd name="T4" fmla="*/ 90 w 90"/>
                  <a:gd name="T5" fmla="*/ 0 h 180"/>
                  <a:gd name="T6" fmla="*/ 0 w 90"/>
                  <a:gd name="T7" fmla="*/ 0 h 180"/>
                  <a:gd name="T8" fmla="*/ 0 w 90"/>
                  <a:gd name="T9" fmla="*/ 178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80"/>
                  <a:gd name="T17" fmla="*/ 90 w 9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80">
                    <a:moveTo>
                      <a:pt x="0" y="178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13" name="Freeform 38"/>
              <p:cNvSpPr>
                <a:spLocks/>
              </p:cNvSpPr>
              <p:nvPr/>
            </p:nvSpPr>
            <p:spPr bwMode="auto">
              <a:xfrm>
                <a:off x="1914" y="2252"/>
                <a:ext cx="90" cy="180"/>
              </a:xfrm>
              <a:custGeom>
                <a:avLst/>
                <a:gdLst>
                  <a:gd name="T0" fmla="*/ 0 w 90"/>
                  <a:gd name="T1" fmla="*/ 178 h 180"/>
                  <a:gd name="T2" fmla="*/ 90 w 90"/>
                  <a:gd name="T3" fmla="*/ 180 h 180"/>
                  <a:gd name="T4" fmla="*/ 90 w 90"/>
                  <a:gd name="T5" fmla="*/ 0 h 180"/>
                  <a:gd name="T6" fmla="*/ 0 w 90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0" y="178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14" name="Freeform 39"/>
              <p:cNvSpPr>
                <a:spLocks/>
              </p:cNvSpPr>
              <p:nvPr/>
            </p:nvSpPr>
            <p:spPr bwMode="auto">
              <a:xfrm>
                <a:off x="1826" y="2250"/>
                <a:ext cx="88" cy="182"/>
              </a:xfrm>
              <a:custGeom>
                <a:avLst/>
                <a:gdLst>
                  <a:gd name="T0" fmla="*/ 88 w 88"/>
                  <a:gd name="T1" fmla="*/ 0 h 182"/>
                  <a:gd name="T2" fmla="*/ 0 w 88"/>
                  <a:gd name="T3" fmla="*/ 2 h 182"/>
                  <a:gd name="T4" fmla="*/ 0 w 88"/>
                  <a:gd name="T5" fmla="*/ 182 h 182"/>
                  <a:gd name="T6" fmla="*/ 88 w 88"/>
                  <a:gd name="T7" fmla="*/ 182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182"/>
                  <a:gd name="T14" fmla="*/ 88 w 88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182">
                    <a:moveTo>
                      <a:pt x="88" y="0"/>
                    </a:moveTo>
                    <a:lnTo>
                      <a:pt x="0" y="2"/>
                    </a:lnTo>
                    <a:lnTo>
                      <a:pt x="0" y="182"/>
                    </a:lnTo>
                    <a:lnTo>
                      <a:pt x="88" y="18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15" name="Rectangle 40"/>
              <p:cNvSpPr>
                <a:spLocks noChangeArrowheads="1"/>
              </p:cNvSpPr>
              <p:nvPr/>
            </p:nvSpPr>
            <p:spPr bwMode="auto">
              <a:xfrm>
                <a:off x="1871" y="228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16" name="Rectangle 41"/>
              <p:cNvSpPr>
                <a:spLocks noChangeArrowheads="1"/>
              </p:cNvSpPr>
              <p:nvPr/>
            </p:nvSpPr>
            <p:spPr bwMode="auto">
              <a:xfrm>
                <a:off x="1893" y="2285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17" name="Rectangle 42"/>
              <p:cNvSpPr>
                <a:spLocks noChangeArrowheads="1"/>
              </p:cNvSpPr>
              <p:nvPr/>
            </p:nvSpPr>
            <p:spPr bwMode="auto">
              <a:xfrm>
                <a:off x="2271" y="2285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18" name="Rectangle 43"/>
              <p:cNvSpPr>
                <a:spLocks noChangeArrowheads="1"/>
              </p:cNvSpPr>
              <p:nvPr/>
            </p:nvSpPr>
            <p:spPr bwMode="auto">
              <a:xfrm>
                <a:off x="2329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19" name="Rectangle 44"/>
              <p:cNvSpPr>
                <a:spLocks noChangeArrowheads="1"/>
              </p:cNvSpPr>
              <p:nvPr/>
            </p:nvSpPr>
            <p:spPr bwMode="auto">
              <a:xfrm>
                <a:off x="2375" y="2285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20" name="Freeform 45"/>
              <p:cNvSpPr>
                <a:spLocks/>
              </p:cNvSpPr>
              <p:nvPr/>
            </p:nvSpPr>
            <p:spPr bwMode="auto">
              <a:xfrm>
                <a:off x="2695" y="2161"/>
                <a:ext cx="136" cy="358"/>
              </a:xfrm>
              <a:custGeom>
                <a:avLst/>
                <a:gdLst>
                  <a:gd name="T0" fmla="*/ 0 w 136"/>
                  <a:gd name="T1" fmla="*/ 0 h 358"/>
                  <a:gd name="T2" fmla="*/ 0 w 136"/>
                  <a:gd name="T3" fmla="*/ 147 h 358"/>
                  <a:gd name="T4" fmla="*/ 43 w 136"/>
                  <a:gd name="T5" fmla="*/ 180 h 358"/>
                  <a:gd name="T6" fmla="*/ 0 w 136"/>
                  <a:gd name="T7" fmla="*/ 214 h 358"/>
                  <a:gd name="T8" fmla="*/ 0 w 136"/>
                  <a:gd name="T9" fmla="*/ 358 h 358"/>
                  <a:gd name="T10" fmla="*/ 136 w 136"/>
                  <a:gd name="T11" fmla="*/ 250 h 358"/>
                  <a:gd name="T12" fmla="*/ 136 w 136"/>
                  <a:gd name="T13" fmla="*/ 111 h 358"/>
                  <a:gd name="T14" fmla="*/ 0 w 136"/>
                  <a:gd name="T15" fmla="*/ 3 h 358"/>
                  <a:gd name="T16" fmla="*/ 0 w 136"/>
                  <a:gd name="T17" fmla="*/ 3 h 358"/>
                  <a:gd name="T18" fmla="*/ 0 w 136"/>
                  <a:gd name="T19" fmla="*/ 0 h 3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"/>
                  <a:gd name="T31" fmla="*/ 0 h 358"/>
                  <a:gd name="T32" fmla="*/ 136 w 136"/>
                  <a:gd name="T33" fmla="*/ 358 h 3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" h="358">
                    <a:moveTo>
                      <a:pt x="0" y="0"/>
                    </a:moveTo>
                    <a:lnTo>
                      <a:pt x="0" y="147"/>
                    </a:lnTo>
                    <a:lnTo>
                      <a:pt x="43" y="180"/>
                    </a:lnTo>
                    <a:lnTo>
                      <a:pt x="0" y="214"/>
                    </a:lnTo>
                    <a:lnTo>
                      <a:pt x="0" y="358"/>
                    </a:lnTo>
                    <a:lnTo>
                      <a:pt x="136" y="250"/>
                    </a:lnTo>
                    <a:lnTo>
                      <a:pt x="136" y="11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1" name="Freeform 46"/>
              <p:cNvSpPr>
                <a:spLocks/>
              </p:cNvSpPr>
              <p:nvPr/>
            </p:nvSpPr>
            <p:spPr bwMode="auto">
              <a:xfrm>
                <a:off x="2695" y="2161"/>
                <a:ext cx="136" cy="358"/>
              </a:xfrm>
              <a:custGeom>
                <a:avLst/>
                <a:gdLst>
                  <a:gd name="T0" fmla="*/ 0 w 136"/>
                  <a:gd name="T1" fmla="*/ 0 h 358"/>
                  <a:gd name="T2" fmla="*/ 0 w 136"/>
                  <a:gd name="T3" fmla="*/ 147 h 358"/>
                  <a:gd name="T4" fmla="*/ 43 w 136"/>
                  <a:gd name="T5" fmla="*/ 180 h 358"/>
                  <a:gd name="T6" fmla="*/ 0 w 136"/>
                  <a:gd name="T7" fmla="*/ 214 h 358"/>
                  <a:gd name="T8" fmla="*/ 0 w 136"/>
                  <a:gd name="T9" fmla="*/ 358 h 358"/>
                  <a:gd name="T10" fmla="*/ 136 w 136"/>
                  <a:gd name="T11" fmla="*/ 250 h 358"/>
                  <a:gd name="T12" fmla="*/ 136 w 136"/>
                  <a:gd name="T13" fmla="*/ 111 h 358"/>
                  <a:gd name="T14" fmla="*/ 0 w 136"/>
                  <a:gd name="T15" fmla="*/ 3 h 358"/>
                  <a:gd name="T16" fmla="*/ 0 w 136"/>
                  <a:gd name="T17" fmla="*/ 3 h 3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58"/>
                  <a:gd name="T29" fmla="*/ 136 w 136"/>
                  <a:gd name="T30" fmla="*/ 358 h 3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58">
                    <a:moveTo>
                      <a:pt x="0" y="0"/>
                    </a:moveTo>
                    <a:lnTo>
                      <a:pt x="0" y="147"/>
                    </a:lnTo>
                    <a:lnTo>
                      <a:pt x="43" y="180"/>
                    </a:lnTo>
                    <a:lnTo>
                      <a:pt x="0" y="214"/>
                    </a:lnTo>
                    <a:lnTo>
                      <a:pt x="0" y="358"/>
                    </a:lnTo>
                    <a:lnTo>
                      <a:pt x="136" y="250"/>
                    </a:lnTo>
                    <a:lnTo>
                      <a:pt x="136" y="111"/>
                    </a:lnTo>
                    <a:lnTo>
                      <a:pt x="0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2" name="Line 47"/>
              <p:cNvSpPr>
                <a:spLocks noChangeShapeType="1"/>
              </p:cNvSpPr>
              <p:nvPr/>
            </p:nvSpPr>
            <p:spPr bwMode="auto">
              <a:xfrm>
                <a:off x="2002" y="2341"/>
                <a:ext cx="24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3" name="Line 48"/>
              <p:cNvSpPr>
                <a:spLocks noChangeShapeType="1"/>
              </p:cNvSpPr>
              <p:nvPr/>
            </p:nvSpPr>
            <p:spPr bwMode="auto">
              <a:xfrm>
                <a:off x="2428" y="2296"/>
                <a:ext cx="26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4" name="Line 49"/>
              <p:cNvSpPr>
                <a:spLocks noChangeShapeType="1"/>
              </p:cNvSpPr>
              <p:nvPr/>
            </p:nvSpPr>
            <p:spPr bwMode="auto">
              <a:xfrm>
                <a:off x="2829" y="2341"/>
                <a:ext cx="26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5" name="Line 50"/>
              <p:cNvSpPr>
                <a:spLocks noChangeShapeType="1"/>
              </p:cNvSpPr>
              <p:nvPr/>
            </p:nvSpPr>
            <p:spPr bwMode="auto">
              <a:xfrm>
                <a:off x="2428" y="2384"/>
                <a:ext cx="267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6" name="Freeform 51"/>
              <p:cNvSpPr>
                <a:spLocks/>
              </p:cNvSpPr>
              <p:nvPr/>
            </p:nvSpPr>
            <p:spPr bwMode="auto">
              <a:xfrm>
                <a:off x="2204" y="2296"/>
                <a:ext cx="46" cy="45"/>
              </a:xfrm>
              <a:custGeom>
                <a:avLst/>
                <a:gdLst>
                  <a:gd name="T0" fmla="*/ 0 w 46"/>
                  <a:gd name="T1" fmla="*/ 45 h 45"/>
                  <a:gd name="T2" fmla="*/ 0 w 46"/>
                  <a:gd name="T3" fmla="*/ 0 h 45"/>
                  <a:gd name="T4" fmla="*/ 46 w 46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45"/>
                  <a:gd name="T11" fmla="*/ 46 w 46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45">
                    <a:moveTo>
                      <a:pt x="0" y="45"/>
                    </a:move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7" name="Freeform 52"/>
              <p:cNvSpPr>
                <a:spLocks/>
              </p:cNvSpPr>
              <p:nvPr/>
            </p:nvSpPr>
            <p:spPr bwMode="auto">
              <a:xfrm>
                <a:off x="3053" y="2341"/>
                <a:ext cx="314" cy="134"/>
              </a:xfrm>
              <a:custGeom>
                <a:avLst/>
                <a:gdLst>
                  <a:gd name="T0" fmla="*/ 0 w 314"/>
                  <a:gd name="T1" fmla="*/ 0 h 134"/>
                  <a:gd name="T2" fmla="*/ 0 w 314"/>
                  <a:gd name="T3" fmla="*/ 134 h 134"/>
                  <a:gd name="T4" fmla="*/ 269 w 314"/>
                  <a:gd name="T5" fmla="*/ 134 h 134"/>
                  <a:gd name="T6" fmla="*/ 269 w 314"/>
                  <a:gd name="T7" fmla="*/ 46 h 134"/>
                  <a:gd name="T8" fmla="*/ 314 w 314"/>
                  <a:gd name="T9" fmla="*/ 46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134"/>
                  <a:gd name="T17" fmla="*/ 314 w 314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134">
                    <a:moveTo>
                      <a:pt x="0" y="0"/>
                    </a:moveTo>
                    <a:lnTo>
                      <a:pt x="0" y="134"/>
                    </a:lnTo>
                    <a:lnTo>
                      <a:pt x="269" y="134"/>
                    </a:lnTo>
                    <a:lnTo>
                      <a:pt x="269" y="46"/>
                    </a:lnTo>
                    <a:lnTo>
                      <a:pt x="314" y="4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8" name="Rectangle 53"/>
              <p:cNvSpPr>
                <a:spLocks noChangeArrowheads="1"/>
              </p:cNvSpPr>
              <p:nvPr/>
            </p:nvSpPr>
            <p:spPr bwMode="auto">
              <a:xfrm>
                <a:off x="3946" y="2655"/>
                <a:ext cx="90" cy="180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29" name="Rectangle 54"/>
              <p:cNvSpPr>
                <a:spLocks noChangeArrowheads="1"/>
              </p:cNvSpPr>
              <p:nvPr/>
            </p:nvSpPr>
            <p:spPr bwMode="auto">
              <a:xfrm>
                <a:off x="3946" y="2655"/>
                <a:ext cx="90" cy="18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0" name="Line 55"/>
              <p:cNvSpPr>
                <a:spLocks noChangeShapeType="1"/>
              </p:cNvSpPr>
              <p:nvPr/>
            </p:nvSpPr>
            <p:spPr bwMode="auto">
              <a:xfrm flipV="1">
                <a:off x="4125" y="2653"/>
                <a:ext cx="1" cy="18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1" name="Line 56"/>
              <p:cNvSpPr>
                <a:spLocks noChangeShapeType="1"/>
              </p:cNvSpPr>
              <p:nvPr/>
            </p:nvSpPr>
            <p:spPr bwMode="auto">
              <a:xfrm flipH="1">
                <a:off x="4032" y="2655"/>
                <a:ext cx="9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2" name="Line 57"/>
              <p:cNvSpPr>
                <a:spLocks noChangeShapeType="1"/>
              </p:cNvSpPr>
              <p:nvPr/>
            </p:nvSpPr>
            <p:spPr bwMode="auto">
              <a:xfrm flipH="1">
                <a:off x="4032" y="2835"/>
                <a:ext cx="9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3" name="Rectangle 58"/>
              <p:cNvSpPr>
                <a:spLocks noChangeArrowheads="1"/>
              </p:cNvSpPr>
              <p:nvPr/>
            </p:nvSpPr>
            <p:spPr bwMode="auto">
              <a:xfrm>
                <a:off x="2338" y="2655"/>
                <a:ext cx="90" cy="180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4" name="Rectangle 59"/>
              <p:cNvSpPr>
                <a:spLocks noChangeArrowheads="1"/>
              </p:cNvSpPr>
              <p:nvPr/>
            </p:nvSpPr>
            <p:spPr bwMode="auto">
              <a:xfrm>
                <a:off x="2338" y="2655"/>
                <a:ext cx="90" cy="18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5" name="Rectangle 60"/>
              <p:cNvSpPr>
                <a:spLocks noChangeArrowheads="1"/>
              </p:cNvSpPr>
              <p:nvPr/>
            </p:nvSpPr>
            <p:spPr bwMode="auto">
              <a:xfrm>
                <a:off x="2250" y="2655"/>
                <a:ext cx="88" cy="18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6" name="Rectangle 61"/>
              <p:cNvSpPr>
                <a:spLocks noChangeArrowheads="1"/>
              </p:cNvSpPr>
              <p:nvPr/>
            </p:nvSpPr>
            <p:spPr bwMode="auto">
              <a:xfrm>
                <a:off x="2295" y="2692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37" name="Rectangle 62"/>
              <p:cNvSpPr>
                <a:spLocks noChangeArrowheads="1"/>
              </p:cNvSpPr>
              <p:nvPr/>
            </p:nvSpPr>
            <p:spPr bwMode="auto">
              <a:xfrm>
                <a:off x="2316" y="2692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38" name="Freeform 63"/>
              <p:cNvSpPr>
                <a:spLocks/>
              </p:cNvSpPr>
              <p:nvPr/>
            </p:nvSpPr>
            <p:spPr bwMode="auto">
              <a:xfrm>
                <a:off x="2762" y="2655"/>
                <a:ext cx="90" cy="180"/>
              </a:xfrm>
              <a:custGeom>
                <a:avLst/>
                <a:gdLst>
                  <a:gd name="T0" fmla="*/ 0 w 90"/>
                  <a:gd name="T1" fmla="*/ 180 h 180"/>
                  <a:gd name="T2" fmla="*/ 90 w 90"/>
                  <a:gd name="T3" fmla="*/ 180 h 180"/>
                  <a:gd name="T4" fmla="*/ 90 w 90"/>
                  <a:gd name="T5" fmla="*/ 0 h 180"/>
                  <a:gd name="T6" fmla="*/ 2 w 90"/>
                  <a:gd name="T7" fmla="*/ 0 h 180"/>
                  <a:gd name="T8" fmla="*/ 0 w 90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80"/>
                  <a:gd name="T17" fmla="*/ 90 w 9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80">
                    <a:moveTo>
                      <a:pt x="0" y="180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2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BE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39" name="Freeform 64"/>
              <p:cNvSpPr>
                <a:spLocks/>
              </p:cNvSpPr>
              <p:nvPr/>
            </p:nvSpPr>
            <p:spPr bwMode="auto">
              <a:xfrm>
                <a:off x="2762" y="2655"/>
                <a:ext cx="90" cy="180"/>
              </a:xfrm>
              <a:custGeom>
                <a:avLst/>
                <a:gdLst>
                  <a:gd name="T0" fmla="*/ 0 w 90"/>
                  <a:gd name="T1" fmla="*/ 180 h 180"/>
                  <a:gd name="T2" fmla="*/ 90 w 90"/>
                  <a:gd name="T3" fmla="*/ 180 h 180"/>
                  <a:gd name="T4" fmla="*/ 90 w 90"/>
                  <a:gd name="T5" fmla="*/ 0 h 180"/>
                  <a:gd name="T6" fmla="*/ 2 w 90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0" y="180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0" name="Line 65"/>
              <p:cNvSpPr>
                <a:spLocks noChangeShapeType="1"/>
              </p:cNvSpPr>
              <p:nvPr/>
            </p:nvSpPr>
            <p:spPr bwMode="auto">
              <a:xfrm flipV="1">
                <a:off x="2674" y="2653"/>
                <a:ext cx="1" cy="18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1" name="Line 66"/>
              <p:cNvSpPr>
                <a:spLocks noChangeShapeType="1"/>
              </p:cNvSpPr>
              <p:nvPr/>
            </p:nvSpPr>
            <p:spPr bwMode="auto">
              <a:xfrm>
                <a:off x="2674" y="2655"/>
                <a:ext cx="9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2" name="Line 67"/>
              <p:cNvSpPr>
                <a:spLocks noChangeShapeType="1"/>
              </p:cNvSpPr>
              <p:nvPr/>
            </p:nvSpPr>
            <p:spPr bwMode="auto">
              <a:xfrm>
                <a:off x="2674" y="2835"/>
                <a:ext cx="9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3" name="Freeform 68"/>
              <p:cNvSpPr>
                <a:spLocks/>
              </p:cNvSpPr>
              <p:nvPr/>
            </p:nvSpPr>
            <p:spPr bwMode="auto">
              <a:xfrm>
                <a:off x="3119" y="2567"/>
                <a:ext cx="136" cy="357"/>
              </a:xfrm>
              <a:custGeom>
                <a:avLst/>
                <a:gdLst>
                  <a:gd name="T0" fmla="*/ 0 w 136"/>
                  <a:gd name="T1" fmla="*/ 0 h 357"/>
                  <a:gd name="T2" fmla="*/ 0 w 136"/>
                  <a:gd name="T3" fmla="*/ 143 h 357"/>
                  <a:gd name="T4" fmla="*/ 43 w 136"/>
                  <a:gd name="T5" fmla="*/ 179 h 357"/>
                  <a:gd name="T6" fmla="*/ 0 w 136"/>
                  <a:gd name="T7" fmla="*/ 213 h 357"/>
                  <a:gd name="T8" fmla="*/ 0 w 136"/>
                  <a:gd name="T9" fmla="*/ 357 h 357"/>
                  <a:gd name="T10" fmla="*/ 136 w 136"/>
                  <a:gd name="T11" fmla="*/ 249 h 357"/>
                  <a:gd name="T12" fmla="*/ 136 w 136"/>
                  <a:gd name="T13" fmla="*/ 110 h 357"/>
                  <a:gd name="T14" fmla="*/ 0 w 136"/>
                  <a:gd name="T15" fmla="*/ 0 h 357"/>
                  <a:gd name="T16" fmla="*/ 0 w 136"/>
                  <a:gd name="T17" fmla="*/ 0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57"/>
                  <a:gd name="T29" fmla="*/ 136 w 136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57">
                    <a:moveTo>
                      <a:pt x="0" y="0"/>
                    </a:moveTo>
                    <a:lnTo>
                      <a:pt x="0" y="143"/>
                    </a:lnTo>
                    <a:lnTo>
                      <a:pt x="43" y="179"/>
                    </a:lnTo>
                    <a:lnTo>
                      <a:pt x="0" y="213"/>
                    </a:lnTo>
                    <a:lnTo>
                      <a:pt x="0" y="357"/>
                    </a:lnTo>
                    <a:lnTo>
                      <a:pt x="136" y="249"/>
                    </a:lnTo>
                    <a:lnTo>
                      <a:pt x="136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4" name="Freeform 69"/>
              <p:cNvSpPr>
                <a:spLocks/>
              </p:cNvSpPr>
              <p:nvPr/>
            </p:nvSpPr>
            <p:spPr bwMode="auto">
              <a:xfrm>
                <a:off x="3119" y="2567"/>
                <a:ext cx="136" cy="357"/>
              </a:xfrm>
              <a:custGeom>
                <a:avLst/>
                <a:gdLst>
                  <a:gd name="T0" fmla="*/ 0 w 136"/>
                  <a:gd name="T1" fmla="*/ 0 h 357"/>
                  <a:gd name="T2" fmla="*/ 0 w 136"/>
                  <a:gd name="T3" fmla="*/ 143 h 357"/>
                  <a:gd name="T4" fmla="*/ 43 w 136"/>
                  <a:gd name="T5" fmla="*/ 179 h 357"/>
                  <a:gd name="T6" fmla="*/ 0 w 136"/>
                  <a:gd name="T7" fmla="*/ 213 h 357"/>
                  <a:gd name="T8" fmla="*/ 0 w 136"/>
                  <a:gd name="T9" fmla="*/ 357 h 357"/>
                  <a:gd name="T10" fmla="*/ 136 w 136"/>
                  <a:gd name="T11" fmla="*/ 249 h 357"/>
                  <a:gd name="T12" fmla="*/ 136 w 136"/>
                  <a:gd name="T13" fmla="*/ 110 h 357"/>
                  <a:gd name="T14" fmla="*/ 0 w 136"/>
                  <a:gd name="T15" fmla="*/ 0 h 357"/>
                  <a:gd name="T16" fmla="*/ 0 w 136"/>
                  <a:gd name="T17" fmla="*/ 0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57"/>
                  <a:gd name="T29" fmla="*/ 136 w 136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57">
                    <a:moveTo>
                      <a:pt x="0" y="0"/>
                    </a:moveTo>
                    <a:lnTo>
                      <a:pt x="0" y="143"/>
                    </a:lnTo>
                    <a:lnTo>
                      <a:pt x="43" y="179"/>
                    </a:lnTo>
                    <a:lnTo>
                      <a:pt x="0" y="213"/>
                    </a:lnTo>
                    <a:lnTo>
                      <a:pt x="0" y="357"/>
                    </a:lnTo>
                    <a:lnTo>
                      <a:pt x="136" y="249"/>
                    </a:lnTo>
                    <a:lnTo>
                      <a:pt x="136" y="11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5" name="Rectangle 70"/>
              <p:cNvSpPr>
                <a:spLocks noChangeArrowheads="1"/>
              </p:cNvSpPr>
              <p:nvPr/>
            </p:nvSpPr>
            <p:spPr bwMode="auto">
              <a:xfrm>
                <a:off x="3969" y="2692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46" name="Rectangle 71"/>
              <p:cNvSpPr>
                <a:spLocks noChangeArrowheads="1"/>
              </p:cNvSpPr>
              <p:nvPr/>
            </p:nvSpPr>
            <p:spPr bwMode="auto">
              <a:xfrm>
                <a:off x="4026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47" name="Rectangle 72"/>
              <p:cNvSpPr>
                <a:spLocks noChangeArrowheads="1"/>
              </p:cNvSpPr>
              <p:nvPr/>
            </p:nvSpPr>
            <p:spPr bwMode="auto">
              <a:xfrm>
                <a:off x="4069" y="2692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48" name="Line 73"/>
              <p:cNvSpPr>
                <a:spLocks noChangeShapeType="1"/>
              </p:cNvSpPr>
              <p:nvPr/>
            </p:nvSpPr>
            <p:spPr bwMode="auto">
              <a:xfrm>
                <a:off x="2428" y="2744"/>
                <a:ext cx="246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49" name="Line 74"/>
              <p:cNvSpPr>
                <a:spLocks noChangeShapeType="1"/>
              </p:cNvSpPr>
              <p:nvPr/>
            </p:nvSpPr>
            <p:spPr bwMode="auto">
              <a:xfrm>
                <a:off x="3255" y="2744"/>
                <a:ext cx="267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50" name="Line 75"/>
              <p:cNvSpPr>
                <a:spLocks noChangeShapeType="1"/>
              </p:cNvSpPr>
              <p:nvPr/>
            </p:nvSpPr>
            <p:spPr bwMode="auto">
              <a:xfrm>
                <a:off x="3701" y="2744"/>
                <a:ext cx="245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51" name="Freeform 76"/>
              <p:cNvSpPr>
                <a:spLocks/>
              </p:cNvSpPr>
              <p:nvPr/>
            </p:nvSpPr>
            <p:spPr bwMode="auto">
              <a:xfrm>
                <a:off x="2628" y="2701"/>
                <a:ext cx="46" cy="43"/>
              </a:xfrm>
              <a:custGeom>
                <a:avLst/>
                <a:gdLst>
                  <a:gd name="T0" fmla="*/ 0 w 46"/>
                  <a:gd name="T1" fmla="*/ 43 h 43"/>
                  <a:gd name="T2" fmla="*/ 0 w 46"/>
                  <a:gd name="T3" fmla="*/ 0 h 43"/>
                  <a:gd name="T4" fmla="*/ 46 w 46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43"/>
                  <a:gd name="T11" fmla="*/ 46 w 46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43">
                    <a:moveTo>
                      <a:pt x="0" y="43"/>
                    </a:move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52" name="Freeform 77"/>
              <p:cNvSpPr>
                <a:spLocks/>
              </p:cNvSpPr>
              <p:nvPr/>
            </p:nvSpPr>
            <p:spPr bwMode="auto">
              <a:xfrm>
                <a:off x="3477" y="2744"/>
                <a:ext cx="314" cy="137"/>
              </a:xfrm>
              <a:custGeom>
                <a:avLst/>
                <a:gdLst>
                  <a:gd name="T0" fmla="*/ 0 w 314"/>
                  <a:gd name="T1" fmla="*/ 0 h 137"/>
                  <a:gd name="T2" fmla="*/ 2 w 314"/>
                  <a:gd name="T3" fmla="*/ 137 h 137"/>
                  <a:gd name="T4" fmla="*/ 269 w 314"/>
                  <a:gd name="T5" fmla="*/ 137 h 137"/>
                  <a:gd name="T6" fmla="*/ 269 w 314"/>
                  <a:gd name="T7" fmla="*/ 48 h 137"/>
                  <a:gd name="T8" fmla="*/ 314 w 314"/>
                  <a:gd name="T9" fmla="*/ 48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137"/>
                  <a:gd name="T17" fmla="*/ 314 w 314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137">
                    <a:moveTo>
                      <a:pt x="0" y="0"/>
                    </a:moveTo>
                    <a:lnTo>
                      <a:pt x="2" y="137"/>
                    </a:lnTo>
                    <a:lnTo>
                      <a:pt x="269" y="137"/>
                    </a:lnTo>
                    <a:lnTo>
                      <a:pt x="269" y="48"/>
                    </a:lnTo>
                    <a:lnTo>
                      <a:pt x="314" y="4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853" name="Rectangle 78"/>
              <p:cNvSpPr>
                <a:spLocks noChangeArrowheads="1"/>
              </p:cNvSpPr>
              <p:nvPr/>
            </p:nvSpPr>
            <p:spPr bwMode="auto">
              <a:xfrm>
                <a:off x="1829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54" name="Rectangle 79"/>
              <p:cNvSpPr>
                <a:spLocks noChangeArrowheads="1"/>
              </p:cNvSpPr>
              <p:nvPr/>
            </p:nvSpPr>
            <p:spPr bwMode="auto">
              <a:xfrm>
                <a:off x="1885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55" name="Rectangle 80"/>
              <p:cNvSpPr>
                <a:spLocks noChangeArrowheads="1"/>
              </p:cNvSpPr>
              <p:nvPr/>
            </p:nvSpPr>
            <p:spPr bwMode="auto">
              <a:xfrm>
                <a:off x="1942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56" name="Rectangle 81"/>
              <p:cNvSpPr>
                <a:spLocks noChangeArrowheads="1"/>
              </p:cNvSpPr>
              <p:nvPr/>
            </p:nvSpPr>
            <p:spPr bwMode="auto">
              <a:xfrm>
                <a:off x="1966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57" name="Rectangle 82"/>
              <p:cNvSpPr>
                <a:spLocks noChangeArrowheads="1"/>
              </p:cNvSpPr>
              <p:nvPr/>
            </p:nvSpPr>
            <p:spPr bwMode="auto">
              <a:xfrm>
                <a:off x="2252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58" name="Rectangle 83"/>
              <p:cNvSpPr>
                <a:spLocks noChangeArrowheads="1"/>
              </p:cNvSpPr>
              <p:nvPr/>
            </p:nvSpPr>
            <p:spPr bwMode="auto">
              <a:xfrm>
                <a:off x="2309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59" name="Rectangle 84"/>
              <p:cNvSpPr>
                <a:spLocks noChangeArrowheads="1"/>
              </p:cNvSpPr>
              <p:nvPr/>
            </p:nvSpPr>
            <p:spPr bwMode="auto">
              <a:xfrm>
                <a:off x="2370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0" name="Rectangle 85"/>
              <p:cNvSpPr>
                <a:spLocks noChangeArrowheads="1"/>
              </p:cNvSpPr>
              <p:nvPr/>
            </p:nvSpPr>
            <p:spPr bwMode="auto">
              <a:xfrm>
                <a:off x="2390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1" name="Rectangle 86"/>
              <p:cNvSpPr>
                <a:spLocks noChangeArrowheads="1"/>
              </p:cNvSpPr>
              <p:nvPr/>
            </p:nvSpPr>
            <p:spPr bwMode="auto">
              <a:xfrm>
                <a:off x="2677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2" name="Rectangle 87"/>
              <p:cNvSpPr>
                <a:spLocks noChangeArrowheads="1"/>
              </p:cNvSpPr>
              <p:nvPr/>
            </p:nvSpPr>
            <p:spPr bwMode="auto">
              <a:xfrm>
                <a:off x="2735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3" name="Rectangle 88"/>
              <p:cNvSpPr>
                <a:spLocks noChangeArrowheads="1"/>
              </p:cNvSpPr>
              <p:nvPr/>
            </p:nvSpPr>
            <p:spPr bwMode="auto">
              <a:xfrm>
                <a:off x="2793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4" name="Rectangle 89"/>
              <p:cNvSpPr>
                <a:spLocks noChangeArrowheads="1"/>
              </p:cNvSpPr>
              <p:nvPr/>
            </p:nvSpPr>
            <p:spPr bwMode="auto">
              <a:xfrm>
                <a:off x="2814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3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5" name="Rectangle 90"/>
              <p:cNvSpPr>
                <a:spLocks noChangeArrowheads="1"/>
              </p:cNvSpPr>
              <p:nvPr/>
            </p:nvSpPr>
            <p:spPr bwMode="auto">
              <a:xfrm>
                <a:off x="3104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6" name="Rectangle 91"/>
              <p:cNvSpPr>
                <a:spLocks noChangeArrowheads="1"/>
              </p:cNvSpPr>
              <p:nvPr/>
            </p:nvSpPr>
            <p:spPr bwMode="auto">
              <a:xfrm>
                <a:off x="3160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7" name="Rectangle 92"/>
              <p:cNvSpPr>
                <a:spLocks noChangeArrowheads="1"/>
              </p:cNvSpPr>
              <p:nvPr/>
            </p:nvSpPr>
            <p:spPr bwMode="auto">
              <a:xfrm>
                <a:off x="3217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8" name="Rectangle 93"/>
              <p:cNvSpPr>
                <a:spLocks noChangeArrowheads="1"/>
              </p:cNvSpPr>
              <p:nvPr/>
            </p:nvSpPr>
            <p:spPr bwMode="auto">
              <a:xfrm>
                <a:off x="3238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4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69" name="Rectangle 94"/>
              <p:cNvSpPr>
                <a:spLocks noChangeArrowheads="1"/>
              </p:cNvSpPr>
              <p:nvPr/>
            </p:nvSpPr>
            <p:spPr bwMode="auto">
              <a:xfrm>
                <a:off x="3526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0" name="Rectangle 95"/>
              <p:cNvSpPr>
                <a:spLocks noChangeArrowheads="1"/>
              </p:cNvSpPr>
              <p:nvPr/>
            </p:nvSpPr>
            <p:spPr bwMode="auto">
              <a:xfrm>
                <a:off x="3584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1" name="Rectangle 96"/>
              <p:cNvSpPr>
                <a:spLocks noChangeArrowheads="1"/>
              </p:cNvSpPr>
              <p:nvPr/>
            </p:nvSpPr>
            <p:spPr bwMode="auto">
              <a:xfrm>
                <a:off x="3640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2" name="Rectangle 97"/>
              <p:cNvSpPr>
                <a:spLocks noChangeArrowheads="1"/>
              </p:cNvSpPr>
              <p:nvPr/>
            </p:nvSpPr>
            <p:spPr bwMode="auto">
              <a:xfrm>
                <a:off x="3662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5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3" name="Rectangle 98"/>
              <p:cNvSpPr>
                <a:spLocks noChangeArrowheads="1"/>
              </p:cNvSpPr>
              <p:nvPr/>
            </p:nvSpPr>
            <p:spPr bwMode="auto">
              <a:xfrm>
                <a:off x="3950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4" name="Rectangle 99"/>
              <p:cNvSpPr>
                <a:spLocks noChangeArrowheads="1"/>
              </p:cNvSpPr>
              <p:nvPr/>
            </p:nvSpPr>
            <p:spPr bwMode="auto">
              <a:xfrm>
                <a:off x="4007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5" name="Rectangle 100"/>
              <p:cNvSpPr>
                <a:spLocks noChangeArrowheads="1"/>
              </p:cNvSpPr>
              <p:nvPr/>
            </p:nvSpPr>
            <p:spPr bwMode="auto">
              <a:xfrm>
                <a:off x="4064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6" name="Rectangle 101"/>
              <p:cNvSpPr>
                <a:spLocks noChangeArrowheads="1"/>
              </p:cNvSpPr>
              <p:nvPr/>
            </p:nvSpPr>
            <p:spPr bwMode="auto">
              <a:xfrm>
                <a:off x="4085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6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7" name="Rectangle 102"/>
              <p:cNvSpPr>
                <a:spLocks noChangeArrowheads="1"/>
              </p:cNvSpPr>
              <p:nvPr/>
            </p:nvSpPr>
            <p:spPr bwMode="auto">
              <a:xfrm>
                <a:off x="1632" y="1253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T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8" name="Rectangle 103"/>
              <p:cNvSpPr>
                <a:spLocks noChangeArrowheads="1"/>
              </p:cNvSpPr>
              <p:nvPr/>
            </p:nvSpPr>
            <p:spPr bwMode="auto">
              <a:xfrm>
                <a:off x="1681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79" name="Rectangle 104"/>
              <p:cNvSpPr>
                <a:spLocks noChangeArrowheads="1"/>
              </p:cNvSpPr>
              <p:nvPr/>
            </p:nvSpPr>
            <p:spPr bwMode="auto">
              <a:xfrm>
                <a:off x="1700" y="1253"/>
                <a:ext cx="7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0" name="Rectangle 105"/>
              <p:cNvSpPr>
                <a:spLocks noChangeArrowheads="1"/>
              </p:cNvSpPr>
              <p:nvPr/>
            </p:nvSpPr>
            <p:spPr bwMode="auto">
              <a:xfrm>
                <a:off x="1764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1" name="Rectangle 106"/>
              <p:cNvSpPr>
                <a:spLocks noChangeArrowheads="1"/>
              </p:cNvSpPr>
              <p:nvPr/>
            </p:nvSpPr>
            <p:spPr bwMode="auto">
              <a:xfrm>
                <a:off x="1808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2" name="Rectangle 107"/>
              <p:cNvSpPr>
                <a:spLocks noChangeArrowheads="1"/>
              </p:cNvSpPr>
              <p:nvPr/>
            </p:nvSpPr>
            <p:spPr bwMode="auto">
              <a:xfrm>
                <a:off x="1831" y="1253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(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3" name="Rectangle 108"/>
              <p:cNvSpPr>
                <a:spLocks noChangeArrowheads="1"/>
              </p:cNvSpPr>
              <p:nvPr/>
            </p:nvSpPr>
            <p:spPr bwMode="auto">
              <a:xfrm>
                <a:off x="1856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4" name="Rectangle 109"/>
              <p:cNvSpPr>
                <a:spLocks noChangeArrowheads="1"/>
              </p:cNvSpPr>
              <p:nvPr/>
            </p:nvSpPr>
            <p:spPr bwMode="auto">
              <a:xfrm>
                <a:off x="1878" y="1253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n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5" name="Rectangle 110"/>
              <p:cNvSpPr>
                <a:spLocks noChangeArrowheads="1"/>
              </p:cNvSpPr>
              <p:nvPr/>
            </p:nvSpPr>
            <p:spPr bwMode="auto">
              <a:xfrm>
                <a:off x="1917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6" name="Rectangle 111"/>
              <p:cNvSpPr>
                <a:spLocks noChangeArrowheads="1"/>
              </p:cNvSpPr>
              <p:nvPr/>
            </p:nvSpPr>
            <p:spPr bwMode="auto">
              <a:xfrm>
                <a:off x="1942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7" name="Rectangle 112"/>
              <p:cNvSpPr>
                <a:spLocks noChangeArrowheads="1"/>
              </p:cNvSpPr>
              <p:nvPr/>
            </p:nvSpPr>
            <p:spPr bwMode="auto">
              <a:xfrm>
                <a:off x="1982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l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8" name="Rectangle 113"/>
              <p:cNvSpPr>
                <a:spLocks noChangeArrowheads="1"/>
              </p:cNvSpPr>
              <p:nvPr/>
            </p:nvSpPr>
            <p:spPr bwMode="auto">
              <a:xfrm>
                <a:off x="1999" y="1253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o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89" name="Rectangle 114"/>
              <p:cNvSpPr>
                <a:spLocks noChangeArrowheads="1"/>
              </p:cNvSpPr>
              <p:nvPr/>
            </p:nvSpPr>
            <p:spPr bwMode="auto">
              <a:xfrm>
                <a:off x="2044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0" name="Rectangle 115"/>
              <p:cNvSpPr>
                <a:spLocks noChangeArrowheads="1"/>
              </p:cNvSpPr>
              <p:nvPr/>
            </p:nvSpPr>
            <p:spPr bwMode="auto">
              <a:xfrm>
                <a:off x="2082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k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1" name="Rectangle 116"/>
              <p:cNvSpPr>
                <a:spLocks noChangeArrowheads="1"/>
              </p:cNvSpPr>
              <p:nvPr/>
            </p:nvSpPr>
            <p:spPr bwMode="auto">
              <a:xfrm>
                <a:off x="2121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2" name="Rectangle 117"/>
              <p:cNvSpPr>
                <a:spLocks noChangeArrowheads="1"/>
              </p:cNvSpPr>
              <p:nvPr/>
            </p:nvSpPr>
            <p:spPr bwMode="auto">
              <a:xfrm>
                <a:off x="2146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3" name="Rectangle 118"/>
              <p:cNvSpPr>
                <a:spLocks noChangeArrowheads="1"/>
              </p:cNvSpPr>
              <p:nvPr/>
            </p:nvSpPr>
            <p:spPr bwMode="auto">
              <a:xfrm>
                <a:off x="2182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 dirty="0">
                    <a:solidFill>
                      <a:srgbClr val="000000"/>
                    </a:solidFill>
                  </a:rPr>
                  <a:t>y</a:t>
                </a:r>
                <a:endParaRPr kumimoji="0"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4" name="Rectangle 119"/>
              <p:cNvSpPr>
                <a:spLocks noChangeArrowheads="1"/>
              </p:cNvSpPr>
              <p:nvPr/>
            </p:nvSpPr>
            <p:spPr bwMode="auto">
              <a:xfrm>
                <a:off x="2225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5" name="Rectangle 120"/>
              <p:cNvSpPr>
                <a:spLocks noChangeArrowheads="1"/>
              </p:cNvSpPr>
              <p:nvPr/>
            </p:nvSpPr>
            <p:spPr bwMode="auto">
              <a:xfrm>
                <a:off x="2266" y="1253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l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6" name="Rectangle 121"/>
              <p:cNvSpPr>
                <a:spLocks noChangeArrowheads="1"/>
              </p:cNvSpPr>
              <p:nvPr/>
            </p:nvSpPr>
            <p:spPr bwMode="auto">
              <a:xfrm>
                <a:off x="2281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7" name="Rectangle 122"/>
              <p:cNvSpPr>
                <a:spLocks noChangeArrowheads="1"/>
              </p:cNvSpPr>
              <p:nvPr/>
            </p:nvSpPr>
            <p:spPr bwMode="auto">
              <a:xfrm>
                <a:off x="2325" y="1253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s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8" name="Rectangle 123"/>
              <p:cNvSpPr>
                <a:spLocks noChangeArrowheads="1"/>
              </p:cNvSpPr>
              <p:nvPr/>
            </p:nvSpPr>
            <p:spPr bwMode="auto">
              <a:xfrm>
                <a:off x="2363" y="1253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)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899" name="Rectangle 124"/>
              <p:cNvSpPr>
                <a:spLocks noChangeArrowheads="1"/>
              </p:cNvSpPr>
              <p:nvPr/>
            </p:nvSpPr>
            <p:spPr bwMode="auto">
              <a:xfrm>
                <a:off x="1228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s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0" name="Rectangle 125"/>
              <p:cNvSpPr>
                <a:spLocks noChangeArrowheads="1"/>
              </p:cNvSpPr>
              <p:nvPr/>
            </p:nvSpPr>
            <p:spPr bwMode="auto">
              <a:xfrm>
                <a:off x="1269" y="2285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u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1" name="Rectangle 126"/>
              <p:cNvSpPr>
                <a:spLocks noChangeArrowheads="1"/>
              </p:cNvSpPr>
              <p:nvPr/>
            </p:nvSpPr>
            <p:spPr bwMode="auto">
              <a:xfrm>
                <a:off x="1313" y="2285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b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2" name="Rectangle 127"/>
              <p:cNvSpPr>
                <a:spLocks noChangeArrowheads="1"/>
              </p:cNvSpPr>
              <p:nvPr/>
            </p:nvSpPr>
            <p:spPr bwMode="auto">
              <a:xfrm>
                <a:off x="1356" y="228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3" name="Rectangle 128"/>
              <p:cNvSpPr>
                <a:spLocks noChangeArrowheads="1"/>
              </p:cNvSpPr>
              <p:nvPr/>
            </p:nvSpPr>
            <p:spPr bwMode="auto">
              <a:xfrm>
                <a:off x="1378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4" name="Rectangle 129"/>
              <p:cNvSpPr>
                <a:spLocks noChangeArrowheads="1"/>
              </p:cNvSpPr>
              <p:nvPr/>
            </p:nvSpPr>
            <p:spPr bwMode="auto">
              <a:xfrm>
                <a:off x="1423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5" name="Rectangle 130"/>
              <p:cNvSpPr>
                <a:spLocks noChangeArrowheads="1"/>
              </p:cNvSpPr>
              <p:nvPr/>
            </p:nvSpPr>
            <p:spPr bwMode="auto">
              <a:xfrm>
                <a:off x="1465" y="228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6" name="Rectangle 131"/>
              <p:cNvSpPr>
                <a:spLocks noChangeArrowheads="1"/>
              </p:cNvSpPr>
              <p:nvPr/>
            </p:nvSpPr>
            <p:spPr bwMode="auto">
              <a:xfrm>
                <a:off x="1488" y="228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7" name="Rectangle 132"/>
              <p:cNvSpPr>
                <a:spLocks noChangeArrowheads="1"/>
              </p:cNvSpPr>
              <p:nvPr/>
            </p:nvSpPr>
            <p:spPr bwMode="auto">
              <a:xfrm>
                <a:off x="1510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8" name="Rectangle 133"/>
              <p:cNvSpPr>
                <a:spLocks noChangeArrowheads="1"/>
              </p:cNvSpPr>
              <p:nvPr/>
            </p:nvSpPr>
            <p:spPr bwMode="auto">
              <a:xfrm>
                <a:off x="1554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09" name="Rectangle 134"/>
              <p:cNvSpPr>
                <a:spLocks noChangeArrowheads="1"/>
              </p:cNvSpPr>
              <p:nvPr/>
            </p:nvSpPr>
            <p:spPr bwMode="auto">
              <a:xfrm>
                <a:off x="1599" y="228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0" name="Rectangle 135"/>
              <p:cNvSpPr>
                <a:spLocks noChangeArrowheads="1"/>
              </p:cNvSpPr>
              <p:nvPr/>
            </p:nvSpPr>
            <p:spPr bwMode="auto">
              <a:xfrm>
                <a:off x="1621" y="228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1" name="Rectangle 136"/>
              <p:cNvSpPr>
                <a:spLocks noChangeArrowheads="1"/>
              </p:cNvSpPr>
              <p:nvPr/>
            </p:nvSpPr>
            <p:spPr bwMode="auto">
              <a:xfrm>
                <a:off x="1642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2" name="Rectangle 137"/>
              <p:cNvSpPr>
                <a:spLocks noChangeArrowheads="1"/>
              </p:cNvSpPr>
              <p:nvPr/>
            </p:nvSpPr>
            <p:spPr bwMode="auto">
              <a:xfrm>
                <a:off x="1687" y="228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3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3" name="Line 138"/>
              <p:cNvSpPr>
                <a:spLocks noChangeShapeType="1"/>
              </p:cNvSpPr>
              <p:nvPr/>
            </p:nvSpPr>
            <p:spPr bwMode="auto">
              <a:xfrm>
                <a:off x="1139" y="2281"/>
                <a:ext cx="1" cy="174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14" name="Freeform 139"/>
              <p:cNvSpPr>
                <a:spLocks/>
              </p:cNvSpPr>
              <p:nvPr/>
            </p:nvSpPr>
            <p:spPr bwMode="auto">
              <a:xfrm>
                <a:off x="1125" y="4019"/>
                <a:ext cx="29" cy="32"/>
              </a:xfrm>
              <a:custGeom>
                <a:avLst/>
                <a:gdLst>
                  <a:gd name="T0" fmla="*/ 29 w 29"/>
                  <a:gd name="T1" fmla="*/ 0 h 32"/>
                  <a:gd name="T2" fmla="*/ 0 w 29"/>
                  <a:gd name="T3" fmla="*/ 0 h 32"/>
                  <a:gd name="T4" fmla="*/ 14 w 29"/>
                  <a:gd name="T5" fmla="*/ 32 h 32"/>
                  <a:gd name="T6" fmla="*/ 29 w 29"/>
                  <a:gd name="T7" fmla="*/ 0 h 32"/>
                  <a:gd name="T8" fmla="*/ 29 w 2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2"/>
                  <a:gd name="T17" fmla="*/ 29 w 2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2">
                    <a:moveTo>
                      <a:pt x="29" y="0"/>
                    </a:moveTo>
                    <a:lnTo>
                      <a:pt x="0" y="0"/>
                    </a:lnTo>
                    <a:lnTo>
                      <a:pt x="14" y="3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15" name="Rectangle 140"/>
              <p:cNvSpPr>
                <a:spLocks noChangeArrowheads="1"/>
              </p:cNvSpPr>
              <p:nvPr/>
            </p:nvSpPr>
            <p:spPr bwMode="auto">
              <a:xfrm>
                <a:off x="1117" y="1956"/>
                <a:ext cx="5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P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6" name="Rectangle 141"/>
              <p:cNvSpPr>
                <a:spLocks noChangeArrowheads="1"/>
              </p:cNvSpPr>
              <p:nvPr/>
            </p:nvSpPr>
            <p:spPr bwMode="auto">
              <a:xfrm>
                <a:off x="1168" y="1956"/>
                <a:ext cx="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7" name="Rectangle 142"/>
              <p:cNvSpPr>
                <a:spLocks noChangeArrowheads="1"/>
              </p:cNvSpPr>
              <p:nvPr/>
            </p:nvSpPr>
            <p:spPr bwMode="auto">
              <a:xfrm>
                <a:off x="1196" y="1956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o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8" name="Rectangle 143"/>
              <p:cNvSpPr>
                <a:spLocks noChangeArrowheads="1"/>
              </p:cNvSpPr>
              <p:nvPr/>
            </p:nvSpPr>
            <p:spPr bwMode="auto">
              <a:xfrm>
                <a:off x="1239" y="1956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19" name="Rectangle 144"/>
              <p:cNvSpPr>
                <a:spLocks noChangeArrowheads="1"/>
              </p:cNvSpPr>
              <p:nvPr/>
            </p:nvSpPr>
            <p:spPr bwMode="auto">
              <a:xfrm>
                <a:off x="1285" y="1956"/>
                <a:ext cx="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0" name="Rectangle 145"/>
              <p:cNvSpPr>
                <a:spLocks noChangeArrowheads="1"/>
              </p:cNvSpPr>
              <p:nvPr/>
            </p:nvSpPr>
            <p:spPr bwMode="auto">
              <a:xfrm>
                <a:off x="1312" y="1956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a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1" name="Rectangle 146"/>
              <p:cNvSpPr>
                <a:spLocks noChangeArrowheads="1"/>
              </p:cNvSpPr>
              <p:nvPr/>
            </p:nvSpPr>
            <p:spPr bwMode="auto">
              <a:xfrm>
                <a:off x="1355" y="1956"/>
                <a:ext cx="7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2" name="Rectangle 147"/>
              <p:cNvSpPr>
                <a:spLocks noChangeArrowheads="1"/>
              </p:cNvSpPr>
              <p:nvPr/>
            </p:nvSpPr>
            <p:spPr bwMode="auto">
              <a:xfrm>
                <a:off x="1420" y="1956"/>
                <a:ext cx="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3" name="Rectangle 148"/>
              <p:cNvSpPr>
                <a:spLocks noChangeArrowheads="1"/>
              </p:cNvSpPr>
              <p:nvPr/>
            </p:nvSpPr>
            <p:spPr bwMode="auto">
              <a:xfrm>
                <a:off x="1117" y="205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4" name="Rectangle 149"/>
              <p:cNvSpPr>
                <a:spLocks noChangeArrowheads="1"/>
              </p:cNvSpPr>
              <p:nvPr/>
            </p:nvSpPr>
            <p:spPr bwMode="auto">
              <a:xfrm>
                <a:off x="1163" y="205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x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5" name="Rectangle 150"/>
              <p:cNvSpPr>
                <a:spLocks noChangeArrowheads="1"/>
              </p:cNvSpPr>
              <p:nvPr/>
            </p:nvSpPr>
            <p:spPr bwMode="auto">
              <a:xfrm>
                <a:off x="1198" y="205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6" name="Rectangle 151"/>
              <p:cNvSpPr>
                <a:spLocks noChangeArrowheads="1"/>
              </p:cNvSpPr>
              <p:nvPr/>
            </p:nvSpPr>
            <p:spPr bwMode="auto">
              <a:xfrm>
                <a:off x="1243" y="205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7" name="Rectangle 152"/>
              <p:cNvSpPr>
                <a:spLocks noChangeArrowheads="1"/>
              </p:cNvSpPr>
              <p:nvPr/>
            </p:nvSpPr>
            <p:spPr bwMode="auto">
              <a:xfrm>
                <a:off x="1285" y="205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u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8" name="Rectangle 153"/>
              <p:cNvSpPr>
                <a:spLocks noChangeArrowheads="1"/>
              </p:cNvSpPr>
              <p:nvPr/>
            </p:nvSpPr>
            <p:spPr bwMode="auto">
              <a:xfrm>
                <a:off x="1329" y="2051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t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29" name="Rectangle 154"/>
              <p:cNvSpPr>
                <a:spLocks noChangeArrowheads="1"/>
              </p:cNvSpPr>
              <p:nvPr/>
            </p:nvSpPr>
            <p:spPr bwMode="auto">
              <a:xfrm>
                <a:off x="1348" y="205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0" name="Rectangle 155"/>
              <p:cNvSpPr>
                <a:spLocks noChangeArrowheads="1"/>
              </p:cNvSpPr>
              <p:nvPr/>
            </p:nvSpPr>
            <p:spPr bwMode="auto">
              <a:xfrm>
                <a:off x="1370" y="205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o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1" name="Rectangle 156"/>
              <p:cNvSpPr>
                <a:spLocks noChangeArrowheads="1"/>
              </p:cNvSpPr>
              <p:nvPr/>
            </p:nvSpPr>
            <p:spPr bwMode="auto">
              <a:xfrm>
                <a:off x="1412" y="205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n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2" name="Rectangle 157"/>
              <p:cNvSpPr>
                <a:spLocks noChangeArrowheads="1"/>
              </p:cNvSpPr>
              <p:nvPr/>
            </p:nvSpPr>
            <p:spPr bwMode="auto">
              <a:xfrm>
                <a:off x="1456" y="205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3" name="Rectangle 158"/>
              <p:cNvSpPr>
                <a:spLocks noChangeArrowheads="1"/>
              </p:cNvSpPr>
              <p:nvPr/>
            </p:nvSpPr>
            <p:spPr bwMode="auto">
              <a:xfrm>
                <a:off x="1479" y="205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o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4" name="Rectangle 159"/>
              <p:cNvSpPr>
                <a:spLocks noChangeArrowheads="1"/>
              </p:cNvSpPr>
              <p:nvPr/>
            </p:nvSpPr>
            <p:spPr bwMode="auto">
              <a:xfrm>
                <a:off x="1523" y="2051"/>
                <a:ext cx="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5" name="Rectangle 160"/>
              <p:cNvSpPr>
                <a:spLocks noChangeArrowheads="1"/>
              </p:cNvSpPr>
              <p:nvPr/>
            </p:nvSpPr>
            <p:spPr bwMode="auto">
              <a:xfrm>
                <a:off x="1551" y="205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6" name="Rectangle 161"/>
              <p:cNvSpPr>
                <a:spLocks noChangeArrowheads="1"/>
              </p:cNvSpPr>
              <p:nvPr/>
            </p:nvSpPr>
            <p:spPr bwMode="auto">
              <a:xfrm>
                <a:off x="1593" y="205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7" name="Rectangle 162"/>
              <p:cNvSpPr>
                <a:spLocks noChangeArrowheads="1"/>
              </p:cNvSpPr>
              <p:nvPr/>
            </p:nvSpPr>
            <p:spPr bwMode="auto">
              <a:xfrm>
                <a:off x="1638" y="2051"/>
                <a:ext cx="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8" name="Rectangle 163"/>
              <p:cNvSpPr>
                <a:spLocks noChangeArrowheads="1"/>
              </p:cNvSpPr>
              <p:nvPr/>
            </p:nvSpPr>
            <p:spPr bwMode="auto">
              <a:xfrm>
                <a:off x="1665" y="2051"/>
                <a:ext cx="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39" name="Rectangle 164"/>
              <p:cNvSpPr>
                <a:spLocks noChangeArrowheads="1"/>
              </p:cNvSpPr>
              <p:nvPr/>
            </p:nvSpPr>
            <p:spPr bwMode="auto">
              <a:xfrm>
                <a:off x="1117" y="2147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(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0" name="Rectangle 165"/>
              <p:cNvSpPr>
                <a:spLocks noChangeArrowheads="1"/>
              </p:cNvSpPr>
              <p:nvPr/>
            </p:nvSpPr>
            <p:spPr bwMode="auto">
              <a:xfrm>
                <a:off x="1143" y="214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1" name="Rectangle 166"/>
              <p:cNvSpPr>
                <a:spLocks noChangeArrowheads="1"/>
              </p:cNvSpPr>
              <p:nvPr/>
            </p:nvSpPr>
            <p:spPr bwMode="auto">
              <a:xfrm>
                <a:off x="1163" y="214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n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2" name="Rectangle 167"/>
              <p:cNvSpPr>
                <a:spLocks noChangeArrowheads="1"/>
              </p:cNvSpPr>
              <p:nvPr/>
            </p:nvSpPr>
            <p:spPr bwMode="auto">
              <a:xfrm>
                <a:off x="1205" y="214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3" name="Rectangle 168"/>
              <p:cNvSpPr>
                <a:spLocks noChangeArrowheads="1"/>
              </p:cNvSpPr>
              <p:nvPr/>
            </p:nvSpPr>
            <p:spPr bwMode="auto">
              <a:xfrm>
                <a:off x="1228" y="214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4" name="Rectangle 169"/>
              <p:cNvSpPr>
                <a:spLocks noChangeArrowheads="1"/>
              </p:cNvSpPr>
              <p:nvPr/>
            </p:nvSpPr>
            <p:spPr bwMode="auto">
              <a:xfrm>
                <a:off x="1243" y="214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n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5" name="Rectangle 170"/>
              <p:cNvSpPr>
                <a:spLocks noChangeArrowheads="1"/>
              </p:cNvSpPr>
              <p:nvPr/>
            </p:nvSpPr>
            <p:spPr bwMode="auto">
              <a:xfrm>
                <a:off x="1286" y="214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s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6" name="Rectangle 171"/>
              <p:cNvSpPr>
                <a:spLocks noChangeArrowheads="1"/>
              </p:cNvSpPr>
              <p:nvPr/>
            </p:nvSpPr>
            <p:spPr bwMode="auto">
              <a:xfrm>
                <a:off x="1329" y="2147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t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7" name="Rectangle 172"/>
              <p:cNvSpPr>
                <a:spLocks noChangeArrowheads="1"/>
              </p:cNvSpPr>
              <p:nvPr/>
            </p:nvSpPr>
            <p:spPr bwMode="auto">
              <a:xfrm>
                <a:off x="1348" y="2147"/>
                <a:ext cx="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8" name="Rectangle 173"/>
              <p:cNvSpPr>
                <a:spLocks noChangeArrowheads="1"/>
              </p:cNvSpPr>
              <p:nvPr/>
            </p:nvSpPr>
            <p:spPr bwMode="auto">
              <a:xfrm>
                <a:off x="1375" y="214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u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49" name="Rectangle 174"/>
              <p:cNvSpPr>
                <a:spLocks noChangeArrowheads="1"/>
              </p:cNvSpPr>
              <p:nvPr/>
            </p:nvSpPr>
            <p:spPr bwMode="auto">
              <a:xfrm>
                <a:off x="1420" y="214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0" name="Rectangle 175"/>
              <p:cNvSpPr>
                <a:spLocks noChangeArrowheads="1"/>
              </p:cNvSpPr>
              <p:nvPr/>
            </p:nvSpPr>
            <p:spPr bwMode="auto">
              <a:xfrm>
                <a:off x="1462" y="2147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t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1" name="Rectangle 176"/>
              <p:cNvSpPr>
                <a:spLocks noChangeArrowheads="1"/>
              </p:cNvSpPr>
              <p:nvPr/>
            </p:nvSpPr>
            <p:spPr bwMode="auto">
              <a:xfrm>
                <a:off x="1482" y="214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2" name="Rectangle 177"/>
              <p:cNvSpPr>
                <a:spLocks noChangeArrowheads="1"/>
              </p:cNvSpPr>
              <p:nvPr/>
            </p:nvSpPr>
            <p:spPr bwMode="auto">
              <a:xfrm>
                <a:off x="1501" y="214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o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3" name="Rectangle 178"/>
              <p:cNvSpPr>
                <a:spLocks noChangeArrowheads="1"/>
              </p:cNvSpPr>
              <p:nvPr/>
            </p:nvSpPr>
            <p:spPr bwMode="auto">
              <a:xfrm>
                <a:off x="1546" y="214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n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4" name="Rectangle 179"/>
              <p:cNvSpPr>
                <a:spLocks noChangeArrowheads="1"/>
              </p:cNvSpPr>
              <p:nvPr/>
            </p:nvSpPr>
            <p:spPr bwMode="auto">
              <a:xfrm>
                <a:off x="1586" y="214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s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5" name="Rectangle 180"/>
              <p:cNvSpPr>
                <a:spLocks noChangeArrowheads="1"/>
              </p:cNvSpPr>
              <p:nvPr/>
            </p:nvSpPr>
            <p:spPr bwMode="auto">
              <a:xfrm>
                <a:off x="1628" y="2147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)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6" name="Line 181"/>
              <p:cNvSpPr>
                <a:spLocks noChangeShapeType="1"/>
              </p:cNvSpPr>
              <p:nvPr/>
            </p:nvSpPr>
            <p:spPr bwMode="auto">
              <a:xfrm>
                <a:off x="2404" y="1306"/>
                <a:ext cx="2976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57" name="Freeform 182"/>
              <p:cNvSpPr>
                <a:spLocks/>
              </p:cNvSpPr>
              <p:nvPr/>
            </p:nvSpPr>
            <p:spPr bwMode="auto">
              <a:xfrm>
                <a:off x="5371" y="1291"/>
                <a:ext cx="31" cy="31"/>
              </a:xfrm>
              <a:custGeom>
                <a:avLst/>
                <a:gdLst>
                  <a:gd name="T0" fmla="*/ 0 w 31"/>
                  <a:gd name="T1" fmla="*/ 0 h 31"/>
                  <a:gd name="T2" fmla="*/ 2 w 31"/>
                  <a:gd name="T3" fmla="*/ 31 h 31"/>
                  <a:gd name="T4" fmla="*/ 31 w 31"/>
                  <a:gd name="T5" fmla="*/ 17 h 31"/>
                  <a:gd name="T6" fmla="*/ 2 w 31"/>
                  <a:gd name="T7" fmla="*/ 0 h 31"/>
                  <a:gd name="T8" fmla="*/ 2 w 31"/>
                  <a:gd name="T9" fmla="*/ 0 h 31"/>
                  <a:gd name="T10" fmla="*/ 0 w 3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1"/>
                  <a:gd name="T20" fmla="*/ 31 w 3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1">
                    <a:moveTo>
                      <a:pt x="0" y="0"/>
                    </a:moveTo>
                    <a:lnTo>
                      <a:pt x="2" y="31"/>
                    </a:lnTo>
                    <a:lnTo>
                      <a:pt x="31" y="17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58" name="Rectangle 183"/>
              <p:cNvSpPr>
                <a:spLocks noChangeArrowheads="1"/>
              </p:cNvSpPr>
              <p:nvPr/>
            </p:nvSpPr>
            <p:spPr bwMode="auto">
              <a:xfrm>
                <a:off x="1228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a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59" name="Rectangle 184"/>
              <p:cNvSpPr>
                <a:spLocks noChangeArrowheads="1"/>
              </p:cNvSpPr>
              <p:nvPr/>
            </p:nvSpPr>
            <p:spPr bwMode="auto">
              <a:xfrm>
                <a:off x="1273" y="2692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n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0" name="Rectangle 185"/>
              <p:cNvSpPr>
                <a:spLocks noChangeArrowheads="1"/>
              </p:cNvSpPr>
              <p:nvPr/>
            </p:nvSpPr>
            <p:spPr bwMode="auto">
              <a:xfrm>
                <a:off x="1316" y="2692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1" name="Rectangle 186"/>
              <p:cNvSpPr>
                <a:spLocks noChangeArrowheads="1"/>
              </p:cNvSpPr>
              <p:nvPr/>
            </p:nvSpPr>
            <p:spPr bwMode="auto">
              <a:xfrm>
                <a:off x="1360" y="2692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2" name="Rectangle 187"/>
              <p:cNvSpPr>
                <a:spLocks noChangeArrowheads="1"/>
              </p:cNvSpPr>
              <p:nvPr/>
            </p:nvSpPr>
            <p:spPr bwMode="auto">
              <a:xfrm>
                <a:off x="1383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3" name="Rectangle 188"/>
              <p:cNvSpPr>
                <a:spLocks noChangeArrowheads="1"/>
              </p:cNvSpPr>
              <p:nvPr/>
            </p:nvSpPr>
            <p:spPr bwMode="auto">
              <a:xfrm>
                <a:off x="1429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4" name="Rectangle 189"/>
              <p:cNvSpPr>
                <a:spLocks noChangeArrowheads="1"/>
              </p:cNvSpPr>
              <p:nvPr/>
            </p:nvSpPr>
            <p:spPr bwMode="auto">
              <a:xfrm>
                <a:off x="1471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5" name="Rectangle 190"/>
              <p:cNvSpPr>
                <a:spLocks noChangeArrowheads="1"/>
              </p:cNvSpPr>
              <p:nvPr/>
            </p:nvSpPr>
            <p:spPr bwMode="auto">
              <a:xfrm>
                <a:off x="1516" y="2692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6" name="Rectangle 191"/>
              <p:cNvSpPr>
                <a:spLocks noChangeArrowheads="1"/>
              </p:cNvSpPr>
              <p:nvPr/>
            </p:nvSpPr>
            <p:spPr bwMode="auto">
              <a:xfrm>
                <a:off x="1538" y="2692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7" name="Rectangle 192"/>
              <p:cNvSpPr>
                <a:spLocks noChangeArrowheads="1"/>
              </p:cNvSpPr>
              <p:nvPr/>
            </p:nvSpPr>
            <p:spPr bwMode="auto">
              <a:xfrm>
                <a:off x="1560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8" name="Rectangle 193"/>
              <p:cNvSpPr>
                <a:spLocks noChangeArrowheads="1"/>
              </p:cNvSpPr>
              <p:nvPr/>
            </p:nvSpPr>
            <p:spPr bwMode="auto">
              <a:xfrm>
                <a:off x="1605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69" name="Rectangle 194"/>
              <p:cNvSpPr>
                <a:spLocks noChangeArrowheads="1"/>
              </p:cNvSpPr>
              <p:nvPr/>
            </p:nvSpPr>
            <p:spPr bwMode="auto">
              <a:xfrm>
                <a:off x="1647" y="2692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70" name="Rectangle 195"/>
              <p:cNvSpPr>
                <a:spLocks noChangeArrowheads="1"/>
              </p:cNvSpPr>
              <p:nvPr/>
            </p:nvSpPr>
            <p:spPr bwMode="auto">
              <a:xfrm>
                <a:off x="1669" y="2692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71" name="Rectangle 196"/>
              <p:cNvSpPr>
                <a:spLocks noChangeArrowheads="1"/>
              </p:cNvSpPr>
              <p:nvPr/>
            </p:nvSpPr>
            <p:spPr bwMode="auto">
              <a:xfrm>
                <a:off x="1691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72" name="Rectangle 197"/>
              <p:cNvSpPr>
                <a:spLocks noChangeArrowheads="1"/>
              </p:cNvSpPr>
              <p:nvPr/>
            </p:nvSpPr>
            <p:spPr bwMode="auto">
              <a:xfrm>
                <a:off x="1734" y="2692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5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973" name="Freeform 198"/>
              <p:cNvSpPr>
                <a:spLocks/>
              </p:cNvSpPr>
              <p:nvPr/>
            </p:nvSpPr>
            <p:spPr bwMode="auto">
              <a:xfrm>
                <a:off x="2092" y="2161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74" name="Freeform 199"/>
              <p:cNvSpPr>
                <a:spLocks/>
              </p:cNvSpPr>
              <p:nvPr/>
            </p:nvSpPr>
            <p:spPr bwMode="auto">
              <a:xfrm>
                <a:off x="2092" y="2161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75" name="Freeform 200"/>
              <p:cNvSpPr>
                <a:spLocks/>
              </p:cNvSpPr>
              <p:nvPr/>
            </p:nvSpPr>
            <p:spPr bwMode="auto">
              <a:xfrm>
                <a:off x="2516" y="2161"/>
                <a:ext cx="70" cy="360"/>
              </a:xfrm>
              <a:custGeom>
                <a:avLst/>
                <a:gdLst>
                  <a:gd name="T0" fmla="*/ 67 w 70"/>
                  <a:gd name="T1" fmla="*/ 360 h 360"/>
                  <a:gd name="T2" fmla="*/ 70 w 70"/>
                  <a:gd name="T3" fmla="*/ 0 h 360"/>
                  <a:gd name="T4" fmla="*/ 0 w 70"/>
                  <a:gd name="T5" fmla="*/ 0 h 360"/>
                  <a:gd name="T6" fmla="*/ 0 w 70"/>
                  <a:gd name="T7" fmla="*/ 360 h 360"/>
                  <a:gd name="T8" fmla="*/ 70 w 70"/>
                  <a:gd name="T9" fmla="*/ 360 h 360"/>
                  <a:gd name="T10" fmla="*/ 70 w 70"/>
                  <a:gd name="T11" fmla="*/ 360 h 360"/>
                  <a:gd name="T12" fmla="*/ 67 w 70"/>
                  <a:gd name="T13" fmla="*/ 360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60"/>
                  <a:gd name="T23" fmla="*/ 70 w 7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60">
                    <a:moveTo>
                      <a:pt x="67" y="360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70" y="360"/>
                    </a:lnTo>
                    <a:lnTo>
                      <a:pt x="67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76" name="Freeform 201"/>
              <p:cNvSpPr>
                <a:spLocks/>
              </p:cNvSpPr>
              <p:nvPr/>
            </p:nvSpPr>
            <p:spPr bwMode="auto">
              <a:xfrm>
                <a:off x="2516" y="2161"/>
                <a:ext cx="70" cy="360"/>
              </a:xfrm>
              <a:custGeom>
                <a:avLst/>
                <a:gdLst>
                  <a:gd name="T0" fmla="*/ 67 w 70"/>
                  <a:gd name="T1" fmla="*/ 360 h 360"/>
                  <a:gd name="T2" fmla="*/ 70 w 70"/>
                  <a:gd name="T3" fmla="*/ 0 h 360"/>
                  <a:gd name="T4" fmla="*/ 0 w 70"/>
                  <a:gd name="T5" fmla="*/ 0 h 360"/>
                  <a:gd name="T6" fmla="*/ 0 w 70"/>
                  <a:gd name="T7" fmla="*/ 360 h 360"/>
                  <a:gd name="T8" fmla="*/ 70 w 70"/>
                  <a:gd name="T9" fmla="*/ 360 h 360"/>
                  <a:gd name="T10" fmla="*/ 70 w 70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60"/>
                  <a:gd name="T20" fmla="*/ 70 w 70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60">
                    <a:moveTo>
                      <a:pt x="67" y="360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70" y="3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77" name="Freeform 202"/>
              <p:cNvSpPr>
                <a:spLocks/>
              </p:cNvSpPr>
              <p:nvPr/>
            </p:nvSpPr>
            <p:spPr bwMode="auto">
              <a:xfrm>
                <a:off x="2943" y="2161"/>
                <a:ext cx="67" cy="360"/>
              </a:xfrm>
              <a:custGeom>
                <a:avLst/>
                <a:gdLst>
                  <a:gd name="T0" fmla="*/ 64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64 w 67"/>
                  <a:gd name="T13" fmla="*/ 360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60"/>
                  <a:gd name="T23" fmla="*/ 67 w 67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60">
                    <a:moveTo>
                      <a:pt x="64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lnTo>
                      <a:pt x="64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78" name="Freeform 203"/>
              <p:cNvSpPr>
                <a:spLocks/>
              </p:cNvSpPr>
              <p:nvPr/>
            </p:nvSpPr>
            <p:spPr bwMode="auto">
              <a:xfrm>
                <a:off x="3367" y="2161"/>
                <a:ext cx="67" cy="360"/>
              </a:xfrm>
              <a:custGeom>
                <a:avLst/>
                <a:gdLst>
                  <a:gd name="T0" fmla="*/ 64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64 w 67"/>
                  <a:gd name="T13" fmla="*/ 360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60"/>
                  <a:gd name="T23" fmla="*/ 67 w 67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60">
                    <a:moveTo>
                      <a:pt x="64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lnTo>
                      <a:pt x="64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79" name="Freeform 204"/>
              <p:cNvSpPr>
                <a:spLocks/>
              </p:cNvSpPr>
              <p:nvPr/>
            </p:nvSpPr>
            <p:spPr bwMode="auto">
              <a:xfrm>
                <a:off x="2516" y="2567"/>
                <a:ext cx="70" cy="359"/>
              </a:xfrm>
              <a:custGeom>
                <a:avLst/>
                <a:gdLst>
                  <a:gd name="T0" fmla="*/ 67 w 70"/>
                  <a:gd name="T1" fmla="*/ 357 h 359"/>
                  <a:gd name="T2" fmla="*/ 70 w 70"/>
                  <a:gd name="T3" fmla="*/ 0 h 359"/>
                  <a:gd name="T4" fmla="*/ 0 w 70"/>
                  <a:gd name="T5" fmla="*/ 0 h 359"/>
                  <a:gd name="T6" fmla="*/ 0 w 70"/>
                  <a:gd name="T7" fmla="*/ 359 h 359"/>
                  <a:gd name="T8" fmla="*/ 70 w 70"/>
                  <a:gd name="T9" fmla="*/ 359 h 359"/>
                  <a:gd name="T10" fmla="*/ 70 w 70"/>
                  <a:gd name="T11" fmla="*/ 359 h 359"/>
                  <a:gd name="T12" fmla="*/ 67 w 70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59"/>
                  <a:gd name="T23" fmla="*/ 70 w 70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59">
                    <a:moveTo>
                      <a:pt x="67" y="357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70" y="359"/>
                    </a:lnTo>
                    <a:lnTo>
                      <a:pt x="67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80" name="Freeform 205"/>
              <p:cNvSpPr>
                <a:spLocks/>
              </p:cNvSpPr>
              <p:nvPr/>
            </p:nvSpPr>
            <p:spPr bwMode="auto">
              <a:xfrm>
                <a:off x="2516" y="2567"/>
                <a:ext cx="70" cy="359"/>
              </a:xfrm>
              <a:custGeom>
                <a:avLst/>
                <a:gdLst>
                  <a:gd name="T0" fmla="*/ 67 w 70"/>
                  <a:gd name="T1" fmla="*/ 357 h 359"/>
                  <a:gd name="T2" fmla="*/ 70 w 70"/>
                  <a:gd name="T3" fmla="*/ 0 h 359"/>
                  <a:gd name="T4" fmla="*/ 0 w 70"/>
                  <a:gd name="T5" fmla="*/ 0 h 359"/>
                  <a:gd name="T6" fmla="*/ 0 w 70"/>
                  <a:gd name="T7" fmla="*/ 359 h 359"/>
                  <a:gd name="T8" fmla="*/ 70 w 70"/>
                  <a:gd name="T9" fmla="*/ 359 h 359"/>
                  <a:gd name="T10" fmla="*/ 70 w 70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59"/>
                  <a:gd name="T20" fmla="*/ 70 w 70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59">
                    <a:moveTo>
                      <a:pt x="67" y="357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70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81" name="Freeform 206"/>
              <p:cNvSpPr>
                <a:spLocks/>
              </p:cNvSpPr>
              <p:nvPr/>
            </p:nvSpPr>
            <p:spPr bwMode="auto">
              <a:xfrm>
                <a:off x="2943" y="2567"/>
                <a:ext cx="67" cy="359"/>
              </a:xfrm>
              <a:custGeom>
                <a:avLst/>
                <a:gdLst>
                  <a:gd name="T0" fmla="*/ 64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4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4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4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82" name="Freeform 207"/>
              <p:cNvSpPr>
                <a:spLocks/>
              </p:cNvSpPr>
              <p:nvPr/>
            </p:nvSpPr>
            <p:spPr bwMode="auto">
              <a:xfrm>
                <a:off x="2943" y="2567"/>
                <a:ext cx="67" cy="359"/>
              </a:xfrm>
              <a:custGeom>
                <a:avLst/>
                <a:gdLst>
                  <a:gd name="T0" fmla="*/ 64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4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83" name="Freeform 208"/>
              <p:cNvSpPr>
                <a:spLocks/>
              </p:cNvSpPr>
              <p:nvPr/>
            </p:nvSpPr>
            <p:spPr bwMode="auto">
              <a:xfrm>
                <a:off x="3369" y="2567"/>
                <a:ext cx="67" cy="359"/>
              </a:xfrm>
              <a:custGeom>
                <a:avLst/>
                <a:gdLst>
                  <a:gd name="T0" fmla="*/ 65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5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5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5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984" name="Freeform 209"/>
              <p:cNvSpPr>
                <a:spLocks/>
              </p:cNvSpPr>
              <p:nvPr/>
            </p:nvSpPr>
            <p:spPr bwMode="auto">
              <a:xfrm>
                <a:off x="3791" y="2567"/>
                <a:ext cx="67" cy="359"/>
              </a:xfrm>
              <a:custGeom>
                <a:avLst/>
                <a:gdLst>
                  <a:gd name="T0" fmla="*/ 67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7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7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7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</p:grpSp>
        <p:grpSp>
          <p:nvGrpSpPr>
            <p:cNvPr id="5" name="Group 210"/>
            <p:cNvGrpSpPr>
              <a:grpSpLocks/>
            </p:cNvGrpSpPr>
            <p:nvPr/>
          </p:nvGrpSpPr>
          <p:grpSpPr bwMode="auto">
            <a:xfrm>
              <a:off x="1063" y="1387"/>
              <a:ext cx="4346" cy="2752"/>
              <a:chOff x="1063" y="1387"/>
              <a:chExt cx="4346" cy="2752"/>
            </a:xfrm>
          </p:grpSpPr>
          <p:sp>
            <p:nvSpPr>
              <p:cNvPr id="105585" name="Freeform 211"/>
              <p:cNvSpPr>
                <a:spLocks/>
              </p:cNvSpPr>
              <p:nvPr/>
            </p:nvSpPr>
            <p:spPr bwMode="auto">
              <a:xfrm>
                <a:off x="3791" y="2567"/>
                <a:ext cx="67" cy="359"/>
              </a:xfrm>
              <a:custGeom>
                <a:avLst/>
                <a:gdLst>
                  <a:gd name="T0" fmla="*/ 67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86" name="Rectangle 212"/>
              <p:cNvSpPr>
                <a:spLocks noChangeArrowheads="1"/>
              </p:cNvSpPr>
              <p:nvPr/>
            </p:nvSpPr>
            <p:spPr bwMode="auto">
              <a:xfrm>
                <a:off x="4372" y="3060"/>
                <a:ext cx="89" cy="180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87" name="Rectangle 213"/>
              <p:cNvSpPr>
                <a:spLocks noChangeArrowheads="1"/>
              </p:cNvSpPr>
              <p:nvPr/>
            </p:nvSpPr>
            <p:spPr bwMode="auto">
              <a:xfrm>
                <a:off x="4372" y="3060"/>
                <a:ext cx="89" cy="18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88" name="Line 214"/>
              <p:cNvSpPr>
                <a:spLocks noChangeShapeType="1"/>
              </p:cNvSpPr>
              <p:nvPr/>
            </p:nvSpPr>
            <p:spPr bwMode="auto">
              <a:xfrm flipV="1">
                <a:off x="4549" y="3058"/>
                <a:ext cx="2" cy="18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89" name="Line 215"/>
              <p:cNvSpPr>
                <a:spLocks noChangeShapeType="1"/>
              </p:cNvSpPr>
              <p:nvPr/>
            </p:nvSpPr>
            <p:spPr bwMode="auto">
              <a:xfrm flipH="1">
                <a:off x="4458" y="3060"/>
                <a:ext cx="9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0" name="Line 216"/>
              <p:cNvSpPr>
                <a:spLocks noChangeShapeType="1"/>
              </p:cNvSpPr>
              <p:nvPr/>
            </p:nvSpPr>
            <p:spPr bwMode="auto">
              <a:xfrm flipH="1">
                <a:off x="4458" y="3240"/>
                <a:ext cx="9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1" name="Freeform 217"/>
              <p:cNvSpPr>
                <a:spLocks/>
              </p:cNvSpPr>
              <p:nvPr/>
            </p:nvSpPr>
            <p:spPr bwMode="auto">
              <a:xfrm>
                <a:off x="2762" y="3060"/>
                <a:ext cx="90" cy="180"/>
              </a:xfrm>
              <a:custGeom>
                <a:avLst/>
                <a:gdLst>
                  <a:gd name="T0" fmla="*/ 0 w 90"/>
                  <a:gd name="T1" fmla="*/ 180 h 180"/>
                  <a:gd name="T2" fmla="*/ 90 w 90"/>
                  <a:gd name="T3" fmla="*/ 180 h 180"/>
                  <a:gd name="T4" fmla="*/ 90 w 90"/>
                  <a:gd name="T5" fmla="*/ 0 h 180"/>
                  <a:gd name="T6" fmla="*/ 2 w 90"/>
                  <a:gd name="T7" fmla="*/ 0 h 180"/>
                  <a:gd name="T8" fmla="*/ 0 w 90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80"/>
                  <a:gd name="T17" fmla="*/ 90 w 9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80">
                    <a:moveTo>
                      <a:pt x="0" y="180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2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2" name="Freeform 218"/>
              <p:cNvSpPr>
                <a:spLocks/>
              </p:cNvSpPr>
              <p:nvPr/>
            </p:nvSpPr>
            <p:spPr bwMode="auto">
              <a:xfrm>
                <a:off x="2762" y="3060"/>
                <a:ext cx="90" cy="180"/>
              </a:xfrm>
              <a:custGeom>
                <a:avLst/>
                <a:gdLst>
                  <a:gd name="T0" fmla="*/ 0 w 90"/>
                  <a:gd name="T1" fmla="*/ 180 h 180"/>
                  <a:gd name="T2" fmla="*/ 90 w 90"/>
                  <a:gd name="T3" fmla="*/ 180 h 180"/>
                  <a:gd name="T4" fmla="*/ 90 w 90"/>
                  <a:gd name="T5" fmla="*/ 0 h 180"/>
                  <a:gd name="T6" fmla="*/ 2 w 90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0" y="180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3" name="Freeform 219"/>
              <p:cNvSpPr>
                <a:spLocks/>
              </p:cNvSpPr>
              <p:nvPr/>
            </p:nvSpPr>
            <p:spPr bwMode="auto">
              <a:xfrm>
                <a:off x="2674" y="3060"/>
                <a:ext cx="90" cy="180"/>
              </a:xfrm>
              <a:custGeom>
                <a:avLst/>
                <a:gdLst>
                  <a:gd name="T0" fmla="*/ 88 w 90"/>
                  <a:gd name="T1" fmla="*/ 0 h 180"/>
                  <a:gd name="T2" fmla="*/ 0 w 90"/>
                  <a:gd name="T3" fmla="*/ 0 h 180"/>
                  <a:gd name="T4" fmla="*/ 0 w 90"/>
                  <a:gd name="T5" fmla="*/ 180 h 180"/>
                  <a:gd name="T6" fmla="*/ 90 w 90"/>
                  <a:gd name="T7" fmla="*/ 18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88" y="0"/>
                    </a:moveTo>
                    <a:lnTo>
                      <a:pt x="0" y="0"/>
                    </a:lnTo>
                    <a:lnTo>
                      <a:pt x="0" y="180"/>
                    </a:lnTo>
                    <a:lnTo>
                      <a:pt x="90" y="18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4" name="Rectangle 220"/>
              <p:cNvSpPr>
                <a:spLocks noChangeArrowheads="1"/>
              </p:cNvSpPr>
              <p:nvPr/>
            </p:nvSpPr>
            <p:spPr bwMode="auto">
              <a:xfrm>
                <a:off x="2719" y="309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595" name="Rectangle 221"/>
              <p:cNvSpPr>
                <a:spLocks noChangeArrowheads="1"/>
              </p:cNvSpPr>
              <p:nvPr/>
            </p:nvSpPr>
            <p:spPr bwMode="auto">
              <a:xfrm>
                <a:off x="2739" y="3097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596" name="Freeform 222"/>
              <p:cNvSpPr>
                <a:spLocks/>
              </p:cNvSpPr>
              <p:nvPr/>
            </p:nvSpPr>
            <p:spPr bwMode="auto">
              <a:xfrm>
                <a:off x="3186" y="3060"/>
                <a:ext cx="90" cy="180"/>
              </a:xfrm>
              <a:custGeom>
                <a:avLst/>
                <a:gdLst>
                  <a:gd name="T0" fmla="*/ 0 w 90"/>
                  <a:gd name="T1" fmla="*/ 180 h 180"/>
                  <a:gd name="T2" fmla="*/ 90 w 90"/>
                  <a:gd name="T3" fmla="*/ 180 h 180"/>
                  <a:gd name="T4" fmla="*/ 90 w 90"/>
                  <a:gd name="T5" fmla="*/ 0 h 180"/>
                  <a:gd name="T6" fmla="*/ 2 w 90"/>
                  <a:gd name="T7" fmla="*/ 0 h 180"/>
                  <a:gd name="T8" fmla="*/ 0 w 90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80"/>
                  <a:gd name="T17" fmla="*/ 90 w 9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80">
                    <a:moveTo>
                      <a:pt x="0" y="180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2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BE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7" name="Freeform 223"/>
              <p:cNvSpPr>
                <a:spLocks/>
              </p:cNvSpPr>
              <p:nvPr/>
            </p:nvSpPr>
            <p:spPr bwMode="auto">
              <a:xfrm>
                <a:off x="3186" y="3060"/>
                <a:ext cx="90" cy="180"/>
              </a:xfrm>
              <a:custGeom>
                <a:avLst/>
                <a:gdLst>
                  <a:gd name="T0" fmla="*/ 0 w 90"/>
                  <a:gd name="T1" fmla="*/ 180 h 180"/>
                  <a:gd name="T2" fmla="*/ 90 w 90"/>
                  <a:gd name="T3" fmla="*/ 180 h 180"/>
                  <a:gd name="T4" fmla="*/ 90 w 90"/>
                  <a:gd name="T5" fmla="*/ 0 h 180"/>
                  <a:gd name="T6" fmla="*/ 2 w 90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0"/>
                  <a:gd name="T14" fmla="*/ 90 w 9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0">
                    <a:moveTo>
                      <a:pt x="0" y="180"/>
                    </a:moveTo>
                    <a:lnTo>
                      <a:pt x="90" y="180"/>
                    </a:lnTo>
                    <a:lnTo>
                      <a:pt x="90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8" name="Line 224"/>
              <p:cNvSpPr>
                <a:spLocks noChangeShapeType="1"/>
              </p:cNvSpPr>
              <p:nvPr/>
            </p:nvSpPr>
            <p:spPr bwMode="auto">
              <a:xfrm flipV="1">
                <a:off x="3098" y="3058"/>
                <a:ext cx="1" cy="18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599" name="Line 225"/>
              <p:cNvSpPr>
                <a:spLocks noChangeShapeType="1"/>
              </p:cNvSpPr>
              <p:nvPr/>
            </p:nvSpPr>
            <p:spPr bwMode="auto">
              <a:xfrm>
                <a:off x="3098" y="3060"/>
                <a:ext cx="9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00" name="Line 226"/>
              <p:cNvSpPr>
                <a:spLocks noChangeShapeType="1"/>
              </p:cNvSpPr>
              <p:nvPr/>
            </p:nvSpPr>
            <p:spPr bwMode="auto">
              <a:xfrm>
                <a:off x="3098" y="3240"/>
                <a:ext cx="9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01" name="Rectangle 227"/>
              <p:cNvSpPr>
                <a:spLocks noChangeArrowheads="1"/>
              </p:cNvSpPr>
              <p:nvPr/>
            </p:nvSpPr>
            <p:spPr bwMode="auto">
              <a:xfrm>
                <a:off x="3121" y="309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02" name="Rectangle 228"/>
              <p:cNvSpPr>
                <a:spLocks noChangeArrowheads="1"/>
              </p:cNvSpPr>
              <p:nvPr/>
            </p:nvSpPr>
            <p:spPr bwMode="auto">
              <a:xfrm>
                <a:off x="3178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03" name="Rectangle 229"/>
              <p:cNvSpPr>
                <a:spLocks noChangeArrowheads="1"/>
              </p:cNvSpPr>
              <p:nvPr/>
            </p:nvSpPr>
            <p:spPr bwMode="auto">
              <a:xfrm>
                <a:off x="3221" y="309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04" name="Freeform 230"/>
              <p:cNvSpPr>
                <a:spLocks/>
              </p:cNvSpPr>
              <p:nvPr/>
            </p:nvSpPr>
            <p:spPr bwMode="auto">
              <a:xfrm>
                <a:off x="3543" y="2972"/>
                <a:ext cx="136" cy="357"/>
              </a:xfrm>
              <a:custGeom>
                <a:avLst/>
                <a:gdLst>
                  <a:gd name="T0" fmla="*/ 0 w 136"/>
                  <a:gd name="T1" fmla="*/ 0 h 357"/>
                  <a:gd name="T2" fmla="*/ 3 w 136"/>
                  <a:gd name="T3" fmla="*/ 144 h 357"/>
                  <a:gd name="T4" fmla="*/ 43 w 136"/>
                  <a:gd name="T5" fmla="*/ 177 h 357"/>
                  <a:gd name="T6" fmla="*/ 3 w 136"/>
                  <a:gd name="T7" fmla="*/ 213 h 357"/>
                  <a:gd name="T8" fmla="*/ 3 w 136"/>
                  <a:gd name="T9" fmla="*/ 357 h 357"/>
                  <a:gd name="T10" fmla="*/ 136 w 136"/>
                  <a:gd name="T11" fmla="*/ 247 h 357"/>
                  <a:gd name="T12" fmla="*/ 136 w 136"/>
                  <a:gd name="T13" fmla="*/ 110 h 357"/>
                  <a:gd name="T14" fmla="*/ 3 w 136"/>
                  <a:gd name="T15" fmla="*/ 0 h 357"/>
                  <a:gd name="T16" fmla="*/ 3 w 136"/>
                  <a:gd name="T17" fmla="*/ 0 h 357"/>
                  <a:gd name="T18" fmla="*/ 0 w 136"/>
                  <a:gd name="T19" fmla="*/ 0 h 3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"/>
                  <a:gd name="T31" fmla="*/ 0 h 357"/>
                  <a:gd name="T32" fmla="*/ 136 w 136"/>
                  <a:gd name="T33" fmla="*/ 357 h 3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" h="357">
                    <a:moveTo>
                      <a:pt x="0" y="0"/>
                    </a:moveTo>
                    <a:lnTo>
                      <a:pt x="3" y="144"/>
                    </a:lnTo>
                    <a:lnTo>
                      <a:pt x="43" y="177"/>
                    </a:lnTo>
                    <a:lnTo>
                      <a:pt x="3" y="213"/>
                    </a:lnTo>
                    <a:lnTo>
                      <a:pt x="3" y="357"/>
                    </a:lnTo>
                    <a:lnTo>
                      <a:pt x="136" y="247"/>
                    </a:lnTo>
                    <a:lnTo>
                      <a:pt x="136" y="11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05" name="Freeform 231"/>
              <p:cNvSpPr>
                <a:spLocks/>
              </p:cNvSpPr>
              <p:nvPr/>
            </p:nvSpPr>
            <p:spPr bwMode="auto">
              <a:xfrm>
                <a:off x="3946" y="3060"/>
                <a:ext cx="179" cy="180"/>
              </a:xfrm>
              <a:custGeom>
                <a:avLst/>
                <a:gdLst>
                  <a:gd name="T0" fmla="*/ 179 w 179"/>
                  <a:gd name="T1" fmla="*/ 180 h 180"/>
                  <a:gd name="T2" fmla="*/ 179 w 179"/>
                  <a:gd name="T3" fmla="*/ 0 h 180"/>
                  <a:gd name="T4" fmla="*/ 0 w 179"/>
                  <a:gd name="T5" fmla="*/ 0 h 180"/>
                  <a:gd name="T6" fmla="*/ 0 w 179"/>
                  <a:gd name="T7" fmla="*/ 180 h 180"/>
                  <a:gd name="T8" fmla="*/ 179 w 179"/>
                  <a:gd name="T9" fmla="*/ 180 h 180"/>
                  <a:gd name="T10" fmla="*/ 179 w 179"/>
                  <a:gd name="T11" fmla="*/ 180 h 1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"/>
                  <a:gd name="T19" fmla="*/ 0 h 180"/>
                  <a:gd name="T20" fmla="*/ 179 w 179"/>
                  <a:gd name="T21" fmla="*/ 180 h 1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" h="180">
                    <a:moveTo>
                      <a:pt x="179" y="180"/>
                    </a:moveTo>
                    <a:lnTo>
                      <a:pt x="179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179" y="18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06" name="Rectangle 232"/>
              <p:cNvSpPr>
                <a:spLocks noChangeArrowheads="1"/>
              </p:cNvSpPr>
              <p:nvPr/>
            </p:nvSpPr>
            <p:spPr bwMode="auto">
              <a:xfrm>
                <a:off x="3977" y="309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07" name="Rectangle 233"/>
              <p:cNvSpPr>
                <a:spLocks noChangeArrowheads="1"/>
              </p:cNvSpPr>
              <p:nvPr/>
            </p:nvSpPr>
            <p:spPr bwMode="auto">
              <a:xfrm>
                <a:off x="4034" y="3097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08" name="Rectangle 234"/>
              <p:cNvSpPr>
                <a:spLocks noChangeArrowheads="1"/>
              </p:cNvSpPr>
              <p:nvPr/>
            </p:nvSpPr>
            <p:spPr bwMode="auto">
              <a:xfrm>
                <a:off x="4393" y="309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09" name="Rectangle 235"/>
              <p:cNvSpPr>
                <a:spLocks noChangeArrowheads="1"/>
              </p:cNvSpPr>
              <p:nvPr/>
            </p:nvSpPr>
            <p:spPr bwMode="auto">
              <a:xfrm>
                <a:off x="4450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10" name="Rectangle 236"/>
              <p:cNvSpPr>
                <a:spLocks noChangeArrowheads="1"/>
              </p:cNvSpPr>
              <p:nvPr/>
            </p:nvSpPr>
            <p:spPr bwMode="auto">
              <a:xfrm>
                <a:off x="4495" y="309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11" name="Line 237"/>
              <p:cNvSpPr>
                <a:spLocks noChangeShapeType="1"/>
              </p:cNvSpPr>
              <p:nvPr/>
            </p:nvSpPr>
            <p:spPr bwMode="auto">
              <a:xfrm>
                <a:off x="2852" y="3149"/>
                <a:ext cx="246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2" name="Line 238"/>
              <p:cNvSpPr>
                <a:spLocks noChangeShapeType="1"/>
              </p:cNvSpPr>
              <p:nvPr/>
            </p:nvSpPr>
            <p:spPr bwMode="auto">
              <a:xfrm>
                <a:off x="3679" y="3149"/>
                <a:ext cx="267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3" name="Line 239"/>
              <p:cNvSpPr>
                <a:spLocks noChangeShapeType="1"/>
              </p:cNvSpPr>
              <p:nvPr/>
            </p:nvSpPr>
            <p:spPr bwMode="auto">
              <a:xfrm>
                <a:off x="4125" y="3149"/>
                <a:ext cx="24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4" name="Freeform 240"/>
              <p:cNvSpPr>
                <a:spLocks/>
              </p:cNvSpPr>
              <p:nvPr/>
            </p:nvSpPr>
            <p:spPr bwMode="auto">
              <a:xfrm>
                <a:off x="3053" y="3106"/>
                <a:ext cx="45" cy="43"/>
              </a:xfrm>
              <a:custGeom>
                <a:avLst/>
                <a:gdLst>
                  <a:gd name="T0" fmla="*/ 0 w 45"/>
                  <a:gd name="T1" fmla="*/ 43 h 43"/>
                  <a:gd name="T2" fmla="*/ 0 w 45"/>
                  <a:gd name="T3" fmla="*/ 0 h 43"/>
                  <a:gd name="T4" fmla="*/ 45 w 45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3"/>
                  <a:gd name="T11" fmla="*/ 45 w 45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3">
                    <a:moveTo>
                      <a:pt x="0" y="43"/>
                    </a:moveTo>
                    <a:lnTo>
                      <a:pt x="0" y="0"/>
                    </a:lnTo>
                    <a:lnTo>
                      <a:pt x="45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5" name="Freeform 241"/>
              <p:cNvSpPr>
                <a:spLocks/>
              </p:cNvSpPr>
              <p:nvPr/>
            </p:nvSpPr>
            <p:spPr bwMode="auto">
              <a:xfrm>
                <a:off x="3901" y="3149"/>
                <a:ext cx="314" cy="137"/>
              </a:xfrm>
              <a:custGeom>
                <a:avLst/>
                <a:gdLst>
                  <a:gd name="T0" fmla="*/ 0 w 314"/>
                  <a:gd name="T1" fmla="*/ 0 h 137"/>
                  <a:gd name="T2" fmla="*/ 2 w 314"/>
                  <a:gd name="T3" fmla="*/ 137 h 137"/>
                  <a:gd name="T4" fmla="*/ 269 w 314"/>
                  <a:gd name="T5" fmla="*/ 137 h 137"/>
                  <a:gd name="T6" fmla="*/ 269 w 314"/>
                  <a:gd name="T7" fmla="*/ 46 h 137"/>
                  <a:gd name="T8" fmla="*/ 314 w 314"/>
                  <a:gd name="T9" fmla="*/ 46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137"/>
                  <a:gd name="T17" fmla="*/ 314 w 314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137">
                    <a:moveTo>
                      <a:pt x="0" y="0"/>
                    </a:moveTo>
                    <a:lnTo>
                      <a:pt x="2" y="137"/>
                    </a:lnTo>
                    <a:lnTo>
                      <a:pt x="269" y="137"/>
                    </a:lnTo>
                    <a:lnTo>
                      <a:pt x="269" y="46"/>
                    </a:lnTo>
                    <a:lnTo>
                      <a:pt x="314" y="4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6" name="Freeform 242"/>
              <p:cNvSpPr>
                <a:spLocks/>
              </p:cNvSpPr>
              <p:nvPr/>
            </p:nvSpPr>
            <p:spPr bwMode="auto">
              <a:xfrm>
                <a:off x="2943" y="2972"/>
                <a:ext cx="67" cy="359"/>
              </a:xfrm>
              <a:custGeom>
                <a:avLst/>
                <a:gdLst>
                  <a:gd name="T0" fmla="*/ 64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4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4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4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7" name="Freeform 243"/>
              <p:cNvSpPr>
                <a:spLocks/>
              </p:cNvSpPr>
              <p:nvPr/>
            </p:nvSpPr>
            <p:spPr bwMode="auto">
              <a:xfrm>
                <a:off x="2943" y="2972"/>
                <a:ext cx="67" cy="359"/>
              </a:xfrm>
              <a:custGeom>
                <a:avLst/>
                <a:gdLst>
                  <a:gd name="T0" fmla="*/ 64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4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8" name="Freeform 244"/>
              <p:cNvSpPr>
                <a:spLocks/>
              </p:cNvSpPr>
              <p:nvPr/>
            </p:nvSpPr>
            <p:spPr bwMode="auto">
              <a:xfrm>
                <a:off x="3367" y="2972"/>
                <a:ext cx="67" cy="359"/>
              </a:xfrm>
              <a:custGeom>
                <a:avLst/>
                <a:gdLst>
                  <a:gd name="T0" fmla="*/ 64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4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4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4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19" name="Freeform 245"/>
              <p:cNvSpPr>
                <a:spLocks/>
              </p:cNvSpPr>
              <p:nvPr/>
            </p:nvSpPr>
            <p:spPr bwMode="auto">
              <a:xfrm>
                <a:off x="3367" y="2972"/>
                <a:ext cx="67" cy="359"/>
              </a:xfrm>
              <a:custGeom>
                <a:avLst/>
                <a:gdLst>
                  <a:gd name="T0" fmla="*/ 64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4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0" name="Freeform 246"/>
              <p:cNvSpPr>
                <a:spLocks/>
              </p:cNvSpPr>
              <p:nvPr/>
            </p:nvSpPr>
            <p:spPr bwMode="auto">
              <a:xfrm>
                <a:off x="3791" y="2972"/>
                <a:ext cx="67" cy="359"/>
              </a:xfrm>
              <a:custGeom>
                <a:avLst/>
                <a:gdLst>
                  <a:gd name="T0" fmla="*/ 67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7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7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7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1" name="Freeform 247"/>
              <p:cNvSpPr>
                <a:spLocks/>
              </p:cNvSpPr>
              <p:nvPr/>
            </p:nvSpPr>
            <p:spPr bwMode="auto">
              <a:xfrm>
                <a:off x="3791" y="2972"/>
                <a:ext cx="67" cy="359"/>
              </a:xfrm>
              <a:custGeom>
                <a:avLst/>
                <a:gdLst>
                  <a:gd name="T0" fmla="*/ 67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2" name="Freeform 248"/>
              <p:cNvSpPr>
                <a:spLocks/>
              </p:cNvSpPr>
              <p:nvPr/>
            </p:nvSpPr>
            <p:spPr bwMode="auto">
              <a:xfrm>
                <a:off x="4215" y="2972"/>
                <a:ext cx="67" cy="359"/>
              </a:xfrm>
              <a:custGeom>
                <a:avLst/>
                <a:gdLst>
                  <a:gd name="T0" fmla="*/ 67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67 w 67"/>
                  <a:gd name="T13" fmla="*/ 357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59"/>
                  <a:gd name="T23" fmla="*/ 67 w 67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59">
                    <a:moveTo>
                      <a:pt x="67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lnTo>
                      <a:pt x="67" y="35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3" name="Freeform 249"/>
              <p:cNvSpPr>
                <a:spLocks/>
              </p:cNvSpPr>
              <p:nvPr/>
            </p:nvSpPr>
            <p:spPr bwMode="auto">
              <a:xfrm>
                <a:off x="4215" y="2972"/>
                <a:ext cx="67" cy="359"/>
              </a:xfrm>
              <a:custGeom>
                <a:avLst/>
                <a:gdLst>
                  <a:gd name="T0" fmla="*/ 67 w 67"/>
                  <a:gd name="T1" fmla="*/ 357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4" name="Freeform 250"/>
              <p:cNvSpPr>
                <a:spLocks/>
              </p:cNvSpPr>
              <p:nvPr/>
            </p:nvSpPr>
            <p:spPr bwMode="auto">
              <a:xfrm>
                <a:off x="4796" y="3466"/>
                <a:ext cx="89" cy="179"/>
              </a:xfrm>
              <a:custGeom>
                <a:avLst/>
                <a:gdLst>
                  <a:gd name="T0" fmla="*/ 89 w 89"/>
                  <a:gd name="T1" fmla="*/ 177 h 179"/>
                  <a:gd name="T2" fmla="*/ 0 w 89"/>
                  <a:gd name="T3" fmla="*/ 179 h 179"/>
                  <a:gd name="T4" fmla="*/ 0 w 89"/>
                  <a:gd name="T5" fmla="*/ 0 h 179"/>
                  <a:gd name="T6" fmla="*/ 89 w 89"/>
                  <a:gd name="T7" fmla="*/ 0 h 179"/>
                  <a:gd name="T8" fmla="*/ 89 w 89"/>
                  <a:gd name="T9" fmla="*/ 177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79"/>
                  <a:gd name="T17" fmla="*/ 89 w 8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79">
                    <a:moveTo>
                      <a:pt x="89" y="177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89" y="0"/>
                    </a:lnTo>
                    <a:lnTo>
                      <a:pt x="89" y="17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5" name="Freeform 251"/>
              <p:cNvSpPr>
                <a:spLocks/>
              </p:cNvSpPr>
              <p:nvPr/>
            </p:nvSpPr>
            <p:spPr bwMode="auto">
              <a:xfrm>
                <a:off x="4796" y="3466"/>
                <a:ext cx="89" cy="179"/>
              </a:xfrm>
              <a:custGeom>
                <a:avLst/>
                <a:gdLst>
                  <a:gd name="T0" fmla="*/ 89 w 89"/>
                  <a:gd name="T1" fmla="*/ 177 h 179"/>
                  <a:gd name="T2" fmla="*/ 0 w 89"/>
                  <a:gd name="T3" fmla="*/ 179 h 179"/>
                  <a:gd name="T4" fmla="*/ 0 w 89"/>
                  <a:gd name="T5" fmla="*/ 0 h 179"/>
                  <a:gd name="T6" fmla="*/ 89 w 89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179"/>
                  <a:gd name="T14" fmla="*/ 89 w 89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179">
                    <a:moveTo>
                      <a:pt x="89" y="177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8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6" name="Line 252"/>
              <p:cNvSpPr>
                <a:spLocks noChangeShapeType="1"/>
              </p:cNvSpPr>
              <p:nvPr/>
            </p:nvSpPr>
            <p:spPr bwMode="auto">
              <a:xfrm flipV="1">
                <a:off x="4973" y="3461"/>
                <a:ext cx="2" cy="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7" name="Line 253"/>
              <p:cNvSpPr>
                <a:spLocks noChangeShapeType="1"/>
              </p:cNvSpPr>
              <p:nvPr/>
            </p:nvSpPr>
            <p:spPr bwMode="auto">
              <a:xfrm flipH="1">
                <a:off x="4882" y="3463"/>
                <a:ext cx="91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8" name="Line 254"/>
              <p:cNvSpPr>
                <a:spLocks noChangeShapeType="1"/>
              </p:cNvSpPr>
              <p:nvPr/>
            </p:nvSpPr>
            <p:spPr bwMode="auto">
              <a:xfrm flipH="1">
                <a:off x="4882" y="3643"/>
                <a:ext cx="91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29" name="Freeform 255"/>
              <p:cNvSpPr>
                <a:spLocks/>
              </p:cNvSpPr>
              <p:nvPr/>
            </p:nvSpPr>
            <p:spPr bwMode="auto">
              <a:xfrm>
                <a:off x="3186" y="3466"/>
                <a:ext cx="90" cy="179"/>
              </a:xfrm>
              <a:custGeom>
                <a:avLst/>
                <a:gdLst>
                  <a:gd name="T0" fmla="*/ 0 w 90"/>
                  <a:gd name="T1" fmla="*/ 177 h 179"/>
                  <a:gd name="T2" fmla="*/ 90 w 90"/>
                  <a:gd name="T3" fmla="*/ 179 h 179"/>
                  <a:gd name="T4" fmla="*/ 90 w 90"/>
                  <a:gd name="T5" fmla="*/ 0 h 179"/>
                  <a:gd name="T6" fmla="*/ 2 w 90"/>
                  <a:gd name="T7" fmla="*/ 0 h 179"/>
                  <a:gd name="T8" fmla="*/ 0 w 90"/>
                  <a:gd name="T9" fmla="*/ 177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79"/>
                  <a:gd name="T17" fmla="*/ 90 w 90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79">
                    <a:moveTo>
                      <a:pt x="0" y="177"/>
                    </a:moveTo>
                    <a:lnTo>
                      <a:pt x="90" y="179"/>
                    </a:lnTo>
                    <a:lnTo>
                      <a:pt x="90" y="0"/>
                    </a:lnTo>
                    <a:lnTo>
                      <a:pt x="2" y="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0" name="Freeform 256"/>
              <p:cNvSpPr>
                <a:spLocks/>
              </p:cNvSpPr>
              <p:nvPr/>
            </p:nvSpPr>
            <p:spPr bwMode="auto">
              <a:xfrm>
                <a:off x="3186" y="3466"/>
                <a:ext cx="90" cy="179"/>
              </a:xfrm>
              <a:custGeom>
                <a:avLst/>
                <a:gdLst>
                  <a:gd name="T0" fmla="*/ 0 w 90"/>
                  <a:gd name="T1" fmla="*/ 177 h 179"/>
                  <a:gd name="T2" fmla="*/ 90 w 90"/>
                  <a:gd name="T3" fmla="*/ 179 h 179"/>
                  <a:gd name="T4" fmla="*/ 90 w 90"/>
                  <a:gd name="T5" fmla="*/ 0 h 179"/>
                  <a:gd name="T6" fmla="*/ 2 w 90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79"/>
                  <a:gd name="T14" fmla="*/ 90 w 90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79">
                    <a:moveTo>
                      <a:pt x="0" y="177"/>
                    </a:moveTo>
                    <a:lnTo>
                      <a:pt x="90" y="179"/>
                    </a:lnTo>
                    <a:lnTo>
                      <a:pt x="90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1" name="Freeform 257"/>
              <p:cNvSpPr>
                <a:spLocks/>
              </p:cNvSpPr>
              <p:nvPr/>
            </p:nvSpPr>
            <p:spPr bwMode="auto">
              <a:xfrm>
                <a:off x="3098" y="3463"/>
                <a:ext cx="90" cy="182"/>
              </a:xfrm>
              <a:custGeom>
                <a:avLst/>
                <a:gdLst>
                  <a:gd name="T0" fmla="*/ 88 w 90"/>
                  <a:gd name="T1" fmla="*/ 0 h 182"/>
                  <a:gd name="T2" fmla="*/ 0 w 90"/>
                  <a:gd name="T3" fmla="*/ 3 h 182"/>
                  <a:gd name="T4" fmla="*/ 0 w 90"/>
                  <a:gd name="T5" fmla="*/ 182 h 182"/>
                  <a:gd name="T6" fmla="*/ 90 w 90"/>
                  <a:gd name="T7" fmla="*/ 182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2"/>
                  <a:gd name="T14" fmla="*/ 90 w 9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2">
                    <a:moveTo>
                      <a:pt x="88" y="0"/>
                    </a:moveTo>
                    <a:lnTo>
                      <a:pt x="0" y="3"/>
                    </a:lnTo>
                    <a:lnTo>
                      <a:pt x="0" y="182"/>
                    </a:lnTo>
                    <a:lnTo>
                      <a:pt x="90" y="18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2" name="Rectangle 258"/>
              <p:cNvSpPr>
                <a:spLocks noChangeArrowheads="1"/>
              </p:cNvSpPr>
              <p:nvPr/>
            </p:nvSpPr>
            <p:spPr bwMode="auto">
              <a:xfrm>
                <a:off x="3143" y="350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33" name="Rectangle 259"/>
              <p:cNvSpPr>
                <a:spLocks noChangeArrowheads="1"/>
              </p:cNvSpPr>
              <p:nvPr/>
            </p:nvSpPr>
            <p:spPr bwMode="auto">
              <a:xfrm>
                <a:off x="3166" y="3501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34" name="Freeform 260"/>
              <p:cNvSpPr>
                <a:spLocks/>
              </p:cNvSpPr>
              <p:nvPr/>
            </p:nvSpPr>
            <p:spPr bwMode="auto">
              <a:xfrm>
                <a:off x="3610" y="3466"/>
                <a:ext cx="91" cy="179"/>
              </a:xfrm>
              <a:custGeom>
                <a:avLst/>
                <a:gdLst>
                  <a:gd name="T0" fmla="*/ 0 w 91"/>
                  <a:gd name="T1" fmla="*/ 177 h 179"/>
                  <a:gd name="T2" fmla="*/ 91 w 91"/>
                  <a:gd name="T3" fmla="*/ 179 h 179"/>
                  <a:gd name="T4" fmla="*/ 91 w 91"/>
                  <a:gd name="T5" fmla="*/ 0 h 179"/>
                  <a:gd name="T6" fmla="*/ 2 w 91"/>
                  <a:gd name="T7" fmla="*/ 0 h 179"/>
                  <a:gd name="T8" fmla="*/ 0 w 91"/>
                  <a:gd name="T9" fmla="*/ 177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179"/>
                  <a:gd name="T17" fmla="*/ 91 w 91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179">
                    <a:moveTo>
                      <a:pt x="0" y="177"/>
                    </a:moveTo>
                    <a:lnTo>
                      <a:pt x="91" y="179"/>
                    </a:lnTo>
                    <a:lnTo>
                      <a:pt x="91" y="0"/>
                    </a:lnTo>
                    <a:lnTo>
                      <a:pt x="2" y="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BE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5" name="Freeform 261"/>
              <p:cNvSpPr>
                <a:spLocks/>
              </p:cNvSpPr>
              <p:nvPr/>
            </p:nvSpPr>
            <p:spPr bwMode="auto">
              <a:xfrm>
                <a:off x="3610" y="3466"/>
                <a:ext cx="91" cy="179"/>
              </a:xfrm>
              <a:custGeom>
                <a:avLst/>
                <a:gdLst>
                  <a:gd name="T0" fmla="*/ 0 w 91"/>
                  <a:gd name="T1" fmla="*/ 177 h 179"/>
                  <a:gd name="T2" fmla="*/ 91 w 91"/>
                  <a:gd name="T3" fmla="*/ 179 h 179"/>
                  <a:gd name="T4" fmla="*/ 91 w 91"/>
                  <a:gd name="T5" fmla="*/ 0 h 179"/>
                  <a:gd name="T6" fmla="*/ 2 w 91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79"/>
                  <a:gd name="T14" fmla="*/ 91 w 91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79">
                    <a:moveTo>
                      <a:pt x="0" y="177"/>
                    </a:moveTo>
                    <a:lnTo>
                      <a:pt x="91" y="179"/>
                    </a:lnTo>
                    <a:lnTo>
                      <a:pt x="91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6" name="Line 262"/>
              <p:cNvSpPr>
                <a:spLocks noChangeShapeType="1"/>
              </p:cNvSpPr>
              <p:nvPr/>
            </p:nvSpPr>
            <p:spPr bwMode="auto">
              <a:xfrm flipV="1">
                <a:off x="3522" y="3461"/>
                <a:ext cx="1" cy="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7" name="Line 263"/>
              <p:cNvSpPr>
                <a:spLocks noChangeShapeType="1"/>
              </p:cNvSpPr>
              <p:nvPr/>
            </p:nvSpPr>
            <p:spPr bwMode="auto">
              <a:xfrm>
                <a:off x="3522" y="3463"/>
                <a:ext cx="9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8" name="Line 264"/>
              <p:cNvSpPr>
                <a:spLocks noChangeShapeType="1"/>
              </p:cNvSpPr>
              <p:nvPr/>
            </p:nvSpPr>
            <p:spPr bwMode="auto">
              <a:xfrm>
                <a:off x="3522" y="3643"/>
                <a:ext cx="9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39" name="Freeform 265"/>
              <p:cNvSpPr>
                <a:spLocks/>
              </p:cNvSpPr>
              <p:nvPr/>
            </p:nvSpPr>
            <p:spPr bwMode="auto">
              <a:xfrm>
                <a:off x="3967" y="3374"/>
                <a:ext cx="136" cy="360"/>
              </a:xfrm>
              <a:custGeom>
                <a:avLst/>
                <a:gdLst>
                  <a:gd name="T0" fmla="*/ 0 w 136"/>
                  <a:gd name="T1" fmla="*/ 0 h 360"/>
                  <a:gd name="T2" fmla="*/ 3 w 136"/>
                  <a:gd name="T3" fmla="*/ 147 h 360"/>
                  <a:gd name="T4" fmla="*/ 46 w 136"/>
                  <a:gd name="T5" fmla="*/ 180 h 360"/>
                  <a:gd name="T6" fmla="*/ 3 w 136"/>
                  <a:gd name="T7" fmla="*/ 216 h 360"/>
                  <a:gd name="T8" fmla="*/ 3 w 136"/>
                  <a:gd name="T9" fmla="*/ 360 h 360"/>
                  <a:gd name="T10" fmla="*/ 136 w 136"/>
                  <a:gd name="T11" fmla="*/ 250 h 360"/>
                  <a:gd name="T12" fmla="*/ 136 w 136"/>
                  <a:gd name="T13" fmla="*/ 111 h 360"/>
                  <a:gd name="T14" fmla="*/ 3 w 136"/>
                  <a:gd name="T15" fmla="*/ 3 h 360"/>
                  <a:gd name="T16" fmla="*/ 3 w 136"/>
                  <a:gd name="T17" fmla="*/ 3 h 360"/>
                  <a:gd name="T18" fmla="*/ 0 w 136"/>
                  <a:gd name="T19" fmla="*/ 0 h 3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"/>
                  <a:gd name="T31" fmla="*/ 0 h 360"/>
                  <a:gd name="T32" fmla="*/ 136 w 136"/>
                  <a:gd name="T33" fmla="*/ 360 h 3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" h="360">
                    <a:moveTo>
                      <a:pt x="0" y="0"/>
                    </a:moveTo>
                    <a:lnTo>
                      <a:pt x="3" y="147"/>
                    </a:lnTo>
                    <a:lnTo>
                      <a:pt x="46" y="180"/>
                    </a:lnTo>
                    <a:lnTo>
                      <a:pt x="3" y="216"/>
                    </a:lnTo>
                    <a:lnTo>
                      <a:pt x="3" y="360"/>
                    </a:lnTo>
                    <a:lnTo>
                      <a:pt x="136" y="250"/>
                    </a:lnTo>
                    <a:lnTo>
                      <a:pt x="136" y="111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40" name="Freeform 266"/>
              <p:cNvSpPr>
                <a:spLocks/>
              </p:cNvSpPr>
              <p:nvPr/>
            </p:nvSpPr>
            <p:spPr bwMode="auto">
              <a:xfrm>
                <a:off x="3967" y="3374"/>
                <a:ext cx="136" cy="360"/>
              </a:xfrm>
              <a:custGeom>
                <a:avLst/>
                <a:gdLst>
                  <a:gd name="T0" fmla="*/ 0 w 136"/>
                  <a:gd name="T1" fmla="*/ 0 h 360"/>
                  <a:gd name="T2" fmla="*/ 3 w 136"/>
                  <a:gd name="T3" fmla="*/ 147 h 360"/>
                  <a:gd name="T4" fmla="*/ 46 w 136"/>
                  <a:gd name="T5" fmla="*/ 180 h 360"/>
                  <a:gd name="T6" fmla="*/ 3 w 136"/>
                  <a:gd name="T7" fmla="*/ 216 h 360"/>
                  <a:gd name="T8" fmla="*/ 3 w 136"/>
                  <a:gd name="T9" fmla="*/ 360 h 360"/>
                  <a:gd name="T10" fmla="*/ 136 w 136"/>
                  <a:gd name="T11" fmla="*/ 250 h 360"/>
                  <a:gd name="T12" fmla="*/ 136 w 136"/>
                  <a:gd name="T13" fmla="*/ 111 h 360"/>
                  <a:gd name="T14" fmla="*/ 3 w 136"/>
                  <a:gd name="T15" fmla="*/ 3 h 360"/>
                  <a:gd name="T16" fmla="*/ 3 w 136"/>
                  <a:gd name="T17" fmla="*/ 3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60"/>
                  <a:gd name="T29" fmla="*/ 136 w 136"/>
                  <a:gd name="T30" fmla="*/ 360 h 3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60">
                    <a:moveTo>
                      <a:pt x="0" y="0"/>
                    </a:moveTo>
                    <a:lnTo>
                      <a:pt x="3" y="147"/>
                    </a:lnTo>
                    <a:lnTo>
                      <a:pt x="46" y="180"/>
                    </a:lnTo>
                    <a:lnTo>
                      <a:pt x="3" y="216"/>
                    </a:lnTo>
                    <a:lnTo>
                      <a:pt x="3" y="360"/>
                    </a:lnTo>
                    <a:lnTo>
                      <a:pt x="136" y="250"/>
                    </a:lnTo>
                    <a:lnTo>
                      <a:pt x="136" y="111"/>
                    </a:lnTo>
                    <a:lnTo>
                      <a:pt x="3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41" name="Rectangle 267"/>
              <p:cNvSpPr>
                <a:spLocks noChangeArrowheads="1"/>
              </p:cNvSpPr>
              <p:nvPr/>
            </p:nvSpPr>
            <p:spPr bwMode="auto">
              <a:xfrm>
                <a:off x="4400" y="3501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42" name="Rectangle 268"/>
              <p:cNvSpPr>
                <a:spLocks noChangeArrowheads="1"/>
              </p:cNvSpPr>
              <p:nvPr/>
            </p:nvSpPr>
            <p:spPr bwMode="auto">
              <a:xfrm>
                <a:off x="4457" y="3501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43" name="Rectangle 269"/>
              <p:cNvSpPr>
                <a:spLocks noChangeArrowheads="1"/>
              </p:cNvSpPr>
              <p:nvPr/>
            </p:nvSpPr>
            <p:spPr bwMode="auto">
              <a:xfrm>
                <a:off x="4818" y="3501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44" name="Rectangle 270"/>
              <p:cNvSpPr>
                <a:spLocks noChangeArrowheads="1"/>
              </p:cNvSpPr>
              <p:nvPr/>
            </p:nvSpPr>
            <p:spPr bwMode="auto">
              <a:xfrm>
                <a:off x="4875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45" name="Rectangle 271"/>
              <p:cNvSpPr>
                <a:spLocks noChangeArrowheads="1"/>
              </p:cNvSpPr>
              <p:nvPr/>
            </p:nvSpPr>
            <p:spPr bwMode="auto">
              <a:xfrm>
                <a:off x="4920" y="350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46" name="Line 272"/>
              <p:cNvSpPr>
                <a:spLocks noChangeShapeType="1"/>
              </p:cNvSpPr>
              <p:nvPr/>
            </p:nvSpPr>
            <p:spPr bwMode="auto">
              <a:xfrm>
                <a:off x="3276" y="3554"/>
                <a:ext cx="24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47" name="Line 273"/>
              <p:cNvSpPr>
                <a:spLocks noChangeShapeType="1"/>
              </p:cNvSpPr>
              <p:nvPr/>
            </p:nvSpPr>
            <p:spPr bwMode="auto">
              <a:xfrm>
                <a:off x="4103" y="3554"/>
                <a:ext cx="26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48" name="Line 274"/>
              <p:cNvSpPr>
                <a:spLocks noChangeShapeType="1"/>
              </p:cNvSpPr>
              <p:nvPr/>
            </p:nvSpPr>
            <p:spPr bwMode="auto">
              <a:xfrm>
                <a:off x="4549" y="3554"/>
                <a:ext cx="24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49" name="Freeform 275"/>
              <p:cNvSpPr>
                <a:spLocks/>
              </p:cNvSpPr>
              <p:nvPr/>
            </p:nvSpPr>
            <p:spPr bwMode="auto">
              <a:xfrm>
                <a:off x="3477" y="3511"/>
                <a:ext cx="45" cy="43"/>
              </a:xfrm>
              <a:custGeom>
                <a:avLst/>
                <a:gdLst>
                  <a:gd name="T0" fmla="*/ 0 w 45"/>
                  <a:gd name="T1" fmla="*/ 43 h 43"/>
                  <a:gd name="T2" fmla="*/ 2 w 45"/>
                  <a:gd name="T3" fmla="*/ 0 h 43"/>
                  <a:gd name="T4" fmla="*/ 45 w 45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3"/>
                  <a:gd name="T11" fmla="*/ 45 w 45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3">
                    <a:moveTo>
                      <a:pt x="0" y="43"/>
                    </a:moveTo>
                    <a:lnTo>
                      <a:pt x="2" y="0"/>
                    </a:lnTo>
                    <a:lnTo>
                      <a:pt x="45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0" name="Freeform 276"/>
              <p:cNvSpPr>
                <a:spLocks/>
              </p:cNvSpPr>
              <p:nvPr/>
            </p:nvSpPr>
            <p:spPr bwMode="auto">
              <a:xfrm>
                <a:off x="4325" y="3554"/>
                <a:ext cx="314" cy="137"/>
              </a:xfrm>
              <a:custGeom>
                <a:avLst/>
                <a:gdLst>
                  <a:gd name="T0" fmla="*/ 0 w 314"/>
                  <a:gd name="T1" fmla="*/ 0 h 137"/>
                  <a:gd name="T2" fmla="*/ 2 w 314"/>
                  <a:gd name="T3" fmla="*/ 137 h 137"/>
                  <a:gd name="T4" fmla="*/ 269 w 314"/>
                  <a:gd name="T5" fmla="*/ 137 h 137"/>
                  <a:gd name="T6" fmla="*/ 269 w 314"/>
                  <a:gd name="T7" fmla="*/ 46 h 137"/>
                  <a:gd name="T8" fmla="*/ 314 w 314"/>
                  <a:gd name="T9" fmla="*/ 46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137"/>
                  <a:gd name="T17" fmla="*/ 314 w 314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137">
                    <a:moveTo>
                      <a:pt x="0" y="0"/>
                    </a:moveTo>
                    <a:lnTo>
                      <a:pt x="2" y="137"/>
                    </a:lnTo>
                    <a:lnTo>
                      <a:pt x="269" y="137"/>
                    </a:lnTo>
                    <a:lnTo>
                      <a:pt x="269" y="46"/>
                    </a:lnTo>
                    <a:lnTo>
                      <a:pt x="314" y="4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1" name="Freeform 277"/>
              <p:cNvSpPr>
                <a:spLocks/>
              </p:cNvSpPr>
              <p:nvPr/>
            </p:nvSpPr>
            <p:spPr bwMode="auto">
              <a:xfrm>
                <a:off x="3367" y="3374"/>
                <a:ext cx="67" cy="360"/>
              </a:xfrm>
              <a:custGeom>
                <a:avLst/>
                <a:gdLst>
                  <a:gd name="T0" fmla="*/ 64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64 w 67"/>
                  <a:gd name="T13" fmla="*/ 360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60"/>
                  <a:gd name="T23" fmla="*/ 67 w 67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60">
                    <a:moveTo>
                      <a:pt x="64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lnTo>
                      <a:pt x="64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2" name="Freeform 278"/>
              <p:cNvSpPr>
                <a:spLocks/>
              </p:cNvSpPr>
              <p:nvPr/>
            </p:nvSpPr>
            <p:spPr bwMode="auto">
              <a:xfrm>
                <a:off x="3367" y="3374"/>
                <a:ext cx="67" cy="360"/>
              </a:xfrm>
              <a:custGeom>
                <a:avLst/>
                <a:gdLst>
                  <a:gd name="T0" fmla="*/ 64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4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3" name="Freeform 279"/>
              <p:cNvSpPr>
                <a:spLocks/>
              </p:cNvSpPr>
              <p:nvPr/>
            </p:nvSpPr>
            <p:spPr bwMode="auto">
              <a:xfrm>
                <a:off x="3791" y="3374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4" name="Freeform 280"/>
              <p:cNvSpPr>
                <a:spLocks/>
              </p:cNvSpPr>
              <p:nvPr/>
            </p:nvSpPr>
            <p:spPr bwMode="auto">
              <a:xfrm>
                <a:off x="3791" y="3374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5" name="Freeform 281"/>
              <p:cNvSpPr>
                <a:spLocks/>
              </p:cNvSpPr>
              <p:nvPr/>
            </p:nvSpPr>
            <p:spPr bwMode="auto">
              <a:xfrm>
                <a:off x="4215" y="3374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6" name="Freeform 282"/>
              <p:cNvSpPr>
                <a:spLocks/>
              </p:cNvSpPr>
              <p:nvPr/>
            </p:nvSpPr>
            <p:spPr bwMode="auto">
              <a:xfrm>
                <a:off x="4215" y="3374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7" name="Freeform 283"/>
              <p:cNvSpPr>
                <a:spLocks/>
              </p:cNvSpPr>
              <p:nvPr/>
            </p:nvSpPr>
            <p:spPr bwMode="auto">
              <a:xfrm>
                <a:off x="4639" y="3374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8" name="Freeform 284"/>
              <p:cNvSpPr>
                <a:spLocks/>
              </p:cNvSpPr>
              <p:nvPr/>
            </p:nvSpPr>
            <p:spPr bwMode="auto">
              <a:xfrm>
                <a:off x="4639" y="3374"/>
                <a:ext cx="67" cy="360"/>
              </a:xfrm>
              <a:custGeom>
                <a:avLst/>
                <a:gdLst>
                  <a:gd name="T0" fmla="*/ 67 w 67"/>
                  <a:gd name="T1" fmla="*/ 360 h 360"/>
                  <a:gd name="T2" fmla="*/ 67 w 67"/>
                  <a:gd name="T3" fmla="*/ 0 h 360"/>
                  <a:gd name="T4" fmla="*/ 0 w 67"/>
                  <a:gd name="T5" fmla="*/ 0 h 360"/>
                  <a:gd name="T6" fmla="*/ 0 w 67"/>
                  <a:gd name="T7" fmla="*/ 360 h 360"/>
                  <a:gd name="T8" fmla="*/ 67 w 67"/>
                  <a:gd name="T9" fmla="*/ 360 h 360"/>
                  <a:gd name="T10" fmla="*/ 67 w 67"/>
                  <a:gd name="T11" fmla="*/ 36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60"/>
                  <a:gd name="T20" fmla="*/ 67 w 67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60">
                    <a:moveTo>
                      <a:pt x="67" y="360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60"/>
                    </a:lnTo>
                    <a:lnTo>
                      <a:pt x="67" y="3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59" name="Freeform 285"/>
              <p:cNvSpPr>
                <a:spLocks/>
              </p:cNvSpPr>
              <p:nvPr/>
            </p:nvSpPr>
            <p:spPr bwMode="auto">
              <a:xfrm>
                <a:off x="5221" y="3871"/>
                <a:ext cx="88" cy="180"/>
              </a:xfrm>
              <a:custGeom>
                <a:avLst/>
                <a:gdLst>
                  <a:gd name="T0" fmla="*/ 88 w 88"/>
                  <a:gd name="T1" fmla="*/ 177 h 180"/>
                  <a:gd name="T2" fmla="*/ 0 w 88"/>
                  <a:gd name="T3" fmla="*/ 180 h 180"/>
                  <a:gd name="T4" fmla="*/ 0 w 88"/>
                  <a:gd name="T5" fmla="*/ 0 h 180"/>
                  <a:gd name="T6" fmla="*/ 88 w 88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180"/>
                  <a:gd name="T14" fmla="*/ 88 w 88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180">
                    <a:moveTo>
                      <a:pt x="88" y="177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8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0" name="Line 286"/>
              <p:cNvSpPr>
                <a:spLocks noChangeShapeType="1"/>
              </p:cNvSpPr>
              <p:nvPr/>
            </p:nvSpPr>
            <p:spPr bwMode="auto">
              <a:xfrm flipV="1">
                <a:off x="5397" y="3866"/>
                <a:ext cx="2" cy="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1" name="Line 287"/>
              <p:cNvSpPr>
                <a:spLocks noChangeShapeType="1"/>
              </p:cNvSpPr>
              <p:nvPr/>
            </p:nvSpPr>
            <p:spPr bwMode="auto">
              <a:xfrm flipH="1">
                <a:off x="5306" y="3868"/>
                <a:ext cx="91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2" name="Line 288"/>
              <p:cNvSpPr>
                <a:spLocks noChangeShapeType="1"/>
              </p:cNvSpPr>
              <p:nvPr/>
            </p:nvSpPr>
            <p:spPr bwMode="auto">
              <a:xfrm flipH="1">
                <a:off x="5306" y="4048"/>
                <a:ext cx="91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3" name="Freeform 289"/>
              <p:cNvSpPr>
                <a:spLocks/>
              </p:cNvSpPr>
              <p:nvPr/>
            </p:nvSpPr>
            <p:spPr bwMode="auto">
              <a:xfrm>
                <a:off x="3610" y="3871"/>
                <a:ext cx="91" cy="180"/>
              </a:xfrm>
              <a:custGeom>
                <a:avLst/>
                <a:gdLst>
                  <a:gd name="T0" fmla="*/ 0 w 91"/>
                  <a:gd name="T1" fmla="*/ 177 h 180"/>
                  <a:gd name="T2" fmla="*/ 91 w 91"/>
                  <a:gd name="T3" fmla="*/ 180 h 180"/>
                  <a:gd name="T4" fmla="*/ 91 w 91"/>
                  <a:gd name="T5" fmla="*/ 0 h 180"/>
                  <a:gd name="T6" fmla="*/ 2 w 91"/>
                  <a:gd name="T7" fmla="*/ 0 h 180"/>
                  <a:gd name="T8" fmla="*/ 0 w 91"/>
                  <a:gd name="T9" fmla="*/ 177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180"/>
                  <a:gd name="T17" fmla="*/ 91 w 91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180">
                    <a:moveTo>
                      <a:pt x="0" y="177"/>
                    </a:moveTo>
                    <a:lnTo>
                      <a:pt x="91" y="180"/>
                    </a:lnTo>
                    <a:lnTo>
                      <a:pt x="91" y="0"/>
                    </a:lnTo>
                    <a:lnTo>
                      <a:pt x="2" y="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4" name="Freeform 290"/>
              <p:cNvSpPr>
                <a:spLocks/>
              </p:cNvSpPr>
              <p:nvPr/>
            </p:nvSpPr>
            <p:spPr bwMode="auto">
              <a:xfrm>
                <a:off x="3610" y="3871"/>
                <a:ext cx="91" cy="180"/>
              </a:xfrm>
              <a:custGeom>
                <a:avLst/>
                <a:gdLst>
                  <a:gd name="T0" fmla="*/ 0 w 91"/>
                  <a:gd name="T1" fmla="*/ 177 h 180"/>
                  <a:gd name="T2" fmla="*/ 91 w 91"/>
                  <a:gd name="T3" fmla="*/ 180 h 180"/>
                  <a:gd name="T4" fmla="*/ 91 w 91"/>
                  <a:gd name="T5" fmla="*/ 0 h 180"/>
                  <a:gd name="T6" fmla="*/ 2 w 91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80"/>
                  <a:gd name="T14" fmla="*/ 91 w 91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80">
                    <a:moveTo>
                      <a:pt x="0" y="177"/>
                    </a:moveTo>
                    <a:lnTo>
                      <a:pt x="91" y="180"/>
                    </a:lnTo>
                    <a:lnTo>
                      <a:pt x="91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5" name="Freeform 291"/>
              <p:cNvSpPr>
                <a:spLocks/>
              </p:cNvSpPr>
              <p:nvPr/>
            </p:nvSpPr>
            <p:spPr bwMode="auto">
              <a:xfrm>
                <a:off x="3522" y="3868"/>
                <a:ext cx="90" cy="183"/>
              </a:xfrm>
              <a:custGeom>
                <a:avLst/>
                <a:gdLst>
                  <a:gd name="T0" fmla="*/ 88 w 90"/>
                  <a:gd name="T1" fmla="*/ 0 h 183"/>
                  <a:gd name="T2" fmla="*/ 0 w 90"/>
                  <a:gd name="T3" fmla="*/ 3 h 183"/>
                  <a:gd name="T4" fmla="*/ 0 w 90"/>
                  <a:gd name="T5" fmla="*/ 183 h 183"/>
                  <a:gd name="T6" fmla="*/ 90 w 90"/>
                  <a:gd name="T7" fmla="*/ 183 h 1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83"/>
                  <a:gd name="T14" fmla="*/ 90 w 90"/>
                  <a:gd name="T15" fmla="*/ 183 h 1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83">
                    <a:moveTo>
                      <a:pt x="88" y="0"/>
                    </a:moveTo>
                    <a:lnTo>
                      <a:pt x="0" y="3"/>
                    </a:lnTo>
                    <a:lnTo>
                      <a:pt x="0" y="183"/>
                    </a:lnTo>
                    <a:lnTo>
                      <a:pt x="90" y="18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6" name="Rectangle 292"/>
              <p:cNvSpPr>
                <a:spLocks noChangeArrowheads="1"/>
              </p:cNvSpPr>
              <p:nvPr/>
            </p:nvSpPr>
            <p:spPr bwMode="auto">
              <a:xfrm>
                <a:off x="3566" y="390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I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67" name="Rectangle 293"/>
              <p:cNvSpPr>
                <a:spLocks noChangeArrowheads="1"/>
              </p:cNvSpPr>
              <p:nvPr/>
            </p:nvSpPr>
            <p:spPr bwMode="auto">
              <a:xfrm>
                <a:off x="3591" y="3905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68" name="Freeform 294"/>
              <p:cNvSpPr>
                <a:spLocks/>
              </p:cNvSpPr>
              <p:nvPr/>
            </p:nvSpPr>
            <p:spPr bwMode="auto">
              <a:xfrm>
                <a:off x="4036" y="3871"/>
                <a:ext cx="89" cy="180"/>
              </a:xfrm>
              <a:custGeom>
                <a:avLst/>
                <a:gdLst>
                  <a:gd name="T0" fmla="*/ 0 w 89"/>
                  <a:gd name="T1" fmla="*/ 177 h 180"/>
                  <a:gd name="T2" fmla="*/ 89 w 89"/>
                  <a:gd name="T3" fmla="*/ 180 h 180"/>
                  <a:gd name="T4" fmla="*/ 89 w 89"/>
                  <a:gd name="T5" fmla="*/ 0 h 180"/>
                  <a:gd name="T6" fmla="*/ 0 w 89"/>
                  <a:gd name="T7" fmla="*/ 0 h 180"/>
                  <a:gd name="T8" fmla="*/ 0 w 89"/>
                  <a:gd name="T9" fmla="*/ 177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80"/>
                  <a:gd name="T17" fmla="*/ 89 w 89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80">
                    <a:moveTo>
                      <a:pt x="0" y="177"/>
                    </a:moveTo>
                    <a:lnTo>
                      <a:pt x="89" y="180"/>
                    </a:lnTo>
                    <a:lnTo>
                      <a:pt x="89" y="0"/>
                    </a:lnTo>
                    <a:lnTo>
                      <a:pt x="0" y="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BE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69" name="Freeform 295"/>
              <p:cNvSpPr>
                <a:spLocks/>
              </p:cNvSpPr>
              <p:nvPr/>
            </p:nvSpPr>
            <p:spPr bwMode="auto">
              <a:xfrm>
                <a:off x="4036" y="3871"/>
                <a:ext cx="89" cy="180"/>
              </a:xfrm>
              <a:custGeom>
                <a:avLst/>
                <a:gdLst>
                  <a:gd name="T0" fmla="*/ 0 w 89"/>
                  <a:gd name="T1" fmla="*/ 177 h 180"/>
                  <a:gd name="T2" fmla="*/ 89 w 89"/>
                  <a:gd name="T3" fmla="*/ 180 h 180"/>
                  <a:gd name="T4" fmla="*/ 89 w 89"/>
                  <a:gd name="T5" fmla="*/ 0 h 180"/>
                  <a:gd name="T6" fmla="*/ 0 w 89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180"/>
                  <a:gd name="T14" fmla="*/ 89 w 89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180">
                    <a:moveTo>
                      <a:pt x="0" y="177"/>
                    </a:moveTo>
                    <a:lnTo>
                      <a:pt x="89" y="180"/>
                    </a:lnTo>
                    <a:lnTo>
                      <a:pt x="89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70" name="Line 296"/>
              <p:cNvSpPr>
                <a:spLocks noChangeShapeType="1"/>
              </p:cNvSpPr>
              <p:nvPr/>
            </p:nvSpPr>
            <p:spPr bwMode="auto">
              <a:xfrm flipV="1">
                <a:off x="3946" y="3866"/>
                <a:ext cx="1" cy="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71" name="Line 297"/>
              <p:cNvSpPr>
                <a:spLocks noChangeShapeType="1"/>
              </p:cNvSpPr>
              <p:nvPr/>
            </p:nvSpPr>
            <p:spPr bwMode="auto">
              <a:xfrm>
                <a:off x="3946" y="3868"/>
                <a:ext cx="9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72" name="Line 298"/>
              <p:cNvSpPr>
                <a:spLocks noChangeShapeType="1"/>
              </p:cNvSpPr>
              <p:nvPr/>
            </p:nvSpPr>
            <p:spPr bwMode="auto">
              <a:xfrm>
                <a:off x="3946" y="4048"/>
                <a:ext cx="9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73" name="Freeform 299"/>
              <p:cNvSpPr>
                <a:spLocks/>
              </p:cNvSpPr>
              <p:nvPr/>
            </p:nvSpPr>
            <p:spPr bwMode="auto">
              <a:xfrm>
                <a:off x="4391" y="3780"/>
                <a:ext cx="136" cy="357"/>
              </a:xfrm>
              <a:custGeom>
                <a:avLst/>
                <a:gdLst>
                  <a:gd name="T0" fmla="*/ 0 w 136"/>
                  <a:gd name="T1" fmla="*/ 0 h 357"/>
                  <a:gd name="T2" fmla="*/ 3 w 136"/>
                  <a:gd name="T3" fmla="*/ 146 h 357"/>
                  <a:gd name="T4" fmla="*/ 46 w 136"/>
                  <a:gd name="T5" fmla="*/ 179 h 357"/>
                  <a:gd name="T6" fmla="*/ 3 w 136"/>
                  <a:gd name="T7" fmla="*/ 213 h 357"/>
                  <a:gd name="T8" fmla="*/ 3 w 136"/>
                  <a:gd name="T9" fmla="*/ 357 h 357"/>
                  <a:gd name="T10" fmla="*/ 136 w 136"/>
                  <a:gd name="T11" fmla="*/ 249 h 357"/>
                  <a:gd name="T12" fmla="*/ 136 w 136"/>
                  <a:gd name="T13" fmla="*/ 110 h 357"/>
                  <a:gd name="T14" fmla="*/ 3 w 136"/>
                  <a:gd name="T15" fmla="*/ 2 h 357"/>
                  <a:gd name="T16" fmla="*/ 3 w 136"/>
                  <a:gd name="T17" fmla="*/ 2 h 357"/>
                  <a:gd name="T18" fmla="*/ 0 w 136"/>
                  <a:gd name="T19" fmla="*/ 0 h 3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"/>
                  <a:gd name="T31" fmla="*/ 0 h 357"/>
                  <a:gd name="T32" fmla="*/ 136 w 136"/>
                  <a:gd name="T33" fmla="*/ 357 h 3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" h="357">
                    <a:moveTo>
                      <a:pt x="0" y="0"/>
                    </a:moveTo>
                    <a:lnTo>
                      <a:pt x="3" y="146"/>
                    </a:lnTo>
                    <a:lnTo>
                      <a:pt x="46" y="179"/>
                    </a:lnTo>
                    <a:lnTo>
                      <a:pt x="3" y="213"/>
                    </a:lnTo>
                    <a:lnTo>
                      <a:pt x="3" y="357"/>
                    </a:lnTo>
                    <a:lnTo>
                      <a:pt x="136" y="249"/>
                    </a:lnTo>
                    <a:lnTo>
                      <a:pt x="136" y="11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74" name="Freeform 300"/>
              <p:cNvSpPr>
                <a:spLocks/>
              </p:cNvSpPr>
              <p:nvPr/>
            </p:nvSpPr>
            <p:spPr bwMode="auto">
              <a:xfrm>
                <a:off x="4391" y="3780"/>
                <a:ext cx="136" cy="357"/>
              </a:xfrm>
              <a:custGeom>
                <a:avLst/>
                <a:gdLst>
                  <a:gd name="T0" fmla="*/ 0 w 136"/>
                  <a:gd name="T1" fmla="*/ 0 h 357"/>
                  <a:gd name="T2" fmla="*/ 3 w 136"/>
                  <a:gd name="T3" fmla="*/ 146 h 357"/>
                  <a:gd name="T4" fmla="*/ 46 w 136"/>
                  <a:gd name="T5" fmla="*/ 179 h 357"/>
                  <a:gd name="T6" fmla="*/ 3 w 136"/>
                  <a:gd name="T7" fmla="*/ 213 h 357"/>
                  <a:gd name="T8" fmla="*/ 3 w 136"/>
                  <a:gd name="T9" fmla="*/ 357 h 357"/>
                  <a:gd name="T10" fmla="*/ 136 w 136"/>
                  <a:gd name="T11" fmla="*/ 249 h 357"/>
                  <a:gd name="T12" fmla="*/ 136 w 136"/>
                  <a:gd name="T13" fmla="*/ 110 h 357"/>
                  <a:gd name="T14" fmla="*/ 3 w 136"/>
                  <a:gd name="T15" fmla="*/ 2 h 357"/>
                  <a:gd name="T16" fmla="*/ 3 w 136"/>
                  <a:gd name="T17" fmla="*/ 2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57"/>
                  <a:gd name="T29" fmla="*/ 136 w 136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57">
                    <a:moveTo>
                      <a:pt x="0" y="0"/>
                    </a:moveTo>
                    <a:lnTo>
                      <a:pt x="3" y="146"/>
                    </a:lnTo>
                    <a:lnTo>
                      <a:pt x="46" y="179"/>
                    </a:lnTo>
                    <a:lnTo>
                      <a:pt x="3" y="213"/>
                    </a:lnTo>
                    <a:lnTo>
                      <a:pt x="3" y="357"/>
                    </a:lnTo>
                    <a:lnTo>
                      <a:pt x="136" y="249"/>
                    </a:lnTo>
                    <a:lnTo>
                      <a:pt x="136" y="110"/>
                    </a:lnTo>
                    <a:lnTo>
                      <a:pt x="3" y="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75" name="Rectangle 301"/>
              <p:cNvSpPr>
                <a:spLocks noChangeArrowheads="1"/>
              </p:cNvSpPr>
              <p:nvPr/>
            </p:nvSpPr>
            <p:spPr bwMode="auto">
              <a:xfrm>
                <a:off x="4824" y="3905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76" name="Rectangle 302"/>
              <p:cNvSpPr>
                <a:spLocks noChangeArrowheads="1"/>
              </p:cNvSpPr>
              <p:nvPr/>
            </p:nvSpPr>
            <p:spPr bwMode="auto">
              <a:xfrm>
                <a:off x="4881" y="3905"/>
                <a:ext cx="7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M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77" name="Rectangle 303"/>
              <p:cNvSpPr>
                <a:spLocks noChangeArrowheads="1"/>
              </p:cNvSpPr>
              <p:nvPr/>
            </p:nvSpPr>
            <p:spPr bwMode="auto">
              <a:xfrm>
                <a:off x="5241" y="3905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78" name="Rectangle 304"/>
              <p:cNvSpPr>
                <a:spLocks noChangeArrowheads="1"/>
              </p:cNvSpPr>
              <p:nvPr/>
            </p:nvSpPr>
            <p:spPr bwMode="auto">
              <a:xfrm>
                <a:off x="5298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79" name="Rectangle 305"/>
              <p:cNvSpPr>
                <a:spLocks noChangeArrowheads="1"/>
              </p:cNvSpPr>
              <p:nvPr/>
            </p:nvSpPr>
            <p:spPr bwMode="auto">
              <a:xfrm>
                <a:off x="5343" y="3905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g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80" name="Line 306"/>
              <p:cNvSpPr>
                <a:spLocks noChangeShapeType="1"/>
              </p:cNvSpPr>
              <p:nvPr/>
            </p:nvSpPr>
            <p:spPr bwMode="auto">
              <a:xfrm>
                <a:off x="3701" y="3959"/>
                <a:ext cx="24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1" name="Line 307"/>
              <p:cNvSpPr>
                <a:spLocks noChangeShapeType="1"/>
              </p:cNvSpPr>
              <p:nvPr/>
            </p:nvSpPr>
            <p:spPr bwMode="auto">
              <a:xfrm>
                <a:off x="4527" y="3959"/>
                <a:ext cx="26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2" name="Line 308"/>
              <p:cNvSpPr>
                <a:spLocks noChangeShapeType="1"/>
              </p:cNvSpPr>
              <p:nvPr/>
            </p:nvSpPr>
            <p:spPr bwMode="auto">
              <a:xfrm>
                <a:off x="4973" y="3959"/>
                <a:ext cx="24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3" name="Line 309"/>
              <p:cNvSpPr>
                <a:spLocks noChangeShapeType="1"/>
              </p:cNvSpPr>
              <p:nvPr/>
            </p:nvSpPr>
            <p:spPr bwMode="auto">
              <a:xfrm>
                <a:off x="4125" y="4003"/>
                <a:ext cx="269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4" name="Freeform 310"/>
              <p:cNvSpPr>
                <a:spLocks/>
              </p:cNvSpPr>
              <p:nvPr/>
            </p:nvSpPr>
            <p:spPr bwMode="auto">
              <a:xfrm>
                <a:off x="3901" y="3914"/>
                <a:ext cx="45" cy="45"/>
              </a:xfrm>
              <a:custGeom>
                <a:avLst/>
                <a:gdLst>
                  <a:gd name="T0" fmla="*/ 0 w 45"/>
                  <a:gd name="T1" fmla="*/ 45 h 45"/>
                  <a:gd name="T2" fmla="*/ 2 w 45"/>
                  <a:gd name="T3" fmla="*/ 0 h 45"/>
                  <a:gd name="T4" fmla="*/ 45 w 45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5"/>
                  <a:gd name="T11" fmla="*/ 45 w 45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5">
                    <a:moveTo>
                      <a:pt x="0" y="45"/>
                    </a:moveTo>
                    <a:lnTo>
                      <a:pt x="2" y="0"/>
                    </a:lnTo>
                    <a:lnTo>
                      <a:pt x="45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5" name="Freeform 311"/>
              <p:cNvSpPr>
                <a:spLocks/>
              </p:cNvSpPr>
              <p:nvPr/>
            </p:nvSpPr>
            <p:spPr bwMode="auto">
              <a:xfrm>
                <a:off x="4751" y="3959"/>
                <a:ext cx="312" cy="135"/>
              </a:xfrm>
              <a:custGeom>
                <a:avLst/>
                <a:gdLst>
                  <a:gd name="T0" fmla="*/ 0 w 312"/>
                  <a:gd name="T1" fmla="*/ 0 h 135"/>
                  <a:gd name="T2" fmla="*/ 0 w 312"/>
                  <a:gd name="T3" fmla="*/ 135 h 135"/>
                  <a:gd name="T4" fmla="*/ 267 w 312"/>
                  <a:gd name="T5" fmla="*/ 135 h 135"/>
                  <a:gd name="T6" fmla="*/ 267 w 312"/>
                  <a:gd name="T7" fmla="*/ 46 h 135"/>
                  <a:gd name="T8" fmla="*/ 312 w 312"/>
                  <a:gd name="T9" fmla="*/ 4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135"/>
                  <a:gd name="T17" fmla="*/ 312 w 312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135">
                    <a:moveTo>
                      <a:pt x="0" y="0"/>
                    </a:moveTo>
                    <a:lnTo>
                      <a:pt x="0" y="135"/>
                    </a:lnTo>
                    <a:lnTo>
                      <a:pt x="267" y="135"/>
                    </a:lnTo>
                    <a:lnTo>
                      <a:pt x="267" y="46"/>
                    </a:lnTo>
                    <a:lnTo>
                      <a:pt x="312" y="4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6" name="Freeform 312"/>
              <p:cNvSpPr>
                <a:spLocks/>
              </p:cNvSpPr>
              <p:nvPr/>
            </p:nvSpPr>
            <p:spPr bwMode="auto">
              <a:xfrm>
                <a:off x="3791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7" name="Freeform 313"/>
              <p:cNvSpPr>
                <a:spLocks/>
              </p:cNvSpPr>
              <p:nvPr/>
            </p:nvSpPr>
            <p:spPr bwMode="auto">
              <a:xfrm>
                <a:off x="3791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8" name="Freeform 314"/>
              <p:cNvSpPr>
                <a:spLocks/>
              </p:cNvSpPr>
              <p:nvPr/>
            </p:nvSpPr>
            <p:spPr bwMode="auto">
              <a:xfrm>
                <a:off x="4215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89" name="Freeform 315"/>
              <p:cNvSpPr>
                <a:spLocks/>
              </p:cNvSpPr>
              <p:nvPr/>
            </p:nvSpPr>
            <p:spPr bwMode="auto">
              <a:xfrm>
                <a:off x="4215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90" name="Freeform 316"/>
              <p:cNvSpPr>
                <a:spLocks/>
              </p:cNvSpPr>
              <p:nvPr/>
            </p:nvSpPr>
            <p:spPr bwMode="auto">
              <a:xfrm>
                <a:off x="4639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91" name="Freeform 317"/>
              <p:cNvSpPr>
                <a:spLocks/>
              </p:cNvSpPr>
              <p:nvPr/>
            </p:nvSpPr>
            <p:spPr bwMode="auto">
              <a:xfrm>
                <a:off x="4639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92" name="Freeform 318"/>
              <p:cNvSpPr>
                <a:spLocks/>
              </p:cNvSpPr>
              <p:nvPr/>
            </p:nvSpPr>
            <p:spPr bwMode="auto">
              <a:xfrm>
                <a:off x="5063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93" name="Freeform 319"/>
              <p:cNvSpPr>
                <a:spLocks/>
              </p:cNvSpPr>
              <p:nvPr/>
            </p:nvSpPr>
            <p:spPr bwMode="auto">
              <a:xfrm>
                <a:off x="5063" y="3780"/>
                <a:ext cx="67" cy="359"/>
              </a:xfrm>
              <a:custGeom>
                <a:avLst/>
                <a:gdLst>
                  <a:gd name="T0" fmla="*/ 67 w 67"/>
                  <a:gd name="T1" fmla="*/ 359 h 359"/>
                  <a:gd name="T2" fmla="*/ 67 w 67"/>
                  <a:gd name="T3" fmla="*/ 0 h 359"/>
                  <a:gd name="T4" fmla="*/ 0 w 67"/>
                  <a:gd name="T5" fmla="*/ 0 h 359"/>
                  <a:gd name="T6" fmla="*/ 0 w 67"/>
                  <a:gd name="T7" fmla="*/ 359 h 359"/>
                  <a:gd name="T8" fmla="*/ 67 w 67"/>
                  <a:gd name="T9" fmla="*/ 359 h 359"/>
                  <a:gd name="T10" fmla="*/ 67 w 67"/>
                  <a:gd name="T11" fmla="*/ 359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59"/>
                  <a:gd name="T20" fmla="*/ 67 w 67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59">
                    <a:moveTo>
                      <a:pt x="67" y="35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67" y="3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05694" name="Rectangle 320"/>
              <p:cNvSpPr>
                <a:spLocks noChangeArrowheads="1"/>
              </p:cNvSpPr>
              <p:nvPr/>
            </p:nvSpPr>
            <p:spPr bwMode="auto">
              <a:xfrm>
                <a:off x="4375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95" name="Rectangle 321"/>
              <p:cNvSpPr>
                <a:spLocks noChangeArrowheads="1"/>
              </p:cNvSpPr>
              <p:nvPr/>
            </p:nvSpPr>
            <p:spPr bwMode="auto">
              <a:xfrm>
                <a:off x="4432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96" name="Rectangle 322"/>
              <p:cNvSpPr>
                <a:spLocks noChangeArrowheads="1"/>
              </p:cNvSpPr>
              <p:nvPr/>
            </p:nvSpPr>
            <p:spPr bwMode="auto">
              <a:xfrm>
                <a:off x="4489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97" name="Rectangle 323"/>
              <p:cNvSpPr>
                <a:spLocks noChangeArrowheads="1"/>
              </p:cNvSpPr>
              <p:nvPr/>
            </p:nvSpPr>
            <p:spPr bwMode="auto">
              <a:xfrm>
                <a:off x="4510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7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98" name="Rectangle 324"/>
              <p:cNvSpPr>
                <a:spLocks noChangeArrowheads="1"/>
              </p:cNvSpPr>
              <p:nvPr/>
            </p:nvSpPr>
            <p:spPr bwMode="auto">
              <a:xfrm>
                <a:off x="4797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699" name="Rectangle 325"/>
              <p:cNvSpPr>
                <a:spLocks noChangeArrowheads="1"/>
              </p:cNvSpPr>
              <p:nvPr/>
            </p:nvSpPr>
            <p:spPr bwMode="auto">
              <a:xfrm>
                <a:off x="4855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0" name="Rectangle 326"/>
              <p:cNvSpPr>
                <a:spLocks noChangeArrowheads="1"/>
              </p:cNvSpPr>
              <p:nvPr/>
            </p:nvSpPr>
            <p:spPr bwMode="auto">
              <a:xfrm>
                <a:off x="4912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1" name="Rectangle 327"/>
              <p:cNvSpPr>
                <a:spLocks noChangeArrowheads="1"/>
              </p:cNvSpPr>
              <p:nvPr/>
            </p:nvSpPr>
            <p:spPr bwMode="auto">
              <a:xfrm>
                <a:off x="4937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8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2" name="Rectangle 328"/>
              <p:cNvSpPr>
                <a:spLocks noChangeArrowheads="1"/>
              </p:cNvSpPr>
              <p:nvPr/>
            </p:nvSpPr>
            <p:spPr bwMode="auto">
              <a:xfrm>
                <a:off x="5223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3" name="Rectangle 329"/>
              <p:cNvSpPr>
                <a:spLocks noChangeArrowheads="1"/>
              </p:cNvSpPr>
              <p:nvPr/>
            </p:nvSpPr>
            <p:spPr bwMode="auto">
              <a:xfrm>
                <a:off x="5280" y="1387"/>
                <a:ext cx="6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C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4" name="Rectangle 330"/>
              <p:cNvSpPr>
                <a:spLocks noChangeArrowheads="1"/>
              </p:cNvSpPr>
              <p:nvPr/>
            </p:nvSpPr>
            <p:spPr bwMode="auto">
              <a:xfrm>
                <a:off x="5336" y="138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5" name="Rectangle 331"/>
              <p:cNvSpPr>
                <a:spLocks noChangeArrowheads="1"/>
              </p:cNvSpPr>
              <p:nvPr/>
            </p:nvSpPr>
            <p:spPr bwMode="auto">
              <a:xfrm>
                <a:off x="5361" y="138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9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6" name="Rectangle 332"/>
              <p:cNvSpPr>
                <a:spLocks noChangeArrowheads="1"/>
              </p:cNvSpPr>
              <p:nvPr/>
            </p:nvSpPr>
            <p:spPr bwMode="auto">
              <a:xfrm>
                <a:off x="1866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7" name="Rectangle 333"/>
              <p:cNvSpPr>
                <a:spLocks noChangeArrowheads="1"/>
              </p:cNvSpPr>
              <p:nvPr/>
            </p:nvSpPr>
            <p:spPr bwMode="auto">
              <a:xfrm>
                <a:off x="1908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8" name="Rectangle 334"/>
              <p:cNvSpPr>
                <a:spLocks noChangeArrowheads="1"/>
              </p:cNvSpPr>
              <p:nvPr/>
            </p:nvSpPr>
            <p:spPr bwMode="auto">
              <a:xfrm>
                <a:off x="2290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09" name="Rectangle 335"/>
              <p:cNvSpPr>
                <a:spLocks noChangeArrowheads="1"/>
              </p:cNvSpPr>
              <p:nvPr/>
            </p:nvSpPr>
            <p:spPr bwMode="auto">
              <a:xfrm>
                <a:off x="2335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0" name="Rectangle 336"/>
              <p:cNvSpPr>
                <a:spLocks noChangeArrowheads="1"/>
              </p:cNvSpPr>
              <p:nvPr/>
            </p:nvSpPr>
            <p:spPr bwMode="auto">
              <a:xfrm>
                <a:off x="2714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1" name="Rectangle 337"/>
              <p:cNvSpPr>
                <a:spLocks noChangeArrowheads="1"/>
              </p:cNvSpPr>
              <p:nvPr/>
            </p:nvSpPr>
            <p:spPr bwMode="auto">
              <a:xfrm>
                <a:off x="2759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2" name="Rectangle 338"/>
              <p:cNvSpPr>
                <a:spLocks noChangeArrowheads="1"/>
              </p:cNvSpPr>
              <p:nvPr/>
            </p:nvSpPr>
            <p:spPr bwMode="auto">
              <a:xfrm>
                <a:off x="3138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3" name="Rectangle 339"/>
              <p:cNvSpPr>
                <a:spLocks noChangeArrowheads="1"/>
              </p:cNvSpPr>
              <p:nvPr/>
            </p:nvSpPr>
            <p:spPr bwMode="auto">
              <a:xfrm>
                <a:off x="3184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4" name="Rectangle 340"/>
              <p:cNvSpPr>
                <a:spLocks noChangeArrowheads="1"/>
              </p:cNvSpPr>
              <p:nvPr/>
            </p:nvSpPr>
            <p:spPr bwMode="auto">
              <a:xfrm>
                <a:off x="3474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5" name="Rectangle 341"/>
              <p:cNvSpPr>
                <a:spLocks noChangeArrowheads="1"/>
              </p:cNvSpPr>
              <p:nvPr/>
            </p:nvSpPr>
            <p:spPr bwMode="auto">
              <a:xfrm>
                <a:off x="3519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6" name="Rectangle 342"/>
              <p:cNvSpPr>
                <a:spLocks noChangeArrowheads="1"/>
              </p:cNvSpPr>
              <p:nvPr/>
            </p:nvSpPr>
            <p:spPr bwMode="auto">
              <a:xfrm>
                <a:off x="3562" y="152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/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7" name="Rectangle 343"/>
              <p:cNvSpPr>
                <a:spLocks noChangeArrowheads="1"/>
              </p:cNvSpPr>
              <p:nvPr/>
            </p:nvSpPr>
            <p:spPr bwMode="auto">
              <a:xfrm>
                <a:off x="3587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–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8" name="Rectangle 344"/>
              <p:cNvSpPr>
                <a:spLocks noChangeArrowheads="1"/>
              </p:cNvSpPr>
              <p:nvPr/>
            </p:nvSpPr>
            <p:spPr bwMode="auto">
              <a:xfrm>
                <a:off x="3647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19" name="Rectangle 345"/>
              <p:cNvSpPr>
                <a:spLocks noChangeArrowheads="1"/>
              </p:cNvSpPr>
              <p:nvPr/>
            </p:nvSpPr>
            <p:spPr bwMode="auto">
              <a:xfrm>
                <a:off x="3688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0" name="Rectangle 346"/>
              <p:cNvSpPr>
                <a:spLocks noChangeArrowheads="1"/>
              </p:cNvSpPr>
              <p:nvPr/>
            </p:nvSpPr>
            <p:spPr bwMode="auto">
              <a:xfrm>
                <a:off x="3966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–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1" name="Rectangle 347"/>
              <p:cNvSpPr>
                <a:spLocks noChangeArrowheads="1"/>
              </p:cNvSpPr>
              <p:nvPr/>
            </p:nvSpPr>
            <p:spPr bwMode="auto">
              <a:xfrm>
                <a:off x="4026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2" name="Rectangle 348"/>
              <p:cNvSpPr>
                <a:spLocks noChangeArrowheads="1"/>
              </p:cNvSpPr>
              <p:nvPr/>
            </p:nvSpPr>
            <p:spPr bwMode="auto">
              <a:xfrm>
                <a:off x="4072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3" name="Rectangle 349"/>
              <p:cNvSpPr>
                <a:spLocks noChangeArrowheads="1"/>
              </p:cNvSpPr>
              <p:nvPr/>
            </p:nvSpPr>
            <p:spPr bwMode="auto">
              <a:xfrm>
                <a:off x="4391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–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4" name="Rectangle 350"/>
              <p:cNvSpPr>
                <a:spLocks noChangeArrowheads="1"/>
              </p:cNvSpPr>
              <p:nvPr/>
            </p:nvSpPr>
            <p:spPr bwMode="auto">
              <a:xfrm>
                <a:off x="4451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5" name="Rectangle 351"/>
              <p:cNvSpPr>
                <a:spLocks noChangeArrowheads="1"/>
              </p:cNvSpPr>
              <p:nvPr/>
            </p:nvSpPr>
            <p:spPr bwMode="auto">
              <a:xfrm>
                <a:off x="4496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6" name="Rectangle 352"/>
              <p:cNvSpPr>
                <a:spLocks noChangeArrowheads="1"/>
              </p:cNvSpPr>
              <p:nvPr/>
            </p:nvSpPr>
            <p:spPr bwMode="auto">
              <a:xfrm>
                <a:off x="4816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–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7" name="Rectangle 353"/>
              <p:cNvSpPr>
                <a:spLocks noChangeArrowheads="1"/>
              </p:cNvSpPr>
              <p:nvPr/>
            </p:nvSpPr>
            <p:spPr bwMode="auto">
              <a:xfrm>
                <a:off x="4875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8" name="Rectangle 354"/>
              <p:cNvSpPr>
                <a:spLocks noChangeArrowheads="1"/>
              </p:cNvSpPr>
              <p:nvPr/>
            </p:nvSpPr>
            <p:spPr bwMode="auto">
              <a:xfrm>
                <a:off x="4920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29" name="Rectangle 355"/>
              <p:cNvSpPr>
                <a:spLocks noChangeArrowheads="1"/>
              </p:cNvSpPr>
              <p:nvPr/>
            </p:nvSpPr>
            <p:spPr bwMode="auto">
              <a:xfrm>
                <a:off x="5242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–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0" name="Rectangle 356"/>
              <p:cNvSpPr>
                <a:spLocks noChangeArrowheads="1"/>
              </p:cNvSpPr>
              <p:nvPr/>
            </p:nvSpPr>
            <p:spPr bwMode="auto">
              <a:xfrm>
                <a:off x="5302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1" name="Rectangle 357"/>
              <p:cNvSpPr>
                <a:spLocks noChangeArrowheads="1"/>
              </p:cNvSpPr>
              <p:nvPr/>
            </p:nvSpPr>
            <p:spPr bwMode="auto">
              <a:xfrm>
                <a:off x="5344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2" name="Rectangle 358"/>
              <p:cNvSpPr>
                <a:spLocks noChangeArrowheads="1"/>
              </p:cNvSpPr>
              <p:nvPr/>
            </p:nvSpPr>
            <p:spPr bwMode="auto">
              <a:xfrm>
                <a:off x="1228" y="3097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 dirty="0">
                    <a:solidFill>
                      <a:srgbClr val="000000"/>
                    </a:solidFill>
                  </a:rPr>
                  <a:t>o</a:t>
                </a:r>
                <a:endParaRPr kumimoji="0"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3" name="Rectangle 359"/>
              <p:cNvSpPr>
                <a:spLocks noChangeArrowheads="1"/>
              </p:cNvSpPr>
              <p:nvPr/>
            </p:nvSpPr>
            <p:spPr bwMode="auto">
              <a:xfrm>
                <a:off x="1273" y="3097"/>
                <a:ext cx="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4" name="Rectangle 360"/>
              <p:cNvSpPr>
                <a:spLocks noChangeArrowheads="1"/>
              </p:cNvSpPr>
              <p:nvPr/>
            </p:nvSpPr>
            <p:spPr bwMode="auto">
              <a:xfrm>
                <a:off x="1299" y="309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5" name="Rectangle 361"/>
              <p:cNvSpPr>
                <a:spLocks noChangeArrowheads="1"/>
              </p:cNvSpPr>
              <p:nvPr/>
            </p:nvSpPr>
            <p:spPr bwMode="auto">
              <a:xfrm>
                <a:off x="1320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6" name="Rectangle 362"/>
              <p:cNvSpPr>
                <a:spLocks noChangeArrowheads="1"/>
              </p:cNvSpPr>
              <p:nvPr/>
            </p:nvSpPr>
            <p:spPr bwMode="auto">
              <a:xfrm>
                <a:off x="1365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7" name="Rectangle 363"/>
              <p:cNvSpPr>
                <a:spLocks noChangeArrowheads="1"/>
              </p:cNvSpPr>
              <p:nvPr/>
            </p:nvSpPr>
            <p:spPr bwMode="auto">
              <a:xfrm>
                <a:off x="1408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3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8" name="Rectangle 364"/>
              <p:cNvSpPr>
                <a:spLocks noChangeArrowheads="1"/>
              </p:cNvSpPr>
              <p:nvPr/>
            </p:nvSpPr>
            <p:spPr bwMode="auto">
              <a:xfrm>
                <a:off x="1454" y="309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39" name="Rectangle 365"/>
              <p:cNvSpPr>
                <a:spLocks noChangeArrowheads="1"/>
              </p:cNvSpPr>
              <p:nvPr/>
            </p:nvSpPr>
            <p:spPr bwMode="auto">
              <a:xfrm>
                <a:off x="1474" y="309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0" name="Rectangle 366"/>
              <p:cNvSpPr>
                <a:spLocks noChangeArrowheads="1"/>
              </p:cNvSpPr>
              <p:nvPr/>
            </p:nvSpPr>
            <p:spPr bwMode="auto">
              <a:xfrm>
                <a:off x="1497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1" name="Rectangle 367"/>
              <p:cNvSpPr>
                <a:spLocks noChangeArrowheads="1"/>
              </p:cNvSpPr>
              <p:nvPr/>
            </p:nvSpPr>
            <p:spPr bwMode="auto">
              <a:xfrm>
                <a:off x="1542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6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2" name="Rectangle 368"/>
              <p:cNvSpPr>
                <a:spLocks noChangeArrowheads="1"/>
              </p:cNvSpPr>
              <p:nvPr/>
            </p:nvSpPr>
            <p:spPr bwMode="auto">
              <a:xfrm>
                <a:off x="1584" y="309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3" name="Rectangle 369"/>
              <p:cNvSpPr>
                <a:spLocks noChangeArrowheads="1"/>
              </p:cNvSpPr>
              <p:nvPr/>
            </p:nvSpPr>
            <p:spPr bwMode="auto">
              <a:xfrm>
                <a:off x="1606" y="3097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4" name="Rectangle 370"/>
              <p:cNvSpPr>
                <a:spLocks noChangeArrowheads="1"/>
              </p:cNvSpPr>
              <p:nvPr/>
            </p:nvSpPr>
            <p:spPr bwMode="auto">
              <a:xfrm>
                <a:off x="1629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5" name="Rectangle 371"/>
              <p:cNvSpPr>
                <a:spLocks noChangeArrowheads="1"/>
              </p:cNvSpPr>
              <p:nvPr/>
            </p:nvSpPr>
            <p:spPr bwMode="auto">
              <a:xfrm>
                <a:off x="1674" y="3097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6" name="Rectangle 372"/>
              <p:cNvSpPr>
                <a:spLocks noChangeArrowheads="1"/>
              </p:cNvSpPr>
              <p:nvPr/>
            </p:nvSpPr>
            <p:spPr bwMode="auto">
              <a:xfrm>
                <a:off x="1228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a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7" name="Rectangle 373"/>
              <p:cNvSpPr>
                <a:spLocks noChangeArrowheads="1"/>
              </p:cNvSpPr>
              <p:nvPr/>
            </p:nvSpPr>
            <p:spPr bwMode="auto">
              <a:xfrm>
                <a:off x="1273" y="350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8" name="Rectangle 374"/>
              <p:cNvSpPr>
                <a:spLocks noChangeArrowheads="1"/>
              </p:cNvSpPr>
              <p:nvPr/>
            </p:nvSpPr>
            <p:spPr bwMode="auto">
              <a:xfrm>
                <a:off x="1316" y="350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d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49" name="Rectangle 375"/>
              <p:cNvSpPr>
                <a:spLocks noChangeArrowheads="1"/>
              </p:cNvSpPr>
              <p:nvPr/>
            </p:nvSpPr>
            <p:spPr bwMode="auto">
              <a:xfrm>
                <a:off x="1360" y="350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0" name="Rectangle 376"/>
              <p:cNvSpPr>
                <a:spLocks noChangeArrowheads="1"/>
              </p:cNvSpPr>
              <p:nvPr/>
            </p:nvSpPr>
            <p:spPr bwMode="auto">
              <a:xfrm>
                <a:off x="1382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1" name="Rectangle 377"/>
              <p:cNvSpPr>
                <a:spLocks noChangeArrowheads="1"/>
              </p:cNvSpPr>
              <p:nvPr/>
            </p:nvSpPr>
            <p:spPr bwMode="auto">
              <a:xfrm>
                <a:off x="1428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2" name="Rectangle 378"/>
              <p:cNvSpPr>
                <a:spLocks noChangeArrowheads="1"/>
              </p:cNvSpPr>
              <p:nvPr/>
            </p:nvSpPr>
            <p:spPr bwMode="auto">
              <a:xfrm>
                <a:off x="1470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4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3" name="Rectangle 379"/>
              <p:cNvSpPr>
                <a:spLocks noChangeArrowheads="1"/>
              </p:cNvSpPr>
              <p:nvPr/>
            </p:nvSpPr>
            <p:spPr bwMode="auto">
              <a:xfrm>
                <a:off x="1516" y="350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4" name="Rectangle 380"/>
              <p:cNvSpPr>
                <a:spLocks noChangeArrowheads="1"/>
              </p:cNvSpPr>
              <p:nvPr/>
            </p:nvSpPr>
            <p:spPr bwMode="auto">
              <a:xfrm>
                <a:off x="1538" y="350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5" name="Rectangle 381"/>
              <p:cNvSpPr>
                <a:spLocks noChangeArrowheads="1"/>
              </p:cNvSpPr>
              <p:nvPr/>
            </p:nvSpPr>
            <p:spPr bwMode="auto">
              <a:xfrm>
                <a:off x="1559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6" name="Rectangle 382"/>
              <p:cNvSpPr>
                <a:spLocks noChangeArrowheads="1"/>
              </p:cNvSpPr>
              <p:nvPr/>
            </p:nvSpPr>
            <p:spPr bwMode="auto">
              <a:xfrm>
                <a:off x="1604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7" name="Rectangle 383"/>
              <p:cNvSpPr>
                <a:spLocks noChangeArrowheads="1"/>
              </p:cNvSpPr>
              <p:nvPr/>
            </p:nvSpPr>
            <p:spPr bwMode="auto">
              <a:xfrm>
                <a:off x="1647" y="350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8" name="Rectangle 384"/>
              <p:cNvSpPr>
                <a:spLocks noChangeArrowheads="1"/>
              </p:cNvSpPr>
              <p:nvPr/>
            </p:nvSpPr>
            <p:spPr bwMode="auto">
              <a:xfrm>
                <a:off x="1668" y="350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59" name="Rectangle 385"/>
              <p:cNvSpPr>
                <a:spLocks noChangeArrowheads="1"/>
              </p:cNvSpPr>
              <p:nvPr/>
            </p:nvSpPr>
            <p:spPr bwMode="auto">
              <a:xfrm>
                <a:off x="1691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0" name="Rectangle 386"/>
              <p:cNvSpPr>
                <a:spLocks noChangeArrowheads="1"/>
              </p:cNvSpPr>
              <p:nvPr/>
            </p:nvSpPr>
            <p:spPr bwMode="auto">
              <a:xfrm>
                <a:off x="1735" y="350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1" name="Rectangle 387"/>
              <p:cNvSpPr>
                <a:spLocks noChangeArrowheads="1"/>
              </p:cNvSpPr>
              <p:nvPr/>
            </p:nvSpPr>
            <p:spPr bwMode="auto">
              <a:xfrm>
                <a:off x="1228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s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2" name="Rectangle 388"/>
              <p:cNvSpPr>
                <a:spLocks noChangeArrowheads="1"/>
              </p:cNvSpPr>
              <p:nvPr/>
            </p:nvSpPr>
            <p:spPr bwMode="auto">
              <a:xfrm>
                <a:off x="1269" y="3905"/>
                <a:ext cx="6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w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3" name="Rectangle 389"/>
              <p:cNvSpPr>
                <a:spLocks noChangeArrowheads="1"/>
              </p:cNvSpPr>
              <p:nvPr/>
            </p:nvSpPr>
            <p:spPr bwMode="auto">
              <a:xfrm>
                <a:off x="1325" y="390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4" name="Rectangle 390"/>
              <p:cNvSpPr>
                <a:spLocks noChangeArrowheads="1"/>
              </p:cNvSpPr>
              <p:nvPr/>
            </p:nvSpPr>
            <p:spPr bwMode="auto">
              <a:xfrm>
                <a:off x="1347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5" name="Rectangle 391"/>
              <p:cNvSpPr>
                <a:spLocks noChangeArrowheads="1"/>
              </p:cNvSpPr>
              <p:nvPr/>
            </p:nvSpPr>
            <p:spPr bwMode="auto">
              <a:xfrm>
                <a:off x="1392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6" name="Rectangle 392"/>
              <p:cNvSpPr>
                <a:spLocks noChangeArrowheads="1"/>
              </p:cNvSpPr>
              <p:nvPr/>
            </p:nvSpPr>
            <p:spPr bwMode="auto">
              <a:xfrm>
                <a:off x="1435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5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7" name="Rectangle 393"/>
              <p:cNvSpPr>
                <a:spLocks noChangeArrowheads="1"/>
              </p:cNvSpPr>
              <p:nvPr/>
            </p:nvSpPr>
            <p:spPr bwMode="auto">
              <a:xfrm>
                <a:off x="1480" y="390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,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8" name="Rectangle 394"/>
              <p:cNvSpPr>
                <a:spLocks noChangeArrowheads="1"/>
              </p:cNvSpPr>
              <p:nvPr/>
            </p:nvSpPr>
            <p:spPr bwMode="auto">
              <a:xfrm>
                <a:off x="1502" y="3905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69" name="Rectangle 395"/>
              <p:cNvSpPr>
                <a:spLocks noChangeArrowheads="1"/>
              </p:cNvSpPr>
              <p:nvPr/>
            </p:nvSpPr>
            <p:spPr bwMode="auto">
              <a:xfrm>
                <a:off x="1523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0" name="Rectangle 396"/>
              <p:cNvSpPr>
                <a:spLocks noChangeArrowheads="1"/>
              </p:cNvSpPr>
              <p:nvPr/>
            </p:nvSpPr>
            <p:spPr bwMode="auto">
              <a:xfrm>
                <a:off x="1569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1" name="Rectangle 397"/>
              <p:cNvSpPr>
                <a:spLocks noChangeArrowheads="1"/>
              </p:cNvSpPr>
              <p:nvPr/>
            </p:nvSpPr>
            <p:spPr bwMode="auto">
              <a:xfrm>
                <a:off x="1612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0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2" name="Rectangle 398"/>
              <p:cNvSpPr>
                <a:spLocks noChangeArrowheads="1"/>
              </p:cNvSpPr>
              <p:nvPr/>
            </p:nvSpPr>
            <p:spPr bwMode="auto">
              <a:xfrm>
                <a:off x="1657" y="3905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(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3" name="Rectangle 399"/>
              <p:cNvSpPr>
                <a:spLocks noChangeArrowheads="1"/>
              </p:cNvSpPr>
              <p:nvPr/>
            </p:nvSpPr>
            <p:spPr bwMode="auto">
              <a:xfrm>
                <a:off x="1683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$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4" name="Rectangle 400"/>
              <p:cNvSpPr>
                <a:spLocks noChangeArrowheads="1"/>
              </p:cNvSpPr>
              <p:nvPr/>
            </p:nvSpPr>
            <p:spPr bwMode="auto">
              <a:xfrm>
                <a:off x="1725" y="3905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2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5" name="Rectangle 401"/>
              <p:cNvSpPr>
                <a:spLocks noChangeArrowheads="1"/>
              </p:cNvSpPr>
              <p:nvPr/>
            </p:nvSpPr>
            <p:spPr bwMode="auto">
              <a:xfrm>
                <a:off x="1771" y="3905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EB7500"/>
                    </a:solidFill>
                  </a:rPr>
                  <a:t>)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6" name="Rectangle 402"/>
              <p:cNvSpPr>
                <a:spLocks noChangeArrowheads="1"/>
              </p:cNvSpPr>
              <p:nvPr/>
            </p:nvSpPr>
            <p:spPr bwMode="auto">
              <a:xfrm>
                <a:off x="1063" y="1521"/>
                <a:ext cx="5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V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7" name="Rectangle 403"/>
              <p:cNvSpPr>
                <a:spLocks noChangeArrowheads="1"/>
              </p:cNvSpPr>
              <p:nvPr/>
            </p:nvSpPr>
            <p:spPr bwMode="auto">
              <a:xfrm>
                <a:off x="1117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a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8" name="Rectangle 404"/>
              <p:cNvSpPr>
                <a:spLocks noChangeArrowheads="1"/>
              </p:cNvSpPr>
              <p:nvPr/>
            </p:nvSpPr>
            <p:spPr bwMode="auto">
              <a:xfrm>
                <a:off x="1158" y="152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l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79" name="Rectangle 405"/>
              <p:cNvSpPr>
                <a:spLocks noChangeArrowheads="1"/>
              </p:cNvSpPr>
              <p:nvPr/>
            </p:nvSpPr>
            <p:spPr bwMode="auto">
              <a:xfrm>
                <a:off x="1180" y="152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u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80" name="Rectangle 406"/>
              <p:cNvSpPr>
                <a:spLocks noChangeArrowheads="1"/>
              </p:cNvSpPr>
              <p:nvPr/>
            </p:nvSpPr>
            <p:spPr bwMode="auto">
              <a:xfrm>
                <a:off x="1220" y="1521"/>
                <a:ext cx="4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e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81" name="Rectangle 407"/>
              <p:cNvSpPr>
                <a:spLocks noChangeArrowheads="1"/>
              </p:cNvSpPr>
              <p:nvPr/>
            </p:nvSpPr>
            <p:spPr bwMode="auto">
              <a:xfrm>
                <a:off x="1267" y="152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82" name="Rectangle 408"/>
              <p:cNvSpPr>
                <a:spLocks noChangeArrowheads="1"/>
              </p:cNvSpPr>
              <p:nvPr/>
            </p:nvSpPr>
            <p:spPr bwMode="auto">
              <a:xfrm>
                <a:off x="1287" y="1521"/>
                <a:ext cx="5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o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83" name="Rectangle 409"/>
              <p:cNvSpPr>
                <a:spLocks noChangeArrowheads="1"/>
              </p:cNvSpPr>
              <p:nvPr/>
            </p:nvSpPr>
            <p:spPr bwMode="auto">
              <a:xfrm>
                <a:off x="1332" y="1521"/>
                <a:ext cx="2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f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784" name="Rectangle 410"/>
              <p:cNvSpPr>
                <a:spLocks noChangeArrowheads="1"/>
              </p:cNvSpPr>
              <p:nvPr/>
            </p:nvSpPr>
            <p:spPr bwMode="auto">
              <a:xfrm>
                <a:off x="1353" y="1521"/>
                <a:ext cx="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kumimoji="0" lang="en-US" sz="32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5483" name="Rectangle 411"/>
            <p:cNvSpPr>
              <a:spLocks noChangeArrowheads="1"/>
            </p:cNvSpPr>
            <p:nvPr/>
          </p:nvSpPr>
          <p:spPr bwMode="auto">
            <a:xfrm>
              <a:off x="1375" y="1522"/>
              <a:ext cx="3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84" name="Rectangle 412"/>
            <p:cNvSpPr>
              <a:spLocks noChangeArrowheads="1"/>
            </p:cNvSpPr>
            <p:nvPr/>
          </p:nvSpPr>
          <p:spPr bwMode="auto">
            <a:xfrm>
              <a:off x="1402" y="15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85" name="Rectangle 413"/>
            <p:cNvSpPr>
              <a:spLocks noChangeArrowheads="1"/>
            </p:cNvSpPr>
            <p:nvPr/>
          </p:nvSpPr>
          <p:spPr bwMode="auto">
            <a:xfrm>
              <a:off x="1449" y="1522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g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86" name="Rectangle 414"/>
            <p:cNvSpPr>
              <a:spLocks noChangeArrowheads="1"/>
            </p:cNvSpPr>
            <p:nvPr/>
          </p:nvSpPr>
          <p:spPr bwMode="auto">
            <a:xfrm>
              <a:off x="1492" y="15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i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87" name="Rectangle 415"/>
            <p:cNvSpPr>
              <a:spLocks noChangeArrowheads="1"/>
            </p:cNvSpPr>
            <p:nvPr/>
          </p:nvSpPr>
          <p:spPr bwMode="auto">
            <a:xfrm>
              <a:off x="1509" y="15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s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88" name="Rectangle 416"/>
            <p:cNvSpPr>
              <a:spLocks noChangeArrowheads="1"/>
            </p:cNvSpPr>
            <p:nvPr/>
          </p:nvSpPr>
          <p:spPr bwMode="auto">
            <a:xfrm>
              <a:off x="1547" y="1522"/>
              <a:ext cx="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t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89" name="Rectangle 417"/>
            <p:cNvSpPr>
              <a:spLocks noChangeArrowheads="1"/>
            </p:cNvSpPr>
            <p:nvPr/>
          </p:nvSpPr>
          <p:spPr bwMode="auto">
            <a:xfrm>
              <a:off x="1571" y="15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0" name="Rectangle 418"/>
            <p:cNvSpPr>
              <a:spLocks noChangeArrowheads="1"/>
            </p:cNvSpPr>
            <p:nvPr/>
          </p:nvSpPr>
          <p:spPr bwMode="auto">
            <a:xfrm>
              <a:off x="1614" y="1522"/>
              <a:ext cx="3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1" name="Rectangle 419"/>
            <p:cNvSpPr>
              <a:spLocks noChangeArrowheads="1"/>
            </p:cNvSpPr>
            <p:nvPr/>
          </p:nvSpPr>
          <p:spPr bwMode="auto">
            <a:xfrm>
              <a:off x="1639" y="15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2" name="Rectangle 420"/>
            <p:cNvSpPr>
              <a:spLocks noChangeArrowheads="1"/>
            </p:cNvSpPr>
            <p:nvPr/>
          </p:nvSpPr>
          <p:spPr bwMode="auto">
            <a:xfrm>
              <a:off x="1661" y="15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$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3" name="Rectangle 421"/>
            <p:cNvSpPr>
              <a:spLocks noChangeArrowheads="1"/>
            </p:cNvSpPr>
            <p:nvPr/>
          </p:nvSpPr>
          <p:spPr bwMode="auto">
            <a:xfrm>
              <a:off x="1706" y="15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4" name="Rectangle 422"/>
            <p:cNvSpPr>
              <a:spLocks noChangeArrowheads="1"/>
            </p:cNvSpPr>
            <p:nvPr/>
          </p:nvSpPr>
          <p:spPr bwMode="auto">
            <a:xfrm>
              <a:off x="1749" y="15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5" name="Rectangle 423"/>
            <p:cNvSpPr>
              <a:spLocks noChangeArrowheads="1"/>
            </p:cNvSpPr>
            <p:nvPr/>
          </p:nvSpPr>
          <p:spPr bwMode="auto">
            <a:xfrm>
              <a:off x="1773" y="1522"/>
              <a:ext cx="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: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6" name="Freeform 424"/>
            <p:cNvSpPr>
              <a:spLocks/>
            </p:cNvSpPr>
            <p:nvPr/>
          </p:nvSpPr>
          <p:spPr bwMode="auto">
            <a:xfrm>
              <a:off x="3098" y="2252"/>
              <a:ext cx="178" cy="180"/>
            </a:xfrm>
            <a:custGeom>
              <a:avLst/>
              <a:gdLst>
                <a:gd name="T0" fmla="*/ 178 w 178"/>
                <a:gd name="T1" fmla="*/ 178 h 180"/>
                <a:gd name="T2" fmla="*/ 178 w 178"/>
                <a:gd name="T3" fmla="*/ 0 h 180"/>
                <a:gd name="T4" fmla="*/ 0 w 178"/>
                <a:gd name="T5" fmla="*/ 0 h 180"/>
                <a:gd name="T6" fmla="*/ 0 w 178"/>
                <a:gd name="T7" fmla="*/ 180 h 180"/>
                <a:gd name="T8" fmla="*/ 178 w 178"/>
                <a:gd name="T9" fmla="*/ 180 h 180"/>
                <a:gd name="T10" fmla="*/ 178 w 178"/>
                <a:gd name="T11" fmla="*/ 18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"/>
                <a:gd name="T19" fmla="*/ 0 h 180"/>
                <a:gd name="T20" fmla="*/ 178 w 178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" h="180">
                  <a:moveTo>
                    <a:pt x="178" y="178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0" y="180"/>
                  </a:lnTo>
                  <a:lnTo>
                    <a:pt x="178" y="18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497" name="Rectangle 425"/>
            <p:cNvSpPr>
              <a:spLocks noChangeArrowheads="1"/>
            </p:cNvSpPr>
            <p:nvPr/>
          </p:nvSpPr>
          <p:spPr bwMode="auto">
            <a:xfrm>
              <a:off x="3129" y="2286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D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8" name="Rectangle 426"/>
            <p:cNvSpPr>
              <a:spLocks noChangeArrowheads="1"/>
            </p:cNvSpPr>
            <p:nvPr/>
          </p:nvSpPr>
          <p:spPr bwMode="auto">
            <a:xfrm>
              <a:off x="3186" y="2286"/>
              <a:ext cx="7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M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499" name="Line 427"/>
            <p:cNvSpPr>
              <a:spLocks noChangeShapeType="1"/>
            </p:cNvSpPr>
            <p:nvPr/>
          </p:nvSpPr>
          <p:spPr bwMode="auto">
            <a:xfrm>
              <a:off x="3276" y="2341"/>
              <a:ext cx="9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00" name="Rectangle 428"/>
            <p:cNvSpPr>
              <a:spLocks noChangeArrowheads="1"/>
            </p:cNvSpPr>
            <p:nvPr/>
          </p:nvSpPr>
          <p:spPr bwMode="auto">
            <a:xfrm>
              <a:off x="3546" y="2286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R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1" name="Rectangle 429"/>
            <p:cNvSpPr>
              <a:spLocks noChangeArrowheads="1"/>
            </p:cNvSpPr>
            <p:nvPr/>
          </p:nvSpPr>
          <p:spPr bwMode="auto">
            <a:xfrm>
              <a:off x="3603" y="2286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2" name="Rectangle 430"/>
            <p:cNvSpPr>
              <a:spLocks noChangeArrowheads="1"/>
            </p:cNvSpPr>
            <p:nvPr/>
          </p:nvSpPr>
          <p:spPr bwMode="auto">
            <a:xfrm>
              <a:off x="3647" y="2286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g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3" name="Rectangle 431"/>
            <p:cNvSpPr>
              <a:spLocks noChangeArrowheads="1"/>
            </p:cNvSpPr>
            <p:nvPr/>
          </p:nvSpPr>
          <p:spPr bwMode="auto">
            <a:xfrm>
              <a:off x="2698" y="2692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R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4" name="Rectangle 432"/>
            <p:cNvSpPr>
              <a:spLocks noChangeArrowheads="1"/>
            </p:cNvSpPr>
            <p:nvPr/>
          </p:nvSpPr>
          <p:spPr bwMode="auto">
            <a:xfrm>
              <a:off x="2755" y="269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5" name="Rectangle 433"/>
            <p:cNvSpPr>
              <a:spLocks noChangeArrowheads="1"/>
            </p:cNvSpPr>
            <p:nvPr/>
          </p:nvSpPr>
          <p:spPr bwMode="auto">
            <a:xfrm>
              <a:off x="2797" y="2692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g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6" name="Rectangle 434"/>
            <p:cNvSpPr>
              <a:spLocks noChangeArrowheads="1"/>
            </p:cNvSpPr>
            <p:nvPr/>
          </p:nvSpPr>
          <p:spPr bwMode="auto">
            <a:xfrm>
              <a:off x="3969" y="3905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R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7" name="Rectangle 435"/>
            <p:cNvSpPr>
              <a:spLocks noChangeArrowheads="1"/>
            </p:cNvSpPr>
            <p:nvPr/>
          </p:nvSpPr>
          <p:spPr bwMode="auto">
            <a:xfrm>
              <a:off x="4026" y="3905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8" name="Rectangle 436"/>
            <p:cNvSpPr>
              <a:spLocks noChangeArrowheads="1"/>
            </p:cNvSpPr>
            <p:nvPr/>
          </p:nvSpPr>
          <p:spPr bwMode="auto">
            <a:xfrm>
              <a:off x="4070" y="3905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g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09" name="Rectangle 437"/>
            <p:cNvSpPr>
              <a:spLocks noChangeArrowheads="1"/>
            </p:cNvSpPr>
            <p:nvPr/>
          </p:nvSpPr>
          <p:spPr bwMode="auto">
            <a:xfrm>
              <a:off x="3546" y="3502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R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0" name="Rectangle 438"/>
            <p:cNvSpPr>
              <a:spLocks noChangeArrowheads="1"/>
            </p:cNvSpPr>
            <p:nvPr/>
          </p:nvSpPr>
          <p:spPr bwMode="auto">
            <a:xfrm>
              <a:off x="3603" y="350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1" name="Rectangle 439"/>
            <p:cNvSpPr>
              <a:spLocks noChangeArrowheads="1"/>
            </p:cNvSpPr>
            <p:nvPr/>
          </p:nvSpPr>
          <p:spPr bwMode="auto">
            <a:xfrm>
              <a:off x="3647" y="3502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EB7500"/>
                  </a:solidFill>
                </a:rPr>
                <a:t>g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2" name="Line 440"/>
            <p:cNvSpPr>
              <a:spLocks noChangeShapeType="1"/>
            </p:cNvSpPr>
            <p:nvPr/>
          </p:nvSpPr>
          <p:spPr bwMode="auto">
            <a:xfrm>
              <a:off x="4282" y="3914"/>
              <a:ext cx="11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13" name="Rectangle 441"/>
            <p:cNvSpPr>
              <a:spLocks noChangeArrowheads="1"/>
            </p:cNvSpPr>
            <p:nvPr/>
          </p:nvSpPr>
          <p:spPr bwMode="auto">
            <a:xfrm>
              <a:off x="1892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4" name="Rectangle 442"/>
            <p:cNvSpPr>
              <a:spLocks noChangeArrowheads="1"/>
            </p:cNvSpPr>
            <p:nvPr/>
          </p:nvSpPr>
          <p:spPr bwMode="auto">
            <a:xfrm>
              <a:off x="2317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5" name="Rectangle 443"/>
            <p:cNvSpPr>
              <a:spLocks noChangeArrowheads="1"/>
            </p:cNvSpPr>
            <p:nvPr/>
          </p:nvSpPr>
          <p:spPr bwMode="auto">
            <a:xfrm>
              <a:off x="2740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6" name="Rectangle 444"/>
            <p:cNvSpPr>
              <a:spLocks noChangeArrowheads="1"/>
            </p:cNvSpPr>
            <p:nvPr/>
          </p:nvSpPr>
          <p:spPr bwMode="auto">
            <a:xfrm>
              <a:off x="3119" y="16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–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7" name="Rectangle 445"/>
            <p:cNvSpPr>
              <a:spLocks noChangeArrowheads="1"/>
            </p:cNvSpPr>
            <p:nvPr/>
          </p:nvSpPr>
          <p:spPr bwMode="auto">
            <a:xfrm>
              <a:off x="3179" y="16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8" name="Rectangle 446"/>
            <p:cNvSpPr>
              <a:spLocks noChangeArrowheads="1"/>
            </p:cNvSpPr>
            <p:nvPr/>
          </p:nvSpPr>
          <p:spPr bwMode="auto">
            <a:xfrm>
              <a:off x="3222" y="16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19" name="Rectangle 447"/>
            <p:cNvSpPr>
              <a:spLocks noChangeArrowheads="1"/>
            </p:cNvSpPr>
            <p:nvPr/>
          </p:nvSpPr>
          <p:spPr bwMode="auto">
            <a:xfrm>
              <a:off x="3589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0" name="Rectangle 448"/>
            <p:cNvSpPr>
              <a:spLocks noChangeArrowheads="1"/>
            </p:cNvSpPr>
            <p:nvPr/>
          </p:nvSpPr>
          <p:spPr bwMode="auto">
            <a:xfrm>
              <a:off x="4015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1" name="Rectangle 449"/>
            <p:cNvSpPr>
              <a:spLocks noChangeArrowheads="1"/>
            </p:cNvSpPr>
            <p:nvPr/>
          </p:nvSpPr>
          <p:spPr bwMode="auto">
            <a:xfrm>
              <a:off x="4439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2" name="Rectangle 450"/>
            <p:cNvSpPr>
              <a:spLocks noChangeArrowheads="1"/>
            </p:cNvSpPr>
            <p:nvPr/>
          </p:nvSpPr>
          <p:spPr bwMode="auto">
            <a:xfrm>
              <a:off x="4863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3" name="Rectangle 451"/>
            <p:cNvSpPr>
              <a:spLocks noChangeArrowheads="1"/>
            </p:cNvSpPr>
            <p:nvPr/>
          </p:nvSpPr>
          <p:spPr bwMode="auto">
            <a:xfrm>
              <a:off x="5287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4" name="Rectangle 452"/>
            <p:cNvSpPr>
              <a:spLocks noChangeArrowheads="1"/>
            </p:cNvSpPr>
            <p:nvPr/>
          </p:nvSpPr>
          <p:spPr bwMode="auto">
            <a:xfrm>
              <a:off x="1138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V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5" name="Rectangle 453"/>
            <p:cNvSpPr>
              <a:spLocks noChangeArrowheads="1"/>
            </p:cNvSpPr>
            <p:nvPr/>
          </p:nvSpPr>
          <p:spPr bwMode="auto">
            <a:xfrm>
              <a:off x="1192" y="16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a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6" name="Rectangle 454"/>
            <p:cNvSpPr>
              <a:spLocks noChangeArrowheads="1"/>
            </p:cNvSpPr>
            <p:nvPr/>
          </p:nvSpPr>
          <p:spPr bwMode="auto">
            <a:xfrm>
              <a:off x="1239" y="16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l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7" name="Rectangle 455"/>
            <p:cNvSpPr>
              <a:spLocks noChangeArrowheads="1"/>
            </p:cNvSpPr>
            <p:nvPr/>
          </p:nvSpPr>
          <p:spPr bwMode="auto">
            <a:xfrm>
              <a:off x="1254" y="1622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u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8" name="Rectangle 456"/>
            <p:cNvSpPr>
              <a:spLocks noChangeArrowheads="1"/>
            </p:cNvSpPr>
            <p:nvPr/>
          </p:nvSpPr>
          <p:spPr bwMode="auto">
            <a:xfrm>
              <a:off x="1299" y="1622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29" name="Rectangle 457"/>
            <p:cNvSpPr>
              <a:spLocks noChangeArrowheads="1"/>
            </p:cNvSpPr>
            <p:nvPr/>
          </p:nvSpPr>
          <p:spPr bwMode="auto">
            <a:xfrm>
              <a:off x="1343" y="16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0" name="Rectangle 458"/>
            <p:cNvSpPr>
              <a:spLocks noChangeArrowheads="1"/>
            </p:cNvSpPr>
            <p:nvPr/>
          </p:nvSpPr>
          <p:spPr bwMode="auto">
            <a:xfrm>
              <a:off x="1365" y="1622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o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1" name="Rectangle 459"/>
            <p:cNvSpPr>
              <a:spLocks noChangeArrowheads="1"/>
            </p:cNvSpPr>
            <p:nvPr/>
          </p:nvSpPr>
          <p:spPr bwMode="auto">
            <a:xfrm>
              <a:off x="1408" y="1622"/>
              <a:ext cx="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f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2" name="Rectangle 460"/>
            <p:cNvSpPr>
              <a:spLocks noChangeArrowheads="1"/>
            </p:cNvSpPr>
            <p:nvPr/>
          </p:nvSpPr>
          <p:spPr bwMode="auto">
            <a:xfrm>
              <a:off x="1431" y="16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3" name="Rectangle 461"/>
            <p:cNvSpPr>
              <a:spLocks noChangeArrowheads="1"/>
            </p:cNvSpPr>
            <p:nvPr/>
          </p:nvSpPr>
          <p:spPr bwMode="auto">
            <a:xfrm>
              <a:off x="1454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4" name="Rectangle 462"/>
            <p:cNvSpPr>
              <a:spLocks noChangeArrowheads="1"/>
            </p:cNvSpPr>
            <p:nvPr/>
          </p:nvSpPr>
          <p:spPr bwMode="auto">
            <a:xfrm>
              <a:off x="1507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5" name="Rectangle 463"/>
            <p:cNvSpPr>
              <a:spLocks noChangeArrowheads="1"/>
            </p:cNvSpPr>
            <p:nvPr/>
          </p:nvSpPr>
          <p:spPr bwMode="auto">
            <a:xfrm>
              <a:off x="1559" y="16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/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6" name="Rectangle 464"/>
            <p:cNvSpPr>
              <a:spLocks noChangeArrowheads="1"/>
            </p:cNvSpPr>
            <p:nvPr/>
          </p:nvSpPr>
          <p:spPr bwMode="auto">
            <a:xfrm>
              <a:off x="1579" y="1622"/>
              <a:ext cx="7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M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7" name="Rectangle 465"/>
            <p:cNvSpPr>
              <a:spLocks noChangeArrowheads="1"/>
            </p:cNvSpPr>
            <p:nvPr/>
          </p:nvSpPr>
          <p:spPr bwMode="auto">
            <a:xfrm>
              <a:off x="1647" y="1622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8" name="Rectangle 466"/>
            <p:cNvSpPr>
              <a:spLocks noChangeArrowheads="1"/>
            </p:cNvSpPr>
            <p:nvPr/>
          </p:nvSpPr>
          <p:spPr bwMode="auto">
            <a:xfrm>
              <a:off x="1698" y="1622"/>
              <a:ext cx="7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M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39" name="Rectangle 467"/>
            <p:cNvSpPr>
              <a:spLocks noChangeArrowheads="1"/>
            </p:cNvSpPr>
            <p:nvPr/>
          </p:nvSpPr>
          <p:spPr bwMode="auto">
            <a:xfrm>
              <a:off x="1766" y="1622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0" name="Rectangle 468"/>
            <p:cNvSpPr>
              <a:spLocks noChangeArrowheads="1"/>
            </p:cNvSpPr>
            <p:nvPr/>
          </p:nvSpPr>
          <p:spPr bwMode="auto">
            <a:xfrm>
              <a:off x="1787" y="1622"/>
              <a:ext cx="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: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1" name="Rectangle 469"/>
            <p:cNvSpPr>
              <a:spLocks noChangeArrowheads="1"/>
            </p:cNvSpPr>
            <p:nvPr/>
          </p:nvSpPr>
          <p:spPr bwMode="auto">
            <a:xfrm>
              <a:off x="1892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2" name="Rectangle 470"/>
            <p:cNvSpPr>
              <a:spLocks noChangeArrowheads="1"/>
            </p:cNvSpPr>
            <p:nvPr/>
          </p:nvSpPr>
          <p:spPr bwMode="auto">
            <a:xfrm>
              <a:off x="2317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3" name="Rectangle 471"/>
            <p:cNvSpPr>
              <a:spLocks noChangeArrowheads="1"/>
            </p:cNvSpPr>
            <p:nvPr/>
          </p:nvSpPr>
          <p:spPr bwMode="auto">
            <a:xfrm>
              <a:off x="2740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4" name="Rectangle 472"/>
            <p:cNvSpPr>
              <a:spLocks noChangeArrowheads="1"/>
            </p:cNvSpPr>
            <p:nvPr/>
          </p:nvSpPr>
          <p:spPr bwMode="auto">
            <a:xfrm>
              <a:off x="3164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5" name="Rectangle 473"/>
            <p:cNvSpPr>
              <a:spLocks noChangeArrowheads="1"/>
            </p:cNvSpPr>
            <p:nvPr/>
          </p:nvSpPr>
          <p:spPr bwMode="auto">
            <a:xfrm>
              <a:off x="3543" y="1723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–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6" name="Rectangle 474"/>
            <p:cNvSpPr>
              <a:spLocks noChangeArrowheads="1"/>
            </p:cNvSpPr>
            <p:nvPr/>
          </p:nvSpPr>
          <p:spPr bwMode="auto">
            <a:xfrm>
              <a:off x="3603" y="1723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7" name="Rectangle 475"/>
            <p:cNvSpPr>
              <a:spLocks noChangeArrowheads="1"/>
            </p:cNvSpPr>
            <p:nvPr/>
          </p:nvSpPr>
          <p:spPr bwMode="auto">
            <a:xfrm>
              <a:off x="3648" y="1723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8" name="Rectangle 476"/>
            <p:cNvSpPr>
              <a:spLocks noChangeArrowheads="1"/>
            </p:cNvSpPr>
            <p:nvPr/>
          </p:nvSpPr>
          <p:spPr bwMode="auto">
            <a:xfrm>
              <a:off x="4015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49" name="Rectangle 477"/>
            <p:cNvSpPr>
              <a:spLocks noChangeArrowheads="1"/>
            </p:cNvSpPr>
            <p:nvPr/>
          </p:nvSpPr>
          <p:spPr bwMode="auto">
            <a:xfrm>
              <a:off x="4439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0" name="Rectangle 478"/>
            <p:cNvSpPr>
              <a:spLocks noChangeArrowheads="1"/>
            </p:cNvSpPr>
            <p:nvPr/>
          </p:nvSpPr>
          <p:spPr bwMode="auto">
            <a:xfrm>
              <a:off x="4863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1" name="Rectangle 479"/>
            <p:cNvSpPr>
              <a:spLocks noChangeArrowheads="1"/>
            </p:cNvSpPr>
            <p:nvPr/>
          </p:nvSpPr>
          <p:spPr bwMode="auto">
            <a:xfrm>
              <a:off x="5287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X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2" name="Rectangle 480"/>
            <p:cNvSpPr>
              <a:spLocks noChangeArrowheads="1"/>
            </p:cNvSpPr>
            <p:nvPr/>
          </p:nvSpPr>
          <p:spPr bwMode="auto">
            <a:xfrm>
              <a:off x="1113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V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3" name="Rectangle 481"/>
            <p:cNvSpPr>
              <a:spLocks noChangeArrowheads="1"/>
            </p:cNvSpPr>
            <p:nvPr/>
          </p:nvSpPr>
          <p:spPr bwMode="auto">
            <a:xfrm>
              <a:off x="1166" y="1723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a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4" name="Rectangle 482"/>
            <p:cNvSpPr>
              <a:spLocks noChangeArrowheads="1"/>
            </p:cNvSpPr>
            <p:nvPr/>
          </p:nvSpPr>
          <p:spPr bwMode="auto">
            <a:xfrm>
              <a:off x="1211" y="1723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l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5" name="Rectangle 483"/>
            <p:cNvSpPr>
              <a:spLocks noChangeArrowheads="1"/>
            </p:cNvSpPr>
            <p:nvPr/>
          </p:nvSpPr>
          <p:spPr bwMode="auto">
            <a:xfrm>
              <a:off x="1228" y="1723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u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6" name="Rectangle 484"/>
            <p:cNvSpPr>
              <a:spLocks noChangeArrowheads="1"/>
            </p:cNvSpPr>
            <p:nvPr/>
          </p:nvSpPr>
          <p:spPr bwMode="auto">
            <a:xfrm>
              <a:off x="1273" y="1723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7" name="Rectangle 485"/>
            <p:cNvSpPr>
              <a:spLocks noChangeArrowheads="1"/>
            </p:cNvSpPr>
            <p:nvPr/>
          </p:nvSpPr>
          <p:spPr bwMode="auto">
            <a:xfrm>
              <a:off x="1316" y="1723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8" name="Rectangle 486"/>
            <p:cNvSpPr>
              <a:spLocks noChangeArrowheads="1"/>
            </p:cNvSpPr>
            <p:nvPr/>
          </p:nvSpPr>
          <p:spPr bwMode="auto">
            <a:xfrm>
              <a:off x="1337" y="1723"/>
              <a:ext cx="5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o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59" name="Rectangle 487"/>
            <p:cNvSpPr>
              <a:spLocks noChangeArrowheads="1"/>
            </p:cNvSpPr>
            <p:nvPr/>
          </p:nvSpPr>
          <p:spPr bwMode="auto">
            <a:xfrm>
              <a:off x="1382" y="1723"/>
              <a:ext cx="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f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0" name="Rectangle 488"/>
            <p:cNvSpPr>
              <a:spLocks noChangeArrowheads="1"/>
            </p:cNvSpPr>
            <p:nvPr/>
          </p:nvSpPr>
          <p:spPr bwMode="auto">
            <a:xfrm>
              <a:off x="1405" y="1723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1" name="Rectangle 489"/>
            <p:cNvSpPr>
              <a:spLocks noChangeArrowheads="1"/>
            </p:cNvSpPr>
            <p:nvPr/>
          </p:nvSpPr>
          <p:spPr bwMode="auto">
            <a:xfrm>
              <a:off x="1425" y="1723"/>
              <a:ext cx="7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M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2" name="Rectangle 490"/>
            <p:cNvSpPr>
              <a:spLocks noChangeArrowheads="1"/>
            </p:cNvSpPr>
            <p:nvPr/>
          </p:nvSpPr>
          <p:spPr bwMode="auto">
            <a:xfrm>
              <a:off x="1493" y="17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E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3" name="Rectangle 491"/>
            <p:cNvSpPr>
              <a:spLocks noChangeArrowheads="1"/>
            </p:cNvSpPr>
            <p:nvPr/>
          </p:nvSpPr>
          <p:spPr bwMode="auto">
            <a:xfrm>
              <a:off x="1544" y="1723"/>
              <a:ext cx="7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M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4" name="Rectangle 492"/>
            <p:cNvSpPr>
              <a:spLocks noChangeArrowheads="1"/>
            </p:cNvSpPr>
            <p:nvPr/>
          </p:nvSpPr>
          <p:spPr bwMode="auto">
            <a:xfrm>
              <a:off x="1612" y="1723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/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5" name="Rectangle 493"/>
            <p:cNvSpPr>
              <a:spLocks noChangeArrowheads="1"/>
            </p:cNvSpPr>
            <p:nvPr/>
          </p:nvSpPr>
          <p:spPr bwMode="auto">
            <a:xfrm>
              <a:off x="1632" y="1723"/>
              <a:ext cx="8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W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6" name="Rectangle 494"/>
            <p:cNvSpPr>
              <a:spLocks noChangeArrowheads="1"/>
            </p:cNvSpPr>
            <p:nvPr/>
          </p:nvSpPr>
          <p:spPr bwMode="auto">
            <a:xfrm>
              <a:off x="1709" y="1723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B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7" name="Rectangle 495"/>
            <p:cNvSpPr>
              <a:spLocks noChangeArrowheads="1"/>
            </p:cNvSpPr>
            <p:nvPr/>
          </p:nvSpPr>
          <p:spPr bwMode="auto">
            <a:xfrm>
              <a:off x="1762" y="1723"/>
              <a:ext cx="2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8" name="Rectangle 496"/>
            <p:cNvSpPr>
              <a:spLocks noChangeArrowheads="1"/>
            </p:cNvSpPr>
            <p:nvPr/>
          </p:nvSpPr>
          <p:spPr bwMode="auto">
            <a:xfrm>
              <a:off x="1783" y="1723"/>
              <a:ext cx="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: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69" name="Freeform 497"/>
            <p:cNvSpPr>
              <a:spLocks/>
            </p:cNvSpPr>
            <p:nvPr/>
          </p:nvSpPr>
          <p:spPr bwMode="auto">
            <a:xfrm>
              <a:off x="2960" y="2324"/>
              <a:ext cx="33" cy="34"/>
            </a:xfrm>
            <a:custGeom>
              <a:avLst/>
              <a:gdLst>
                <a:gd name="T0" fmla="*/ 14 w 33"/>
                <a:gd name="T1" fmla="*/ 34 h 34"/>
                <a:gd name="T2" fmla="*/ 19 w 33"/>
                <a:gd name="T3" fmla="*/ 34 h 34"/>
                <a:gd name="T4" fmla="*/ 21 w 33"/>
                <a:gd name="T5" fmla="*/ 34 h 34"/>
                <a:gd name="T6" fmla="*/ 23 w 33"/>
                <a:gd name="T7" fmla="*/ 32 h 34"/>
                <a:gd name="T8" fmla="*/ 26 w 33"/>
                <a:gd name="T9" fmla="*/ 32 h 34"/>
                <a:gd name="T10" fmla="*/ 28 w 33"/>
                <a:gd name="T11" fmla="*/ 29 h 34"/>
                <a:gd name="T12" fmla="*/ 28 w 33"/>
                <a:gd name="T13" fmla="*/ 27 h 34"/>
                <a:gd name="T14" fmla="*/ 31 w 33"/>
                <a:gd name="T15" fmla="*/ 24 h 34"/>
                <a:gd name="T16" fmla="*/ 31 w 33"/>
                <a:gd name="T17" fmla="*/ 22 h 34"/>
                <a:gd name="T18" fmla="*/ 33 w 33"/>
                <a:gd name="T19" fmla="*/ 20 h 34"/>
                <a:gd name="T20" fmla="*/ 33 w 33"/>
                <a:gd name="T21" fmla="*/ 17 h 34"/>
                <a:gd name="T22" fmla="*/ 33 w 33"/>
                <a:gd name="T23" fmla="*/ 15 h 34"/>
                <a:gd name="T24" fmla="*/ 31 w 33"/>
                <a:gd name="T25" fmla="*/ 12 h 34"/>
                <a:gd name="T26" fmla="*/ 31 w 33"/>
                <a:gd name="T27" fmla="*/ 10 h 34"/>
                <a:gd name="T28" fmla="*/ 28 w 33"/>
                <a:gd name="T29" fmla="*/ 8 h 34"/>
                <a:gd name="T30" fmla="*/ 28 w 33"/>
                <a:gd name="T31" fmla="*/ 5 h 34"/>
                <a:gd name="T32" fmla="*/ 26 w 33"/>
                <a:gd name="T33" fmla="*/ 3 h 34"/>
                <a:gd name="T34" fmla="*/ 23 w 33"/>
                <a:gd name="T35" fmla="*/ 3 h 34"/>
                <a:gd name="T36" fmla="*/ 21 w 33"/>
                <a:gd name="T37" fmla="*/ 0 h 34"/>
                <a:gd name="T38" fmla="*/ 19 w 33"/>
                <a:gd name="T39" fmla="*/ 0 h 34"/>
                <a:gd name="T40" fmla="*/ 16 w 33"/>
                <a:gd name="T41" fmla="*/ 0 h 34"/>
                <a:gd name="T42" fmla="*/ 12 w 33"/>
                <a:gd name="T43" fmla="*/ 0 h 34"/>
                <a:gd name="T44" fmla="*/ 9 w 33"/>
                <a:gd name="T45" fmla="*/ 0 h 34"/>
                <a:gd name="T46" fmla="*/ 7 w 33"/>
                <a:gd name="T47" fmla="*/ 3 h 34"/>
                <a:gd name="T48" fmla="*/ 4 w 33"/>
                <a:gd name="T49" fmla="*/ 3 h 34"/>
                <a:gd name="T50" fmla="*/ 4 w 33"/>
                <a:gd name="T51" fmla="*/ 5 h 34"/>
                <a:gd name="T52" fmla="*/ 2 w 33"/>
                <a:gd name="T53" fmla="*/ 8 h 34"/>
                <a:gd name="T54" fmla="*/ 0 w 33"/>
                <a:gd name="T55" fmla="*/ 10 h 34"/>
                <a:gd name="T56" fmla="*/ 0 w 33"/>
                <a:gd name="T57" fmla="*/ 12 h 34"/>
                <a:gd name="T58" fmla="*/ 0 w 33"/>
                <a:gd name="T59" fmla="*/ 15 h 34"/>
                <a:gd name="T60" fmla="*/ 0 w 33"/>
                <a:gd name="T61" fmla="*/ 17 h 34"/>
                <a:gd name="T62" fmla="*/ 0 w 33"/>
                <a:gd name="T63" fmla="*/ 20 h 34"/>
                <a:gd name="T64" fmla="*/ 0 w 33"/>
                <a:gd name="T65" fmla="*/ 22 h 34"/>
                <a:gd name="T66" fmla="*/ 0 w 33"/>
                <a:gd name="T67" fmla="*/ 24 h 34"/>
                <a:gd name="T68" fmla="*/ 2 w 33"/>
                <a:gd name="T69" fmla="*/ 27 h 34"/>
                <a:gd name="T70" fmla="*/ 4 w 33"/>
                <a:gd name="T71" fmla="*/ 29 h 34"/>
                <a:gd name="T72" fmla="*/ 4 w 33"/>
                <a:gd name="T73" fmla="*/ 32 h 34"/>
                <a:gd name="T74" fmla="*/ 7 w 33"/>
                <a:gd name="T75" fmla="*/ 32 h 34"/>
                <a:gd name="T76" fmla="*/ 9 w 33"/>
                <a:gd name="T77" fmla="*/ 34 h 34"/>
                <a:gd name="T78" fmla="*/ 12 w 33"/>
                <a:gd name="T79" fmla="*/ 34 h 34"/>
                <a:gd name="T80" fmla="*/ 16 w 33"/>
                <a:gd name="T81" fmla="*/ 34 h 34"/>
                <a:gd name="T82" fmla="*/ 16 w 33"/>
                <a:gd name="T83" fmla="*/ 34 h 34"/>
                <a:gd name="T84" fmla="*/ 14 w 33"/>
                <a:gd name="T85" fmla="*/ 34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4"/>
                <a:gd name="T131" fmla="*/ 33 w 33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4">
                  <a:moveTo>
                    <a:pt x="14" y="34"/>
                  </a:moveTo>
                  <a:lnTo>
                    <a:pt x="19" y="34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31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4" y="29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0" name="Freeform 498"/>
            <p:cNvSpPr>
              <a:spLocks/>
            </p:cNvSpPr>
            <p:nvPr/>
          </p:nvSpPr>
          <p:spPr bwMode="auto">
            <a:xfrm>
              <a:off x="3384" y="2324"/>
              <a:ext cx="33" cy="34"/>
            </a:xfrm>
            <a:custGeom>
              <a:avLst/>
              <a:gdLst>
                <a:gd name="T0" fmla="*/ 14 w 33"/>
                <a:gd name="T1" fmla="*/ 34 h 34"/>
                <a:gd name="T2" fmla="*/ 19 w 33"/>
                <a:gd name="T3" fmla="*/ 34 h 34"/>
                <a:gd name="T4" fmla="*/ 21 w 33"/>
                <a:gd name="T5" fmla="*/ 34 h 34"/>
                <a:gd name="T6" fmla="*/ 23 w 33"/>
                <a:gd name="T7" fmla="*/ 32 h 34"/>
                <a:gd name="T8" fmla="*/ 26 w 33"/>
                <a:gd name="T9" fmla="*/ 32 h 34"/>
                <a:gd name="T10" fmla="*/ 28 w 33"/>
                <a:gd name="T11" fmla="*/ 29 h 34"/>
                <a:gd name="T12" fmla="*/ 28 w 33"/>
                <a:gd name="T13" fmla="*/ 27 h 34"/>
                <a:gd name="T14" fmla="*/ 31 w 33"/>
                <a:gd name="T15" fmla="*/ 24 h 34"/>
                <a:gd name="T16" fmla="*/ 31 w 33"/>
                <a:gd name="T17" fmla="*/ 22 h 34"/>
                <a:gd name="T18" fmla="*/ 33 w 33"/>
                <a:gd name="T19" fmla="*/ 20 h 34"/>
                <a:gd name="T20" fmla="*/ 33 w 33"/>
                <a:gd name="T21" fmla="*/ 17 h 34"/>
                <a:gd name="T22" fmla="*/ 33 w 33"/>
                <a:gd name="T23" fmla="*/ 15 h 34"/>
                <a:gd name="T24" fmla="*/ 31 w 33"/>
                <a:gd name="T25" fmla="*/ 12 h 34"/>
                <a:gd name="T26" fmla="*/ 31 w 33"/>
                <a:gd name="T27" fmla="*/ 10 h 34"/>
                <a:gd name="T28" fmla="*/ 28 w 33"/>
                <a:gd name="T29" fmla="*/ 8 h 34"/>
                <a:gd name="T30" fmla="*/ 28 w 33"/>
                <a:gd name="T31" fmla="*/ 5 h 34"/>
                <a:gd name="T32" fmla="*/ 26 w 33"/>
                <a:gd name="T33" fmla="*/ 3 h 34"/>
                <a:gd name="T34" fmla="*/ 23 w 33"/>
                <a:gd name="T35" fmla="*/ 3 h 34"/>
                <a:gd name="T36" fmla="*/ 21 w 33"/>
                <a:gd name="T37" fmla="*/ 0 h 34"/>
                <a:gd name="T38" fmla="*/ 19 w 33"/>
                <a:gd name="T39" fmla="*/ 0 h 34"/>
                <a:gd name="T40" fmla="*/ 16 w 33"/>
                <a:gd name="T41" fmla="*/ 0 h 34"/>
                <a:gd name="T42" fmla="*/ 14 w 33"/>
                <a:gd name="T43" fmla="*/ 0 h 34"/>
                <a:gd name="T44" fmla="*/ 12 w 33"/>
                <a:gd name="T45" fmla="*/ 0 h 34"/>
                <a:gd name="T46" fmla="*/ 9 w 33"/>
                <a:gd name="T47" fmla="*/ 3 h 34"/>
                <a:gd name="T48" fmla="*/ 7 w 33"/>
                <a:gd name="T49" fmla="*/ 3 h 34"/>
                <a:gd name="T50" fmla="*/ 4 w 33"/>
                <a:gd name="T51" fmla="*/ 5 h 34"/>
                <a:gd name="T52" fmla="*/ 2 w 33"/>
                <a:gd name="T53" fmla="*/ 8 h 34"/>
                <a:gd name="T54" fmla="*/ 2 w 33"/>
                <a:gd name="T55" fmla="*/ 10 h 34"/>
                <a:gd name="T56" fmla="*/ 0 w 33"/>
                <a:gd name="T57" fmla="*/ 12 h 34"/>
                <a:gd name="T58" fmla="*/ 0 w 33"/>
                <a:gd name="T59" fmla="*/ 15 h 34"/>
                <a:gd name="T60" fmla="*/ 0 w 33"/>
                <a:gd name="T61" fmla="*/ 17 h 34"/>
                <a:gd name="T62" fmla="*/ 0 w 33"/>
                <a:gd name="T63" fmla="*/ 20 h 34"/>
                <a:gd name="T64" fmla="*/ 0 w 33"/>
                <a:gd name="T65" fmla="*/ 22 h 34"/>
                <a:gd name="T66" fmla="*/ 2 w 33"/>
                <a:gd name="T67" fmla="*/ 24 h 34"/>
                <a:gd name="T68" fmla="*/ 2 w 33"/>
                <a:gd name="T69" fmla="*/ 27 h 34"/>
                <a:gd name="T70" fmla="*/ 4 w 33"/>
                <a:gd name="T71" fmla="*/ 29 h 34"/>
                <a:gd name="T72" fmla="*/ 7 w 33"/>
                <a:gd name="T73" fmla="*/ 32 h 34"/>
                <a:gd name="T74" fmla="*/ 9 w 33"/>
                <a:gd name="T75" fmla="*/ 32 h 34"/>
                <a:gd name="T76" fmla="*/ 12 w 33"/>
                <a:gd name="T77" fmla="*/ 34 h 34"/>
                <a:gd name="T78" fmla="*/ 14 w 33"/>
                <a:gd name="T79" fmla="*/ 34 h 34"/>
                <a:gd name="T80" fmla="*/ 16 w 33"/>
                <a:gd name="T81" fmla="*/ 34 h 34"/>
                <a:gd name="T82" fmla="*/ 16 w 33"/>
                <a:gd name="T83" fmla="*/ 34 h 34"/>
                <a:gd name="T84" fmla="*/ 14 w 33"/>
                <a:gd name="T85" fmla="*/ 34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4"/>
                <a:gd name="T131" fmla="*/ 33 w 33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4">
                  <a:moveTo>
                    <a:pt x="14" y="34"/>
                  </a:moveTo>
                  <a:lnTo>
                    <a:pt x="19" y="34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31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4" y="29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1" name="Freeform 499"/>
            <p:cNvSpPr>
              <a:spLocks/>
            </p:cNvSpPr>
            <p:nvPr/>
          </p:nvSpPr>
          <p:spPr bwMode="auto">
            <a:xfrm>
              <a:off x="3596" y="2384"/>
              <a:ext cx="33" cy="34"/>
            </a:xfrm>
            <a:custGeom>
              <a:avLst/>
              <a:gdLst>
                <a:gd name="T0" fmla="*/ 14 w 33"/>
                <a:gd name="T1" fmla="*/ 34 h 34"/>
                <a:gd name="T2" fmla="*/ 19 w 33"/>
                <a:gd name="T3" fmla="*/ 34 h 34"/>
                <a:gd name="T4" fmla="*/ 21 w 33"/>
                <a:gd name="T5" fmla="*/ 34 h 34"/>
                <a:gd name="T6" fmla="*/ 24 w 33"/>
                <a:gd name="T7" fmla="*/ 34 h 34"/>
                <a:gd name="T8" fmla="*/ 26 w 33"/>
                <a:gd name="T9" fmla="*/ 32 h 34"/>
                <a:gd name="T10" fmla="*/ 28 w 33"/>
                <a:gd name="T11" fmla="*/ 29 h 34"/>
                <a:gd name="T12" fmla="*/ 28 w 33"/>
                <a:gd name="T13" fmla="*/ 29 h 34"/>
                <a:gd name="T14" fmla="*/ 31 w 33"/>
                <a:gd name="T15" fmla="*/ 27 h 34"/>
                <a:gd name="T16" fmla="*/ 31 w 33"/>
                <a:gd name="T17" fmla="*/ 24 h 34"/>
                <a:gd name="T18" fmla="*/ 33 w 33"/>
                <a:gd name="T19" fmla="*/ 22 h 34"/>
                <a:gd name="T20" fmla="*/ 33 w 33"/>
                <a:gd name="T21" fmla="*/ 17 h 34"/>
                <a:gd name="T22" fmla="*/ 33 w 33"/>
                <a:gd name="T23" fmla="*/ 15 h 34"/>
                <a:gd name="T24" fmla="*/ 31 w 33"/>
                <a:gd name="T25" fmla="*/ 12 h 34"/>
                <a:gd name="T26" fmla="*/ 31 w 33"/>
                <a:gd name="T27" fmla="*/ 10 h 34"/>
                <a:gd name="T28" fmla="*/ 28 w 33"/>
                <a:gd name="T29" fmla="*/ 8 h 34"/>
                <a:gd name="T30" fmla="*/ 28 w 33"/>
                <a:gd name="T31" fmla="*/ 5 h 34"/>
                <a:gd name="T32" fmla="*/ 26 w 33"/>
                <a:gd name="T33" fmla="*/ 5 h 34"/>
                <a:gd name="T34" fmla="*/ 24 w 33"/>
                <a:gd name="T35" fmla="*/ 3 h 34"/>
                <a:gd name="T36" fmla="*/ 21 w 33"/>
                <a:gd name="T37" fmla="*/ 3 h 34"/>
                <a:gd name="T38" fmla="*/ 19 w 33"/>
                <a:gd name="T39" fmla="*/ 0 h 34"/>
                <a:gd name="T40" fmla="*/ 16 w 33"/>
                <a:gd name="T41" fmla="*/ 0 h 34"/>
                <a:gd name="T42" fmla="*/ 14 w 33"/>
                <a:gd name="T43" fmla="*/ 0 h 34"/>
                <a:gd name="T44" fmla="*/ 12 w 33"/>
                <a:gd name="T45" fmla="*/ 3 h 34"/>
                <a:gd name="T46" fmla="*/ 9 w 33"/>
                <a:gd name="T47" fmla="*/ 3 h 34"/>
                <a:gd name="T48" fmla="*/ 7 w 33"/>
                <a:gd name="T49" fmla="*/ 5 h 34"/>
                <a:gd name="T50" fmla="*/ 4 w 33"/>
                <a:gd name="T51" fmla="*/ 5 h 34"/>
                <a:gd name="T52" fmla="*/ 2 w 33"/>
                <a:gd name="T53" fmla="*/ 8 h 34"/>
                <a:gd name="T54" fmla="*/ 2 w 33"/>
                <a:gd name="T55" fmla="*/ 10 h 34"/>
                <a:gd name="T56" fmla="*/ 0 w 33"/>
                <a:gd name="T57" fmla="*/ 12 h 34"/>
                <a:gd name="T58" fmla="*/ 0 w 33"/>
                <a:gd name="T59" fmla="*/ 15 h 34"/>
                <a:gd name="T60" fmla="*/ 0 w 33"/>
                <a:gd name="T61" fmla="*/ 17 h 34"/>
                <a:gd name="T62" fmla="*/ 0 w 33"/>
                <a:gd name="T63" fmla="*/ 22 h 34"/>
                <a:gd name="T64" fmla="*/ 0 w 33"/>
                <a:gd name="T65" fmla="*/ 24 h 34"/>
                <a:gd name="T66" fmla="*/ 2 w 33"/>
                <a:gd name="T67" fmla="*/ 27 h 34"/>
                <a:gd name="T68" fmla="*/ 2 w 33"/>
                <a:gd name="T69" fmla="*/ 29 h 34"/>
                <a:gd name="T70" fmla="*/ 4 w 33"/>
                <a:gd name="T71" fmla="*/ 29 h 34"/>
                <a:gd name="T72" fmla="*/ 7 w 33"/>
                <a:gd name="T73" fmla="*/ 32 h 34"/>
                <a:gd name="T74" fmla="*/ 9 w 33"/>
                <a:gd name="T75" fmla="*/ 34 h 34"/>
                <a:gd name="T76" fmla="*/ 12 w 33"/>
                <a:gd name="T77" fmla="*/ 34 h 34"/>
                <a:gd name="T78" fmla="*/ 14 w 33"/>
                <a:gd name="T79" fmla="*/ 34 h 34"/>
                <a:gd name="T80" fmla="*/ 16 w 33"/>
                <a:gd name="T81" fmla="*/ 34 h 34"/>
                <a:gd name="T82" fmla="*/ 16 w 33"/>
                <a:gd name="T83" fmla="*/ 34 h 34"/>
                <a:gd name="T84" fmla="*/ 14 w 33"/>
                <a:gd name="T85" fmla="*/ 34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4"/>
                <a:gd name="T131" fmla="*/ 33 w 33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4">
                  <a:moveTo>
                    <a:pt x="14" y="34"/>
                  </a:moveTo>
                  <a:lnTo>
                    <a:pt x="19" y="34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2" name="Freeform 500"/>
            <p:cNvSpPr>
              <a:spLocks/>
            </p:cNvSpPr>
            <p:nvPr/>
          </p:nvSpPr>
          <p:spPr bwMode="auto">
            <a:xfrm>
              <a:off x="3048" y="2684"/>
              <a:ext cx="33" cy="34"/>
            </a:xfrm>
            <a:custGeom>
              <a:avLst/>
              <a:gdLst>
                <a:gd name="T0" fmla="*/ 14 w 33"/>
                <a:gd name="T1" fmla="*/ 34 h 34"/>
                <a:gd name="T2" fmla="*/ 19 w 33"/>
                <a:gd name="T3" fmla="*/ 34 h 34"/>
                <a:gd name="T4" fmla="*/ 21 w 33"/>
                <a:gd name="T5" fmla="*/ 34 h 34"/>
                <a:gd name="T6" fmla="*/ 24 w 33"/>
                <a:gd name="T7" fmla="*/ 31 h 34"/>
                <a:gd name="T8" fmla="*/ 26 w 33"/>
                <a:gd name="T9" fmla="*/ 31 h 34"/>
                <a:gd name="T10" fmla="*/ 28 w 33"/>
                <a:gd name="T11" fmla="*/ 29 h 34"/>
                <a:gd name="T12" fmla="*/ 31 w 33"/>
                <a:gd name="T13" fmla="*/ 26 h 34"/>
                <a:gd name="T14" fmla="*/ 31 w 33"/>
                <a:gd name="T15" fmla="*/ 24 h 34"/>
                <a:gd name="T16" fmla="*/ 33 w 33"/>
                <a:gd name="T17" fmla="*/ 22 h 34"/>
                <a:gd name="T18" fmla="*/ 33 w 33"/>
                <a:gd name="T19" fmla="*/ 19 h 34"/>
                <a:gd name="T20" fmla="*/ 33 w 33"/>
                <a:gd name="T21" fmla="*/ 17 h 34"/>
                <a:gd name="T22" fmla="*/ 33 w 33"/>
                <a:gd name="T23" fmla="*/ 14 h 34"/>
                <a:gd name="T24" fmla="*/ 33 w 33"/>
                <a:gd name="T25" fmla="*/ 12 h 34"/>
                <a:gd name="T26" fmla="*/ 31 w 33"/>
                <a:gd name="T27" fmla="*/ 10 h 34"/>
                <a:gd name="T28" fmla="*/ 31 w 33"/>
                <a:gd name="T29" fmla="*/ 7 h 34"/>
                <a:gd name="T30" fmla="*/ 28 w 33"/>
                <a:gd name="T31" fmla="*/ 5 h 34"/>
                <a:gd name="T32" fmla="*/ 26 w 33"/>
                <a:gd name="T33" fmla="*/ 2 h 34"/>
                <a:gd name="T34" fmla="*/ 24 w 33"/>
                <a:gd name="T35" fmla="*/ 2 h 34"/>
                <a:gd name="T36" fmla="*/ 21 w 33"/>
                <a:gd name="T37" fmla="*/ 0 h 34"/>
                <a:gd name="T38" fmla="*/ 19 w 33"/>
                <a:gd name="T39" fmla="*/ 0 h 34"/>
                <a:gd name="T40" fmla="*/ 16 w 33"/>
                <a:gd name="T41" fmla="*/ 0 h 34"/>
                <a:gd name="T42" fmla="*/ 14 w 33"/>
                <a:gd name="T43" fmla="*/ 0 h 34"/>
                <a:gd name="T44" fmla="*/ 12 w 33"/>
                <a:gd name="T45" fmla="*/ 0 h 34"/>
                <a:gd name="T46" fmla="*/ 9 w 33"/>
                <a:gd name="T47" fmla="*/ 2 h 34"/>
                <a:gd name="T48" fmla="*/ 7 w 33"/>
                <a:gd name="T49" fmla="*/ 2 h 34"/>
                <a:gd name="T50" fmla="*/ 5 w 33"/>
                <a:gd name="T51" fmla="*/ 5 h 34"/>
                <a:gd name="T52" fmla="*/ 2 w 33"/>
                <a:gd name="T53" fmla="*/ 7 h 34"/>
                <a:gd name="T54" fmla="*/ 2 w 33"/>
                <a:gd name="T55" fmla="*/ 10 h 34"/>
                <a:gd name="T56" fmla="*/ 0 w 33"/>
                <a:gd name="T57" fmla="*/ 12 h 34"/>
                <a:gd name="T58" fmla="*/ 0 w 33"/>
                <a:gd name="T59" fmla="*/ 14 h 34"/>
                <a:gd name="T60" fmla="*/ 0 w 33"/>
                <a:gd name="T61" fmla="*/ 17 h 34"/>
                <a:gd name="T62" fmla="*/ 0 w 33"/>
                <a:gd name="T63" fmla="*/ 19 h 34"/>
                <a:gd name="T64" fmla="*/ 0 w 33"/>
                <a:gd name="T65" fmla="*/ 22 h 34"/>
                <a:gd name="T66" fmla="*/ 2 w 33"/>
                <a:gd name="T67" fmla="*/ 24 h 34"/>
                <a:gd name="T68" fmla="*/ 2 w 33"/>
                <a:gd name="T69" fmla="*/ 26 h 34"/>
                <a:gd name="T70" fmla="*/ 5 w 33"/>
                <a:gd name="T71" fmla="*/ 29 h 34"/>
                <a:gd name="T72" fmla="*/ 7 w 33"/>
                <a:gd name="T73" fmla="*/ 31 h 34"/>
                <a:gd name="T74" fmla="*/ 9 w 33"/>
                <a:gd name="T75" fmla="*/ 31 h 34"/>
                <a:gd name="T76" fmla="*/ 12 w 33"/>
                <a:gd name="T77" fmla="*/ 34 h 34"/>
                <a:gd name="T78" fmla="*/ 14 w 33"/>
                <a:gd name="T79" fmla="*/ 34 h 34"/>
                <a:gd name="T80" fmla="*/ 16 w 33"/>
                <a:gd name="T81" fmla="*/ 34 h 34"/>
                <a:gd name="T82" fmla="*/ 16 w 33"/>
                <a:gd name="T83" fmla="*/ 34 h 34"/>
                <a:gd name="T84" fmla="*/ 14 w 33"/>
                <a:gd name="T85" fmla="*/ 34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4"/>
                <a:gd name="T131" fmla="*/ 33 w 33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4">
                  <a:moveTo>
                    <a:pt x="14" y="34"/>
                  </a:moveTo>
                  <a:lnTo>
                    <a:pt x="19" y="34"/>
                  </a:lnTo>
                  <a:lnTo>
                    <a:pt x="21" y="34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3" name="Line 501"/>
            <p:cNvSpPr>
              <a:spLocks noChangeShapeType="1"/>
            </p:cNvSpPr>
            <p:nvPr/>
          </p:nvSpPr>
          <p:spPr bwMode="auto">
            <a:xfrm>
              <a:off x="2974" y="2341"/>
              <a:ext cx="90" cy="360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4" name="Freeform 502"/>
            <p:cNvSpPr>
              <a:spLocks/>
            </p:cNvSpPr>
            <p:nvPr/>
          </p:nvSpPr>
          <p:spPr bwMode="auto">
            <a:xfrm>
              <a:off x="3472" y="3185"/>
              <a:ext cx="33" cy="34"/>
            </a:xfrm>
            <a:custGeom>
              <a:avLst/>
              <a:gdLst>
                <a:gd name="T0" fmla="*/ 16 w 33"/>
                <a:gd name="T1" fmla="*/ 31 h 34"/>
                <a:gd name="T2" fmla="*/ 19 w 33"/>
                <a:gd name="T3" fmla="*/ 34 h 34"/>
                <a:gd name="T4" fmla="*/ 21 w 33"/>
                <a:gd name="T5" fmla="*/ 31 h 34"/>
                <a:gd name="T6" fmla="*/ 24 w 33"/>
                <a:gd name="T7" fmla="*/ 31 h 34"/>
                <a:gd name="T8" fmla="*/ 26 w 33"/>
                <a:gd name="T9" fmla="*/ 29 h 34"/>
                <a:gd name="T10" fmla="*/ 28 w 33"/>
                <a:gd name="T11" fmla="*/ 29 h 34"/>
                <a:gd name="T12" fmla="*/ 31 w 33"/>
                <a:gd name="T13" fmla="*/ 26 h 34"/>
                <a:gd name="T14" fmla="*/ 31 w 33"/>
                <a:gd name="T15" fmla="*/ 24 h 34"/>
                <a:gd name="T16" fmla="*/ 33 w 33"/>
                <a:gd name="T17" fmla="*/ 22 h 34"/>
                <a:gd name="T18" fmla="*/ 33 w 33"/>
                <a:gd name="T19" fmla="*/ 19 h 34"/>
                <a:gd name="T20" fmla="*/ 33 w 33"/>
                <a:gd name="T21" fmla="*/ 17 h 34"/>
                <a:gd name="T22" fmla="*/ 33 w 33"/>
                <a:gd name="T23" fmla="*/ 14 h 34"/>
                <a:gd name="T24" fmla="*/ 33 w 33"/>
                <a:gd name="T25" fmla="*/ 12 h 34"/>
                <a:gd name="T26" fmla="*/ 31 w 33"/>
                <a:gd name="T27" fmla="*/ 10 h 34"/>
                <a:gd name="T28" fmla="*/ 31 w 33"/>
                <a:gd name="T29" fmla="*/ 7 h 34"/>
                <a:gd name="T30" fmla="*/ 28 w 33"/>
                <a:gd name="T31" fmla="*/ 5 h 34"/>
                <a:gd name="T32" fmla="*/ 26 w 33"/>
                <a:gd name="T33" fmla="*/ 2 h 34"/>
                <a:gd name="T34" fmla="*/ 24 w 33"/>
                <a:gd name="T35" fmla="*/ 0 h 34"/>
                <a:gd name="T36" fmla="*/ 21 w 33"/>
                <a:gd name="T37" fmla="*/ 0 h 34"/>
                <a:gd name="T38" fmla="*/ 19 w 33"/>
                <a:gd name="T39" fmla="*/ 0 h 34"/>
                <a:gd name="T40" fmla="*/ 16 w 33"/>
                <a:gd name="T41" fmla="*/ 0 h 34"/>
                <a:gd name="T42" fmla="*/ 14 w 33"/>
                <a:gd name="T43" fmla="*/ 0 h 34"/>
                <a:gd name="T44" fmla="*/ 12 w 33"/>
                <a:gd name="T45" fmla="*/ 0 h 34"/>
                <a:gd name="T46" fmla="*/ 9 w 33"/>
                <a:gd name="T47" fmla="*/ 0 h 34"/>
                <a:gd name="T48" fmla="*/ 7 w 33"/>
                <a:gd name="T49" fmla="*/ 2 h 34"/>
                <a:gd name="T50" fmla="*/ 5 w 33"/>
                <a:gd name="T51" fmla="*/ 5 h 34"/>
                <a:gd name="T52" fmla="*/ 2 w 33"/>
                <a:gd name="T53" fmla="*/ 7 h 34"/>
                <a:gd name="T54" fmla="*/ 2 w 33"/>
                <a:gd name="T55" fmla="*/ 10 h 34"/>
                <a:gd name="T56" fmla="*/ 0 w 33"/>
                <a:gd name="T57" fmla="*/ 12 h 34"/>
                <a:gd name="T58" fmla="*/ 0 w 33"/>
                <a:gd name="T59" fmla="*/ 14 h 34"/>
                <a:gd name="T60" fmla="*/ 0 w 33"/>
                <a:gd name="T61" fmla="*/ 17 h 34"/>
                <a:gd name="T62" fmla="*/ 0 w 33"/>
                <a:gd name="T63" fmla="*/ 19 h 34"/>
                <a:gd name="T64" fmla="*/ 0 w 33"/>
                <a:gd name="T65" fmla="*/ 22 h 34"/>
                <a:gd name="T66" fmla="*/ 2 w 33"/>
                <a:gd name="T67" fmla="*/ 24 h 34"/>
                <a:gd name="T68" fmla="*/ 2 w 33"/>
                <a:gd name="T69" fmla="*/ 26 h 34"/>
                <a:gd name="T70" fmla="*/ 5 w 33"/>
                <a:gd name="T71" fmla="*/ 29 h 34"/>
                <a:gd name="T72" fmla="*/ 7 w 33"/>
                <a:gd name="T73" fmla="*/ 29 h 34"/>
                <a:gd name="T74" fmla="*/ 9 w 33"/>
                <a:gd name="T75" fmla="*/ 31 h 34"/>
                <a:gd name="T76" fmla="*/ 12 w 33"/>
                <a:gd name="T77" fmla="*/ 31 h 34"/>
                <a:gd name="T78" fmla="*/ 14 w 33"/>
                <a:gd name="T79" fmla="*/ 34 h 34"/>
                <a:gd name="T80" fmla="*/ 16 w 33"/>
                <a:gd name="T81" fmla="*/ 34 h 34"/>
                <a:gd name="T82" fmla="*/ 16 w 33"/>
                <a:gd name="T83" fmla="*/ 34 h 34"/>
                <a:gd name="T84" fmla="*/ 16 w 33"/>
                <a:gd name="T85" fmla="*/ 31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4"/>
                <a:gd name="T131" fmla="*/ 33 w 33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4">
                  <a:moveTo>
                    <a:pt x="16" y="31"/>
                  </a:moveTo>
                  <a:lnTo>
                    <a:pt x="19" y="34"/>
                  </a:lnTo>
                  <a:lnTo>
                    <a:pt x="21" y="31"/>
                  </a:lnTo>
                  <a:lnTo>
                    <a:pt x="24" y="31"/>
                  </a:lnTo>
                  <a:lnTo>
                    <a:pt x="26" y="29"/>
                  </a:lnTo>
                  <a:lnTo>
                    <a:pt x="28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5" name="Line 503"/>
            <p:cNvSpPr>
              <a:spLocks noChangeShapeType="1"/>
            </p:cNvSpPr>
            <p:nvPr/>
          </p:nvSpPr>
          <p:spPr bwMode="auto">
            <a:xfrm>
              <a:off x="3398" y="2341"/>
              <a:ext cx="90" cy="854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6" name="Freeform 504"/>
            <p:cNvSpPr>
              <a:spLocks/>
            </p:cNvSpPr>
            <p:nvPr/>
          </p:nvSpPr>
          <p:spPr bwMode="auto">
            <a:xfrm>
              <a:off x="3596" y="3482"/>
              <a:ext cx="33" cy="36"/>
            </a:xfrm>
            <a:custGeom>
              <a:avLst/>
              <a:gdLst>
                <a:gd name="T0" fmla="*/ 14 w 33"/>
                <a:gd name="T1" fmla="*/ 34 h 36"/>
                <a:gd name="T2" fmla="*/ 19 w 33"/>
                <a:gd name="T3" fmla="*/ 34 h 36"/>
                <a:gd name="T4" fmla="*/ 21 w 33"/>
                <a:gd name="T5" fmla="*/ 34 h 36"/>
                <a:gd name="T6" fmla="*/ 24 w 33"/>
                <a:gd name="T7" fmla="*/ 34 h 36"/>
                <a:gd name="T8" fmla="*/ 26 w 33"/>
                <a:gd name="T9" fmla="*/ 32 h 36"/>
                <a:gd name="T10" fmla="*/ 28 w 33"/>
                <a:gd name="T11" fmla="*/ 29 h 36"/>
                <a:gd name="T12" fmla="*/ 28 w 33"/>
                <a:gd name="T13" fmla="*/ 29 h 36"/>
                <a:gd name="T14" fmla="*/ 31 w 33"/>
                <a:gd name="T15" fmla="*/ 27 h 36"/>
                <a:gd name="T16" fmla="*/ 31 w 33"/>
                <a:gd name="T17" fmla="*/ 24 h 36"/>
                <a:gd name="T18" fmla="*/ 33 w 33"/>
                <a:gd name="T19" fmla="*/ 22 h 36"/>
                <a:gd name="T20" fmla="*/ 33 w 33"/>
                <a:gd name="T21" fmla="*/ 17 h 36"/>
                <a:gd name="T22" fmla="*/ 33 w 33"/>
                <a:gd name="T23" fmla="*/ 15 h 36"/>
                <a:gd name="T24" fmla="*/ 31 w 33"/>
                <a:gd name="T25" fmla="*/ 12 h 36"/>
                <a:gd name="T26" fmla="*/ 31 w 33"/>
                <a:gd name="T27" fmla="*/ 10 h 36"/>
                <a:gd name="T28" fmla="*/ 28 w 33"/>
                <a:gd name="T29" fmla="*/ 8 h 36"/>
                <a:gd name="T30" fmla="*/ 28 w 33"/>
                <a:gd name="T31" fmla="*/ 8 h 36"/>
                <a:gd name="T32" fmla="*/ 26 w 33"/>
                <a:gd name="T33" fmla="*/ 5 h 36"/>
                <a:gd name="T34" fmla="*/ 24 w 33"/>
                <a:gd name="T35" fmla="*/ 3 h 36"/>
                <a:gd name="T36" fmla="*/ 21 w 33"/>
                <a:gd name="T37" fmla="*/ 3 h 36"/>
                <a:gd name="T38" fmla="*/ 19 w 33"/>
                <a:gd name="T39" fmla="*/ 3 h 36"/>
                <a:gd name="T40" fmla="*/ 16 w 33"/>
                <a:gd name="T41" fmla="*/ 0 h 36"/>
                <a:gd name="T42" fmla="*/ 14 w 33"/>
                <a:gd name="T43" fmla="*/ 3 h 36"/>
                <a:gd name="T44" fmla="*/ 12 w 33"/>
                <a:gd name="T45" fmla="*/ 3 h 36"/>
                <a:gd name="T46" fmla="*/ 9 w 33"/>
                <a:gd name="T47" fmla="*/ 3 h 36"/>
                <a:gd name="T48" fmla="*/ 7 w 33"/>
                <a:gd name="T49" fmla="*/ 5 h 36"/>
                <a:gd name="T50" fmla="*/ 4 w 33"/>
                <a:gd name="T51" fmla="*/ 8 h 36"/>
                <a:gd name="T52" fmla="*/ 2 w 33"/>
                <a:gd name="T53" fmla="*/ 8 h 36"/>
                <a:gd name="T54" fmla="*/ 2 w 33"/>
                <a:gd name="T55" fmla="*/ 10 h 36"/>
                <a:gd name="T56" fmla="*/ 0 w 33"/>
                <a:gd name="T57" fmla="*/ 12 h 36"/>
                <a:gd name="T58" fmla="*/ 0 w 33"/>
                <a:gd name="T59" fmla="*/ 15 h 36"/>
                <a:gd name="T60" fmla="*/ 0 w 33"/>
                <a:gd name="T61" fmla="*/ 17 h 36"/>
                <a:gd name="T62" fmla="*/ 0 w 33"/>
                <a:gd name="T63" fmla="*/ 22 h 36"/>
                <a:gd name="T64" fmla="*/ 0 w 33"/>
                <a:gd name="T65" fmla="*/ 24 h 36"/>
                <a:gd name="T66" fmla="*/ 2 w 33"/>
                <a:gd name="T67" fmla="*/ 27 h 36"/>
                <a:gd name="T68" fmla="*/ 2 w 33"/>
                <a:gd name="T69" fmla="*/ 29 h 36"/>
                <a:gd name="T70" fmla="*/ 4 w 33"/>
                <a:gd name="T71" fmla="*/ 29 h 36"/>
                <a:gd name="T72" fmla="*/ 7 w 33"/>
                <a:gd name="T73" fmla="*/ 32 h 36"/>
                <a:gd name="T74" fmla="*/ 9 w 33"/>
                <a:gd name="T75" fmla="*/ 34 h 36"/>
                <a:gd name="T76" fmla="*/ 12 w 33"/>
                <a:gd name="T77" fmla="*/ 34 h 36"/>
                <a:gd name="T78" fmla="*/ 14 w 33"/>
                <a:gd name="T79" fmla="*/ 34 h 36"/>
                <a:gd name="T80" fmla="*/ 16 w 33"/>
                <a:gd name="T81" fmla="*/ 36 h 36"/>
                <a:gd name="T82" fmla="*/ 16 w 33"/>
                <a:gd name="T83" fmla="*/ 36 h 36"/>
                <a:gd name="T84" fmla="*/ 14 w 33"/>
                <a:gd name="T85" fmla="*/ 34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6"/>
                <a:gd name="T131" fmla="*/ 33 w 33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6">
                  <a:moveTo>
                    <a:pt x="14" y="34"/>
                  </a:moveTo>
                  <a:lnTo>
                    <a:pt x="19" y="34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7" name="Line 505"/>
            <p:cNvSpPr>
              <a:spLocks noChangeShapeType="1"/>
            </p:cNvSpPr>
            <p:nvPr/>
          </p:nvSpPr>
          <p:spPr bwMode="auto">
            <a:xfrm>
              <a:off x="3610" y="2396"/>
              <a:ext cx="2" cy="1103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8" name="Freeform 506"/>
            <p:cNvSpPr>
              <a:spLocks/>
            </p:cNvSpPr>
            <p:nvPr/>
          </p:nvSpPr>
          <p:spPr bwMode="auto">
            <a:xfrm>
              <a:off x="3522" y="2655"/>
              <a:ext cx="179" cy="180"/>
            </a:xfrm>
            <a:custGeom>
              <a:avLst/>
              <a:gdLst>
                <a:gd name="T0" fmla="*/ 179 w 179"/>
                <a:gd name="T1" fmla="*/ 180 h 180"/>
                <a:gd name="T2" fmla="*/ 179 w 179"/>
                <a:gd name="T3" fmla="*/ 0 h 180"/>
                <a:gd name="T4" fmla="*/ 0 w 179"/>
                <a:gd name="T5" fmla="*/ 0 h 180"/>
                <a:gd name="T6" fmla="*/ 0 w 179"/>
                <a:gd name="T7" fmla="*/ 180 h 180"/>
                <a:gd name="T8" fmla="*/ 179 w 179"/>
                <a:gd name="T9" fmla="*/ 180 h 180"/>
                <a:gd name="T10" fmla="*/ 179 w 179"/>
                <a:gd name="T11" fmla="*/ 18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"/>
                <a:gd name="T19" fmla="*/ 0 h 180"/>
                <a:gd name="T20" fmla="*/ 179 w 179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" h="180">
                  <a:moveTo>
                    <a:pt x="179" y="180"/>
                  </a:moveTo>
                  <a:lnTo>
                    <a:pt x="179" y="0"/>
                  </a:lnTo>
                  <a:lnTo>
                    <a:pt x="0" y="0"/>
                  </a:lnTo>
                  <a:lnTo>
                    <a:pt x="0" y="180"/>
                  </a:lnTo>
                  <a:lnTo>
                    <a:pt x="179" y="18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79" name="Freeform 507"/>
            <p:cNvSpPr>
              <a:spLocks/>
            </p:cNvSpPr>
            <p:nvPr/>
          </p:nvSpPr>
          <p:spPr bwMode="auto">
            <a:xfrm>
              <a:off x="3367" y="2567"/>
              <a:ext cx="67" cy="359"/>
            </a:xfrm>
            <a:custGeom>
              <a:avLst/>
              <a:gdLst>
                <a:gd name="T0" fmla="*/ 64 w 67"/>
                <a:gd name="T1" fmla="*/ 357 h 359"/>
                <a:gd name="T2" fmla="*/ 67 w 67"/>
                <a:gd name="T3" fmla="*/ 0 h 359"/>
                <a:gd name="T4" fmla="*/ 0 w 67"/>
                <a:gd name="T5" fmla="*/ 0 h 359"/>
                <a:gd name="T6" fmla="*/ 0 w 67"/>
                <a:gd name="T7" fmla="*/ 359 h 359"/>
                <a:gd name="T8" fmla="*/ 67 w 67"/>
                <a:gd name="T9" fmla="*/ 359 h 359"/>
                <a:gd name="T10" fmla="*/ 67 w 67"/>
                <a:gd name="T11" fmla="*/ 359 h 3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359"/>
                <a:gd name="T20" fmla="*/ 67 w 67"/>
                <a:gd name="T21" fmla="*/ 359 h 3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359">
                  <a:moveTo>
                    <a:pt x="64" y="357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359"/>
                  </a:lnTo>
                  <a:lnTo>
                    <a:pt x="67" y="35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80" name="Freeform 508"/>
            <p:cNvSpPr>
              <a:spLocks/>
            </p:cNvSpPr>
            <p:nvPr/>
          </p:nvSpPr>
          <p:spPr bwMode="auto">
            <a:xfrm>
              <a:off x="3367" y="2161"/>
              <a:ext cx="67" cy="360"/>
            </a:xfrm>
            <a:custGeom>
              <a:avLst/>
              <a:gdLst>
                <a:gd name="T0" fmla="*/ 64 w 67"/>
                <a:gd name="T1" fmla="*/ 360 h 360"/>
                <a:gd name="T2" fmla="*/ 67 w 67"/>
                <a:gd name="T3" fmla="*/ 0 h 360"/>
                <a:gd name="T4" fmla="*/ 0 w 67"/>
                <a:gd name="T5" fmla="*/ 0 h 360"/>
                <a:gd name="T6" fmla="*/ 0 w 67"/>
                <a:gd name="T7" fmla="*/ 360 h 360"/>
                <a:gd name="T8" fmla="*/ 67 w 67"/>
                <a:gd name="T9" fmla="*/ 360 h 360"/>
                <a:gd name="T10" fmla="*/ 67 w 67"/>
                <a:gd name="T11" fmla="*/ 360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360"/>
                <a:gd name="T20" fmla="*/ 67 w 67"/>
                <a:gd name="T21" fmla="*/ 360 h 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360">
                  <a:moveTo>
                    <a:pt x="64" y="360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67" y="36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81" name="Freeform 509"/>
            <p:cNvSpPr>
              <a:spLocks/>
            </p:cNvSpPr>
            <p:nvPr/>
          </p:nvSpPr>
          <p:spPr bwMode="auto">
            <a:xfrm>
              <a:off x="3543" y="2972"/>
              <a:ext cx="136" cy="357"/>
            </a:xfrm>
            <a:custGeom>
              <a:avLst/>
              <a:gdLst>
                <a:gd name="T0" fmla="*/ 0 w 136"/>
                <a:gd name="T1" fmla="*/ 0 h 357"/>
                <a:gd name="T2" fmla="*/ 3 w 136"/>
                <a:gd name="T3" fmla="*/ 144 h 357"/>
                <a:gd name="T4" fmla="*/ 46 w 136"/>
                <a:gd name="T5" fmla="*/ 177 h 357"/>
                <a:gd name="T6" fmla="*/ 3 w 136"/>
                <a:gd name="T7" fmla="*/ 213 h 357"/>
                <a:gd name="T8" fmla="*/ 3 w 136"/>
                <a:gd name="T9" fmla="*/ 357 h 357"/>
                <a:gd name="T10" fmla="*/ 136 w 136"/>
                <a:gd name="T11" fmla="*/ 247 h 357"/>
                <a:gd name="T12" fmla="*/ 136 w 136"/>
                <a:gd name="T13" fmla="*/ 110 h 357"/>
                <a:gd name="T14" fmla="*/ 3 w 136"/>
                <a:gd name="T15" fmla="*/ 0 h 357"/>
                <a:gd name="T16" fmla="*/ 3 w 136"/>
                <a:gd name="T17" fmla="*/ 0 h 3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357"/>
                <a:gd name="T29" fmla="*/ 136 w 136"/>
                <a:gd name="T30" fmla="*/ 357 h 3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357">
                  <a:moveTo>
                    <a:pt x="0" y="0"/>
                  </a:moveTo>
                  <a:lnTo>
                    <a:pt x="3" y="144"/>
                  </a:lnTo>
                  <a:lnTo>
                    <a:pt x="46" y="177"/>
                  </a:lnTo>
                  <a:lnTo>
                    <a:pt x="3" y="213"/>
                  </a:lnTo>
                  <a:lnTo>
                    <a:pt x="3" y="357"/>
                  </a:lnTo>
                  <a:lnTo>
                    <a:pt x="136" y="247"/>
                  </a:lnTo>
                  <a:lnTo>
                    <a:pt x="136" y="11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05582" name="Rectangle 510"/>
            <p:cNvSpPr>
              <a:spLocks noChangeArrowheads="1"/>
            </p:cNvSpPr>
            <p:nvPr/>
          </p:nvSpPr>
          <p:spPr bwMode="auto">
            <a:xfrm>
              <a:off x="3553" y="2692"/>
              <a:ext cx="6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D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83" name="Rectangle 511"/>
            <p:cNvSpPr>
              <a:spLocks noChangeArrowheads="1"/>
            </p:cNvSpPr>
            <p:nvPr/>
          </p:nvSpPr>
          <p:spPr bwMode="auto">
            <a:xfrm>
              <a:off x="3610" y="2692"/>
              <a:ext cx="7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M</a:t>
              </a:r>
              <a:endParaRPr kumimoji="0"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05584" name="Freeform 512"/>
            <p:cNvSpPr>
              <a:spLocks/>
            </p:cNvSpPr>
            <p:nvPr/>
          </p:nvSpPr>
          <p:spPr bwMode="auto">
            <a:xfrm>
              <a:off x="2943" y="2161"/>
              <a:ext cx="67" cy="360"/>
            </a:xfrm>
            <a:custGeom>
              <a:avLst/>
              <a:gdLst>
                <a:gd name="T0" fmla="*/ 64 w 67"/>
                <a:gd name="T1" fmla="*/ 360 h 360"/>
                <a:gd name="T2" fmla="*/ 67 w 67"/>
                <a:gd name="T3" fmla="*/ 0 h 360"/>
                <a:gd name="T4" fmla="*/ 0 w 67"/>
                <a:gd name="T5" fmla="*/ 0 h 360"/>
                <a:gd name="T6" fmla="*/ 0 w 67"/>
                <a:gd name="T7" fmla="*/ 360 h 360"/>
                <a:gd name="T8" fmla="*/ 67 w 67"/>
                <a:gd name="T9" fmla="*/ 360 h 360"/>
                <a:gd name="T10" fmla="*/ 67 w 67"/>
                <a:gd name="T11" fmla="*/ 360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360"/>
                <a:gd name="T20" fmla="*/ 67 w 67"/>
                <a:gd name="T21" fmla="*/ 360 h 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360">
                  <a:moveTo>
                    <a:pt x="64" y="360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67" y="36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3165502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Forwarding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368" y="836712"/>
            <a:ext cx="2915154" cy="5164162"/>
          </a:xfrm>
        </p:spPr>
        <p:txBody>
          <a:bodyPr/>
          <a:lstStyle/>
          <a:p>
            <a:r>
              <a:rPr lang="en-US"/>
              <a:t>When to forward?</a:t>
            </a:r>
          </a:p>
          <a:p>
            <a:r>
              <a:rPr lang="en-US"/>
              <a:t>Explain forwarding</a:t>
            </a:r>
            <a:br>
              <a:rPr lang="en-US"/>
            </a:br>
            <a:r>
              <a:rPr lang="en-US"/>
              <a:t>equations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08436" y="254148"/>
            <a:ext cx="9944148" cy="6444171"/>
            <a:chOff x="154" y="391"/>
            <a:chExt cx="5475" cy="354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4" y="391"/>
              <a:ext cx="5475" cy="3459"/>
              <a:chOff x="154" y="391"/>
              <a:chExt cx="5475" cy="3459"/>
            </a:xfrm>
          </p:grpSpPr>
          <p:sp>
            <p:nvSpPr>
              <p:cNvPr id="107705" name="Line 5"/>
              <p:cNvSpPr>
                <a:spLocks noChangeShapeType="1"/>
              </p:cNvSpPr>
              <p:nvPr/>
            </p:nvSpPr>
            <p:spPr bwMode="auto">
              <a:xfrm>
                <a:off x="2045" y="959"/>
                <a:ext cx="541" cy="1"/>
              </a:xfrm>
              <a:prstGeom prst="line">
                <a:avLst/>
              </a:prstGeom>
              <a:noFill/>
              <a:ln w="20638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06" name="Freeform 6"/>
              <p:cNvSpPr>
                <a:spLocks/>
              </p:cNvSpPr>
              <p:nvPr/>
            </p:nvSpPr>
            <p:spPr bwMode="auto">
              <a:xfrm>
                <a:off x="3263" y="2690"/>
                <a:ext cx="34" cy="40"/>
              </a:xfrm>
              <a:custGeom>
                <a:avLst/>
                <a:gdLst>
                  <a:gd name="T0" fmla="*/ 0 w 34"/>
                  <a:gd name="T1" fmla="*/ 40 h 40"/>
                  <a:gd name="T2" fmla="*/ 34 w 34"/>
                  <a:gd name="T3" fmla="*/ 40 h 40"/>
                  <a:gd name="T4" fmla="*/ 18 w 34"/>
                  <a:gd name="T5" fmla="*/ 0 h 40"/>
                  <a:gd name="T6" fmla="*/ 2 w 34"/>
                  <a:gd name="T7" fmla="*/ 40 h 40"/>
                  <a:gd name="T8" fmla="*/ 2 w 34"/>
                  <a:gd name="T9" fmla="*/ 40 h 40"/>
                  <a:gd name="T10" fmla="*/ 0 w 34"/>
                  <a:gd name="T11" fmla="*/ 4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0"/>
                  <a:gd name="T20" fmla="*/ 34 w 34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0">
                    <a:moveTo>
                      <a:pt x="0" y="40"/>
                    </a:moveTo>
                    <a:lnTo>
                      <a:pt x="34" y="40"/>
                    </a:lnTo>
                    <a:lnTo>
                      <a:pt x="18" y="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07" name="Freeform 7"/>
              <p:cNvSpPr>
                <a:spLocks/>
              </p:cNvSpPr>
              <p:nvPr/>
            </p:nvSpPr>
            <p:spPr bwMode="auto">
              <a:xfrm>
                <a:off x="3263" y="2025"/>
                <a:ext cx="34" cy="44"/>
              </a:xfrm>
              <a:custGeom>
                <a:avLst/>
                <a:gdLst>
                  <a:gd name="T0" fmla="*/ 0 w 34"/>
                  <a:gd name="T1" fmla="*/ 44 h 44"/>
                  <a:gd name="T2" fmla="*/ 34 w 34"/>
                  <a:gd name="T3" fmla="*/ 44 h 44"/>
                  <a:gd name="T4" fmla="*/ 18 w 34"/>
                  <a:gd name="T5" fmla="*/ 0 h 44"/>
                  <a:gd name="T6" fmla="*/ 2 w 34"/>
                  <a:gd name="T7" fmla="*/ 44 h 44"/>
                  <a:gd name="T8" fmla="*/ 2 w 34"/>
                  <a:gd name="T9" fmla="*/ 44 h 44"/>
                  <a:gd name="T10" fmla="*/ 0 w 3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4"/>
                  <a:gd name="T20" fmla="*/ 34 w 34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4">
                    <a:moveTo>
                      <a:pt x="0" y="44"/>
                    </a:moveTo>
                    <a:lnTo>
                      <a:pt x="34" y="44"/>
                    </a:lnTo>
                    <a:lnTo>
                      <a:pt x="18" y="0"/>
                    </a:lnTo>
                    <a:lnTo>
                      <a:pt x="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08" name="Freeform 8"/>
              <p:cNvSpPr>
                <a:spLocks/>
              </p:cNvSpPr>
              <p:nvPr/>
            </p:nvSpPr>
            <p:spPr bwMode="auto">
              <a:xfrm>
                <a:off x="3942" y="3574"/>
                <a:ext cx="34" cy="43"/>
              </a:xfrm>
              <a:custGeom>
                <a:avLst/>
                <a:gdLst>
                  <a:gd name="T0" fmla="*/ 34 w 34"/>
                  <a:gd name="T1" fmla="*/ 0 h 43"/>
                  <a:gd name="T2" fmla="*/ 34 w 34"/>
                  <a:gd name="T3" fmla="*/ 43 h 43"/>
                  <a:gd name="T4" fmla="*/ 0 w 34"/>
                  <a:gd name="T5" fmla="*/ 23 h 43"/>
                  <a:gd name="T6" fmla="*/ 34 w 34"/>
                  <a:gd name="T7" fmla="*/ 0 h 43"/>
                  <a:gd name="T8" fmla="*/ 34 w 3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3"/>
                  <a:gd name="T17" fmla="*/ 34 w 3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3">
                    <a:moveTo>
                      <a:pt x="34" y="0"/>
                    </a:moveTo>
                    <a:lnTo>
                      <a:pt x="34" y="43"/>
                    </a:lnTo>
                    <a:lnTo>
                      <a:pt x="0" y="2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09" name="Freeform 9"/>
              <p:cNvSpPr>
                <a:spLocks/>
              </p:cNvSpPr>
              <p:nvPr/>
            </p:nvSpPr>
            <p:spPr bwMode="auto">
              <a:xfrm>
                <a:off x="3973" y="1241"/>
                <a:ext cx="1290" cy="2356"/>
              </a:xfrm>
              <a:custGeom>
                <a:avLst/>
                <a:gdLst>
                  <a:gd name="T0" fmla="*/ 1290 w 1290"/>
                  <a:gd name="T1" fmla="*/ 0 h 2356"/>
                  <a:gd name="T2" fmla="*/ 1290 w 1290"/>
                  <a:gd name="T3" fmla="*/ 2356 h 2356"/>
                  <a:gd name="T4" fmla="*/ 0 w 1290"/>
                  <a:gd name="T5" fmla="*/ 2356 h 2356"/>
                  <a:gd name="T6" fmla="*/ 0 60000 65536"/>
                  <a:gd name="T7" fmla="*/ 0 60000 65536"/>
                  <a:gd name="T8" fmla="*/ 0 60000 65536"/>
                  <a:gd name="T9" fmla="*/ 0 w 1290"/>
                  <a:gd name="T10" fmla="*/ 0 h 2356"/>
                  <a:gd name="T11" fmla="*/ 1290 w 1290"/>
                  <a:gd name="T12" fmla="*/ 2356 h 23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90" h="2356">
                    <a:moveTo>
                      <a:pt x="1290" y="0"/>
                    </a:moveTo>
                    <a:lnTo>
                      <a:pt x="1290" y="2356"/>
                    </a:lnTo>
                    <a:lnTo>
                      <a:pt x="0" y="2356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0" name="Line 10"/>
              <p:cNvSpPr>
                <a:spLocks noChangeShapeType="1"/>
              </p:cNvSpPr>
              <p:nvPr/>
            </p:nvSpPr>
            <p:spPr bwMode="auto">
              <a:xfrm>
                <a:off x="5112" y="1241"/>
                <a:ext cx="149" cy="4"/>
              </a:xfrm>
              <a:prstGeom prst="line">
                <a:avLst/>
              </a:prstGeom>
              <a:noFill/>
              <a:ln w="1270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1" name="Freeform 11"/>
              <p:cNvSpPr>
                <a:spLocks/>
              </p:cNvSpPr>
              <p:nvPr/>
            </p:nvSpPr>
            <p:spPr bwMode="auto">
              <a:xfrm>
                <a:off x="3981" y="959"/>
                <a:ext cx="292" cy="2512"/>
              </a:xfrm>
              <a:custGeom>
                <a:avLst/>
                <a:gdLst>
                  <a:gd name="T0" fmla="*/ 290 w 292"/>
                  <a:gd name="T1" fmla="*/ 0 h 2512"/>
                  <a:gd name="T2" fmla="*/ 292 w 292"/>
                  <a:gd name="T3" fmla="*/ 2512 h 2512"/>
                  <a:gd name="T4" fmla="*/ 0 w 292"/>
                  <a:gd name="T5" fmla="*/ 2512 h 2512"/>
                  <a:gd name="T6" fmla="*/ 0 60000 65536"/>
                  <a:gd name="T7" fmla="*/ 0 60000 65536"/>
                  <a:gd name="T8" fmla="*/ 0 60000 65536"/>
                  <a:gd name="T9" fmla="*/ 0 w 292"/>
                  <a:gd name="T10" fmla="*/ 0 h 2512"/>
                  <a:gd name="T11" fmla="*/ 292 w 292"/>
                  <a:gd name="T12" fmla="*/ 2512 h 25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2" h="2512">
                    <a:moveTo>
                      <a:pt x="290" y="0"/>
                    </a:moveTo>
                    <a:lnTo>
                      <a:pt x="292" y="2512"/>
                    </a:lnTo>
                    <a:lnTo>
                      <a:pt x="0" y="2512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2" name="Freeform 12"/>
              <p:cNvSpPr>
                <a:spLocks/>
              </p:cNvSpPr>
              <p:nvPr/>
            </p:nvSpPr>
            <p:spPr bwMode="auto">
              <a:xfrm>
                <a:off x="3278" y="2720"/>
                <a:ext cx="180" cy="655"/>
              </a:xfrm>
              <a:custGeom>
                <a:avLst/>
                <a:gdLst>
                  <a:gd name="T0" fmla="*/ 0 w 180"/>
                  <a:gd name="T1" fmla="*/ 0 h 655"/>
                  <a:gd name="T2" fmla="*/ 3 w 180"/>
                  <a:gd name="T3" fmla="*/ 90 h 655"/>
                  <a:gd name="T4" fmla="*/ 97 w 180"/>
                  <a:gd name="T5" fmla="*/ 90 h 655"/>
                  <a:gd name="T6" fmla="*/ 97 w 180"/>
                  <a:gd name="T7" fmla="*/ 655 h 655"/>
                  <a:gd name="T8" fmla="*/ 180 w 180"/>
                  <a:gd name="T9" fmla="*/ 655 h 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655"/>
                  <a:gd name="T17" fmla="*/ 180 w 180"/>
                  <a:gd name="T18" fmla="*/ 655 h 6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655">
                    <a:moveTo>
                      <a:pt x="0" y="0"/>
                    </a:moveTo>
                    <a:lnTo>
                      <a:pt x="3" y="90"/>
                    </a:lnTo>
                    <a:lnTo>
                      <a:pt x="97" y="90"/>
                    </a:lnTo>
                    <a:lnTo>
                      <a:pt x="97" y="655"/>
                    </a:lnTo>
                    <a:lnTo>
                      <a:pt x="180" y="655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3" name="Freeform 13"/>
              <p:cNvSpPr>
                <a:spLocks/>
              </p:cNvSpPr>
              <p:nvPr/>
            </p:nvSpPr>
            <p:spPr bwMode="auto">
              <a:xfrm>
                <a:off x="3278" y="2055"/>
                <a:ext cx="212" cy="1256"/>
              </a:xfrm>
              <a:custGeom>
                <a:avLst/>
                <a:gdLst>
                  <a:gd name="T0" fmla="*/ 0 w 212"/>
                  <a:gd name="T1" fmla="*/ 0 h 1256"/>
                  <a:gd name="T2" fmla="*/ 3 w 212"/>
                  <a:gd name="T3" fmla="*/ 90 h 1256"/>
                  <a:gd name="T4" fmla="*/ 139 w 212"/>
                  <a:gd name="T5" fmla="*/ 90 h 1256"/>
                  <a:gd name="T6" fmla="*/ 139 w 212"/>
                  <a:gd name="T7" fmla="*/ 1256 h 1256"/>
                  <a:gd name="T8" fmla="*/ 212 w 212"/>
                  <a:gd name="T9" fmla="*/ 1256 h 1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256"/>
                  <a:gd name="T17" fmla="*/ 212 w 212"/>
                  <a:gd name="T18" fmla="*/ 1256 h 1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256">
                    <a:moveTo>
                      <a:pt x="0" y="0"/>
                    </a:moveTo>
                    <a:lnTo>
                      <a:pt x="3" y="90"/>
                    </a:lnTo>
                    <a:lnTo>
                      <a:pt x="139" y="90"/>
                    </a:lnTo>
                    <a:lnTo>
                      <a:pt x="139" y="1256"/>
                    </a:lnTo>
                    <a:lnTo>
                      <a:pt x="212" y="1256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4" name="Freeform 14"/>
              <p:cNvSpPr>
                <a:spLocks/>
              </p:cNvSpPr>
              <p:nvPr/>
            </p:nvSpPr>
            <p:spPr bwMode="auto">
              <a:xfrm>
                <a:off x="2615" y="1102"/>
                <a:ext cx="133" cy="282"/>
              </a:xfrm>
              <a:custGeom>
                <a:avLst/>
                <a:gdLst>
                  <a:gd name="T0" fmla="*/ 130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130 w 133"/>
                  <a:gd name="T13" fmla="*/ 282 h 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82"/>
                  <a:gd name="T23" fmla="*/ 133 w 133"/>
                  <a:gd name="T24" fmla="*/ 282 h 2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82">
                    <a:moveTo>
                      <a:pt x="130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  <a:lnTo>
                      <a:pt x="130" y="2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5" name="Freeform 15"/>
              <p:cNvSpPr>
                <a:spLocks/>
              </p:cNvSpPr>
              <p:nvPr/>
            </p:nvSpPr>
            <p:spPr bwMode="auto">
              <a:xfrm>
                <a:off x="2615" y="1102"/>
                <a:ext cx="133" cy="282"/>
              </a:xfrm>
              <a:custGeom>
                <a:avLst/>
                <a:gdLst>
                  <a:gd name="T0" fmla="*/ 130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2"/>
                  <a:gd name="T20" fmla="*/ 133 w 133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2">
                    <a:moveTo>
                      <a:pt x="130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6" name="Freeform 16"/>
              <p:cNvSpPr>
                <a:spLocks/>
              </p:cNvSpPr>
              <p:nvPr/>
            </p:nvSpPr>
            <p:spPr bwMode="auto">
              <a:xfrm>
                <a:off x="1808" y="2109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3 h 43"/>
                  <a:gd name="T6" fmla="*/ 0 w 34"/>
                  <a:gd name="T7" fmla="*/ 3 h 43"/>
                  <a:gd name="T8" fmla="*/ 0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7" name="Freeform 17"/>
              <p:cNvSpPr>
                <a:spLocks/>
              </p:cNvSpPr>
              <p:nvPr/>
            </p:nvSpPr>
            <p:spPr bwMode="auto">
              <a:xfrm>
                <a:off x="154" y="1926"/>
                <a:ext cx="126" cy="442"/>
              </a:xfrm>
              <a:custGeom>
                <a:avLst/>
                <a:gdLst>
                  <a:gd name="T0" fmla="*/ 123 w 126"/>
                  <a:gd name="T1" fmla="*/ 442 h 442"/>
                  <a:gd name="T2" fmla="*/ 126 w 126"/>
                  <a:gd name="T3" fmla="*/ 0 h 442"/>
                  <a:gd name="T4" fmla="*/ 0 w 126"/>
                  <a:gd name="T5" fmla="*/ 0 h 442"/>
                  <a:gd name="T6" fmla="*/ 0 w 126"/>
                  <a:gd name="T7" fmla="*/ 442 h 442"/>
                  <a:gd name="T8" fmla="*/ 126 w 126"/>
                  <a:gd name="T9" fmla="*/ 442 h 442"/>
                  <a:gd name="T10" fmla="*/ 126 w 126"/>
                  <a:gd name="T11" fmla="*/ 442 h 442"/>
                  <a:gd name="T12" fmla="*/ 123 w 126"/>
                  <a:gd name="T13" fmla="*/ 442 h 4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6"/>
                  <a:gd name="T22" fmla="*/ 0 h 442"/>
                  <a:gd name="T23" fmla="*/ 126 w 126"/>
                  <a:gd name="T24" fmla="*/ 442 h 4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6" h="442">
                    <a:moveTo>
                      <a:pt x="123" y="442"/>
                    </a:moveTo>
                    <a:lnTo>
                      <a:pt x="126" y="0"/>
                    </a:lnTo>
                    <a:lnTo>
                      <a:pt x="0" y="0"/>
                    </a:lnTo>
                    <a:lnTo>
                      <a:pt x="0" y="442"/>
                    </a:lnTo>
                    <a:lnTo>
                      <a:pt x="126" y="442"/>
                    </a:lnTo>
                    <a:lnTo>
                      <a:pt x="123" y="4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8" name="Freeform 18"/>
              <p:cNvSpPr>
                <a:spLocks/>
              </p:cNvSpPr>
              <p:nvPr/>
            </p:nvSpPr>
            <p:spPr bwMode="auto">
              <a:xfrm>
                <a:off x="154" y="1926"/>
                <a:ext cx="126" cy="442"/>
              </a:xfrm>
              <a:custGeom>
                <a:avLst/>
                <a:gdLst>
                  <a:gd name="T0" fmla="*/ 123 w 126"/>
                  <a:gd name="T1" fmla="*/ 442 h 442"/>
                  <a:gd name="T2" fmla="*/ 126 w 126"/>
                  <a:gd name="T3" fmla="*/ 0 h 442"/>
                  <a:gd name="T4" fmla="*/ 0 w 126"/>
                  <a:gd name="T5" fmla="*/ 0 h 442"/>
                  <a:gd name="T6" fmla="*/ 0 w 126"/>
                  <a:gd name="T7" fmla="*/ 442 h 442"/>
                  <a:gd name="T8" fmla="*/ 126 w 126"/>
                  <a:gd name="T9" fmla="*/ 442 h 442"/>
                  <a:gd name="T10" fmla="*/ 126 w 126"/>
                  <a:gd name="T11" fmla="*/ 442 h 4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"/>
                  <a:gd name="T19" fmla="*/ 0 h 442"/>
                  <a:gd name="T20" fmla="*/ 126 w 126"/>
                  <a:gd name="T21" fmla="*/ 442 h 4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" h="442">
                    <a:moveTo>
                      <a:pt x="123" y="442"/>
                    </a:moveTo>
                    <a:lnTo>
                      <a:pt x="126" y="0"/>
                    </a:lnTo>
                    <a:lnTo>
                      <a:pt x="0" y="0"/>
                    </a:lnTo>
                    <a:lnTo>
                      <a:pt x="0" y="442"/>
                    </a:lnTo>
                    <a:lnTo>
                      <a:pt x="126" y="44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9" name="Rectangle 19"/>
              <p:cNvSpPr>
                <a:spLocks noChangeArrowheads="1"/>
              </p:cNvSpPr>
              <p:nvPr/>
            </p:nvSpPr>
            <p:spPr bwMode="auto">
              <a:xfrm>
                <a:off x="173" y="2099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P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0" name="Rectangle 20"/>
              <p:cNvSpPr>
                <a:spLocks noChangeArrowheads="1"/>
              </p:cNvSpPr>
              <p:nvPr/>
            </p:nvSpPr>
            <p:spPr bwMode="auto">
              <a:xfrm>
                <a:off x="217" y="2099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1" name="Freeform 21"/>
              <p:cNvSpPr>
                <a:spLocks/>
              </p:cNvSpPr>
              <p:nvPr/>
            </p:nvSpPr>
            <p:spPr bwMode="auto">
              <a:xfrm>
                <a:off x="379" y="1653"/>
                <a:ext cx="421" cy="987"/>
              </a:xfrm>
              <a:custGeom>
                <a:avLst/>
                <a:gdLst>
                  <a:gd name="T0" fmla="*/ 421 w 421"/>
                  <a:gd name="T1" fmla="*/ 987 h 987"/>
                  <a:gd name="T2" fmla="*/ 421 w 421"/>
                  <a:gd name="T3" fmla="*/ 0 h 987"/>
                  <a:gd name="T4" fmla="*/ 0 w 421"/>
                  <a:gd name="T5" fmla="*/ 0 h 987"/>
                  <a:gd name="T6" fmla="*/ 0 w 421"/>
                  <a:gd name="T7" fmla="*/ 987 h 987"/>
                  <a:gd name="T8" fmla="*/ 421 w 421"/>
                  <a:gd name="T9" fmla="*/ 987 h 987"/>
                  <a:gd name="T10" fmla="*/ 421 w 421"/>
                  <a:gd name="T11" fmla="*/ 987 h 9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1"/>
                  <a:gd name="T19" fmla="*/ 0 h 987"/>
                  <a:gd name="T20" fmla="*/ 421 w 421"/>
                  <a:gd name="T21" fmla="*/ 987 h 9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1" h="987">
                    <a:moveTo>
                      <a:pt x="421" y="987"/>
                    </a:moveTo>
                    <a:lnTo>
                      <a:pt x="421" y="0"/>
                    </a:lnTo>
                    <a:lnTo>
                      <a:pt x="0" y="0"/>
                    </a:lnTo>
                    <a:lnTo>
                      <a:pt x="0" y="987"/>
                    </a:lnTo>
                    <a:lnTo>
                      <a:pt x="421" y="9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22" name="Freeform 22"/>
              <p:cNvSpPr>
                <a:spLocks/>
              </p:cNvSpPr>
              <p:nvPr/>
            </p:nvSpPr>
            <p:spPr bwMode="auto">
              <a:xfrm>
                <a:off x="379" y="1653"/>
                <a:ext cx="421" cy="987"/>
              </a:xfrm>
              <a:custGeom>
                <a:avLst/>
                <a:gdLst>
                  <a:gd name="T0" fmla="*/ 421 w 421"/>
                  <a:gd name="T1" fmla="*/ 987 h 987"/>
                  <a:gd name="T2" fmla="*/ 421 w 421"/>
                  <a:gd name="T3" fmla="*/ 0 h 987"/>
                  <a:gd name="T4" fmla="*/ 0 w 421"/>
                  <a:gd name="T5" fmla="*/ 0 h 987"/>
                  <a:gd name="T6" fmla="*/ 0 w 421"/>
                  <a:gd name="T7" fmla="*/ 987 h 987"/>
                  <a:gd name="T8" fmla="*/ 421 w 421"/>
                  <a:gd name="T9" fmla="*/ 987 h 987"/>
                  <a:gd name="T10" fmla="*/ 421 w 421"/>
                  <a:gd name="T11" fmla="*/ 987 h 9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1"/>
                  <a:gd name="T19" fmla="*/ 0 h 987"/>
                  <a:gd name="T20" fmla="*/ 421 w 421"/>
                  <a:gd name="T21" fmla="*/ 987 h 9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1" h="987">
                    <a:moveTo>
                      <a:pt x="421" y="987"/>
                    </a:moveTo>
                    <a:lnTo>
                      <a:pt x="421" y="0"/>
                    </a:lnTo>
                    <a:lnTo>
                      <a:pt x="0" y="0"/>
                    </a:lnTo>
                    <a:lnTo>
                      <a:pt x="0" y="987"/>
                    </a:lnTo>
                    <a:lnTo>
                      <a:pt x="421" y="98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23" name="Rectangle 23"/>
              <p:cNvSpPr>
                <a:spLocks noChangeArrowheads="1"/>
              </p:cNvSpPr>
              <p:nvPr/>
            </p:nvSpPr>
            <p:spPr bwMode="auto">
              <a:xfrm>
                <a:off x="429" y="2049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4" name="Rectangle 24"/>
              <p:cNvSpPr>
                <a:spLocks noChangeArrowheads="1"/>
              </p:cNvSpPr>
              <p:nvPr/>
            </p:nvSpPr>
            <p:spPr bwMode="auto">
              <a:xfrm>
                <a:off x="447" y="2049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5" name="Rectangle 25"/>
              <p:cNvSpPr>
                <a:spLocks noChangeArrowheads="1"/>
              </p:cNvSpPr>
              <p:nvPr/>
            </p:nvSpPr>
            <p:spPr bwMode="auto">
              <a:xfrm>
                <a:off x="484" y="2049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6" name="Rectangle 26"/>
              <p:cNvSpPr>
                <a:spLocks noChangeArrowheads="1"/>
              </p:cNvSpPr>
              <p:nvPr/>
            </p:nvSpPr>
            <p:spPr bwMode="auto">
              <a:xfrm>
                <a:off x="515" y="2049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7" name="Rectangle 27"/>
              <p:cNvSpPr>
                <a:spLocks noChangeArrowheads="1"/>
              </p:cNvSpPr>
              <p:nvPr/>
            </p:nvSpPr>
            <p:spPr bwMode="auto">
              <a:xfrm>
                <a:off x="533" y="2049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8" name="Rectangle 28"/>
              <p:cNvSpPr>
                <a:spLocks noChangeArrowheads="1"/>
              </p:cNvSpPr>
              <p:nvPr/>
            </p:nvSpPr>
            <p:spPr bwMode="auto">
              <a:xfrm>
                <a:off x="557" y="2049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29" name="Rectangle 29"/>
              <p:cNvSpPr>
                <a:spLocks noChangeArrowheads="1"/>
              </p:cNvSpPr>
              <p:nvPr/>
            </p:nvSpPr>
            <p:spPr bwMode="auto">
              <a:xfrm>
                <a:off x="593" y="2049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0" name="Rectangle 30"/>
              <p:cNvSpPr>
                <a:spLocks noChangeArrowheads="1"/>
              </p:cNvSpPr>
              <p:nvPr/>
            </p:nvSpPr>
            <p:spPr bwMode="auto">
              <a:xfrm>
                <a:off x="627" y="2049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1" name="Rectangle 31"/>
              <p:cNvSpPr>
                <a:spLocks noChangeArrowheads="1"/>
              </p:cNvSpPr>
              <p:nvPr/>
            </p:nvSpPr>
            <p:spPr bwMode="auto">
              <a:xfrm>
                <a:off x="645" y="2049"/>
                <a:ext cx="1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2" name="Rectangle 32"/>
              <p:cNvSpPr>
                <a:spLocks noChangeArrowheads="1"/>
              </p:cNvSpPr>
              <p:nvPr/>
            </p:nvSpPr>
            <p:spPr bwMode="auto">
              <a:xfrm>
                <a:off x="659" y="2049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3" name="Rectangle 33"/>
              <p:cNvSpPr>
                <a:spLocks noChangeArrowheads="1"/>
              </p:cNvSpPr>
              <p:nvPr/>
            </p:nvSpPr>
            <p:spPr bwMode="auto">
              <a:xfrm>
                <a:off x="695" y="2049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4" name="Rectangle 34"/>
              <p:cNvSpPr>
                <a:spLocks noChangeArrowheads="1"/>
              </p:cNvSpPr>
              <p:nvPr/>
            </p:nvSpPr>
            <p:spPr bwMode="auto">
              <a:xfrm>
                <a:off x="732" y="20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5" name="Rectangle 35"/>
              <p:cNvSpPr>
                <a:spLocks noChangeArrowheads="1"/>
              </p:cNvSpPr>
              <p:nvPr/>
            </p:nvSpPr>
            <p:spPr bwMode="auto">
              <a:xfrm>
                <a:off x="470" y="2146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6" name="Rectangle 36"/>
              <p:cNvSpPr>
                <a:spLocks noChangeArrowheads="1"/>
              </p:cNvSpPr>
              <p:nvPr/>
            </p:nvSpPr>
            <p:spPr bwMode="auto">
              <a:xfrm>
                <a:off x="525" y="214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7" name="Rectangle 37"/>
              <p:cNvSpPr>
                <a:spLocks noChangeArrowheads="1"/>
              </p:cNvSpPr>
              <p:nvPr/>
            </p:nvSpPr>
            <p:spPr bwMode="auto">
              <a:xfrm>
                <a:off x="562" y="2146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8" name="Rectangle 38"/>
              <p:cNvSpPr>
                <a:spLocks noChangeArrowheads="1"/>
              </p:cNvSpPr>
              <p:nvPr/>
            </p:nvSpPr>
            <p:spPr bwMode="auto">
              <a:xfrm>
                <a:off x="619" y="214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39" name="Rectangle 39"/>
              <p:cNvSpPr>
                <a:spLocks noChangeArrowheads="1"/>
              </p:cNvSpPr>
              <p:nvPr/>
            </p:nvSpPr>
            <p:spPr bwMode="auto">
              <a:xfrm>
                <a:off x="656" y="2146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40" name="Rectangle 40"/>
              <p:cNvSpPr>
                <a:spLocks noChangeArrowheads="1"/>
              </p:cNvSpPr>
              <p:nvPr/>
            </p:nvSpPr>
            <p:spPr bwMode="auto">
              <a:xfrm>
                <a:off x="677" y="2146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y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41" name="Freeform 41"/>
              <p:cNvSpPr>
                <a:spLocks/>
              </p:cNvSpPr>
              <p:nvPr/>
            </p:nvSpPr>
            <p:spPr bwMode="auto">
              <a:xfrm>
                <a:off x="4446" y="1620"/>
                <a:ext cx="420" cy="990"/>
              </a:xfrm>
              <a:custGeom>
                <a:avLst/>
                <a:gdLst>
                  <a:gd name="T0" fmla="*/ 420 w 420"/>
                  <a:gd name="T1" fmla="*/ 987 h 990"/>
                  <a:gd name="T2" fmla="*/ 420 w 420"/>
                  <a:gd name="T3" fmla="*/ 0 h 990"/>
                  <a:gd name="T4" fmla="*/ 0 w 420"/>
                  <a:gd name="T5" fmla="*/ 0 h 990"/>
                  <a:gd name="T6" fmla="*/ 0 w 420"/>
                  <a:gd name="T7" fmla="*/ 990 h 990"/>
                  <a:gd name="T8" fmla="*/ 420 w 420"/>
                  <a:gd name="T9" fmla="*/ 990 h 990"/>
                  <a:gd name="T10" fmla="*/ 420 w 420"/>
                  <a:gd name="T11" fmla="*/ 990 h 990"/>
                  <a:gd name="T12" fmla="*/ 420 w 420"/>
                  <a:gd name="T13" fmla="*/ 987 h 9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0"/>
                  <a:gd name="T22" fmla="*/ 0 h 990"/>
                  <a:gd name="T23" fmla="*/ 420 w 420"/>
                  <a:gd name="T24" fmla="*/ 990 h 9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0" h="990">
                    <a:moveTo>
                      <a:pt x="420" y="987"/>
                    </a:moveTo>
                    <a:lnTo>
                      <a:pt x="420" y="0"/>
                    </a:lnTo>
                    <a:lnTo>
                      <a:pt x="0" y="0"/>
                    </a:lnTo>
                    <a:lnTo>
                      <a:pt x="0" y="990"/>
                    </a:lnTo>
                    <a:lnTo>
                      <a:pt x="420" y="990"/>
                    </a:lnTo>
                    <a:lnTo>
                      <a:pt x="420" y="9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2" name="Freeform 42"/>
              <p:cNvSpPr>
                <a:spLocks/>
              </p:cNvSpPr>
              <p:nvPr/>
            </p:nvSpPr>
            <p:spPr bwMode="auto">
              <a:xfrm>
                <a:off x="4446" y="1620"/>
                <a:ext cx="420" cy="990"/>
              </a:xfrm>
              <a:custGeom>
                <a:avLst/>
                <a:gdLst>
                  <a:gd name="T0" fmla="*/ 420 w 420"/>
                  <a:gd name="T1" fmla="*/ 987 h 990"/>
                  <a:gd name="T2" fmla="*/ 420 w 420"/>
                  <a:gd name="T3" fmla="*/ 0 h 990"/>
                  <a:gd name="T4" fmla="*/ 0 w 420"/>
                  <a:gd name="T5" fmla="*/ 0 h 990"/>
                  <a:gd name="T6" fmla="*/ 0 w 420"/>
                  <a:gd name="T7" fmla="*/ 990 h 990"/>
                  <a:gd name="T8" fmla="*/ 420 w 420"/>
                  <a:gd name="T9" fmla="*/ 990 h 990"/>
                  <a:gd name="T10" fmla="*/ 420 w 420"/>
                  <a:gd name="T11" fmla="*/ 990 h 9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0"/>
                  <a:gd name="T19" fmla="*/ 0 h 990"/>
                  <a:gd name="T20" fmla="*/ 420 w 420"/>
                  <a:gd name="T21" fmla="*/ 990 h 9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0" h="990">
                    <a:moveTo>
                      <a:pt x="420" y="987"/>
                    </a:moveTo>
                    <a:lnTo>
                      <a:pt x="420" y="0"/>
                    </a:lnTo>
                    <a:lnTo>
                      <a:pt x="0" y="0"/>
                    </a:lnTo>
                    <a:lnTo>
                      <a:pt x="0" y="990"/>
                    </a:lnTo>
                    <a:lnTo>
                      <a:pt x="420" y="99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3" name="Freeform 43"/>
              <p:cNvSpPr>
                <a:spLocks/>
              </p:cNvSpPr>
              <p:nvPr/>
            </p:nvSpPr>
            <p:spPr bwMode="auto">
              <a:xfrm>
                <a:off x="1808" y="1603"/>
                <a:ext cx="34" cy="44"/>
              </a:xfrm>
              <a:custGeom>
                <a:avLst/>
                <a:gdLst>
                  <a:gd name="T0" fmla="*/ 0 w 34"/>
                  <a:gd name="T1" fmla="*/ 0 h 44"/>
                  <a:gd name="T2" fmla="*/ 0 w 34"/>
                  <a:gd name="T3" fmla="*/ 44 h 44"/>
                  <a:gd name="T4" fmla="*/ 34 w 34"/>
                  <a:gd name="T5" fmla="*/ 24 h 44"/>
                  <a:gd name="T6" fmla="*/ 0 w 34"/>
                  <a:gd name="T7" fmla="*/ 4 h 44"/>
                  <a:gd name="T8" fmla="*/ 0 w 34"/>
                  <a:gd name="T9" fmla="*/ 4 h 44"/>
                  <a:gd name="T10" fmla="*/ 0 w 34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4"/>
                  <a:gd name="T20" fmla="*/ 34 w 34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4">
                    <a:moveTo>
                      <a:pt x="0" y="0"/>
                    </a:moveTo>
                    <a:lnTo>
                      <a:pt x="0" y="44"/>
                    </a:lnTo>
                    <a:lnTo>
                      <a:pt x="34" y="2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4" name="Freeform 44"/>
              <p:cNvSpPr>
                <a:spLocks/>
              </p:cNvSpPr>
              <p:nvPr/>
            </p:nvSpPr>
            <p:spPr bwMode="auto">
              <a:xfrm>
                <a:off x="1808" y="2361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3 h 43"/>
                  <a:gd name="T6" fmla="*/ 0 w 34"/>
                  <a:gd name="T7" fmla="*/ 3 h 43"/>
                  <a:gd name="T8" fmla="*/ 0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5" name="Freeform 45"/>
              <p:cNvSpPr>
                <a:spLocks/>
              </p:cNvSpPr>
              <p:nvPr/>
            </p:nvSpPr>
            <p:spPr bwMode="auto">
              <a:xfrm>
                <a:off x="3179" y="2268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0 h 43"/>
                  <a:gd name="T6" fmla="*/ 0 w 34"/>
                  <a:gd name="T7" fmla="*/ 0 h 43"/>
                  <a:gd name="T8" fmla="*/ 0 w 3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3"/>
                  <a:gd name="T17" fmla="*/ 34 w 3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6" name="Freeform 46"/>
              <p:cNvSpPr>
                <a:spLocks/>
              </p:cNvSpPr>
              <p:nvPr/>
            </p:nvSpPr>
            <p:spPr bwMode="auto">
              <a:xfrm>
                <a:off x="3179" y="2424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3 h 43"/>
                  <a:gd name="T6" fmla="*/ 0 w 34"/>
                  <a:gd name="T7" fmla="*/ 0 h 43"/>
                  <a:gd name="T8" fmla="*/ 0 w 3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3"/>
                  <a:gd name="T17" fmla="*/ 34 w 3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7" name="Freeform 47"/>
              <p:cNvSpPr>
                <a:spLocks/>
              </p:cNvSpPr>
              <p:nvPr/>
            </p:nvSpPr>
            <p:spPr bwMode="auto">
              <a:xfrm>
                <a:off x="3526" y="2424"/>
                <a:ext cx="37" cy="43"/>
              </a:xfrm>
              <a:custGeom>
                <a:avLst/>
                <a:gdLst>
                  <a:gd name="T0" fmla="*/ 0 w 37"/>
                  <a:gd name="T1" fmla="*/ 0 h 43"/>
                  <a:gd name="T2" fmla="*/ 3 w 37"/>
                  <a:gd name="T3" fmla="*/ 43 h 43"/>
                  <a:gd name="T4" fmla="*/ 37 w 37"/>
                  <a:gd name="T5" fmla="*/ 23 h 43"/>
                  <a:gd name="T6" fmla="*/ 3 w 37"/>
                  <a:gd name="T7" fmla="*/ 0 h 43"/>
                  <a:gd name="T8" fmla="*/ 3 w 37"/>
                  <a:gd name="T9" fmla="*/ 0 h 43"/>
                  <a:gd name="T10" fmla="*/ 0 w 3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3"/>
                  <a:gd name="T20" fmla="*/ 37 w 3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3">
                    <a:moveTo>
                      <a:pt x="0" y="0"/>
                    </a:moveTo>
                    <a:lnTo>
                      <a:pt x="3" y="43"/>
                    </a:lnTo>
                    <a:lnTo>
                      <a:pt x="37" y="2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8" name="Line 48"/>
              <p:cNvSpPr>
                <a:spLocks noChangeShapeType="1"/>
              </p:cNvSpPr>
              <p:nvPr/>
            </p:nvSpPr>
            <p:spPr bwMode="auto">
              <a:xfrm flipH="1">
                <a:off x="3344" y="2444"/>
                <a:ext cx="195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9" name="Freeform 49"/>
              <p:cNvSpPr>
                <a:spLocks/>
              </p:cNvSpPr>
              <p:nvPr/>
            </p:nvSpPr>
            <p:spPr bwMode="auto">
              <a:xfrm>
                <a:off x="5394" y="2092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3 h 43"/>
                  <a:gd name="T6" fmla="*/ 0 w 34"/>
                  <a:gd name="T7" fmla="*/ 3 h 43"/>
                  <a:gd name="T8" fmla="*/ 0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0" name="Freeform 50"/>
              <p:cNvSpPr>
                <a:spLocks/>
              </p:cNvSpPr>
              <p:nvPr/>
            </p:nvSpPr>
            <p:spPr bwMode="auto">
              <a:xfrm>
                <a:off x="5394" y="2408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0 h 43"/>
                  <a:gd name="T6" fmla="*/ 0 w 34"/>
                  <a:gd name="T7" fmla="*/ 0 h 43"/>
                  <a:gd name="T8" fmla="*/ 0 w 3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3"/>
                  <a:gd name="T17" fmla="*/ 34 w 3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1" name="Line 51"/>
              <p:cNvSpPr>
                <a:spLocks noChangeShapeType="1"/>
              </p:cNvSpPr>
              <p:nvPr/>
            </p:nvSpPr>
            <p:spPr bwMode="auto">
              <a:xfrm>
                <a:off x="277" y="2145"/>
                <a:ext cx="76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2" name="Freeform 52"/>
              <p:cNvSpPr>
                <a:spLocks/>
              </p:cNvSpPr>
              <p:nvPr/>
            </p:nvSpPr>
            <p:spPr bwMode="auto">
              <a:xfrm>
                <a:off x="340" y="2125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3 w 34"/>
                  <a:gd name="T3" fmla="*/ 43 h 43"/>
                  <a:gd name="T4" fmla="*/ 34 w 34"/>
                  <a:gd name="T5" fmla="*/ 23 h 43"/>
                  <a:gd name="T6" fmla="*/ 3 w 34"/>
                  <a:gd name="T7" fmla="*/ 0 h 43"/>
                  <a:gd name="T8" fmla="*/ 3 w 34"/>
                  <a:gd name="T9" fmla="*/ 0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3" y="43"/>
                    </a:lnTo>
                    <a:lnTo>
                      <a:pt x="34" y="2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3" name="Freeform 53"/>
              <p:cNvSpPr>
                <a:spLocks/>
              </p:cNvSpPr>
              <p:nvPr/>
            </p:nvSpPr>
            <p:spPr bwMode="auto">
              <a:xfrm>
                <a:off x="5430" y="2035"/>
                <a:ext cx="126" cy="472"/>
              </a:xfrm>
              <a:custGeom>
                <a:avLst/>
                <a:gdLst>
                  <a:gd name="T0" fmla="*/ 0 w 126"/>
                  <a:gd name="T1" fmla="*/ 77 h 472"/>
                  <a:gd name="T2" fmla="*/ 3 w 126"/>
                  <a:gd name="T3" fmla="*/ 67 h 472"/>
                  <a:gd name="T4" fmla="*/ 6 w 126"/>
                  <a:gd name="T5" fmla="*/ 54 h 472"/>
                  <a:gd name="T6" fmla="*/ 8 w 126"/>
                  <a:gd name="T7" fmla="*/ 44 h 472"/>
                  <a:gd name="T8" fmla="*/ 13 w 126"/>
                  <a:gd name="T9" fmla="*/ 34 h 472"/>
                  <a:gd name="T10" fmla="*/ 21 w 126"/>
                  <a:gd name="T11" fmla="*/ 24 h 472"/>
                  <a:gd name="T12" fmla="*/ 27 w 126"/>
                  <a:gd name="T13" fmla="*/ 17 h 472"/>
                  <a:gd name="T14" fmla="*/ 34 w 126"/>
                  <a:gd name="T15" fmla="*/ 10 h 472"/>
                  <a:gd name="T16" fmla="*/ 45 w 126"/>
                  <a:gd name="T17" fmla="*/ 4 h 472"/>
                  <a:gd name="T18" fmla="*/ 55 w 126"/>
                  <a:gd name="T19" fmla="*/ 0 h 472"/>
                  <a:gd name="T20" fmla="*/ 63 w 126"/>
                  <a:gd name="T21" fmla="*/ 0 h 472"/>
                  <a:gd name="T22" fmla="*/ 74 w 126"/>
                  <a:gd name="T23" fmla="*/ 0 h 472"/>
                  <a:gd name="T24" fmla="*/ 84 w 126"/>
                  <a:gd name="T25" fmla="*/ 4 h 472"/>
                  <a:gd name="T26" fmla="*/ 92 w 126"/>
                  <a:gd name="T27" fmla="*/ 10 h 472"/>
                  <a:gd name="T28" fmla="*/ 100 w 126"/>
                  <a:gd name="T29" fmla="*/ 17 h 472"/>
                  <a:gd name="T30" fmla="*/ 108 w 126"/>
                  <a:gd name="T31" fmla="*/ 24 h 472"/>
                  <a:gd name="T32" fmla="*/ 113 w 126"/>
                  <a:gd name="T33" fmla="*/ 34 h 472"/>
                  <a:gd name="T34" fmla="*/ 118 w 126"/>
                  <a:gd name="T35" fmla="*/ 44 h 472"/>
                  <a:gd name="T36" fmla="*/ 123 w 126"/>
                  <a:gd name="T37" fmla="*/ 54 h 472"/>
                  <a:gd name="T38" fmla="*/ 126 w 126"/>
                  <a:gd name="T39" fmla="*/ 67 h 472"/>
                  <a:gd name="T40" fmla="*/ 126 w 126"/>
                  <a:gd name="T41" fmla="*/ 80 h 472"/>
                  <a:gd name="T42" fmla="*/ 126 w 126"/>
                  <a:gd name="T43" fmla="*/ 396 h 472"/>
                  <a:gd name="T44" fmla="*/ 126 w 126"/>
                  <a:gd name="T45" fmla="*/ 406 h 472"/>
                  <a:gd name="T46" fmla="*/ 123 w 126"/>
                  <a:gd name="T47" fmla="*/ 419 h 472"/>
                  <a:gd name="T48" fmla="*/ 118 w 126"/>
                  <a:gd name="T49" fmla="*/ 429 h 472"/>
                  <a:gd name="T50" fmla="*/ 113 w 126"/>
                  <a:gd name="T51" fmla="*/ 442 h 472"/>
                  <a:gd name="T52" fmla="*/ 108 w 126"/>
                  <a:gd name="T53" fmla="*/ 449 h 472"/>
                  <a:gd name="T54" fmla="*/ 100 w 126"/>
                  <a:gd name="T55" fmla="*/ 459 h 472"/>
                  <a:gd name="T56" fmla="*/ 92 w 126"/>
                  <a:gd name="T57" fmla="*/ 466 h 472"/>
                  <a:gd name="T58" fmla="*/ 84 w 126"/>
                  <a:gd name="T59" fmla="*/ 469 h 472"/>
                  <a:gd name="T60" fmla="*/ 74 w 126"/>
                  <a:gd name="T61" fmla="*/ 472 h 472"/>
                  <a:gd name="T62" fmla="*/ 63 w 126"/>
                  <a:gd name="T63" fmla="*/ 472 h 472"/>
                  <a:gd name="T64" fmla="*/ 55 w 126"/>
                  <a:gd name="T65" fmla="*/ 472 h 472"/>
                  <a:gd name="T66" fmla="*/ 45 w 126"/>
                  <a:gd name="T67" fmla="*/ 469 h 472"/>
                  <a:gd name="T68" fmla="*/ 34 w 126"/>
                  <a:gd name="T69" fmla="*/ 466 h 472"/>
                  <a:gd name="T70" fmla="*/ 27 w 126"/>
                  <a:gd name="T71" fmla="*/ 459 h 472"/>
                  <a:gd name="T72" fmla="*/ 21 w 126"/>
                  <a:gd name="T73" fmla="*/ 449 h 472"/>
                  <a:gd name="T74" fmla="*/ 13 w 126"/>
                  <a:gd name="T75" fmla="*/ 442 h 472"/>
                  <a:gd name="T76" fmla="*/ 8 w 126"/>
                  <a:gd name="T77" fmla="*/ 429 h 472"/>
                  <a:gd name="T78" fmla="*/ 6 w 126"/>
                  <a:gd name="T79" fmla="*/ 419 h 472"/>
                  <a:gd name="T80" fmla="*/ 3 w 126"/>
                  <a:gd name="T81" fmla="*/ 406 h 472"/>
                  <a:gd name="T82" fmla="*/ 3 w 126"/>
                  <a:gd name="T83" fmla="*/ 396 h 472"/>
                  <a:gd name="T84" fmla="*/ 3 w 126"/>
                  <a:gd name="T85" fmla="*/ 80 h 472"/>
                  <a:gd name="T86" fmla="*/ 3 w 126"/>
                  <a:gd name="T87" fmla="*/ 80 h 472"/>
                  <a:gd name="T88" fmla="*/ 0 w 126"/>
                  <a:gd name="T89" fmla="*/ 77 h 4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6"/>
                  <a:gd name="T136" fmla="*/ 0 h 472"/>
                  <a:gd name="T137" fmla="*/ 126 w 126"/>
                  <a:gd name="T138" fmla="*/ 472 h 4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6" h="472">
                    <a:moveTo>
                      <a:pt x="0" y="77"/>
                    </a:moveTo>
                    <a:lnTo>
                      <a:pt x="3" y="67"/>
                    </a:lnTo>
                    <a:lnTo>
                      <a:pt x="6" y="54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21" y="24"/>
                    </a:lnTo>
                    <a:lnTo>
                      <a:pt x="27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84" y="4"/>
                    </a:lnTo>
                    <a:lnTo>
                      <a:pt x="92" y="10"/>
                    </a:lnTo>
                    <a:lnTo>
                      <a:pt x="100" y="17"/>
                    </a:lnTo>
                    <a:lnTo>
                      <a:pt x="108" y="24"/>
                    </a:lnTo>
                    <a:lnTo>
                      <a:pt x="113" y="34"/>
                    </a:lnTo>
                    <a:lnTo>
                      <a:pt x="118" y="44"/>
                    </a:lnTo>
                    <a:lnTo>
                      <a:pt x="123" y="54"/>
                    </a:lnTo>
                    <a:lnTo>
                      <a:pt x="126" y="67"/>
                    </a:lnTo>
                    <a:lnTo>
                      <a:pt x="126" y="80"/>
                    </a:lnTo>
                    <a:lnTo>
                      <a:pt x="126" y="396"/>
                    </a:lnTo>
                    <a:lnTo>
                      <a:pt x="126" y="406"/>
                    </a:lnTo>
                    <a:lnTo>
                      <a:pt x="123" y="419"/>
                    </a:lnTo>
                    <a:lnTo>
                      <a:pt x="118" y="429"/>
                    </a:lnTo>
                    <a:lnTo>
                      <a:pt x="113" y="442"/>
                    </a:lnTo>
                    <a:lnTo>
                      <a:pt x="108" y="449"/>
                    </a:lnTo>
                    <a:lnTo>
                      <a:pt x="100" y="459"/>
                    </a:lnTo>
                    <a:lnTo>
                      <a:pt x="92" y="466"/>
                    </a:lnTo>
                    <a:lnTo>
                      <a:pt x="84" y="469"/>
                    </a:lnTo>
                    <a:lnTo>
                      <a:pt x="74" y="472"/>
                    </a:lnTo>
                    <a:lnTo>
                      <a:pt x="63" y="472"/>
                    </a:lnTo>
                    <a:lnTo>
                      <a:pt x="55" y="472"/>
                    </a:lnTo>
                    <a:lnTo>
                      <a:pt x="45" y="469"/>
                    </a:lnTo>
                    <a:lnTo>
                      <a:pt x="34" y="466"/>
                    </a:lnTo>
                    <a:lnTo>
                      <a:pt x="27" y="459"/>
                    </a:lnTo>
                    <a:lnTo>
                      <a:pt x="21" y="449"/>
                    </a:lnTo>
                    <a:lnTo>
                      <a:pt x="13" y="442"/>
                    </a:lnTo>
                    <a:lnTo>
                      <a:pt x="8" y="429"/>
                    </a:lnTo>
                    <a:lnTo>
                      <a:pt x="6" y="419"/>
                    </a:lnTo>
                    <a:lnTo>
                      <a:pt x="3" y="406"/>
                    </a:lnTo>
                    <a:lnTo>
                      <a:pt x="3" y="396"/>
                    </a:lnTo>
                    <a:lnTo>
                      <a:pt x="3" y="8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4" name="Freeform 54"/>
              <p:cNvSpPr>
                <a:spLocks/>
              </p:cNvSpPr>
              <p:nvPr/>
            </p:nvSpPr>
            <p:spPr bwMode="auto">
              <a:xfrm>
                <a:off x="5430" y="2035"/>
                <a:ext cx="126" cy="472"/>
              </a:xfrm>
              <a:custGeom>
                <a:avLst/>
                <a:gdLst>
                  <a:gd name="T0" fmla="*/ 0 w 126"/>
                  <a:gd name="T1" fmla="*/ 77 h 472"/>
                  <a:gd name="T2" fmla="*/ 3 w 126"/>
                  <a:gd name="T3" fmla="*/ 67 h 472"/>
                  <a:gd name="T4" fmla="*/ 6 w 126"/>
                  <a:gd name="T5" fmla="*/ 54 h 472"/>
                  <a:gd name="T6" fmla="*/ 8 w 126"/>
                  <a:gd name="T7" fmla="*/ 44 h 472"/>
                  <a:gd name="T8" fmla="*/ 13 w 126"/>
                  <a:gd name="T9" fmla="*/ 34 h 472"/>
                  <a:gd name="T10" fmla="*/ 21 w 126"/>
                  <a:gd name="T11" fmla="*/ 24 h 472"/>
                  <a:gd name="T12" fmla="*/ 27 w 126"/>
                  <a:gd name="T13" fmla="*/ 17 h 472"/>
                  <a:gd name="T14" fmla="*/ 34 w 126"/>
                  <a:gd name="T15" fmla="*/ 10 h 472"/>
                  <a:gd name="T16" fmla="*/ 45 w 126"/>
                  <a:gd name="T17" fmla="*/ 4 h 472"/>
                  <a:gd name="T18" fmla="*/ 55 w 126"/>
                  <a:gd name="T19" fmla="*/ 0 h 472"/>
                  <a:gd name="T20" fmla="*/ 63 w 126"/>
                  <a:gd name="T21" fmla="*/ 0 h 472"/>
                  <a:gd name="T22" fmla="*/ 74 w 126"/>
                  <a:gd name="T23" fmla="*/ 0 h 472"/>
                  <a:gd name="T24" fmla="*/ 84 w 126"/>
                  <a:gd name="T25" fmla="*/ 4 h 472"/>
                  <a:gd name="T26" fmla="*/ 92 w 126"/>
                  <a:gd name="T27" fmla="*/ 10 h 472"/>
                  <a:gd name="T28" fmla="*/ 100 w 126"/>
                  <a:gd name="T29" fmla="*/ 17 h 472"/>
                  <a:gd name="T30" fmla="*/ 108 w 126"/>
                  <a:gd name="T31" fmla="*/ 24 h 472"/>
                  <a:gd name="T32" fmla="*/ 113 w 126"/>
                  <a:gd name="T33" fmla="*/ 34 h 472"/>
                  <a:gd name="T34" fmla="*/ 118 w 126"/>
                  <a:gd name="T35" fmla="*/ 44 h 472"/>
                  <a:gd name="T36" fmla="*/ 123 w 126"/>
                  <a:gd name="T37" fmla="*/ 54 h 472"/>
                  <a:gd name="T38" fmla="*/ 126 w 126"/>
                  <a:gd name="T39" fmla="*/ 67 h 472"/>
                  <a:gd name="T40" fmla="*/ 126 w 126"/>
                  <a:gd name="T41" fmla="*/ 80 h 472"/>
                  <a:gd name="T42" fmla="*/ 126 w 126"/>
                  <a:gd name="T43" fmla="*/ 396 h 472"/>
                  <a:gd name="T44" fmla="*/ 126 w 126"/>
                  <a:gd name="T45" fmla="*/ 406 h 472"/>
                  <a:gd name="T46" fmla="*/ 123 w 126"/>
                  <a:gd name="T47" fmla="*/ 419 h 472"/>
                  <a:gd name="T48" fmla="*/ 118 w 126"/>
                  <a:gd name="T49" fmla="*/ 429 h 472"/>
                  <a:gd name="T50" fmla="*/ 113 w 126"/>
                  <a:gd name="T51" fmla="*/ 442 h 472"/>
                  <a:gd name="T52" fmla="*/ 108 w 126"/>
                  <a:gd name="T53" fmla="*/ 449 h 472"/>
                  <a:gd name="T54" fmla="*/ 100 w 126"/>
                  <a:gd name="T55" fmla="*/ 459 h 472"/>
                  <a:gd name="T56" fmla="*/ 92 w 126"/>
                  <a:gd name="T57" fmla="*/ 466 h 472"/>
                  <a:gd name="T58" fmla="*/ 84 w 126"/>
                  <a:gd name="T59" fmla="*/ 469 h 472"/>
                  <a:gd name="T60" fmla="*/ 74 w 126"/>
                  <a:gd name="T61" fmla="*/ 472 h 472"/>
                  <a:gd name="T62" fmla="*/ 63 w 126"/>
                  <a:gd name="T63" fmla="*/ 472 h 472"/>
                  <a:gd name="T64" fmla="*/ 55 w 126"/>
                  <a:gd name="T65" fmla="*/ 472 h 472"/>
                  <a:gd name="T66" fmla="*/ 45 w 126"/>
                  <a:gd name="T67" fmla="*/ 469 h 472"/>
                  <a:gd name="T68" fmla="*/ 34 w 126"/>
                  <a:gd name="T69" fmla="*/ 466 h 472"/>
                  <a:gd name="T70" fmla="*/ 27 w 126"/>
                  <a:gd name="T71" fmla="*/ 459 h 472"/>
                  <a:gd name="T72" fmla="*/ 21 w 126"/>
                  <a:gd name="T73" fmla="*/ 449 h 472"/>
                  <a:gd name="T74" fmla="*/ 13 w 126"/>
                  <a:gd name="T75" fmla="*/ 442 h 472"/>
                  <a:gd name="T76" fmla="*/ 8 w 126"/>
                  <a:gd name="T77" fmla="*/ 429 h 472"/>
                  <a:gd name="T78" fmla="*/ 6 w 126"/>
                  <a:gd name="T79" fmla="*/ 419 h 472"/>
                  <a:gd name="T80" fmla="*/ 3 w 126"/>
                  <a:gd name="T81" fmla="*/ 406 h 472"/>
                  <a:gd name="T82" fmla="*/ 3 w 126"/>
                  <a:gd name="T83" fmla="*/ 396 h 472"/>
                  <a:gd name="T84" fmla="*/ 3 w 126"/>
                  <a:gd name="T85" fmla="*/ 80 h 472"/>
                  <a:gd name="T86" fmla="*/ 3 w 126"/>
                  <a:gd name="T87" fmla="*/ 8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6"/>
                  <a:gd name="T133" fmla="*/ 0 h 472"/>
                  <a:gd name="T134" fmla="*/ 126 w 126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6" h="472">
                    <a:moveTo>
                      <a:pt x="0" y="77"/>
                    </a:moveTo>
                    <a:lnTo>
                      <a:pt x="3" y="67"/>
                    </a:lnTo>
                    <a:lnTo>
                      <a:pt x="6" y="54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21" y="24"/>
                    </a:lnTo>
                    <a:lnTo>
                      <a:pt x="27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84" y="4"/>
                    </a:lnTo>
                    <a:lnTo>
                      <a:pt x="92" y="10"/>
                    </a:lnTo>
                    <a:lnTo>
                      <a:pt x="100" y="17"/>
                    </a:lnTo>
                    <a:lnTo>
                      <a:pt x="108" y="24"/>
                    </a:lnTo>
                    <a:lnTo>
                      <a:pt x="113" y="34"/>
                    </a:lnTo>
                    <a:lnTo>
                      <a:pt x="118" y="44"/>
                    </a:lnTo>
                    <a:lnTo>
                      <a:pt x="123" y="54"/>
                    </a:lnTo>
                    <a:lnTo>
                      <a:pt x="126" y="67"/>
                    </a:lnTo>
                    <a:lnTo>
                      <a:pt x="126" y="80"/>
                    </a:lnTo>
                    <a:lnTo>
                      <a:pt x="126" y="396"/>
                    </a:lnTo>
                    <a:lnTo>
                      <a:pt x="126" y="406"/>
                    </a:lnTo>
                    <a:lnTo>
                      <a:pt x="123" y="419"/>
                    </a:lnTo>
                    <a:lnTo>
                      <a:pt x="118" y="429"/>
                    </a:lnTo>
                    <a:lnTo>
                      <a:pt x="113" y="442"/>
                    </a:lnTo>
                    <a:lnTo>
                      <a:pt x="108" y="449"/>
                    </a:lnTo>
                    <a:lnTo>
                      <a:pt x="100" y="459"/>
                    </a:lnTo>
                    <a:lnTo>
                      <a:pt x="92" y="466"/>
                    </a:lnTo>
                    <a:lnTo>
                      <a:pt x="84" y="469"/>
                    </a:lnTo>
                    <a:lnTo>
                      <a:pt x="74" y="472"/>
                    </a:lnTo>
                    <a:lnTo>
                      <a:pt x="63" y="472"/>
                    </a:lnTo>
                    <a:lnTo>
                      <a:pt x="55" y="472"/>
                    </a:lnTo>
                    <a:lnTo>
                      <a:pt x="45" y="469"/>
                    </a:lnTo>
                    <a:lnTo>
                      <a:pt x="34" y="466"/>
                    </a:lnTo>
                    <a:lnTo>
                      <a:pt x="27" y="459"/>
                    </a:lnTo>
                    <a:lnTo>
                      <a:pt x="21" y="449"/>
                    </a:lnTo>
                    <a:lnTo>
                      <a:pt x="13" y="442"/>
                    </a:lnTo>
                    <a:lnTo>
                      <a:pt x="8" y="429"/>
                    </a:lnTo>
                    <a:lnTo>
                      <a:pt x="6" y="419"/>
                    </a:lnTo>
                    <a:lnTo>
                      <a:pt x="3" y="406"/>
                    </a:lnTo>
                    <a:lnTo>
                      <a:pt x="3" y="396"/>
                    </a:lnTo>
                    <a:lnTo>
                      <a:pt x="3" y="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5" name="Freeform 55"/>
              <p:cNvSpPr>
                <a:spLocks/>
              </p:cNvSpPr>
              <p:nvPr/>
            </p:nvSpPr>
            <p:spPr bwMode="auto">
              <a:xfrm>
                <a:off x="3218" y="2212"/>
                <a:ext cx="126" cy="471"/>
              </a:xfrm>
              <a:custGeom>
                <a:avLst/>
                <a:gdLst>
                  <a:gd name="T0" fmla="*/ 0 w 126"/>
                  <a:gd name="T1" fmla="*/ 76 h 471"/>
                  <a:gd name="T2" fmla="*/ 3 w 126"/>
                  <a:gd name="T3" fmla="*/ 63 h 471"/>
                  <a:gd name="T4" fmla="*/ 3 w 126"/>
                  <a:gd name="T5" fmla="*/ 53 h 471"/>
                  <a:gd name="T6" fmla="*/ 8 w 126"/>
                  <a:gd name="T7" fmla="*/ 39 h 471"/>
                  <a:gd name="T8" fmla="*/ 13 w 126"/>
                  <a:gd name="T9" fmla="*/ 29 h 471"/>
                  <a:gd name="T10" fmla="*/ 18 w 126"/>
                  <a:gd name="T11" fmla="*/ 23 h 471"/>
                  <a:gd name="T12" fmla="*/ 26 w 126"/>
                  <a:gd name="T13" fmla="*/ 13 h 471"/>
                  <a:gd name="T14" fmla="*/ 34 w 126"/>
                  <a:gd name="T15" fmla="*/ 6 h 471"/>
                  <a:gd name="T16" fmla="*/ 42 w 126"/>
                  <a:gd name="T17" fmla="*/ 3 h 471"/>
                  <a:gd name="T18" fmla="*/ 52 w 126"/>
                  <a:gd name="T19" fmla="*/ 0 h 471"/>
                  <a:gd name="T20" fmla="*/ 63 w 126"/>
                  <a:gd name="T21" fmla="*/ 0 h 471"/>
                  <a:gd name="T22" fmla="*/ 73 w 126"/>
                  <a:gd name="T23" fmla="*/ 0 h 471"/>
                  <a:gd name="T24" fmla="*/ 81 w 126"/>
                  <a:gd name="T25" fmla="*/ 3 h 471"/>
                  <a:gd name="T26" fmla="*/ 92 w 126"/>
                  <a:gd name="T27" fmla="*/ 6 h 471"/>
                  <a:gd name="T28" fmla="*/ 99 w 126"/>
                  <a:gd name="T29" fmla="*/ 13 h 471"/>
                  <a:gd name="T30" fmla="*/ 107 w 126"/>
                  <a:gd name="T31" fmla="*/ 23 h 471"/>
                  <a:gd name="T32" fmla="*/ 112 w 126"/>
                  <a:gd name="T33" fmla="*/ 29 h 471"/>
                  <a:gd name="T34" fmla="*/ 118 w 126"/>
                  <a:gd name="T35" fmla="*/ 39 h 471"/>
                  <a:gd name="T36" fmla="*/ 120 w 126"/>
                  <a:gd name="T37" fmla="*/ 53 h 471"/>
                  <a:gd name="T38" fmla="*/ 123 w 126"/>
                  <a:gd name="T39" fmla="*/ 63 h 471"/>
                  <a:gd name="T40" fmla="*/ 126 w 126"/>
                  <a:gd name="T41" fmla="*/ 76 h 471"/>
                  <a:gd name="T42" fmla="*/ 126 w 126"/>
                  <a:gd name="T43" fmla="*/ 392 h 471"/>
                  <a:gd name="T44" fmla="*/ 123 w 126"/>
                  <a:gd name="T45" fmla="*/ 405 h 471"/>
                  <a:gd name="T46" fmla="*/ 120 w 126"/>
                  <a:gd name="T47" fmla="*/ 415 h 471"/>
                  <a:gd name="T48" fmla="*/ 118 w 126"/>
                  <a:gd name="T49" fmla="*/ 428 h 471"/>
                  <a:gd name="T50" fmla="*/ 112 w 126"/>
                  <a:gd name="T51" fmla="*/ 438 h 471"/>
                  <a:gd name="T52" fmla="*/ 107 w 126"/>
                  <a:gd name="T53" fmla="*/ 448 h 471"/>
                  <a:gd name="T54" fmla="*/ 99 w 126"/>
                  <a:gd name="T55" fmla="*/ 455 h 471"/>
                  <a:gd name="T56" fmla="*/ 92 w 126"/>
                  <a:gd name="T57" fmla="*/ 461 h 471"/>
                  <a:gd name="T58" fmla="*/ 81 w 126"/>
                  <a:gd name="T59" fmla="*/ 465 h 471"/>
                  <a:gd name="T60" fmla="*/ 73 w 126"/>
                  <a:gd name="T61" fmla="*/ 468 h 471"/>
                  <a:gd name="T62" fmla="*/ 63 w 126"/>
                  <a:gd name="T63" fmla="*/ 471 h 471"/>
                  <a:gd name="T64" fmla="*/ 52 w 126"/>
                  <a:gd name="T65" fmla="*/ 468 h 471"/>
                  <a:gd name="T66" fmla="*/ 42 w 126"/>
                  <a:gd name="T67" fmla="*/ 465 h 471"/>
                  <a:gd name="T68" fmla="*/ 34 w 126"/>
                  <a:gd name="T69" fmla="*/ 461 h 471"/>
                  <a:gd name="T70" fmla="*/ 26 w 126"/>
                  <a:gd name="T71" fmla="*/ 455 h 471"/>
                  <a:gd name="T72" fmla="*/ 18 w 126"/>
                  <a:gd name="T73" fmla="*/ 448 h 471"/>
                  <a:gd name="T74" fmla="*/ 13 w 126"/>
                  <a:gd name="T75" fmla="*/ 438 h 471"/>
                  <a:gd name="T76" fmla="*/ 8 w 126"/>
                  <a:gd name="T77" fmla="*/ 428 h 471"/>
                  <a:gd name="T78" fmla="*/ 3 w 126"/>
                  <a:gd name="T79" fmla="*/ 415 h 471"/>
                  <a:gd name="T80" fmla="*/ 3 w 126"/>
                  <a:gd name="T81" fmla="*/ 405 h 471"/>
                  <a:gd name="T82" fmla="*/ 0 w 126"/>
                  <a:gd name="T83" fmla="*/ 392 h 471"/>
                  <a:gd name="T84" fmla="*/ 0 w 126"/>
                  <a:gd name="T85" fmla="*/ 76 h 471"/>
                  <a:gd name="T86" fmla="*/ 0 w 126"/>
                  <a:gd name="T87" fmla="*/ 76 h 4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6"/>
                  <a:gd name="T133" fmla="*/ 0 h 471"/>
                  <a:gd name="T134" fmla="*/ 126 w 126"/>
                  <a:gd name="T135" fmla="*/ 471 h 4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6" h="471">
                    <a:moveTo>
                      <a:pt x="0" y="76"/>
                    </a:moveTo>
                    <a:lnTo>
                      <a:pt x="3" y="63"/>
                    </a:lnTo>
                    <a:lnTo>
                      <a:pt x="3" y="53"/>
                    </a:lnTo>
                    <a:lnTo>
                      <a:pt x="8" y="39"/>
                    </a:lnTo>
                    <a:lnTo>
                      <a:pt x="13" y="29"/>
                    </a:lnTo>
                    <a:lnTo>
                      <a:pt x="18" y="23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6"/>
                    </a:lnTo>
                    <a:lnTo>
                      <a:pt x="99" y="13"/>
                    </a:lnTo>
                    <a:lnTo>
                      <a:pt x="107" y="23"/>
                    </a:lnTo>
                    <a:lnTo>
                      <a:pt x="112" y="29"/>
                    </a:lnTo>
                    <a:lnTo>
                      <a:pt x="118" y="39"/>
                    </a:lnTo>
                    <a:lnTo>
                      <a:pt x="120" y="53"/>
                    </a:lnTo>
                    <a:lnTo>
                      <a:pt x="123" y="63"/>
                    </a:lnTo>
                    <a:lnTo>
                      <a:pt x="126" y="76"/>
                    </a:lnTo>
                    <a:lnTo>
                      <a:pt x="126" y="392"/>
                    </a:lnTo>
                    <a:lnTo>
                      <a:pt x="123" y="405"/>
                    </a:lnTo>
                    <a:lnTo>
                      <a:pt x="120" y="415"/>
                    </a:lnTo>
                    <a:lnTo>
                      <a:pt x="118" y="428"/>
                    </a:lnTo>
                    <a:lnTo>
                      <a:pt x="112" y="438"/>
                    </a:lnTo>
                    <a:lnTo>
                      <a:pt x="107" y="448"/>
                    </a:lnTo>
                    <a:lnTo>
                      <a:pt x="99" y="455"/>
                    </a:lnTo>
                    <a:lnTo>
                      <a:pt x="92" y="461"/>
                    </a:lnTo>
                    <a:lnTo>
                      <a:pt x="81" y="465"/>
                    </a:lnTo>
                    <a:lnTo>
                      <a:pt x="73" y="468"/>
                    </a:lnTo>
                    <a:lnTo>
                      <a:pt x="63" y="471"/>
                    </a:lnTo>
                    <a:lnTo>
                      <a:pt x="52" y="468"/>
                    </a:lnTo>
                    <a:lnTo>
                      <a:pt x="42" y="465"/>
                    </a:lnTo>
                    <a:lnTo>
                      <a:pt x="34" y="461"/>
                    </a:lnTo>
                    <a:lnTo>
                      <a:pt x="26" y="455"/>
                    </a:lnTo>
                    <a:lnTo>
                      <a:pt x="18" y="448"/>
                    </a:lnTo>
                    <a:lnTo>
                      <a:pt x="13" y="438"/>
                    </a:lnTo>
                    <a:lnTo>
                      <a:pt x="8" y="428"/>
                    </a:lnTo>
                    <a:lnTo>
                      <a:pt x="3" y="415"/>
                    </a:lnTo>
                    <a:lnTo>
                      <a:pt x="3" y="405"/>
                    </a:lnTo>
                    <a:lnTo>
                      <a:pt x="0" y="39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6" name="Freeform 56"/>
              <p:cNvSpPr>
                <a:spLocks/>
              </p:cNvSpPr>
              <p:nvPr/>
            </p:nvSpPr>
            <p:spPr bwMode="auto">
              <a:xfrm>
                <a:off x="3218" y="2212"/>
                <a:ext cx="126" cy="471"/>
              </a:xfrm>
              <a:custGeom>
                <a:avLst/>
                <a:gdLst>
                  <a:gd name="T0" fmla="*/ 0 w 126"/>
                  <a:gd name="T1" fmla="*/ 76 h 471"/>
                  <a:gd name="T2" fmla="*/ 3 w 126"/>
                  <a:gd name="T3" fmla="*/ 63 h 471"/>
                  <a:gd name="T4" fmla="*/ 3 w 126"/>
                  <a:gd name="T5" fmla="*/ 53 h 471"/>
                  <a:gd name="T6" fmla="*/ 8 w 126"/>
                  <a:gd name="T7" fmla="*/ 39 h 471"/>
                  <a:gd name="T8" fmla="*/ 13 w 126"/>
                  <a:gd name="T9" fmla="*/ 29 h 471"/>
                  <a:gd name="T10" fmla="*/ 18 w 126"/>
                  <a:gd name="T11" fmla="*/ 23 h 471"/>
                  <a:gd name="T12" fmla="*/ 26 w 126"/>
                  <a:gd name="T13" fmla="*/ 13 h 471"/>
                  <a:gd name="T14" fmla="*/ 34 w 126"/>
                  <a:gd name="T15" fmla="*/ 6 h 471"/>
                  <a:gd name="T16" fmla="*/ 42 w 126"/>
                  <a:gd name="T17" fmla="*/ 3 h 471"/>
                  <a:gd name="T18" fmla="*/ 52 w 126"/>
                  <a:gd name="T19" fmla="*/ 0 h 471"/>
                  <a:gd name="T20" fmla="*/ 63 w 126"/>
                  <a:gd name="T21" fmla="*/ 0 h 471"/>
                  <a:gd name="T22" fmla="*/ 73 w 126"/>
                  <a:gd name="T23" fmla="*/ 0 h 471"/>
                  <a:gd name="T24" fmla="*/ 81 w 126"/>
                  <a:gd name="T25" fmla="*/ 3 h 471"/>
                  <a:gd name="T26" fmla="*/ 92 w 126"/>
                  <a:gd name="T27" fmla="*/ 6 h 471"/>
                  <a:gd name="T28" fmla="*/ 99 w 126"/>
                  <a:gd name="T29" fmla="*/ 13 h 471"/>
                  <a:gd name="T30" fmla="*/ 107 w 126"/>
                  <a:gd name="T31" fmla="*/ 23 h 471"/>
                  <a:gd name="T32" fmla="*/ 112 w 126"/>
                  <a:gd name="T33" fmla="*/ 29 h 471"/>
                  <a:gd name="T34" fmla="*/ 118 w 126"/>
                  <a:gd name="T35" fmla="*/ 39 h 471"/>
                  <a:gd name="T36" fmla="*/ 120 w 126"/>
                  <a:gd name="T37" fmla="*/ 53 h 471"/>
                  <a:gd name="T38" fmla="*/ 123 w 126"/>
                  <a:gd name="T39" fmla="*/ 63 h 471"/>
                  <a:gd name="T40" fmla="*/ 126 w 126"/>
                  <a:gd name="T41" fmla="*/ 76 h 471"/>
                  <a:gd name="T42" fmla="*/ 126 w 126"/>
                  <a:gd name="T43" fmla="*/ 392 h 471"/>
                  <a:gd name="T44" fmla="*/ 123 w 126"/>
                  <a:gd name="T45" fmla="*/ 405 h 471"/>
                  <a:gd name="T46" fmla="*/ 120 w 126"/>
                  <a:gd name="T47" fmla="*/ 415 h 471"/>
                  <a:gd name="T48" fmla="*/ 118 w 126"/>
                  <a:gd name="T49" fmla="*/ 428 h 471"/>
                  <a:gd name="T50" fmla="*/ 112 w 126"/>
                  <a:gd name="T51" fmla="*/ 438 h 471"/>
                  <a:gd name="T52" fmla="*/ 107 w 126"/>
                  <a:gd name="T53" fmla="*/ 448 h 471"/>
                  <a:gd name="T54" fmla="*/ 99 w 126"/>
                  <a:gd name="T55" fmla="*/ 455 h 471"/>
                  <a:gd name="T56" fmla="*/ 92 w 126"/>
                  <a:gd name="T57" fmla="*/ 461 h 471"/>
                  <a:gd name="T58" fmla="*/ 81 w 126"/>
                  <a:gd name="T59" fmla="*/ 465 h 471"/>
                  <a:gd name="T60" fmla="*/ 73 w 126"/>
                  <a:gd name="T61" fmla="*/ 468 h 471"/>
                  <a:gd name="T62" fmla="*/ 63 w 126"/>
                  <a:gd name="T63" fmla="*/ 471 h 471"/>
                  <a:gd name="T64" fmla="*/ 52 w 126"/>
                  <a:gd name="T65" fmla="*/ 468 h 471"/>
                  <a:gd name="T66" fmla="*/ 42 w 126"/>
                  <a:gd name="T67" fmla="*/ 465 h 471"/>
                  <a:gd name="T68" fmla="*/ 34 w 126"/>
                  <a:gd name="T69" fmla="*/ 461 h 471"/>
                  <a:gd name="T70" fmla="*/ 26 w 126"/>
                  <a:gd name="T71" fmla="*/ 455 h 471"/>
                  <a:gd name="T72" fmla="*/ 18 w 126"/>
                  <a:gd name="T73" fmla="*/ 448 h 471"/>
                  <a:gd name="T74" fmla="*/ 13 w 126"/>
                  <a:gd name="T75" fmla="*/ 438 h 471"/>
                  <a:gd name="T76" fmla="*/ 8 w 126"/>
                  <a:gd name="T77" fmla="*/ 428 h 471"/>
                  <a:gd name="T78" fmla="*/ 3 w 126"/>
                  <a:gd name="T79" fmla="*/ 415 h 471"/>
                  <a:gd name="T80" fmla="*/ 3 w 126"/>
                  <a:gd name="T81" fmla="*/ 405 h 471"/>
                  <a:gd name="T82" fmla="*/ 0 w 126"/>
                  <a:gd name="T83" fmla="*/ 392 h 471"/>
                  <a:gd name="T84" fmla="*/ 0 w 126"/>
                  <a:gd name="T85" fmla="*/ 76 h 471"/>
                  <a:gd name="T86" fmla="*/ 0 w 126"/>
                  <a:gd name="T87" fmla="*/ 76 h 4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6"/>
                  <a:gd name="T133" fmla="*/ 0 h 471"/>
                  <a:gd name="T134" fmla="*/ 126 w 126"/>
                  <a:gd name="T135" fmla="*/ 471 h 4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6" h="471">
                    <a:moveTo>
                      <a:pt x="0" y="76"/>
                    </a:moveTo>
                    <a:lnTo>
                      <a:pt x="3" y="63"/>
                    </a:lnTo>
                    <a:lnTo>
                      <a:pt x="3" y="53"/>
                    </a:lnTo>
                    <a:lnTo>
                      <a:pt x="8" y="39"/>
                    </a:lnTo>
                    <a:lnTo>
                      <a:pt x="13" y="29"/>
                    </a:lnTo>
                    <a:lnTo>
                      <a:pt x="18" y="23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6"/>
                    </a:lnTo>
                    <a:lnTo>
                      <a:pt x="99" y="13"/>
                    </a:lnTo>
                    <a:lnTo>
                      <a:pt x="107" y="23"/>
                    </a:lnTo>
                    <a:lnTo>
                      <a:pt x="112" y="29"/>
                    </a:lnTo>
                    <a:lnTo>
                      <a:pt x="118" y="39"/>
                    </a:lnTo>
                    <a:lnTo>
                      <a:pt x="120" y="53"/>
                    </a:lnTo>
                    <a:lnTo>
                      <a:pt x="123" y="63"/>
                    </a:lnTo>
                    <a:lnTo>
                      <a:pt x="126" y="76"/>
                    </a:lnTo>
                    <a:lnTo>
                      <a:pt x="126" y="392"/>
                    </a:lnTo>
                    <a:lnTo>
                      <a:pt x="123" y="405"/>
                    </a:lnTo>
                    <a:lnTo>
                      <a:pt x="120" y="415"/>
                    </a:lnTo>
                    <a:lnTo>
                      <a:pt x="118" y="428"/>
                    </a:lnTo>
                    <a:lnTo>
                      <a:pt x="112" y="438"/>
                    </a:lnTo>
                    <a:lnTo>
                      <a:pt x="107" y="448"/>
                    </a:lnTo>
                    <a:lnTo>
                      <a:pt x="99" y="455"/>
                    </a:lnTo>
                    <a:lnTo>
                      <a:pt x="92" y="461"/>
                    </a:lnTo>
                    <a:lnTo>
                      <a:pt x="81" y="465"/>
                    </a:lnTo>
                    <a:lnTo>
                      <a:pt x="73" y="468"/>
                    </a:lnTo>
                    <a:lnTo>
                      <a:pt x="63" y="471"/>
                    </a:lnTo>
                    <a:lnTo>
                      <a:pt x="52" y="468"/>
                    </a:lnTo>
                    <a:lnTo>
                      <a:pt x="42" y="465"/>
                    </a:lnTo>
                    <a:lnTo>
                      <a:pt x="34" y="461"/>
                    </a:lnTo>
                    <a:lnTo>
                      <a:pt x="26" y="455"/>
                    </a:lnTo>
                    <a:lnTo>
                      <a:pt x="18" y="448"/>
                    </a:lnTo>
                    <a:lnTo>
                      <a:pt x="13" y="438"/>
                    </a:lnTo>
                    <a:lnTo>
                      <a:pt x="8" y="428"/>
                    </a:lnTo>
                    <a:lnTo>
                      <a:pt x="3" y="415"/>
                    </a:lnTo>
                    <a:lnTo>
                      <a:pt x="3" y="405"/>
                    </a:lnTo>
                    <a:lnTo>
                      <a:pt x="0" y="392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7" name="Freeform 57"/>
              <p:cNvSpPr>
                <a:spLocks/>
              </p:cNvSpPr>
              <p:nvPr/>
            </p:nvSpPr>
            <p:spPr bwMode="auto">
              <a:xfrm>
                <a:off x="3218" y="2933"/>
                <a:ext cx="126" cy="471"/>
              </a:xfrm>
              <a:custGeom>
                <a:avLst/>
                <a:gdLst>
                  <a:gd name="T0" fmla="*/ 0 w 126"/>
                  <a:gd name="T1" fmla="*/ 76 h 471"/>
                  <a:gd name="T2" fmla="*/ 3 w 126"/>
                  <a:gd name="T3" fmla="*/ 66 h 471"/>
                  <a:gd name="T4" fmla="*/ 3 w 126"/>
                  <a:gd name="T5" fmla="*/ 53 h 471"/>
                  <a:gd name="T6" fmla="*/ 8 w 126"/>
                  <a:gd name="T7" fmla="*/ 43 h 471"/>
                  <a:gd name="T8" fmla="*/ 13 w 126"/>
                  <a:gd name="T9" fmla="*/ 29 h 471"/>
                  <a:gd name="T10" fmla="*/ 18 w 126"/>
                  <a:gd name="T11" fmla="*/ 23 h 471"/>
                  <a:gd name="T12" fmla="*/ 26 w 126"/>
                  <a:gd name="T13" fmla="*/ 13 h 471"/>
                  <a:gd name="T14" fmla="*/ 34 w 126"/>
                  <a:gd name="T15" fmla="*/ 6 h 471"/>
                  <a:gd name="T16" fmla="*/ 42 w 126"/>
                  <a:gd name="T17" fmla="*/ 3 h 471"/>
                  <a:gd name="T18" fmla="*/ 52 w 126"/>
                  <a:gd name="T19" fmla="*/ 0 h 471"/>
                  <a:gd name="T20" fmla="*/ 63 w 126"/>
                  <a:gd name="T21" fmla="*/ 0 h 471"/>
                  <a:gd name="T22" fmla="*/ 73 w 126"/>
                  <a:gd name="T23" fmla="*/ 0 h 471"/>
                  <a:gd name="T24" fmla="*/ 81 w 126"/>
                  <a:gd name="T25" fmla="*/ 3 h 471"/>
                  <a:gd name="T26" fmla="*/ 92 w 126"/>
                  <a:gd name="T27" fmla="*/ 6 h 471"/>
                  <a:gd name="T28" fmla="*/ 99 w 126"/>
                  <a:gd name="T29" fmla="*/ 13 h 471"/>
                  <a:gd name="T30" fmla="*/ 107 w 126"/>
                  <a:gd name="T31" fmla="*/ 23 h 471"/>
                  <a:gd name="T32" fmla="*/ 112 w 126"/>
                  <a:gd name="T33" fmla="*/ 29 h 471"/>
                  <a:gd name="T34" fmla="*/ 118 w 126"/>
                  <a:gd name="T35" fmla="*/ 43 h 471"/>
                  <a:gd name="T36" fmla="*/ 120 w 126"/>
                  <a:gd name="T37" fmla="*/ 53 h 471"/>
                  <a:gd name="T38" fmla="*/ 123 w 126"/>
                  <a:gd name="T39" fmla="*/ 66 h 471"/>
                  <a:gd name="T40" fmla="*/ 126 w 126"/>
                  <a:gd name="T41" fmla="*/ 76 h 471"/>
                  <a:gd name="T42" fmla="*/ 126 w 126"/>
                  <a:gd name="T43" fmla="*/ 392 h 471"/>
                  <a:gd name="T44" fmla="*/ 123 w 126"/>
                  <a:gd name="T45" fmla="*/ 405 h 471"/>
                  <a:gd name="T46" fmla="*/ 120 w 126"/>
                  <a:gd name="T47" fmla="*/ 418 h 471"/>
                  <a:gd name="T48" fmla="*/ 118 w 126"/>
                  <a:gd name="T49" fmla="*/ 428 h 471"/>
                  <a:gd name="T50" fmla="*/ 112 w 126"/>
                  <a:gd name="T51" fmla="*/ 438 h 471"/>
                  <a:gd name="T52" fmla="*/ 107 w 126"/>
                  <a:gd name="T53" fmla="*/ 448 h 471"/>
                  <a:gd name="T54" fmla="*/ 99 w 126"/>
                  <a:gd name="T55" fmla="*/ 455 h 471"/>
                  <a:gd name="T56" fmla="*/ 92 w 126"/>
                  <a:gd name="T57" fmla="*/ 461 h 471"/>
                  <a:gd name="T58" fmla="*/ 81 w 126"/>
                  <a:gd name="T59" fmla="*/ 468 h 471"/>
                  <a:gd name="T60" fmla="*/ 73 w 126"/>
                  <a:gd name="T61" fmla="*/ 471 h 471"/>
                  <a:gd name="T62" fmla="*/ 63 w 126"/>
                  <a:gd name="T63" fmla="*/ 471 h 471"/>
                  <a:gd name="T64" fmla="*/ 52 w 126"/>
                  <a:gd name="T65" fmla="*/ 471 h 471"/>
                  <a:gd name="T66" fmla="*/ 42 w 126"/>
                  <a:gd name="T67" fmla="*/ 468 h 471"/>
                  <a:gd name="T68" fmla="*/ 34 w 126"/>
                  <a:gd name="T69" fmla="*/ 461 h 471"/>
                  <a:gd name="T70" fmla="*/ 26 w 126"/>
                  <a:gd name="T71" fmla="*/ 455 h 471"/>
                  <a:gd name="T72" fmla="*/ 18 w 126"/>
                  <a:gd name="T73" fmla="*/ 448 h 471"/>
                  <a:gd name="T74" fmla="*/ 13 w 126"/>
                  <a:gd name="T75" fmla="*/ 438 h 471"/>
                  <a:gd name="T76" fmla="*/ 8 w 126"/>
                  <a:gd name="T77" fmla="*/ 428 h 471"/>
                  <a:gd name="T78" fmla="*/ 3 w 126"/>
                  <a:gd name="T79" fmla="*/ 418 h 471"/>
                  <a:gd name="T80" fmla="*/ 3 w 126"/>
                  <a:gd name="T81" fmla="*/ 405 h 471"/>
                  <a:gd name="T82" fmla="*/ 0 w 126"/>
                  <a:gd name="T83" fmla="*/ 392 h 471"/>
                  <a:gd name="T84" fmla="*/ 0 w 126"/>
                  <a:gd name="T85" fmla="*/ 76 h 471"/>
                  <a:gd name="T86" fmla="*/ 0 w 126"/>
                  <a:gd name="T87" fmla="*/ 76 h 4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6"/>
                  <a:gd name="T133" fmla="*/ 0 h 471"/>
                  <a:gd name="T134" fmla="*/ 126 w 126"/>
                  <a:gd name="T135" fmla="*/ 471 h 4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6" h="471">
                    <a:moveTo>
                      <a:pt x="0" y="76"/>
                    </a:moveTo>
                    <a:lnTo>
                      <a:pt x="3" y="66"/>
                    </a:lnTo>
                    <a:lnTo>
                      <a:pt x="3" y="53"/>
                    </a:lnTo>
                    <a:lnTo>
                      <a:pt x="8" y="43"/>
                    </a:lnTo>
                    <a:lnTo>
                      <a:pt x="13" y="29"/>
                    </a:lnTo>
                    <a:lnTo>
                      <a:pt x="18" y="23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6"/>
                    </a:lnTo>
                    <a:lnTo>
                      <a:pt x="99" y="13"/>
                    </a:lnTo>
                    <a:lnTo>
                      <a:pt x="107" y="23"/>
                    </a:lnTo>
                    <a:lnTo>
                      <a:pt x="112" y="29"/>
                    </a:lnTo>
                    <a:lnTo>
                      <a:pt x="118" y="43"/>
                    </a:lnTo>
                    <a:lnTo>
                      <a:pt x="120" y="53"/>
                    </a:lnTo>
                    <a:lnTo>
                      <a:pt x="123" y="66"/>
                    </a:lnTo>
                    <a:lnTo>
                      <a:pt x="126" y="76"/>
                    </a:lnTo>
                    <a:lnTo>
                      <a:pt x="126" y="392"/>
                    </a:lnTo>
                    <a:lnTo>
                      <a:pt x="123" y="405"/>
                    </a:lnTo>
                    <a:lnTo>
                      <a:pt x="120" y="418"/>
                    </a:lnTo>
                    <a:lnTo>
                      <a:pt x="118" y="428"/>
                    </a:lnTo>
                    <a:lnTo>
                      <a:pt x="112" y="438"/>
                    </a:lnTo>
                    <a:lnTo>
                      <a:pt x="107" y="448"/>
                    </a:lnTo>
                    <a:lnTo>
                      <a:pt x="99" y="455"/>
                    </a:lnTo>
                    <a:lnTo>
                      <a:pt x="92" y="461"/>
                    </a:lnTo>
                    <a:lnTo>
                      <a:pt x="81" y="468"/>
                    </a:lnTo>
                    <a:lnTo>
                      <a:pt x="73" y="471"/>
                    </a:lnTo>
                    <a:lnTo>
                      <a:pt x="63" y="471"/>
                    </a:lnTo>
                    <a:lnTo>
                      <a:pt x="52" y="471"/>
                    </a:lnTo>
                    <a:lnTo>
                      <a:pt x="42" y="468"/>
                    </a:lnTo>
                    <a:lnTo>
                      <a:pt x="34" y="461"/>
                    </a:lnTo>
                    <a:lnTo>
                      <a:pt x="26" y="455"/>
                    </a:lnTo>
                    <a:lnTo>
                      <a:pt x="18" y="448"/>
                    </a:lnTo>
                    <a:lnTo>
                      <a:pt x="13" y="438"/>
                    </a:lnTo>
                    <a:lnTo>
                      <a:pt x="8" y="428"/>
                    </a:lnTo>
                    <a:lnTo>
                      <a:pt x="3" y="418"/>
                    </a:lnTo>
                    <a:lnTo>
                      <a:pt x="3" y="405"/>
                    </a:lnTo>
                    <a:lnTo>
                      <a:pt x="0" y="39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8" name="Freeform 58"/>
              <p:cNvSpPr>
                <a:spLocks/>
              </p:cNvSpPr>
              <p:nvPr/>
            </p:nvSpPr>
            <p:spPr bwMode="auto">
              <a:xfrm>
                <a:off x="3218" y="2933"/>
                <a:ext cx="126" cy="471"/>
              </a:xfrm>
              <a:custGeom>
                <a:avLst/>
                <a:gdLst>
                  <a:gd name="T0" fmla="*/ 0 w 126"/>
                  <a:gd name="T1" fmla="*/ 76 h 471"/>
                  <a:gd name="T2" fmla="*/ 3 w 126"/>
                  <a:gd name="T3" fmla="*/ 66 h 471"/>
                  <a:gd name="T4" fmla="*/ 3 w 126"/>
                  <a:gd name="T5" fmla="*/ 53 h 471"/>
                  <a:gd name="T6" fmla="*/ 8 w 126"/>
                  <a:gd name="T7" fmla="*/ 43 h 471"/>
                  <a:gd name="T8" fmla="*/ 13 w 126"/>
                  <a:gd name="T9" fmla="*/ 29 h 471"/>
                  <a:gd name="T10" fmla="*/ 18 w 126"/>
                  <a:gd name="T11" fmla="*/ 23 h 471"/>
                  <a:gd name="T12" fmla="*/ 26 w 126"/>
                  <a:gd name="T13" fmla="*/ 13 h 471"/>
                  <a:gd name="T14" fmla="*/ 34 w 126"/>
                  <a:gd name="T15" fmla="*/ 6 h 471"/>
                  <a:gd name="T16" fmla="*/ 42 w 126"/>
                  <a:gd name="T17" fmla="*/ 3 h 471"/>
                  <a:gd name="T18" fmla="*/ 52 w 126"/>
                  <a:gd name="T19" fmla="*/ 0 h 471"/>
                  <a:gd name="T20" fmla="*/ 63 w 126"/>
                  <a:gd name="T21" fmla="*/ 0 h 471"/>
                  <a:gd name="T22" fmla="*/ 73 w 126"/>
                  <a:gd name="T23" fmla="*/ 0 h 471"/>
                  <a:gd name="T24" fmla="*/ 81 w 126"/>
                  <a:gd name="T25" fmla="*/ 3 h 471"/>
                  <a:gd name="T26" fmla="*/ 92 w 126"/>
                  <a:gd name="T27" fmla="*/ 6 h 471"/>
                  <a:gd name="T28" fmla="*/ 99 w 126"/>
                  <a:gd name="T29" fmla="*/ 13 h 471"/>
                  <a:gd name="T30" fmla="*/ 107 w 126"/>
                  <a:gd name="T31" fmla="*/ 23 h 471"/>
                  <a:gd name="T32" fmla="*/ 112 w 126"/>
                  <a:gd name="T33" fmla="*/ 29 h 471"/>
                  <a:gd name="T34" fmla="*/ 118 w 126"/>
                  <a:gd name="T35" fmla="*/ 43 h 471"/>
                  <a:gd name="T36" fmla="*/ 120 w 126"/>
                  <a:gd name="T37" fmla="*/ 53 h 471"/>
                  <a:gd name="T38" fmla="*/ 123 w 126"/>
                  <a:gd name="T39" fmla="*/ 66 h 471"/>
                  <a:gd name="T40" fmla="*/ 126 w 126"/>
                  <a:gd name="T41" fmla="*/ 76 h 471"/>
                  <a:gd name="T42" fmla="*/ 126 w 126"/>
                  <a:gd name="T43" fmla="*/ 392 h 471"/>
                  <a:gd name="T44" fmla="*/ 123 w 126"/>
                  <a:gd name="T45" fmla="*/ 405 h 471"/>
                  <a:gd name="T46" fmla="*/ 120 w 126"/>
                  <a:gd name="T47" fmla="*/ 418 h 471"/>
                  <a:gd name="T48" fmla="*/ 118 w 126"/>
                  <a:gd name="T49" fmla="*/ 428 h 471"/>
                  <a:gd name="T50" fmla="*/ 112 w 126"/>
                  <a:gd name="T51" fmla="*/ 438 h 471"/>
                  <a:gd name="T52" fmla="*/ 107 w 126"/>
                  <a:gd name="T53" fmla="*/ 448 h 471"/>
                  <a:gd name="T54" fmla="*/ 99 w 126"/>
                  <a:gd name="T55" fmla="*/ 455 h 471"/>
                  <a:gd name="T56" fmla="*/ 92 w 126"/>
                  <a:gd name="T57" fmla="*/ 461 h 471"/>
                  <a:gd name="T58" fmla="*/ 81 w 126"/>
                  <a:gd name="T59" fmla="*/ 468 h 471"/>
                  <a:gd name="T60" fmla="*/ 73 w 126"/>
                  <a:gd name="T61" fmla="*/ 471 h 471"/>
                  <a:gd name="T62" fmla="*/ 63 w 126"/>
                  <a:gd name="T63" fmla="*/ 471 h 471"/>
                  <a:gd name="T64" fmla="*/ 52 w 126"/>
                  <a:gd name="T65" fmla="*/ 471 h 471"/>
                  <a:gd name="T66" fmla="*/ 42 w 126"/>
                  <a:gd name="T67" fmla="*/ 468 h 471"/>
                  <a:gd name="T68" fmla="*/ 34 w 126"/>
                  <a:gd name="T69" fmla="*/ 461 h 471"/>
                  <a:gd name="T70" fmla="*/ 26 w 126"/>
                  <a:gd name="T71" fmla="*/ 455 h 471"/>
                  <a:gd name="T72" fmla="*/ 18 w 126"/>
                  <a:gd name="T73" fmla="*/ 448 h 471"/>
                  <a:gd name="T74" fmla="*/ 13 w 126"/>
                  <a:gd name="T75" fmla="*/ 438 h 471"/>
                  <a:gd name="T76" fmla="*/ 8 w 126"/>
                  <a:gd name="T77" fmla="*/ 428 h 471"/>
                  <a:gd name="T78" fmla="*/ 3 w 126"/>
                  <a:gd name="T79" fmla="*/ 418 h 471"/>
                  <a:gd name="T80" fmla="*/ 3 w 126"/>
                  <a:gd name="T81" fmla="*/ 405 h 471"/>
                  <a:gd name="T82" fmla="*/ 0 w 126"/>
                  <a:gd name="T83" fmla="*/ 392 h 471"/>
                  <a:gd name="T84" fmla="*/ 0 w 126"/>
                  <a:gd name="T85" fmla="*/ 76 h 471"/>
                  <a:gd name="T86" fmla="*/ 0 w 126"/>
                  <a:gd name="T87" fmla="*/ 76 h 4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6"/>
                  <a:gd name="T133" fmla="*/ 0 h 471"/>
                  <a:gd name="T134" fmla="*/ 126 w 126"/>
                  <a:gd name="T135" fmla="*/ 471 h 4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6" h="471">
                    <a:moveTo>
                      <a:pt x="0" y="76"/>
                    </a:moveTo>
                    <a:lnTo>
                      <a:pt x="3" y="66"/>
                    </a:lnTo>
                    <a:lnTo>
                      <a:pt x="3" y="53"/>
                    </a:lnTo>
                    <a:lnTo>
                      <a:pt x="8" y="43"/>
                    </a:lnTo>
                    <a:lnTo>
                      <a:pt x="13" y="29"/>
                    </a:lnTo>
                    <a:lnTo>
                      <a:pt x="18" y="23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6"/>
                    </a:lnTo>
                    <a:lnTo>
                      <a:pt x="99" y="13"/>
                    </a:lnTo>
                    <a:lnTo>
                      <a:pt x="107" y="23"/>
                    </a:lnTo>
                    <a:lnTo>
                      <a:pt x="112" y="29"/>
                    </a:lnTo>
                    <a:lnTo>
                      <a:pt x="118" y="43"/>
                    </a:lnTo>
                    <a:lnTo>
                      <a:pt x="120" y="53"/>
                    </a:lnTo>
                    <a:lnTo>
                      <a:pt x="123" y="66"/>
                    </a:lnTo>
                    <a:lnTo>
                      <a:pt x="126" y="76"/>
                    </a:lnTo>
                    <a:lnTo>
                      <a:pt x="126" y="392"/>
                    </a:lnTo>
                    <a:lnTo>
                      <a:pt x="123" y="405"/>
                    </a:lnTo>
                    <a:lnTo>
                      <a:pt x="120" y="418"/>
                    </a:lnTo>
                    <a:lnTo>
                      <a:pt x="118" y="428"/>
                    </a:lnTo>
                    <a:lnTo>
                      <a:pt x="112" y="438"/>
                    </a:lnTo>
                    <a:lnTo>
                      <a:pt x="107" y="448"/>
                    </a:lnTo>
                    <a:lnTo>
                      <a:pt x="99" y="455"/>
                    </a:lnTo>
                    <a:lnTo>
                      <a:pt x="92" y="461"/>
                    </a:lnTo>
                    <a:lnTo>
                      <a:pt x="81" y="468"/>
                    </a:lnTo>
                    <a:lnTo>
                      <a:pt x="73" y="471"/>
                    </a:lnTo>
                    <a:lnTo>
                      <a:pt x="63" y="471"/>
                    </a:lnTo>
                    <a:lnTo>
                      <a:pt x="52" y="471"/>
                    </a:lnTo>
                    <a:lnTo>
                      <a:pt x="42" y="468"/>
                    </a:lnTo>
                    <a:lnTo>
                      <a:pt x="34" y="461"/>
                    </a:lnTo>
                    <a:lnTo>
                      <a:pt x="26" y="455"/>
                    </a:lnTo>
                    <a:lnTo>
                      <a:pt x="18" y="448"/>
                    </a:lnTo>
                    <a:lnTo>
                      <a:pt x="13" y="438"/>
                    </a:lnTo>
                    <a:lnTo>
                      <a:pt x="8" y="428"/>
                    </a:lnTo>
                    <a:lnTo>
                      <a:pt x="3" y="418"/>
                    </a:lnTo>
                    <a:lnTo>
                      <a:pt x="3" y="405"/>
                    </a:lnTo>
                    <a:lnTo>
                      <a:pt x="0" y="392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9" name="Freeform 59"/>
              <p:cNvSpPr>
                <a:spLocks/>
              </p:cNvSpPr>
              <p:nvPr/>
            </p:nvSpPr>
            <p:spPr bwMode="auto">
              <a:xfrm>
                <a:off x="1735" y="936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3 h 43"/>
                  <a:gd name="T6" fmla="*/ 0 w 34"/>
                  <a:gd name="T7" fmla="*/ 3 h 43"/>
                  <a:gd name="T8" fmla="*/ 0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60" name="Freeform 60"/>
              <p:cNvSpPr>
                <a:spLocks/>
              </p:cNvSpPr>
              <p:nvPr/>
            </p:nvSpPr>
            <p:spPr bwMode="auto">
              <a:xfrm>
                <a:off x="1808" y="1856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43 h 43"/>
                  <a:gd name="T4" fmla="*/ 34 w 34"/>
                  <a:gd name="T5" fmla="*/ 23 h 43"/>
                  <a:gd name="T6" fmla="*/ 0 w 34"/>
                  <a:gd name="T7" fmla="*/ 3 h 43"/>
                  <a:gd name="T8" fmla="*/ 0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0" y="43"/>
                    </a:lnTo>
                    <a:lnTo>
                      <a:pt x="34" y="2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61" name="Freeform 61"/>
              <p:cNvSpPr>
                <a:spLocks/>
              </p:cNvSpPr>
              <p:nvPr/>
            </p:nvSpPr>
            <p:spPr bwMode="auto">
              <a:xfrm>
                <a:off x="1844" y="1510"/>
                <a:ext cx="497" cy="991"/>
              </a:xfrm>
              <a:custGeom>
                <a:avLst/>
                <a:gdLst>
                  <a:gd name="T0" fmla="*/ 497 w 497"/>
                  <a:gd name="T1" fmla="*/ 991 h 991"/>
                  <a:gd name="T2" fmla="*/ 497 w 497"/>
                  <a:gd name="T3" fmla="*/ 0 h 991"/>
                  <a:gd name="T4" fmla="*/ 0 w 497"/>
                  <a:gd name="T5" fmla="*/ 0 h 991"/>
                  <a:gd name="T6" fmla="*/ 0 w 497"/>
                  <a:gd name="T7" fmla="*/ 991 h 991"/>
                  <a:gd name="T8" fmla="*/ 497 w 497"/>
                  <a:gd name="T9" fmla="*/ 991 h 991"/>
                  <a:gd name="T10" fmla="*/ 497 w 497"/>
                  <a:gd name="T11" fmla="*/ 991 h 9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7"/>
                  <a:gd name="T19" fmla="*/ 0 h 991"/>
                  <a:gd name="T20" fmla="*/ 497 w 497"/>
                  <a:gd name="T21" fmla="*/ 991 h 9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7" h="991">
                    <a:moveTo>
                      <a:pt x="497" y="991"/>
                    </a:moveTo>
                    <a:lnTo>
                      <a:pt x="497" y="0"/>
                    </a:lnTo>
                    <a:lnTo>
                      <a:pt x="0" y="0"/>
                    </a:lnTo>
                    <a:lnTo>
                      <a:pt x="0" y="991"/>
                    </a:lnTo>
                    <a:lnTo>
                      <a:pt x="497" y="9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62" name="Freeform 62"/>
              <p:cNvSpPr>
                <a:spLocks/>
              </p:cNvSpPr>
              <p:nvPr/>
            </p:nvSpPr>
            <p:spPr bwMode="auto">
              <a:xfrm>
                <a:off x="1844" y="1510"/>
                <a:ext cx="497" cy="991"/>
              </a:xfrm>
              <a:custGeom>
                <a:avLst/>
                <a:gdLst>
                  <a:gd name="T0" fmla="*/ 497 w 497"/>
                  <a:gd name="T1" fmla="*/ 991 h 991"/>
                  <a:gd name="T2" fmla="*/ 497 w 497"/>
                  <a:gd name="T3" fmla="*/ 0 h 991"/>
                  <a:gd name="T4" fmla="*/ 0 w 497"/>
                  <a:gd name="T5" fmla="*/ 0 h 991"/>
                  <a:gd name="T6" fmla="*/ 0 w 497"/>
                  <a:gd name="T7" fmla="*/ 991 h 991"/>
                  <a:gd name="T8" fmla="*/ 497 w 497"/>
                  <a:gd name="T9" fmla="*/ 991 h 991"/>
                  <a:gd name="T10" fmla="*/ 497 w 497"/>
                  <a:gd name="T11" fmla="*/ 991 h 9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7"/>
                  <a:gd name="T19" fmla="*/ 0 h 991"/>
                  <a:gd name="T20" fmla="*/ 497 w 497"/>
                  <a:gd name="T21" fmla="*/ 991 h 9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7" h="991">
                    <a:moveTo>
                      <a:pt x="497" y="991"/>
                    </a:moveTo>
                    <a:lnTo>
                      <a:pt x="497" y="0"/>
                    </a:lnTo>
                    <a:lnTo>
                      <a:pt x="0" y="0"/>
                    </a:lnTo>
                    <a:lnTo>
                      <a:pt x="0" y="991"/>
                    </a:lnTo>
                    <a:lnTo>
                      <a:pt x="497" y="991"/>
                    </a:lnTo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63" name="Rectangle 63"/>
              <p:cNvSpPr>
                <a:spLocks noChangeArrowheads="1"/>
              </p:cNvSpPr>
              <p:nvPr/>
            </p:nvSpPr>
            <p:spPr bwMode="auto">
              <a:xfrm>
                <a:off x="1951" y="1956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64" name="Rectangle 64"/>
              <p:cNvSpPr>
                <a:spLocks noChangeArrowheads="1"/>
              </p:cNvSpPr>
              <p:nvPr/>
            </p:nvSpPr>
            <p:spPr bwMode="auto">
              <a:xfrm>
                <a:off x="1998" y="195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65" name="Rectangle 65"/>
              <p:cNvSpPr>
                <a:spLocks noChangeArrowheads="1"/>
              </p:cNvSpPr>
              <p:nvPr/>
            </p:nvSpPr>
            <p:spPr bwMode="auto">
              <a:xfrm>
                <a:off x="2035" y="195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66" name="Rectangle 66"/>
              <p:cNvSpPr>
                <a:spLocks noChangeArrowheads="1"/>
              </p:cNvSpPr>
              <p:nvPr/>
            </p:nvSpPr>
            <p:spPr bwMode="auto">
              <a:xfrm>
                <a:off x="2072" y="1956"/>
                <a:ext cx="1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67" name="Rectangle 67"/>
              <p:cNvSpPr>
                <a:spLocks noChangeArrowheads="1"/>
              </p:cNvSpPr>
              <p:nvPr/>
            </p:nvSpPr>
            <p:spPr bwMode="auto">
              <a:xfrm>
                <a:off x="2087" y="1956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68" name="Rectangle 68"/>
              <p:cNvSpPr>
                <a:spLocks noChangeArrowheads="1"/>
              </p:cNvSpPr>
              <p:nvPr/>
            </p:nvSpPr>
            <p:spPr bwMode="auto">
              <a:xfrm>
                <a:off x="2121" y="1956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69" name="Rectangle 69"/>
              <p:cNvSpPr>
                <a:spLocks noChangeArrowheads="1"/>
              </p:cNvSpPr>
              <p:nvPr/>
            </p:nvSpPr>
            <p:spPr bwMode="auto">
              <a:xfrm>
                <a:off x="2139" y="195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0" name="Rectangle 70"/>
              <p:cNvSpPr>
                <a:spLocks noChangeArrowheads="1"/>
              </p:cNvSpPr>
              <p:nvPr/>
            </p:nvSpPr>
            <p:spPr bwMode="auto">
              <a:xfrm>
                <a:off x="2176" y="1956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1" name="Rectangle 71"/>
              <p:cNvSpPr>
                <a:spLocks noChangeArrowheads="1"/>
              </p:cNvSpPr>
              <p:nvPr/>
            </p:nvSpPr>
            <p:spPr bwMode="auto">
              <a:xfrm>
                <a:off x="2197" y="1956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2" name="Freeform 72"/>
              <p:cNvSpPr>
                <a:spLocks/>
              </p:cNvSpPr>
              <p:nvPr/>
            </p:nvSpPr>
            <p:spPr bwMode="auto">
              <a:xfrm>
                <a:off x="1473" y="2271"/>
                <a:ext cx="4156" cy="1579"/>
              </a:xfrm>
              <a:custGeom>
                <a:avLst/>
                <a:gdLst>
                  <a:gd name="T0" fmla="*/ 345 w 4156"/>
                  <a:gd name="T1" fmla="*/ 113 h 1579"/>
                  <a:gd name="T2" fmla="*/ 0 w 4156"/>
                  <a:gd name="T3" fmla="*/ 113 h 1579"/>
                  <a:gd name="T4" fmla="*/ 0 w 4156"/>
                  <a:gd name="T5" fmla="*/ 1579 h 1579"/>
                  <a:gd name="T6" fmla="*/ 4156 w 4156"/>
                  <a:gd name="T7" fmla="*/ 1579 h 1579"/>
                  <a:gd name="T8" fmla="*/ 4156 w 4156"/>
                  <a:gd name="T9" fmla="*/ 0 h 1579"/>
                  <a:gd name="T10" fmla="*/ 4083 w 4156"/>
                  <a:gd name="T11" fmla="*/ 0 h 15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56"/>
                  <a:gd name="T19" fmla="*/ 0 h 1579"/>
                  <a:gd name="T20" fmla="*/ 4156 w 4156"/>
                  <a:gd name="T21" fmla="*/ 1579 h 15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56" h="1579">
                    <a:moveTo>
                      <a:pt x="345" y="113"/>
                    </a:moveTo>
                    <a:lnTo>
                      <a:pt x="0" y="113"/>
                    </a:lnTo>
                    <a:lnTo>
                      <a:pt x="0" y="1579"/>
                    </a:lnTo>
                    <a:lnTo>
                      <a:pt x="4156" y="1579"/>
                    </a:lnTo>
                    <a:lnTo>
                      <a:pt x="4156" y="0"/>
                    </a:lnTo>
                    <a:lnTo>
                      <a:pt x="4083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73" name="Line 73"/>
              <p:cNvSpPr>
                <a:spLocks noChangeShapeType="1"/>
              </p:cNvSpPr>
              <p:nvPr/>
            </p:nvSpPr>
            <p:spPr bwMode="auto">
              <a:xfrm flipH="1">
                <a:off x="1181" y="1627"/>
                <a:ext cx="637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74" name="Line 74"/>
              <p:cNvSpPr>
                <a:spLocks noChangeShapeType="1"/>
              </p:cNvSpPr>
              <p:nvPr/>
            </p:nvSpPr>
            <p:spPr bwMode="auto">
              <a:xfrm flipH="1">
                <a:off x="3119" y="2444"/>
                <a:ext cx="76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75" name="Rectangle 75"/>
              <p:cNvSpPr>
                <a:spLocks noChangeArrowheads="1"/>
              </p:cNvSpPr>
              <p:nvPr/>
            </p:nvSpPr>
            <p:spPr bwMode="auto">
              <a:xfrm>
                <a:off x="3250" y="2315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6" name="Rectangle 76"/>
              <p:cNvSpPr>
                <a:spLocks noChangeArrowheads="1"/>
              </p:cNvSpPr>
              <p:nvPr/>
            </p:nvSpPr>
            <p:spPr bwMode="auto">
              <a:xfrm>
                <a:off x="3304" y="231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7" name="Rectangle 77"/>
              <p:cNvSpPr>
                <a:spLocks noChangeArrowheads="1"/>
              </p:cNvSpPr>
              <p:nvPr/>
            </p:nvSpPr>
            <p:spPr bwMode="auto">
              <a:xfrm>
                <a:off x="3263" y="2398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8" name="Rectangle 78"/>
              <p:cNvSpPr>
                <a:spLocks noChangeArrowheads="1"/>
              </p:cNvSpPr>
              <p:nvPr/>
            </p:nvSpPr>
            <p:spPr bwMode="auto">
              <a:xfrm>
                <a:off x="3299" y="239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779" name="Rectangle 79"/>
              <p:cNvSpPr>
                <a:spLocks noChangeArrowheads="1"/>
              </p:cNvSpPr>
              <p:nvPr/>
            </p:nvSpPr>
            <p:spPr bwMode="auto">
              <a:xfrm>
                <a:off x="3263" y="2481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80" name="Rectangle 80"/>
              <p:cNvSpPr>
                <a:spLocks noChangeArrowheads="1"/>
              </p:cNvSpPr>
              <p:nvPr/>
            </p:nvSpPr>
            <p:spPr bwMode="auto">
              <a:xfrm>
                <a:off x="5464" y="2139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81" name="Rectangle 81"/>
              <p:cNvSpPr>
                <a:spLocks noChangeArrowheads="1"/>
              </p:cNvSpPr>
              <p:nvPr/>
            </p:nvSpPr>
            <p:spPr bwMode="auto">
              <a:xfrm>
                <a:off x="5519" y="213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782" name="Rectangle 82"/>
              <p:cNvSpPr>
                <a:spLocks noChangeArrowheads="1"/>
              </p:cNvSpPr>
              <p:nvPr/>
            </p:nvSpPr>
            <p:spPr bwMode="auto">
              <a:xfrm>
                <a:off x="5475" y="2222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83" name="Rectangle 83"/>
              <p:cNvSpPr>
                <a:spLocks noChangeArrowheads="1"/>
              </p:cNvSpPr>
              <p:nvPr/>
            </p:nvSpPr>
            <p:spPr bwMode="auto">
              <a:xfrm>
                <a:off x="5511" y="222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784" name="Rectangle 84"/>
              <p:cNvSpPr>
                <a:spLocks noChangeArrowheads="1"/>
              </p:cNvSpPr>
              <p:nvPr/>
            </p:nvSpPr>
            <p:spPr bwMode="auto">
              <a:xfrm>
                <a:off x="5475" y="2308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85" name="Line 85"/>
              <p:cNvSpPr>
                <a:spLocks noChangeShapeType="1"/>
              </p:cNvSpPr>
              <p:nvPr/>
            </p:nvSpPr>
            <p:spPr bwMode="auto">
              <a:xfrm>
                <a:off x="1181" y="1879"/>
                <a:ext cx="64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86" name="Freeform 86"/>
              <p:cNvSpPr>
                <a:spLocks/>
              </p:cNvSpPr>
              <p:nvPr/>
            </p:nvSpPr>
            <p:spPr bwMode="auto">
              <a:xfrm>
                <a:off x="2576" y="2268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2 w 34"/>
                  <a:gd name="T3" fmla="*/ 43 h 43"/>
                  <a:gd name="T4" fmla="*/ 34 w 34"/>
                  <a:gd name="T5" fmla="*/ 20 h 43"/>
                  <a:gd name="T6" fmla="*/ 2 w 34"/>
                  <a:gd name="T7" fmla="*/ 0 h 43"/>
                  <a:gd name="T8" fmla="*/ 2 w 34"/>
                  <a:gd name="T9" fmla="*/ 0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2" y="43"/>
                    </a:lnTo>
                    <a:lnTo>
                      <a:pt x="34" y="2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87" name="Line 87"/>
              <p:cNvSpPr>
                <a:spLocks noChangeShapeType="1"/>
              </p:cNvSpPr>
              <p:nvPr/>
            </p:nvSpPr>
            <p:spPr bwMode="auto">
              <a:xfrm flipH="1">
                <a:off x="2748" y="2288"/>
                <a:ext cx="447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88" name="Line 88"/>
              <p:cNvSpPr>
                <a:spLocks noChangeShapeType="1"/>
              </p:cNvSpPr>
              <p:nvPr/>
            </p:nvSpPr>
            <p:spPr bwMode="auto">
              <a:xfrm flipH="1">
                <a:off x="2341" y="2288"/>
                <a:ext cx="242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89" name="Freeform 89"/>
              <p:cNvSpPr>
                <a:spLocks/>
              </p:cNvSpPr>
              <p:nvPr/>
            </p:nvSpPr>
            <p:spPr bwMode="auto">
              <a:xfrm>
                <a:off x="4331" y="2095"/>
                <a:ext cx="31" cy="40"/>
              </a:xfrm>
              <a:custGeom>
                <a:avLst/>
                <a:gdLst>
                  <a:gd name="T0" fmla="*/ 16 w 31"/>
                  <a:gd name="T1" fmla="*/ 40 h 40"/>
                  <a:gd name="T2" fmla="*/ 18 w 31"/>
                  <a:gd name="T3" fmla="*/ 40 h 40"/>
                  <a:gd name="T4" fmla="*/ 21 w 31"/>
                  <a:gd name="T5" fmla="*/ 40 h 40"/>
                  <a:gd name="T6" fmla="*/ 23 w 31"/>
                  <a:gd name="T7" fmla="*/ 37 h 40"/>
                  <a:gd name="T8" fmla="*/ 26 w 31"/>
                  <a:gd name="T9" fmla="*/ 37 h 40"/>
                  <a:gd name="T10" fmla="*/ 26 w 31"/>
                  <a:gd name="T11" fmla="*/ 33 h 40"/>
                  <a:gd name="T12" fmla="*/ 29 w 31"/>
                  <a:gd name="T13" fmla="*/ 33 h 40"/>
                  <a:gd name="T14" fmla="*/ 31 w 31"/>
                  <a:gd name="T15" fmla="*/ 30 h 40"/>
                  <a:gd name="T16" fmla="*/ 31 w 31"/>
                  <a:gd name="T17" fmla="*/ 27 h 40"/>
                  <a:gd name="T18" fmla="*/ 31 w 31"/>
                  <a:gd name="T19" fmla="*/ 23 h 40"/>
                  <a:gd name="T20" fmla="*/ 31 w 31"/>
                  <a:gd name="T21" fmla="*/ 20 h 40"/>
                  <a:gd name="T22" fmla="*/ 31 w 31"/>
                  <a:gd name="T23" fmla="*/ 17 h 40"/>
                  <a:gd name="T24" fmla="*/ 31 w 31"/>
                  <a:gd name="T25" fmla="*/ 14 h 40"/>
                  <a:gd name="T26" fmla="*/ 31 w 31"/>
                  <a:gd name="T27" fmla="*/ 10 h 40"/>
                  <a:gd name="T28" fmla="*/ 29 w 31"/>
                  <a:gd name="T29" fmla="*/ 7 h 40"/>
                  <a:gd name="T30" fmla="*/ 26 w 31"/>
                  <a:gd name="T31" fmla="*/ 4 h 40"/>
                  <a:gd name="T32" fmla="*/ 26 w 31"/>
                  <a:gd name="T33" fmla="*/ 4 h 40"/>
                  <a:gd name="T34" fmla="*/ 23 w 31"/>
                  <a:gd name="T35" fmla="*/ 0 h 40"/>
                  <a:gd name="T36" fmla="*/ 21 w 31"/>
                  <a:gd name="T37" fmla="*/ 0 h 40"/>
                  <a:gd name="T38" fmla="*/ 18 w 31"/>
                  <a:gd name="T39" fmla="*/ 0 h 40"/>
                  <a:gd name="T40" fmla="*/ 16 w 31"/>
                  <a:gd name="T41" fmla="*/ 0 h 40"/>
                  <a:gd name="T42" fmla="*/ 13 w 31"/>
                  <a:gd name="T43" fmla="*/ 0 h 40"/>
                  <a:gd name="T44" fmla="*/ 10 w 31"/>
                  <a:gd name="T45" fmla="*/ 0 h 40"/>
                  <a:gd name="T46" fmla="*/ 8 w 31"/>
                  <a:gd name="T47" fmla="*/ 0 h 40"/>
                  <a:gd name="T48" fmla="*/ 5 w 31"/>
                  <a:gd name="T49" fmla="*/ 4 h 40"/>
                  <a:gd name="T50" fmla="*/ 5 w 31"/>
                  <a:gd name="T51" fmla="*/ 4 h 40"/>
                  <a:gd name="T52" fmla="*/ 2 w 31"/>
                  <a:gd name="T53" fmla="*/ 7 h 40"/>
                  <a:gd name="T54" fmla="*/ 0 w 31"/>
                  <a:gd name="T55" fmla="*/ 10 h 40"/>
                  <a:gd name="T56" fmla="*/ 0 w 31"/>
                  <a:gd name="T57" fmla="*/ 14 h 40"/>
                  <a:gd name="T58" fmla="*/ 0 w 31"/>
                  <a:gd name="T59" fmla="*/ 17 h 40"/>
                  <a:gd name="T60" fmla="*/ 0 w 31"/>
                  <a:gd name="T61" fmla="*/ 20 h 40"/>
                  <a:gd name="T62" fmla="*/ 0 w 31"/>
                  <a:gd name="T63" fmla="*/ 23 h 40"/>
                  <a:gd name="T64" fmla="*/ 0 w 31"/>
                  <a:gd name="T65" fmla="*/ 27 h 40"/>
                  <a:gd name="T66" fmla="*/ 0 w 31"/>
                  <a:gd name="T67" fmla="*/ 30 h 40"/>
                  <a:gd name="T68" fmla="*/ 2 w 31"/>
                  <a:gd name="T69" fmla="*/ 33 h 40"/>
                  <a:gd name="T70" fmla="*/ 5 w 31"/>
                  <a:gd name="T71" fmla="*/ 33 h 40"/>
                  <a:gd name="T72" fmla="*/ 5 w 31"/>
                  <a:gd name="T73" fmla="*/ 37 h 40"/>
                  <a:gd name="T74" fmla="*/ 8 w 31"/>
                  <a:gd name="T75" fmla="*/ 37 h 40"/>
                  <a:gd name="T76" fmla="*/ 10 w 31"/>
                  <a:gd name="T77" fmla="*/ 40 h 40"/>
                  <a:gd name="T78" fmla="*/ 13 w 31"/>
                  <a:gd name="T79" fmla="*/ 40 h 40"/>
                  <a:gd name="T80" fmla="*/ 16 w 31"/>
                  <a:gd name="T81" fmla="*/ 40 h 40"/>
                  <a:gd name="T82" fmla="*/ 16 w 31"/>
                  <a:gd name="T83" fmla="*/ 40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1"/>
                  <a:gd name="T127" fmla="*/ 0 h 40"/>
                  <a:gd name="T128" fmla="*/ 31 w 31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1" h="40">
                    <a:moveTo>
                      <a:pt x="16" y="40"/>
                    </a:moveTo>
                    <a:lnTo>
                      <a:pt x="18" y="40"/>
                    </a:lnTo>
                    <a:lnTo>
                      <a:pt x="21" y="40"/>
                    </a:lnTo>
                    <a:lnTo>
                      <a:pt x="23" y="37"/>
                    </a:lnTo>
                    <a:lnTo>
                      <a:pt x="26" y="37"/>
                    </a:lnTo>
                    <a:lnTo>
                      <a:pt x="26" y="33"/>
                    </a:lnTo>
                    <a:lnTo>
                      <a:pt x="29" y="33"/>
                    </a:lnTo>
                    <a:lnTo>
                      <a:pt x="31" y="30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31" y="10"/>
                    </a:lnTo>
                    <a:lnTo>
                      <a:pt x="29" y="7"/>
                    </a:lnTo>
                    <a:lnTo>
                      <a:pt x="26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5" y="37"/>
                    </a:lnTo>
                    <a:lnTo>
                      <a:pt x="8" y="37"/>
                    </a:lnTo>
                    <a:lnTo>
                      <a:pt x="10" y="40"/>
                    </a:lnTo>
                    <a:lnTo>
                      <a:pt x="13" y="40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90" name="Freeform 90"/>
              <p:cNvSpPr>
                <a:spLocks/>
              </p:cNvSpPr>
              <p:nvPr/>
            </p:nvSpPr>
            <p:spPr bwMode="auto">
              <a:xfrm>
                <a:off x="1774" y="590"/>
                <a:ext cx="271" cy="738"/>
              </a:xfrm>
              <a:custGeom>
                <a:avLst/>
                <a:gdLst>
                  <a:gd name="T0" fmla="*/ 136 w 271"/>
                  <a:gd name="T1" fmla="*/ 738 h 738"/>
                  <a:gd name="T2" fmla="*/ 157 w 271"/>
                  <a:gd name="T3" fmla="*/ 734 h 738"/>
                  <a:gd name="T4" fmla="*/ 177 w 271"/>
                  <a:gd name="T5" fmla="*/ 721 h 738"/>
                  <a:gd name="T6" fmla="*/ 198 w 271"/>
                  <a:gd name="T7" fmla="*/ 698 h 738"/>
                  <a:gd name="T8" fmla="*/ 217 w 271"/>
                  <a:gd name="T9" fmla="*/ 668 h 738"/>
                  <a:gd name="T10" fmla="*/ 232 w 271"/>
                  <a:gd name="T11" fmla="*/ 631 h 738"/>
                  <a:gd name="T12" fmla="*/ 245 w 271"/>
                  <a:gd name="T13" fmla="*/ 588 h 738"/>
                  <a:gd name="T14" fmla="*/ 256 w 271"/>
                  <a:gd name="T15" fmla="*/ 538 h 738"/>
                  <a:gd name="T16" fmla="*/ 266 w 271"/>
                  <a:gd name="T17" fmla="*/ 485 h 738"/>
                  <a:gd name="T18" fmla="*/ 271 w 271"/>
                  <a:gd name="T19" fmla="*/ 429 h 738"/>
                  <a:gd name="T20" fmla="*/ 271 w 271"/>
                  <a:gd name="T21" fmla="*/ 369 h 738"/>
                  <a:gd name="T22" fmla="*/ 271 w 271"/>
                  <a:gd name="T23" fmla="*/ 309 h 738"/>
                  <a:gd name="T24" fmla="*/ 266 w 271"/>
                  <a:gd name="T25" fmla="*/ 253 h 738"/>
                  <a:gd name="T26" fmla="*/ 256 w 271"/>
                  <a:gd name="T27" fmla="*/ 199 h 738"/>
                  <a:gd name="T28" fmla="*/ 245 w 271"/>
                  <a:gd name="T29" fmla="*/ 153 h 738"/>
                  <a:gd name="T30" fmla="*/ 232 w 271"/>
                  <a:gd name="T31" fmla="*/ 110 h 738"/>
                  <a:gd name="T32" fmla="*/ 217 w 271"/>
                  <a:gd name="T33" fmla="*/ 73 h 738"/>
                  <a:gd name="T34" fmla="*/ 198 w 271"/>
                  <a:gd name="T35" fmla="*/ 43 h 738"/>
                  <a:gd name="T36" fmla="*/ 177 w 271"/>
                  <a:gd name="T37" fmla="*/ 20 h 738"/>
                  <a:gd name="T38" fmla="*/ 157 w 271"/>
                  <a:gd name="T39" fmla="*/ 7 h 738"/>
                  <a:gd name="T40" fmla="*/ 136 w 271"/>
                  <a:gd name="T41" fmla="*/ 0 h 738"/>
                  <a:gd name="T42" fmla="*/ 112 w 271"/>
                  <a:gd name="T43" fmla="*/ 7 h 738"/>
                  <a:gd name="T44" fmla="*/ 91 w 271"/>
                  <a:gd name="T45" fmla="*/ 20 h 738"/>
                  <a:gd name="T46" fmla="*/ 73 w 271"/>
                  <a:gd name="T47" fmla="*/ 43 h 738"/>
                  <a:gd name="T48" fmla="*/ 55 w 271"/>
                  <a:gd name="T49" fmla="*/ 73 h 738"/>
                  <a:gd name="T50" fmla="*/ 39 w 271"/>
                  <a:gd name="T51" fmla="*/ 110 h 738"/>
                  <a:gd name="T52" fmla="*/ 26 w 271"/>
                  <a:gd name="T53" fmla="*/ 153 h 738"/>
                  <a:gd name="T54" fmla="*/ 15 w 271"/>
                  <a:gd name="T55" fmla="*/ 199 h 738"/>
                  <a:gd name="T56" fmla="*/ 5 w 271"/>
                  <a:gd name="T57" fmla="*/ 253 h 738"/>
                  <a:gd name="T58" fmla="*/ 0 w 271"/>
                  <a:gd name="T59" fmla="*/ 309 h 738"/>
                  <a:gd name="T60" fmla="*/ 0 w 271"/>
                  <a:gd name="T61" fmla="*/ 369 h 738"/>
                  <a:gd name="T62" fmla="*/ 0 w 271"/>
                  <a:gd name="T63" fmla="*/ 429 h 738"/>
                  <a:gd name="T64" fmla="*/ 5 w 271"/>
                  <a:gd name="T65" fmla="*/ 485 h 738"/>
                  <a:gd name="T66" fmla="*/ 15 w 271"/>
                  <a:gd name="T67" fmla="*/ 538 h 738"/>
                  <a:gd name="T68" fmla="*/ 26 w 271"/>
                  <a:gd name="T69" fmla="*/ 588 h 738"/>
                  <a:gd name="T70" fmla="*/ 39 w 271"/>
                  <a:gd name="T71" fmla="*/ 631 h 738"/>
                  <a:gd name="T72" fmla="*/ 55 w 271"/>
                  <a:gd name="T73" fmla="*/ 668 h 738"/>
                  <a:gd name="T74" fmla="*/ 73 w 271"/>
                  <a:gd name="T75" fmla="*/ 698 h 738"/>
                  <a:gd name="T76" fmla="*/ 91 w 271"/>
                  <a:gd name="T77" fmla="*/ 721 h 738"/>
                  <a:gd name="T78" fmla="*/ 112 w 271"/>
                  <a:gd name="T79" fmla="*/ 734 h 738"/>
                  <a:gd name="T80" fmla="*/ 136 w 271"/>
                  <a:gd name="T81" fmla="*/ 738 h 738"/>
                  <a:gd name="T82" fmla="*/ 136 w 271"/>
                  <a:gd name="T83" fmla="*/ 738 h 7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1"/>
                  <a:gd name="T127" fmla="*/ 0 h 738"/>
                  <a:gd name="T128" fmla="*/ 271 w 271"/>
                  <a:gd name="T129" fmla="*/ 738 h 73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1" h="738">
                    <a:moveTo>
                      <a:pt x="136" y="738"/>
                    </a:moveTo>
                    <a:lnTo>
                      <a:pt x="157" y="734"/>
                    </a:lnTo>
                    <a:lnTo>
                      <a:pt x="177" y="721"/>
                    </a:lnTo>
                    <a:lnTo>
                      <a:pt x="198" y="698"/>
                    </a:lnTo>
                    <a:lnTo>
                      <a:pt x="217" y="668"/>
                    </a:lnTo>
                    <a:lnTo>
                      <a:pt x="232" y="631"/>
                    </a:lnTo>
                    <a:lnTo>
                      <a:pt x="245" y="588"/>
                    </a:lnTo>
                    <a:lnTo>
                      <a:pt x="256" y="538"/>
                    </a:lnTo>
                    <a:lnTo>
                      <a:pt x="266" y="485"/>
                    </a:lnTo>
                    <a:lnTo>
                      <a:pt x="271" y="429"/>
                    </a:lnTo>
                    <a:lnTo>
                      <a:pt x="271" y="369"/>
                    </a:lnTo>
                    <a:lnTo>
                      <a:pt x="271" y="309"/>
                    </a:lnTo>
                    <a:lnTo>
                      <a:pt x="266" y="253"/>
                    </a:lnTo>
                    <a:lnTo>
                      <a:pt x="256" y="199"/>
                    </a:lnTo>
                    <a:lnTo>
                      <a:pt x="245" y="153"/>
                    </a:lnTo>
                    <a:lnTo>
                      <a:pt x="232" y="110"/>
                    </a:lnTo>
                    <a:lnTo>
                      <a:pt x="217" y="73"/>
                    </a:lnTo>
                    <a:lnTo>
                      <a:pt x="198" y="43"/>
                    </a:lnTo>
                    <a:lnTo>
                      <a:pt x="177" y="20"/>
                    </a:lnTo>
                    <a:lnTo>
                      <a:pt x="157" y="7"/>
                    </a:lnTo>
                    <a:lnTo>
                      <a:pt x="136" y="0"/>
                    </a:lnTo>
                    <a:lnTo>
                      <a:pt x="112" y="7"/>
                    </a:lnTo>
                    <a:lnTo>
                      <a:pt x="91" y="20"/>
                    </a:lnTo>
                    <a:lnTo>
                      <a:pt x="73" y="43"/>
                    </a:lnTo>
                    <a:lnTo>
                      <a:pt x="55" y="73"/>
                    </a:lnTo>
                    <a:lnTo>
                      <a:pt x="39" y="110"/>
                    </a:lnTo>
                    <a:lnTo>
                      <a:pt x="26" y="153"/>
                    </a:lnTo>
                    <a:lnTo>
                      <a:pt x="15" y="199"/>
                    </a:lnTo>
                    <a:lnTo>
                      <a:pt x="5" y="253"/>
                    </a:lnTo>
                    <a:lnTo>
                      <a:pt x="0" y="309"/>
                    </a:lnTo>
                    <a:lnTo>
                      <a:pt x="0" y="369"/>
                    </a:lnTo>
                    <a:lnTo>
                      <a:pt x="0" y="429"/>
                    </a:lnTo>
                    <a:lnTo>
                      <a:pt x="5" y="485"/>
                    </a:lnTo>
                    <a:lnTo>
                      <a:pt x="15" y="538"/>
                    </a:lnTo>
                    <a:lnTo>
                      <a:pt x="26" y="588"/>
                    </a:lnTo>
                    <a:lnTo>
                      <a:pt x="39" y="631"/>
                    </a:lnTo>
                    <a:lnTo>
                      <a:pt x="55" y="668"/>
                    </a:lnTo>
                    <a:lnTo>
                      <a:pt x="73" y="698"/>
                    </a:lnTo>
                    <a:lnTo>
                      <a:pt x="91" y="721"/>
                    </a:lnTo>
                    <a:lnTo>
                      <a:pt x="112" y="734"/>
                    </a:lnTo>
                    <a:lnTo>
                      <a:pt x="136" y="7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91" name="Freeform 91"/>
              <p:cNvSpPr>
                <a:spLocks/>
              </p:cNvSpPr>
              <p:nvPr/>
            </p:nvSpPr>
            <p:spPr bwMode="auto">
              <a:xfrm>
                <a:off x="1774" y="590"/>
                <a:ext cx="271" cy="738"/>
              </a:xfrm>
              <a:custGeom>
                <a:avLst/>
                <a:gdLst>
                  <a:gd name="T0" fmla="*/ 136 w 271"/>
                  <a:gd name="T1" fmla="*/ 738 h 738"/>
                  <a:gd name="T2" fmla="*/ 157 w 271"/>
                  <a:gd name="T3" fmla="*/ 734 h 738"/>
                  <a:gd name="T4" fmla="*/ 177 w 271"/>
                  <a:gd name="T5" fmla="*/ 721 h 738"/>
                  <a:gd name="T6" fmla="*/ 198 w 271"/>
                  <a:gd name="T7" fmla="*/ 698 h 738"/>
                  <a:gd name="T8" fmla="*/ 217 w 271"/>
                  <a:gd name="T9" fmla="*/ 668 h 738"/>
                  <a:gd name="T10" fmla="*/ 232 w 271"/>
                  <a:gd name="T11" fmla="*/ 631 h 738"/>
                  <a:gd name="T12" fmla="*/ 245 w 271"/>
                  <a:gd name="T13" fmla="*/ 588 h 738"/>
                  <a:gd name="T14" fmla="*/ 256 w 271"/>
                  <a:gd name="T15" fmla="*/ 538 h 738"/>
                  <a:gd name="T16" fmla="*/ 266 w 271"/>
                  <a:gd name="T17" fmla="*/ 485 h 738"/>
                  <a:gd name="T18" fmla="*/ 271 w 271"/>
                  <a:gd name="T19" fmla="*/ 429 h 738"/>
                  <a:gd name="T20" fmla="*/ 271 w 271"/>
                  <a:gd name="T21" fmla="*/ 369 h 738"/>
                  <a:gd name="T22" fmla="*/ 271 w 271"/>
                  <a:gd name="T23" fmla="*/ 309 h 738"/>
                  <a:gd name="T24" fmla="*/ 266 w 271"/>
                  <a:gd name="T25" fmla="*/ 253 h 738"/>
                  <a:gd name="T26" fmla="*/ 256 w 271"/>
                  <a:gd name="T27" fmla="*/ 199 h 738"/>
                  <a:gd name="T28" fmla="*/ 245 w 271"/>
                  <a:gd name="T29" fmla="*/ 153 h 738"/>
                  <a:gd name="T30" fmla="*/ 232 w 271"/>
                  <a:gd name="T31" fmla="*/ 110 h 738"/>
                  <a:gd name="T32" fmla="*/ 217 w 271"/>
                  <a:gd name="T33" fmla="*/ 73 h 738"/>
                  <a:gd name="T34" fmla="*/ 198 w 271"/>
                  <a:gd name="T35" fmla="*/ 43 h 738"/>
                  <a:gd name="T36" fmla="*/ 177 w 271"/>
                  <a:gd name="T37" fmla="*/ 20 h 738"/>
                  <a:gd name="T38" fmla="*/ 157 w 271"/>
                  <a:gd name="T39" fmla="*/ 7 h 738"/>
                  <a:gd name="T40" fmla="*/ 136 w 271"/>
                  <a:gd name="T41" fmla="*/ 0 h 738"/>
                  <a:gd name="T42" fmla="*/ 112 w 271"/>
                  <a:gd name="T43" fmla="*/ 7 h 738"/>
                  <a:gd name="T44" fmla="*/ 91 w 271"/>
                  <a:gd name="T45" fmla="*/ 20 h 738"/>
                  <a:gd name="T46" fmla="*/ 73 w 271"/>
                  <a:gd name="T47" fmla="*/ 43 h 738"/>
                  <a:gd name="T48" fmla="*/ 55 w 271"/>
                  <a:gd name="T49" fmla="*/ 73 h 738"/>
                  <a:gd name="T50" fmla="*/ 39 w 271"/>
                  <a:gd name="T51" fmla="*/ 110 h 738"/>
                  <a:gd name="T52" fmla="*/ 26 w 271"/>
                  <a:gd name="T53" fmla="*/ 153 h 738"/>
                  <a:gd name="T54" fmla="*/ 15 w 271"/>
                  <a:gd name="T55" fmla="*/ 199 h 738"/>
                  <a:gd name="T56" fmla="*/ 5 w 271"/>
                  <a:gd name="T57" fmla="*/ 253 h 738"/>
                  <a:gd name="T58" fmla="*/ 0 w 271"/>
                  <a:gd name="T59" fmla="*/ 309 h 738"/>
                  <a:gd name="T60" fmla="*/ 0 w 271"/>
                  <a:gd name="T61" fmla="*/ 369 h 738"/>
                  <a:gd name="T62" fmla="*/ 0 w 271"/>
                  <a:gd name="T63" fmla="*/ 429 h 738"/>
                  <a:gd name="T64" fmla="*/ 5 w 271"/>
                  <a:gd name="T65" fmla="*/ 485 h 738"/>
                  <a:gd name="T66" fmla="*/ 15 w 271"/>
                  <a:gd name="T67" fmla="*/ 538 h 738"/>
                  <a:gd name="T68" fmla="*/ 26 w 271"/>
                  <a:gd name="T69" fmla="*/ 588 h 738"/>
                  <a:gd name="T70" fmla="*/ 39 w 271"/>
                  <a:gd name="T71" fmla="*/ 631 h 738"/>
                  <a:gd name="T72" fmla="*/ 55 w 271"/>
                  <a:gd name="T73" fmla="*/ 668 h 738"/>
                  <a:gd name="T74" fmla="*/ 73 w 271"/>
                  <a:gd name="T75" fmla="*/ 698 h 738"/>
                  <a:gd name="T76" fmla="*/ 91 w 271"/>
                  <a:gd name="T77" fmla="*/ 721 h 738"/>
                  <a:gd name="T78" fmla="*/ 112 w 271"/>
                  <a:gd name="T79" fmla="*/ 734 h 738"/>
                  <a:gd name="T80" fmla="*/ 136 w 271"/>
                  <a:gd name="T81" fmla="*/ 738 h 738"/>
                  <a:gd name="T82" fmla="*/ 136 w 271"/>
                  <a:gd name="T83" fmla="*/ 738 h 7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1"/>
                  <a:gd name="T127" fmla="*/ 0 h 738"/>
                  <a:gd name="T128" fmla="*/ 271 w 271"/>
                  <a:gd name="T129" fmla="*/ 738 h 73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1" h="738">
                    <a:moveTo>
                      <a:pt x="136" y="738"/>
                    </a:moveTo>
                    <a:lnTo>
                      <a:pt x="157" y="734"/>
                    </a:lnTo>
                    <a:lnTo>
                      <a:pt x="177" y="721"/>
                    </a:lnTo>
                    <a:lnTo>
                      <a:pt x="198" y="698"/>
                    </a:lnTo>
                    <a:lnTo>
                      <a:pt x="217" y="668"/>
                    </a:lnTo>
                    <a:lnTo>
                      <a:pt x="232" y="631"/>
                    </a:lnTo>
                    <a:lnTo>
                      <a:pt x="245" y="588"/>
                    </a:lnTo>
                    <a:lnTo>
                      <a:pt x="256" y="538"/>
                    </a:lnTo>
                    <a:lnTo>
                      <a:pt x="266" y="485"/>
                    </a:lnTo>
                    <a:lnTo>
                      <a:pt x="271" y="429"/>
                    </a:lnTo>
                    <a:lnTo>
                      <a:pt x="271" y="369"/>
                    </a:lnTo>
                    <a:lnTo>
                      <a:pt x="271" y="309"/>
                    </a:lnTo>
                    <a:lnTo>
                      <a:pt x="266" y="253"/>
                    </a:lnTo>
                    <a:lnTo>
                      <a:pt x="256" y="199"/>
                    </a:lnTo>
                    <a:lnTo>
                      <a:pt x="245" y="153"/>
                    </a:lnTo>
                    <a:lnTo>
                      <a:pt x="232" y="110"/>
                    </a:lnTo>
                    <a:lnTo>
                      <a:pt x="217" y="73"/>
                    </a:lnTo>
                    <a:lnTo>
                      <a:pt x="198" y="43"/>
                    </a:lnTo>
                    <a:lnTo>
                      <a:pt x="177" y="20"/>
                    </a:lnTo>
                    <a:lnTo>
                      <a:pt x="157" y="7"/>
                    </a:lnTo>
                    <a:lnTo>
                      <a:pt x="136" y="0"/>
                    </a:lnTo>
                    <a:lnTo>
                      <a:pt x="112" y="7"/>
                    </a:lnTo>
                    <a:lnTo>
                      <a:pt x="91" y="20"/>
                    </a:lnTo>
                    <a:lnTo>
                      <a:pt x="73" y="43"/>
                    </a:lnTo>
                    <a:lnTo>
                      <a:pt x="55" y="73"/>
                    </a:lnTo>
                    <a:lnTo>
                      <a:pt x="39" y="110"/>
                    </a:lnTo>
                    <a:lnTo>
                      <a:pt x="26" y="153"/>
                    </a:lnTo>
                    <a:lnTo>
                      <a:pt x="15" y="199"/>
                    </a:lnTo>
                    <a:lnTo>
                      <a:pt x="5" y="253"/>
                    </a:lnTo>
                    <a:lnTo>
                      <a:pt x="0" y="309"/>
                    </a:lnTo>
                    <a:lnTo>
                      <a:pt x="0" y="369"/>
                    </a:lnTo>
                    <a:lnTo>
                      <a:pt x="0" y="429"/>
                    </a:lnTo>
                    <a:lnTo>
                      <a:pt x="5" y="485"/>
                    </a:lnTo>
                    <a:lnTo>
                      <a:pt x="15" y="538"/>
                    </a:lnTo>
                    <a:lnTo>
                      <a:pt x="26" y="588"/>
                    </a:lnTo>
                    <a:lnTo>
                      <a:pt x="39" y="631"/>
                    </a:lnTo>
                    <a:lnTo>
                      <a:pt x="55" y="668"/>
                    </a:lnTo>
                    <a:lnTo>
                      <a:pt x="73" y="698"/>
                    </a:lnTo>
                    <a:lnTo>
                      <a:pt x="91" y="721"/>
                    </a:lnTo>
                    <a:lnTo>
                      <a:pt x="112" y="734"/>
                    </a:lnTo>
                    <a:lnTo>
                      <a:pt x="136" y="738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92" name="Rectangle 92"/>
              <p:cNvSpPr>
                <a:spLocks noChangeArrowheads="1"/>
              </p:cNvSpPr>
              <p:nvPr/>
            </p:nvSpPr>
            <p:spPr bwMode="auto">
              <a:xfrm>
                <a:off x="1800" y="913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3" name="Rectangle 93"/>
              <p:cNvSpPr>
                <a:spLocks noChangeArrowheads="1"/>
              </p:cNvSpPr>
              <p:nvPr/>
            </p:nvSpPr>
            <p:spPr bwMode="auto">
              <a:xfrm>
                <a:off x="1850" y="913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4" name="Rectangle 94"/>
              <p:cNvSpPr>
                <a:spLocks noChangeArrowheads="1"/>
              </p:cNvSpPr>
              <p:nvPr/>
            </p:nvSpPr>
            <p:spPr bwMode="auto">
              <a:xfrm>
                <a:off x="1886" y="913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5" name="Rectangle 95"/>
              <p:cNvSpPr>
                <a:spLocks noChangeArrowheads="1"/>
              </p:cNvSpPr>
              <p:nvPr/>
            </p:nvSpPr>
            <p:spPr bwMode="auto">
              <a:xfrm>
                <a:off x="1923" y="913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6" name="Rectangle 96"/>
              <p:cNvSpPr>
                <a:spLocks noChangeArrowheads="1"/>
              </p:cNvSpPr>
              <p:nvPr/>
            </p:nvSpPr>
            <p:spPr bwMode="auto">
              <a:xfrm>
                <a:off x="1941" y="913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7" name="Rectangle 97"/>
              <p:cNvSpPr>
                <a:spLocks noChangeArrowheads="1"/>
              </p:cNvSpPr>
              <p:nvPr/>
            </p:nvSpPr>
            <p:spPr bwMode="auto">
              <a:xfrm>
                <a:off x="1962" y="913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8" name="Rectangle 98"/>
              <p:cNvSpPr>
                <a:spLocks noChangeArrowheads="1"/>
              </p:cNvSpPr>
              <p:nvPr/>
            </p:nvSpPr>
            <p:spPr bwMode="auto">
              <a:xfrm>
                <a:off x="1998" y="913"/>
                <a:ext cx="1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99" name="Rectangle 99"/>
              <p:cNvSpPr>
                <a:spLocks noChangeArrowheads="1"/>
              </p:cNvSpPr>
              <p:nvPr/>
            </p:nvSpPr>
            <p:spPr bwMode="auto">
              <a:xfrm>
                <a:off x="3647" y="2066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00" name="Rectangle 100"/>
              <p:cNvSpPr>
                <a:spLocks noChangeArrowheads="1"/>
              </p:cNvSpPr>
              <p:nvPr/>
            </p:nvSpPr>
            <p:spPr bwMode="auto">
              <a:xfrm>
                <a:off x="3691" y="206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01" name="Rectangle 101"/>
              <p:cNvSpPr>
                <a:spLocks noChangeArrowheads="1"/>
              </p:cNvSpPr>
              <p:nvPr/>
            </p:nvSpPr>
            <p:spPr bwMode="auto">
              <a:xfrm>
                <a:off x="3727" y="2066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02" name="Freeform 102"/>
              <p:cNvSpPr>
                <a:spLocks/>
              </p:cNvSpPr>
              <p:nvPr/>
            </p:nvSpPr>
            <p:spPr bwMode="auto">
              <a:xfrm>
                <a:off x="899" y="1384"/>
                <a:ext cx="133" cy="1961"/>
              </a:xfrm>
              <a:custGeom>
                <a:avLst/>
                <a:gdLst>
                  <a:gd name="T0" fmla="*/ 130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130 w 133"/>
                  <a:gd name="T13" fmla="*/ 1957 h 19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1961"/>
                  <a:gd name="T23" fmla="*/ 133 w 133"/>
                  <a:gd name="T24" fmla="*/ 1961 h 19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1961">
                    <a:moveTo>
                      <a:pt x="130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  <a:lnTo>
                      <a:pt x="130" y="19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3" name="Freeform 103"/>
              <p:cNvSpPr>
                <a:spLocks/>
              </p:cNvSpPr>
              <p:nvPr/>
            </p:nvSpPr>
            <p:spPr bwMode="auto">
              <a:xfrm>
                <a:off x="899" y="1384"/>
                <a:ext cx="133" cy="1961"/>
              </a:xfrm>
              <a:custGeom>
                <a:avLst/>
                <a:gdLst>
                  <a:gd name="T0" fmla="*/ 130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1961"/>
                  <a:gd name="T20" fmla="*/ 133 w 133"/>
                  <a:gd name="T21" fmla="*/ 1961 h 19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1961">
                    <a:moveTo>
                      <a:pt x="130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4" name="Freeform 104"/>
              <p:cNvSpPr>
                <a:spLocks/>
              </p:cNvSpPr>
              <p:nvPr/>
            </p:nvSpPr>
            <p:spPr bwMode="auto">
              <a:xfrm>
                <a:off x="3103" y="2424"/>
                <a:ext cx="34" cy="43"/>
              </a:xfrm>
              <a:custGeom>
                <a:avLst/>
                <a:gdLst>
                  <a:gd name="T0" fmla="*/ 16 w 34"/>
                  <a:gd name="T1" fmla="*/ 43 h 43"/>
                  <a:gd name="T2" fmla="*/ 19 w 34"/>
                  <a:gd name="T3" fmla="*/ 43 h 43"/>
                  <a:gd name="T4" fmla="*/ 21 w 34"/>
                  <a:gd name="T5" fmla="*/ 43 h 43"/>
                  <a:gd name="T6" fmla="*/ 24 w 34"/>
                  <a:gd name="T7" fmla="*/ 40 h 43"/>
                  <a:gd name="T8" fmla="*/ 26 w 34"/>
                  <a:gd name="T9" fmla="*/ 40 h 43"/>
                  <a:gd name="T10" fmla="*/ 29 w 34"/>
                  <a:gd name="T11" fmla="*/ 37 h 43"/>
                  <a:gd name="T12" fmla="*/ 29 w 34"/>
                  <a:gd name="T13" fmla="*/ 33 h 43"/>
                  <a:gd name="T14" fmla="*/ 32 w 34"/>
                  <a:gd name="T15" fmla="*/ 33 h 43"/>
                  <a:gd name="T16" fmla="*/ 32 w 34"/>
                  <a:gd name="T17" fmla="*/ 30 h 43"/>
                  <a:gd name="T18" fmla="*/ 34 w 34"/>
                  <a:gd name="T19" fmla="*/ 27 h 43"/>
                  <a:gd name="T20" fmla="*/ 34 w 34"/>
                  <a:gd name="T21" fmla="*/ 23 h 43"/>
                  <a:gd name="T22" fmla="*/ 34 w 34"/>
                  <a:gd name="T23" fmla="*/ 20 h 43"/>
                  <a:gd name="T24" fmla="*/ 32 w 34"/>
                  <a:gd name="T25" fmla="*/ 17 h 43"/>
                  <a:gd name="T26" fmla="*/ 32 w 34"/>
                  <a:gd name="T27" fmla="*/ 13 h 43"/>
                  <a:gd name="T28" fmla="*/ 29 w 34"/>
                  <a:gd name="T29" fmla="*/ 10 h 43"/>
                  <a:gd name="T30" fmla="*/ 29 w 34"/>
                  <a:gd name="T31" fmla="*/ 7 h 43"/>
                  <a:gd name="T32" fmla="*/ 26 w 34"/>
                  <a:gd name="T33" fmla="*/ 7 h 43"/>
                  <a:gd name="T34" fmla="*/ 24 w 34"/>
                  <a:gd name="T35" fmla="*/ 4 h 43"/>
                  <a:gd name="T36" fmla="*/ 21 w 34"/>
                  <a:gd name="T37" fmla="*/ 4 h 43"/>
                  <a:gd name="T38" fmla="*/ 19 w 34"/>
                  <a:gd name="T39" fmla="*/ 0 h 43"/>
                  <a:gd name="T40" fmla="*/ 16 w 34"/>
                  <a:gd name="T41" fmla="*/ 0 h 43"/>
                  <a:gd name="T42" fmla="*/ 13 w 34"/>
                  <a:gd name="T43" fmla="*/ 0 h 43"/>
                  <a:gd name="T44" fmla="*/ 11 w 34"/>
                  <a:gd name="T45" fmla="*/ 4 h 43"/>
                  <a:gd name="T46" fmla="*/ 8 w 34"/>
                  <a:gd name="T47" fmla="*/ 4 h 43"/>
                  <a:gd name="T48" fmla="*/ 8 w 34"/>
                  <a:gd name="T49" fmla="*/ 7 h 43"/>
                  <a:gd name="T50" fmla="*/ 5 w 34"/>
                  <a:gd name="T51" fmla="*/ 7 h 43"/>
                  <a:gd name="T52" fmla="*/ 3 w 34"/>
                  <a:gd name="T53" fmla="*/ 10 h 43"/>
                  <a:gd name="T54" fmla="*/ 3 w 34"/>
                  <a:gd name="T55" fmla="*/ 13 h 43"/>
                  <a:gd name="T56" fmla="*/ 0 w 34"/>
                  <a:gd name="T57" fmla="*/ 17 h 43"/>
                  <a:gd name="T58" fmla="*/ 0 w 34"/>
                  <a:gd name="T59" fmla="*/ 20 h 43"/>
                  <a:gd name="T60" fmla="*/ 0 w 34"/>
                  <a:gd name="T61" fmla="*/ 23 h 43"/>
                  <a:gd name="T62" fmla="*/ 0 w 34"/>
                  <a:gd name="T63" fmla="*/ 27 h 43"/>
                  <a:gd name="T64" fmla="*/ 0 w 34"/>
                  <a:gd name="T65" fmla="*/ 30 h 43"/>
                  <a:gd name="T66" fmla="*/ 3 w 34"/>
                  <a:gd name="T67" fmla="*/ 33 h 43"/>
                  <a:gd name="T68" fmla="*/ 3 w 34"/>
                  <a:gd name="T69" fmla="*/ 33 h 43"/>
                  <a:gd name="T70" fmla="*/ 5 w 34"/>
                  <a:gd name="T71" fmla="*/ 37 h 43"/>
                  <a:gd name="T72" fmla="*/ 8 w 34"/>
                  <a:gd name="T73" fmla="*/ 40 h 43"/>
                  <a:gd name="T74" fmla="*/ 8 w 34"/>
                  <a:gd name="T75" fmla="*/ 40 h 43"/>
                  <a:gd name="T76" fmla="*/ 11 w 34"/>
                  <a:gd name="T77" fmla="*/ 43 h 43"/>
                  <a:gd name="T78" fmla="*/ 13 w 34"/>
                  <a:gd name="T79" fmla="*/ 43 h 43"/>
                  <a:gd name="T80" fmla="*/ 16 w 34"/>
                  <a:gd name="T81" fmla="*/ 43 h 43"/>
                  <a:gd name="T82" fmla="*/ 16 w 34"/>
                  <a:gd name="T83" fmla="*/ 43 h 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"/>
                  <a:gd name="T127" fmla="*/ 0 h 43"/>
                  <a:gd name="T128" fmla="*/ 34 w 34"/>
                  <a:gd name="T129" fmla="*/ 43 h 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" h="43">
                    <a:moveTo>
                      <a:pt x="16" y="43"/>
                    </a:moveTo>
                    <a:lnTo>
                      <a:pt x="19" y="43"/>
                    </a:lnTo>
                    <a:lnTo>
                      <a:pt x="21" y="43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9" y="37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2" y="30"/>
                    </a:lnTo>
                    <a:lnTo>
                      <a:pt x="34" y="27"/>
                    </a:lnTo>
                    <a:lnTo>
                      <a:pt x="34" y="23"/>
                    </a:lnTo>
                    <a:lnTo>
                      <a:pt x="34" y="20"/>
                    </a:lnTo>
                    <a:lnTo>
                      <a:pt x="32" y="17"/>
                    </a:lnTo>
                    <a:lnTo>
                      <a:pt x="32" y="13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3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3" y="33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5" name="Freeform 105"/>
              <p:cNvSpPr>
                <a:spLocks/>
              </p:cNvSpPr>
              <p:nvPr/>
            </p:nvSpPr>
            <p:spPr bwMode="auto">
              <a:xfrm>
                <a:off x="2615" y="1384"/>
                <a:ext cx="133" cy="1961"/>
              </a:xfrm>
              <a:custGeom>
                <a:avLst/>
                <a:gdLst>
                  <a:gd name="T0" fmla="*/ 130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130 w 133"/>
                  <a:gd name="T13" fmla="*/ 1957 h 19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1961"/>
                  <a:gd name="T23" fmla="*/ 133 w 133"/>
                  <a:gd name="T24" fmla="*/ 1961 h 19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1961">
                    <a:moveTo>
                      <a:pt x="130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  <a:lnTo>
                      <a:pt x="130" y="19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6" name="Freeform 106"/>
              <p:cNvSpPr>
                <a:spLocks/>
              </p:cNvSpPr>
              <p:nvPr/>
            </p:nvSpPr>
            <p:spPr bwMode="auto">
              <a:xfrm>
                <a:off x="2615" y="1384"/>
                <a:ext cx="133" cy="1961"/>
              </a:xfrm>
              <a:custGeom>
                <a:avLst/>
                <a:gdLst>
                  <a:gd name="T0" fmla="*/ 130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1961"/>
                  <a:gd name="T20" fmla="*/ 133 w 133"/>
                  <a:gd name="T21" fmla="*/ 1961 h 19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1961">
                    <a:moveTo>
                      <a:pt x="130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7" name="Freeform 107"/>
              <p:cNvSpPr>
                <a:spLocks/>
              </p:cNvSpPr>
              <p:nvPr/>
            </p:nvSpPr>
            <p:spPr bwMode="auto">
              <a:xfrm>
                <a:off x="860" y="2125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2 w 34"/>
                  <a:gd name="T3" fmla="*/ 43 h 43"/>
                  <a:gd name="T4" fmla="*/ 34 w 34"/>
                  <a:gd name="T5" fmla="*/ 23 h 43"/>
                  <a:gd name="T6" fmla="*/ 2 w 34"/>
                  <a:gd name="T7" fmla="*/ 0 h 43"/>
                  <a:gd name="T8" fmla="*/ 2 w 34"/>
                  <a:gd name="T9" fmla="*/ 0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2" y="43"/>
                    </a:lnTo>
                    <a:lnTo>
                      <a:pt x="34" y="2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8" name="Line 108"/>
              <p:cNvSpPr>
                <a:spLocks noChangeShapeType="1"/>
              </p:cNvSpPr>
              <p:nvPr/>
            </p:nvSpPr>
            <p:spPr bwMode="auto">
              <a:xfrm>
                <a:off x="800" y="2145"/>
                <a:ext cx="70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9" name="Freeform 109"/>
              <p:cNvSpPr>
                <a:spLocks/>
              </p:cNvSpPr>
              <p:nvPr/>
            </p:nvSpPr>
            <p:spPr bwMode="auto">
              <a:xfrm>
                <a:off x="2576" y="1603"/>
                <a:ext cx="34" cy="44"/>
              </a:xfrm>
              <a:custGeom>
                <a:avLst/>
                <a:gdLst>
                  <a:gd name="T0" fmla="*/ 0 w 34"/>
                  <a:gd name="T1" fmla="*/ 0 h 44"/>
                  <a:gd name="T2" fmla="*/ 2 w 34"/>
                  <a:gd name="T3" fmla="*/ 44 h 44"/>
                  <a:gd name="T4" fmla="*/ 34 w 34"/>
                  <a:gd name="T5" fmla="*/ 24 h 44"/>
                  <a:gd name="T6" fmla="*/ 2 w 34"/>
                  <a:gd name="T7" fmla="*/ 0 h 44"/>
                  <a:gd name="T8" fmla="*/ 2 w 34"/>
                  <a:gd name="T9" fmla="*/ 0 h 44"/>
                  <a:gd name="T10" fmla="*/ 0 w 34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4"/>
                  <a:gd name="T20" fmla="*/ 34 w 34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4">
                    <a:moveTo>
                      <a:pt x="0" y="0"/>
                    </a:moveTo>
                    <a:lnTo>
                      <a:pt x="2" y="44"/>
                    </a:lnTo>
                    <a:lnTo>
                      <a:pt x="34" y="2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0" name="Line 110"/>
              <p:cNvSpPr>
                <a:spLocks noChangeShapeType="1"/>
              </p:cNvSpPr>
              <p:nvPr/>
            </p:nvSpPr>
            <p:spPr bwMode="auto">
              <a:xfrm flipH="1">
                <a:off x="2343" y="1623"/>
                <a:ext cx="240" cy="4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1" name="Freeform 111"/>
              <p:cNvSpPr>
                <a:spLocks/>
              </p:cNvSpPr>
              <p:nvPr/>
            </p:nvSpPr>
            <p:spPr bwMode="auto">
              <a:xfrm>
                <a:off x="2576" y="2773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2 w 34"/>
                  <a:gd name="T3" fmla="*/ 43 h 43"/>
                  <a:gd name="T4" fmla="*/ 34 w 34"/>
                  <a:gd name="T5" fmla="*/ 23 h 43"/>
                  <a:gd name="T6" fmla="*/ 2 w 34"/>
                  <a:gd name="T7" fmla="*/ 0 h 43"/>
                  <a:gd name="T8" fmla="*/ 2 w 34"/>
                  <a:gd name="T9" fmla="*/ 0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2" y="43"/>
                    </a:lnTo>
                    <a:lnTo>
                      <a:pt x="34" y="2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2" name="Freeform 112"/>
              <p:cNvSpPr>
                <a:spLocks/>
              </p:cNvSpPr>
              <p:nvPr/>
            </p:nvSpPr>
            <p:spPr bwMode="auto">
              <a:xfrm>
                <a:off x="1254" y="1627"/>
                <a:ext cx="1332" cy="1169"/>
              </a:xfrm>
              <a:custGeom>
                <a:avLst/>
                <a:gdLst>
                  <a:gd name="T0" fmla="*/ 1332 w 1332"/>
                  <a:gd name="T1" fmla="*/ 1166 h 1169"/>
                  <a:gd name="T2" fmla="*/ 0 w 1332"/>
                  <a:gd name="T3" fmla="*/ 1169 h 1169"/>
                  <a:gd name="T4" fmla="*/ 0 w 1332"/>
                  <a:gd name="T5" fmla="*/ 0 h 1169"/>
                  <a:gd name="T6" fmla="*/ 0 60000 65536"/>
                  <a:gd name="T7" fmla="*/ 0 60000 65536"/>
                  <a:gd name="T8" fmla="*/ 0 60000 65536"/>
                  <a:gd name="T9" fmla="*/ 0 w 1332"/>
                  <a:gd name="T10" fmla="*/ 0 h 1169"/>
                  <a:gd name="T11" fmla="*/ 1332 w 1332"/>
                  <a:gd name="T12" fmla="*/ 1169 h 11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2" h="1169">
                    <a:moveTo>
                      <a:pt x="1332" y="1166"/>
                    </a:moveTo>
                    <a:lnTo>
                      <a:pt x="0" y="1169"/>
                    </a:lnTo>
                    <a:lnTo>
                      <a:pt x="0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3" name="Rectangle 113"/>
              <p:cNvSpPr>
                <a:spLocks noChangeArrowheads="1"/>
              </p:cNvSpPr>
              <p:nvPr/>
            </p:nvSpPr>
            <p:spPr bwMode="auto">
              <a:xfrm>
                <a:off x="2644" y="1195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14" name="Rectangle 114"/>
              <p:cNvSpPr>
                <a:spLocks noChangeArrowheads="1"/>
              </p:cNvSpPr>
              <p:nvPr/>
            </p:nvSpPr>
            <p:spPr bwMode="auto">
              <a:xfrm>
                <a:off x="2688" y="1195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15" name="Freeform 115"/>
              <p:cNvSpPr>
                <a:spLocks/>
              </p:cNvSpPr>
              <p:nvPr/>
            </p:nvSpPr>
            <p:spPr bwMode="auto">
              <a:xfrm>
                <a:off x="2615" y="816"/>
                <a:ext cx="133" cy="286"/>
              </a:xfrm>
              <a:custGeom>
                <a:avLst/>
                <a:gdLst>
                  <a:gd name="T0" fmla="*/ 130 w 133"/>
                  <a:gd name="T1" fmla="*/ 282 h 286"/>
                  <a:gd name="T2" fmla="*/ 133 w 133"/>
                  <a:gd name="T3" fmla="*/ 0 h 286"/>
                  <a:gd name="T4" fmla="*/ 0 w 133"/>
                  <a:gd name="T5" fmla="*/ 0 h 286"/>
                  <a:gd name="T6" fmla="*/ 0 w 133"/>
                  <a:gd name="T7" fmla="*/ 286 h 286"/>
                  <a:gd name="T8" fmla="*/ 133 w 133"/>
                  <a:gd name="T9" fmla="*/ 286 h 286"/>
                  <a:gd name="T10" fmla="*/ 133 w 133"/>
                  <a:gd name="T11" fmla="*/ 286 h 286"/>
                  <a:gd name="T12" fmla="*/ 130 w 133"/>
                  <a:gd name="T13" fmla="*/ 282 h 2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86"/>
                  <a:gd name="T23" fmla="*/ 133 w 133"/>
                  <a:gd name="T24" fmla="*/ 286 h 2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86">
                    <a:moveTo>
                      <a:pt x="130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133" y="286"/>
                    </a:lnTo>
                    <a:lnTo>
                      <a:pt x="130" y="2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6" name="Freeform 116"/>
              <p:cNvSpPr>
                <a:spLocks/>
              </p:cNvSpPr>
              <p:nvPr/>
            </p:nvSpPr>
            <p:spPr bwMode="auto">
              <a:xfrm>
                <a:off x="2615" y="816"/>
                <a:ext cx="133" cy="286"/>
              </a:xfrm>
              <a:custGeom>
                <a:avLst/>
                <a:gdLst>
                  <a:gd name="T0" fmla="*/ 130 w 133"/>
                  <a:gd name="T1" fmla="*/ 282 h 286"/>
                  <a:gd name="T2" fmla="*/ 133 w 133"/>
                  <a:gd name="T3" fmla="*/ 0 h 286"/>
                  <a:gd name="T4" fmla="*/ 0 w 133"/>
                  <a:gd name="T5" fmla="*/ 0 h 286"/>
                  <a:gd name="T6" fmla="*/ 0 w 133"/>
                  <a:gd name="T7" fmla="*/ 286 h 286"/>
                  <a:gd name="T8" fmla="*/ 133 w 133"/>
                  <a:gd name="T9" fmla="*/ 286 h 286"/>
                  <a:gd name="T10" fmla="*/ 133 w 133"/>
                  <a:gd name="T11" fmla="*/ 286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6"/>
                  <a:gd name="T20" fmla="*/ 133 w 133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6">
                    <a:moveTo>
                      <a:pt x="130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133" y="286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7" name="Rectangle 117"/>
              <p:cNvSpPr>
                <a:spLocks noChangeArrowheads="1"/>
              </p:cNvSpPr>
              <p:nvPr/>
            </p:nvSpPr>
            <p:spPr bwMode="auto">
              <a:xfrm>
                <a:off x="2654" y="909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18" name="Freeform 118"/>
              <p:cNvSpPr>
                <a:spLocks/>
              </p:cNvSpPr>
              <p:nvPr/>
            </p:nvSpPr>
            <p:spPr bwMode="auto">
              <a:xfrm>
                <a:off x="2615" y="534"/>
                <a:ext cx="133" cy="282"/>
              </a:xfrm>
              <a:custGeom>
                <a:avLst/>
                <a:gdLst>
                  <a:gd name="T0" fmla="*/ 130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130 w 133"/>
                  <a:gd name="T13" fmla="*/ 282 h 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82"/>
                  <a:gd name="T23" fmla="*/ 133 w 133"/>
                  <a:gd name="T24" fmla="*/ 282 h 2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82">
                    <a:moveTo>
                      <a:pt x="130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  <a:lnTo>
                      <a:pt x="130" y="2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9" name="Freeform 119"/>
              <p:cNvSpPr>
                <a:spLocks/>
              </p:cNvSpPr>
              <p:nvPr/>
            </p:nvSpPr>
            <p:spPr bwMode="auto">
              <a:xfrm>
                <a:off x="2615" y="534"/>
                <a:ext cx="133" cy="282"/>
              </a:xfrm>
              <a:custGeom>
                <a:avLst/>
                <a:gdLst>
                  <a:gd name="T0" fmla="*/ 130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2"/>
                  <a:gd name="T20" fmla="*/ 133 w 133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2">
                    <a:moveTo>
                      <a:pt x="130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0" name="Rectangle 120"/>
              <p:cNvSpPr>
                <a:spLocks noChangeArrowheads="1"/>
              </p:cNvSpPr>
              <p:nvPr/>
            </p:nvSpPr>
            <p:spPr bwMode="auto">
              <a:xfrm>
                <a:off x="2633" y="627"/>
                <a:ext cx="7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21" name="Rectangle 121"/>
              <p:cNvSpPr>
                <a:spLocks noChangeArrowheads="1"/>
              </p:cNvSpPr>
              <p:nvPr/>
            </p:nvSpPr>
            <p:spPr bwMode="auto">
              <a:xfrm>
                <a:off x="2696" y="627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B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22" name="Freeform 122"/>
              <p:cNvSpPr>
                <a:spLocks/>
              </p:cNvSpPr>
              <p:nvPr/>
            </p:nvSpPr>
            <p:spPr bwMode="auto">
              <a:xfrm>
                <a:off x="2576" y="1221"/>
                <a:ext cx="34" cy="44"/>
              </a:xfrm>
              <a:custGeom>
                <a:avLst/>
                <a:gdLst>
                  <a:gd name="T0" fmla="*/ 0 w 34"/>
                  <a:gd name="T1" fmla="*/ 0 h 44"/>
                  <a:gd name="T2" fmla="*/ 2 w 34"/>
                  <a:gd name="T3" fmla="*/ 44 h 44"/>
                  <a:gd name="T4" fmla="*/ 34 w 34"/>
                  <a:gd name="T5" fmla="*/ 24 h 44"/>
                  <a:gd name="T6" fmla="*/ 2 w 34"/>
                  <a:gd name="T7" fmla="*/ 0 h 44"/>
                  <a:gd name="T8" fmla="*/ 2 w 34"/>
                  <a:gd name="T9" fmla="*/ 0 h 44"/>
                  <a:gd name="T10" fmla="*/ 0 w 34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4"/>
                  <a:gd name="T20" fmla="*/ 34 w 34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4">
                    <a:moveTo>
                      <a:pt x="0" y="0"/>
                    </a:moveTo>
                    <a:lnTo>
                      <a:pt x="2" y="44"/>
                    </a:lnTo>
                    <a:lnTo>
                      <a:pt x="34" y="2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3" name="Freeform 123"/>
              <p:cNvSpPr>
                <a:spLocks/>
              </p:cNvSpPr>
              <p:nvPr/>
            </p:nvSpPr>
            <p:spPr bwMode="auto">
              <a:xfrm>
                <a:off x="2576" y="653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2 w 34"/>
                  <a:gd name="T3" fmla="*/ 43 h 43"/>
                  <a:gd name="T4" fmla="*/ 34 w 34"/>
                  <a:gd name="T5" fmla="*/ 23 h 43"/>
                  <a:gd name="T6" fmla="*/ 2 w 34"/>
                  <a:gd name="T7" fmla="*/ 0 h 43"/>
                  <a:gd name="T8" fmla="*/ 2 w 34"/>
                  <a:gd name="T9" fmla="*/ 0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2" y="43"/>
                    </a:lnTo>
                    <a:lnTo>
                      <a:pt x="34" y="2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4" name="Freeform 124"/>
              <p:cNvSpPr>
                <a:spLocks/>
              </p:cNvSpPr>
              <p:nvPr/>
            </p:nvSpPr>
            <p:spPr bwMode="auto">
              <a:xfrm>
                <a:off x="2516" y="673"/>
                <a:ext cx="70" cy="572"/>
              </a:xfrm>
              <a:custGeom>
                <a:avLst/>
                <a:gdLst>
                  <a:gd name="T0" fmla="*/ 70 w 70"/>
                  <a:gd name="T1" fmla="*/ 0 h 572"/>
                  <a:gd name="T2" fmla="*/ 0 w 70"/>
                  <a:gd name="T3" fmla="*/ 3 h 572"/>
                  <a:gd name="T4" fmla="*/ 0 w 70"/>
                  <a:gd name="T5" fmla="*/ 572 h 572"/>
                  <a:gd name="T6" fmla="*/ 70 w 70"/>
                  <a:gd name="T7" fmla="*/ 572 h 5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572"/>
                  <a:gd name="T14" fmla="*/ 70 w 70"/>
                  <a:gd name="T15" fmla="*/ 572 h 5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572">
                    <a:moveTo>
                      <a:pt x="70" y="0"/>
                    </a:moveTo>
                    <a:lnTo>
                      <a:pt x="0" y="3"/>
                    </a:lnTo>
                    <a:lnTo>
                      <a:pt x="0" y="572"/>
                    </a:lnTo>
                    <a:lnTo>
                      <a:pt x="70" y="572"/>
                    </a:lnTo>
                  </a:path>
                </a:pathLst>
              </a:custGeom>
              <a:noFill/>
              <a:ln w="206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5" name="Freeform 125"/>
              <p:cNvSpPr>
                <a:spLocks/>
              </p:cNvSpPr>
              <p:nvPr/>
            </p:nvSpPr>
            <p:spPr bwMode="auto">
              <a:xfrm>
                <a:off x="3991" y="1102"/>
                <a:ext cx="133" cy="282"/>
              </a:xfrm>
              <a:custGeom>
                <a:avLst/>
                <a:gdLst>
                  <a:gd name="T0" fmla="*/ 131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131 w 133"/>
                  <a:gd name="T13" fmla="*/ 282 h 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82"/>
                  <a:gd name="T23" fmla="*/ 133 w 133"/>
                  <a:gd name="T24" fmla="*/ 282 h 2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82">
                    <a:moveTo>
                      <a:pt x="131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  <a:lnTo>
                      <a:pt x="131" y="2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6" name="Freeform 126"/>
              <p:cNvSpPr>
                <a:spLocks/>
              </p:cNvSpPr>
              <p:nvPr/>
            </p:nvSpPr>
            <p:spPr bwMode="auto">
              <a:xfrm>
                <a:off x="3991" y="1102"/>
                <a:ext cx="133" cy="282"/>
              </a:xfrm>
              <a:custGeom>
                <a:avLst/>
                <a:gdLst>
                  <a:gd name="T0" fmla="*/ 131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2"/>
                  <a:gd name="T20" fmla="*/ 133 w 133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2">
                    <a:moveTo>
                      <a:pt x="131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7" name="Freeform 127"/>
              <p:cNvSpPr>
                <a:spLocks/>
              </p:cNvSpPr>
              <p:nvPr/>
            </p:nvSpPr>
            <p:spPr bwMode="auto">
              <a:xfrm>
                <a:off x="3991" y="1384"/>
                <a:ext cx="133" cy="1961"/>
              </a:xfrm>
              <a:custGeom>
                <a:avLst/>
                <a:gdLst>
                  <a:gd name="T0" fmla="*/ 131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131 w 133"/>
                  <a:gd name="T13" fmla="*/ 1957 h 19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1961"/>
                  <a:gd name="T23" fmla="*/ 133 w 133"/>
                  <a:gd name="T24" fmla="*/ 1961 h 19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1961">
                    <a:moveTo>
                      <a:pt x="131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  <a:lnTo>
                      <a:pt x="131" y="19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8" name="Freeform 128"/>
              <p:cNvSpPr>
                <a:spLocks/>
              </p:cNvSpPr>
              <p:nvPr/>
            </p:nvSpPr>
            <p:spPr bwMode="auto">
              <a:xfrm>
                <a:off x="3991" y="1384"/>
                <a:ext cx="133" cy="1961"/>
              </a:xfrm>
              <a:custGeom>
                <a:avLst/>
                <a:gdLst>
                  <a:gd name="T0" fmla="*/ 131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1961"/>
                  <a:gd name="T20" fmla="*/ 133 w 133"/>
                  <a:gd name="T21" fmla="*/ 1961 h 19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1961">
                    <a:moveTo>
                      <a:pt x="131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9" name="Rectangle 129"/>
              <p:cNvSpPr>
                <a:spLocks noChangeArrowheads="1"/>
              </p:cNvSpPr>
              <p:nvPr/>
            </p:nvSpPr>
            <p:spPr bwMode="auto">
              <a:xfrm>
                <a:off x="4028" y="1195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30" name="Freeform 130"/>
              <p:cNvSpPr>
                <a:spLocks/>
              </p:cNvSpPr>
              <p:nvPr/>
            </p:nvSpPr>
            <p:spPr bwMode="auto">
              <a:xfrm>
                <a:off x="3991" y="816"/>
                <a:ext cx="133" cy="286"/>
              </a:xfrm>
              <a:custGeom>
                <a:avLst/>
                <a:gdLst>
                  <a:gd name="T0" fmla="*/ 131 w 133"/>
                  <a:gd name="T1" fmla="*/ 282 h 286"/>
                  <a:gd name="T2" fmla="*/ 133 w 133"/>
                  <a:gd name="T3" fmla="*/ 0 h 286"/>
                  <a:gd name="T4" fmla="*/ 0 w 133"/>
                  <a:gd name="T5" fmla="*/ 0 h 286"/>
                  <a:gd name="T6" fmla="*/ 0 w 133"/>
                  <a:gd name="T7" fmla="*/ 286 h 286"/>
                  <a:gd name="T8" fmla="*/ 133 w 133"/>
                  <a:gd name="T9" fmla="*/ 286 h 286"/>
                  <a:gd name="T10" fmla="*/ 133 w 133"/>
                  <a:gd name="T11" fmla="*/ 286 h 286"/>
                  <a:gd name="T12" fmla="*/ 131 w 133"/>
                  <a:gd name="T13" fmla="*/ 282 h 2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86"/>
                  <a:gd name="T23" fmla="*/ 133 w 133"/>
                  <a:gd name="T24" fmla="*/ 286 h 2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86">
                    <a:moveTo>
                      <a:pt x="131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133" y="286"/>
                    </a:lnTo>
                    <a:lnTo>
                      <a:pt x="131" y="2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1" name="Freeform 131"/>
              <p:cNvSpPr>
                <a:spLocks/>
              </p:cNvSpPr>
              <p:nvPr/>
            </p:nvSpPr>
            <p:spPr bwMode="auto">
              <a:xfrm>
                <a:off x="3991" y="816"/>
                <a:ext cx="133" cy="286"/>
              </a:xfrm>
              <a:custGeom>
                <a:avLst/>
                <a:gdLst>
                  <a:gd name="T0" fmla="*/ 131 w 133"/>
                  <a:gd name="T1" fmla="*/ 282 h 286"/>
                  <a:gd name="T2" fmla="*/ 133 w 133"/>
                  <a:gd name="T3" fmla="*/ 0 h 286"/>
                  <a:gd name="T4" fmla="*/ 0 w 133"/>
                  <a:gd name="T5" fmla="*/ 0 h 286"/>
                  <a:gd name="T6" fmla="*/ 0 w 133"/>
                  <a:gd name="T7" fmla="*/ 286 h 286"/>
                  <a:gd name="T8" fmla="*/ 133 w 133"/>
                  <a:gd name="T9" fmla="*/ 286 h 286"/>
                  <a:gd name="T10" fmla="*/ 133 w 133"/>
                  <a:gd name="T11" fmla="*/ 286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6"/>
                  <a:gd name="T20" fmla="*/ 133 w 133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6">
                    <a:moveTo>
                      <a:pt x="131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133" y="286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2" name="Rectangle 132"/>
              <p:cNvSpPr>
                <a:spLocks noChangeArrowheads="1"/>
              </p:cNvSpPr>
              <p:nvPr/>
            </p:nvSpPr>
            <p:spPr bwMode="auto">
              <a:xfrm>
                <a:off x="4010" y="909"/>
                <a:ext cx="7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33" name="Rectangle 133"/>
              <p:cNvSpPr>
                <a:spLocks noChangeArrowheads="1"/>
              </p:cNvSpPr>
              <p:nvPr/>
            </p:nvSpPr>
            <p:spPr bwMode="auto">
              <a:xfrm>
                <a:off x="4070" y="909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B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34" name="Freeform 134"/>
              <p:cNvSpPr>
                <a:spLocks/>
              </p:cNvSpPr>
              <p:nvPr/>
            </p:nvSpPr>
            <p:spPr bwMode="auto">
              <a:xfrm>
                <a:off x="3952" y="1201"/>
                <a:ext cx="34" cy="44"/>
              </a:xfrm>
              <a:custGeom>
                <a:avLst/>
                <a:gdLst>
                  <a:gd name="T0" fmla="*/ 0 w 34"/>
                  <a:gd name="T1" fmla="*/ 0 h 44"/>
                  <a:gd name="T2" fmla="*/ 3 w 34"/>
                  <a:gd name="T3" fmla="*/ 44 h 44"/>
                  <a:gd name="T4" fmla="*/ 34 w 34"/>
                  <a:gd name="T5" fmla="*/ 24 h 44"/>
                  <a:gd name="T6" fmla="*/ 3 w 34"/>
                  <a:gd name="T7" fmla="*/ 0 h 44"/>
                  <a:gd name="T8" fmla="*/ 3 w 34"/>
                  <a:gd name="T9" fmla="*/ 0 h 44"/>
                  <a:gd name="T10" fmla="*/ 0 w 34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4"/>
                  <a:gd name="T20" fmla="*/ 34 w 34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4">
                    <a:moveTo>
                      <a:pt x="0" y="0"/>
                    </a:moveTo>
                    <a:lnTo>
                      <a:pt x="3" y="44"/>
                    </a:lnTo>
                    <a:lnTo>
                      <a:pt x="34" y="24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5" name="Freeform 135"/>
              <p:cNvSpPr>
                <a:spLocks/>
              </p:cNvSpPr>
              <p:nvPr/>
            </p:nvSpPr>
            <p:spPr bwMode="auto">
              <a:xfrm>
                <a:off x="2748" y="959"/>
                <a:ext cx="1215" cy="266"/>
              </a:xfrm>
              <a:custGeom>
                <a:avLst/>
                <a:gdLst>
                  <a:gd name="T0" fmla="*/ 1215 w 1215"/>
                  <a:gd name="T1" fmla="*/ 262 h 266"/>
                  <a:gd name="T2" fmla="*/ 1094 w 1215"/>
                  <a:gd name="T3" fmla="*/ 266 h 266"/>
                  <a:gd name="T4" fmla="*/ 1094 w 1215"/>
                  <a:gd name="T5" fmla="*/ 0 h 266"/>
                  <a:gd name="T6" fmla="*/ 0 w 1215"/>
                  <a:gd name="T7" fmla="*/ 0 h 2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5"/>
                  <a:gd name="T13" fmla="*/ 0 h 266"/>
                  <a:gd name="T14" fmla="*/ 1215 w 1215"/>
                  <a:gd name="T15" fmla="*/ 266 h 2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5" h="266">
                    <a:moveTo>
                      <a:pt x="1215" y="262"/>
                    </a:moveTo>
                    <a:lnTo>
                      <a:pt x="1094" y="266"/>
                    </a:lnTo>
                    <a:lnTo>
                      <a:pt x="1094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6" name="Freeform 136"/>
              <p:cNvSpPr>
                <a:spLocks/>
              </p:cNvSpPr>
              <p:nvPr/>
            </p:nvSpPr>
            <p:spPr bwMode="auto">
              <a:xfrm>
                <a:off x="3952" y="936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3 w 34"/>
                  <a:gd name="T3" fmla="*/ 43 h 43"/>
                  <a:gd name="T4" fmla="*/ 34 w 34"/>
                  <a:gd name="T5" fmla="*/ 23 h 43"/>
                  <a:gd name="T6" fmla="*/ 3 w 34"/>
                  <a:gd name="T7" fmla="*/ 3 h 43"/>
                  <a:gd name="T8" fmla="*/ 3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3" y="43"/>
                    </a:lnTo>
                    <a:lnTo>
                      <a:pt x="34" y="2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7" name="Freeform 137"/>
              <p:cNvSpPr>
                <a:spLocks/>
              </p:cNvSpPr>
              <p:nvPr/>
            </p:nvSpPr>
            <p:spPr bwMode="auto">
              <a:xfrm>
                <a:off x="2745" y="673"/>
                <a:ext cx="1218" cy="286"/>
              </a:xfrm>
              <a:custGeom>
                <a:avLst/>
                <a:gdLst>
                  <a:gd name="T0" fmla="*/ 0 w 1218"/>
                  <a:gd name="T1" fmla="*/ 0 h 286"/>
                  <a:gd name="T2" fmla="*/ 1147 w 1218"/>
                  <a:gd name="T3" fmla="*/ 3 h 286"/>
                  <a:gd name="T4" fmla="*/ 1147 w 1218"/>
                  <a:gd name="T5" fmla="*/ 286 h 286"/>
                  <a:gd name="T6" fmla="*/ 1218 w 1218"/>
                  <a:gd name="T7" fmla="*/ 286 h 2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8"/>
                  <a:gd name="T13" fmla="*/ 0 h 286"/>
                  <a:gd name="T14" fmla="*/ 1218 w 1218"/>
                  <a:gd name="T15" fmla="*/ 286 h 2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8" h="286">
                    <a:moveTo>
                      <a:pt x="0" y="0"/>
                    </a:moveTo>
                    <a:lnTo>
                      <a:pt x="1147" y="3"/>
                    </a:lnTo>
                    <a:lnTo>
                      <a:pt x="1147" y="286"/>
                    </a:lnTo>
                    <a:lnTo>
                      <a:pt x="1218" y="286"/>
                    </a:lnTo>
                  </a:path>
                </a:pathLst>
              </a:custGeom>
              <a:noFill/>
              <a:ln w="206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8" name="Freeform 138"/>
              <p:cNvSpPr>
                <a:spLocks/>
              </p:cNvSpPr>
              <p:nvPr/>
            </p:nvSpPr>
            <p:spPr bwMode="auto">
              <a:xfrm>
                <a:off x="4979" y="1102"/>
                <a:ext cx="133" cy="282"/>
              </a:xfrm>
              <a:custGeom>
                <a:avLst/>
                <a:gdLst>
                  <a:gd name="T0" fmla="*/ 133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2"/>
                  <a:gd name="T20" fmla="*/ 133 w 133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2">
                    <a:moveTo>
                      <a:pt x="133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9" name="Freeform 139"/>
              <p:cNvSpPr>
                <a:spLocks/>
              </p:cNvSpPr>
              <p:nvPr/>
            </p:nvSpPr>
            <p:spPr bwMode="auto">
              <a:xfrm>
                <a:off x="4979" y="1102"/>
                <a:ext cx="133" cy="282"/>
              </a:xfrm>
              <a:custGeom>
                <a:avLst/>
                <a:gdLst>
                  <a:gd name="T0" fmla="*/ 133 w 133"/>
                  <a:gd name="T1" fmla="*/ 282 h 282"/>
                  <a:gd name="T2" fmla="*/ 133 w 133"/>
                  <a:gd name="T3" fmla="*/ 0 h 282"/>
                  <a:gd name="T4" fmla="*/ 0 w 133"/>
                  <a:gd name="T5" fmla="*/ 0 h 282"/>
                  <a:gd name="T6" fmla="*/ 0 w 133"/>
                  <a:gd name="T7" fmla="*/ 282 h 282"/>
                  <a:gd name="T8" fmla="*/ 133 w 133"/>
                  <a:gd name="T9" fmla="*/ 282 h 282"/>
                  <a:gd name="T10" fmla="*/ 133 w 133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282"/>
                  <a:gd name="T20" fmla="*/ 133 w 133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282">
                    <a:moveTo>
                      <a:pt x="133" y="28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282"/>
                    </a:lnTo>
                    <a:lnTo>
                      <a:pt x="133" y="282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0" name="Freeform 140"/>
              <p:cNvSpPr>
                <a:spLocks/>
              </p:cNvSpPr>
              <p:nvPr/>
            </p:nvSpPr>
            <p:spPr bwMode="auto">
              <a:xfrm>
                <a:off x="4979" y="1384"/>
                <a:ext cx="133" cy="1961"/>
              </a:xfrm>
              <a:custGeom>
                <a:avLst/>
                <a:gdLst>
                  <a:gd name="T0" fmla="*/ 133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133 w 133"/>
                  <a:gd name="T13" fmla="*/ 1957 h 19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1961"/>
                  <a:gd name="T23" fmla="*/ 133 w 133"/>
                  <a:gd name="T24" fmla="*/ 1961 h 19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1961">
                    <a:moveTo>
                      <a:pt x="133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  <a:lnTo>
                      <a:pt x="133" y="19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1" name="Freeform 141"/>
              <p:cNvSpPr>
                <a:spLocks/>
              </p:cNvSpPr>
              <p:nvPr/>
            </p:nvSpPr>
            <p:spPr bwMode="auto">
              <a:xfrm>
                <a:off x="4979" y="1384"/>
                <a:ext cx="133" cy="1961"/>
              </a:xfrm>
              <a:custGeom>
                <a:avLst/>
                <a:gdLst>
                  <a:gd name="T0" fmla="*/ 133 w 133"/>
                  <a:gd name="T1" fmla="*/ 1957 h 1961"/>
                  <a:gd name="T2" fmla="*/ 133 w 133"/>
                  <a:gd name="T3" fmla="*/ 0 h 1961"/>
                  <a:gd name="T4" fmla="*/ 0 w 133"/>
                  <a:gd name="T5" fmla="*/ 0 h 1961"/>
                  <a:gd name="T6" fmla="*/ 0 w 133"/>
                  <a:gd name="T7" fmla="*/ 1961 h 1961"/>
                  <a:gd name="T8" fmla="*/ 133 w 133"/>
                  <a:gd name="T9" fmla="*/ 1961 h 1961"/>
                  <a:gd name="T10" fmla="*/ 133 w 133"/>
                  <a:gd name="T11" fmla="*/ 1961 h 19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1961"/>
                  <a:gd name="T20" fmla="*/ 133 w 133"/>
                  <a:gd name="T21" fmla="*/ 1961 h 19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1961">
                    <a:moveTo>
                      <a:pt x="133" y="1957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1961"/>
                    </a:lnTo>
                    <a:lnTo>
                      <a:pt x="133" y="19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2" name="Rectangle 142"/>
              <p:cNvSpPr>
                <a:spLocks noChangeArrowheads="1"/>
              </p:cNvSpPr>
              <p:nvPr/>
            </p:nvSpPr>
            <p:spPr bwMode="auto">
              <a:xfrm>
                <a:off x="4997" y="1195"/>
                <a:ext cx="7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43" name="Rectangle 143"/>
              <p:cNvSpPr>
                <a:spLocks noChangeArrowheads="1"/>
              </p:cNvSpPr>
              <p:nvPr/>
            </p:nvSpPr>
            <p:spPr bwMode="auto">
              <a:xfrm>
                <a:off x="5060" y="1195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B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44" name="Freeform 144"/>
              <p:cNvSpPr>
                <a:spLocks/>
              </p:cNvSpPr>
              <p:nvPr/>
            </p:nvSpPr>
            <p:spPr bwMode="auto">
              <a:xfrm>
                <a:off x="3952" y="2092"/>
                <a:ext cx="34" cy="43"/>
              </a:xfrm>
              <a:custGeom>
                <a:avLst/>
                <a:gdLst>
                  <a:gd name="T0" fmla="*/ 0 w 34"/>
                  <a:gd name="T1" fmla="*/ 0 h 43"/>
                  <a:gd name="T2" fmla="*/ 3 w 34"/>
                  <a:gd name="T3" fmla="*/ 43 h 43"/>
                  <a:gd name="T4" fmla="*/ 34 w 34"/>
                  <a:gd name="T5" fmla="*/ 23 h 43"/>
                  <a:gd name="T6" fmla="*/ 3 w 34"/>
                  <a:gd name="T7" fmla="*/ 3 h 43"/>
                  <a:gd name="T8" fmla="*/ 3 w 34"/>
                  <a:gd name="T9" fmla="*/ 3 h 43"/>
                  <a:gd name="T10" fmla="*/ 0 w 3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3"/>
                  <a:gd name="T20" fmla="*/ 34 w 3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3">
                    <a:moveTo>
                      <a:pt x="0" y="0"/>
                    </a:moveTo>
                    <a:lnTo>
                      <a:pt x="3" y="43"/>
                    </a:lnTo>
                    <a:lnTo>
                      <a:pt x="34" y="2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5" name="Line 145"/>
              <p:cNvSpPr>
                <a:spLocks noChangeShapeType="1"/>
              </p:cNvSpPr>
              <p:nvPr/>
            </p:nvSpPr>
            <p:spPr bwMode="auto">
              <a:xfrm flipH="1">
                <a:off x="3780" y="2112"/>
                <a:ext cx="180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6" name="Freeform 146"/>
              <p:cNvSpPr>
                <a:spLocks/>
              </p:cNvSpPr>
              <p:nvPr/>
            </p:nvSpPr>
            <p:spPr bwMode="auto">
              <a:xfrm>
                <a:off x="4942" y="1221"/>
                <a:ext cx="34" cy="44"/>
              </a:xfrm>
              <a:custGeom>
                <a:avLst/>
                <a:gdLst>
                  <a:gd name="T0" fmla="*/ 0 w 34"/>
                  <a:gd name="T1" fmla="*/ 0 h 44"/>
                  <a:gd name="T2" fmla="*/ 0 w 34"/>
                  <a:gd name="T3" fmla="*/ 44 h 44"/>
                  <a:gd name="T4" fmla="*/ 34 w 34"/>
                  <a:gd name="T5" fmla="*/ 24 h 44"/>
                  <a:gd name="T6" fmla="*/ 0 w 34"/>
                  <a:gd name="T7" fmla="*/ 0 h 44"/>
                  <a:gd name="T8" fmla="*/ 0 w 3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4"/>
                  <a:gd name="T17" fmla="*/ 34 w 3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4">
                    <a:moveTo>
                      <a:pt x="0" y="0"/>
                    </a:moveTo>
                    <a:lnTo>
                      <a:pt x="0" y="44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7" name="Freeform 147"/>
              <p:cNvSpPr>
                <a:spLocks/>
              </p:cNvSpPr>
              <p:nvPr/>
            </p:nvSpPr>
            <p:spPr bwMode="auto">
              <a:xfrm>
                <a:off x="4124" y="959"/>
                <a:ext cx="826" cy="286"/>
              </a:xfrm>
              <a:custGeom>
                <a:avLst/>
                <a:gdLst>
                  <a:gd name="T0" fmla="*/ 826 w 826"/>
                  <a:gd name="T1" fmla="*/ 282 h 286"/>
                  <a:gd name="T2" fmla="*/ 755 w 826"/>
                  <a:gd name="T3" fmla="*/ 286 h 286"/>
                  <a:gd name="T4" fmla="*/ 755 w 826"/>
                  <a:gd name="T5" fmla="*/ 0 h 286"/>
                  <a:gd name="T6" fmla="*/ 0 w 826"/>
                  <a:gd name="T7" fmla="*/ 0 h 2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6"/>
                  <a:gd name="T13" fmla="*/ 0 h 286"/>
                  <a:gd name="T14" fmla="*/ 826 w 826"/>
                  <a:gd name="T15" fmla="*/ 286 h 2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6" h="286">
                    <a:moveTo>
                      <a:pt x="826" y="282"/>
                    </a:moveTo>
                    <a:lnTo>
                      <a:pt x="755" y="286"/>
                    </a:lnTo>
                    <a:lnTo>
                      <a:pt x="755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8" name="Freeform 148"/>
              <p:cNvSpPr>
                <a:spLocks/>
              </p:cNvSpPr>
              <p:nvPr/>
            </p:nvSpPr>
            <p:spPr bwMode="auto">
              <a:xfrm>
                <a:off x="4939" y="2092"/>
                <a:ext cx="37" cy="43"/>
              </a:xfrm>
              <a:custGeom>
                <a:avLst/>
                <a:gdLst>
                  <a:gd name="T0" fmla="*/ 0 w 37"/>
                  <a:gd name="T1" fmla="*/ 0 h 43"/>
                  <a:gd name="T2" fmla="*/ 3 w 37"/>
                  <a:gd name="T3" fmla="*/ 43 h 43"/>
                  <a:gd name="T4" fmla="*/ 37 w 37"/>
                  <a:gd name="T5" fmla="*/ 23 h 43"/>
                  <a:gd name="T6" fmla="*/ 3 w 37"/>
                  <a:gd name="T7" fmla="*/ 3 h 43"/>
                  <a:gd name="T8" fmla="*/ 3 w 37"/>
                  <a:gd name="T9" fmla="*/ 3 h 43"/>
                  <a:gd name="T10" fmla="*/ 0 w 3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3"/>
                  <a:gd name="T20" fmla="*/ 37 w 3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3">
                    <a:moveTo>
                      <a:pt x="0" y="0"/>
                    </a:moveTo>
                    <a:lnTo>
                      <a:pt x="3" y="43"/>
                    </a:lnTo>
                    <a:lnTo>
                      <a:pt x="37" y="2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9" name="Line 149"/>
              <p:cNvSpPr>
                <a:spLocks noChangeShapeType="1"/>
              </p:cNvSpPr>
              <p:nvPr/>
            </p:nvSpPr>
            <p:spPr bwMode="auto">
              <a:xfrm flipH="1">
                <a:off x="5112" y="2112"/>
                <a:ext cx="298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0" name="Line 150"/>
              <p:cNvSpPr>
                <a:spLocks noChangeShapeType="1"/>
              </p:cNvSpPr>
              <p:nvPr/>
            </p:nvSpPr>
            <p:spPr bwMode="auto">
              <a:xfrm flipH="1">
                <a:off x="4869" y="2112"/>
                <a:ext cx="78" cy="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1" name="Freeform 151"/>
              <p:cNvSpPr>
                <a:spLocks/>
              </p:cNvSpPr>
              <p:nvPr/>
            </p:nvSpPr>
            <p:spPr bwMode="auto">
              <a:xfrm>
                <a:off x="4939" y="2683"/>
                <a:ext cx="37" cy="44"/>
              </a:xfrm>
              <a:custGeom>
                <a:avLst/>
                <a:gdLst>
                  <a:gd name="T0" fmla="*/ 0 w 37"/>
                  <a:gd name="T1" fmla="*/ 0 h 44"/>
                  <a:gd name="T2" fmla="*/ 3 w 37"/>
                  <a:gd name="T3" fmla="*/ 44 h 44"/>
                  <a:gd name="T4" fmla="*/ 37 w 37"/>
                  <a:gd name="T5" fmla="*/ 20 h 44"/>
                  <a:gd name="T6" fmla="*/ 3 w 37"/>
                  <a:gd name="T7" fmla="*/ 0 h 44"/>
                  <a:gd name="T8" fmla="*/ 3 w 37"/>
                  <a:gd name="T9" fmla="*/ 0 h 44"/>
                  <a:gd name="T10" fmla="*/ 0 w 37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4"/>
                  <a:gd name="T20" fmla="*/ 37 w 37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4">
                    <a:moveTo>
                      <a:pt x="0" y="0"/>
                    </a:moveTo>
                    <a:lnTo>
                      <a:pt x="3" y="44"/>
                    </a:lnTo>
                    <a:lnTo>
                      <a:pt x="37" y="2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2" name="Freeform 152"/>
              <p:cNvSpPr>
                <a:spLocks/>
              </p:cNvSpPr>
              <p:nvPr/>
            </p:nvSpPr>
            <p:spPr bwMode="auto">
              <a:xfrm>
                <a:off x="5112" y="2428"/>
                <a:ext cx="298" cy="275"/>
              </a:xfrm>
              <a:custGeom>
                <a:avLst/>
                <a:gdLst>
                  <a:gd name="T0" fmla="*/ 298 w 298"/>
                  <a:gd name="T1" fmla="*/ 0 h 275"/>
                  <a:gd name="T2" fmla="*/ 222 w 298"/>
                  <a:gd name="T3" fmla="*/ 0 h 275"/>
                  <a:gd name="T4" fmla="*/ 222 w 298"/>
                  <a:gd name="T5" fmla="*/ 275 h 275"/>
                  <a:gd name="T6" fmla="*/ 0 w 298"/>
                  <a:gd name="T7" fmla="*/ 275 h 2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"/>
                  <a:gd name="T13" fmla="*/ 0 h 275"/>
                  <a:gd name="T14" fmla="*/ 298 w 298"/>
                  <a:gd name="T15" fmla="*/ 275 h 2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" h="275">
                    <a:moveTo>
                      <a:pt x="298" y="0"/>
                    </a:moveTo>
                    <a:lnTo>
                      <a:pt x="222" y="0"/>
                    </a:lnTo>
                    <a:lnTo>
                      <a:pt x="222" y="275"/>
                    </a:lnTo>
                    <a:lnTo>
                      <a:pt x="0" y="275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3" name="Line 153"/>
              <p:cNvSpPr>
                <a:spLocks noChangeShapeType="1"/>
              </p:cNvSpPr>
              <p:nvPr/>
            </p:nvSpPr>
            <p:spPr bwMode="auto">
              <a:xfrm flipH="1">
                <a:off x="4347" y="2703"/>
                <a:ext cx="60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4" name="Rectangle 154"/>
              <p:cNvSpPr>
                <a:spLocks noChangeArrowheads="1"/>
              </p:cNvSpPr>
              <p:nvPr/>
            </p:nvSpPr>
            <p:spPr bwMode="auto">
              <a:xfrm>
                <a:off x="2597" y="391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55" name="Rectangle 155"/>
              <p:cNvSpPr>
                <a:spLocks noChangeArrowheads="1"/>
              </p:cNvSpPr>
              <p:nvPr/>
            </p:nvSpPr>
            <p:spPr bwMode="auto">
              <a:xfrm>
                <a:off x="2615" y="391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56" name="Rectangle 156"/>
              <p:cNvSpPr>
                <a:spLocks noChangeArrowheads="1"/>
              </p:cNvSpPr>
              <p:nvPr/>
            </p:nvSpPr>
            <p:spPr bwMode="auto">
              <a:xfrm>
                <a:off x="2662" y="391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/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57" name="Rectangle 157"/>
              <p:cNvSpPr>
                <a:spLocks noChangeArrowheads="1"/>
              </p:cNvSpPr>
              <p:nvPr/>
            </p:nvSpPr>
            <p:spPr bwMode="auto">
              <a:xfrm>
                <a:off x="2680" y="391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58" name="Rectangle 158"/>
              <p:cNvSpPr>
                <a:spLocks noChangeArrowheads="1"/>
              </p:cNvSpPr>
              <p:nvPr/>
            </p:nvSpPr>
            <p:spPr bwMode="auto">
              <a:xfrm>
                <a:off x="2725" y="391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59" name="Rectangle 159"/>
              <p:cNvSpPr>
                <a:spLocks noChangeArrowheads="1"/>
              </p:cNvSpPr>
              <p:nvPr/>
            </p:nvSpPr>
            <p:spPr bwMode="auto">
              <a:xfrm>
                <a:off x="3929" y="677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0" name="Rectangle 160"/>
              <p:cNvSpPr>
                <a:spLocks noChangeArrowheads="1"/>
              </p:cNvSpPr>
              <p:nvPr/>
            </p:nvSpPr>
            <p:spPr bwMode="auto">
              <a:xfrm>
                <a:off x="3973" y="677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1" name="Rectangle 161"/>
              <p:cNvSpPr>
                <a:spLocks noChangeArrowheads="1"/>
              </p:cNvSpPr>
              <p:nvPr/>
            </p:nvSpPr>
            <p:spPr bwMode="auto">
              <a:xfrm>
                <a:off x="4017" y="677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/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2" name="Rectangle 162"/>
              <p:cNvSpPr>
                <a:spLocks noChangeArrowheads="1"/>
              </p:cNvSpPr>
              <p:nvPr/>
            </p:nvSpPr>
            <p:spPr bwMode="auto">
              <a:xfrm>
                <a:off x="4036" y="677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3" name="Rectangle 163"/>
              <p:cNvSpPr>
                <a:spLocks noChangeArrowheads="1"/>
              </p:cNvSpPr>
              <p:nvPr/>
            </p:nvSpPr>
            <p:spPr bwMode="auto">
              <a:xfrm>
                <a:off x="4091" y="677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4" name="Rectangle 164"/>
              <p:cNvSpPr>
                <a:spLocks noChangeArrowheads="1"/>
              </p:cNvSpPr>
              <p:nvPr/>
            </p:nvSpPr>
            <p:spPr bwMode="auto">
              <a:xfrm>
                <a:off x="4135" y="677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5" name="Rectangle 165"/>
              <p:cNvSpPr>
                <a:spLocks noChangeArrowheads="1"/>
              </p:cNvSpPr>
              <p:nvPr/>
            </p:nvSpPr>
            <p:spPr bwMode="auto">
              <a:xfrm>
                <a:off x="4908" y="959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6" name="Rectangle 166"/>
              <p:cNvSpPr>
                <a:spLocks noChangeArrowheads="1"/>
              </p:cNvSpPr>
              <p:nvPr/>
            </p:nvSpPr>
            <p:spPr bwMode="auto">
              <a:xfrm>
                <a:off x="4963" y="959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7" name="Rectangle 167"/>
              <p:cNvSpPr>
                <a:spLocks noChangeArrowheads="1"/>
              </p:cNvSpPr>
              <p:nvPr/>
            </p:nvSpPr>
            <p:spPr bwMode="auto">
              <a:xfrm>
                <a:off x="5005" y="959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8" name="Rectangle 168"/>
              <p:cNvSpPr>
                <a:spLocks noChangeArrowheads="1"/>
              </p:cNvSpPr>
              <p:nvPr/>
            </p:nvSpPr>
            <p:spPr bwMode="auto">
              <a:xfrm>
                <a:off x="5062" y="959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/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69" name="Rectangle 169"/>
              <p:cNvSpPr>
                <a:spLocks noChangeArrowheads="1"/>
              </p:cNvSpPr>
              <p:nvPr/>
            </p:nvSpPr>
            <p:spPr bwMode="auto">
              <a:xfrm>
                <a:off x="5080" y="959"/>
                <a:ext cx="7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0" name="Rectangle 170"/>
              <p:cNvSpPr>
                <a:spLocks noChangeArrowheads="1"/>
              </p:cNvSpPr>
              <p:nvPr/>
            </p:nvSpPr>
            <p:spPr bwMode="auto">
              <a:xfrm>
                <a:off x="5143" y="959"/>
                <a:ext cx="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B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1" name="Rectangle 171"/>
              <p:cNvSpPr>
                <a:spLocks noChangeArrowheads="1"/>
              </p:cNvSpPr>
              <p:nvPr/>
            </p:nvSpPr>
            <p:spPr bwMode="auto">
              <a:xfrm>
                <a:off x="4587" y="2016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2" name="Rectangle 172"/>
              <p:cNvSpPr>
                <a:spLocks noChangeArrowheads="1"/>
              </p:cNvSpPr>
              <p:nvPr/>
            </p:nvSpPr>
            <p:spPr bwMode="auto">
              <a:xfrm>
                <a:off x="4634" y="201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3" name="Rectangle 173"/>
              <p:cNvSpPr>
                <a:spLocks noChangeArrowheads="1"/>
              </p:cNvSpPr>
              <p:nvPr/>
            </p:nvSpPr>
            <p:spPr bwMode="auto">
              <a:xfrm>
                <a:off x="4670" y="2016"/>
                <a:ext cx="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4" name="Rectangle 174"/>
              <p:cNvSpPr>
                <a:spLocks noChangeArrowheads="1"/>
              </p:cNvSpPr>
              <p:nvPr/>
            </p:nvSpPr>
            <p:spPr bwMode="auto">
              <a:xfrm>
                <a:off x="4689" y="201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5" name="Rectangle 175"/>
              <p:cNvSpPr>
                <a:spLocks noChangeArrowheads="1"/>
              </p:cNvSpPr>
              <p:nvPr/>
            </p:nvSpPr>
            <p:spPr bwMode="auto">
              <a:xfrm>
                <a:off x="4725" y="201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6" name="Rectangle 176"/>
              <p:cNvSpPr>
                <a:spLocks noChangeArrowheads="1"/>
              </p:cNvSpPr>
              <p:nvPr/>
            </p:nvSpPr>
            <p:spPr bwMode="auto">
              <a:xfrm>
                <a:off x="4540" y="2116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7" name="Rectangle 177"/>
              <p:cNvSpPr>
                <a:spLocks noChangeArrowheads="1"/>
              </p:cNvSpPr>
              <p:nvPr/>
            </p:nvSpPr>
            <p:spPr bwMode="auto">
              <a:xfrm>
                <a:off x="4595" y="211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8" name="Rectangle 178"/>
              <p:cNvSpPr>
                <a:spLocks noChangeArrowheads="1"/>
              </p:cNvSpPr>
              <p:nvPr/>
            </p:nvSpPr>
            <p:spPr bwMode="auto">
              <a:xfrm>
                <a:off x="4631" y="2116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79" name="Rectangle 179"/>
              <p:cNvSpPr>
                <a:spLocks noChangeArrowheads="1"/>
              </p:cNvSpPr>
              <p:nvPr/>
            </p:nvSpPr>
            <p:spPr bwMode="auto">
              <a:xfrm>
                <a:off x="4686" y="2116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0" name="Rectangle 180"/>
              <p:cNvSpPr>
                <a:spLocks noChangeArrowheads="1"/>
              </p:cNvSpPr>
              <p:nvPr/>
            </p:nvSpPr>
            <p:spPr bwMode="auto">
              <a:xfrm>
                <a:off x="4723" y="2116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1" name="Rectangle 181"/>
              <p:cNvSpPr>
                <a:spLocks noChangeArrowheads="1"/>
              </p:cNvSpPr>
              <p:nvPr/>
            </p:nvSpPr>
            <p:spPr bwMode="auto">
              <a:xfrm>
                <a:off x="4746" y="2116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y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2" name="Freeform 182"/>
              <p:cNvSpPr>
                <a:spLocks/>
              </p:cNvSpPr>
              <p:nvPr/>
            </p:nvSpPr>
            <p:spPr bwMode="auto">
              <a:xfrm>
                <a:off x="3566" y="1690"/>
                <a:ext cx="214" cy="847"/>
              </a:xfrm>
              <a:custGeom>
                <a:avLst/>
                <a:gdLst>
                  <a:gd name="T0" fmla="*/ 0 w 214"/>
                  <a:gd name="T1" fmla="*/ 0 h 847"/>
                  <a:gd name="T2" fmla="*/ 0 w 214"/>
                  <a:gd name="T3" fmla="*/ 342 h 847"/>
                  <a:gd name="T4" fmla="*/ 67 w 214"/>
                  <a:gd name="T5" fmla="*/ 425 h 847"/>
                  <a:gd name="T6" fmla="*/ 0 w 214"/>
                  <a:gd name="T7" fmla="*/ 505 h 847"/>
                  <a:gd name="T8" fmla="*/ 0 w 214"/>
                  <a:gd name="T9" fmla="*/ 847 h 847"/>
                  <a:gd name="T10" fmla="*/ 214 w 214"/>
                  <a:gd name="T11" fmla="*/ 588 h 847"/>
                  <a:gd name="T12" fmla="*/ 214 w 214"/>
                  <a:gd name="T13" fmla="*/ 259 h 847"/>
                  <a:gd name="T14" fmla="*/ 0 w 214"/>
                  <a:gd name="T15" fmla="*/ 0 h 847"/>
                  <a:gd name="T16" fmla="*/ 0 w 214"/>
                  <a:gd name="T17" fmla="*/ 0 h 8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4"/>
                  <a:gd name="T28" fmla="*/ 0 h 847"/>
                  <a:gd name="T29" fmla="*/ 214 w 214"/>
                  <a:gd name="T30" fmla="*/ 847 h 8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4" h="847">
                    <a:moveTo>
                      <a:pt x="0" y="0"/>
                    </a:moveTo>
                    <a:lnTo>
                      <a:pt x="0" y="342"/>
                    </a:lnTo>
                    <a:lnTo>
                      <a:pt x="67" y="425"/>
                    </a:lnTo>
                    <a:lnTo>
                      <a:pt x="0" y="505"/>
                    </a:lnTo>
                    <a:lnTo>
                      <a:pt x="0" y="847"/>
                    </a:lnTo>
                    <a:lnTo>
                      <a:pt x="214" y="588"/>
                    </a:lnTo>
                    <a:lnTo>
                      <a:pt x="214" y="25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83" name="Freeform 183"/>
              <p:cNvSpPr>
                <a:spLocks/>
              </p:cNvSpPr>
              <p:nvPr/>
            </p:nvSpPr>
            <p:spPr bwMode="auto">
              <a:xfrm>
                <a:off x="3218" y="1547"/>
                <a:ext cx="126" cy="472"/>
              </a:xfrm>
              <a:custGeom>
                <a:avLst/>
                <a:gdLst>
                  <a:gd name="T0" fmla="*/ 0 w 126"/>
                  <a:gd name="T1" fmla="*/ 76 h 472"/>
                  <a:gd name="T2" fmla="*/ 3 w 126"/>
                  <a:gd name="T3" fmla="*/ 66 h 472"/>
                  <a:gd name="T4" fmla="*/ 3 w 126"/>
                  <a:gd name="T5" fmla="*/ 53 h 472"/>
                  <a:gd name="T6" fmla="*/ 8 w 126"/>
                  <a:gd name="T7" fmla="*/ 43 h 472"/>
                  <a:gd name="T8" fmla="*/ 13 w 126"/>
                  <a:gd name="T9" fmla="*/ 33 h 472"/>
                  <a:gd name="T10" fmla="*/ 18 w 126"/>
                  <a:gd name="T11" fmla="*/ 23 h 472"/>
                  <a:gd name="T12" fmla="*/ 26 w 126"/>
                  <a:gd name="T13" fmla="*/ 17 h 472"/>
                  <a:gd name="T14" fmla="*/ 34 w 126"/>
                  <a:gd name="T15" fmla="*/ 10 h 472"/>
                  <a:gd name="T16" fmla="*/ 42 w 126"/>
                  <a:gd name="T17" fmla="*/ 3 h 472"/>
                  <a:gd name="T18" fmla="*/ 52 w 126"/>
                  <a:gd name="T19" fmla="*/ 0 h 472"/>
                  <a:gd name="T20" fmla="*/ 63 w 126"/>
                  <a:gd name="T21" fmla="*/ 0 h 472"/>
                  <a:gd name="T22" fmla="*/ 73 w 126"/>
                  <a:gd name="T23" fmla="*/ 0 h 472"/>
                  <a:gd name="T24" fmla="*/ 81 w 126"/>
                  <a:gd name="T25" fmla="*/ 3 h 472"/>
                  <a:gd name="T26" fmla="*/ 92 w 126"/>
                  <a:gd name="T27" fmla="*/ 10 h 472"/>
                  <a:gd name="T28" fmla="*/ 99 w 126"/>
                  <a:gd name="T29" fmla="*/ 17 h 472"/>
                  <a:gd name="T30" fmla="*/ 107 w 126"/>
                  <a:gd name="T31" fmla="*/ 23 h 472"/>
                  <a:gd name="T32" fmla="*/ 112 w 126"/>
                  <a:gd name="T33" fmla="*/ 33 h 472"/>
                  <a:gd name="T34" fmla="*/ 118 w 126"/>
                  <a:gd name="T35" fmla="*/ 43 h 472"/>
                  <a:gd name="T36" fmla="*/ 120 w 126"/>
                  <a:gd name="T37" fmla="*/ 53 h 472"/>
                  <a:gd name="T38" fmla="*/ 123 w 126"/>
                  <a:gd name="T39" fmla="*/ 66 h 472"/>
                  <a:gd name="T40" fmla="*/ 126 w 126"/>
                  <a:gd name="T41" fmla="*/ 80 h 472"/>
                  <a:gd name="T42" fmla="*/ 126 w 126"/>
                  <a:gd name="T43" fmla="*/ 392 h 472"/>
                  <a:gd name="T44" fmla="*/ 123 w 126"/>
                  <a:gd name="T45" fmla="*/ 405 h 472"/>
                  <a:gd name="T46" fmla="*/ 120 w 126"/>
                  <a:gd name="T47" fmla="*/ 419 h 472"/>
                  <a:gd name="T48" fmla="*/ 118 w 126"/>
                  <a:gd name="T49" fmla="*/ 429 h 472"/>
                  <a:gd name="T50" fmla="*/ 112 w 126"/>
                  <a:gd name="T51" fmla="*/ 439 h 472"/>
                  <a:gd name="T52" fmla="*/ 107 w 126"/>
                  <a:gd name="T53" fmla="*/ 449 h 472"/>
                  <a:gd name="T54" fmla="*/ 99 w 126"/>
                  <a:gd name="T55" fmla="*/ 459 h 472"/>
                  <a:gd name="T56" fmla="*/ 92 w 126"/>
                  <a:gd name="T57" fmla="*/ 465 h 472"/>
                  <a:gd name="T58" fmla="*/ 81 w 126"/>
                  <a:gd name="T59" fmla="*/ 468 h 472"/>
                  <a:gd name="T60" fmla="*/ 73 w 126"/>
                  <a:gd name="T61" fmla="*/ 472 h 472"/>
                  <a:gd name="T62" fmla="*/ 63 w 126"/>
                  <a:gd name="T63" fmla="*/ 472 h 472"/>
                  <a:gd name="T64" fmla="*/ 52 w 126"/>
                  <a:gd name="T65" fmla="*/ 472 h 472"/>
                  <a:gd name="T66" fmla="*/ 42 w 126"/>
                  <a:gd name="T67" fmla="*/ 468 h 472"/>
                  <a:gd name="T68" fmla="*/ 34 w 126"/>
                  <a:gd name="T69" fmla="*/ 465 h 472"/>
                  <a:gd name="T70" fmla="*/ 26 w 126"/>
                  <a:gd name="T71" fmla="*/ 459 h 472"/>
                  <a:gd name="T72" fmla="*/ 18 w 126"/>
                  <a:gd name="T73" fmla="*/ 449 h 472"/>
                  <a:gd name="T74" fmla="*/ 13 w 126"/>
                  <a:gd name="T75" fmla="*/ 439 h 472"/>
                  <a:gd name="T76" fmla="*/ 8 w 126"/>
                  <a:gd name="T77" fmla="*/ 429 h 472"/>
                  <a:gd name="T78" fmla="*/ 3 w 126"/>
                  <a:gd name="T79" fmla="*/ 419 h 472"/>
                  <a:gd name="T80" fmla="*/ 3 w 126"/>
                  <a:gd name="T81" fmla="*/ 405 h 472"/>
                  <a:gd name="T82" fmla="*/ 0 w 126"/>
                  <a:gd name="T83" fmla="*/ 392 h 472"/>
                  <a:gd name="T84" fmla="*/ 0 w 126"/>
                  <a:gd name="T85" fmla="*/ 80 h 472"/>
                  <a:gd name="T86" fmla="*/ 0 w 126"/>
                  <a:gd name="T87" fmla="*/ 80 h 472"/>
                  <a:gd name="T88" fmla="*/ 0 w 126"/>
                  <a:gd name="T89" fmla="*/ 76 h 4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6"/>
                  <a:gd name="T136" fmla="*/ 0 h 472"/>
                  <a:gd name="T137" fmla="*/ 126 w 126"/>
                  <a:gd name="T138" fmla="*/ 472 h 4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6" h="472">
                    <a:moveTo>
                      <a:pt x="0" y="76"/>
                    </a:moveTo>
                    <a:lnTo>
                      <a:pt x="3" y="66"/>
                    </a:lnTo>
                    <a:lnTo>
                      <a:pt x="3" y="53"/>
                    </a:lnTo>
                    <a:lnTo>
                      <a:pt x="8" y="43"/>
                    </a:lnTo>
                    <a:lnTo>
                      <a:pt x="13" y="33"/>
                    </a:lnTo>
                    <a:lnTo>
                      <a:pt x="18" y="23"/>
                    </a:lnTo>
                    <a:lnTo>
                      <a:pt x="26" y="17"/>
                    </a:lnTo>
                    <a:lnTo>
                      <a:pt x="34" y="10"/>
                    </a:lnTo>
                    <a:lnTo>
                      <a:pt x="42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10"/>
                    </a:lnTo>
                    <a:lnTo>
                      <a:pt x="99" y="17"/>
                    </a:lnTo>
                    <a:lnTo>
                      <a:pt x="107" y="23"/>
                    </a:lnTo>
                    <a:lnTo>
                      <a:pt x="112" y="33"/>
                    </a:lnTo>
                    <a:lnTo>
                      <a:pt x="118" y="43"/>
                    </a:lnTo>
                    <a:lnTo>
                      <a:pt x="120" y="53"/>
                    </a:lnTo>
                    <a:lnTo>
                      <a:pt x="123" y="66"/>
                    </a:lnTo>
                    <a:lnTo>
                      <a:pt x="126" y="80"/>
                    </a:lnTo>
                    <a:lnTo>
                      <a:pt x="126" y="392"/>
                    </a:lnTo>
                    <a:lnTo>
                      <a:pt x="123" y="405"/>
                    </a:lnTo>
                    <a:lnTo>
                      <a:pt x="120" y="419"/>
                    </a:lnTo>
                    <a:lnTo>
                      <a:pt x="118" y="429"/>
                    </a:lnTo>
                    <a:lnTo>
                      <a:pt x="112" y="439"/>
                    </a:lnTo>
                    <a:lnTo>
                      <a:pt x="107" y="449"/>
                    </a:lnTo>
                    <a:lnTo>
                      <a:pt x="99" y="459"/>
                    </a:lnTo>
                    <a:lnTo>
                      <a:pt x="92" y="465"/>
                    </a:lnTo>
                    <a:lnTo>
                      <a:pt x="81" y="468"/>
                    </a:lnTo>
                    <a:lnTo>
                      <a:pt x="73" y="472"/>
                    </a:lnTo>
                    <a:lnTo>
                      <a:pt x="63" y="472"/>
                    </a:lnTo>
                    <a:lnTo>
                      <a:pt x="52" y="472"/>
                    </a:lnTo>
                    <a:lnTo>
                      <a:pt x="42" y="468"/>
                    </a:lnTo>
                    <a:lnTo>
                      <a:pt x="34" y="465"/>
                    </a:lnTo>
                    <a:lnTo>
                      <a:pt x="26" y="459"/>
                    </a:lnTo>
                    <a:lnTo>
                      <a:pt x="18" y="449"/>
                    </a:lnTo>
                    <a:lnTo>
                      <a:pt x="13" y="439"/>
                    </a:lnTo>
                    <a:lnTo>
                      <a:pt x="8" y="429"/>
                    </a:lnTo>
                    <a:lnTo>
                      <a:pt x="3" y="419"/>
                    </a:lnTo>
                    <a:lnTo>
                      <a:pt x="3" y="405"/>
                    </a:lnTo>
                    <a:lnTo>
                      <a:pt x="0" y="392"/>
                    </a:lnTo>
                    <a:lnTo>
                      <a:pt x="0" y="8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84" name="Freeform 184"/>
              <p:cNvSpPr>
                <a:spLocks/>
              </p:cNvSpPr>
              <p:nvPr/>
            </p:nvSpPr>
            <p:spPr bwMode="auto">
              <a:xfrm>
                <a:off x="3218" y="1547"/>
                <a:ext cx="126" cy="472"/>
              </a:xfrm>
              <a:custGeom>
                <a:avLst/>
                <a:gdLst>
                  <a:gd name="T0" fmla="*/ 0 w 126"/>
                  <a:gd name="T1" fmla="*/ 76 h 472"/>
                  <a:gd name="T2" fmla="*/ 3 w 126"/>
                  <a:gd name="T3" fmla="*/ 66 h 472"/>
                  <a:gd name="T4" fmla="*/ 3 w 126"/>
                  <a:gd name="T5" fmla="*/ 53 h 472"/>
                  <a:gd name="T6" fmla="*/ 8 w 126"/>
                  <a:gd name="T7" fmla="*/ 43 h 472"/>
                  <a:gd name="T8" fmla="*/ 13 w 126"/>
                  <a:gd name="T9" fmla="*/ 33 h 472"/>
                  <a:gd name="T10" fmla="*/ 18 w 126"/>
                  <a:gd name="T11" fmla="*/ 23 h 472"/>
                  <a:gd name="T12" fmla="*/ 26 w 126"/>
                  <a:gd name="T13" fmla="*/ 17 h 472"/>
                  <a:gd name="T14" fmla="*/ 34 w 126"/>
                  <a:gd name="T15" fmla="*/ 10 h 472"/>
                  <a:gd name="T16" fmla="*/ 42 w 126"/>
                  <a:gd name="T17" fmla="*/ 3 h 472"/>
                  <a:gd name="T18" fmla="*/ 52 w 126"/>
                  <a:gd name="T19" fmla="*/ 0 h 472"/>
                  <a:gd name="T20" fmla="*/ 63 w 126"/>
                  <a:gd name="T21" fmla="*/ 0 h 472"/>
                  <a:gd name="T22" fmla="*/ 73 w 126"/>
                  <a:gd name="T23" fmla="*/ 0 h 472"/>
                  <a:gd name="T24" fmla="*/ 81 w 126"/>
                  <a:gd name="T25" fmla="*/ 3 h 472"/>
                  <a:gd name="T26" fmla="*/ 92 w 126"/>
                  <a:gd name="T27" fmla="*/ 10 h 472"/>
                  <a:gd name="T28" fmla="*/ 99 w 126"/>
                  <a:gd name="T29" fmla="*/ 17 h 472"/>
                  <a:gd name="T30" fmla="*/ 107 w 126"/>
                  <a:gd name="T31" fmla="*/ 23 h 472"/>
                  <a:gd name="T32" fmla="*/ 112 w 126"/>
                  <a:gd name="T33" fmla="*/ 33 h 472"/>
                  <a:gd name="T34" fmla="*/ 118 w 126"/>
                  <a:gd name="T35" fmla="*/ 43 h 472"/>
                  <a:gd name="T36" fmla="*/ 120 w 126"/>
                  <a:gd name="T37" fmla="*/ 53 h 472"/>
                  <a:gd name="T38" fmla="*/ 123 w 126"/>
                  <a:gd name="T39" fmla="*/ 66 h 472"/>
                  <a:gd name="T40" fmla="*/ 126 w 126"/>
                  <a:gd name="T41" fmla="*/ 80 h 472"/>
                  <a:gd name="T42" fmla="*/ 126 w 126"/>
                  <a:gd name="T43" fmla="*/ 392 h 472"/>
                  <a:gd name="T44" fmla="*/ 123 w 126"/>
                  <a:gd name="T45" fmla="*/ 405 h 472"/>
                  <a:gd name="T46" fmla="*/ 120 w 126"/>
                  <a:gd name="T47" fmla="*/ 419 h 472"/>
                  <a:gd name="T48" fmla="*/ 118 w 126"/>
                  <a:gd name="T49" fmla="*/ 429 h 472"/>
                  <a:gd name="T50" fmla="*/ 112 w 126"/>
                  <a:gd name="T51" fmla="*/ 439 h 472"/>
                  <a:gd name="T52" fmla="*/ 107 w 126"/>
                  <a:gd name="T53" fmla="*/ 449 h 472"/>
                  <a:gd name="T54" fmla="*/ 99 w 126"/>
                  <a:gd name="T55" fmla="*/ 459 h 472"/>
                  <a:gd name="T56" fmla="*/ 92 w 126"/>
                  <a:gd name="T57" fmla="*/ 465 h 472"/>
                  <a:gd name="T58" fmla="*/ 81 w 126"/>
                  <a:gd name="T59" fmla="*/ 468 h 472"/>
                  <a:gd name="T60" fmla="*/ 73 w 126"/>
                  <a:gd name="T61" fmla="*/ 472 h 472"/>
                  <a:gd name="T62" fmla="*/ 63 w 126"/>
                  <a:gd name="T63" fmla="*/ 472 h 472"/>
                  <a:gd name="T64" fmla="*/ 52 w 126"/>
                  <a:gd name="T65" fmla="*/ 472 h 472"/>
                  <a:gd name="T66" fmla="*/ 42 w 126"/>
                  <a:gd name="T67" fmla="*/ 468 h 472"/>
                  <a:gd name="T68" fmla="*/ 34 w 126"/>
                  <a:gd name="T69" fmla="*/ 465 h 472"/>
                  <a:gd name="T70" fmla="*/ 26 w 126"/>
                  <a:gd name="T71" fmla="*/ 459 h 472"/>
                  <a:gd name="T72" fmla="*/ 18 w 126"/>
                  <a:gd name="T73" fmla="*/ 449 h 472"/>
                  <a:gd name="T74" fmla="*/ 13 w 126"/>
                  <a:gd name="T75" fmla="*/ 439 h 472"/>
                  <a:gd name="T76" fmla="*/ 8 w 126"/>
                  <a:gd name="T77" fmla="*/ 429 h 472"/>
                  <a:gd name="T78" fmla="*/ 3 w 126"/>
                  <a:gd name="T79" fmla="*/ 419 h 472"/>
                  <a:gd name="T80" fmla="*/ 3 w 126"/>
                  <a:gd name="T81" fmla="*/ 405 h 472"/>
                  <a:gd name="T82" fmla="*/ 0 w 126"/>
                  <a:gd name="T83" fmla="*/ 392 h 472"/>
                  <a:gd name="T84" fmla="*/ 0 w 126"/>
                  <a:gd name="T85" fmla="*/ 80 h 472"/>
                  <a:gd name="T86" fmla="*/ 0 w 126"/>
                  <a:gd name="T87" fmla="*/ 8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6"/>
                  <a:gd name="T133" fmla="*/ 0 h 472"/>
                  <a:gd name="T134" fmla="*/ 126 w 126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6" h="472">
                    <a:moveTo>
                      <a:pt x="0" y="76"/>
                    </a:moveTo>
                    <a:lnTo>
                      <a:pt x="3" y="66"/>
                    </a:lnTo>
                    <a:lnTo>
                      <a:pt x="3" y="53"/>
                    </a:lnTo>
                    <a:lnTo>
                      <a:pt x="8" y="43"/>
                    </a:lnTo>
                    <a:lnTo>
                      <a:pt x="13" y="33"/>
                    </a:lnTo>
                    <a:lnTo>
                      <a:pt x="18" y="23"/>
                    </a:lnTo>
                    <a:lnTo>
                      <a:pt x="26" y="17"/>
                    </a:lnTo>
                    <a:lnTo>
                      <a:pt x="34" y="10"/>
                    </a:lnTo>
                    <a:lnTo>
                      <a:pt x="42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10"/>
                    </a:lnTo>
                    <a:lnTo>
                      <a:pt x="99" y="17"/>
                    </a:lnTo>
                    <a:lnTo>
                      <a:pt x="107" y="23"/>
                    </a:lnTo>
                    <a:lnTo>
                      <a:pt x="112" y="33"/>
                    </a:lnTo>
                    <a:lnTo>
                      <a:pt x="118" y="43"/>
                    </a:lnTo>
                    <a:lnTo>
                      <a:pt x="120" y="53"/>
                    </a:lnTo>
                    <a:lnTo>
                      <a:pt x="123" y="66"/>
                    </a:lnTo>
                    <a:lnTo>
                      <a:pt x="126" y="80"/>
                    </a:lnTo>
                    <a:lnTo>
                      <a:pt x="126" y="392"/>
                    </a:lnTo>
                    <a:lnTo>
                      <a:pt x="123" y="405"/>
                    </a:lnTo>
                    <a:lnTo>
                      <a:pt x="120" y="419"/>
                    </a:lnTo>
                    <a:lnTo>
                      <a:pt x="118" y="429"/>
                    </a:lnTo>
                    <a:lnTo>
                      <a:pt x="112" y="439"/>
                    </a:lnTo>
                    <a:lnTo>
                      <a:pt x="107" y="449"/>
                    </a:lnTo>
                    <a:lnTo>
                      <a:pt x="99" y="459"/>
                    </a:lnTo>
                    <a:lnTo>
                      <a:pt x="92" y="465"/>
                    </a:lnTo>
                    <a:lnTo>
                      <a:pt x="81" y="468"/>
                    </a:lnTo>
                    <a:lnTo>
                      <a:pt x="73" y="472"/>
                    </a:lnTo>
                    <a:lnTo>
                      <a:pt x="63" y="472"/>
                    </a:lnTo>
                    <a:lnTo>
                      <a:pt x="52" y="472"/>
                    </a:lnTo>
                    <a:lnTo>
                      <a:pt x="42" y="468"/>
                    </a:lnTo>
                    <a:lnTo>
                      <a:pt x="34" y="465"/>
                    </a:lnTo>
                    <a:lnTo>
                      <a:pt x="26" y="459"/>
                    </a:lnTo>
                    <a:lnTo>
                      <a:pt x="18" y="449"/>
                    </a:lnTo>
                    <a:lnTo>
                      <a:pt x="13" y="439"/>
                    </a:lnTo>
                    <a:lnTo>
                      <a:pt x="8" y="429"/>
                    </a:lnTo>
                    <a:lnTo>
                      <a:pt x="3" y="419"/>
                    </a:lnTo>
                    <a:lnTo>
                      <a:pt x="3" y="405"/>
                    </a:lnTo>
                    <a:lnTo>
                      <a:pt x="0" y="392"/>
                    </a:lnTo>
                    <a:lnTo>
                      <a:pt x="0" y="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85" name="Rectangle 185"/>
              <p:cNvSpPr>
                <a:spLocks noChangeArrowheads="1"/>
              </p:cNvSpPr>
              <p:nvPr/>
            </p:nvSpPr>
            <p:spPr bwMode="auto">
              <a:xfrm>
                <a:off x="3250" y="1650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6" name="Rectangle 186"/>
              <p:cNvSpPr>
                <a:spLocks noChangeArrowheads="1"/>
              </p:cNvSpPr>
              <p:nvPr/>
            </p:nvSpPr>
            <p:spPr bwMode="auto">
              <a:xfrm>
                <a:off x="3304" y="165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7" name="Rectangle 187"/>
              <p:cNvSpPr>
                <a:spLocks noChangeArrowheads="1"/>
              </p:cNvSpPr>
              <p:nvPr/>
            </p:nvSpPr>
            <p:spPr bwMode="auto">
              <a:xfrm>
                <a:off x="3263" y="1733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8" name="Rectangle 188"/>
              <p:cNvSpPr>
                <a:spLocks noChangeArrowheads="1"/>
              </p:cNvSpPr>
              <p:nvPr/>
            </p:nvSpPr>
            <p:spPr bwMode="auto">
              <a:xfrm>
                <a:off x="3299" y="173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889" name="Rectangle 189"/>
              <p:cNvSpPr>
                <a:spLocks noChangeArrowheads="1"/>
              </p:cNvSpPr>
              <p:nvPr/>
            </p:nvSpPr>
            <p:spPr bwMode="auto">
              <a:xfrm>
                <a:off x="3263" y="1820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0" name="Freeform 190"/>
              <p:cNvSpPr>
                <a:spLocks/>
              </p:cNvSpPr>
              <p:nvPr/>
            </p:nvSpPr>
            <p:spPr bwMode="auto">
              <a:xfrm>
                <a:off x="3456" y="3281"/>
                <a:ext cx="496" cy="379"/>
              </a:xfrm>
              <a:custGeom>
                <a:avLst/>
                <a:gdLst>
                  <a:gd name="T0" fmla="*/ 394 w 496"/>
                  <a:gd name="T1" fmla="*/ 376 h 379"/>
                  <a:gd name="T2" fmla="*/ 413 w 496"/>
                  <a:gd name="T3" fmla="*/ 376 h 379"/>
                  <a:gd name="T4" fmla="*/ 428 w 496"/>
                  <a:gd name="T5" fmla="*/ 373 h 379"/>
                  <a:gd name="T6" fmla="*/ 441 w 496"/>
                  <a:gd name="T7" fmla="*/ 366 h 379"/>
                  <a:gd name="T8" fmla="*/ 454 w 496"/>
                  <a:gd name="T9" fmla="*/ 353 h 379"/>
                  <a:gd name="T10" fmla="*/ 467 w 496"/>
                  <a:gd name="T11" fmla="*/ 343 h 379"/>
                  <a:gd name="T12" fmla="*/ 475 w 496"/>
                  <a:gd name="T13" fmla="*/ 326 h 379"/>
                  <a:gd name="T14" fmla="*/ 486 w 496"/>
                  <a:gd name="T15" fmla="*/ 309 h 379"/>
                  <a:gd name="T16" fmla="*/ 491 w 496"/>
                  <a:gd name="T17" fmla="*/ 293 h 379"/>
                  <a:gd name="T18" fmla="*/ 494 w 496"/>
                  <a:gd name="T19" fmla="*/ 273 h 379"/>
                  <a:gd name="T20" fmla="*/ 496 w 496"/>
                  <a:gd name="T21" fmla="*/ 253 h 379"/>
                  <a:gd name="T22" fmla="*/ 496 w 496"/>
                  <a:gd name="T23" fmla="*/ 127 h 379"/>
                  <a:gd name="T24" fmla="*/ 494 w 496"/>
                  <a:gd name="T25" fmla="*/ 107 h 379"/>
                  <a:gd name="T26" fmla="*/ 491 w 496"/>
                  <a:gd name="T27" fmla="*/ 87 h 379"/>
                  <a:gd name="T28" fmla="*/ 486 w 496"/>
                  <a:gd name="T29" fmla="*/ 67 h 379"/>
                  <a:gd name="T30" fmla="*/ 475 w 496"/>
                  <a:gd name="T31" fmla="*/ 50 h 379"/>
                  <a:gd name="T32" fmla="*/ 467 w 496"/>
                  <a:gd name="T33" fmla="*/ 37 h 379"/>
                  <a:gd name="T34" fmla="*/ 454 w 496"/>
                  <a:gd name="T35" fmla="*/ 24 h 379"/>
                  <a:gd name="T36" fmla="*/ 441 w 496"/>
                  <a:gd name="T37" fmla="*/ 14 h 379"/>
                  <a:gd name="T38" fmla="*/ 428 w 496"/>
                  <a:gd name="T39" fmla="*/ 7 h 379"/>
                  <a:gd name="T40" fmla="*/ 413 w 496"/>
                  <a:gd name="T41" fmla="*/ 0 h 379"/>
                  <a:gd name="T42" fmla="*/ 397 w 496"/>
                  <a:gd name="T43" fmla="*/ 0 h 379"/>
                  <a:gd name="T44" fmla="*/ 99 w 496"/>
                  <a:gd name="T45" fmla="*/ 0 h 379"/>
                  <a:gd name="T46" fmla="*/ 83 w 496"/>
                  <a:gd name="T47" fmla="*/ 0 h 379"/>
                  <a:gd name="T48" fmla="*/ 68 w 496"/>
                  <a:gd name="T49" fmla="*/ 7 h 379"/>
                  <a:gd name="T50" fmla="*/ 52 w 496"/>
                  <a:gd name="T51" fmla="*/ 14 h 379"/>
                  <a:gd name="T52" fmla="*/ 39 w 496"/>
                  <a:gd name="T53" fmla="*/ 24 h 379"/>
                  <a:gd name="T54" fmla="*/ 29 w 496"/>
                  <a:gd name="T55" fmla="*/ 37 h 379"/>
                  <a:gd name="T56" fmla="*/ 18 w 496"/>
                  <a:gd name="T57" fmla="*/ 50 h 379"/>
                  <a:gd name="T58" fmla="*/ 10 w 496"/>
                  <a:gd name="T59" fmla="*/ 67 h 379"/>
                  <a:gd name="T60" fmla="*/ 5 w 496"/>
                  <a:gd name="T61" fmla="*/ 87 h 379"/>
                  <a:gd name="T62" fmla="*/ 0 w 496"/>
                  <a:gd name="T63" fmla="*/ 107 h 379"/>
                  <a:gd name="T64" fmla="*/ 0 w 496"/>
                  <a:gd name="T65" fmla="*/ 127 h 379"/>
                  <a:gd name="T66" fmla="*/ 0 w 496"/>
                  <a:gd name="T67" fmla="*/ 253 h 379"/>
                  <a:gd name="T68" fmla="*/ 0 w 496"/>
                  <a:gd name="T69" fmla="*/ 273 h 379"/>
                  <a:gd name="T70" fmla="*/ 5 w 496"/>
                  <a:gd name="T71" fmla="*/ 293 h 379"/>
                  <a:gd name="T72" fmla="*/ 10 w 496"/>
                  <a:gd name="T73" fmla="*/ 309 h 379"/>
                  <a:gd name="T74" fmla="*/ 18 w 496"/>
                  <a:gd name="T75" fmla="*/ 326 h 379"/>
                  <a:gd name="T76" fmla="*/ 29 w 496"/>
                  <a:gd name="T77" fmla="*/ 343 h 379"/>
                  <a:gd name="T78" fmla="*/ 39 w 496"/>
                  <a:gd name="T79" fmla="*/ 353 h 379"/>
                  <a:gd name="T80" fmla="*/ 52 w 496"/>
                  <a:gd name="T81" fmla="*/ 366 h 379"/>
                  <a:gd name="T82" fmla="*/ 68 w 496"/>
                  <a:gd name="T83" fmla="*/ 373 h 379"/>
                  <a:gd name="T84" fmla="*/ 83 w 496"/>
                  <a:gd name="T85" fmla="*/ 376 h 379"/>
                  <a:gd name="T86" fmla="*/ 99 w 496"/>
                  <a:gd name="T87" fmla="*/ 379 h 379"/>
                  <a:gd name="T88" fmla="*/ 397 w 496"/>
                  <a:gd name="T89" fmla="*/ 379 h 379"/>
                  <a:gd name="T90" fmla="*/ 397 w 496"/>
                  <a:gd name="T91" fmla="*/ 379 h 379"/>
                  <a:gd name="T92" fmla="*/ 394 w 496"/>
                  <a:gd name="T93" fmla="*/ 376 h 3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96"/>
                  <a:gd name="T142" fmla="*/ 0 h 379"/>
                  <a:gd name="T143" fmla="*/ 496 w 496"/>
                  <a:gd name="T144" fmla="*/ 379 h 3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96" h="379">
                    <a:moveTo>
                      <a:pt x="394" y="376"/>
                    </a:moveTo>
                    <a:lnTo>
                      <a:pt x="413" y="376"/>
                    </a:lnTo>
                    <a:lnTo>
                      <a:pt x="428" y="373"/>
                    </a:lnTo>
                    <a:lnTo>
                      <a:pt x="441" y="366"/>
                    </a:lnTo>
                    <a:lnTo>
                      <a:pt x="454" y="353"/>
                    </a:lnTo>
                    <a:lnTo>
                      <a:pt x="467" y="343"/>
                    </a:lnTo>
                    <a:lnTo>
                      <a:pt x="475" y="326"/>
                    </a:lnTo>
                    <a:lnTo>
                      <a:pt x="486" y="309"/>
                    </a:lnTo>
                    <a:lnTo>
                      <a:pt x="491" y="293"/>
                    </a:lnTo>
                    <a:lnTo>
                      <a:pt x="494" y="273"/>
                    </a:lnTo>
                    <a:lnTo>
                      <a:pt x="496" y="253"/>
                    </a:lnTo>
                    <a:lnTo>
                      <a:pt x="496" y="127"/>
                    </a:lnTo>
                    <a:lnTo>
                      <a:pt x="494" y="107"/>
                    </a:lnTo>
                    <a:lnTo>
                      <a:pt x="491" y="87"/>
                    </a:lnTo>
                    <a:lnTo>
                      <a:pt x="486" y="67"/>
                    </a:lnTo>
                    <a:lnTo>
                      <a:pt x="475" y="50"/>
                    </a:lnTo>
                    <a:lnTo>
                      <a:pt x="467" y="37"/>
                    </a:lnTo>
                    <a:lnTo>
                      <a:pt x="454" y="24"/>
                    </a:lnTo>
                    <a:lnTo>
                      <a:pt x="441" y="14"/>
                    </a:lnTo>
                    <a:lnTo>
                      <a:pt x="428" y="7"/>
                    </a:lnTo>
                    <a:lnTo>
                      <a:pt x="413" y="0"/>
                    </a:lnTo>
                    <a:lnTo>
                      <a:pt x="397" y="0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68" y="7"/>
                    </a:lnTo>
                    <a:lnTo>
                      <a:pt x="52" y="14"/>
                    </a:lnTo>
                    <a:lnTo>
                      <a:pt x="39" y="24"/>
                    </a:lnTo>
                    <a:lnTo>
                      <a:pt x="29" y="37"/>
                    </a:lnTo>
                    <a:lnTo>
                      <a:pt x="18" y="50"/>
                    </a:lnTo>
                    <a:lnTo>
                      <a:pt x="10" y="67"/>
                    </a:lnTo>
                    <a:lnTo>
                      <a:pt x="5" y="87"/>
                    </a:lnTo>
                    <a:lnTo>
                      <a:pt x="0" y="107"/>
                    </a:lnTo>
                    <a:lnTo>
                      <a:pt x="0" y="127"/>
                    </a:lnTo>
                    <a:lnTo>
                      <a:pt x="0" y="253"/>
                    </a:lnTo>
                    <a:lnTo>
                      <a:pt x="0" y="273"/>
                    </a:lnTo>
                    <a:lnTo>
                      <a:pt x="5" y="293"/>
                    </a:lnTo>
                    <a:lnTo>
                      <a:pt x="10" y="309"/>
                    </a:lnTo>
                    <a:lnTo>
                      <a:pt x="18" y="326"/>
                    </a:lnTo>
                    <a:lnTo>
                      <a:pt x="29" y="343"/>
                    </a:lnTo>
                    <a:lnTo>
                      <a:pt x="39" y="353"/>
                    </a:lnTo>
                    <a:lnTo>
                      <a:pt x="52" y="366"/>
                    </a:lnTo>
                    <a:lnTo>
                      <a:pt x="68" y="373"/>
                    </a:lnTo>
                    <a:lnTo>
                      <a:pt x="83" y="376"/>
                    </a:lnTo>
                    <a:lnTo>
                      <a:pt x="99" y="379"/>
                    </a:lnTo>
                    <a:lnTo>
                      <a:pt x="397" y="379"/>
                    </a:lnTo>
                    <a:lnTo>
                      <a:pt x="394" y="3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91" name="Freeform 191"/>
              <p:cNvSpPr>
                <a:spLocks/>
              </p:cNvSpPr>
              <p:nvPr/>
            </p:nvSpPr>
            <p:spPr bwMode="auto">
              <a:xfrm>
                <a:off x="3456" y="3281"/>
                <a:ext cx="496" cy="379"/>
              </a:xfrm>
              <a:custGeom>
                <a:avLst/>
                <a:gdLst>
                  <a:gd name="T0" fmla="*/ 394 w 496"/>
                  <a:gd name="T1" fmla="*/ 376 h 379"/>
                  <a:gd name="T2" fmla="*/ 413 w 496"/>
                  <a:gd name="T3" fmla="*/ 376 h 379"/>
                  <a:gd name="T4" fmla="*/ 428 w 496"/>
                  <a:gd name="T5" fmla="*/ 373 h 379"/>
                  <a:gd name="T6" fmla="*/ 441 w 496"/>
                  <a:gd name="T7" fmla="*/ 366 h 379"/>
                  <a:gd name="T8" fmla="*/ 454 w 496"/>
                  <a:gd name="T9" fmla="*/ 353 h 379"/>
                  <a:gd name="T10" fmla="*/ 467 w 496"/>
                  <a:gd name="T11" fmla="*/ 343 h 379"/>
                  <a:gd name="T12" fmla="*/ 475 w 496"/>
                  <a:gd name="T13" fmla="*/ 326 h 379"/>
                  <a:gd name="T14" fmla="*/ 486 w 496"/>
                  <a:gd name="T15" fmla="*/ 309 h 379"/>
                  <a:gd name="T16" fmla="*/ 491 w 496"/>
                  <a:gd name="T17" fmla="*/ 293 h 379"/>
                  <a:gd name="T18" fmla="*/ 494 w 496"/>
                  <a:gd name="T19" fmla="*/ 273 h 379"/>
                  <a:gd name="T20" fmla="*/ 496 w 496"/>
                  <a:gd name="T21" fmla="*/ 253 h 379"/>
                  <a:gd name="T22" fmla="*/ 496 w 496"/>
                  <a:gd name="T23" fmla="*/ 127 h 379"/>
                  <a:gd name="T24" fmla="*/ 494 w 496"/>
                  <a:gd name="T25" fmla="*/ 107 h 379"/>
                  <a:gd name="T26" fmla="*/ 491 w 496"/>
                  <a:gd name="T27" fmla="*/ 87 h 379"/>
                  <a:gd name="T28" fmla="*/ 486 w 496"/>
                  <a:gd name="T29" fmla="*/ 67 h 379"/>
                  <a:gd name="T30" fmla="*/ 475 w 496"/>
                  <a:gd name="T31" fmla="*/ 50 h 379"/>
                  <a:gd name="T32" fmla="*/ 467 w 496"/>
                  <a:gd name="T33" fmla="*/ 37 h 379"/>
                  <a:gd name="T34" fmla="*/ 454 w 496"/>
                  <a:gd name="T35" fmla="*/ 24 h 379"/>
                  <a:gd name="T36" fmla="*/ 441 w 496"/>
                  <a:gd name="T37" fmla="*/ 14 h 379"/>
                  <a:gd name="T38" fmla="*/ 428 w 496"/>
                  <a:gd name="T39" fmla="*/ 7 h 379"/>
                  <a:gd name="T40" fmla="*/ 413 w 496"/>
                  <a:gd name="T41" fmla="*/ 0 h 379"/>
                  <a:gd name="T42" fmla="*/ 397 w 496"/>
                  <a:gd name="T43" fmla="*/ 0 h 379"/>
                  <a:gd name="T44" fmla="*/ 99 w 496"/>
                  <a:gd name="T45" fmla="*/ 0 h 379"/>
                  <a:gd name="T46" fmla="*/ 83 w 496"/>
                  <a:gd name="T47" fmla="*/ 0 h 379"/>
                  <a:gd name="T48" fmla="*/ 68 w 496"/>
                  <a:gd name="T49" fmla="*/ 7 h 379"/>
                  <a:gd name="T50" fmla="*/ 52 w 496"/>
                  <a:gd name="T51" fmla="*/ 14 h 379"/>
                  <a:gd name="T52" fmla="*/ 39 w 496"/>
                  <a:gd name="T53" fmla="*/ 24 h 379"/>
                  <a:gd name="T54" fmla="*/ 29 w 496"/>
                  <a:gd name="T55" fmla="*/ 37 h 379"/>
                  <a:gd name="T56" fmla="*/ 18 w 496"/>
                  <a:gd name="T57" fmla="*/ 50 h 379"/>
                  <a:gd name="T58" fmla="*/ 10 w 496"/>
                  <a:gd name="T59" fmla="*/ 67 h 379"/>
                  <a:gd name="T60" fmla="*/ 5 w 496"/>
                  <a:gd name="T61" fmla="*/ 87 h 379"/>
                  <a:gd name="T62" fmla="*/ 0 w 496"/>
                  <a:gd name="T63" fmla="*/ 107 h 379"/>
                  <a:gd name="T64" fmla="*/ 0 w 496"/>
                  <a:gd name="T65" fmla="*/ 127 h 379"/>
                  <a:gd name="T66" fmla="*/ 0 w 496"/>
                  <a:gd name="T67" fmla="*/ 253 h 379"/>
                  <a:gd name="T68" fmla="*/ 0 w 496"/>
                  <a:gd name="T69" fmla="*/ 273 h 379"/>
                  <a:gd name="T70" fmla="*/ 5 w 496"/>
                  <a:gd name="T71" fmla="*/ 293 h 379"/>
                  <a:gd name="T72" fmla="*/ 10 w 496"/>
                  <a:gd name="T73" fmla="*/ 309 h 379"/>
                  <a:gd name="T74" fmla="*/ 18 w 496"/>
                  <a:gd name="T75" fmla="*/ 326 h 379"/>
                  <a:gd name="T76" fmla="*/ 29 w 496"/>
                  <a:gd name="T77" fmla="*/ 343 h 379"/>
                  <a:gd name="T78" fmla="*/ 39 w 496"/>
                  <a:gd name="T79" fmla="*/ 353 h 379"/>
                  <a:gd name="T80" fmla="*/ 52 w 496"/>
                  <a:gd name="T81" fmla="*/ 366 h 379"/>
                  <a:gd name="T82" fmla="*/ 68 w 496"/>
                  <a:gd name="T83" fmla="*/ 373 h 379"/>
                  <a:gd name="T84" fmla="*/ 83 w 496"/>
                  <a:gd name="T85" fmla="*/ 376 h 379"/>
                  <a:gd name="T86" fmla="*/ 99 w 496"/>
                  <a:gd name="T87" fmla="*/ 379 h 379"/>
                  <a:gd name="T88" fmla="*/ 397 w 496"/>
                  <a:gd name="T89" fmla="*/ 379 h 379"/>
                  <a:gd name="T90" fmla="*/ 397 w 496"/>
                  <a:gd name="T91" fmla="*/ 379 h 3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96"/>
                  <a:gd name="T139" fmla="*/ 0 h 379"/>
                  <a:gd name="T140" fmla="*/ 496 w 496"/>
                  <a:gd name="T141" fmla="*/ 379 h 3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96" h="379">
                    <a:moveTo>
                      <a:pt x="394" y="376"/>
                    </a:moveTo>
                    <a:lnTo>
                      <a:pt x="413" y="376"/>
                    </a:lnTo>
                    <a:lnTo>
                      <a:pt x="428" y="373"/>
                    </a:lnTo>
                    <a:lnTo>
                      <a:pt x="441" y="366"/>
                    </a:lnTo>
                    <a:lnTo>
                      <a:pt x="454" y="353"/>
                    </a:lnTo>
                    <a:lnTo>
                      <a:pt x="467" y="343"/>
                    </a:lnTo>
                    <a:lnTo>
                      <a:pt x="475" y="326"/>
                    </a:lnTo>
                    <a:lnTo>
                      <a:pt x="486" y="309"/>
                    </a:lnTo>
                    <a:lnTo>
                      <a:pt x="491" y="293"/>
                    </a:lnTo>
                    <a:lnTo>
                      <a:pt x="494" y="273"/>
                    </a:lnTo>
                    <a:lnTo>
                      <a:pt x="496" y="253"/>
                    </a:lnTo>
                    <a:lnTo>
                      <a:pt x="496" y="127"/>
                    </a:lnTo>
                    <a:lnTo>
                      <a:pt x="494" y="107"/>
                    </a:lnTo>
                    <a:lnTo>
                      <a:pt x="491" y="87"/>
                    </a:lnTo>
                    <a:lnTo>
                      <a:pt x="486" y="67"/>
                    </a:lnTo>
                    <a:lnTo>
                      <a:pt x="475" y="50"/>
                    </a:lnTo>
                    <a:lnTo>
                      <a:pt x="467" y="37"/>
                    </a:lnTo>
                    <a:lnTo>
                      <a:pt x="454" y="24"/>
                    </a:lnTo>
                    <a:lnTo>
                      <a:pt x="441" y="14"/>
                    </a:lnTo>
                    <a:lnTo>
                      <a:pt x="428" y="7"/>
                    </a:lnTo>
                    <a:lnTo>
                      <a:pt x="413" y="0"/>
                    </a:lnTo>
                    <a:lnTo>
                      <a:pt x="397" y="0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68" y="7"/>
                    </a:lnTo>
                    <a:lnTo>
                      <a:pt x="52" y="14"/>
                    </a:lnTo>
                    <a:lnTo>
                      <a:pt x="39" y="24"/>
                    </a:lnTo>
                    <a:lnTo>
                      <a:pt x="29" y="37"/>
                    </a:lnTo>
                    <a:lnTo>
                      <a:pt x="18" y="50"/>
                    </a:lnTo>
                    <a:lnTo>
                      <a:pt x="10" y="67"/>
                    </a:lnTo>
                    <a:lnTo>
                      <a:pt x="5" y="87"/>
                    </a:lnTo>
                    <a:lnTo>
                      <a:pt x="0" y="107"/>
                    </a:lnTo>
                    <a:lnTo>
                      <a:pt x="0" y="127"/>
                    </a:lnTo>
                    <a:lnTo>
                      <a:pt x="0" y="253"/>
                    </a:lnTo>
                    <a:lnTo>
                      <a:pt x="0" y="273"/>
                    </a:lnTo>
                    <a:lnTo>
                      <a:pt x="5" y="293"/>
                    </a:lnTo>
                    <a:lnTo>
                      <a:pt x="10" y="309"/>
                    </a:lnTo>
                    <a:lnTo>
                      <a:pt x="18" y="326"/>
                    </a:lnTo>
                    <a:lnTo>
                      <a:pt x="29" y="343"/>
                    </a:lnTo>
                    <a:lnTo>
                      <a:pt x="39" y="353"/>
                    </a:lnTo>
                    <a:lnTo>
                      <a:pt x="52" y="366"/>
                    </a:lnTo>
                    <a:lnTo>
                      <a:pt x="68" y="373"/>
                    </a:lnTo>
                    <a:lnTo>
                      <a:pt x="83" y="376"/>
                    </a:lnTo>
                    <a:lnTo>
                      <a:pt x="99" y="379"/>
                    </a:lnTo>
                    <a:lnTo>
                      <a:pt x="397" y="379"/>
                    </a:lnTo>
                  </a:path>
                </a:pathLst>
              </a:custGeom>
              <a:noFill/>
              <a:ln w="12700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92" name="Rectangle 192"/>
              <p:cNvSpPr>
                <a:spLocks noChangeArrowheads="1"/>
              </p:cNvSpPr>
              <p:nvPr/>
            </p:nvSpPr>
            <p:spPr bwMode="auto">
              <a:xfrm>
                <a:off x="3539" y="3372"/>
                <a:ext cx="4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F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3" name="Rectangle 193"/>
              <p:cNvSpPr>
                <a:spLocks noChangeArrowheads="1"/>
              </p:cNvSpPr>
              <p:nvPr/>
            </p:nvSpPr>
            <p:spPr bwMode="auto">
              <a:xfrm>
                <a:off x="3579" y="3372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4" name="Rectangle 194"/>
              <p:cNvSpPr>
                <a:spLocks noChangeArrowheads="1"/>
              </p:cNvSpPr>
              <p:nvPr/>
            </p:nvSpPr>
            <p:spPr bwMode="auto">
              <a:xfrm>
                <a:off x="3615" y="3372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5" name="Rectangle 195"/>
              <p:cNvSpPr>
                <a:spLocks noChangeArrowheads="1"/>
              </p:cNvSpPr>
              <p:nvPr/>
            </p:nvSpPr>
            <p:spPr bwMode="auto">
              <a:xfrm>
                <a:off x="3639" y="3372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6" name="Rectangle 196"/>
              <p:cNvSpPr>
                <a:spLocks noChangeArrowheads="1"/>
              </p:cNvSpPr>
              <p:nvPr/>
            </p:nvSpPr>
            <p:spPr bwMode="auto">
              <a:xfrm>
                <a:off x="3686" y="3372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7" name="Rectangle 197"/>
              <p:cNvSpPr>
                <a:spLocks noChangeArrowheads="1"/>
              </p:cNvSpPr>
              <p:nvPr/>
            </p:nvSpPr>
            <p:spPr bwMode="auto">
              <a:xfrm>
                <a:off x="3722" y="3372"/>
                <a:ext cx="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8" name="Rectangle 198"/>
              <p:cNvSpPr>
                <a:spLocks noChangeArrowheads="1"/>
              </p:cNvSpPr>
              <p:nvPr/>
            </p:nvSpPr>
            <p:spPr bwMode="auto">
              <a:xfrm>
                <a:off x="3746" y="3372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99" name="Rectangle 199"/>
              <p:cNvSpPr>
                <a:spLocks noChangeArrowheads="1"/>
              </p:cNvSpPr>
              <p:nvPr/>
            </p:nvSpPr>
            <p:spPr bwMode="auto">
              <a:xfrm>
                <a:off x="3782" y="3372"/>
                <a:ext cx="1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900" name="Rectangle 200"/>
              <p:cNvSpPr>
                <a:spLocks noChangeArrowheads="1"/>
              </p:cNvSpPr>
              <p:nvPr/>
            </p:nvSpPr>
            <p:spPr bwMode="auto">
              <a:xfrm>
                <a:off x="3795" y="3372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901" name="Rectangle 201"/>
              <p:cNvSpPr>
                <a:spLocks noChangeArrowheads="1"/>
              </p:cNvSpPr>
              <p:nvPr/>
            </p:nvSpPr>
            <p:spPr bwMode="auto">
              <a:xfrm>
                <a:off x="3832" y="3372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902" name="Rectangle 202"/>
              <p:cNvSpPr>
                <a:spLocks noChangeArrowheads="1"/>
              </p:cNvSpPr>
              <p:nvPr/>
            </p:nvSpPr>
            <p:spPr bwMode="auto">
              <a:xfrm>
                <a:off x="3871" y="337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7903" name="Rectangle 203"/>
              <p:cNvSpPr>
                <a:spLocks noChangeArrowheads="1"/>
              </p:cNvSpPr>
              <p:nvPr/>
            </p:nvSpPr>
            <p:spPr bwMode="auto">
              <a:xfrm>
                <a:off x="3647" y="3471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904" name="Rectangle 204"/>
              <p:cNvSpPr>
                <a:spLocks noChangeArrowheads="1"/>
              </p:cNvSpPr>
              <p:nvPr/>
            </p:nvSpPr>
            <p:spPr bwMode="auto">
              <a:xfrm>
                <a:off x="3683" y="3471"/>
                <a:ext cx="4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EB75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7530" name="Rectangle 205"/>
            <p:cNvSpPr>
              <a:spLocks noChangeArrowheads="1"/>
            </p:cNvSpPr>
            <p:nvPr/>
          </p:nvSpPr>
          <p:spPr bwMode="auto">
            <a:xfrm>
              <a:off x="3720" y="3471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31" name="Rectangle 206"/>
            <p:cNvSpPr>
              <a:spLocks noChangeArrowheads="1"/>
            </p:cNvSpPr>
            <p:nvPr/>
          </p:nvSpPr>
          <p:spPr bwMode="auto">
            <a:xfrm>
              <a:off x="3733" y="3471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32" name="Freeform 207"/>
            <p:cNvSpPr>
              <a:spLocks/>
            </p:cNvSpPr>
            <p:nvPr/>
          </p:nvSpPr>
          <p:spPr bwMode="auto">
            <a:xfrm>
              <a:off x="3179" y="2580"/>
              <a:ext cx="34" cy="44"/>
            </a:xfrm>
            <a:custGeom>
              <a:avLst/>
              <a:gdLst>
                <a:gd name="T0" fmla="*/ 0 w 34"/>
                <a:gd name="T1" fmla="*/ 0 h 44"/>
                <a:gd name="T2" fmla="*/ 0 w 34"/>
                <a:gd name="T3" fmla="*/ 44 h 44"/>
                <a:gd name="T4" fmla="*/ 34 w 34"/>
                <a:gd name="T5" fmla="*/ 24 h 44"/>
                <a:gd name="T6" fmla="*/ 0 w 34"/>
                <a:gd name="T7" fmla="*/ 0 h 44"/>
                <a:gd name="T8" fmla="*/ 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0" y="0"/>
                  </a:moveTo>
                  <a:lnTo>
                    <a:pt x="0" y="44"/>
                  </a:lnTo>
                  <a:lnTo>
                    <a:pt x="3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3" name="Freeform 208"/>
            <p:cNvSpPr>
              <a:spLocks/>
            </p:cNvSpPr>
            <p:nvPr/>
          </p:nvSpPr>
          <p:spPr bwMode="auto">
            <a:xfrm>
              <a:off x="3179" y="3079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0 w 34"/>
                <a:gd name="T3" fmla="*/ 43 h 43"/>
                <a:gd name="T4" fmla="*/ 34 w 34"/>
                <a:gd name="T5" fmla="*/ 23 h 43"/>
                <a:gd name="T6" fmla="*/ 0 w 34"/>
                <a:gd name="T7" fmla="*/ 0 h 43"/>
                <a:gd name="T8" fmla="*/ 0 w 3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3"/>
                <a:gd name="T17" fmla="*/ 34 w 3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3">
                  <a:moveTo>
                    <a:pt x="0" y="0"/>
                  </a:moveTo>
                  <a:lnTo>
                    <a:pt x="0" y="43"/>
                  </a:lnTo>
                  <a:lnTo>
                    <a:pt x="3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4" name="Freeform 209"/>
            <p:cNvSpPr>
              <a:spLocks/>
            </p:cNvSpPr>
            <p:nvPr/>
          </p:nvSpPr>
          <p:spPr bwMode="auto">
            <a:xfrm>
              <a:off x="3179" y="3232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0 w 34"/>
                <a:gd name="T3" fmla="*/ 43 h 43"/>
                <a:gd name="T4" fmla="*/ 34 w 34"/>
                <a:gd name="T5" fmla="*/ 23 h 43"/>
                <a:gd name="T6" fmla="*/ 0 w 34"/>
                <a:gd name="T7" fmla="*/ 3 h 43"/>
                <a:gd name="T8" fmla="*/ 0 w 34"/>
                <a:gd name="T9" fmla="*/ 3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0" y="43"/>
                  </a:lnTo>
                  <a:lnTo>
                    <a:pt x="34" y="2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5" name="Line 210"/>
            <p:cNvSpPr>
              <a:spLocks noChangeShapeType="1"/>
            </p:cNvSpPr>
            <p:nvPr/>
          </p:nvSpPr>
          <p:spPr bwMode="auto">
            <a:xfrm flipH="1">
              <a:off x="3046" y="2600"/>
              <a:ext cx="149" cy="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6" name="Freeform 211"/>
            <p:cNvSpPr>
              <a:spLocks/>
            </p:cNvSpPr>
            <p:nvPr/>
          </p:nvSpPr>
          <p:spPr bwMode="auto">
            <a:xfrm>
              <a:off x="3179" y="1919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0 w 34"/>
                <a:gd name="T3" fmla="*/ 43 h 43"/>
                <a:gd name="T4" fmla="*/ 34 w 34"/>
                <a:gd name="T5" fmla="*/ 20 h 43"/>
                <a:gd name="T6" fmla="*/ 0 w 34"/>
                <a:gd name="T7" fmla="*/ 0 h 43"/>
                <a:gd name="T8" fmla="*/ 0 w 3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3"/>
                <a:gd name="T17" fmla="*/ 34 w 3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3">
                  <a:moveTo>
                    <a:pt x="0" y="0"/>
                  </a:moveTo>
                  <a:lnTo>
                    <a:pt x="0" y="43"/>
                  </a:lnTo>
                  <a:lnTo>
                    <a:pt x="3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7" name="Freeform 212"/>
            <p:cNvSpPr>
              <a:spLocks/>
            </p:cNvSpPr>
            <p:nvPr/>
          </p:nvSpPr>
          <p:spPr bwMode="auto">
            <a:xfrm>
              <a:off x="3526" y="1760"/>
              <a:ext cx="37" cy="43"/>
            </a:xfrm>
            <a:custGeom>
              <a:avLst/>
              <a:gdLst>
                <a:gd name="T0" fmla="*/ 0 w 37"/>
                <a:gd name="T1" fmla="*/ 0 h 43"/>
                <a:gd name="T2" fmla="*/ 3 w 37"/>
                <a:gd name="T3" fmla="*/ 43 h 43"/>
                <a:gd name="T4" fmla="*/ 37 w 37"/>
                <a:gd name="T5" fmla="*/ 23 h 43"/>
                <a:gd name="T6" fmla="*/ 3 w 37"/>
                <a:gd name="T7" fmla="*/ 3 h 43"/>
                <a:gd name="T8" fmla="*/ 3 w 37"/>
                <a:gd name="T9" fmla="*/ 3 h 43"/>
                <a:gd name="T10" fmla="*/ 0 w 37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43"/>
                <a:gd name="T20" fmla="*/ 37 w 37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43">
                  <a:moveTo>
                    <a:pt x="0" y="0"/>
                  </a:moveTo>
                  <a:lnTo>
                    <a:pt x="3" y="43"/>
                  </a:lnTo>
                  <a:lnTo>
                    <a:pt x="37" y="2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8" name="Line 213"/>
            <p:cNvSpPr>
              <a:spLocks noChangeShapeType="1"/>
            </p:cNvSpPr>
            <p:nvPr/>
          </p:nvSpPr>
          <p:spPr bwMode="auto">
            <a:xfrm flipH="1">
              <a:off x="3344" y="1783"/>
              <a:ext cx="19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9" name="Freeform 214"/>
            <p:cNvSpPr>
              <a:spLocks/>
            </p:cNvSpPr>
            <p:nvPr/>
          </p:nvSpPr>
          <p:spPr bwMode="auto">
            <a:xfrm>
              <a:off x="3179" y="1760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0 w 34"/>
                <a:gd name="T3" fmla="*/ 43 h 43"/>
                <a:gd name="T4" fmla="*/ 34 w 34"/>
                <a:gd name="T5" fmla="*/ 23 h 43"/>
                <a:gd name="T6" fmla="*/ 0 w 34"/>
                <a:gd name="T7" fmla="*/ 3 h 43"/>
                <a:gd name="T8" fmla="*/ 0 w 34"/>
                <a:gd name="T9" fmla="*/ 3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0" y="43"/>
                  </a:lnTo>
                  <a:lnTo>
                    <a:pt x="34" y="2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Freeform 215"/>
            <p:cNvSpPr>
              <a:spLocks/>
            </p:cNvSpPr>
            <p:nvPr/>
          </p:nvSpPr>
          <p:spPr bwMode="auto">
            <a:xfrm>
              <a:off x="3046" y="1783"/>
              <a:ext cx="149" cy="2067"/>
            </a:xfrm>
            <a:custGeom>
              <a:avLst/>
              <a:gdLst>
                <a:gd name="T0" fmla="*/ 149 w 149"/>
                <a:gd name="T1" fmla="*/ 0 h 2067"/>
                <a:gd name="T2" fmla="*/ 0 w 149"/>
                <a:gd name="T3" fmla="*/ 0 h 2067"/>
                <a:gd name="T4" fmla="*/ 0 w 149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49"/>
                <a:gd name="T10" fmla="*/ 0 h 2067"/>
                <a:gd name="T11" fmla="*/ 149 w 149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" h="2067">
                  <a:moveTo>
                    <a:pt x="149" y="0"/>
                  </a:moveTo>
                  <a:lnTo>
                    <a:pt x="0" y="0"/>
                  </a:lnTo>
                  <a:lnTo>
                    <a:pt x="0" y="206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Freeform 216"/>
            <p:cNvSpPr>
              <a:spLocks/>
            </p:cNvSpPr>
            <p:nvPr/>
          </p:nvSpPr>
          <p:spPr bwMode="auto">
            <a:xfrm>
              <a:off x="3179" y="1603"/>
              <a:ext cx="34" cy="44"/>
            </a:xfrm>
            <a:custGeom>
              <a:avLst/>
              <a:gdLst>
                <a:gd name="T0" fmla="*/ 0 w 34"/>
                <a:gd name="T1" fmla="*/ 0 h 44"/>
                <a:gd name="T2" fmla="*/ 0 w 34"/>
                <a:gd name="T3" fmla="*/ 44 h 44"/>
                <a:gd name="T4" fmla="*/ 34 w 34"/>
                <a:gd name="T5" fmla="*/ 24 h 44"/>
                <a:gd name="T6" fmla="*/ 0 w 34"/>
                <a:gd name="T7" fmla="*/ 0 h 44"/>
                <a:gd name="T8" fmla="*/ 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0" y="0"/>
                  </a:moveTo>
                  <a:lnTo>
                    <a:pt x="0" y="44"/>
                  </a:lnTo>
                  <a:lnTo>
                    <a:pt x="3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Line 217"/>
            <p:cNvSpPr>
              <a:spLocks noChangeShapeType="1"/>
            </p:cNvSpPr>
            <p:nvPr/>
          </p:nvSpPr>
          <p:spPr bwMode="auto">
            <a:xfrm flipH="1">
              <a:off x="2748" y="1623"/>
              <a:ext cx="447" cy="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3" name="Freeform 218"/>
            <p:cNvSpPr>
              <a:spLocks/>
            </p:cNvSpPr>
            <p:nvPr/>
          </p:nvSpPr>
          <p:spPr bwMode="auto">
            <a:xfrm>
              <a:off x="3030" y="2580"/>
              <a:ext cx="31" cy="44"/>
            </a:xfrm>
            <a:custGeom>
              <a:avLst/>
              <a:gdLst>
                <a:gd name="T0" fmla="*/ 13 w 31"/>
                <a:gd name="T1" fmla="*/ 44 h 44"/>
                <a:gd name="T2" fmla="*/ 18 w 31"/>
                <a:gd name="T3" fmla="*/ 44 h 44"/>
                <a:gd name="T4" fmla="*/ 21 w 31"/>
                <a:gd name="T5" fmla="*/ 44 h 44"/>
                <a:gd name="T6" fmla="*/ 24 w 31"/>
                <a:gd name="T7" fmla="*/ 40 h 44"/>
                <a:gd name="T8" fmla="*/ 26 w 31"/>
                <a:gd name="T9" fmla="*/ 40 h 44"/>
                <a:gd name="T10" fmla="*/ 26 w 31"/>
                <a:gd name="T11" fmla="*/ 37 h 44"/>
                <a:gd name="T12" fmla="*/ 29 w 31"/>
                <a:gd name="T13" fmla="*/ 37 h 44"/>
                <a:gd name="T14" fmla="*/ 29 w 31"/>
                <a:gd name="T15" fmla="*/ 34 h 44"/>
                <a:gd name="T16" fmla="*/ 31 w 31"/>
                <a:gd name="T17" fmla="*/ 30 h 44"/>
                <a:gd name="T18" fmla="*/ 31 w 31"/>
                <a:gd name="T19" fmla="*/ 27 h 44"/>
                <a:gd name="T20" fmla="*/ 31 w 31"/>
                <a:gd name="T21" fmla="*/ 24 h 44"/>
                <a:gd name="T22" fmla="*/ 31 w 31"/>
                <a:gd name="T23" fmla="*/ 20 h 44"/>
                <a:gd name="T24" fmla="*/ 31 w 31"/>
                <a:gd name="T25" fmla="*/ 17 h 44"/>
                <a:gd name="T26" fmla="*/ 29 w 31"/>
                <a:gd name="T27" fmla="*/ 14 h 44"/>
                <a:gd name="T28" fmla="*/ 29 w 31"/>
                <a:gd name="T29" fmla="*/ 10 h 44"/>
                <a:gd name="T30" fmla="*/ 26 w 31"/>
                <a:gd name="T31" fmla="*/ 7 h 44"/>
                <a:gd name="T32" fmla="*/ 26 w 31"/>
                <a:gd name="T33" fmla="*/ 7 h 44"/>
                <a:gd name="T34" fmla="*/ 24 w 31"/>
                <a:gd name="T35" fmla="*/ 4 h 44"/>
                <a:gd name="T36" fmla="*/ 21 w 31"/>
                <a:gd name="T37" fmla="*/ 4 h 44"/>
                <a:gd name="T38" fmla="*/ 18 w 31"/>
                <a:gd name="T39" fmla="*/ 4 h 44"/>
                <a:gd name="T40" fmla="*/ 16 w 31"/>
                <a:gd name="T41" fmla="*/ 0 h 44"/>
                <a:gd name="T42" fmla="*/ 13 w 31"/>
                <a:gd name="T43" fmla="*/ 4 h 44"/>
                <a:gd name="T44" fmla="*/ 11 w 31"/>
                <a:gd name="T45" fmla="*/ 4 h 44"/>
                <a:gd name="T46" fmla="*/ 8 w 31"/>
                <a:gd name="T47" fmla="*/ 4 h 44"/>
                <a:gd name="T48" fmla="*/ 5 w 31"/>
                <a:gd name="T49" fmla="*/ 7 h 44"/>
                <a:gd name="T50" fmla="*/ 3 w 31"/>
                <a:gd name="T51" fmla="*/ 7 h 44"/>
                <a:gd name="T52" fmla="*/ 3 w 31"/>
                <a:gd name="T53" fmla="*/ 10 h 44"/>
                <a:gd name="T54" fmla="*/ 0 w 31"/>
                <a:gd name="T55" fmla="*/ 14 h 44"/>
                <a:gd name="T56" fmla="*/ 0 w 31"/>
                <a:gd name="T57" fmla="*/ 17 h 44"/>
                <a:gd name="T58" fmla="*/ 0 w 31"/>
                <a:gd name="T59" fmla="*/ 20 h 44"/>
                <a:gd name="T60" fmla="*/ 0 w 31"/>
                <a:gd name="T61" fmla="*/ 24 h 44"/>
                <a:gd name="T62" fmla="*/ 0 w 31"/>
                <a:gd name="T63" fmla="*/ 27 h 44"/>
                <a:gd name="T64" fmla="*/ 0 w 31"/>
                <a:gd name="T65" fmla="*/ 30 h 44"/>
                <a:gd name="T66" fmla="*/ 0 w 31"/>
                <a:gd name="T67" fmla="*/ 34 h 44"/>
                <a:gd name="T68" fmla="*/ 3 w 31"/>
                <a:gd name="T69" fmla="*/ 37 h 44"/>
                <a:gd name="T70" fmla="*/ 3 w 31"/>
                <a:gd name="T71" fmla="*/ 37 h 44"/>
                <a:gd name="T72" fmla="*/ 5 w 31"/>
                <a:gd name="T73" fmla="*/ 40 h 44"/>
                <a:gd name="T74" fmla="*/ 8 w 31"/>
                <a:gd name="T75" fmla="*/ 40 h 44"/>
                <a:gd name="T76" fmla="*/ 11 w 31"/>
                <a:gd name="T77" fmla="*/ 44 h 44"/>
                <a:gd name="T78" fmla="*/ 13 w 31"/>
                <a:gd name="T79" fmla="*/ 44 h 44"/>
                <a:gd name="T80" fmla="*/ 16 w 31"/>
                <a:gd name="T81" fmla="*/ 44 h 44"/>
                <a:gd name="T82" fmla="*/ 16 w 31"/>
                <a:gd name="T83" fmla="*/ 44 h 44"/>
                <a:gd name="T84" fmla="*/ 13 w 31"/>
                <a:gd name="T85" fmla="*/ 44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4"/>
                <a:gd name="T131" fmla="*/ 31 w 31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4">
                  <a:moveTo>
                    <a:pt x="13" y="44"/>
                  </a:moveTo>
                  <a:lnTo>
                    <a:pt x="18" y="44"/>
                  </a:lnTo>
                  <a:lnTo>
                    <a:pt x="21" y="44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4" name="Line 219"/>
            <p:cNvSpPr>
              <a:spLocks noChangeShapeType="1"/>
            </p:cNvSpPr>
            <p:nvPr/>
          </p:nvSpPr>
          <p:spPr bwMode="auto">
            <a:xfrm>
              <a:off x="1029" y="2145"/>
              <a:ext cx="152" cy="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5" name="Freeform 220"/>
            <p:cNvSpPr>
              <a:spLocks/>
            </p:cNvSpPr>
            <p:nvPr/>
          </p:nvSpPr>
          <p:spPr bwMode="auto">
            <a:xfrm>
              <a:off x="1181" y="959"/>
              <a:ext cx="1405" cy="2299"/>
            </a:xfrm>
            <a:custGeom>
              <a:avLst/>
              <a:gdLst>
                <a:gd name="T0" fmla="*/ 1405 w 1405"/>
                <a:gd name="T1" fmla="*/ 2296 h 2299"/>
                <a:gd name="T2" fmla="*/ 0 w 1405"/>
                <a:gd name="T3" fmla="*/ 2299 h 2299"/>
                <a:gd name="T4" fmla="*/ 0 w 1405"/>
                <a:gd name="T5" fmla="*/ 0 h 2299"/>
                <a:gd name="T6" fmla="*/ 561 w 1405"/>
                <a:gd name="T7" fmla="*/ 0 h 2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5"/>
                <a:gd name="T13" fmla="*/ 0 h 2299"/>
                <a:gd name="T14" fmla="*/ 1405 w 1405"/>
                <a:gd name="T15" fmla="*/ 2299 h 2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5" h="2299">
                  <a:moveTo>
                    <a:pt x="1405" y="2296"/>
                  </a:moveTo>
                  <a:lnTo>
                    <a:pt x="0" y="2299"/>
                  </a:lnTo>
                  <a:lnTo>
                    <a:pt x="0" y="0"/>
                  </a:lnTo>
                  <a:lnTo>
                    <a:pt x="561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6" name="Freeform 221"/>
            <p:cNvSpPr>
              <a:spLocks/>
            </p:cNvSpPr>
            <p:nvPr/>
          </p:nvSpPr>
          <p:spPr bwMode="auto">
            <a:xfrm>
              <a:off x="2576" y="2929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2 w 34"/>
                <a:gd name="T3" fmla="*/ 43 h 43"/>
                <a:gd name="T4" fmla="*/ 34 w 34"/>
                <a:gd name="T5" fmla="*/ 20 h 43"/>
                <a:gd name="T6" fmla="*/ 2 w 34"/>
                <a:gd name="T7" fmla="*/ 0 h 43"/>
                <a:gd name="T8" fmla="*/ 2 w 34"/>
                <a:gd name="T9" fmla="*/ 0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2" y="43"/>
                  </a:lnTo>
                  <a:lnTo>
                    <a:pt x="34" y="2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7" name="Freeform 222"/>
            <p:cNvSpPr>
              <a:spLocks/>
            </p:cNvSpPr>
            <p:nvPr/>
          </p:nvSpPr>
          <p:spPr bwMode="auto">
            <a:xfrm>
              <a:off x="1330" y="1879"/>
              <a:ext cx="1256" cy="1070"/>
            </a:xfrm>
            <a:custGeom>
              <a:avLst/>
              <a:gdLst>
                <a:gd name="T0" fmla="*/ 1256 w 1256"/>
                <a:gd name="T1" fmla="*/ 1070 h 1070"/>
                <a:gd name="T2" fmla="*/ 0 w 1256"/>
                <a:gd name="T3" fmla="*/ 1070 h 1070"/>
                <a:gd name="T4" fmla="*/ 0 w 1256"/>
                <a:gd name="T5" fmla="*/ 0 h 1070"/>
                <a:gd name="T6" fmla="*/ 0 60000 65536"/>
                <a:gd name="T7" fmla="*/ 0 60000 65536"/>
                <a:gd name="T8" fmla="*/ 0 60000 65536"/>
                <a:gd name="T9" fmla="*/ 0 w 1256"/>
                <a:gd name="T10" fmla="*/ 0 h 1070"/>
                <a:gd name="T11" fmla="*/ 1256 w 1256"/>
                <a:gd name="T12" fmla="*/ 1070 h 10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6" h="1070">
                  <a:moveTo>
                    <a:pt x="1256" y="1070"/>
                  </a:moveTo>
                  <a:lnTo>
                    <a:pt x="0" y="107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8" name="Freeform 223"/>
            <p:cNvSpPr>
              <a:spLocks/>
            </p:cNvSpPr>
            <p:nvPr/>
          </p:nvSpPr>
          <p:spPr bwMode="auto">
            <a:xfrm>
              <a:off x="2576" y="3079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2 w 34"/>
                <a:gd name="T3" fmla="*/ 43 h 43"/>
                <a:gd name="T4" fmla="*/ 34 w 34"/>
                <a:gd name="T5" fmla="*/ 20 h 43"/>
                <a:gd name="T6" fmla="*/ 2 w 34"/>
                <a:gd name="T7" fmla="*/ 0 h 43"/>
                <a:gd name="T8" fmla="*/ 2 w 34"/>
                <a:gd name="T9" fmla="*/ 0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2" y="43"/>
                  </a:lnTo>
                  <a:lnTo>
                    <a:pt x="34" y="2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9" name="Line 224"/>
            <p:cNvSpPr>
              <a:spLocks noChangeShapeType="1"/>
            </p:cNvSpPr>
            <p:nvPr/>
          </p:nvSpPr>
          <p:spPr bwMode="auto">
            <a:xfrm>
              <a:off x="1181" y="3099"/>
              <a:ext cx="140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0" name="Freeform 225"/>
            <p:cNvSpPr>
              <a:spLocks/>
            </p:cNvSpPr>
            <p:nvPr/>
          </p:nvSpPr>
          <p:spPr bwMode="auto">
            <a:xfrm>
              <a:off x="2576" y="3235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2 w 34"/>
                <a:gd name="T3" fmla="*/ 43 h 43"/>
                <a:gd name="T4" fmla="*/ 34 w 34"/>
                <a:gd name="T5" fmla="*/ 20 h 43"/>
                <a:gd name="T6" fmla="*/ 2 w 34"/>
                <a:gd name="T7" fmla="*/ 0 h 43"/>
                <a:gd name="T8" fmla="*/ 2 w 34"/>
                <a:gd name="T9" fmla="*/ 0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2" y="43"/>
                  </a:lnTo>
                  <a:lnTo>
                    <a:pt x="34" y="2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Freeform 226"/>
            <p:cNvSpPr>
              <a:spLocks/>
            </p:cNvSpPr>
            <p:nvPr/>
          </p:nvSpPr>
          <p:spPr bwMode="auto">
            <a:xfrm>
              <a:off x="1165" y="3079"/>
              <a:ext cx="34" cy="43"/>
            </a:xfrm>
            <a:custGeom>
              <a:avLst/>
              <a:gdLst>
                <a:gd name="T0" fmla="*/ 16 w 34"/>
                <a:gd name="T1" fmla="*/ 40 h 43"/>
                <a:gd name="T2" fmla="*/ 19 w 34"/>
                <a:gd name="T3" fmla="*/ 43 h 43"/>
                <a:gd name="T4" fmla="*/ 21 w 34"/>
                <a:gd name="T5" fmla="*/ 40 h 43"/>
                <a:gd name="T6" fmla="*/ 24 w 34"/>
                <a:gd name="T7" fmla="*/ 40 h 43"/>
                <a:gd name="T8" fmla="*/ 26 w 34"/>
                <a:gd name="T9" fmla="*/ 36 h 43"/>
                <a:gd name="T10" fmla="*/ 29 w 34"/>
                <a:gd name="T11" fmla="*/ 36 h 43"/>
                <a:gd name="T12" fmla="*/ 29 w 34"/>
                <a:gd name="T13" fmla="*/ 33 h 43"/>
                <a:gd name="T14" fmla="*/ 32 w 34"/>
                <a:gd name="T15" fmla="*/ 30 h 43"/>
                <a:gd name="T16" fmla="*/ 32 w 34"/>
                <a:gd name="T17" fmla="*/ 26 h 43"/>
                <a:gd name="T18" fmla="*/ 32 w 34"/>
                <a:gd name="T19" fmla="*/ 23 h 43"/>
                <a:gd name="T20" fmla="*/ 34 w 34"/>
                <a:gd name="T21" fmla="*/ 20 h 43"/>
                <a:gd name="T22" fmla="*/ 32 w 34"/>
                <a:gd name="T23" fmla="*/ 16 h 43"/>
                <a:gd name="T24" fmla="*/ 32 w 34"/>
                <a:gd name="T25" fmla="*/ 13 h 43"/>
                <a:gd name="T26" fmla="*/ 32 w 34"/>
                <a:gd name="T27" fmla="*/ 10 h 43"/>
                <a:gd name="T28" fmla="*/ 29 w 34"/>
                <a:gd name="T29" fmla="*/ 10 h 43"/>
                <a:gd name="T30" fmla="*/ 29 w 34"/>
                <a:gd name="T31" fmla="*/ 6 h 43"/>
                <a:gd name="T32" fmla="*/ 26 w 34"/>
                <a:gd name="T33" fmla="*/ 3 h 43"/>
                <a:gd name="T34" fmla="*/ 24 w 34"/>
                <a:gd name="T35" fmla="*/ 3 h 43"/>
                <a:gd name="T36" fmla="*/ 21 w 34"/>
                <a:gd name="T37" fmla="*/ 0 h 43"/>
                <a:gd name="T38" fmla="*/ 19 w 34"/>
                <a:gd name="T39" fmla="*/ 0 h 43"/>
                <a:gd name="T40" fmla="*/ 16 w 34"/>
                <a:gd name="T41" fmla="*/ 0 h 43"/>
                <a:gd name="T42" fmla="*/ 13 w 34"/>
                <a:gd name="T43" fmla="*/ 0 h 43"/>
                <a:gd name="T44" fmla="*/ 11 w 34"/>
                <a:gd name="T45" fmla="*/ 0 h 43"/>
                <a:gd name="T46" fmla="*/ 8 w 34"/>
                <a:gd name="T47" fmla="*/ 3 h 43"/>
                <a:gd name="T48" fmla="*/ 5 w 34"/>
                <a:gd name="T49" fmla="*/ 3 h 43"/>
                <a:gd name="T50" fmla="*/ 5 w 34"/>
                <a:gd name="T51" fmla="*/ 6 h 43"/>
                <a:gd name="T52" fmla="*/ 3 w 34"/>
                <a:gd name="T53" fmla="*/ 10 h 43"/>
                <a:gd name="T54" fmla="*/ 3 w 34"/>
                <a:gd name="T55" fmla="*/ 10 h 43"/>
                <a:gd name="T56" fmla="*/ 0 w 34"/>
                <a:gd name="T57" fmla="*/ 13 h 43"/>
                <a:gd name="T58" fmla="*/ 0 w 34"/>
                <a:gd name="T59" fmla="*/ 16 h 43"/>
                <a:gd name="T60" fmla="*/ 0 w 34"/>
                <a:gd name="T61" fmla="*/ 20 h 43"/>
                <a:gd name="T62" fmla="*/ 0 w 34"/>
                <a:gd name="T63" fmla="*/ 23 h 43"/>
                <a:gd name="T64" fmla="*/ 0 w 34"/>
                <a:gd name="T65" fmla="*/ 26 h 43"/>
                <a:gd name="T66" fmla="*/ 3 w 34"/>
                <a:gd name="T67" fmla="*/ 30 h 43"/>
                <a:gd name="T68" fmla="*/ 3 w 34"/>
                <a:gd name="T69" fmla="*/ 33 h 43"/>
                <a:gd name="T70" fmla="*/ 5 w 34"/>
                <a:gd name="T71" fmla="*/ 36 h 43"/>
                <a:gd name="T72" fmla="*/ 5 w 34"/>
                <a:gd name="T73" fmla="*/ 36 h 43"/>
                <a:gd name="T74" fmla="*/ 8 w 34"/>
                <a:gd name="T75" fmla="*/ 40 h 43"/>
                <a:gd name="T76" fmla="*/ 11 w 34"/>
                <a:gd name="T77" fmla="*/ 40 h 43"/>
                <a:gd name="T78" fmla="*/ 13 w 34"/>
                <a:gd name="T79" fmla="*/ 43 h 43"/>
                <a:gd name="T80" fmla="*/ 16 w 34"/>
                <a:gd name="T81" fmla="*/ 43 h 43"/>
                <a:gd name="T82" fmla="*/ 16 w 34"/>
                <a:gd name="T83" fmla="*/ 43 h 43"/>
                <a:gd name="T84" fmla="*/ 16 w 34"/>
                <a:gd name="T85" fmla="*/ 40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43"/>
                <a:gd name="T131" fmla="*/ 34 w 34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43">
                  <a:moveTo>
                    <a:pt x="16" y="40"/>
                  </a:moveTo>
                  <a:lnTo>
                    <a:pt x="19" y="43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2" y="26"/>
                  </a:lnTo>
                  <a:lnTo>
                    <a:pt x="32" y="23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5" y="36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2" name="Freeform 227"/>
            <p:cNvSpPr>
              <a:spLocks/>
            </p:cNvSpPr>
            <p:nvPr/>
          </p:nvSpPr>
          <p:spPr bwMode="auto">
            <a:xfrm>
              <a:off x="1238" y="1607"/>
              <a:ext cx="34" cy="43"/>
            </a:xfrm>
            <a:custGeom>
              <a:avLst/>
              <a:gdLst>
                <a:gd name="T0" fmla="*/ 16 w 34"/>
                <a:gd name="T1" fmla="*/ 40 h 43"/>
                <a:gd name="T2" fmla="*/ 19 w 34"/>
                <a:gd name="T3" fmla="*/ 40 h 43"/>
                <a:gd name="T4" fmla="*/ 21 w 34"/>
                <a:gd name="T5" fmla="*/ 40 h 43"/>
                <a:gd name="T6" fmla="*/ 24 w 34"/>
                <a:gd name="T7" fmla="*/ 40 h 43"/>
                <a:gd name="T8" fmla="*/ 26 w 34"/>
                <a:gd name="T9" fmla="*/ 36 h 43"/>
                <a:gd name="T10" fmla="*/ 29 w 34"/>
                <a:gd name="T11" fmla="*/ 36 h 43"/>
                <a:gd name="T12" fmla="*/ 29 w 34"/>
                <a:gd name="T13" fmla="*/ 33 h 43"/>
                <a:gd name="T14" fmla="*/ 32 w 34"/>
                <a:gd name="T15" fmla="*/ 30 h 43"/>
                <a:gd name="T16" fmla="*/ 32 w 34"/>
                <a:gd name="T17" fmla="*/ 26 h 43"/>
                <a:gd name="T18" fmla="*/ 34 w 34"/>
                <a:gd name="T19" fmla="*/ 23 h 43"/>
                <a:gd name="T20" fmla="*/ 34 w 34"/>
                <a:gd name="T21" fmla="*/ 20 h 43"/>
                <a:gd name="T22" fmla="*/ 34 w 34"/>
                <a:gd name="T23" fmla="*/ 16 h 43"/>
                <a:gd name="T24" fmla="*/ 32 w 34"/>
                <a:gd name="T25" fmla="*/ 13 h 43"/>
                <a:gd name="T26" fmla="*/ 32 w 34"/>
                <a:gd name="T27" fmla="*/ 10 h 43"/>
                <a:gd name="T28" fmla="*/ 29 w 34"/>
                <a:gd name="T29" fmla="*/ 6 h 43"/>
                <a:gd name="T30" fmla="*/ 29 w 34"/>
                <a:gd name="T31" fmla="*/ 6 h 43"/>
                <a:gd name="T32" fmla="*/ 26 w 34"/>
                <a:gd name="T33" fmla="*/ 3 h 43"/>
                <a:gd name="T34" fmla="*/ 24 w 34"/>
                <a:gd name="T35" fmla="*/ 3 h 43"/>
                <a:gd name="T36" fmla="*/ 21 w 34"/>
                <a:gd name="T37" fmla="*/ 0 h 43"/>
                <a:gd name="T38" fmla="*/ 19 w 34"/>
                <a:gd name="T39" fmla="*/ 0 h 43"/>
                <a:gd name="T40" fmla="*/ 16 w 34"/>
                <a:gd name="T41" fmla="*/ 0 h 43"/>
                <a:gd name="T42" fmla="*/ 13 w 34"/>
                <a:gd name="T43" fmla="*/ 0 h 43"/>
                <a:gd name="T44" fmla="*/ 11 w 34"/>
                <a:gd name="T45" fmla="*/ 0 h 43"/>
                <a:gd name="T46" fmla="*/ 8 w 34"/>
                <a:gd name="T47" fmla="*/ 3 h 43"/>
                <a:gd name="T48" fmla="*/ 8 w 34"/>
                <a:gd name="T49" fmla="*/ 3 h 43"/>
                <a:gd name="T50" fmla="*/ 6 w 34"/>
                <a:gd name="T51" fmla="*/ 6 h 43"/>
                <a:gd name="T52" fmla="*/ 3 w 34"/>
                <a:gd name="T53" fmla="*/ 6 h 43"/>
                <a:gd name="T54" fmla="*/ 3 w 34"/>
                <a:gd name="T55" fmla="*/ 10 h 43"/>
                <a:gd name="T56" fmla="*/ 0 w 34"/>
                <a:gd name="T57" fmla="*/ 13 h 43"/>
                <a:gd name="T58" fmla="*/ 0 w 34"/>
                <a:gd name="T59" fmla="*/ 16 h 43"/>
                <a:gd name="T60" fmla="*/ 0 w 34"/>
                <a:gd name="T61" fmla="*/ 20 h 43"/>
                <a:gd name="T62" fmla="*/ 0 w 34"/>
                <a:gd name="T63" fmla="*/ 23 h 43"/>
                <a:gd name="T64" fmla="*/ 0 w 34"/>
                <a:gd name="T65" fmla="*/ 26 h 43"/>
                <a:gd name="T66" fmla="*/ 3 w 34"/>
                <a:gd name="T67" fmla="*/ 30 h 43"/>
                <a:gd name="T68" fmla="*/ 3 w 34"/>
                <a:gd name="T69" fmla="*/ 33 h 43"/>
                <a:gd name="T70" fmla="*/ 6 w 34"/>
                <a:gd name="T71" fmla="*/ 36 h 43"/>
                <a:gd name="T72" fmla="*/ 8 w 34"/>
                <a:gd name="T73" fmla="*/ 36 h 43"/>
                <a:gd name="T74" fmla="*/ 8 w 34"/>
                <a:gd name="T75" fmla="*/ 40 h 43"/>
                <a:gd name="T76" fmla="*/ 11 w 34"/>
                <a:gd name="T77" fmla="*/ 40 h 43"/>
                <a:gd name="T78" fmla="*/ 13 w 34"/>
                <a:gd name="T79" fmla="*/ 40 h 43"/>
                <a:gd name="T80" fmla="*/ 16 w 34"/>
                <a:gd name="T81" fmla="*/ 43 h 43"/>
                <a:gd name="T82" fmla="*/ 16 w 34"/>
                <a:gd name="T83" fmla="*/ 43 h 43"/>
                <a:gd name="T84" fmla="*/ 16 w 34"/>
                <a:gd name="T85" fmla="*/ 40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43"/>
                <a:gd name="T131" fmla="*/ 34 w 34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43">
                  <a:moveTo>
                    <a:pt x="16" y="40"/>
                  </a:moveTo>
                  <a:lnTo>
                    <a:pt x="19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2" y="26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6" y="43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3" name="Freeform 228"/>
            <p:cNvSpPr>
              <a:spLocks/>
            </p:cNvSpPr>
            <p:nvPr/>
          </p:nvSpPr>
          <p:spPr bwMode="auto">
            <a:xfrm>
              <a:off x="1312" y="1859"/>
              <a:ext cx="33" cy="44"/>
            </a:xfrm>
            <a:custGeom>
              <a:avLst/>
              <a:gdLst>
                <a:gd name="T0" fmla="*/ 15 w 33"/>
                <a:gd name="T1" fmla="*/ 40 h 44"/>
                <a:gd name="T2" fmla="*/ 20 w 33"/>
                <a:gd name="T3" fmla="*/ 40 h 44"/>
                <a:gd name="T4" fmla="*/ 23 w 33"/>
                <a:gd name="T5" fmla="*/ 40 h 44"/>
                <a:gd name="T6" fmla="*/ 26 w 33"/>
                <a:gd name="T7" fmla="*/ 40 h 44"/>
                <a:gd name="T8" fmla="*/ 28 w 33"/>
                <a:gd name="T9" fmla="*/ 37 h 44"/>
                <a:gd name="T10" fmla="*/ 28 w 33"/>
                <a:gd name="T11" fmla="*/ 37 h 44"/>
                <a:gd name="T12" fmla="*/ 31 w 33"/>
                <a:gd name="T13" fmla="*/ 34 h 44"/>
                <a:gd name="T14" fmla="*/ 31 w 33"/>
                <a:gd name="T15" fmla="*/ 30 h 44"/>
                <a:gd name="T16" fmla="*/ 33 w 33"/>
                <a:gd name="T17" fmla="*/ 27 h 44"/>
                <a:gd name="T18" fmla="*/ 33 w 33"/>
                <a:gd name="T19" fmla="*/ 24 h 44"/>
                <a:gd name="T20" fmla="*/ 33 w 33"/>
                <a:gd name="T21" fmla="*/ 20 h 44"/>
                <a:gd name="T22" fmla="*/ 33 w 33"/>
                <a:gd name="T23" fmla="*/ 17 h 44"/>
                <a:gd name="T24" fmla="*/ 33 w 33"/>
                <a:gd name="T25" fmla="*/ 14 h 44"/>
                <a:gd name="T26" fmla="*/ 31 w 33"/>
                <a:gd name="T27" fmla="*/ 10 h 44"/>
                <a:gd name="T28" fmla="*/ 31 w 33"/>
                <a:gd name="T29" fmla="*/ 7 h 44"/>
                <a:gd name="T30" fmla="*/ 28 w 33"/>
                <a:gd name="T31" fmla="*/ 7 h 44"/>
                <a:gd name="T32" fmla="*/ 28 w 33"/>
                <a:gd name="T33" fmla="*/ 4 h 44"/>
                <a:gd name="T34" fmla="*/ 26 w 33"/>
                <a:gd name="T35" fmla="*/ 4 h 44"/>
                <a:gd name="T36" fmla="*/ 23 w 33"/>
                <a:gd name="T37" fmla="*/ 0 h 44"/>
                <a:gd name="T38" fmla="*/ 20 w 33"/>
                <a:gd name="T39" fmla="*/ 0 h 44"/>
                <a:gd name="T40" fmla="*/ 18 w 33"/>
                <a:gd name="T41" fmla="*/ 0 h 44"/>
                <a:gd name="T42" fmla="*/ 15 w 33"/>
                <a:gd name="T43" fmla="*/ 0 h 44"/>
                <a:gd name="T44" fmla="*/ 13 w 33"/>
                <a:gd name="T45" fmla="*/ 0 h 44"/>
                <a:gd name="T46" fmla="*/ 10 w 33"/>
                <a:gd name="T47" fmla="*/ 4 h 44"/>
                <a:gd name="T48" fmla="*/ 7 w 33"/>
                <a:gd name="T49" fmla="*/ 4 h 44"/>
                <a:gd name="T50" fmla="*/ 5 w 33"/>
                <a:gd name="T51" fmla="*/ 7 h 44"/>
                <a:gd name="T52" fmla="*/ 5 w 33"/>
                <a:gd name="T53" fmla="*/ 7 h 44"/>
                <a:gd name="T54" fmla="*/ 2 w 33"/>
                <a:gd name="T55" fmla="*/ 10 h 44"/>
                <a:gd name="T56" fmla="*/ 2 w 33"/>
                <a:gd name="T57" fmla="*/ 14 h 44"/>
                <a:gd name="T58" fmla="*/ 2 w 33"/>
                <a:gd name="T59" fmla="*/ 17 h 44"/>
                <a:gd name="T60" fmla="*/ 0 w 33"/>
                <a:gd name="T61" fmla="*/ 20 h 44"/>
                <a:gd name="T62" fmla="*/ 2 w 33"/>
                <a:gd name="T63" fmla="*/ 24 h 44"/>
                <a:gd name="T64" fmla="*/ 2 w 33"/>
                <a:gd name="T65" fmla="*/ 27 h 44"/>
                <a:gd name="T66" fmla="*/ 2 w 33"/>
                <a:gd name="T67" fmla="*/ 30 h 44"/>
                <a:gd name="T68" fmla="*/ 5 w 33"/>
                <a:gd name="T69" fmla="*/ 34 h 44"/>
                <a:gd name="T70" fmla="*/ 5 w 33"/>
                <a:gd name="T71" fmla="*/ 37 h 44"/>
                <a:gd name="T72" fmla="*/ 7 w 33"/>
                <a:gd name="T73" fmla="*/ 37 h 44"/>
                <a:gd name="T74" fmla="*/ 10 w 33"/>
                <a:gd name="T75" fmla="*/ 40 h 44"/>
                <a:gd name="T76" fmla="*/ 13 w 33"/>
                <a:gd name="T77" fmla="*/ 40 h 44"/>
                <a:gd name="T78" fmla="*/ 15 w 33"/>
                <a:gd name="T79" fmla="*/ 40 h 44"/>
                <a:gd name="T80" fmla="*/ 18 w 33"/>
                <a:gd name="T81" fmla="*/ 44 h 44"/>
                <a:gd name="T82" fmla="*/ 18 w 33"/>
                <a:gd name="T83" fmla="*/ 44 h 44"/>
                <a:gd name="T84" fmla="*/ 15 w 33"/>
                <a:gd name="T85" fmla="*/ 40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44"/>
                <a:gd name="T131" fmla="*/ 33 w 3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44">
                  <a:moveTo>
                    <a:pt x="15" y="40"/>
                  </a:moveTo>
                  <a:lnTo>
                    <a:pt x="20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4"/>
                  </a:lnTo>
                  <a:lnTo>
                    <a:pt x="7" y="4"/>
                  </a:lnTo>
                  <a:lnTo>
                    <a:pt x="5" y="7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8" y="44"/>
                  </a:lnTo>
                  <a:lnTo>
                    <a:pt x="1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4" name="Freeform 229"/>
            <p:cNvSpPr>
              <a:spLocks/>
            </p:cNvSpPr>
            <p:nvPr/>
          </p:nvSpPr>
          <p:spPr bwMode="auto">
            <a:xfrm>
              <a:off x="4939" y="3145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3 w 34"/>
                <a:gd name="T3" fmla="*/ 43 h 43"/>
                <a:gd name="T4" fmla="*/ 34 w 34"/>
                <a:gd name="T5" fmla="*/ 23 h 43"/>
                <a:gd name="T6" fmla="*/ 3 w 34"/>
                <a:gd name="T7" fmla="*/ 4 h 43"/>
                <a:gd name="T8" fmla="*/ 3 w 34"/>
                <a:gd name="T9" fmla="*/ 4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3" y="43"/>
                  </a:lnTo>
                  <a:lnTo>
                    <a:pt x="34" y="23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5" name="Line 230"/>
            <p:cNvSpPr>
              <a:spLocks noChangeShapeType="1"/>
            </p:cNvSpPr>
            <p:nvPr/>
          </p:nvSpPr>
          <p:spPr bwMode="auto">
            <a:xfrm flipH="1">
              <a:off x="4124" y="3168"/>
              <a:ext cx="821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6" name="Freeform 231"/>
            <p:cNvSpPr>
              <a:spLocks/>
            </p:cNvSpPr>
            <p:nvPr/>
          </p:nvSpPr>
          <p:spPr bwMode="auto">
            <a:xfrm>
              <a:off x="3981" y="3168"/>
              <a:ext cx="217" cy="240"/>
            </a:xfrm>
            <a:custGeom>
              <a:avLst/>
              <a:gdLst>
                <a:gd name="T0" fmla="*/ 217 w 217"/>
                <a:gd name="T1" fmla="*/ 0 h 240"/>
                <a:gd name="T2" fmla="*/ 217 w 217"/>
                <a:gd name="T3" fmla="*/ 240 h 240"/>
                <a:gd name="T4" fmla="*/ 0 w 217"/>
                <a:gd name="T5" fmla="*/ 240 h 240"/>
                <a:gd name="T6" fmla="*/ 0 60000 65536"/>
                <a:gd name="T7" fmla="*/ 0 60000 65536"/>
                <a:gd name="T8" fmla="*/ 0 60000 65536"/>
                <a:gd name="T9" fmla="*/ 0 w 217"/>
                <a:gd name="T10" fmla="*/ 0 h 240"/>
                <a:gd name="T11" fmla="*/ 217 w 217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" h="240">
                  <a:moveTo>
                    <a:pt x="217" y="0"/>
                  </a:moveTo>
                  <a:lnTo>
                    <a:pt x="217" y="240"/>
                  </a:lnTo>
                  <a:lnTo>
                    <a:pt x="0" y="24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7" name="Freeform 232"/>
            <p:cNvSpPr>
              <a:spLocks/>
            </p:cNvSpPr>
            <p:nvPr/>
          </p:nvSpPr>
          <p:spPr bwMode="auto">
            <a:xfrm>
              <a:off x="4182" y="3149"/>
              <a:ext cx="31" cy="39"/>
            </a:xfrm>
            <a:custGeom>
              <a:avLst/>
              <a:gdLst>
                <a:gd name="T0" fmla="*/ 16 w 31"/>
                <a:gd name="T1" fmla="*/ 39 h 39"/>
                <a:gd name="T2" fmla="*/ 18 w 31"/>
                <a:gd name="T3" fmla="*/ 39 h 39"/>
                <a:gd name="T4" fmla="*/ 21 w 31"/>
                <a:gd name="T5" fmla="*/ 39 h 39"/>
                <a:gd name="T6" fmla="*/ 23 w 31"/>
                <a:gd name="T7" fmla="*/ 39 h 39"/>
                <a:gd name="T8" fmla="*/ 26 w 31"/>
                <a:gd name="T9" fmla="*/ 36 h 39"/>
                <a:gd name="T10" fmla="*/ 26 w 31"/>
                <a:gd name="T11" fmla="*/ 36 h 39"/>
                <a:gd name="T12" fmla="*/ 29 w 31"/>
                <a:gd name="T13" fmla="*/ 33 h 39"/>
                <a:gd name="T14" fmla="*/ 31 w 31"/>
                <a:gd name="T15" fmla="*/ 29 h 39"/>
                <a:gd name="T16" fmla="*/ 31 w 31"/>
                <a:gd name="T17" fmla="*/ 26 h 39"/>
                <a:gd name="T18" fmla="*/ 31 w 31"/>
                <a:gd name="T19" fmla="*/ 23 h 39"/>
                <a:gd name="T20" fmla="*/ 31 w 31"/>
                <a:gd name="T21" fmla="*/ 19 h 39"/>
                <a:gd name="T22" fmla="*/ 31 w 31"/>
                <a:gd name="T23" fmla="*/ 16 h 39"/>
                <a:gd name="T24" fmla="*/ 31 w 31"/>
                <a:gd name="T25" fmla="*/ 13 h 39"/>
                <a:gd name="T26" fmla="*/ 31 w 31"/>
                <a:gd name="T27" fmla="*/ 10 h 39"/>
                <a:gd name="T28" fmla="*/ 29 w 31"/>
                <a:gd name="T29" fmla="*/ 6 h 39"/>
                <a:gd name="T30" fmla="*/ 26 w 31"/>
                <a:gd name="T31" fmla="*/ 6 h 39"/>
                <a:gd name="T32" fmla="*/ 26 w 31"/>
                <a:gd name="T33" fmla="*/ 3 h 39"/>
                <a:gd name="T34" fmla="*/ 23 w 31"/>
                <a:gd name="T35" fmla="*/ 0 h 39"/>
                <a:gd name="T36" fmla="*/ 21 w 31"/>
                <a:gd name="T37" fmla="*/ 0 h 39"/>
                <a:gd name="T38" fmla="*/ 18 w 31"/>
                <a:gd name="T39" fmla="*/ 0 h 39"/>
                <a:gd name="T40" fmla="*/ 16 w 31"/>
                <a:gd name="T41" fmla="*/ 0 h 39"/>
                <a:gd name="T42" fmla="*/ 13 w 31"/>
                <a:gd name="T43" fmla="*/ 0 h 39"/>
                <a:gd name="T44" fmla="*/ 10 w 31"/>
                <a:gd name="T45" fmla="*/ 0 h 39"/>
                <a:gd name="T46" fmla="*/ 8 w 31"/>
                <a:gd name="T47" fmla="*/ 0 h 39"/>
                <a:gd name="T48" fmla="*/ 5 w 31"/>
                <a:gd name="T49" fmla="*/ 3 h 39"/>
                <a:gd name="T50" fmla="*/ 5 w 31"/>
                <a:gd name="T51" fmla="*/ 6 h 39"/>
                <a:gd name="T52" fmla="*/ 3 w 31"/>
                <a:gd name="T53" fmla="*/ 6 h 39"/>
                <a:gd name="T54" fmla="*/ 0 w 31"/>
                <a:gd name="T55" fmla="*/ 10 h 39"/>
                <a:gd name="T56" fmla="*/ 0 w 31"/>
                <a:gd name="T57" fmla="*/ 13 h 39"/>
                <a:gd name="T58" fmla="*/ 0 w 31"/>
                <a:gd name="T59" fmla="*/ 16 h 39"/>
                <a:gd name="T60" fmla="*/ 0 w 31"/>
                <a:gd name="T61" fmla="*/ 19 h 39"/>
                <a:gd name="T62" fmla="*/ 0 w 31"/>
                <a:gd name="T63" fmla="*/ 23 h 39"/>
                <a:gd name="T64" fmla="*/ 0 w 31"/>
                <a:gd name="T65" fmla="*/ 26 h 39"/>
                <a:gd name="T66" fmla="*/ 0 w 31"/>
                <a:gd name="T67" fmla="*/ 29 h 39"/>
                <a:gd name="T68" fmla="*/ 3 w 31"/>
                <a:gd name="T69" fmla="*/ 33 h 39"/>
                <a:gd name="T70" fmla="*/ 5 w 31"/>
                <a:gd name="T71" fmla="*/ 36 h 39"/>
                <a:gd name="T72" fmla="*/ 5 w 31"/>
                <a:gd name="T73" fmla="*/ 36 h 39"/>
                <a:gd name="T74" fmla="*/ 8 w 31"/>
                <a:gd name="T75" fmla="*/ 39 h 39"/>
                <a:gd name="T76" fmla="*/ 10 w 31"/>
                <a:gd name="T77" fmla="*/ 39 h 39"/>
                <a:gd name="T78" fmla="*/ 13 w 31"/>
                <a:gd name="T79" fmla="*/ 39 h 39"/>
                <a:gd name="T80" fmla="*/ 16 w 31"/>
                <a:gd name="T81" fmla="*/ 39 h 39"/>
                <a:gd name="T82" fmla="*/ 16 w 31"/>
                <a:gd name="T83" fmla="*/ 39 h 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39"/>
                <a:gd name="T128" fmla="*/ 31 w 31"/>
                <a:gd name="T129" fmla="*/ 39 h 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39">
                  <a:moveTo>
                    <a:pt x="16" y="39"/>
                  </a:moveTo>
                  <a:lnTo>
                    <a:pt x="18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3"/>
                  </a:lnTo>
                  <a:lnTo>
                    <a:pt x="5" y="36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8" name="Freeform 233"/>
            <p:cNvSpPr>
              <a:spLocks/>
            </p:cNvSpPr>
            <p:nvPr/>
          </p:nvSpPr>
          <p:spPr bwMode="auto">
            <a:xfrm>
              <a:off x="3978" y="3168"/>
              <a:ext cx="1207" cy="366"/>
            </a:xfrm>
            <a:custGeom>
              <a:avLst/>
              <a:gdLst>
                <a:gd name="T0" fmla="*/ 0 w 1207"/>
                <a:gd name="T1" fmla="*/ 363 h 366"/>
                <a:gd name="T2" fmla="*/ 1207 w 1207"/>
                <a:gd name="T3" fmla="*/ 366 h 366"/>
                <a:gd name="T4" fmla="*/ 1207 w 1207"/>
                <a:gd name="T5" fmla="*/ 0 h 366"/>
                <a:gd name="T6" fmla="*/ 1134 w 1207"/>
                <a:gd name="T7" fmla="*/ 0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7"/>
                <a:gd name="T13" fmla="*/ 0 h 366"/>
                <a:gd name="T14" fmla="*/ 1207 w 1207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7" h="366">
                  <a:moveTo>
                    <a:pt x="0" y="363"/>
                  </a:moveTo>
                  <a:lnTo>
                    <a:pt x="1207" y="366"/>
                  </a:lnTo>
                  <a:lnTo>
                    <a:pt x="1207" y="0"/>
                  </a:lnTo>
                  <a:lnTo>
                    <a:pt x="113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9" name="Freeform 234"/>
            <p:cNvSpPr>
              <a:spLocks/>
            </p:cNvSpPr>
            <p:nvPr/>
          </p:nvSpPr>
          <p:spPr bwMode="auto">
            <a:xfrm>
              <a:off x="3957" y="3511"/>
              <a:ext cx="32" cy="43"/>
            </a:xfrm>
            <a:custGeom>
              <a:avLst/>
              <a:gdLst>
                <a:gd name="T0" fmla="*/ 32 w 32"/>
                <a:gd name="T1" fmla="*/ 0 h 43"/>
                <a:gd name="T2" fmla="*/ 32 w 32"/>
                <a:gd name="T3" fmla="*/ 43 h 43"/>
                <a:gd name="T4" fmla="*/ 0 w 32"/>
                <a:gd name="T5" fmla="*/ 23 h 43"/>
                <a:gd name="T6" fmla="*/ 32 w 32"/>
                <a:gd name="T7" fmla="*/ 0 h 43"/>
                <a:gd name="T8" fmla="*/ 32 w 32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3"/>
                <a:gd name="T17" fmla="*/ 32 w 3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3">
                  <a:moveTo>
                    <a:pt x="32" y="0"/>
                  </a:moveTo>
                  <a:lnTo>
                    <a:pt x="32" y="43"/>
                  </a:lnTo>
                  <a:lnTo>
                    <a:pt x="0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0" name="Freeform 235"/>
            <p:cNvSpPr>
              <a:spLocks/>
            </p:cNvSpPr>
            <p:nvPr/>
          </p:nvSpPr>
          <p:spPr bwMode="auto">
            <a:xfrm>
              <a:off x="3957" y="3384"/>
              <a:ext cx="32" cy="44"/>
            </a:xfrm>
            <a:custGeom>
              <a:avLst/>
              <a:gdLst>
                <a:gd name="T0" fmla="*/ 32 w 32"/>
                <a:gd name="T1" fmla="*/ 0 h 44"/>
                <a:gd name="T2" fmla="*/ 32 w 32"/>
                <a:gd name="T3" fmla="*/ 44 h 44"/>
                <a:gd name="T4" fmla="*/ 0 w 32"/>
                <a:gd name="T5" fmla="*/ 24 h 44"/>
                <a:gd name="T6" fmla="*/ 32 w 32"/>
                <a:gd name="T7" fmla="*/ 0 h 44"/>
                <a:gd name="T8" fmla="*/ 3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32" y="0"/>
                  </a:moveTo>
                  <a:lnTo>
                    <a:pt x="32" y="44"/>
                  </a:lnTo>
                  <a:lnTo>
                    <a:pt x="0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1" name="Freeform 236"/>
            <p:cNvSpPr>
              <a:spLocks/>
            </p:cNvSpPr>
            <p:nvPr/>
          </p:nvSpPr>
          <p:spPr bwMode="auto">
            <a:xfrm>
              <a:off x="3957" y="3448"/>
              <a:ext cx="32" cy="43"/>
            </a:xfrm>
            <a:custGeom>
              <a:avLst/>
              <a:gdLst>
                <a:gd name="T0" fmla="*/ 32 w 32"/>
                <a:gd name="T1" fmla="*/ 0 h 43"/>
                <a:gd name="T2" fmla="*/ 32 w 32"/>
                <a:gd name="T3" fmla="*/ 43 h 43"/>
                <a:gd name="T4" fmla="*/ 0 w 32"/>
                <a:gd name="T5" fmla="*/ 23 h 43"/>
                <a:gd name="T6" fmla="*/ 32 w 32"/>
                <a:gd name="T7" fmla="*/ 0 h 43"/>
                <a:gd name="T8" fmla="*/ 32 w 32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3"/>
                <a:gd name="T17" fmla="*/ 32 w 3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3">
                  <a:moveTo>
                    <a:pt x="32" y="0"/>
                  </a:moveTo>
                  <a:lnTo>
                    <a:pt x="32" y="43"/>
                  </a:lnTo>
                  <a:lnTo>
                    <a:pt x="0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2" name="Freeform 237"/>
            <p:cNvSpPr>
              <a:spLocks/>
            </p:cNvSpPr>
            <p:nvPr/>
          </p:nvSpPr>
          <p:spPr bwMode="auto">
            <a:xfrm>
              <a:off x="4407" y="2092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0 w 34"/>
                <a:gd name="T3" fmla="*/ 43 h 43"/>
                <a:gd name="T4" fmla="*/ 34 w 34"/>
                <a:gd name="T5" fmla="*/ 23 h 43"/>
                <a:gd name="T6" fmla="*/ 0 w 34"/>
                <a:gd name="T7" fmla="*/ 3 h 43"/>
                <a:gd name="T8" fmla="*/ 0 w 34"/>
                <a:gd name="T9" fmla="*/ 3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0" y="43"/>
                  </a:lnTo>
                  <a:lnTo>
                    <a:pt x="34" y="2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3" name="Line 238"/>
            <p:cNvSpPr>
              <a:spLocks noChangeShapeType="1"/>
            </p:cNvSpPr>
            <p:nvPr/>
          </p:nvSpPr>
          <p:spPr bwMode="auto">
            <a:xfrm flipH="1">
              <a:off x="4124" y="2112"/>
              <a:ext cx="290" cy="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4" name="Freeform 239"/>
            <p:cNvSpPr>
              <a:spLocks/>
            </p:cNvSpPr>
            <p:nvPr/>
          </p:nvSpPr>
          <p:spPr bwMode="auto">
            <a:xfrm>
              <a:off x="4331" y="2683"/>
              <a:ext cx="31" cy="44"/>
            </a:xfrm>
            <a:custGeom>
              <a:avLst/>
              <a:gdLst>
                <a:gd name="T0" fmla="*/ 16 w 31"/>
                <a:gd name="T1" fmla="*/ 40 h 44"/>
                <a:gd name="T2" fmla="*/ 18 w 31"/>
                <a:gd name="T3" fmla="*/ 44 h 44"/>
                <a:gd name="T4" fmla="*/ 21 w 31"/>
                <a:gd name="T5" fmla="*/ 40 h 44"/>
                <a:gd name="T6" fmla="*/ 23 w 31"/>
                <a:gd name="T7" fmla="*/ 40 h 44"/>
                <a:gd name="T8" fmla="*/ 26 w 31"/>
                <a:gd name="T9" fmla="*/ 40 h 44"/>
                <a:gd name="T10" fmla="*/ 26 w 31"/>
                <a:gd name="T11" fmla="*/ 37 h 44"/>
                <a:gd name="T12" fmla="*/ 29 w 31"/>
                <a:gd name="T13" fmla="*/ 34 h 44"/>
                <a:gd name="T14" fmla="*/ 31 w 31"/>
                <a:gd name="T15" fmla="*/ 30 h 44"/>
                <a:gd name="T16" fmla="*/ 31 w 31"/>
                <a:gd name="T17" fmla="*/ 27 h 44"/>
                <a:gd name="T18" fmla="*/ 31 w 31"/>
                <a:gd name="T19" fmla="*/ 24 h 44"/>
                <a:gd name="T20" fmla="*/ 31 w 31"/>
                <a:gd name="T21" fmla="*/ 20 h 44"/>
                <a:gd name="T22" fmla="*/ 31 w 31"/>
                <a:gd name="T23" fmla="*/ 17 h 44"/>
                <a:gd name="T24" fmla="*/ 31 w 31"/>
                <a:gd name="T25" fmla="*/ 14 h 44"/>
                <a:gd name="T26" fmla="*/ 31 w 31"/>
                <a:gd name="T27" fmla="*/ 10 h 44"/>
                <a:gd name="T28" fmla="*/ 29 w 31"/>
                <a:gd name="T29" fmla="*/ 10 h 44"/>
                <a:gd name="T30" fmla="*/ 26 w 31"/>
                <a:gd name="T31" fmla="*/ 7 h 44"/>
                <a:gd name="T32" fmla="*/ 26 w 31"/>
                <a:gd name="T33" fmla="*/ 4 h 44"/>
                <a:gd name="T34" fmla="*/ 23 w 31"/>
                <a:gd name="T35" fmla="*/ 4 h 44"/>
                <a:gd name="T36" fmla="*/ 21 w 31"/>
                <a:gd name="T37" fmla="*/ 0 h 44"/>
                <a:gd name="T38" fmla="*/ 18 w 31"/>
                <a:gd name="T39" fmla="*/ 0 h 44"/>
                <a:gd name="T40" fmla="*/ 16 w 31"/>
                <a:gd name="T41" fmla="*/ 0 h 44"/>
                <a:gd name="T42" fmla="*/ 13 w 31"/>
                <a:gd name="T43" fmla="*/ 0 h 44"/>
                <a:gd name="T44" fmla="*/ 10 w 31"/>
                <a:gd name="T45" fmla="*/ 0 h 44"/>
                <a:gd name="T46" fmla="*/ 8 w 31"/>
                <a:gd name="T47" fmla="*/ 4 h 44"/>
                <a:gd name="T48" fmla="*/ 5 w 31"/>
                <a:gd name="T49" fmla="*/ 4 h 44"/>
                <a:gd name="T50" fmla="*/ 5 w 31"/>
                <a:gd name="T51" fmla="*/ 7 h 44"/>
                <a:gd name="T52" fmla="*/ 2 w 31"/>
                <a:gd name="T53" fmla="*/ 10 h 44"/>
                <a:gd name="T54" fmla="*/ 0 w 31"/>
                <a:gd name="T55" fmla="*/ 10 h 44"/>
                <a:gd name="T56" fmla="*/ 0 w 31"/>
                <a:gd name="T57" fmla="*/ 14 h 44"/>
                <a:gd name="T58" fmla="*/ 0 w 31"/>
                <a:gd name="T59" fmla="*/ 17 h 44"/>
                <a:gd name="T60" fmla="*/ 0 w 31"/>
                <a:gd name="T61" fmla="*/ 20 h 44"/>
                <a:gd name="T62" fmla="*/ 0 w 31"/>
                <a:gd name="T63" fmla="*/ 24 h 44"/>
                <a:gd name="T64" fmla="*/ 0 w 31"/>
                <a:gd name="T65" fmla="*/ 27 h 44"/>
                <a:gd name="T66" fmla="*/ 0 w 31"/>
                <a:gd name="T67" fmla="*/ 30 h 44"/>
                <a:gd name="T68" fmla="*/ 2 w 31"/>
                <a:gd name="T69" fmla="*/ 34 h 44"/>
                <a:gd name="T70" fmla="*/ 5 w 31"/>
                <a:gd name="T71" fmla="*/ 37 h 44"/>
                <a:gd name="T72" fmla="*/ 5 w 31"/>
                <a:gd name="T73" fmla="*/ 40 h 44"/>
                <a:gd name="T74" fmla="*/ 8 w 31"/>
                <a:gd name="T75" fmla="*/ 40 h 44"/>
                <a:gd name="T76" fmla="*/ 10 w 31"/>
                <a:gd name="T77" fmla="*/ 40 h 44"/>
                <a:gd name="T78" fmla="*/ 13 w 31"/>
                <a:gd name="T79" fmla="*/ 44 h 44"/>
                <a:gd name="T80" fmla="*/ 16 w 31"/>
                <a:gd name="T81" fmla="*/ 44 h 44"/>
                <a:gd name="T82" fmla="*/ 16 w 31"/>
                <a:gd name="T83" fmla="*/ 44 h 44"/>
                <a:gd name="T84" fmla="*/ 16 w 31"/>
                <a:gd name="T85" fmla="*/ 40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4"/>
                <a:gd name="T131" fmla="*/ 31 w 31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4">
                  <a:moveTo>
                    <a:pt x="16" y="40"/>
                  </a:moveTo>
                  <a:lnTo>
                    <a:pt x="18" y="44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9" y="34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5" y="37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5" name="Freeform 240"/>
            <p:cNvSpPr>
              <a:spLocks/>
            </p:cNvSpPr>
            <p:nvPr/>
          </p:nvSpPr>
          <p:spPr bwMode="auto">
            <a:xfrm>
              <a:off x="3119" y="1939"/>
              <a:ext cx="1228" cy="1814"/>
            </a:xfrm>
            <a:custGeom>
              <a:avLst/>
              <a:gdLst>
                <a:gd name="T0" fmla="*/ 1228 w 1228"/>
                <a:gd name="T1" fmla="*/ 173 h 1814"/>
                <a:gd name="T2" fmla="*/ 1228 w 1228"/>
                <a:gd name="T3" fmla="*/ 1814 h 1814"/>
                <a:gd name="T4" fmla="*/ 0 w 1228"/>
                <a:gd name="T5" fmla="*/ 1814 h 1814"/>
                <a:gd name="T6" fmla="*/ 0 w 1228"/>
                <a:gd name="T7" fmla="*/ 0 h 1814"/>
                <a:gd name="T8" fmla="*/ 78 w 1228"/>
                <a:gd name="T9" fmla="*/ 0 h 18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1814"/>
                <a:gd name="T17" fmla="*/ 1228 w 1228"/>
                <a:gd name="T18" fmla="*/ 1814 h 18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1814">
                  <a:moveTo>
                    <a:pt x="1228" y="173"/>
                  </a:moveTo>
                  <a:lnTo>
                    <a:pt x="1228" y="1814"/>
                  </a:lnTo>
                  <a:lnTo>
                    <a:pt x="0" y="1814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6" name="Freeform 241"/>
            <p:cNvSpPr>
              <a:spLocks/>
            </p:cNvSpPr>
            <p:nvPr/>
          </p:nvSpPr>
          <p:spPr bwMode="auto">
            <a:xfrm>
              <a:off x="3030" y="3826"/>
              <a:ext cx="31" cy="44"/>
            </a:xfrm>
            <a:custGeom>
              <a:avLst/>
              <a:gdLst>
                <a:gd name="T0" fmla="*/ 13 w 31"/>
                <a:gd name="T1" fmla="*/ 44 h 44"/>
                <a:gd name="T2" fmla="*/ 18 w 31"/>
                <a:gd name="T3" fmla="*/ 44 h 44"/>
                <a:gd name="T4" fmla="*/ 21 w 31"/>
                <a:gd name="T5" fmla="*/ 44 h 44"/>
                <a:gd name="T6" fmla="*/ 24 w 31"/>
                <a:gd name="T7" fmla="*/ 40 h 44"/>
                <a:gd name="T8" fmla="*/ 26 w 31"/>
                <a:gd name="T9" fmla="*/ 40 h 44"/>
                <a:gd name="T10" fmla="*/ 26 w 31"/>
                <a:gd name="T11" fmla="*/ 37 h 44"/>
                <a:gd name="T12" fmla="*/ 29 w 31"/>
                <a:gd name="T13" fmla="*/ 37 h 44"/>
                <a:gd name="T14" fmla="*/ 29 w 31"/>
                <a:gd name="T15" fmla="*/ 34 h 44"/>
                <a:gd name="T16" fmla="*/ 31 w 31"/>
                <a:gd name="T17" fmla="*/ 30 h 44"/>
                <a:gd name="T18" fmla="*/ 31 w 31"/>
                <a:gd name="T19" fmla="*/ 27 h 44"/>
                <a:gd name="T20" fmla="*/ 31 w 31"/>
                <a:gd name="T21" fmla="*/ 24 h 44"/>
                <a:gd name="T22" fmla="*/ 31 w 31"/>
                <a:gd name="T23" fmla="*/ 20 h 44"/>
                <a:gd name="T24" fmla="*/ 31 w 31"/>
                <a:gd name="T25" fmla="*/ 17 h 44"/>
                <a:gd name="T26" fmla="*/ 29 w 31"/>
                <a:gd name="T27" fmla="*/ 14 h 44"/>
                <a:gd name="T28" fmla="*/ 29 w 31"/>
                <a:gd name="T29" fmla="*/ 10 h 44"/>
                <a:gd name="T30" fmla="*/ 26 w 31"/>
                <a:gd name="T31" fmla="*/ 7 h 44"/>
                <a:gd name="T32" fmla="*/ 26 w 31"/>
                <a:gd name="T33" fmla="*/ 7 h 44"/>
                <a:gd name="T34" fmla="*/ 24 w 31"/>
                <a:gd name="T35" fmla="*/ 4 h 44"/>
                <a:gd name="T36" fmla="*/ 21 w 31"/>
                <a:gd name="T37" fmla="*/ 4 h 44"/>
                <a:gd name="T38" fmla="*/ 18 w 31"/>
                <a:gd name="T39" fmla="*/ 4 h 44"/>
                <a:gd name="T40" fmla="*/ 16 w 31"/>
                <a:gd name="T41" fmla="*/ 0 h 44"/>
                <a:gd name="T42" fmla="*/ 13 w 31"/>
                <a:gd name="T43" fmla="*/ 4 h 44"/>
                <a:gd name="T44" fmla="*/ 11 w 31"/>
                <a:gd name="T45" fmla="*/ 4 h 44"/>
                <a:gd name="T46" fmla="*/ 8 w 31"/>
                <a:gd name="T47" fmla="*/ 4 h 44"/>
                <a:gd name="T48" fmla="*/ 5 w 31"/>
                <a:gd name="T49" fmla="*/ 7 h 44"/>
                <a:gd name="T50" fmla="*/ 3 w 31"/>
                <a:gd name="T51" fmla="*/ 7 h 44"/>
                <a:gd name="T52" fmla="*/ 3 w 31"/>
                <a:gd name="T53" fmla="*/ 10 h 44"/>
                <a:gd name="T54" fmla="*/ 0 w 31"/>
                <a:gd name="T55" fmla="*/ 14 h 44"/>
                <a:gd name="T56" fmla="*/ 0 w 31"/>
                <a:gd name="T57" fmla="*/ 17 h 44"/>
                <a:gd name="T58" fmla="*/ 0 w 31"/>
                <a:gd name="T59" fmla="*/ 20 h 44"/>
                <a:gd name="T60" fmla="*/ 0 w 31"/>
                <a:gd name="T61" fmla="*/ 24 h 44"/>
                <a:gd name="T62" fmla="*/ 0 w 31"/>
                <a:gd name="T63" fmla="*/ 27 h 44"/>
                <a:gd name="T64" fmla="*/ 0 w 31"/>
                <a:gd name="T65" fmla="*/ 30 h 44"/>
                <a:gd name="T66" fmla="*/ 0 w 31"/>
                <a:gd name="T67" fmla="*/ 34 h 44"/>
                <a:gd name="T68" fmla="*/ 3 w 31"/>
                <a:gd name="T69" fmla="*/ 37 h 44"/>
                <a:gd name="T70" fmla="*/ 3 w 31"/>
                <a:gd name="T71" fmla="*/ 37 h 44"/>
                <a:gd name="T72" fmla="*/ 5 w 31"/>
                <a:gd name="T73" fmla="*/ 40 h 44"/>
                <a:gd name="T74" fmla="*/ 8 w 31"/>
                <a:gd name="T75" fmla="*/ 40 h 44"/>
                <a:gd name="T76" fmla="*/ 11 w 31"/>
                <a:gd name="T77" fmla="*/ 44 h 44"/>
                <a:gd name="T78" fmla="*/ 13 w 31"/>
                <a:gd name="T79" fmla="*/ 44 h 44"/>
                <a:gd name="T80" fmla="*/ 16 w 31"/>
                <a:gd name="T81" fmla="*/ 44 h 44"/>
                <a:gd name="T82" fmla="*/ 16 w 31"/>
                <a:gd name="T83" fmla="*/ 44 h 44"/>
                <a:gd name="T84" fmla="*/ 13 w 31"/>
                <a:gd name="T85" fmla="*/ 44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4"/>
                <a:gd name="T131" fmla="*/ 31 w 31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4">
                  <a:moveTo>
                    <a:pt x="13" y="44"/>
                  </a:moveTo>
                  <a:lnTo>
                    <a:pt x="18" y="44"/>
                  </a:lnTo>
                  <a:lnTo>
                    <a:pt x="21" y="44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7" name="Freeform 242"/>
            <p:cNvSpPr>
              <a:spLocks/>
            </p:cNvSpPr>
            <p:nvPr/>
          </p:nvSpPr>
          <p:spPr bwMode="auto">
            <a:xfrm>
              <a:off x="1398" y="2132"/>
              <a:ext cx="3259" cy="1807"/>
            </a:xfrm>
            <a:custGeom>
              <a:avLst/>
              <a:gdLst>
                <a:gd name="T0" fmla="*/ 3257 w 3259"/>
                <a:gd name="T1" fmla="*/ 1399 h 1807"/>
                <a:gd name="T2" fmla="*/ 3259 w 3259"/>
                <a:gd name="T3" fmla="*/ 1807 h 1807"/>
                <a:gd name="T4" fmla="*/ 0 w 3259"/>
                <a:gd name="T5" fmla="*/ 1807 h 1807"/>
                <a:gd name="T6" fmla="*/ 0 w 3259"/>
                <a:gd name="T7" fmla="*/ 0 h 1807"/>
                <a:gd name="T8" fmla="*/ 423 w 3259"/>
                <a:gd name="T9" fmla="*/ 0 h 18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9"/>
                <a:gd name="T16" fmla="*/ 0 h 1807"/>
                <a:gd name="T17" fmla="*/ 3259 w 3259"/>
                <a:gd name="T18" fmla="*/ 1807 h 18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9" h="1807">
                  <a:moveTo>
                    <a:pt x="3257" y="1399"/>
                  </a:moveTo>
                  <a:lnTo>
                    <a:pt x="3259" y="1807"/>
                  </a:lnTo>
                  <a:lnTo>
                    <a:pt x="0" y="1807"/>
                  </a:lnTo>
                  <a:lnTo>
                    <a:pt x="0" y="0"/>
                  </a:lnTo>
                  <a:lnTo>
                    <a:pt x="423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8" name="Freeform 243"/>
            <p:cNvSpPr>
              <a:spLocks/>
            </p:cNvSpPr>
            <p:nvPr/>
          </p:nvSpPr>
          <p:spPr bwMode="auto">
            <a:xfrm>
              <a:off x="4639" y="3511"/>
              <a:ext cx="34" cy="43"/>
            </a:xfrm>
            <a:custGeom>
              <a:avLst/>
              <a:gdLst>
                <a:gd name="T0" fmla="*/ 16 w 34"/>
                <a:gd name="T1" fmla="*/ 43 h 43"/>
                <a:gd name="T2" fmla="*/ 21 w 34"/>
                <a:gd name="T3" fmla="*/ 43 h 43"/>
                <a:gd name="T4" fmla="*/ 24 w 34"/>
                <a:gd name="T5" fmla="*/ 43 h 43"/>
                <a:gd name="T6" fmla="*/ 26 w 34"/>
                <a:gd name="T7" fmla="*/ 40 h 43"/>
                <a:gd name="T8" fmla="*/ 29 w 34"/>
                <a:gd name="T9" fmla="*/ 40 h 43"/>
                <a:gd name="T10" fmla="*/ 29 w 34"/>
                <a:gd name="T11" fmla="*/ 36 h 43"/>
                <a:gd name="T12" fmla="*/ 31 w 34"/>
                <a:gd name="T13" fmla="*/ 36 h 43"/>
                <a:gd name="T14" fmla="*/ 31 w 34"/>
                <a:gd name="T15" fmla="*/ 33 h 43"/>
                <a:gd name="T16" fmla="*/ 34 w 34"/>
                <a:gd name="T17" fmla="*/ 30 h 43"/>
                <a:gd name="T18" fmla="*/ 34 w 34"/>
                <a:gd name="T19" fmla="*/ 26 h 43"/>
                <a:gd name="T20" fmla="*/ 34 w 34"/>
                <a:gd name="T21" fmla="*/ 23 h 43"/>
                <a:gd name="T22" fmla="*/ 34 w 34"/>
                <a:gd name="T23" fmla="*/ 20 h 43"/>
                <a:gd name="T24" fmla="*/ 34 w 34"/>
                <a:gd name="T25" fmla="*/ 16 h 43"/>
                <a:gd name="T26" fmla="*/ 31 w 34"/>
                <a:gd name="T27" fmla="*/ 13 h 43"/>
                <a:gd name="T28" fmla="*/ 31 w 34"/>
                <a:gd name="T29" fmla="*/ 10 h 43"/>
                <a:gd name="T30" fmla="*/ 29 w 34"/>
                <a:gd name="T31" fmla="*/ 6 h 43"/>
                <a:gd name="T32" fmla="*/ 29 w 34"/>
                <a:gd name="T33" fmla="*/ 6 h 43"/>
                <a:gd name="T34" fmla="*/ 26 w 34"/>
                <a:gd name="T35" fmla="*/ 3 h 43"/>
                <a:gd name="T36" fmla="*/ 24 w 34"/>
                <a:gd name="T37" fmla="*/ 3 h 43"/>
                <a:gd name="T38" fmla="*/ 21 w 34"/>
                <a:gd name="T39" fmla="*/ 3 h 43"/>
                <a:gd name="T40" fmla="*/ 18 w 34"/>
                <a:gd name="T41" fmla="*/ 0 h 43"/>
                <a:gd name="T42" fmla="*/ 16 w 34"/>
                <a:gd name="T43" fmla="*/ 3 h 43"/>
                <a:gd name="T44" fmla="*/ 13 w 34"/>
                <a:gd name="T45" fmla="*/ 3 h 43"/>
                <a:gd name="T46" fmla="*/ 10 w 34"/>
                <a:gd name="T47" fmla="*/ 3 h 43"/>
                <a:gd name="T48" fmla="*/ 8 w 34"/>
                <a:gd name="T49" fmla="*/ 6 h 43"/>
                <a:gd name="T50" fmla="*/ 5 w 34"/>
                <a:gd name="T51" fmla="*/ 6 h 43"/>
                <a:gd name="T52" fmla="*/ 5 w 34"/>
                <a:gd name="T53" fmla="*/ 10 h 43"/>
                <a:gd name="T54" fmla="*/ 3 w 34"/>
                <a:gd name="T55" fmla="*/ 13 h 43"/>
                <a:gd name="T56" fmla="*/ 3 w 34"/>
                <a:gd name="T57" fmla="*/ 16 h 43"/>
                <a:gd name="T58" fmla="*/ 3 w 34"/>
                <a:gd name="T59" fmla="*/ 20 h 43"/>
                <a:gd name="T60" fmla="*/ 0 w 34"/>
                <a:gd name="T61" fmla="*/ 23 h 43"/>
                <a:gd name="T62" fmla="*/ 3 w 34"/>
                <a:gd name="T63" fmla="*/ 26 h 43"/>
                <a:gd name="T64" fmla="*/ 3 w 34"/>
                <a:gd name="T65" fmla="*/ 30 h 43"/>
                <a:gd name="T66" fmla="*/ 3 w 34"/>
                <a:gd name="T67" fmla="*/ 33 h 43"/>
                <a:gd name="T68" fmla="*/ 5 w 34"/>
                <a:gd name="T69" fmla="*/ 36 h 43"/>
                <a:gd name="T70" fmla="*/ 5 w 34"/>
                <a:gd name="T71" fmla="*/ 36 h 43"/>
                <a:gd name="T72" fmla="*/ 8 w 34"/>
                <a:gd name="T73" fmla="*/ 40 h 43"/>
                <a:gd name="T74" fmla="*/ 10 w 34"/>
                <a:gd name="T75" fmla="*/ 40 h 43"/>
                <a:gd name="T76" fmla="*/ 13 w 34"/>
                <a:gd name="T77" fmla="*/ 43 h 43"/>
                <a:gd name="T78" fmla="*/ 16 w 34"/>
                <a:gd name="T79" fmla="*/ 43 h 43"/>
                <a:gd name="T80" fmla="*/ 18 w 34"/>
                <a:gd name="T81" fmla="*/ 43 h 43"/>
                <a:gd name="T82" fmla="*/ 18 w 34"/>
                <a:gd name="T83" fmla="*/ 43 h 43"/>
                <a:gd name="T84" fmla="*/ 16 w 34"/>
                <a:gd name="T85" fmla="*/ 43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43"/>
                <a:gd name="T131" fmla="*/ 34 w 34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43">
                  <a:moveTo>
                    <a:pt x="16" y="43"/>
                  </a:moveTo>
                  <a:lnTo>
                    <a:pt x="21" y="43"/>
                  </a:lnTo>
                  <a:lnTo>
                    <a:pt x="24" y="43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5" y="36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16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9" name="Freeform 244"/>
            <p:cNvSpPr>
              <a:spLocks/>
            </p:cNvSpPr>
            <p:nvPr/>
          </p:nvSpPr>
          <p:spPr bwMode="auto">
            <a:xfrm>
              <a:off x="2576" y="936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2 w 34"/>
                <a:gd name="T3" fmla="*/ 43 h 43"/>
                <a:gd name="T4" fmla="*/ 34 w 34"/>
                <a:gd name="T5" fmla="*/ 23 h 43"/>
                <a:gd name="T6" fmla="*/ 2 w 34"/>
                <a:gd name="T7" fmla="*/ 3 h 43"/>
                <a:gd name="T8" fmla="*/ 2 w 34"/>
                <a:gd name="T9" fmla="*/ 3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2" y="43"/>
                  </a:lnTo>
                  <a:lnTo>
                    <a:pt x="34" y="2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0" name="Rectangle 245"/>
            <p:cNvSpPr>
              <a:spLocks noChangeArrowheads="1"/>
            </p:cNvSpPr>
            <p:nvPr/>
          </p:nvSpPr>
          <p:spPr bwMode="auto">
            <a:xfrm>
              <a:off x="891" y="1212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1" name="Rectangle 246"/>
            <p:cNvSpPr>
              <a:spLocks noChangeArrowheads="1"/>
            </p:cNvSpPr>
            <p:nvPr/>
          </p:nvSpPr>
          <p:spPr bwMode="auto">
            <a:xfrm>
              <a:off x="909" y="1212"/>
              <a:ext cx="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2" name="Rectangle 247"/>
            <p:cNvSpPr>
              <a:spLocks noChangeArrowheads="1"/>
            </p:cNvSpPr>
            <p:nvPr/>
          </p:nvSpPr>
          <p:spPr bwMode="auto">
            <a:xfrm>
              <a:off x="951" y="1212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3" name="Rectangle 248"/>
            <p:cNvSpPr>
              <a:spLocks noChangeArrowheads="1"/>
            </p:cNvSpPr>
            <p:nvPr/>
          </p:nvSpPr>
          <p:spPr bwMode="auto">
            <a:xfrm>
              <a:off x="969" y="1212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4" name="Rectangle 249"/>
            <p:cNvSpPr>
              <a:spLocks noChangeArrowheads="1"/>
            </p:cNvSpPr>
            <p:nvPr/>
          </p:nvSpPr>
          <p:spPr bwMode="auto">
            <a:xfrm>
              <a:off x="988" y="1212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5" name="Rectangle 250"/>
            <p:cNvSpPr>
              <a:spLocks noChangeArrowheads="1"/>
            </p:cNvSpPr>
            <p:nvPr/>
          </p:nvSpPr>
          <p:spPr bwMode="auto">
            <a:xfrm rot="16200000">
              <a:off x="1100" y="2030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6" name="Rectangle 251"/>
            <p:cNvSpPr>
              <a:spLocks noChangeArrowheads="1"/>
            </p:cNvSpPr>
            <p:nvPr/>
          </p:nvSpPr>
          <p:spPr bwMode="auto">
            <a:xfrm rot="16200000">
              <a:off x="1088" y="1996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7" name="Rectangle 252"/>
            <p:cNvSpPr>
              <a:spLocks noChangeArrowheads="1"/>
            </p:cNvSpPr>
            <p:nvPr/>
          </p:nvSpPr>
          <p:spPr bwMode="auto">
            <a:xfrm rot="16200000">
              <a:off x="1090" y="1950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8" name="Rectangle 253"/>
            <p:cNvSpPr>
              <a:spLocks noChangeArrowheads="1"/>
            </p:cNvSpPr>
            <p:nvPr/>
          </p:nvSpPr>
          <p:spPr bwMode="auto">
            <a:xfrm rot="16200000">
              <a:off x="1099" y="1918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79" name="Rectangle 254"/>
            <p:cNvSpPr>
              <a:spLocks noChangeArrowheads="1"/>
            </p:cNvSpPr>
            <p:nvPr/>
          </p:nvSpPr>
          <p:spPr bwMode="auto">
            <a:xfrm rot="16200000">
              <a:off x="1097" y="1893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0" name="Rectangle 255"/>
            <p:cNvSpPr>
              <a:spLocks noChangeArrowheads="1"/>
            </p:cNvSpPr>
            <p:nvPr/>
          </p:nvSpPr>
          <p:spPr bwMode="auto">
            <a:xfrm rot="16200000">
              <a:off x="1088" y="1856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1" name="Rectangle 256"/>
            <p:cNvSpPr>
              <a:spLocks noChangeArrowheads="1"/>
            </p:cNvSpPr>
            <p:nvPr/>
          </p:nvSpPr>
          <p:spPr bwMode="auto">
            <a:xfrm rot="16200000">
              <a:off x="1090" y="1811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2" name="Rectangle 257"/>
            <p:cNvSpPr>
              <a:spLocks noChangeArrowheads="1"/>
            </p:cNvSpPr>
            <p:nvPr/>
          </p:nvSpPr>
          <p:spPr bwMode="auto">
            <a:xfrm rot="16200000">
              <a:off x="1099" y="1775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3" name="Rectangle 258"/>
            <p:cNvSpPr>
              <a:spLocks noChangeArrowheads="1"/>
            </p:cNvSpPr>
            <p:nvPr/>
          </p:nvSpPr>
          <p:spPr bwMode="auto">
            <a:xfrm rot="16200000">
              <a:off x="1102" y="1754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4" name="Rectangle 259"/>
            <p:cNvSpPr>
              <a:spLocks noChangeArrowheads="1"/>
            </p:cNvSpPr>
            <p:nvPr/>
          </p:nvSpPr>
          <p:spPr bwMode="auto">
            <a:xfrm rot="16200000">
              <a:off x="1088" y="1726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5" name="Rectangle 260"/>
            <p:cNvSpPr>
              <a:spLocks noChangeArrowheads="1"/>
            </p:cNvSpPr>
            <p:nvPr/>
          </p:nvSpPr>
          <p:spPr bwMode="auto">
            <a:xfrm rot="16200000">
              <a:off x="1088" y="1680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86" name="Freeform 261"/>
            <p:cNvSpPr>
              <a:spLocks/>
            </p:cNvSpPr>
            <p:nvPr/>
          </p:nvSpPr>
          <p:spPr bwMode="auto">
            <a:xfrm>
              <a:off x="3417" y="3481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2 w 34"/>
                <a:gd name="T3" fmla="*/ 43 h 43"/>
                <a:gd name="T4" fmla="*/ 34 w 34"/>
                <a:gd name="T5" fmla="*/ 20 h 43"/>
                <a:gd name="T6" fmla="*/ 2 w 34"/>
                <a:gd name="T7" fmla="*/ 0 h 43"/>
                <a:gd name="T8" fmla="*/ 2 w 34"/>
                <a:gd name="T9" fmla="*/ 0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2" y="43"/>
                  </a:lnTo>
                  <a:lnTo>
                    <a:pt x="34" y="2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7" name="Freeform 262"/>
            <p:cNvSpPr>
              <a:spLocks/>
            </p:cNvSpPr>
            <p:nvPr/>
          </p:nvSpPr>
          <p:spPr bwMode="auto">
            <a:xfrm>
              <a:off x="3440" y="3590"/>
              <a:ext cx="34" cy="44"/>
            </a:xfrm>
            <a:custGeom>
              <a:avLst/>
              <a:gdLst>
                <a:gd name="T0" fmla="*/ 0 w 34"/>
                <a:gd name="T1" fmla="*/ 0 h 44"/>
                <a:gd name="T2" fmla="*/ 3 w 34"/>
                <a:gd name="T3" fmla="*/ 44 h 44"/>
                <a:gd name="T4" fmla="*/ 34 w 34"/>
                <a:gd name="T5" fmla="*/ 24 h 44"/>
                <a:gd name="T6" fmla="*/ 3 w 34"/>
                <a:gd name="T7" fmla="*/ 4 h 44"/>
                <a:gd name="T8" fmla="*/ 3 w 34"/>
                <a:gd name="T9" fmla="*/ 4 h 44"/>
                <a:gd name="T10" fmla="*/ 0 w 34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4"/>
                <a:gd name="T20" fmla="*/ 34 w 34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4">
                  <a:moveTo>
                    <a:pt x="0" y="0"/>
                  </a:moveTo>
                  <a:lnTo>
                    <a:pt x="3" y="44"/>
                  </a:lnTo>
                  <a:lnTo>
                    <a:pt x="34" y="24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8" name="Freeform 263"/>
            <p:cNvSpPr>
              <a:spLocks/>
            </p:cNvSpPr>
            <p:nvPr/>
          </p:nvSpPr>
          <p:spPr bwMode="auto">
            <a:xfrm>
              <a:off x="3955" y="3152"/>
              <a:ext cx="34" cy="43"/>
            </a:xfrm>
            <a:custGeom>
              <a:avLst/>
              <a:gdLst>
                <a:gd name="T0" fmla="*/ 0 w 34"/>
                <a:gd name="T1" fmla="*/ 0 h 43"/>
                <a:gd name="T2" fmla="*/ 2 w 34"/>
                <a:gd name="T3" fmla="*/ 43 h 43"/>
                <a:gd name="T4" fmla="*/ 34 w 34"/>
                <a:gd name="T5" fmla="*/ 20 h 43"/>
                <a:gd name="T6" fmla="*/ 2 w 34"/>
                <a:gd name="T7" fmla="*/ 0 h 43"/>
                <a:gd name="T8" fmla="*/ 2 w 34"/>
                <a:gd name="T9" fmla="*/ 0 h 43"/>
                <a:gd name="T10" fmla="*/ 0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0" y="0"/>
                  </a:moveTo>
                  <a:lnTo>
                    <a:pt x="2" y="43"/>
                  </a:lnTo>
                  <a:lnTo>
                    <a:pt x="34" y="2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9" name="Rectangle 264"/>
            <p:cNvSpPr>
              <a:spLocks noChangeArrowheads="1"/>
            </p:cNvSpPr>
            <p:nvPr/>
          </p:nvSpPr>
          <p:spPr bwMode="auto">
            <a:xfrm>
              <a:off x="3252" y="3046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0" name="Rectangle 265"/>
            <p:cNvSpPr>
              <a:spLocks noChangeArrowheads="1"/>
            </p:cNvSpPr>
            <p:nvPr/>
          </p:nvSpPr>
          <p:spPr bwMode="auto">
            <a:xfrm>
              <a:off x="3307" y="304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en-GB">
                <a:solidFill>
                  <a:schemeClr val="tx1"/>
                </a:solidFill>
              </a:endParaRPr>
            </a:p>
          </p:txBody>
        </p:sp>
        <p:sp>
          <p:nvSpPr>
            <p:cNvPr id="107591" name="Rectangle 266"/>
            <p:cNvSpPr>
              <a:spLocks noChangeArrowheads="1"/>
            </p:cNvSpPr>
            <p:nvPr/>
          </p:nvSpPr>
          <p:spPr bwMode="auto">
            <a:xfrm>
              <a:off x="3263" y="3132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2" name="Rectangle 267"/>
            <p:cNvSpPr>
              <a:spLocks noChangeArrowheads="1"/>
            </p:cNvSpPr>
            <p:nvPr/>
          </p:nvSpPr>
          <p:spPr bwMode="auto">
            <a:xfrm>
              <a:off x="3299" y="31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en-GB">
                <a:solidFill>
                  <a:schemeClr val="tx1"/>
                </a:solidFill>
              </a:endParaRPr>
            </a:p>
          </p:txBody>
        </p:sp>
        <p:sp>
          <p:nvSpPr>
            <p:cNvPr id="107593" name="Rectangle 268"/>
            <p:cNvSpPr>
              <a:spLocks noChangeArrowheads="1"/>
            </p:cNvSpPr>
            <p:nvPr/>
          </p:nvSpPr>
          <p:spPr bwMode="auto">
            <a:xfrm>
              <a:off x="3263" y="3215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4" name="Line 269"/>
            <p:cNvSpPr>
              <a:spLocks noChangeShapeType="1"/>
            </p:cNvSpPr>
            <p:nvPr/>
          </p:nvSpPr>
          <p:spPr bwMode="auto">
            <a:xfrm>
              <a:off x="3338" y="3168"/>
              <a:ext cx="619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Rectangle 270"/>
            <p:cNvSpPr>
              <a:spLocks noChangeArrowheads="1"/>
            </p:cNvSpPr>
            <p:nvPr/>
          </p:nvSpPr>
          <p:spPr bwMode="auto">
            <a:xfrm>
              <a:off x="2769" y="3139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6" name="Rectangle 271"/>
            <p:cNvSpPr>
              <a:spLocks noChangeArrowheads="1"/>
            </p:cNvSpPr>
            <p:nvPr/>
          </p:nvSpPr>
          <p:spPr bwMode="auto">
            <a:xfrm>
              <a:off x="2819" y="313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7" name="Rectangle 272"/>
            <p:cNvSpPr>
              <a:spLocks noChangeArrowheads="1"/>
            </p:cNvSpPr>
            <p:nvPr/>
          </p:nvSpPr>
          <p:spPr bwMode="auto">
            <a:xfrm>
              <a:off x="4365" y="3053"/>
              <a:ext cx="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8" name="Rectangle 273"/>
            <p:cNvSpPr>
              <a:spLocks noChangeArrowheads="1"/>
            </p:cNvSpPr>
            <p:nvPr/>
          </p:nvSpPr>
          <p:spPr bwMode="auto">
            <a:xfrm>
              <a:off x="4407" y="3053"/>
              <a:ext cx="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599" name="Rectangle 274"/>
            <p:cNvSpPr>
              <a:spLocks noChangeArrowheads="1"/>
            </p:cNvSpPr>
            <p:nvPr/>
          </p:nvSpPr>
          <p:spPr bwMode="auto">
            <a:xfrm>
              <a:off x="4451" y="305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0" name="Rectangle 275"/>
            <p:cNvSpPr>
              <a:spLocks noChangeArrowheads="1"/>
            </p:cNvSpPr>
            <p:nvPr/>
          </p:nvSpPr>
          <p:spPr bwMode="auto">
            <a:xfrm>
              <a:off x="4467" y="3053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1" name="Rectangle 276"/>
            <p:cNvSpPr>
              <a:spLocks noChangeArrowheads="1"/>
            </p:cNvSpPr>
            <p:nvPr/>
          </p:nvSpPr>
          <p:spPr bwMode="auto">
            <a:xfrm>
              <a:off x="4522" y="3053"/>
              <a:ext cx="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2" name="Rectangle 277"/>
            <p:cNvSpPr>
              <a:spLocks noChangeArrowheads="1"/>
            </p:cNvSpPr>
            <p:nvPr/>
          </p:nvSpPr>
          <p:spPr bwMode="auto">
            <a:xfrm>
              <a:off x="4563" y="3053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3" name="Rectangle 278"/>
            <p:cNvSpPr>
              <a:spLocks noChangeArrowheads="1"/>
            </p:cNvSpPr>
            <p:nvPr/>
          </p:nvSpPr>
          <p:spPr bwMode="auto">
            <a:xfrm>
              <a:off x="4618" y="305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4" name="Rectangle 279"/>
            <p:cNvSpPr>
              <a:spLocks noChangeArrowheads="1"/>
            </p:cNvSpPr>
            <p:nvPr/>
          </p:nvSpPr>
          <p:spPr bwMode="auto">
            <a:xfrm>
              <a:off x="4634" y="305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5" name="Rectangle 280"/>
            <p:cNvSpPr>
              <a:spLocks noChangeArrowheads="1"/>
            </p:cNvSpPr>
            <p:nvPr/>
          </p:nvSpPr>
          <p:spPr bwMode="auto">
            <a:xfrm>
              <a:off x="4681" y="305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6" name="Rectangle 281"/>
            <p:cNvSpPr>
              <a:spLocks noChangeArrowheads="1"/>
            </p:cNvSpPr>
            <p:nvPr/>
          </p:nvSpPr>
          <p:spPr bwMode="auto">
            <a:xfrm>
              <a:off x="4717" y="305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7" name="Rectangle 282"/>
            <p:cNvSpPr>
              <a:spLocks noChangeArrowheads="1"/>
            </p:cNvSpPr>
            <p:nvPr/>
          </p:nvSpPr>
          <p:spPr bwMode="auto">
            <a:xfrm>
              <a:off x="4751" y="3053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8" name="Rectangle 283"/>
            <p:cNvSpPr>
              <a:spLocks noChangeArrowheads="1"/>
            </p:cNvSpPr>
            <p:nvPr/>
          </p:nvSpPr>
          <p:spPr bwMode="auto">
            <a:xfrm>
              <a:off x="4764" y="3053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09" name="Rectangle 284"/>
            <p:cNvSpPr>
              <a:spLocks noChangeArrowheads="1"/>
            </p:cNvSpPr>
            <p:nvPr/>
          </p:nvSpPr>
          <p:spPr bwMode="auto">
            <a:xfrm>
              <a:off x="4798" y="305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0" name="Rectangle 285"/>
            <p:cNvSpPr>
              <a:spLocks noChangeArrowheads="1"/>
            </p:cNvSpPr>
            <p:nvPr/>
          </p:nvSpPr>
          <p:spPr bwMode="auto">
            <a:xfrm>
              <a:off x="4814" y="305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1" name="Rectangle 286"/>
            <p:cNvSpPr>
              <a:spLocks noChangeArrowheads="1"/>
            </p:cNvSpPr>
            <p:nvPr/>
          </p:nvSpPr>
          <p:spPr bwMode="auto">
            <a:xfrm>
              <a:off x="4851" y="3053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2" name="Rectangle 287"/>
            <p:cNvSpPr>
              <a:spLocks noChangeArrowheads="1"/>
            </p:cNvSpPr>
            <p:nvPr/>
          </p:nvSpPr>
          <p:spPr bwMode="auto">
            <a:xfrm>
              <a:off x="4871" y="305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3" name="Rectangle 288"/>
            <p:cNvSpPr>
              <a:spLocks noChangeArrowheads="1"/>
            </p:cNvSpPr>
            <p:nvPr/>
          </p:nvSpPr>
          <p:spPr bwMode="auto">
            <a:xfrm>
              <a:off x="4916" y="305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4" name="Rectangle 289"/>
            <p:cNvSpPr>
              <a:spLocks noChangeArrowheads="1"/>
            </p:cNvSpPr>
            <p:nvPr/>
          </p:nvSpPr>
          <p:spPr bwMode="auto">
            <a:xfrm>
              <a:off x="4365" y="3411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5" name="Rectangle 290"/>
            <p:cNvSpPr>
              <a:spLocks noChangeArrowheads="1"/>
            </p:cNvSpPr>
            <p:nvPr/>
          </p:nvSpPr>
          <p:spPr bwMode="auto">
            <a:xfrm>
              <a:off x="4420" y="3411"/>
              <a:ext cx="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6" name="Rectangle 291"/>
            <p:cNvSpPr>
              <a:spLocks noChangeArrowheads="1"/>
            </p:cNvSpPr>
            <p:nvPr/>
          </p:nvSpPr>
          <p:spPr bwMode="auto">
            <a:xfrm>
              <a:off x="4461" y="3411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7" name="Rectangle 292"/>
            <p:cNvSpPr>
              <a:spLocks noChangeArrowheads="1"/>
            </p:cNvSpPr>
            <p:nvPr/>
          </p:nvSpPr>
          <p:spPr bwMode="auto">
            <a:xfrm>
              <a:off x="4516" y="3411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8" name="Rectangle 293"/>
            <p:cNvSpPr>
              <a:spLocks noChangeArrowheads="1"/>
            </p:cNvSpPr>
            <p:nvPr/>
          </p:nvSpPr>
          <p:spPr bwMode="auto">
            <a:xfrm>
              <a:off x="4532" y="3411"/>
              <a:ext cx="7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W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19" name="Rectangle 294"/>
            <p:cNvSpPr>
              <a:spLocks noChangeArrowheads="1"/>
            </p:cNvSpPr>
            <p:nvPr/>
          </p:nvSpPr>
          <p:spPr bwMode="auto">
            <a:xfrm>
              <a:off x="4592" y="3411"/>
              <a:ext cx="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0" name="Rectangle 295"/>
            <p:cNvSpPr>
              <a:spLocks noChangeArrowheads="1"/>
            </p:cNvSpPr>
            <p:nvPr/>
          </p:nvSpPr>
          <p:spPr bwMode="auto">
            <a:xfrm>
              <a:off x="4636" y="3411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1" name="Rectangle 296"/>
            <p:cNvSpPr>
              <a:spLocks noChangeArrowheads="1"/>
            </p:cNvSpPr>
            <p:nvPr/>
          </p:nvSpPr>
          <p:spPr bwMode="auto">
            <a:xfrm>
              <a:off x="4652" y="3411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2" name="Rectangle 297"/>
            <p:cNvSpPr>
              <a:spLocks noChangeArrowheads="1"/>
            </p:cNvSpPr>
            <p:nvPr/>
          </p:nvSpPr>
          <p:spPr bwMode="auto">
            <a:xfrm>
              <a:off x="4699" y="3411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3" name="Rectangle 298"/>
            <p:cNvSpPr>
              <a:spLocks noChangeArrowheads="1"/>
            </p:cNvSpPr>
            <p:nvPr/>
          </p:nvSpPr>
          <p:spPr bwMode="auto">
            <a:xfrm>
              <a:off x="4736" y="3411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4" name="Rectangle 299"/>
            <p:cNvSpPr>
              <a:spLocks noChangeArrowheads="1"/>
            </p:cNvSpPr>
            <p:nvPr/>
          </p:nvSpPr>
          <p:spPr bwMode="auto">
            <a:xfrm>
              <a:off x="4770" y="3411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5" name="Rectangle 300"/>
            <p:cNvSpPr>
              <a:spLocks noChangeArrowheads="1"/>
            </p:cNvSpPr>
            <p:nvPr/>
          </p:nvSpPr>
          <p:spPr bwMode="auto">
            <a:xfrm>
              <a:off x="4783" y="3411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6" name="Rectangle 301"/>
            <p:cNvSpPr>
              <a:spLocks noChangeArrowheads="1"/>
            </p:cNvSpPr>
            <p:nvPr/>
          </p:nvSpPr>
          <p:spPr bwMode="auto">
            <a:xfrm>
              <a:off x="4817" y="3411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7" name="Rectangle 302"/>
            <p:cNvSpPr>
              <a:spLocks noChangeArrowheads="1"/>
            </p:cNvSpPr>
            <p:nvPr/>
          </p:nvSpPr>
          <p:spPr bwMode="auto">
            <a:xfrm>
              <a:off x="4832" y="3411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8" name="Rectangle 303"/>
            <p:cNvSpPr>
              <a:spLocks noChangeArrowheads="1"/>
            </p:cNvSpPr>
            <p:nvPr/>
          </p:nvSpPr>
          <p:spPr bwMode="auto">
            <a:xfrm>
              <a:off x="4869" y="3411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29" name="Rectangle 304"/>
            <p:cNvSpPr>
              <a:spLocks noChangeArrowheads="1"/>
            </p:cNvSpPr>
            <p:nvPr/>
          </p:nvSpPr>
          <p:spPr bwMode="auto">
            <a:xfrm>
              <a:off x="4890" y="3411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0" name="Rectangle 305"/>
            <p:cNvSpPr>
              <a:spLocks noChangeArrowheads="1"/>
            </p:cNvSpPr>
            <p:nvPr/>
          </p:nvSpPr>
          <p:spPr bwMode="auto">
            <a:xfrm>
              <a:off x="4934" y="3411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1" name="Rectangle 306"/>
            <p:cNvSpPr>
              <a:spLocks noChangeArrowheads="1"/>
            </p:cNvSpPr>
            <p:nvPr/>
          </p:nvSpPr>
          <p:spPr bwMode="auto">
            <a:xfrm>
              <a:off x="2769" y="298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2" name="Rectangle 307"/>
            <p:cNvSpPr>
              <a:spLocks noChangeArrowheads="1"/>
            </p:cNvSpPr>
            <p:nvPr/>
          </p:nvSpPr>
          <p:spPr bwMode="auto">
            <a:xfrm>
              <a:off x="2819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3" name="Rectangle 308"/>
            <p:cNvSpPr>
              <a:spLocks noChangeArrowheads="1"/>
            </p:cNvSpPr>
            <p:nvPr/>
          </p:nvSpPr>
          <p:spPr bwMode="auto">
            <a:xfrm>
              <a:off x="2769" y="283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4" name="Rectangle 309"/>
            <p:cNvSpPr>
              <a:spLocks noChangeArrowheads="1"/>
            </p:cNvSpPr>
            <p:nvPr/>
          </p:nvSpPr>
          <p:spPr bwMode="auto">
            <a:xfrm>
              <a:off x="2819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5" name="Rectangle 310"/>
            <p:cNvSpPr>
              <a:spLocks noChangeArrowheads="1"/>
            </p:cNvSpPr>
            <p:nvPr/>
          </p:nvSpPr>
          <p:spPr bwMode="auto">
            <a:xfrm>
              <a:off x="2769" y="2680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6" name="Rectangle 311"/>
            <p:cNvSpPr>
              <a:spLocks noChangeArrowheads="1"/>
            </p:cNvSpPr>
            <p:nvPr/>
          </p:nvSpPr>
          <p:spPr bwMode="auto">
            <a:xfrm>
              <a:off x="2819" y="2680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7" name="Rectangle 312"/>
            <p:cNvSpPr>
              <a:spLocks noChangeArrowheads="1"/>
            </p:cNvSpPr>
            <p:nvPr/>
          </p:nvSpPr>
          <p:spPr bwMode="auto">
            <a:xfrm>
              <a:off x="1729" y="3139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8" name="Rectangle 313"/>
            <p:cNvSpPr>
              <a:spLocks noChangeArrowheads="1"/>
            </p:cNvSpPr>
            <p:nvPr/>
          </p:nvSpPr>
          <p:spPr bwMode="auto">
            <a:xfrm>
              <a:off x="1748" y="3139"/>
              <a:ext cx="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39" name="Rectangle 314"/>
            <p:cNvSpPr>
              <a:spLocks noChangeArrowheads="1"/>
            </p:cNvSpPr>
            <p:nvPr/>
          </p:nvSpPr>
          <p:spPr bwMode="auto">
            <a:xfrm>
              <a:off x="1789" y="3139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0" name="Rectangle 315"/>
            <p:cNvSpPr>
              <a:spLocks noChangeArrowheads="1"/>
            </p:cNvSpPr>
            <p:nvPr/>
          </p:nvSpPr>
          <p:spPr bwMode="auto">
            <a:xfrm>
              <a:off x="1808" y="3139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1" name="Rectangle 316"/>
            <p:cNvSpPr>
              <a:spLocks noChangeArrowheads="1"/>
            </p:cNvSpPr>
            <p:nvPr/>
          </p:nvSpPr>
          <p:spPr bwMode="auto">
            <a:xfrm>
              <a:off x="1826" y="3139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2" name="Rectangle 317"/>
            <p:cNvSpPr>
              <a:spLocks noChangeArrowheads="1"/>
            </p:cNvSpPr>
            <p:nvPr/>
          </p:nvSpPr>
          <p:spPr bwMode="auto">
            <a:xfrm>
              <a:off x="1873" y="3139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3" name="Rectangle 318"/>
            <p:cNvSpPr>
              <a:spLocks noChangeArrowheads="1"/>
            </p:cNvSpPr>
            <p:nvPr/>
          </p:nvSpPr>
          <p:spPr bwMode="auto">
            <a:xfrm>
              <a:off x="1891" y="3139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4" name="Rectangle 319"/>
            <p:cNvSpPr>
              <a:spLocks noChangeArrowheads="1"/>
            </p:cNvSpPr>
            <p:nvPr/>
          </p:nvSpPr>
          <p:spPr bwMode="auto">
            <a:xfrm>
              <a:off x="1941" y="313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5" name="Rectangle 320"/>
            <p:cNvSpPr>
              <a:spLocks noChangeArrowheads="1"/>
            </p:cNvSpPr>
            <p:nvPr/>
          </p:nvSpPr>
          <p:spPr bwMode="auto">
            <a:xfrm>
              <a:off x="1978" y="313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6" name="Rectangle 321"/>
            <p:cNvSpPr>
              <a:spLocks noChangeArrowheads="1"/>
            </p:cNvSpPr>
            <p:nvPr/>
          </p:nvSpPr>
          <p:spPr bwMode="auto">
            <a:xfrm>
              <a:off x="2014" y="3139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7" name="Rectangle 322"/>
            <p:cNvSpPr>
              <a:spLocks noChangeArrowheads="1"/>
            </p:cNvSpPr>
            <p:nvPr/>
          </p:nvSpPr>
          <p:spPr bwMode="auto">
            <a:xfrm>
              <a:off x="2027" y="3139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8" name="Rectangle 323"/>
            <p:cNvSpPr>
              <a:spLocks noChangeArrowheads="1"/>
            </p:cNvSpPr>
            <p:nvPr/>
          </p:nvSpPr>
          <p:spPr bwMode="auto">
            <a:xfrm>
              <a:off x="2061" y="3139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49" name="Rectangle 324"/>
            <p:cNvSpPr>
              <a:spLocks noChangeArrowheads="1"/>
            </p:cNvSpPr>
            <p:nvPr/>
          </p:nvSpPr>
          <p:spPr bwMode="auto">
            <a:xfrm>
              <a:off x="2079" y="313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0" name="Rectangle 325"/>
            <p:cNvSpPr>
              <a:spLocks noChangeArrowheads="1"/>
            </p:cNvSpPr>
            <p:nvPr/>
          </p:nvSpPr>
          <p:spPr bwMode="auto">
            <a:xfrm>
              <a:off x="2116" y="3139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1" name="Rectangle 326"/>
            <p:cNvSpPr>
              <a:spLocks noChangeArrowheads="1"/>
            </p:cNvSpPr>
            <p:nvPr/>
          </p:nvSpPr>
          <p:spPr bwMode="auto">
            <a:xfrm>
              <a:off x="2139" y="3139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2" name="Rectangle 327"/>
            <p:cNvSpPr>
              <a:spLocks noChangeArrowheads="1"/>
            </p:cNvSpPr>
            <p:nvPr/>
          </p:nvSpPr>
          <p:spPr bwMode="auto">
            <a:xfrm>
              <a:off x="2186" y="313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3" name="Rectangle 328"/>
            <p:cNvSpPr>
              <a:spLocks noChangeArrowheads="1"/>
            </p:cNvSpPr>
            <p:nvPr/>
          </p:nvSpPr>
          <p:spPr bwMode="auto">
            <a:xfrm>
              <a:off x="1729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4" name="Rectangle 329"/>
            <p:cNvSpPr>
              <a:spLocks noChangeArrowheads="1"/>
            </p:cNvSpPr>
            <p:nvPr/>
          </p:nvSpPr>
          <p:spPr bwMode="auto">
            <a:xfrm>
              <a:off x="1748" y="2983"/>
              <a:ext cx="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5" name="Rectangle 330"/>
            <p:cNvSpPr>
              <a:spLocks noChangeArrowheads="1"/>
            </p:cNvSpPr>
            <p:nvPr/>
          </p:nvSpPr>
          <p:spPr bwMode="auto">
            <a:xfrm>
              <a:off x="1789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6" name="Rectangle 331"/>
            <p:cNvSpPr>
              <a:spLocks noChangeArrowheads="1"/>
            </p:cNvSpPr>
            <p:nvPr/>
          </p:nvSpPr>
          <p:spPr bwMode="auto">
            <a:xfrm>
              <a:off x="1808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7" name="Rectangle 332"/>
            <p:cNvSpPr>
              <a:spLocks noChangeArrowheads="1"/>
            </p:cNvSpPr>
            <p:nvPr/>
          </p:nvSpPr>
          <p:spPr bwMode="auto">
            <a:xfrm>
              <a:off x="1826" y="298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8" name="Rectangle 333"/>
            <p:cNvSpPr>
              <a:spLocks noChangeArrowheads="1"/>
            </p:cNvSpPr>
            <p:nvPr/>
          </p:nvSpPr>
          <p:spPr bwMode="auto">
            <a:xfrm>
              <a:off x="1873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59" name="Rectangle 334"/>
            <p:cNvSpPr>
              <a:spLocks noChangeArrowheads="1"/>
            </p:cNvSpPr>
            <p:nvPr/>
          </p:nvSpPr>
          <p:spPr bwMode="auto">
            <a:xfrm>
              <a:off x="1891" y="298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0" name="Rectangle 335"/>
            <p:cNvSpPr>
              <a:spLocks noChangeArrowheads="1"/>
            </p:cNvSpPr>
            <p:nvPr/>
          </p:nvSpPr>
          <p:spPr bwMode="auto">
            <a:xfrm>
              <a:off x="1941" y="298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1" name="Rectangle 336"/>
            <p:cNvSpPr>
              <a:spLocks noChangeArrowheads="1"/>
            </p:cNvSpPr>
            <p:nvPr/>
          </p:nvSpPr>
          <p:spPr bwMode="auto">
            <a:xfrm>
              <a:off x="1978" y="298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2" name="Rectangle 337"/>
            <p:cNvSpPr>
              <a:spLocks noChangeArrowheads="1"/>
            </p:cNvSpPr>
            <p:nvPr/>
          </p:nvSpPr>
          <p:spPr bwMode="auto">
            <a:xfrm>
              <a:off x="2014" y="2983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3" name="Rectangle 338"/>
            <p:cNvSpPr>
              <a:spLocks noChangeArrowheads="1"/>
            </p:cNvSpPr>
            <p:nvPr/>
          </p:nvSpPr>
          <p:spPr bwMode="auto">
            <a:xfrm>
              <a:off x="2027" y="2983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4" name="Rectangle 339"/>
            <p:cNvSpPr>
              <a:spLocks noChangeArrowheads="1"/>
            </p:cNvSpPr>
            <p:nvPr/>
          </p:nvSpPr>
          <p:spPr bwMode="auto">
            <a:xfrm>
              <a:off x="2061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5" name="Rectangle 340"/>
            <p:cNvSpPr>
              <a:spLocks noChangeArrowheads="1"/>
            </p:cNvSpPr>
            <p:nvPr/>
          </p:nvSpPr>
          <p:spPr bwMode="auto">
            <a:xfrm>
              <a:off x="2079" y="298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6" name="Rectangle 341"/>
            <p:cNvSpPr>
              <a:spLocks noChangeArrowheads="1"/>
            </p:cNvSpPr>
            <p:nvPr/>
          </p:nvSpPr>
          <p:spPr bwMode="auto">
            <a:xfrm>
              <a:off x="2116" y="2983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7" name="Rectangle 342"/>
            <p:cNvSpPr>
              <a:spLocks noChangeArrowheads="1"/>
            </p:cNvSpPr>
            <p:nvPr/>
          </p:nvSpPr>
          <p:spPr bwMode="auto">
            <a:xfrm>
              <a:off x="2139" y="298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8" name="Rectangle 343"/>
            <p:cNvSpPr>
              <a:spLocks noChangeArrowheads="1"/>
            </p:cNvSpPr>
            <p:nvPr/>
          </p:nvSpPr>
          <p:spPr bwMode="auto">
            <a:xfrm>
              <a:off x="2186" y="298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69" name="Rectangle 344"/>
            <p:cNvSpPr>
              <a:spLocks noChangeArrowheads="1"/>
            </p:cNvSpPr>
            <p:nvPr/>
          </p:nvSpPr>
          <p:spPr bwMode="auto">
            <a:xfrm>
              <a:off x="1729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0" name="Rectangle 345"/>
            <p:cNvSpPr>
              <a:spLocks noChangeArrowheads="1"/>
            </p:cNvSpPr>
            <p:nvPr/>
          </p:nvSpPr>
          <p:spPr bwMode="auto">
            <a:xfrm>
              <a:off x="1748" y="2833"/>
              <a:ext cx="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1" name="Rectangle 346"/>
            <p:cNvSpPr>
              <a:spLocks noChangeArrowheads="1"/>
            </p:cNvSpPr>
            <p:nvPr/>
          </p:nvSpPr>
          <p:spPr bwMode="auto">
            <a:xfrm>
              <a:off x="1789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2" name="Rectangle 347"/>
            <p:cNvSpPr>
              <a:spLocks noChangeArrowheads="1"/>
            </p:cNvSpPr>
            <p:nvPr/>
          </p:nvSpPr>
          <p:spPr bwMode="auto">
            <a:xfrm>
              <a:off x="1808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3" name="Rectangle 348"/>
            <p:cNvSpPr>
              <a:spLocks noChangeArrowheads="1"/>
            </p:cNvSpPr>
            <p:nvPr/>
          </p:nvSpPr>
          <p:spPr bwMode="auto">
            <a:xfrm>
              <a:off x="1826" y="283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4" name="Rectangle 349"/>
            <p:cNvSpPr>
              <a:spLocks noChangeArrowheads="1"/>
            </p:cNvSpPr>
            <p:nvPr/>
          </p:nvSpPr>
          <p:spPr bwMode="auto">
            <a:xfrm>
              <a:off x="1873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5" name="Rectangle 350"/>
            <p:cNvSpPr>
              <a:spLocks noChangeArrowheads="1"/>
            </p:cNvSpPr>
            <p:nvPr/>
          </p:nvSpPr>
          <p:spPr bwMode="auto">
            <a:xfrm>
              <a:off x="1891" y="283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6" name="Rectangle 351"/>
            <p:cNvSpPr>
              <a:spLocks noChangeArrowheads="1"/>
            </p:cNvSpPr>
            <p:nvPr/>
          </p:nvSpPr>
          <p:spPr bwMode="auto">
            <a:xfrm>
              <a:off x="1941" y="283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7" name="Rectangle 352"/>
            <p:cNvSpPr>
              <a:spLocks noChangeArrowheads="1"/>
            </p:cNvSpPr>
            <p:nvPr/>
          </p:nvSpPr>
          <p:spPr bwMode="auto">
            <a:xfrm>
              <a:off x="1978" y="283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8" name="Rectangle 353"/>
            <p:cNvSpPr>
              <a:spLocks noChangeArrowheads="1"/>
            </p:cNvSpPr>
            <p:nvPr/>
          </p:nvSpPr>
          <p:spPr bwMode="auto">
            <a:xfrm>
              <a:off x="2014" y="2833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79" name="Rectangle 354"/>
            <p:cNvSpPr>
              <a:spLocks noChangeArrowheads="1"/>
            </p:cNvSpPr>
            <p:nvPr/>
          </p:nvSpPr>
          <p:spPr bwMode="auto">
            <a:xfrm>
              <a:off x="2027" y="2833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0" name="Rectangle 355"/>
            <p:cNvSpPr>
              <a:spLocks noChangeArrowheads="1"/>
            </p:cNvSpPr>
            <p:nvPr/>
          </p:nvSpPr>
          <p:spPr bwMode="auto">
            <a:xfrm>
              <a:off x="2061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1" name="Rectangle 356"/>
            <p:cNvSpPr>
              <a:spLocks noChangeArrowheads="1"/>
            </p:cNvSpPr>
            <p:nvPr/>
          </p:nvSpPr>
          <p:spPr bwMode="auto">
            <a:xfrm>
              <a:off x="2079" y="283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2" name="Rectangle 357"/>
            <p:cNvSpPr>
              <a:spLocks noChangeArrowheads="1"/>
            </p:cNvSpPr>
            <p:nvPr/>
          </p:nvSpPr>
          <p:spPr bwMode="auto">
            <a:xfrm>
              <a:off x="2116" y="2833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3" name="Rectangle 358"/>
            <p:cNvSpPr>
              <a:spLocks noChangeArrowheads="1"/>
            </p:cNvSpPr>
            <p:nvPr/>
          </p:nvSpPr>
          <p:spPr bwMode="auto">
            <a:xfrm>
              <a:off x="2139" y="283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4" name="Rectangle 359"/>
            <p:cNvSpPr>
              <a:spLocks noChangeArrowheads="1"/>
            </p:cNvSpPr>
            <p:nvPr/>
          </p:nvSpPr>
          <p:spPr bwMode="auto">
            <a:xfrm>
              <a:off x="2186" y="2833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5" name="Rectangle 360"/>
            <p:cNvSpPr>
              <a:spLocks noChangeArrowheads="1"/>
            </p:cNvSpPr>
            <p:nvPr/>
          </p:nvSpPr>
          <p:spPr bwMode="auto">
            <a:xfrm>
              <a:off x="1729" y="2680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6" name="Rectangle 361"/>
            <p:cNvSpPr>
              <a:spLocks noChangeArrowheads="1"/>
            </p:cNvSpPr>
            <p:nvPr/>
          </p:nvSpPr>
          <p:spPr bwMode="auto">
            <a:xfrm>
              <a:off x="1748" y="2680"/>
              <a:ext cx="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7" name="Rectangle 362"/>
            <p:cNvSpPr>
              <a:spLocks noChangeArrowheads="1"/>
            </p:cNvSpPr>
            <p:nvPr/>
          </p:nvSpPr>
          <p:spPr bwMode="auto">
            <a:xfrm>
              <a:off x="1789" y="2680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8" name="Rectangle 363"/>
            <p:cNvSpPr>
              <a:spLocks noChangeArrowheads="1"/>
            </p:cNvSpPr>
            <p:nvPr/>
          </p:nvSpPr>
          <p:spPr bwMode="auto">
            <a:xfrm>
              <a:off x="1808" y="2680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89" name="Rectangle 364"/>
            <p:cNvSpPr>
              <a:spLocks noChangeArrowheads="1"/>
            </p:cNvSpPr>
            <p:nvPr/>
          </p:nvSpPr>
          <p:spPr bwMode="auto">
            <a:xfrm>
              <a:off x="1826" y="2680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0" name="Rectangle 365"/>
            <p:cNvSpPr>
              <a:spLocks noChangeArrowheads="1"/>
            </p:cNvSpPr>
            <p:nvPr/>
          </p:nvSpPr>
          <p:spPr bwMode="auto">
            <a:xfrm>
              <a:off x="1873" y="2680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1" name="Rectangle 366"/>
            <p:cNvSpPr>
              <a:spLocks noChangeArrowheads="1"/>
            </p:cNvSpPr>
            <p:nvPr/>
          </p:nvSpPr>
          <p:spPr bwMode="auto">
            <a:xfrm>
              <a:off x="1891" y="2680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2" name="Rectangle 367"/>
            <p:cNvSpPr>
              <a:spLocks noChangeArrowheads="1"/>
            </p:cNvSpPr>
            <p:nvPr/>
          </p:nvSpPr>
          <p:spPr bwMode="auto">
            <a:xfrm>
              <a:off x="1941" y="2680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3" name="Rectangle 368"/>
            <p:cNvSpPr>
              <a:spLocks noChangeArrowheads="1"/>
            </p:cNvSpPr>
            <p:nvPr/>
          </p:nvSpPr>
          <p:spPr bwMode="auto">
            <a:xfrm>
              <a:off x="1978" y="2680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4" name="Rectangle 369"/>
            <p:cNvSpPr>
              <a:spLocks noChangeArrowheads="1"/>
            </p:cNvSpPr>
            <p:nvPr/>
          </p:nvSpPr>
          <p:spPr bwMode="auto">
            <a:xfrm>
              <a:off x="2014" y="2680"/>
              <a:ext cx="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5" name="Rectangle 370"/>
            <p:cNvSpPr>
              <a:spLocks noChangeArrowheads="1"/>
            </p:cNvSpPr>
            <p:nvPr/>
          </p:nvSpPr>
          <p:spPr bwMode="auto">
            <a:xfrm>
              <a:off x="2027" y="2680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6" name="Rectangle 371"/>
            <p:cNvSpPr>
              <a:spLocks noChangeArrowheads="1"/>
            </p:cNvSpPr>
            <p:nvPr/>
          </p:nvSpPr>
          <p:spPr bwMode="auto">
            <a:xfrm>
              <a:off x="2061" y="2680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7" name="Rectangle 372"/>
            <p:cNvSpPr>
              <a:spLocks noChangeArrowheads="1"/>
            </p:cNvSpPr>
            <p:nvPr/>
          </p:nvSpPr>
          <p:spPr bwMode="auto">
            <a:xfrm>
              <a:off x="2079" y="2680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8" name="Rectangle 373"/>
            <p:cNvSpPr>
              <a:spLocks noChangeArrowheads="1"/>
            </p:cNvSpPr>
            <p:nvPr/>
          </p:nvSpPr>
          <p:spPr bwMode="auto">
            <a:xfrm>
              <a:off x="2116" y="2680"/>
              <a:ext cx="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699" name="Rectangle 374"/>
            <p:cNvSpPr>
              <a:spLocks noChangeArrowheads="1"/>
            </p:cNvSpPr>
            <p:nvPr/>
          </p:nvSpPr>
          <p:spPr bwMode="auto">
            <a:xfrm>
              <a:off x="2139" y="2680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700" name="Rectangle 375"/>
            <p:cNvSpPr>
              <a:spLocks noChangeArrowheads="1"/>
            </p:cNvSpPr>
            <p:nvPr/>
          </p:nvSpPr>
          <p:spPr bwMode="auto">
            <a:xfrm>
              <a:off x="2186" y="2680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07701" name="Line 376"/>
            <p:cNvSpPr>
              <a:spLocks noChangeShapeType="1"/>
            </p:cNvSpPr>
            <p:nvPr/>
          </p:nvSpPr>
          <p:spPr bwMode="auto">
            <a:xfrm>
              <a:off x="2751" y="3252"/>
              <a:ext cx="431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2" name="Line 377"/>
            <p:cNvSpPr>
              <a:spLocks noChangeShapeType="1"/>
            </p:cNvSpPr>
            <p:nvPr/>
          </p:nvSpPr>
          <p:spPr bwMode="auto">
            <a:xfrm>
              <a:off x="2748" y="3102"/>
              <a:ext cx="441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3" name="Freeform 378"/>
            <p:cNvSpPr>
              <a:spLocks/>
            </p:cNvSpPr>
            <p:nvPr/>
          </p:nvSpPr>
          <p:spPr bwMode="auto">
            <a:xfrm>
              <a:off x="2751" y="2796"/>
              <a:ext cx="676" cy="705"/>
            </a:xfrm>
            <a:custGeom>
              <a:avLst/>
              <a:gdLst>
                <a:gd name="T0" fmla="*/ 0 w 676"/>
                <a:gd name="T1" fmla="*/ 0 h 705"/>
                <a:gd name="T2" fmla="*/ 211 w 676"/>
                <a:gd name="T3" fmla="*/ 0 h 705"/>
                <a:gd name="T4" fmla="*/ 211 w 676"/>
                <a:gd name="T5" fmla="*/ 705 h 705"/>
                <a:gd name="T6" fmla="*/ 676 w 676"/>
                <a:gd name="T7" fmla="*/ 705 h 7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6"/>
                <a:gd name="T13" fmla="*/ 0 h 705"/>
                <a:gd name="T14" fmla="*/ 676 w 676"/>
                <a:gd name="T15" fmla="*/ 705 h 7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6" h="705">
                  <a:moveTo>
                    <a:pt x="0" y="0"/>
                  </a:moveTo>
                  <a:lnTo>
                    <a:pt x="211" y="0"/>
                  </a:lnTo>
                  <a:lnTo>
                    <a:pt x="211" y="705"/>
                  </a:lnTo>
                  <a:lnTo>
                    <a:pt x="676" y="70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4" name="Freeform 379"/>
            <p:cNvSpPr>
              <a:spLocks/>
            </p:cNvSpPr>
            <p:nvPr/>
          </p:nvSpPr>
          <p:spPr bwMode="auto">
            <a:xfrm>
              <a:off x="2748" y="2949"/>
              <a:ext cx="703" cy="665"/>
            </a:xfrm>
            <a:custGeom>
              <a:avLst/>
              <a:gdLst>
                <a:gd name="T0" fmla="*/ 703 w 703"/>
                <a:gd name="T1" fmla="*/ 661 h 665"/>
                <a:gd name="T2" fmla="*/ 152 w 703"/>
                <a:gd name="T3" fmla="*/ 665 h 665"/>
                <a:gd name="T4" fmla="*/ 149 w 703"/>
                <a:gd name="T5" fmla="*/ 0 h 665"/>
                <a:gd name="T6" fmla="*/ 0 w 703"/>
                <a:gd name="T7" fmla="*/ 0 h 6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3"/>
                <a:gd name="T13" fmla="*/ 0 h 665"/>
                <a:gd name="T14" fmla="*/ 703 w 703"/>
                <a:gd name="T15" fmla="*/ 665 h 6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3" h="665">
                  <a:moveTo>
                    <a:pt x="703" y="661"/>
                  </a:moveTo>
                  <a:lnTo>
                    <a:pt x="152" y="665"/>
                  </a:lnTo>
                  <a:lnTo>
                    <a:pt x="14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80"/>
          <p:cNvGrpSpPr>
            <a:grpSpLocks/>
          </p:cNvGrpSpPr>
          <p:nvPr/>
        </p:nvGrpSpPr>
        <p:grpSpPr bwMode="auto">
          <a:xfrm>
            <a:off x="6705600" y="3124201"/>
            <a:ext cx="1073150" cy="1404938"/>
            <a:chOff x="3264" y="1968"/>
            <a:chExt cx="676" cy="885"/>
          </a:xfrm>
        </p:grpSpPr>
        <p:sp>
          <p:nvSpPr>
            <p:cNvPr id="107527" name="Text Box 381"/>
            <p:cNvSpPr txBox="1">
              <a:spLocks noChangeArrowheads="1"/>
            </p:cNvSpPr>
            <p:nvPr/>
          </p:nvSpPr>
          <p:spPr bwMode="auto">
            <a:xfrm>
              <a:off x="3264" y="1968"/>
              <a:ext cx="676" cy="21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600"/>
                <a:t>ForwardA</a:t>
              </a:r>
            </a:p>
          </p:txBody>
        </p:sp>
        <p:sp>
          <p:nvSpPr>
            <p:cNvPr id="107528" name="Text Box 382"/>
            <p:cNvSpPr txBox="1">
              <a:spLocks noChangeArrowheads="1"/>
            </p:cNvSpPr>
            <p:nvPr/>
          </p:nvSpPr>
          <p:spPr bwMode="auto">
            <a:xfrm>
              <a:off x="3264" y="2640"/>
              <a:ext cx="676" cy="21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600"/>
                <a:t>ForwardB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888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Can't always forward: Load !!</a:t>
            </a:r>
            <a:endParaRPr lang="en-US" dirty="0"/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1140"/>
            <a:ext cx="3254152" cy="5573021"/>
          </a:xfrm>
        </p:spPr>
        <p:txBody>
          <a:bodyPr/>
          <a:lstStyle/>
          <a:p>
            <a:r>
              <a:rPr lang="en-US" dirty="0"/>
              <a:t>Load word can still cause a hazard:</a:t>
            </a:r>
          </a:p>
          <a:p>
            <a:pPr lvl="1"/>
            <a:r>
              <a:rPr lang="en-US" dirty="0"/>
              <a:t>an instruction tries to read register r following a load to the same r</a:t>
            </a:r>
          </a:p>
          <a:p>
            <a:endParaRPr lang="en-US"/>
          </a:p>
          <a:p>
            <a:r>
              <a:rPr lang="en-US"/>
              <a:t>Need </a:t>
            </a:r>
            <a:r>
              <a:rPr lang="en-US" dirty="0"/>
              <a:t>a hazard detection unit </a:t>
            </a:r>
            <a:br>
              <a:rPr lang="en-US" dirty="0"/>
            </a:br>
            <a:r>
              <a:rPr lang="en-US" dirty="0"/>
              <a:t>to “stall” the load instruction</a:t>
            </a:r>
          </a:p>
        </p:txBody>
      </p:sp>
      <p:sp>
        <p:nvSpPr>
          <p:cNvPr id="109572" name="Rectangle 2"/>
          <p:cNvSpPr>
            <a:spLocks noChangeArrowheads="1"/>
          </p:cNvSpPr>
          <p:nvPr/>
        </p:nvSpPr>
        <p:spPr bwMode="auto">
          <a:xfrm>
            <a:off x="1749425" y="312739"/>
            <a:ext cx="31194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98925" y="1412776"/>
            <a:ext cx="7945323" cy="4981026"/>
            <a:chOff x="873" y="1200"/>
            <a:chExt cx="4002" cy="251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73" y="1200"/>
              <a:ext cx="3975" cy="2429"/>
              <a:chOff x="873" y="1200"/>
              <a:chExt cx="3975" cy="2429"/>
            </a:xfrm>
          </p:grpSpPr>
          <p:sp>
            <p:nvSpPr>
              <p:cNvPr id="109775" name="Line 7"/>
              <p:cNvSpPr>
                <a:spLocks noChangeShapeType="1"/>
              </p:cNvSpPr>
              <p:nvPr/>
            </p:nvSpPr>
            <p:spPr bwMode="auto">
              <a:xfrm>
                <a:off x="3399" y="2258"/>
                <a:ext cx="84" cy="3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76" name="Rectangle 8"/>
              <p:cNvSpPr>
                <a:spLocks noChangeArrowheads="1"/>
              </p:cNvSpPr>
              <p:nvPr/>
            </p:nvSpPr>
            <p:spPr bwMode="auto">
              <a:xfrm>
                <a:off x="3485" y="2166"/>
                <a:ext cx="85" cy="187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77" name="Rectangle 9"/>
              <p:cNvSpPr>
                <a:spLocks noChangeArrowheads="1"/>
              </p:cNvSpPr>
              <p:nvPr/>
            </p:nvSpPr>
            <p:spPr bwMode="auto">
              <a:xfrm>
                <a:off x="3485" y="2166"/>
                <a:ext cx="85" cy="187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78" name="Line 10"/>
              <p:cNvSpPr>
                <a:spLocks noChangeShapeType="1"/>
              </p:cNvSpPr>
              <p:nvPr/>
            </p:nvSpPr>
            <p:spPr bwMode="auto">
              <a:xfrm flipV="1">
                <a:off x="3654" y="2163"/>
                <a:ext cx="2" cy="19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79" name="Line 11"/>
              <p:cNvSpPr>
                <a:spLocks noChangeShapeType="1"/>
              </p:cNvSpPr>
              <p:nvPr/>
            </p:nvSpPr>
            <p:spPr bwMode="auto">
              <a:xfrm flipH="1">
                <a:off x="3570" y="2166"/>
                <a:ext cx="8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0" name="Line 12"/>
              <p:cNvSpPr>
                <a:spLocks noChangeShapeType="1"/>
              </p:cNvSpPr>
              <p:nvPr/>
            </p:nvSpPr>
            <p:spPr bwMode="auto">
              <a:xfrm flipH="1">
                <a:off x="3570" y="2353"/>
                <a:ext cx="8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1" name="Rectangle 13"/>
              <p:cNvSpPr>
                <a:spLocks noChangeArrowheads="1"/>
              </p:cNvSpPr>
              <p:nvPr/>
            </p:nvSpPr>
            <p:spPr bwMode="auto">
              <a:xfrm>
                <a:off x="3506" y="2203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782" name="Rectangle 14"/>
              <p:cNvSpPr>
                <a:spLocks noChangeArrowheads="1"/>
              </p:cNvSpPr>
              <p:nvPr/>
            </p:nvSpPr>
            <p:spPr bwMode="auto">
              <a:xfrm>
                <a:off x="3560" y="2203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783" name="Rectangle 15"/>
              <p:cNvSpPr>
                <a:spLocks noChangeArrowheads="1"/>
              </p:cNvSpPr>
              <p:nvPr/>
            </p:nvSpPr>
            <p:spPr bwMode="auto">
              <a:xfrm>
                <a:off x="3604" y="2203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g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784" name="Line 16"/>
              <p:cNvSpPr>
                <a:spLocks noChangeShapeType="1"/>
              </p:cNvSpPr>
              <p:nvPr/>
            </p:nvSpPr>
            <p:spPr bwMode="auto">
              <a:xfrm>
                <a:off x="3397" y="3054"/>
                <a:ext cx="107" cy="2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5" name="Line 17"/>
              <p:cNvSpPr>
                <a:spLocks noChangeShapeType="1"/>
              </p:cNvSpPr>
              <p:nvPr/>
            </p:nvSpPr>
            <p:spPr bwMode="auto">
              <a:xfrm>
                <a:off x="2990" y="2643"/>
                <a:ext cx="109" cy="1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6" name="Line 18"/>
              <p:cNvSpPr>
                <a:spLocks noChangeShapeType="1"/>
              </p:cNvSpPr>
              <p:nvPr/>
            </p:nvSpPr>
            <p:spPr bwMode="auto">
              <a:xfrm>
                <a:off x="2586" y="2211"/>
                <a:ext cx="107" cy="1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7" name="Freeform 19"/>
              <p:cNvSpPr>
                <a:spLocks/>
              </p:cNvSpPr>
              <p:nvPr/>
            </p:nvSpPr>
            <p:spPr bwMode="auto">
              <a:xfrm>
                <a:off x="4292" y="3431"/>
                <a:ext cx="84" cy="188"/>
              </a:xfrm>
              <a:custGeom>
                <a:avLst/>
                <a:gdLst>
                  <a:gd name="T0" fmla="*/ 84 w 84"/>
                  <a:gd name="T1" fmla="*/ 185 h 188"/>
                  <a:gd name="T2" fmla="*/ 0 w 84"/>
                  <a:gd name="T3" fmla="*/ 188 h 188"/>
                  <a:gd name="T4" fmla="*/ 0 w 84"/>
                  <a:gd name="T5" fmla="*/ 0 h 188"/>
                  <a:gd name="T6" fmla="*/ 84 w 84"/>
                  <a:gd name="T7" fmla="*/ 0 h 188"/>
                  <a:gd name="T8" fmla="*/ 84 w 84"/>
                  <a:gd name="T9" fmla="*/ 185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88"/>
                  <a:gd name="T17" fmla="*/ 84 w 84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88">
                    <a:moveTo>
                      <a:pt x="84" y="185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8" name="Freeform 20"/>
              <p:cNvSpPr>
                <a:spLocks/>
              </p:cNvSpPr>
              <p:nvPr/>
            </p:nvSpPr>
            <p:spPr bwMode="auto">
              <a:xfrm>
                <a:off x="4292" y="3431"/>
                <a:ext cx="84" cy="188"/>
              </a:xfrm>
              <a:custGeom>
                <a:avLst/>
                <a:gdLst>
                  <a:gd name="T0" fmla="*/ 84 w 84"/>
                  <a:gd name="T1" fmla="*/ 185 h 188"/>
                  <a:gd name="T2" fmla="*/ 0 w 84"/>
                  <a:gd name="T3" fmla="*/ 188 h 188"/>
                  <a:gd name="T4" fmla="*/ 0 w 84"/>
                  <a:gd name="T5" fmla="*/ 0 h 188"/>
                  <a:gd name="T6" fmla="*/ 84 w 84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88"/>
                  <a:gd name="T14" fmla="*/ 84 w 84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88">
                    <a:moveTo>
                      <a:pt x="84" y="185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8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89" name="Freeform 21"/>
              <p:cNvSpPr>
                <a:spLocks/>
              </p:cNvSpPr>
              <p:nvPr/>
            </p:nvSpPr>
            <p:spPr bwMode="auto">
              <a:xfrm>
                <a:off x="4376" y="3429"/>
                <a:ext cx="86" cy="190"/>
              </a:xfrm>
              <a:custGeom>
                <a:avLst/>
                <a:gdLst>
                  <a:gd name="T0" fmla="*/ 0 w 86"/>
                  <a:gd name="T1" fmla="*/ 0 h 190"/>
                  <a:gd name="T2" fmla="*/ 86 w 86"/>
                  <a:gd name="T3" fmla="*/ 2 h 190"/>
                  <a:gd name="T4" fmla="*/ 86 w 86"/>
                  <a:gd name="T5" fmla="*/ 190 h 190"/>
                  <a:gd name="T6" fmla="*/ 0 w 86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90"/>
                  <a:gd name="T14" fmla="*/ 86 w 86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90">
                    <a:moveTo>
                      <a:pt x="0" y="0"/>
                    </a:moveTo>
                    <a:lnTo>
                      <a:pt x="86" y="2"/>
                    </a:lnTo>
                    <a:lnTo>
                      <a:pt x="86" y="190"/>
                    </a:lnTo>
                    <a:lnTo>
                      <a:pt x="0" y="19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0" name="Line 22"/>
              <p:cNvSpPr>
                <a:spLocks noChangeShapeType="1"/>
              </p:cNvSpPr>
              <p:nvPr/>
            </p:nvSpPr>
            <p:spPr bwMode="auto">
              <a:xfrm>
                <a:off x="3247" y="3054"/>
                <a:ext cx="86" cy="2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1" name="Freeform 23"/>
              <p:cNvSpPr>
                <a:spLocks/>
              </p:cNvSpPr>
              <p:nvPr/>
            </p:nvSpPr>
            <p:spPr bwMode="auto">
              <a:xfrm>
                <a:off x="3972" y="3009"/>
                <a:ext cx="86" cy="187"/>
              </a:xfrm>
              <a:custGeom>
                <a:avLst/>
                <a:gdLst>
                  <a:gd name="T0" fmla="*/ 0 w 86"/>
                  <a:gd name="T1" fmla="*/ 185 h 187"/>
                  <a:gd name="T2" fmla="*/ 86 w 86"/>
                  <a:gd name="T3" fmla="*/ 187 h 187"/>
                  <a:gd name="T4" fmla="*/ 86 w 86"/>
                  <a:gd name="T5" fmla="*/ 0 h 187"/>
                  <a:gd name="T6" fmla="*/ 0 w 86"/>
                  <a:gd name="T7" fmla="*/ 0 h 1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87"/>
                  <a:gd name="T14" fmla="*/ 86 w 86"/>
                  <a:gd name="T15" fmla="*/ 187 h 1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87">
                    <a:moveTo>
                      <a:pt x="0" y="185"/>
                    </a:moveTo>
                    <a:lnTo>
                      <a:pt x="86" y="187"/>
                    </a:lnTo>
                    <a:lnTo>
                      <a:pt x="86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2" name="Freeform 24"/>
              <p:cNvSpPr>
                <a:spLocks/>
              </p:cNvSpPr>
              <p:nvPr/>
            </p:nvSpPr>
            <p:spPr bwMode="auto">
              <a:xfrm>
                <a:off x="3888" y="3006"/>
                <a:ext cx="84" cy="190"/>
              </a:xfrm>
              <a:custGeom>
                <a:avLst/>
                <a:gdLst>
                  <a:gd name="T0" fmla="*/ 84 w 84"/>
                  <a:gd name="T1" fmla="*/ 0 h 190"/>
                  <a:gd name="T2" fmla="*/ 0 w 84"/>
                  <a:gd name="T3" fmla="*/ 3 h 190"/>
                  <a:gd name="T4" fmla="*/ 0 w 84"/>
                  <a:gd name="T5" fmla="*/ 190 h 190"/>
                  <a:gd name="T6" fmla="*/ 84 w 84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90"/>
                  <a:gd name="T14" fmla="*/ 84 w 84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90">
                    <a:moveTo>
                      <a:pt x="84" y="0"/>
                    </a:moveTo>
                    <a:lnTo>
                      <a:pt x="0" y="3"/>
                    </a:lnTo>
                    <a:lnTo>
                      <a:pt x="0" y="190"/>
                    </a:lnTo>
                    <a:lnTo>
                      <a:pt x="84" y="19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3" name="Line 25"/>
              <p:cNvSpPr>
                <a:spLocks noChangeShapeType="1"/>
              </p:cNvSpPr>
              <p:nvPr/>
            </p:nvSpPr>
            <p:spPr bwMode="auto">
              <a:xfrm>
                <a:off x="2843" y="2633"/>
                <a:ext cx="86" cy="3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4" name="Line 26"/>
              <p:cNvSpPr>
                <a:spLocks noChangeShapeType="1"/>
              </p:cNvSpPr>
              <p:nvPr/>
            </p:nvSpPr>
            <p:spPr bwMode="auto">
              <a:xfrm>
                <a:off x="2843" y="2738"/>
                <a:ext cx="256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5" name="Line 27"/>
              <p:cNvSpPr>
                <a:spLocks noChangeShapeType="1"/>
              </p:cNvSpPr>
              <p:nvPr/>
            </p:nvSpPr>
            <p:spPr bwMode="auto">
              <a:xfrm>
                <a:off x="3249" y="3151"/>
                <a:ext cx="25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6" name="Line 28"/>
              <p:cNvSpPr>
                <a:spLocks noChangeShapeType="1"/>
              </p:cNvSpPr>
              <p:nvPr/>
            </p:nvSpPr>
            <p:spPr bwMode="auto">
              <a:xfrm>
                <a:off x="2438" y="2303"/>
                <a:ext cx="25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7" name="Line 29"/>
              <p:cNvSpPr>
                <a:spLocks noChangeShapeType="1"/>
              </p:cNvSpPr>
              <p:nvPr/>
            </p:nvSpPr>
            <p:spPr bwMode="auto">
              <a:xfrm>
                <a:off x="2438" y="2211"/>
                <a:ext cx="87" cy="1"/>
              </a:xfrm>
              <a:prstGeom prst="line">
                <a:avLst/>
              </a:prstGeom>
              <a:noFill/>
              <a:ln w="17463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8" name="Freeform 30"/>
              <p:cNvSpPr>
                <a:spLocks/>
              </p:cNvSpPr>
              <p:nvPr/>
            </p:nvSpPr>
            <p:spPr bwMode="auto">
              <a:xfrm>
                <a:off x="1543" y="1743"/>
                <a:ext cx="87" cy="187"/>
              </a:xfrm>
              <a:custGeom>
                <a:avLst/>
                <a:gdLst>
                  <a:gd name="T0" fmla="*/ 0 w 87"/>
                  <a:gd name="T1" fmla="*/ 185 h 187"/>
                  <a:gd name="T2" fmla="*/ 87 w 87"/>
                  <a:gd name="T3" fmla="*/ 187 h 187"/>
                  <a:gd name="T4" fmla="*/ 87 w 87"/>
                  <a:gd name="T5" fmla="*/ 0 h 187"/>
                  <a:gd name="T6" fmla="*/ 0 w 87"/>
                  <a:gd name="T7" fmla="*/ 0 h 187"/>
                  <a:gd name="T8" fmla="*/ 0 w 87"/>
                  <a:gd name="T9" fmla="*/ 185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87"/>
                  <a:gd name="T17" fmla="*/ 87 w 87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87">
                    <a:moveTo>
                      <a:pt x="0" y="185"/>
                    </a:moveTo>
                    <a:lnTo>
                      <a:pt x="87" y="187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799" name="Freeform 31"/>
              <p:cNvSpPr>
                <a:spLocks/>
              </p:cNvSpPr>
              <p:nvPr/>
            </p:nvSpPr>
            <p:spPr bwMode="auto">
              <a:xfrm>
                <a:off x="1543" y="1743"/>
                <a:ext cx="87" cy="187"/>
              </a:xfrm>
              <a:custGeom>
                <a:avLst/>
                <a:gdLst>
                  <a:gd name="T0" fmla="*/ 0 w 87"/>
                  <a:gd name="T1" fmla="*/ 185 h 187"/>
                  <a:gd name="T2" fmla="*/ 87 w 87"/>
                  <a:gd name="T3" fmla="*/ 187 h 187"/>
                  <a:gd name="T4" fmla="*/ 87 w 87"/>
                  <a:gd name="T5" fmla="*/ 0 h 187"/>
                  <a:gd name="T6" fmla="*/ 0 w 87"/>
                  <a:gd name="T7" fmla="*/ 0 h 1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87"/>
                  <a:gd name="T14" fmla="*/ 87 w 87"/>
                  <a:gd name="T15" fmla="*/ 187 h 1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87">
                    <a:moveTo>
                      <a:pt x="0" y="185"/>
                    </a:moveTo>
                    <a:lnTo>
                      <a:pt x="87" y="187"/>
                    </a:lnTo>
                    <a:lnTo>
                      <a:pt x="87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0" name="Freeform 32"/>
              <p:cNvSpPr>
                <a:spLocks/>
              </p:cNvSpPr>
              <p:nvPr/>
            </p:nvSpPr>
            <p:spPr bwMode="auto">
              <a:xfrm>
                <a:off x="1459" y="1740"/>
                <a:ext cx="84" cy="190"/>
              </a:xfrm>
              <a:custGeom>
                <a:avLst/>
                <a:gdLst>
                  <a:gd name="T0" fmla="*/ 84 w 84"/>
                  <a:gd name="T1" fmla="*/ 0 h 190"/>
                  <a:gd name="T2" fmla="*/ 0 w 84"/>
                  <a:gd name="T3" fmla="*/ 3 h 190"/>
                  <a:gd name="T4" fmla="*/ 0 w 84"/>
                  <a:gd name="T5" fmla="*/ 190 h 190"/>
                  <a:gd name="T6" fmla="*/ 84 w 84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90"/>
                  <a:gd name="T14" fmla="*/ 84 w 84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90">
                    <a:moveTo>
                      <a:pt x="84" y="0"/>
                    </a:moveTo>
                    <a:lnTo>
                      <a:pt x="0" y="3"/>
                    </a:lnTo>
                    <a:lnTo>
                      <a:pt x="0" y="190"/>
                    </a:lnTo>
                    <a:lnTo>
                      <a:pt x="84" y="19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1" name="Rectangle 33"/>
              <p:cNvSpPr>
                <a:spLocks noChangeArrowheads="1"/>
              </p:cNvSpPr>
              <p:nvPr/>
            </p:nvSpPr>
            <p:spPr bwMode="auto">
              <a:xfrm>
                <a:off x="1502" y="1777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02" name="Rectangle 34"/>
              <p:cNvSpPr>
                <a:spLocks noChangeArrowheads="1"/>
              </p:cNvSpPr>
              <p:nvPr/>
            </p:nvSpPr>
            <p:spPr bwMode="auto">
              <a:xfrm>
                <a:off x="1523" y="1776"/>
                <a:ext cx="6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M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03" name="Freeform 35"/>
              <p:cNvSpPr>
                <a:spLocks/>
              </p:cNvSpPr>
              <p:nvPr/>
            </p:nvSpPr>
            <p:spPr bwMode="auto">
              <a:xfrm>
                <a:off x="2288" y="1648"/>
                <a:ext cx="130" cy="372"/>
              </a:xfrm>
              <a:custGeom>
                <a:avLst/>
                <a:gdLst>
                  <a:gd name="T0" fmla="*/ 0 w 130"/>
                  <a:gd name="T1" fmla="*/ 0 h 372"/>
                  <a:gd name="T2" fmla="*/ 0 w 130"/>
                  <a:gd name="T3" fmla="*/ 152 h 372"/>
                  <a:gd name="T4" fmla="*/ 41 w 130"/>
                  <a:gd name="T5" fmla="*/ 187 h 372"/>
                  <a:gd name="T6" fmla="*/ 0 w 130"/>
                  <a:gd name="T7" fmla="*/ 222 h 372"/>
                  <a:gd name="T8" fmla="*/ 0 w 130"/>
                  <a:gd name="T9" fmla="*/ 372 h 372"/>
                  <a:gd name="T10" fmla="*/ 130 w 130"/>
                  <a:gd name="T11" fmla="*/ 260 h 372"/>
                  <a:gd name="T12" fmla="*/ 130 w 130"/>
                  <a:gd name="T13" fmla="*/ 115 h 372"/>
                  <a:gd name="T14" fmla="*/ 0 w 130"/>
                  <a:gd name="T15" fmla="*/ 0 h 372"/>
                  <a:gd name="T16" fmla="*/ 0 w 130"/>
                  <a:gd name="T17" fmla="*/ 0 h 3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372"/>
                  <a:gd name="T29" fmla="*/ 130 w 130"/>
                  <a:gd name="T30" fmla="*/ 372 h 3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372">
                    <a:moveTo>
                      <a:pt x="0" y="0"/>
                    </a:moveTo>
                    <a:lnTo>
                      <a:pt x="0" y="152"/>
                    </a:lnTo>
                    <a:lnTo>
                      <a:pt x="41" y="187"/>
                    </a:lnTo>
                    <a:lnTo>
                      <a:pt x="0" y="222"/>
                    </a:lnTo>
                    <a:lnTo>
                      <a:pt x="0" y="372"/>
                    </a:lnTo>
                    <a:lnTo>
                      <a:pt x="130" y="260"/>
                    </a:lnTo>
                    <a:lnTo>
                      <a:pt x="130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4" name="Freeform 36"/>
              <p:cNvSpPr>
                <a:spLocks/>
              </p:cNvSpPr>
              <p:nvPr/>
            </p:nvSpPr>
            <p:spPr bwMode="auto">
              <a:xfrm>
                <a:off x="2288" y="1648"/>
                <a:ext cx="130" cy="372"/>
              </a:xfrm>
              <a:custGeom>
                <a:avLst/>
                <a:gdLst>
                  <a:gd name="T0" fmla="*/ 0 w 130"/>
                  <a:gd name="T1" fmla="*/ 0 h 372"/>
                  <a:gd name="T2" fmla="*/ 0 w 130"/>
                  <a:gd name="T3" fmla="*/ 152 h 372"/>
                  <a:gd name="T4" fmla="*/ 41 w 130"/>
                  <a:gd name="T5" fmla="*/ 187 h 372"/>
                  <a:gd name="T6" fmla="*/ 0 w 130"/>
                  <a:gd name="T7" fmla="*/ 222 h 372"/>
                  <a:gd name="T8" fmla="*/ 0 w 130"/>
                  <a:gd name="T9" fmla="*/ 372 h 372"/>
                  <a:gd name="T10" fmla="*/ 130 w 130"/>
                  <a:gd name="T11" fmla="*/ 260 h 372"/>
                  <a:gd name="T12" fmla="*/ 130 w 130"/>
                  <a:gd name="T13" fmla="*/ 115 h 372"/>
                  <a:gd name="T14" fmla="*/ 0 w 130"/>
                  <a:gd name="T15" fmla="*/ 0 h 372"/>
                  <a:gd name="T16" fmla="*/ 0 w 130"/>
                  <a:gd name="T17" fmla="*/ 0 h 3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372"/>
                  <a:gd name="T29" fmla="*/ 130 w 130"/>
                  <a:gd name="T30" fmla="*/ 372 h 3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372">
                    <a:moveTo>
                      <a:pt x="0" y="0"/>
                    </a:moveTo>
                    <a:lnTo>
                      <a:pt x="0" y="152"/>
                    </a:lnTo>
                    <a:lnTo>
                      <a:pt x="41" y="187"/>
                    </a:lnTo>
                    <a:lnTo>
                      <a:pt x="0" y="222"/>
                    </a:lnTo>
                    <a:lnTo>
                      <a:pt x="0" y="372"/>
                    </a:lnTo>
                    <a:lnTo>
                      <a:pt x="130" y="260"/>
                    </a:lnTo>
                    <a:lnTo>
                      <a:pt x="130" y="115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5" name="Line 37"/>
              <p:cNvSpPr>
                <a:spLocks noChangeShapeType="1"/>
              </p:cNvSpPr>
              <p:nvPr/>
            </p:nvSpPr>
            <p:spPr bwMode="auto">
              <a:xfrm>
                <a:off x="1627" y="1835"/>
                <a:ext cx="23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6" name="Freeform 38"/>
              <p:cNvSpPr>
                <a:spLocks/>
              </p:cNvSpPr>
              <p:nvPr/>
            </p:nvSpPr>
            <p:spPr bwMode="auto">
              <a:xfrm>
                <a:off x="3558" y="3439"/>
                <a:ext cx="86" cy="187"/>
              </a:xfrm>
              <a:custGeom>
                <a:avLst/>
                <a:gdLst>
                  <a:gd name="T0" fmla="*/ 0 w 86"/>
                  <a:gd name="T1" fmla="*/ 185 h 187"/>
                  <a:gd name="T2" fmla="*/ 86 w 86"/>
                  <a:gd name="T3" fmla="*/ 187 h 187"/>
                  <a:gd name="T4" fmla="*/ 86 w 86"/>
                  <a:gd name="T5" fmla="*/ 0 h 187"/>
                  <a:gd name="T6" fmla="*/ 0 w 86"/>
                  <a:gd name="T7" fmla="*/ 0 h 187"/>
                  <a:gd name="T8" fmla="*/ 0 w 86"/>
                  <a:gd name="T9" fmla="*/ 185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87"/>
                  <a:gd name="T17" fmla="*/ 86 w 86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87">
                    <a:moveTo>
                      <a:pt x="0" y="185"/>
                    </a:moveTo>
                    <a:lnTo>
                      <a:pt x="86" y="187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7" name="Freeform 39"/>
              <p:cNvSpPr>
                <a:spLocks/>
              </p:cNvSpPr>
              <p:nvPr/>
            </p:nvSpPr>
            <p:spPr bwMode="auto">
              <a:xfrm>
                <a:off x="3558" y="3439"/>
                <a:ext cx="86" cy="187"/>
              </a:xfrm>
              <a:custGeom>
                <a:avLst/>
                <a:gdLst>
                  <a:gd name="T0" fmla="*/ 0 w 86"/>
                  <a:gd name="T1" fmla="*/ 185 h 187"/>
                  <a:gd name="T2" fmla="*/ 86 w 86"/>
                  <a:gd name="T3" fmla="*/ 187 h 187"/>
                  <a:gd name="T4" fmla="*/ 86 w 86"/>
                  <a:gd name="T5" fmla="*/ 0 h 187"/>
                  <a:gd name="T6" fmla="*/ 0 w 86"/>
                  <a:gd name="T7" fmla="*/ 0 h 1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87"/>
                  <a:gd name="T14" fmla="*/ 86 w 86"/>
                  <a:gd name="T15" fmla="*/ 187 h 1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87">
                    <a:moveTo>
                      <a:pt x="0" y="185"/>
                    </a:moveTo>
                    <a:lnTo>
                      <a:pt x="86" y="187"/>
                    </a:lnTo>
                    <a:lnTo>
                      <a:pt x="86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8" name="Line 40"/>
              <p:cNvSpPr>
                <a:spLocks noChangeShapeType="1"/>
              </p:cNvSpPr>
              <p:nvPr/>
            </p:nvSpPr>
            <p:spPr bwMode="auto">
              <a:xfrm flipV="1">
                <a:off x="3472" y="3434"/>
                <a:ext cx="2" cy="19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09" name="Line 41"/>
              <p:cNvSpPr>
                <a:spLocks noChangeShapeType="1"/>
              </p:cNvSpPr>
              <p:nvPr/>
            </p:nvSpPr>
            <p:spPr bwMode="auto">
              <a:xfrm>
                <a:off x="3472" y="3436"/>
                <a:ext cx="91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0" name="Line 42"/>
              <p:cNvSpPr>
                <a:spLocks noChangeShapeType="1"/>
              </p:cNvSpPr>
              <p:nvPr/>
            </p:nvSpPr>
            <p:spPr bwMode="auto">
              <a:xfrm>
                <a:off x="3472" y="3624"/>
                <a:ext cx="91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1" name="Rectangle 43"/>
              <p:cNvSpPr>
                <a:spLocks noChangeArrowheads="1"/>
              </p:cNvSpPr>
              <p:nvPr/>
            </p:nvSpPr>
            <p:spPr bwMode="auto">
              <a:xfrm>
                <a:off x="3495" y="3472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12" name="Rectangle 44"/>
              <p:cNvSpPr>
                <a:spLocks noChangeArrowheads="1"/>
              </p:cNvSpPr>
              <p:nvPr/>
            </p:nvSpPr>
            <p:spPr bwMode="auto">
              <a:xfrm>
                <a:off x="3549" y="347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13" name="Rectangle 45"/>
              <p:cNvSpPr>
                <a:spLocks noChangeArrowheads="1"/>
              </p:cNvSpPr>
              <p:nvPr/>
            </p:nvSpPr>
            <p:spPr bwMode="auto">
              <a:xfrm>
                <a:off x="3592" y="347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g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14" name="Line 46"/>
              <p:cNvSpPr>
                <a:spLocks noChangeShapeType="1"/>
              </p:cNvSpPr>
              <p:nvPr/>
            </p:nvSpPr>
            <p:spPr bwMode="auto">
              <a:xfrm>
                <a:off x="3642" y="3484"/>
                <a:ext cx="26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5" name="Freeform 47"/>
              <p:cNvSpPr>
                <a:spLocks/>
              </p:cNvSpPr>
              <p:nvPr/>
            </p:nvSpPr>
            <p:spPr bwMode="auto">
              <a:xfrm>
                <a:off x="1943" y="1733"/>
                <a:ext cx="86" cy="187"/>
              </a:xfrm>
              <a:custGeom>
                <a:avLst/>
                <a:gdLst>
                  <a:gd name="T0" fmla="*/ 0 w 86"/>
                  <a:gd name="T1" fmla="*/ 187 h 187"/>
                  <a:gd name="T2" fmla="*/ 86 w 86"/>
                  <a:gd name="T3" fmla="*/ 187 h 187"/>
                  <a:gd name="T4" fmla="*/ 86 w 86"/>
                  <a:gd name="T5" fmla="*/ 0 h 187"/>
                  <a:gd name="T6" fmla="*/ 2 w 86"/>
                  <a:gd name="T7" fmla="*/ 0 h 187"/>
                  <a:gd name="T8" fmla="*/ 0 w 86"/>
                  <a:gd name="T9" fmla="*/ 187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87"/>
                  <a:gd name="T17" fmla="*/ 86 w 86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87">
                    <a:moveTo>
                      <a:pt x="0" y="187"/>
                    </a:moveTo>
                    <a:lnTo>
                      <a:pt x="86" y="187"/>
                    </a:lnTo>
                    <a:lnTo>
                      <a:pt x="86" y="0"/>
                    </a:lnTo>
                    <a:lnTo>
                      <a:pt x="2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6" name="Freeform 48"/>
              <p:cNvSpPr>
                <a:spLocks/>
              </p:cNvSpPr>
              <p:nvPr/>
            </p:nvSpPr>
            <p:spPr bwMode="auto">
              <a:xfrm>
                <a:off x="1943" y="1733"/>
                <a:ext cx="86" cy="187"/>
              </a:xfrm>
              <a:custGeom>
                <a:avLst/>
                <a:gdLst>
                  <a:gd name="T0" fmla="*/ 0 w 86"/>
                  <a:gd name="T1" fmla="*/ 187 h 187"/>
                  <a:gd name="T2" fmla="*/ 86 w 86"/>
                  <a:gd name="T3" fmla="*/ 187 h 187"/>
                  <a:gd name="T4" fmla="*/ 86 w 86"/>
                  <a:gd name="T5" fmla="*/ 0 h 187"/>
                  <a:gd name="T6" fmla="*/ 2 w 86"/>
                  <a:gd name="T7" fmla="*/ 0 h 1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87"/>
                  <a:gd name="T14" fmla="*/ 86 w 86"/>
                  <a:gd name="T15" fmla="*/ 187 h 1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87">
                    <a:moveTo>
                      <a:pt x="0" y="187"/>
                    </a:moveTo>
                    <a:lnTo>
                      <a:pt x="86" y="187"/>
                    </a:lnTo>
                    <a:lnTo>
                      <a:pt x="86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7" name="Line 49"/>
              <p:cNvSpPr>
                <a:spLocks noChangeShapeType="1"/>
              </p:cNvSpPr>
              <p:nvPr/>
            </p:nvSpPr>
            <p:spPr bwMode="auto">
              <a:xfrm flipV="1">
                <a:off x="1859" y="1730"/>
                <a:ext cx="1" cy="19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8" name="Line 50"/>
              <p:cNvSpPr>
                <a:spLocks noChangeShapeType="1"/>
              </p:cNvSpPr>
              <p:nvPr/>
            </p:nvSpPr>
            <p:spPr bwMode="auto">
              <a:xfrm>
                <a:off x="1859" y="1733"/>
                <a:ext cx="8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19" name="Line 51"/>
              <p:cNvSpPr>
                <a:spLocks noChangeShapeType="1"/>
              </p:cNvSpPr>
              <p:nvPr/>
            </p:nvSpPr>
            <p:spPr bwMode="auto">
              <a:xfrm>
                <a:off x="1859" y="1920"/>
                <a:ext cx="8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0" name="Rectangle 52"/>
              <p:cNvSpPr>
                <a:spLocks noChangeArrowheads="1"/>
              </p:cNvSpPr>
              <p:nvPr/>
            </p:nvSpPr>
            <p:spPr bwMode="auto">
              <a:xfrm>
                <a:off x="1882" y="177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21" name="Rectangle 53"/>
              <p:cNvSpPr>
                <a:spLocks noChangeArrowheads="1"/>
              </p:cNvSpPr>
              <p:nvPr/>
            </p:nvSpPr>
            <p:spPr bwMode="auto">
              <a:xfrm>
                <a:off x="1936" y="177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22" name="Rectangle 54"/>
              <p:cNvSpPr>
                <a:spLocks noChangeArrowheads="1"/>
              </p:cNvSpPr>
              <p:nvPr/>
            </p:nvSpPr>
            <p:spPr bwMode="auto">
              <a:xfrm>
                <a:off x="1977" y="177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g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23" name="Line 55"/>
              <p:cNvSpPr>
                <a:spLocks noChangeShapeType="1"/>
              </p:cNvSpPr>
              <p:nvPr/>
            </p:nvSpPr>
            <p:spPr bwMode="auto">
              <a:xfrm>
                <a:off x="2029" y="1780"/>
                <a:ext cx="25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4" name="Line 56"/>
              <p:cNvSpPr>
                <a:spLocks noChangeShapeType="1"/>
              </p:cNvSpPr>
              <p:nvPr/>
            </p:nvSpPr>
            <p:spPr bwMode="auto">
              <a:xfrm>
                <a:off x="2418" y="1835"/>
                <a:ext cx="25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5" name="Line 57"/>
              <p:cNvSpPr>
                <a:spLocks noChangeShapeType="1"/>
              </p:cNvSpPr>
              <p:nvPr/>
            </p:nvSpPr>
            <p:spPr bwMode="auto">
              <a:xfrm>
                <a:off x="2034" y="1880"/>
                <a:ext cx="254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6" name="Freeform 58"/>
              <p:cNvSpPr>
                <a:spLocks/>
              </p:cNvSpPr>
              <p:nvPr/>
            </p:nvSpPr>
            <p:spPr bwMode="auto">
              <a:xfrm>
                <a:off x="1820" y="1788"/>
                <a:ext cx="44" cy="47"/>
              </a:xfrm>
              <a:custGeom>
                <a:avLst/>
                <a:gdLst>
                  <a:gd name="T0" fmla="*/ 0 w 44"/>
                  <a:gd name="T1" fmla="*/ 47 h 47"/>
                  <a:gd name="T2" fmla="*/ 0 w 44"/>
                  <a:gd name="T3" fmla="*/ 0 h 47"/>
                  <a:gd name="T4" fmla="*/ 44 w 44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47"/>
                  <a:gd name="T11" fmla="*/ 44 w 44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47">
                    <a:moveTo>
                      <a:pt x="0" y="47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7" name="Freeform 59"/>
              <p:cNvSpPr>
                <a:spLocks/>
              </p:cNvSpPr>
              <p:nvPr/>
            </p:nvSpPr>
            <p:spPr bwMode="auto">
              <a:xfrm>
                <a:off x="1948" y="2163"/>
                <a:ext cx="86" cy="188"/>
              </a:xfrm>
              <a:custGeom>
                <a:avLst/>
                <a:gdLst>
                  <a:gd name="T0" fmla="*/ 0 w 86"/>
                  <a:gd name="T1" fmla="*/ 188 h 188"/>
                  <a:gd name="T2" fmla="*/ 86 w 86"/>
                  <a:gd name="T3" fmla="*/ 188 h 188"/>
                  <a:gd name="T4" fmla="*/ 86 w 86"/>
                  <a:gd name="T5" fmla="*/ 0 h 188"/>
                  <a:gd name="T6" fmla="*/ 2 w 86"/>
                  <a:gd name="T7" fmla="*/ 0 h 188"/>
                  <a:gd name="T8" fmla="*/ 0 w 86"/>
                  <a:gd name="T9" fmla="*/ 188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88"/>
                  <a:gd name="T17" fmla="*/ 86 w 86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88">
                    <a:moveTo>
                      <a:pt x="0" y="188"/>
                    </a:moveTo>
                    <a:lnTo>
                      <a:pt x="86" y="188"/>
                    </a:lnTo>
                    <a:lnTo>
                      <a:pt x="86" y="0"/>
                    </a:lnTo>
                    <a:lnTo>
                      <a:pt x="2" y="0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8" name="Freeform 60"/>
              <p:cNvSpPr>
                <a:spLocks/>
              </p:cNvSpPr>
              <p:nvPr/>
            </p:nvSpPr>
            <p:spPr bwMode="auto">
              <a:xfrm>
                <a:off x="1948" y="2163"/>
                <a:ext cx="86" cy="188"/>
              </a:xfrm>
              <a:custGeom>
                <a:avLst/>
                <a:gdLst>
                  <a:gd name="T0" fmla="*/ 0 w 86"/>
                  <a:gd name="T1" fmla="*/ 188 h 188"/>
                  <a:gd name="T2" fmla="*/ 86 w 86"/>
                  <a:gd name="T3" fmla="*/ 188 h 188"/>
                  <a:gd name="T4" fmla="*/ 86 w 86"/>
                  <a:gd name="T5" fmla="*/ 0 h 188"/>
                  <a:gd name="T6" fmla="*/ 2 w 86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88"/>
                  <a:gd name="T14" fmla="*/ 86 w 86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88">
                    <a:moveTo>
                      <a:pt x="0" y="188"/>
                    </a:moveTo>
                    <a:lnTo>
                      <a:pt x="86" y="188"/>
                    </a:lnTo>
                    <a:lnTo>
                      <a:pt x="86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29" name="Freeform 61"/>
              <p:cNvSpPr>
                <a:spLocks/>
              </p:cNvSpPr>
              <p:nvPr/>
            </p:nvSpPr>
            <p:spPr bwMode="auto">
              <a:xfrm>
                <a:off x="1864" y="2163"/>
                <a:ext cx="86" cy="188"/>
              </a:xfrm>
              <a:custGeom>
                <a:avLst/>
                <a:gdLst>
                  <a:gd name="T0" fmla="*/ 84 w 86"/>
                  <a:gd name="T1" fmla="*/ 0 h 188"/>
                  <a:gd name="T2" fmla="*/ 0 w 86"/>
                  <a:gd name="T3" fmla="*/ 0 h 188"/>
                  <a:gd name="T4" fmla="*/ 0 w 86"/>
                  <a:gd name="T5" fmla="*/ 188 h 188"/>
                  <a:gd name="T6" fmla="*/ 86 w 86"/>
                  <a:gd name="T7" fmla="*/ 188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88"/>
                  <a:gd name="T14" fmla="*/ 86 w 86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88">
                    <a:moveTo>
                      <a:pt x="84" y="0"/>
                    </a:moveTo>
                    <a:lnTo>
                      <a:pt x="0" y="0"/>
                    </a:lnTo>
                    <a:lnTo>
                      <a:pt x="0" y="188"/>
                    </a:lnTo>
                    <a:lnTo>
                      <a:pt x="86" y="18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0" name="Rectangle 62"/>
              <p:cNvSpPr>
                <a:spLocks noChangeArrowheads="1"/>
              </p:cNvSpPr>
              <p:nvPr/>
            </p:nvSpPr>
            <p:spPr bwMode="auto">
              <a:xfrm>
                <a:off x="1907" y="2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31" name="Rectangle 63"/>
              <p:cNvSpPr>
                <a:spLocks noChangeArrowheads="1"/>
              </p:cNvSpPr>
              <p:nvPr/>
            </p:nvSpPr>
            <p:spPr bwMode="auto">
              <a:xfrm>
                <a:off x="1927" y="2200"/>
                <a:ext cx="6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M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32" name="Freeform 64"/>
              <p:cNvSpPr>
                <a:spLocks/>
              </p:cNvSpPr>
              <p:nvPr/>
            </p:nvSpPr>
            <p:spPr bwMode="auto">
              <a:xfrm>
                <a:off x="2352" y="2163"/>
                <a:ext cx="86" cy="188"/>
              </a:xfrm>
              <a:custGeom>
                <a:avLst/>
                <a:gdLst>
                  <a:gd name="T0" fmla="*/ 0 w 86"/>
                  <a:gd name="T1" fmla="*/ 188 h 188"/>
                  <a:gd name="T2" fmla="*/ 86 w 86"/>
                  <a:gd name="T3" fmla="*/ 188 h 188"/>
                  <a:gd name="T4" fmla="*/ 86 w 86"/>
                  <a:gd name="T5" fmla="*/ 0 h 188"/>
                  <a:gd name="T6" fmla="*/ 2 w 86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88"/>
                  <a:gd name="T14" fmla="*/ 86 w 86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88">
                    <a:moveTo>
                      <a:pt x="0" y="188"/>
                    </a:moveTo>
                    <a:lnTo>
                      <a:pt x="86" y="188"/>
                    </a:lnTo>
                    <a:lnTo>
                      <a:pt x="86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EB7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3" name="Line 65"/>
              <p:cNvSpPr>
                <a:spLocks noChangeShapeType="1"/>
              </p:cNvSpPr>
              <p:nvPr/>
            </p:nvSpPr>
            <p:spPr bwMode="auto">
              <a:xfrm flipV="1">
                <a:off x="2268" y="2161"/>
                <a:ext cx="1" cy="19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4" name="Line 66"/>
              <p:cNvSpPr>
                <a:spLocks noChangeShapeType="1"/>
              </p:cNvSpPr>
              <p:nvPr/>
            </p:nvSpPr>
            <p:spPr bwMode="auto">
              <a:xfrm>
                <a:off x="2268" y="2163"/>
                <a:ext cx="8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5" name="Line 67"/>
              <p:cNvSpPr>
                <a:spLocks noChangeShapeType="1"/>
              </p:cNvSpPr>
              <p:nvPr/>
            </p:nvSpPr>
            <p:spPr bwMode="auto">
              <a:xfrm>
                <a:off x="2268" y="2351"/>
                <a:ext cx="8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6" name="Freeform 68"/>
              <p:cNvSpPr>
                <a:spLocks/>
              </p:cNvSpPr>
              <p:nvPr/>
            </p:nvSpPr>
            <p:spPr bwMode="auto">
              <a:xfrm>
                <a:off x="2693" y="2071"/>
                <a:ext cx="129" cy="372"/>
              </a:xfrm>
              <a:custGeom>
                <a:avLst/>
                <a:gdLst>
                  <a:gd name="T0" fmla="*/ 0 w 129"/>
                  <a:gd name="T1" fmla="*/ 0 h 372"/>
                  <a:gd name="T2" fmla="*/ 0 w 129"/>
                  <a:gd name="T3" fmla="*/ 150 h 372"/>
                  <a:gd name="T4" fmla="*/ 41 w 129"/>
                  <a:gd name="T5" fmla="*/ 187 h 372"/>
                  <a:gd name="T6" fmla="*/ 0 w 129"/>
                  <a:gd name="T7" fmla="*/ 222 h 372"/>
                  <a:gd name="T8" fmla="*/ 0 w 129"/>
                  <a:gd name="T9" fmla="*/ 372 h 372"/>
                  <a:gd name="T10" fmla="*/ 129 w 129"/>
                  <a:gd name="T11" fmla="*/ 260 h 372"/>
                  <a:gd name="T12" fmla="*/ 129 w 129"/>
                  <a:gd name="T13" fmla="*/ 115 h 372"/>
                  <a:gd name="T14" fmla="*/ 0 w 129"/>
                  <a:gd name="T15" fmla="*/ 0 h 372"/>
                  <a:gd name="T16" fmla="*/ 0 w 129"/>
                  <a:gd name="T17" fmla="*/ 0 h 3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9"/>
                  <a:gd name="T28" fmla="*/ 0 h 372"/>
                  <a:gd name="T29" fmla="*/ 129 w 129"/>
                  <a:gd name="T30" fmla="*/ 372 h 3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9" h="372">
                    <a:moveTo>
                      <a:pt x="0" y="0"/>
                    </a:moveTo>
                    <a:lnTo>
                      <a:pt x="0" y="150"/>
                    </a:lnTo>
                    <a:lnTo>
                      <a:pt x="41" y="187"/>
                    </a:lnTo>
                    <a:lnTo>
                      <a:pt x="0" y="222"/>
                    </a:lnTo>
                    <a:lnTo>
                      <a:pt x="0" y="372"/>
                    </a:lnTo>
                    <a:lnTo>
                      <a:pt x="129" y="260"/>
                    </a:lnTo>
                    <a:lnTo>
                      <a:pt x="129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7" name="Line 69"/>
              <p:cNvSpPr>
                <a:spLocks noChangeShapeType="1"/>
              </p:cNvSpPr>
              <p:nvPr/>
            </p:nvSpPr>
            <p:spPr bwMode="auto">
              <a:xfrm>
                <a:off x="2034" y="2256"/>
                <a:ext cx="234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8" name="Line 70"/>
              <p:cNvSpPr>
                <a:spLocks noChangeShapeType="1"/>
              </p:cNvSpPr>
              <p:nvPr/>
            </p:nvSpPr>
            <p:spPr bwMode="auto">
              <a:xfrm>
                <a:off x="3247" y="2256"/>
                <a:ext cx="84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39" name="Freeform 71"/>
              <p:cNvSpPr>
                <a:spLocks/>
              </p:cNvSpPr>
              <p:nvPr/>
            </p:nvSpPr>
            <p:spPr bwMode="auto">
              <a:xfrm>
                <a:off x="2225" y="2211"/>
                <a:ext cx="43" cy="45"/>
              </a:xfrm>
              <a:custGeom>
                <a:avLst/>
                <a:gdLst>
                  <a:gd name="T0" fmla="*/ 0 w 43"/>
                  <a:gd name="T1" fmla="*/ 45 h 45"/>
                  <a:gd name="T2" fmla="*/ 0 w 43"/>
                  <a:gd name="T3" fmla="*/ 0 h 45"/>
                  <a:gd name="T4" fmla="*/ 43 w 43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45"/>
                  <a:gd name="T11" fmla="*/ 43 w 43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45">
                    <a:moveTo>
                      <a:pt x="0" y="45"/>
                    </a:move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840" name="Rectangle 72"/>
              <p:cNvSpPr>
                <a:spLocks noChangeArrowheads="1"/>
              </p:cNvSpPr>
              <p:nvPr/>
            </p:nvSpPr>
            <p:spPr bwMode="auto">
              <a:xfrm>
                <a:off x="1461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1" name="Rectangle 73"/>
              <p:cNvSpPr>
                <a:spLocks noChangeArrowheads="1"/>
              </p:cNvSpPr>
              <p:nvPr/>
            </p:nvSpPr>
            <p:spPr bwMode="auto">
              <a:xfrm>
                <a:off x="1516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2" name="Rectangle 74"/>
              <p:cNvSpPr>
                <a:spLocks noChangeArrowheads="1"/>
              </p:cNvSpPr>
              <p:nvPr/>
            </p:nvSpPr>
            <p:spPr bwMode="auto">
              <a:xfrm>
                <a:off x="1570" y="134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3" name="Rectangle 75"/>
              <p:cNvSpPr>
                <a:spLocks noChangeArrowheads="1"/>
              </p:cNvSpPr>
              <p:nvPr/>
            </p:nvSpPr>
            <p:spPr bwMode="auto">
              <a:xfrm>
                <a:off x="1593" y="134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1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4" name="Rectangle 76"/>
              <p:cNvSpPr>
                <a:spLocks noChangeArrowheads="1"/>
              </p:cNvSpPr>
              <p:nvPr/>
            </p:nvSpPr>
            <p:spPr bwMode="auto">
              <a:xfrm>
                <a:off x="1866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5" name="Rectangle 77"/>
              <p:cNvSpPr>
                <a:spLocks noChangeArrowheads="1"/>
              </p:cNvSpPr>
              <p:nvPr/>
            </p:nvSpPr>
            <p:spPr bwMode="auto">
              <a:xfrm>
                <a:off x="1923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6" name="Rectangle 78"/>
              <p:cNvSpPr>
                <a:spLocks noChangeArrowheads="1"/>
              </p:cNvSpPr>
              <p:nvPr/>
            </p:nvSpPr>
            <p:spPr bwMode="auto">
              <a:xfrm>
                <a:off x="1977" y="134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7" name="Rectangle 79"/>
              <p:cNvSpPr>
                <a:spLocks noChangeArrowheads="1"/>
              </p:cNvSpPr>
              <p:nvPr/>
            </p:nvSpPr>
            <p:spPr bwMode="auto">
              <a:xfrm>
                <a:off x="1998" y="134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2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8" name="Rectangle 80"/>
              <p:cNvSpPr>
                <a:spLocks noChangeArrowheads="1"/>
              </p:cNvSpPr>
              <p:nvPr/>
            </p:nvSpPr>
            <p:spPr bwMode="auto">
              <a:xfrm>
                <a:off x="2272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49" name="Rectangle 81"/>
              <p:cNvSpPr>
                <a:spLocks noChangeArrowheads="1"/>
              </p:cNvSpPr>
              <p:nvPr/>
            </p:nvSpPr>
            <p:spPr bwMode="auto">
              <a:xfrm>
                <a:off x="2327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0" name="Rectangle 82"/>
              <p:cNvSpPr>
                <a:spLocks noChangeArrowheads="1"/>
              </p:cNvSpPr>
              <p:nvPr/>
            </p:nvSpPr>
            <p:spPr bwMode="auto">
              <a:xfrm>
                <a:off x="2381" y="134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1" name="Rectangle 83"/>
              <p:cNvSpPr>
                <a:spLocks noChangeArrowheads="1"/>
              </p:cNvSpPr>
              <p:nvPr/>
            </p:nvSpPr>
            <p:spPr bwMode="auto">
              <a:xfrm>
                <a:off x="2402" y="134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3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2" name="Rectangle 84"/>
              <p:cNvSpPr>
                <a:spLocks noChangeArrowheads="1"/>
              </p:cNvSpPr>
              <p:nvPr/>
            </p:nvSpPr>
            <p:spPr bwMode="auto">
              <a:xfrm>
                <a:off x="2677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3" name="Rectangle 85"/>
              <p:cNvSpPr>
                <a:spLocks noChangeArrowheads="1"/>
              </p:cNvSpPr>
              <p:nvPr/>
            </p:nvSpPr>
            <p:spPr bwMode="auto">
              <a:xfrm>
                <a:off x="2731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4" name="Rectangle 86"/>
              <p:cNvSpPr>
                <a:spLocks noChangeArrowheads="1"/>
              </p:cNvSpPr>
              <p:nvPr/>
            </p:nvSpPr>
            <p:spPr bwMode="auto">
              <a:xfrm>
                <a:off x="2786" y="134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5" name="Rectangle 87"/>
              <p:cNvSpPr>
                <a:spLocks noChangeArrowheads="1"/>
              </p:cNvSpPr>
              <p:nvPr/>
            </p:nvSpPr>
            <p:spPr bwMode="auto">
              <a:xfrm>
                <a:off x="2807" y="134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4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6" name="Rectangle 88"/>
              <p:cNvSpPr>
                <a:spLocks noChangeArrowheads="1"/>
              </p:cNvSpPr>
              <p:nvPr/>
            </p:nvSpPr>
            <p:spPr bwMode="auto">
              <a:xfrm>
                <a:off x="3081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7" name="Rectangle 89"/>
              <p:cNvSpPr>
                <a:spLocks noChangeArrowheads="1"/>
              </p:cNvSpPr>
              <p:nvPr/>
            </p:nvSpPr>
            <p:spPr bwMode="auto">
              <a:xfrm>
                <a:off x="3136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8" name="Rectangle 90"/>
              <p:cNvSpPr>
                <a:spLocks noChangeArrowheads="1"/>
              </p:cNvSpPr>
              <p:nvPr/>
            </p:nvSpPr>
            <p:spPr bwMode="auto">
              <a:xfrm>
                <a:off x="3190" y="134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59" name="Rectangle 91"/>
              <p:cNvSpPr>
                <a:spLocks noChangeArrowheads="1"/>
              </p:cNvSpPr>
              <p:nvPr/>
            </p:nvSpPr>
            <p:spPr bwMode="auto">
              <a:xfrm>
                <a:off x="3211" y="134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5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0" name="Rectangle 92"/>
              <p:cNvSpPr>
                <a:spLocks noChangeArrowheads="1"/>
              </p:cNvSpPr>
              <p:nvPr/>
            </p:nvSpPr>
            <p:spPr bwMode="auto">
              <a:xfrm>
                <a:off x="3485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1" name="Rectangle 93"/>
              <p:cNvSpPr>
                <a:spLocks noChangeArrowheads="1"/>
              </p:cNvSpPr>
              <p:nvPr/>
            </p:nvSpPr>
            <p:spPr bwMode="auto">
              <a:xfrm>
                <a:off x="3540" y="1340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2" name="Rectangle 94"/>
              <p:cNvSpPr>
                <a:spLocks noChangeArrowheads="1"/>
              </p:cNvSpPr>
              <p:nvPr/>
            </p:nvSpPr>
            <p:spPr bwMode="auto">
              <a:xfrm>
                <a:off x="3596" y="134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3" name="Rectangle 95"/>
              <p:cNvSpPr>
                <a:spLocks noChangeArrowheads="1"/>
              </p:cNvSpPr>
              <p:nvPr/>
            </p:nvSpPr>
            <p:spPr bwMode="auto">
              <a:xfrm>
                <a:off x="3615" y="134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6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4" name="Rectangle 96"/>
              <p:cNvSpPr>
                <a:spLocks noChangeArrowheads="1"/>
              </p:cNvSpPr>
              <p:nvPr/>
            </p:nvSpPr>
            <p:spPr bwMode="auto">
              <a:xfrm>
                <a:off x="1193" y="1200"/>
                <a:ext cx="50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T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5" name="Rectangle 97"/>
              <p:cNvSpPr>
                <a:spLocks noChangeArrowheads="1"/>
              </p:cNvSpPr>
              <p:nvPr/>
            </p:nvSpPr>
            <p:spPr bwMode="auto">
              <a:xfrm>
                <a:off x="1241" y="120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6" name="Rectangle 98"/>
              <p:cNvSpPr>
                <a:spLocks noChangeArrowheads="1"/>
              </p:cNvSpPr>
              <p:nvPr/>
            </p:nvSpPr>
            <p:spPr bwMode="auto">
              <a:xfrm>
                <a:off x="1257" y="1200"/>
                <a:ext cx="6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m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7" name="Rectangle 99"/>
              <p:cNvSpPr>
                <a:spLocks noChangeArrowheads="1"/>
              </p:cNvSpPr>
              <p:nvPr/>
            </p:nvSpPr>
            <p:spPr bwMode="auto">
              <a:xfrm>
                <a:off x="1321" y="1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8" name="Rectangle 100"/>
              <p:cNvSpPr>
                <a:spLocks noChangeArrowheads="1"/>
              </p:cNvSpPr>
              <p:nvPr/>
            </p:nvSpPr>
            <p:spPr bwMode="auto">
              <a:xfrm>
                <a:off x="1361" y="1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69" name="Rectangle 101"/>
              <p:cNvSpPr>
                <a:spLocks noChangeArrowheads="1"/>
              </p:cNvSpPr>
              <p:nvPr/>
            </p:nvSpPr>
            <p:spPr bwMode="auto">
              <a:xfrm>
                <a:off x="1384" y="1200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(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0" name="Rectangle 102"/>
              <p:cNvSpPr>
                <a:spLocks noChangeArrowheads="1"/>
              </p:cNvSpPr>
              <p:nvPr/>
            </p:nvSpPr>
            <p:spPr bwMode="auto">
              <a:xfrm>
                <a:off x="1409" y="120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1" name="Rectangle 103"/>
              <p:cNvSpPr>
                <a:spLocks noChangeArrowheads="1"/>
              </p:cNvSpPr>
              <p:nvPr/>
            </p:nvSpPr>
            <p:spPr bwMode="auto">
              <a:xfrm>
                <a:off x="1425" y="1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n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2" name="Rectangle 104"/>
              <p:cNvSpPr>
                <a:spLocks noChangeArrowheads="1"/>
              </p:cNvSpPr>
              <p:nvPr/>
            </p:nvSpPr>
            <p:spPr bwMode="auto">
              <a:xfrm>
                <a:off x="1468" y="1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3" name="Rectangle 105"/>
              <p:cNvSpPr>
                <a:spLocks noChangeArrowheads="1"/>
              </p:cNvSpPr>
              <p:nvPr/>
            </p:nvSpPr>
            <p:spPr bwMode="auto">
              <a:xfrm>
                <a:off x="1489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4" name="Rectangle 106"/>
              <p:cNvSpPr>
                <a:spLocks noChangeArrowheads="1"/>
              </p:cNvSpPr>
              <p:nvPr/>
            </p:nvSpPr>
            <p:spPr bwMode="auto">
              <a:xfrm>
                <a:off x="1527" y="120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l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5" name="Rectangle 107"/>
              <p:cNvSpPr>
                <a:spLocks noChangeArrowheads="1"/>
              </p:cNvSpPr>
              <p:nvPr/>
            </p:nvSpPr>
            <p:spPr bwMode="auto">
              <a:xfrm>
                <a:off x="1543" y="1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o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6" name="Rectangle 10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7" name="Rectangle 109"/>
              <p:cNvSpPr>
                <a:spLocks noChangeArrowheads="1"/>
              </p:cNvSpPr>
              <p:nvPr/>
            </p:nvSpPr>
            <p:spPr bwMode="auto">
              <a:xfrm>
                <a:off x="1623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k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8" name="Rectangle 110"/>
              <p:cNvSpPr>
                <a:spLocks noChangeArrowheads="1"/>
              </p:cNvSpPr>
              <p:nvPr/>
            </p:nvSpPr>
            <p:spPr bwMode="auto">
              <a:xfrm>
                <a:off x="1661" y="1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79" name="Rectangle 111"/>
              <p:cNvSpPr>
                <a:spLocks noChangeArrowheads="1"/>
              </p:cNvSpPr>
              <p:nvPr/>
            </p:nvSpPr>
            <p:spPr bwMode="auto">
              <a:xfrm>
                <a:off x="1682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0" name="Rectangle 112"/>
              <p:cNvSpPr>
                <a:spLocks noChangeArrowheads="1"/>
              </p:cNvSpPr>
              <p:nvPr/>
            </p:nvSpPr>
            <p:spPr bwMode="auto">
              <a:xfrm>
                <a:off x="1720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y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1" name="Rectangle 113"/>
              <p:cNvSpPr>
                <a:spLocks noChangeArrowheads="1"/>
              </p:cNvSpPr>
              <p:nvPr/>
            </p:nvSpPr>
            <p:spPr bwMode="auto">
              <a:xfrm>
                <a:off x="1757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2" name="Rectangle 114"/>
              <p:cNvSpPr>
                <a:spLocks noChangeArrowheads="1"/>
              </p:cNvSpPr>
              <p:nvPr/>
            </p:nvSpPr>
            <p:spPr bwMode="auto">
              <a:xfrm>
                <a:off x="1795" y="120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l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3" name="Rectangle 115"/>
              <p:cNvSpPr>
                <a:spLocks noChangeArrowheads="1"/>
              </p:cNvSpPr>
              <p:nvPr/>
            </p:nvSpPr>
            <p:spPr bwMode="auto">
              <a:xfrm>
                <a:off x="1811" y="1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4" name="Rectangle 116"/>
              <p:cNvSpPr>
                <a:spLocks noChangeArrowheads="1"/>
              </p:cNvSpPr>
              <p:nvPr/>
            </p:nvSpPr>
            <p:spPr bwMode="auto">
              <a:xfrm>
                <a:off x="1854" y="120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s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5" name="Rectangle 117"/>
              <p:cNvSpPr>
                <a:spLocks noChangeArrowheads="1"/>
              </p:cNvSpPr>
              <p:nvPr/>
            </p:nvSpPr>
            <p:spPr bwMode="auto">
              <a:xfrm>
                <a:off x="1893" y="1200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)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6" name="Rectangle 118"/>
              <p:cNvSpPr>
                <a:spLocks noChangeArrowheads="1"/>
              </p:cNvSpPr>
              <p:nvPr/>
            </p:nvSpPr>
            <p:spPr bwMode="auto">
              <a:xfrm>
                <a:off x="950" y="1777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l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7" name="Rectangle 119"/>
              <p:cNvSpPr>
                <a:spLocks noChangeArrowheads="1"/>
              </p:cNvSpPr>
              <p:nvPr/>
            </p:nvSpPr>
            <p:spPr bwMode="auto">
              <a:xfrm>
                <a:off x="966" y="1777"/>
                <a:ext cx="5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w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8" name="Rectangle 120"/>
              <p:cNvSpPr>
                <a:spLocks noChangeArrowheads="1"/>
              </p:cNvSpPr>
              <p:nvPr/>
            </p:nvSpPr>
            <p:spPr bwMode="auto">
              <a:xfrm>
                <a:off x="1021" y="1777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89" name="Rectangle 121"/>
              <p:cNvSpPr>
                <a:spLocks noChangeArrowheads="1"/>
              </p:cNvSpPr>
              <p:nvPr/>
            </p:nvSpPr>
            <p:spPr bwMode="auto">
              <a:xfrm>
                <a:off x="1041" y="1777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$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0" name="Rectangle 122"/>
              <p:cNvSpPr>
                <a:spLocks noChangeArrowheads="1"/>
              </p:cNvSpPr>
              <p:nvPr/>
            </p:nvSpPr>
            <p:spPr bwMode="auto">
              <a:xfrm>
                <a:off x="1084" y="1777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2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1" name="Rectangle 123"/>
              <p:cNvSpPr>
                <a:spLocks noChangeArrowheads="1"/>
              </p:cNvSpPr>
              <p:nvPr/>
            </p:nvSpPr>
            <p:spPr bwMode="auto">
              <a:xfrm>
                <a:off x="1125" y="1777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,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2" name="Rectangle 124"/>
              <p:cNvSpPr>
                <a:spLocks noChangeArrowheads="1"/>
              </p:cNvSpPr>
              <p:nvPr/>
            </p:nvSpPr>
            <p:spPr bwMode="auto">
              <a:xfrm>
                <a:off x="1148" y="1777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3" name="Rectangle 125"/>
              <p:cNvSpPr>
                <a:spLocks noChangeArrowheads="1"/>
              </p:cNvSpPr>
              <p:nvPr/>
            </p:nvSpPr>
            <p:spPr bwMode="auto">
              <a:xfrm>
                <a:off x="1168" y="1777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2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4" name="Rectangle 126"/>
              <p:cNvSpPr>
                <a:spLocks noChangeArrowheads="1"/>
              </p:cNvSpPr>
              <p:nvPr/>
            </p:nvSpPr>
            <p:spPr bwMode="auto">
              <a:xfrm>
                <a:off x="1209" y="1776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0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5" name="Rectangle 127"/>
              <p:cNvSpPr>
                <a:spLocks noChangeArrowheads="1"/>
              </p:cNvSpPr>
              <p:nvPr/>
            </p:nvSpPr>
            <p:spPr bwMode="auto">
              <a:xfrm>
                <a:off x="1252" y="1777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(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6" name="Rectangle 128"/>
              <p:cNvSpPr>
                <a:spLocks noChangeArrowheads="1"/>
              </p:cNvSpPr>
              <p:nvPr/>
            </p:nvSpPr>
            <p:spPr bwMode="auto">
              <a:xfrm>
                <a:off x="1277" y="1777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$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7" name="Rectangle 129"/>
              <p:cNvSpPr>
                <a:spLocks noChangeArrowheads="1"/>
              </p:cNvSpPr>
              <p:nvPr/>
            </p:nvSpPr>
            <p:spPr bwMode="auto">
              <a:xfrm>
                <a:off x="1321" y="1777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1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8" name="Rectangle 130"/>
              <p:cNvSpPr>
                <a:spLocks noChangeArrowheads="1"/>
              </p:cNvSpPr>
              <p:nvPr/>
            </p:nvSpPr>
            <p:spPr bwMode="auto">
              <a:xfrm>
                <a:off x="1361" y="1777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)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99" name="Line 131"/>
              <p:cNvSpPr>
                <a:spLocks noChangeShapeType="1"/>
              </p:cNvSpPr>
              <p:nvPr/>
            </p:nvSpPr>
            <p:spPr bwMode="auto">
              <a:xfrm>
                <a:off x="887" y="1773"/>
                <a:ext cx="1" cy="182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00" name="Freeform 132"/>
              <p:cNvSpPr>
                <a:spLocks/>
              </p:cNvSpPr>
              <p:nvPr/>
            </p:nvSpPr>
            <p:spPr bwMode="auto">
              <a:xfrm>
                <a:off x="873" y="3586"/>
                <a:ext cx="30" cy="33"/>
              </a:xfrm>
              <a:custGeom>
                <a:avLst/>
                <a:gdLst>
                  <a:gd name="T0" fmla="*/ 27 w 30"/>
                  <a:gd name="T1" fmla="*/ 0 h 33"/>
                  <a:gd name="T2" fmla="*/ 0 w 30"/>
                  <a:gd name="T3" fmla="*/ 0 h 33"/>
                  <a:gd name="T4" fmla="*/ 14 w 30"/>
                  <a:gd name="T5" fmla="*/ 33 h 33"/>
                  <a:gd name="T6" fmla="*/ 30 w 30"/>
                  <a:gd name="T7" fmla="*/ 0 h 33"/>
                  <a:gd name="T8" fmla="*/ 30 w 30"/>
                  <a:gd name="T9" fmla="*/ 0 h 33"/>
                  <a:gd name="T10" fmla="*/ 27 w 30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3"/>
                  <a:gd name="T20" fmla="*/ 30 w 30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3">
                    <a:moveTo>
                      <a:pt x="27" y="0"/>
                    </a:moveTo>
                    <a:lnTo>
                      <a:pt x="0" y="0"/>
                    </a:lnTo>
                    <a:lnTo>
                      <a:pt x="14" y="33"/>
                    </a:lnTo>
                    <a:lnTo>
                      <a:pt x="3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01" name="Rectangle 133"/>
              <p:cNvSpPr>
                <a:spLocks noChangeArrowheads="1"/>
              </p:cNvSpPr>
              <p:nvPr/>
            </p:nvSpPr>
            <p:spPr bwMode="auto">
              <a:xfrm>
                <a:off x="884" y="1332"/>
                <a:ext cx="5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P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2" name="Rectangle 134"/>
              <p:cNvSpPr>
                <a:spLocks noChangeArrowheads="1"/>
              </p:cNvSpPr>
              <p:nvPr/>
            </p:nvSpPr>
            <p:spPr bwMode="auto">
              <a:xfrm>
                <a:off x="934" y="1332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3" name="Rectangle 135"/>
              <p:cNvSpPr>
                <a:spLocks noChangeArrowheads="1"/>
              </p:cNvSpPr>
              <p:nvPr/>
            </p:nvSpPr>
            <p:spPr bwMode="auto">
              <a:xfrm>
                <a:off x="959" y="13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o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4" name="Rectangle 136"/>
              <p:cNvSpPr>
                <a:spLocks noChangeArrowheads="1"/>
              </p:cNvSpPr>
              <p:nvPr/>
            </p:nvSpPr>
            <p:spPr bwMode="auto">
              <a:xfrm>
                <a:off x="1003" y="13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g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5" name="Rectangle 137"/>
              <p:cNvSpPr>
                <a:spLocks noChangeArrowheads="1"/>
              </p:cNvSpPr>
              <p:nvPr/>
            </p:nvSpPr>
            <p:spPr bwMode="auto">
              <a:xfrm>
                <a:off x="1043" y="1332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6" name="Rectangle 138"/>
              <p:cNvSpPr>
                <a:spLocks noChangeArrowheads="1"/>
              </p:cNvSpPr>
              <p:nvPr/>
            </p:nvSpPr>
            <p:spPr bwMode="auto">
              <a:xfrm>
                <a:off x="1068" y="13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a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7" name="Rectangle 139"/>
              <p:cNvSpPr>
                <a:spLocks noChangeArrowheads="1"/>
              </p:cNvSpPr>
              <p:nvPr/>
            </p:nvSpPr>
            <p:spPr bwMode="auto">
              <a:xfrm>
                <a:off x="1112" y="1332"/>
                <a:ext cx="6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m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8" name="Rectangle 140"/>
              <p:cNvSpPr>
                <a:spLocks noChangeArrowheads="1"/>
              </p:cNvSpPr>
              <p:nvPr/>
            </p:nvSpPr>
            <p:spPr bwMode="auto">
              <a:xfrm>
                <a:off x="1175" y="1332"/>
                <a:ext cx="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09" name="Rectangle 141"/>
              <p:cNvSpPr>
                <a:spLocks noChangeArrowheads="1"/>
              </p:cNvSpPr>
              <p:nvPr/>
            </p:nvSpPr>
            <p:spPr bwMode="auto">
              <a:xfrm>
                <a:off x="884" y="14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0" name="Rectangle 142"/>
              <p:cNvSpPr>
                <a:spLocks noChangeArrowheads="1"/>
              </p:cNvSpPr>
              <p:nvPr/>
            </p:nvSpPr>
            <p:spPr bwMode="auto">
              <a:xfrm>
                <a:off x="925" y="1432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x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1" name="Rectangle 143"/>
              <p:cNvSpPr>
                <a:spLocks noChangeArrowheads="1"/>
              </p:cNvSpPr>
              <p:nvPr/>
            </p:nvSpPr>
            <p:spPr bwMode="auto">
              <a:xfrm>
                <a:off x="964" y="14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2" name="Rectangle 144"/>
              <p:cNvSpPr>
                <a:spLocks noChangeArrowheads="1"/>
              </p:cNvSpPr>
              <p:nvPr/>
            </p:nvSpPr>
            <p:spPr bwMode="auto">
              <a:xfrm>
                <a:off x="1007" y="1432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3" name="Rectangle 145"/>
              <p:cNvSpPr>
                <a:spLocks noChangeArrowheads="1"/>
              </p:cNvSpPr>
              <p:nvPr/>
            </p:nvSpPr>
            <p:spPr bwMode="auto">
              <a:xfrm>
                <a:off x="1043" y="14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u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4" name="Rectangle 146"/>
              <p:cNvSpPr>
                <a:spLocks noChangeArrowheads="1"/>
              </p:cNvSpPr>
              <p:nvPr/>
            </p:nvSpPr>
            <p:spPr bwMode="auto">
              <a:xfrm>
                <a:off x="1087" y="1432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t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5" name="Rectangle 147"/>
              <p:cNvSpPr>
                <a:spLocks noChangeArrowheads="1"/>
              </p:cNvSpPr>
              <p:nvPr/>
            </p:nvSpPr>
            <p:spPr bwMode="auto">
              <a:xfrm>
                <a:off x="1107" y="1432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6" name="Rectangle 148"/>
              <p:cNvSpPr>
                <a:spLocks noChangeArrowheads="1"/>
              </p:cNvSpPr>
              <p:nvPr/>
            </p:nvSpPr>
            <p:spPr bwMode="auto">
              <a:xfrm>
                <a:off x="1123" y="14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o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7" name="Rectangle 149"/>
              <p:cNvSpPr>
                <a:spLocks noChangeArrowheads="1"/>
              </p:cNvSpPr>
              <p:nvPr/>
            </p:nvSpPr>
            <p:spPr bwMode="auto">
              <a:xfrm>
                <a:off x="1166" y="143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n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8" name="Rectangle 150"/>
              <p:cNvSpPr>
                <a:spLocks noChangeArrowheads="1"/>
              </p:cNvSpPr>
              <p:nvPr/>
            </p:nvSpPr>
            <p:spPr bwMode="auto">
              <a:xfrm>
                <a:off x="1207" y="1432"/>
                <a:ext cx="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19" name="Rectangle 151"/>
              <p:cNvSpPr>
                <a:spLocks noChangeArrowheads="1"/>
              </p:cNvSpPr>
              <p:nvPr/>
            </p:nvSpPr>
            <p:spPr bwMode="auto">
              <a:xfrm>
                <a:off x="884" y="1529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o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0" name="Rectangle 152"/>
              <p:cNvSpPr>
                <a:spLocks noChangeArrowheads="1"/>
              </p:cNvSpPr>
              <p:nvPr/>
            </p:nvSpPr>
            <p:spPr bwMode="auto">
              <a:xfrm>
                <a:off x="925" y="1529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1" name="Rectangle 153"/>
              <p:cNvSpPr>
                <a:spLocks noChangeArrowheads="1"/>
              </p:cNvSpPr>
              <p:nvPr/>
            </p:nvSpPr>
            <p:spPr bwMode="auto">
              <a:xfrm>
                <a:off x="950" y="1529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d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2" name="Rectangle 154"/>
              <p:cNvSpPr>
                <a:spLocks noChangeArrowheads="1"/>
              </p:cNvSpPr>
              <p:nvPr/>
            </p:nvSpPr>
            <p:spPr bwMode="auto">
              <a:xfrm>
                <a:off x="993" y="1529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3" name="Rectangle 155"/>
              <p:cNvSpPr>
                <a:spLocks noChangeArrowheads="1"/>
              </p:cNvSpPr>
              <p:nvPr/>
            </p:nvSpPr>
            <p:spPr bwMode="auto">
              <a:xfrm>
                <a:off x="1034" y="1529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4" name="Rectangle 156"/>
              <p:cNvSpPr>
                <a:spLocks noChangeArrowheads="1"/>
              </p:cNvSpPr>
              <p:nvPr/>
            </p:nvSpPr>
            <p:spPr bwMode="auto">
              <a:xfrm>
                <a:off x="1062" y="1529"/>
                <a:ext cx="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5" name="Rectangle 157"/>
              <p:cNvSpPr>
                <a:spLocks noChangeArrowheads="1"/>
              </p:cNvSpPr>
              <p:nvPr/>
            </p:nvSpPr>
            <p:spPr bwMode="auto">
              <a:xfrm>
                <a:off x="884" y="1630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(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6" name="Rectangle 158"/>
              <p:cNvSpPr>
                <a:spLocks noChangeArrowheads="1"/>
              </p:cNvSpPr>
              <p:nvPr/>
            </p:nvSpPr>
            <p:spPr bwMode="auto">
              <a:xfrm>
                <a:off x="909" y="163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7" name="Rectangle 159"/>
              <p:cNvSpPr>
                <a:spLocks noChangeArrowheads="1"/>
              </p:cNvSpPr>
              <p:nvPr/>
            </p:nvSpPr>
            <p:spPr bwMode="auto">
              <a:xfrm>
                <a:off x="925" y="163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n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8" name="Rectangle 160"/>
              <p:cNvSpPr>
                <a:spLocks noChangeArrowheads="1"/>
              </p:cNvSpPr>
              <p:nvPr/>
            </p:nvSpPr>
            <p:spPr bwMode="auto">
              <a:xfrm>
                <a:off x="968" y="163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29" name="Rectangle 161"/>
              <p:cNvSpPr>
                <a:spLocks noChangeArrowheads="1"/>
              </p:cNvSpPr>
              <p:nvPr/>
            </p:nvSpPr>
            <p:spPr bwMode="auto">
              <a:xfrm>
                <a:off x="989" y="163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0" name="Rectangle 162"/>
              <p:cNvSpPr>
                <a:spLocks noChangeArrowheads="1"/>
              </p:cNvSpPr>
              <p:nvPr/>
            </p:nvSpPr>
            <p:spPr bwMode="auto">
              <a:xfrm>
                <a:off x="1005" y="163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n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1" name="Rectangle 163"/>
              <p:cNvSpPr>
                <a:spLocks noChangeArrowheads="1"/>
              </p:cNvSpPr>
              <p:nvPr/>
            </p:nvSpPr>
            <p:spPr bwMode="auto">
              <a:xfrm>
                <a:off x="1048" y="163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s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2" name="Rectangle 164"/>
              <p:cNvSpPr>
                <a:spLocks noChangeArrowheads="1"/>
              </p:cNvSpPr>
              <p:nvPr/>
            </p:nvSpPr>
            <p:spPr bwMode="auto">
              <a:xfrm>
                <a:off x="1087" y="163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t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3" name="Rectangle 165"/>
              <p:cNvSpPr>
                <a:spLocks noChangeArrowheads="1"/>
              </p:cNvSpPr>
              <p:nvPr/>
            </p:nvSpPr>
            <p:spPr bwMode="auto">
              <a:xfrm>
                <a:off x="1107" y="1630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r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4" name="Rectangle 166"/>
              <p:cNvSpPr>
                <a:spLocks noChangeArrowheads="1"/>
              </p:cNvSpPr>
              <p:nvPr/>
            </p:nvSpPr>
            <p:spPr bwMode="auto">
              <a:xfrm>
                <a:off x="1132" y="163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u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5" name="Rectangle 167"/>
              <p:cNvSpPr>
                <a:spLocks noChangeArrowheads="1"/>
              </p:cNvSpPr>
              <p:nvPr/>
            </p:nvSpPr>
            <p:spPr bwMode="auto">
              <a:xfrm>
                <a:off x="1175" y="163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c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6" name="Rectangle 168"/>
              <p:cNvSpPr>
                <a:spLocks noChangeArrowheads="1"/>
              </p:cNvSpPr>
              <p:nvPr/>
            </p:nvSpPr>
            <p:spPr bwMode="auto">
              <a:xfrm>
                <a:off x="1212" y="163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t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7" name="Rectangle 169"/>
              <p:cNvSpPr>
                <a:spLocks noChangeArrowheads="1"/>
              </p:cNvSpPr>
              <p:nvPr/>
            </p:nvSpPr>
            <p:spPr bwMode="auto">
              <a:xfrm>
                <a:off x="1232" y="1630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i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8" name="Rectangle 170"/>
              <p:cNvSpPr>
                <a:spLocks noChangeArrowheads="1"/>
              </p:cNvSpPr>
              <p:nvPr/>
            </p:nvSpPr>
            <p:spPr bwMode="auto">
              <a:xfrm>
                <a:off x="1250" y="163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o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39" name="Rectangle 171"/>
              <p:cNvSpPr>
                <a:spLocks noChangeArrowheads="1"/>
              </p:cNvSpPr>
              <p:nvPr/>
            </p:nvSpPr>
            <p:spPr bwMode="auto">
              <a:xfrm>
                <a:off x="1291" y="163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n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0" name="Rectangle 172"/>
              <p:cNvSpPr>
                <a:spLocks noChangeArrowheads="1"/>
              </p:cNvSpPr>
              <p:nvPr/>
            </p:nvSpPr>
            <p:spPr bwMode="auto">
              <a:xfrm>
                <a:off x="1334" y="1630"/>
                <a:ext cx="4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s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1" name="Rectangle 173"/>
              <p:cNvSpPr>
                <a:spLocks noChangeArrowheads="1"/>
              </p:cNvSpPr>
              <p:nvPr/>
            </p:nvSpPr>
            <p:spPr bwMode="auto">
              <a:xfrm>
                <a:off x="1373" y="1630"/>
                <a:ext cx="2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)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2" name="Line 174"/>
              <p:cNvSpPr>
                <a:spLocks noChangeShapeType="1"/>
              </p:cNvSpPr>
              <p:nvPr/>
            </p:nvSpPr>
            <p:spPr bwMode="auto">
              <a:xfrm>
                <a:off x="1961" y="1255"/>
                <a:ext cx="2865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43" name="Freeform 175"/>
              <p:cNvSpPr>
                <a:spLocks/>
              </p:cNvSpPr>
              <p:nvPr/>
            </p:nvSpPr>
            <p:spPr bwMode="auto">
              <a:xfrm>
                <a:off x="4819" y="1240"/>
                <a:ext cx="29" cy="33"/>
              </a:xfrm>
              <a:custGeom>
                <a:avLst/>
                <a:gdLst>
                  <a:gd name="T0" fmla="*/ 0 w 29"/>
                  <a:gd name="T1" fmla="*/ 0 h 33"/>
                  <a:gd name="T2" fmla="*/ 0 w 29"/>
                  <a:gd name="T3" fmla="*/ 33 h 33"/>
                  <a:gd name="T4" fmla="*/ 29 w 29"/>
                  <a:gd name="T5" fmla="*/ 18 h 33"/>
                  <a:gd name="T6" fmla="*/ 0 w 29"/>
                  <a:gd name="T7" fmla="*/ 0 h 33"/>
                  <a:gd name="T8" fmla="*/ 0 w 29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3"/>
                  <a:gd name="T17" fmla="*/ 29 w 2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3">
                    <a:moveTo>
                      <a:pt x="0" y="0"/>
                    </a:moveTo>
                    <a:lnTo>
                      <a:pt x="0" y="33"/>
                    </a:lnTo>
                    <a:lnTo>
                      <a:pt x="29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44" name="Rectangle 176"/>
              <p:cNvSpPr>
                <a:spLocks noChangeArrowheads="1"/>
              </p:cNvSpPr>
              <p:nvPr/>
            </p:nvSpPr>
            <p:spPr bwMode="auto">
              <a:xfrm>
                <a:off x="950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a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5" name="Rectangle 177"/>
              <p:cNvSpPr>
                <a:spLocks noChangeArrowheads="1"/>
              </p:cNvSpPr>
              <p:nvPr/>
            </p:nvSpPr>
            <p:spPr bwMode="auto">
              <a:xfrm>
                <a:off x="991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n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6" name="Rectangle 178"/>
              <p:cNvSpPr>
                <a:spLocks noChangeArrowheads="1"/>
              </p:cNvSpPr>
              <p:nvPr/>
            </p:nvSpPr>
            <p:spPr bwMode="auto">
              <a:xfrm>
                <a:off x="1034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d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7" name="Rectangle 179"/>
              <p:cNvSpPr>
                <a:spLocks noChangeArrowheads="1"/>
              </p:cNvSpPr>
              <p:nvPr/>
            </p:nvSpPr>
            <p:spPr bwMode="auto">
              <a:xfrm>
                <a:off x="1075" y="2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8" name="Rectangle 180"/>
              <p:cNvSpPr>
                <a:spLocks noChangeArrowheads="1"/>
              </p:cNvSpPr>
              <p:nvPr/>
            </p:nvSpPr>
            <p:spPr bwMode="auto">
              <a:xfrm>
                <a:off x="1098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$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49" name="Rectangle 181"/>
              <p:cNvSpPr>
                <a:spLocks noChangeArrowheads="1"/>
              </p:cNvSpPr>
              <p:nvPr/>
            </p:nvSpPr>
            <p:spPr bwMode="auto">
              <a:xfrm>
                <a:off x="1139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4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0" name="Rectangle 182"/>
              <p:cNvSpPr>
                <a:spLocks noChangeArrowheads="1"/>
              </p:cNvSpPr>
              <p:nvPr/>
            </p:nvSpPr>
            <p:spPr bwMode="auto">
              <a:xfrm>
                <a:off x="1182" y="2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,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1" name="Rectangle 183"/>
              <p:cNvSpPr>
                <a:spLocks noChangeArrowheads="1"/>
              </p:cNvSpPr>
              <p:nvPr/>
            </p:nvSpPr>
            <p:spPr bwMode="auto">
              <a:xfrm>
                <a:off x="1202" y="2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2" name="Rectangle 184"/>
              <p:cNvSpPr>
                <a:spLocks noChangeArrowheads="1"/>
              </p:cNvSpPr>
              <p:nvPr/>
            </p:nvSpPr>
            <p:spPr bwMode="auto">
              <a:xfrm>
                <a:off x="1223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$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3" name="Rectangle 185"/>
              <p:cNvSpPr>
                <a:spLocks noChangeArrowheads="1"/>
              </p:cNvSpPr>
              <p:nvPr/>
            </p:nvSpPr>
            <p:spPr bwMode="auto">
              <a:xfrm>
                <a:off x="1266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EB7500"/>
                    </a:solidFill>
                  </a:rPr>
                  <a:t>2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4" name="Rectangle 186"/>
              <p:cNvSpPr>
                <a:spLocks noChangeArrowheads="1"/>
              </p:cNvSpPr>
              <p:nvPr/>
            </p:nvSpPr>
            <p:spPr bwMode="auto">
              <a:xfrm>
                <a:off x="1307" y="2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,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5" name="Rectangle 187"/>
              <p:cNvSpPr>
                <a:spLocks noChangeArrowheads="1"/>
              </p:cNvSpPr>
              <p:nvPr/>
            </p:nvSpPr>
            <p:spPr bwMode="auto">
              <a:xfrm>
                <a:off x="1327" y="2200"/>
                <a:ext cx="2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 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6" name="Rectangle 188"/>
              <p:cNvSpPr>
                <a:spLocks noChangeArrowheads="1"/>
              </p:cNvSpPr>
              <p:nvPr/>
            </p:nvSpPr>
            <p:spPr bwMode="auto">
              <a:xfrm>
                <a:off x="1350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$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7" name="Rectangle 189"/>
              <p:cNvSpPr>
                <a:spLocks noChangeArrowheads="1"/>
              </p:cNvSpPr>
              <p:nvPr/>
            </p:nvSpPr>
            <p:spPr bwMode="auto">
              <a:xfrm>
                <a:off x="1391" y="220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5</a:t>
                </a:r>
                <a:endParaRPr kumimoji="0"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58" name="Freeform 190"/>
              <p:cNvSpPr>
                <a:spLocks/>
              </p:cNvSpPr>
              <p:nvPr/>
            </p:nvSpPr>
            <p:spPr bwMode="auto">
              <a:xfrm>
                <a:off x="1714" y="1648"/>
                <a:ext cx="65" cy="375"/>
              </a:xfrm>
              <a:custGeom>
                <a:avLst/>
                <a:gdLst>
                  <a:gd name="T0" fmla="*/ 63 w 65"/>
                  <a:gd name="T1" fmla="*/ 375 h 375"/>
                  <a:gd name="T2" fmla="*/ 65 w 65"/>
                  <a:gd name="T3" fmla="*/ 0 h 375"/>
                  <a:gd name="T4" fmla="*/ 0 w 65"/>
                  <a:gd name="T5" fmla="*/ 0 h 375"/>
                  <a:gd name="T6" fmla="*/ 0 w 65"/>
                  <a:gd name="T7" fmla="*/ 375 h 375"/>
                  <a:gd name="T8" fmla="*/ 65 w 65"/>
                  <a:gd name="T9" fmla="*/ 375 h 375"/>
                  <a:gd name="T10" fmla="*/ 65 w 65"/>
                  <a:gd name="T11" fmla="*/ 375 h 375"/>
                  <a:gd name="T12" fmla="*/ 63 w 65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375"/>
                  <a:gd name="T23" fmla="*/ 65 w 65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375">
                    <a:moveTo>
                      <a:pt x="63" y="375"/>
                    </a:moveTo>
                    <a:lnTo>
                      <a:pt x="65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5" y="375"/>
                    </a:lnTo>
                    <a:lnTo>
                      <a:pt x="63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59" name="Freeform 191"/>
              <p:cNvSpPr>
                <a:spLocks/>
              </p:cNvSpPr>
              <p:nvPr/>
            </p:nvSpPr>
            <p:spPr bwMode="auto">
              <a:xfrm>
                <a:off x="1714" y="1648"/>
                <a:ext cx="65" cy="375"/>
              </a:xfrm>
              <a:custGeom>
                <a:avLst/>
                <a:gdLst>
                  <a:gd name="T0" fmla="*/ 63 w 65"/>
                  <a:gd name="T1" fmla="*/ 375 h 375"/>
                  <a:gd name="T2" fmla="*/ 65 w 65"/>
                  <a:gd name="T3" fmla="*/ 0 h 375"/>
                  <a:gd name="T4" fmla="*/ 0 w 65"/>
                  <a:gd name="T5" fmla="*/ 0 h 375"/>
                  <a:gd name="T6" fmla="*/ 0 w 65"/>
                  <a:gd name="T7" fmla="*/ 375 h 375"/>
                  <a:gd name="T8" fmla="*/ 65 w 65"/>
                  <a:gd name="T9" fmla="*/ 375 h 375"/>
                  <a:gd name="T10" fmla="*/ 65 w 65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375"/>
                  <a:gd name="T20" fmla="*/ 65 w 65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375">
                    <a:moveTo>
                      <a:pt x="63" y="375"/>
                    </a:moveTo>
                    <a:lnTo>
                      <a:pt x="65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5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0" name="Freeform 192"/>
              <p:cNvSpPr>
                <a:spLocks/>
              </p:cNvSpPr>
              <p:nvPr/>
            </p:nvSpPr>
            <p:spPr bwMode="auto">
              <a:xfrm>
                <a:off x="2120" y="1648"/>
                <a:ext cx="64" cy="375"/>
              </a:xfrm>
              <a:custGeom>
                <a:avLst/>
                <a:gdLst>
                  <a:gd name="T0" fmla="*/ 62 w 64"/>
                  <a:gd name="T1" fmla="*/ 375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62 w 64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75"/>
                  <a:gd name="T23" fmla="*/ 64 w 64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75">
                    <a:moveTo>
                      <a:pt x="62" y="375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  <a:lnTo>
                      <a:pt x="62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1" name="Freeform 193"/>
              <p:cNvSpPr>
                <a:spLocks/>
              </p:cNvSpPr>
              <p:nvPr/>
            </p:nvSpPr>
            <p:spPr bwMode="auto">
              <a:xfrm>
                <a:off x="2120" y="1648"/>
                <a:ext cx="64" cy="375"/>
              </a:xfrm>
              <a:custGeom>
                <a:avLst/>
                <a:gdLst>
                  <a:gd name="T0" fmla="*/ 62 w 64"/>
                  <a:gd name="T1" fmla="*/ 375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375"/>
                  <a:gd name="T20" fmla="*/ 64 w 64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375">
                    <a:moveTo>
                      <a:pt x="62" y="375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2" name="Freeform 194"/>
              <p:cNvSpPr>
                <a:spLocks/>
              </p:cNvSpPr>
              <p:nvPr/>
            </p:nvSpPr>
            <p:spPr bwMode="auto">
              <a:xfrm>
                <a:off x="2525" y="1648"/>
                <a:ext cx="63" cy="375"/>
              </a:xfrm>
              <a:custGeom>
                <a:avLst/>
                <a:gdLst>
                  <a:gd name="T0" fmla="*/ 61 w 63"/>
                  <a:gd name="T1" fmla="*/ 375 h 375"/>
                  <a:gd name="T2" fmla="*/ 63 w 63"/>
                  <a:gd name="T3" fmla="*/ 0 h 375"/>
                  <a:gd name="T4" fmla="*/ 0 w 63"/>
                  <a:gd name="T5" fmla="*/ 0 h 375"/>
                  <a:gd name="T6" fmla="*/ 0 w 63"/>
                  <a:gd name="T7" fmla="*/ 375 h 375"/>
                  <a:gd name="T8" fmla="*/ 63 w 63"/>
                  <a:gd name="T9" fmla="*/ 375 h 375"/>
                  <a:gd name="T10" fmla="*/ 63 w 63"/>
                  <a:gd name="T11" fmla="*/ 375 h 375"/>
                  <a:gd name="T12" fmla="*/ 61 w 63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375"/>
                  <a:gd name="T23" fmla="*/ 63 w 63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375">
                    <a:moveTo>
                      <a:pt x="61" y="375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3" y="375"/>
                    </a:lnTo>
                    <a:lnTo>
                      <a:pt x="61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3" name="Freeform 195"/>
              <p:cNvSpPr>
                <a:spLocks/>
              </p:cNvSpPr>
              <p:nvPr/>
            </p:nvSpPr>
            <p:spPr bwMode="auto">
              <a:xfrm>
                <a:off x="2525" y="1648"/>
                <a:ext cx="63" cy="375"/>
              </a:xfrm>
              <a:custGeom>
                <a:avLst/>
                <a:gdLst>
                  <a:gd name="T0" fmla="*/ 61 w 63"/>
                  <a:gd name="T1" fmla="*/ 375 h 375"/>
                  <a:gd name="T2" fmla="*/ 63 w 63"/>
                  <a:gd name="T3" fmla="*/ 0 h 375"/>
                  <a:gd name="T4" fmla="*/ 0 w 63"/>
                  <a:gd name="T5" fmla="*/ 0 h 375"/>
                  <a:gd name="T6" fmla="*/ 0 w 63"/>
                  <a:gd name="T7" fmla="*/ 375 h 375"/>
                  <a:gd name="T8" fmla="*/ 63 w 63"/>
                  <a:gd name="T9" fmla="*/ 375 h 375"/>
                  <a:gd name="T10" fmla="*/ 63 w 63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375"/>
                  <a:gd name="T20" fmla="*/ 63 w 63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375">
                    <a:moveTo>
                      <a:pt x="61" y="375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3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4" name="Freeform 196"/>
              <p:cNvSpPr>
                <a:spLocks/>
              </p:cNvSpPr>
              <p:nvPr/>
            </p:nvSpPr>
            <p:spPr bwMode="auto">
              <a:xfrm>
                <a:off x="2929" y="1648"/>
                <a:ext cx="64" cy="375"/>
              </a:xfrm>
              <a:custGeom>
                <a:avLst/>
                <a:gdLst>
                  <a:gd name="T0" fmla="*/ 61 w 64"/>
                  <a:gd name="T1" fmla="*/ 375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61 w 64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75"/>
                  <a:gd name="T23" fmla="*/ 64 w 64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75">
                    <a:moveTo>
                      <a:pt x="61" y="375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  <a:lnTo>
                      <a:pt x="61" y="37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5" name="Freeform 197"/>
              <p:cNvSpPr>
                <a:spLocks/>
              </p:cNvSpPr>
              <p:nvPr/>
            </p:nvSpPr>
            <p:spPr bwMode="auto">
              <a:xfrm>
                <a:off x="2120" y="2071"/>
                <a:ext cx="64" cy="375"/>
              </a:xfrm>
              <a:custGeom>
                <a:avLst/>
                <a:gdLst>
                  <a:gd name="T0" fmla="*/ 62 w 64"/>
                  <a:gd name="T1" fmla="*/ 372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62 w 64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75"/>
                  <a:gd name="T23" fmla="*/ 64 w 64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75">
                    <a:moveTo>
                      <a:pt x="62" y="37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  <a:lnTo>
                      <a:pt x="62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6" name="Freeform 198"/>
              <p:cNvSpPr>
                <a:spLocks/>
              </p:cNvSpPr>
              <p:nvPr/>
            </p:nvSpPr>
            <p:spPr bwMode="auto">
              <a:xfrm>
                <a:off x="2120" y="2071"/>
                <a:ext cx="64" cy="375"/>
              </a:xfrm>
              <a:custGeom>
                <a:avLst/>
                <a:gdLst>
                  <a:gd name="T0" fmla="*/ 62 w 64"/>
                  <a:gd name="T1" fmla="*/ 372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375"/>
                  <a:gd name="T20" fmla="*/ 64 w 64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375">
                    <a:moveTo>
                      <a:pt x="62" y="37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7" name="Freeform 199"/>
              <p:cNvSpPr>
                <a:spLocks/>
              </p:cNvSpPr>
              <p:nvPr/>
            </p:nvSpPr>
            <p:spPr bwMode="auto">
              <a:xfrm>
                <a:off x="2525" y="2071"/>
                <a:ext cx="63" cy="375"/>
              </a:xfrm>
              <a:custGeom>
                <a:avLst/>
                <a:gdLst>
                  <a:gd name="T0" fmla="*/ 61 w 63"/>
                  <a:gd name="T1" fmla="*/ 372 h 375"/>
                  <a:gd name="T2" fmla="*/ 63 w 63"/>
                  <a:gd name="T3" fmla="*/ 0 h 375"/>
                  <a:gd name="T4" fmla="*/ 0 w 63"/>
                  <a:gd name="T5" fmla="*/ 0 h 375"/>
                  <a:gd name="T6" fmla="*/ 0 w 63"/>
                  <a:gd name="T7" fmla="*/ 375 h 375"/>
                  <a:gd name="T8" fmla="*/ 63 w 63"/>
                  <a:gd name="T9" fmla="*/ 375 h 375"/>
                  <a:gd name="T10" fmla="*/ 63 w 63"/>
                  <a:gd name="T11" fmla="*/ 375 h 375"/>
                  <a:gd name="T12" fmla="*/ 61 w 63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375"/>
                  <a:gd name="T23" fmla="*/ 63 w 63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375">
                    <a:moveTo>
                      <a:pt x="61" y="372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3" y="375"/>
                    </a:lnTo>
                    <a:lnTo>
                      <a:pt x="61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8" name="Freeform 200"/>
              <p:cNvSpPr>
                <a:spLocks/>
              </p:cNvSpPr>
              <p:nvPr/>
            </p:nvSpPr>
            <p:spPr bwMode="auto">
              <a:xfrm>
                <a:off x="2525" y="2071"/>
                <a:ext cx="63" cy="375"/>
              </a:xfrm>
              <a:custGeom>
                <a:avLst/>
                <a:gdLst>
                  <a:gd name="T0" fmla="*/ 61 w 63"/>
                  <a:gd name="T1" fmla="*/ 372 h 375"/>
                  <a:gd name="T2" fmla="*/ 63 w 63"/>
                  <a:gd name="T3" fmla="*/ 0 h 375"/>
                  <a:gd name="T4" fmla="*/ 0 w 63"/>
                  <a:gd name="T5" fmla="*/ 0 h 375"/>
                  <a:gd name="T6" fmla="*/ 0 w 63"/>
                  <a:gd name="T7" fmla="*/ 375 h 375"/>
                  <a:gd name="T8" fmla="*/ 63 w 63"/>
                  <a:gd name="T9" fmla="*/ 375 h 375"/>
                  <a:gd name="T10" fmla="*/ 63 w 63"/>
                  <a:gd name="T11" fmla="*/ 375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375"/>
                  <a:gd name="T20" fmla="*/ 63 w 63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375">
                    <a:moveTo>
                      <a:pt x="61" y="372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3" y="3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69" name="Freeform 201"/>
              <p:cNvSpPr>
                <a:spLocks/>
              </p:cNvSpPr>
              <p:nvPr/>
            </p:nvSpPr>
            <p:spPr bwMode="auto">
              <a:xfrm>
                <a:off x="2929" y="2071"/>
                <a:ext cx="64" cy="375"/>
              </a:xfrm>
              <a:custGeom>
                <a:avLst/>
                <a:gdLst>
                  <a:gd name="T0" fmla="*/ 61 w 64"/>
                  <a:gd name="T1" fmla="*/ 372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61 w 64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75"/>
                  <a:gd name="T23" fmla="*/ 64 w 64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75">
                    <a:moveTo>
                      <a:pt x="61" y="37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  <a:lnTo>
                      <a:pt x="61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70" name="Freeform 202"/>
              <p:cNvSpPr>
                <a:spLocks/>
              </p:cNvSpPr>
              <p:nvPr/>
            </p:nvSpPr>
            <p:spPr bwMode="auto">
              <a:xfrm>
                <a:off x="3333" y="2071"/>
                <a:ext cx="64" cy="375"/>
              </a:xfrm>
              <a:custGeom>
                <a:avLst/>
                <a:gdLst>
                  <a:gd name="T0" fmla="*/ 64 w 64"/>
                  <a:gd name="T1" fmla="*/ 372 h 375"/>
                  <a:gd name="T2" fmla="*/ 64 w 64"/>
                  <a:gd name="T3" fmla="*/ 0 h 375"/>
                  <a:gd name="T4" fmla="*/ 0 w 64"/>
                  <a:gd name="T5" fmla="*/ 0 h 375"/>
                  <a:gd name="T6" fmla="*/ 0 w 64"/>
                  <a:gd name="T7" fmla="*/ 375 h 375"/>
                  <a:gd name="T8" fmla="*/ 64 w 64"/>
                  <a:gd name="T9" fmla="*/ 375 h 375"/>
                  <a:gd name="T10" fmla="*/ 64 w 64"/>
                  <a:gd name="T11" fmla="*/ 375 h 375"/>
                  <a:gd name="T12" fmla="*/ 64 w 64"/>
                  <a:gd name="T13" fmla="*/ 372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75"/>
                  <a:gd name="T23" fmla="*/ 64 w 64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75">
                    <a:moveTo>
                      <a:pt x="64" y="37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64" y="375"/>
                    </a:lnTo>
                    <a:lnTo>
                      <a:pt x="64" y="37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71" name="Rectangle 203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84" cy="187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72" name="Rectangle 204"/>
              <p:cNvSpPr>
                <a:spLocks noChangeArrowheads="1"/>
              </p:cNvSpPr>
              <p:nvPr/>
            </p:nvSpPr>
            <p:spPr bwMode="auto">
              <a:xfrm>
                <a:off x="3888" y="2586"/>
                <a:ext cx="84" cy="187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73" name="Line 205"/>
              <p:cNvSpPr>
                <a:spLocks noChangeShapeType="1"/>
              </p:cNvSpPr>
              <p:nvPr/>
            </p:nvSpPr>
            <p:spPr bwMode="auto">
              <a:xfrm flipV="1">
                <a:off x="4056" y="2583"/>
                <a:ext cx="2" cy="19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09974" name="Line 206"/>
              <p:cNvSpPr>
                <a:spLocks noChangeShapeType="1"/>
              </p:cNvSpPr>
              <p:nvPr/>
            </p:nvSpPr>
            <p:spPr bwMode="auto">
              <a:xfrm flipH="1">
                <a:off x="3969" y="2586"/>
                <a:ext cx="8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109577" name="Line 207"/>
            <p:cNvSpPr>
              <a:spLocks noChangeShapeType="1"/>
            </p:cNvSpPr>
            <p:nvPr/>
          </p:nvSpPr>
          <p:spPr bwMode="auto">
            <a:xfrm flipH="1">
              <a:off x="3969" y="2773"/>
              <a:ext cx="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78" name="Freeform 208"/>
            <p:cNvSpPr>
              <a:spLocks/>
            </p:cNvSpPr>
            <p:nvPr/>
          </p:nvSpPr>
          <p:spPr bwMode="auto">
            <a:xfrm>
              <a:off x="2352" y="2586"/>
              <a:ext cx="86" cy="187"/>
            </a:xfrm>
            <a:custGeom>
              <a:avLst/>
              <a:gdLst>
                <a:gd name="T0" fmla="*/ 0 w 86"/>
                <a:gd name="T1" fmla="*/ 187 h 187"/>
                <a:gd name="T2" fmla="*/ 86 w 86"/>
                <a:gd name="T3" fmla="*/ 187 h 187"/>
                <a:gd name="T4" fmla="*/ 86 w 86"/>
                <a:gd name="T5" fmla="*/ 0 h 187"/>
                <a:gd name="T6" fmla="*/ 2 w 86"/>
                <a:gd name="T7" fmla="*/ 0 h 187"/>
                <a:gd name="T8" fmla="*/ 0 w 86"/>
                <a:gd name="T9" fmla="*/ 187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79" name="Freeform 209"/>
            <p:cNvSpPr>
              <a:spLocks/>
            </p:cNvSpPr>
            <p:nvPr/>
          </p:nvSpPr>
          <p:spPr bwMode="auto">
            <a:xfrm>
              <a:off x="2352" y="2586"/>
              <a:ext cx="86" cy="187"/>
            </a:xfrm>
            <a:custGeom>
              <a:avLst/>
              <a:gdLst>
                <a:gd name="T0" fmla="*/ 0 w 86"/>
                <a:gd name="T1" fmla="*/ 187 h 187"/>
                <a:gd name="T2" fmla="*/ 86 w 86"/>
                <a:gd name="T3" fmla="*/ 187 h 187"/>
                <a:gd name="T4" fmla="*/ 86 w 86"/>
                <a:gd name="T5" fmla="*/ 0 h 187"/>
                <a:gd name="T6" fmla="*/ 2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0" y="187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0" name="Freeform 210"/>
            <p:cNvSpPr>
              <a:spLocks/>
            </p:cNvSpPr>
            <p:nvPr/>
          </p:nvSpPr>
          <p:spPr bwMode="auto">
            <a:xfrm>
              <a:off x="2268" y="2586"/>
              <a:ext cx="86" cy="187"/>
            </a:xfrm>
            <a:custGeom>
              <a:avLst/>
              <a:gdLst>
                <a:gd name="T0" fmla="*/ 84 w 86"/>
                <a:gd name="T1" fmla="*/ 0 h 187"/>
                <a:gd name="T2" fmla="*/ 0 w 86"/>
                <a:gd name="T3" fmla="*/ 0 h 187"/>
                <a:gd name="T4" fmla="*/ 0 w 86"/>
                <a:gd name="T5" fmla="*/ 187 h 187"/>
                <a:gd name="T6" fmla="*/ 86 w 86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84" y="0"/>
                  </a:moveTo>
                  <a:lnTo>
                    <a:pt x="0" y="0"/>
                  </a:lnTo>
                  <a:lnTo>
                    <a:pt x="0" y="187"/>
                  </a:lnTo>
                  <a:lnTo>
                    <a:pt x="86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1" name="Rectangle 211"/>
            <p:cNvSpPr>
              <a:spLocks noChangeArrowheads="1"/>
            </p:cNvSpPr>
            <p:nvPr/>
          </p:nvSpPr>
          <p:spPr bwMode="auto">
            <a:xfrm>
              <a:off x="2311" y="2623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I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82" name="Rectangle 212"/>
            <p:cNvSpPr>
              <a:spLocks noChangeArrowheads="1"/>
            </p:cNvSpPr>
            <p:nvPr/>
          </p:nvSpPr>
          <p:spPr bwMode="auto">
            <a:xfrm>
              <a:off x="2331" y="2623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83" name="Freeform 213"/>
            <p:cNvSpPr>
              <a:spLocks/>
            </p:cNvSpPr>
            <p:nvPr/>
          </p:nvSpPr>
          <p:spPr bwMode="auto">
            <a:xfrm>
              <a:off x="2756" y="2586"/>
              <a:ext cx="87" cy="187"/>
            </a:xfrm>
            <a:custGeom>
              <a:avLst/>
              <a:gdLst>
                <a:gd name="T0" fmla="*/ 0 w 87"/>
                <a:gd name="T1" fmla="*/ 187 h 187"/>
                <a:gd name="T2" fmla="*/ 87 w 87"/>
                <a:gd name="T3" fmla="*/ 187 h 187"/>
                <a:gd name="T4" fmla="*/ 87 w 87"/>
                <a:gd name="T5" fmla="*/ 0 h 187"/>
                <a:gd name="T6" fmla="*/ 3 w 87"/>
                <a:gd name="T7" fmla="*/ 0 h 187"/>
                <a:gd name="T8" fmla="*/ 0 w 87"/>
                <a:gd name="T9" fmla="*/ 187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7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4" name="Freeform 214"/>
            <p:cNvSpPr>
              <a:spLocks/>
            </p:cNvSpPr>
            <p:nvPr/>
          </p:nvSpPr>
          <p:spPr bwMode="auto">
            <a:xfrm>
              <a:off x="2756" y="2586"/>
              <a:ext cx="87" cy="187"/>
            </a:xfrm>
            <a:custGeom>
              <a:avLst/>
              <a:gdLst>
                <a:gd name="T0" fmla="*/ 0 w 87"/>
                <a:gd name="T1" fmla="*/ 187 h 187"/>
                <a:gd name="T2" fmla="*/ 87 w 87"/>
                <a:gd name="T3" fmla="*/ 187 h 187"/>
                <a:gd name="T4" fmla="*/ 87 w 87"/>
                <a:gd name="T5" fmla="*/ 0 h 187"/>
                <a:gd name="T6" fmla="*/ 3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7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5" name="Line 215"/>
            <p:cNvSpPr>
              <a:spLocks noChangeShapeType="1"/>
            </p:cNvSpPr>
            <p:nvPr/>
          </p:nvSpPr>
          <p:spPr bwMode="auto">
            <a:xfrm flipV="1">
              <a:off x="2672" y="2583"/>
              <a:ext cx="1" cy="1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6" name="Line 216"/>
            <p:cNvSpPr>
              <a:spLocks noChangeShapeType="1"/>
            </p:cNvSpPr>
            <p:nvPr/>
          </p:nvSpPr>
          <p:spPr bwMode="auto">
            <a:xfrm>
              <a:off x="2672" y="2586"/>
              <a:ext cx="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7" name="Line 217"/>
            <p:cNvSpPr>
              <a:spLocks noChangeShapeType="1"/>
            </p:cNvSpPr>
            <p:nvPr/>
          </p:nvSpPr>
          <p:spPr bwMode="auto">
            <a:xfrm>
              <a:off x="2672" y="2773"/>
              <a:ext cx="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88" name="Rectangle 218"/>
            <p:cNvSpPr>
              <a:spLocks noChangeArrowheads="1"/>
            </p:cNvSpPr>
            <p:nvPr/>
          </p:nvSpPr>
          <p:spPr bwMode="auto">
            <a:xfrm>
              <a:off x="2695" y="2623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89" name="Rectangle 219"/>
            <p:cNvSpPr>
              <a:spLocks noChangeArrowheads="1"/>
            </p:cNvSpPr>
            <p:nvPr/>
          </p:nvSpPr>
          <p:spPr bwMode="auto">
            <a:xfrm>
              <a:off x="2749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0" name="Rectangle 220"/>
            <p:cNvSpPr>
              <a:spLocks noChangeArrowheads="1"/>
            </p:cNvSpPr>
            <p:nvPr/>
          </p:nvSpPr>
          <p:spPr bwMode="auto">
            <a:xfrm>
              <a:off x="2790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1" name="Freeform 221"/>
            <p:cNvSpPr>
              <a:spLocks/>
            </p:cNvSpPr>
            <p:nvPr/>
          </p:nvSpPr>
          <p:spPr bwMode="auto">
            <a:xfrm>
              <a:off x="3097" y="2493"/>
              <a:ext cx="130" cy="373"/>
            </a:xfrm>
            <a:custGeom>
              <a:avLst/>
              <a:gdLst>
                <a:gd name="T0" fmla="*/ 0 w 130"/>
                <a:gd name="T1" fmla="*/ 0 h 373"/>
                <a:gd name="T2" fmla="*/ 2 w 130"/>
                <a:gd name="T3" fmla="*/ 150 h 373"/>
                <a:gd name="T4" fmla="*/ 43 w 130"/>
                <a:gd name="T5" fmla="*/ 185 h 373"/>
                <a:gd name="T6" fmla="*/ 2 w 130"/>
                <a:gd name="T7" fmla="*/ 223 h 373"/>
                <a:gd name="T8" fmla="*/ 2 w 130"/>
                <a:gd name="T9" fmla="*/ 373 h 373"/>
                <a:gd name="T10" fmla="*/ 130 w 130"/>
                <a:gd name="T11" fmla="*/ 258 h 373"/>
                <a:gd name="T12" fmla="*/ 130 w 130"/>
                <a:gd name="T13" fmla="*/ 115 h 373"/>
                <a:gd name="T14" fmla="*/ 2 w 130"/>
                <a:gd name="T15" fmla="*/ 0 h 373"/>
                <a:gd name="T16" fmla="*/ 2 w 130"/>
                <a:gd name="T17" fmla="*/ 0 h 373"/>
                <a:gd name="T18" fmla="*/ 0 w 130"/>
                <a:gd name="T19" fmla="*/ 0 h 3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373"/>
                <a:gd name="T32" fmla="*/ 130 w 130"/>
                <a:gd name="T33" fmla="*/ 373 h 3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373">
                  <a:moveTo>
                    <a:pt x="0" y="0"/>
                  </a:moveTo>
                  <a:lnTo>
                    <a:pt x="2" y="150"/>
                  </a:lnTo>
                  <a:lnTo>
                    <a:pt x="43" y="185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30" y="258"/>
                  </a:lnTo>
                  <a:lnTo>
                    <a:pt x="130" y="11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92" name="Freeform 222"/>
            <p:cNvSpPr>
              <a:spLocks/>
            </p:cNvSpPr>
            <p:nvPr/>
          </p:nvSpPr>
          <p:spPr bwMode="auto">
            <a:xfrm>
              <a:off x="3483" y="2586"/>
              <a:ext cx="171" cy="187"/>
            </a:xfrm>
            <a:custGeom>
              <a:avLst/>
              <a:gdLst>
                <a:gd name="T0" fmla="*/ 168 w 171"/>
                <a:gd name="T1" fmla="*/ 187 h 187"/>
                <a:gd name="T2" fmla="*/ 171 w 171"/>
                <a:gd name="T3" fmla="*/ 0 h 187"/>
                <a:gd name="T4" fmla="*/ 0 w 171"/>
                <a:gd name="T5" fmla="*/ 0 h 187"/>
                <a:gd name="T6" fmla="*/ 0 w 171"/>
                <a:gd name="T7" fmla="*/ 187 h 187"/>
                <a:gd name="T8" fmla="*/ 171 w 171"/>
                <a:gd name="T9" fmla="*/ 187 h 187"/>
                <a:gd name="T10" fmla="*/ 171 w 171"/>
                <a:gd name="T11" fmla="*/ 187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87"/>
                <a:gd name="T20" fmla="*/ 171 w 171"/>
                <a:gd name="T21" fmla="*/ 187 h 1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87">
                  <a:moveTo>
                    <a:pt x="168" y="187"/>
                  </a:moveTo>
                  <a:lnTo>
                    <a:pt x="171" y="0"/>
                  </a:lnTo>
                  <a:lnTo>
                    <a:pt x="0" y="0"/>
                  </a:lnTo>
                  <a:lnTo>
                    <a:pt x="0" y="187"/>
                  </a:lnTo>
                  <a:lnTo>
                    <a:pt x="171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93" name="Rectangle 223"/>
            <p:cNvSpPr>
              <a:spLocks noChangeArrowheads="1"/>
            </p:cNvSpPr>
            <p:nvPr/>
          </p:nvSpPr>
          <p:spPr bwMode="auto">
            <a:xfrm>
              <a:off x="3510" y="2623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4" name="Rectangle 224"/>
            <p:cNvSpPr>
              <a:spLocks noChangeArrowheads="1"/>
            </p:cNvSpPr>
            <p:nvPr/>
          </p:nvSpPr>
          <p:spPr bwMode="auto">
            <a:xfrm>
              <a:off x="3565" y="2623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5" name="Rectangle 225"/>
            <p:cNvSpPr>
              <a:spLocks noChangeArrowheads="1"/>
            </p:cNvSpPr>
            <p:nvPr/>
          </p:nvSpPr>
          <p:spPr bwMode="auto">
            <a:xfrm>
              <a:off x="3909" y="2623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6" name="Rectangle 226"/>
            <p:cNvSpPr>
              <a:spLocks noChangeArrowheads="1"/>
            </p:cNvSpPr>
            <p:nvPr/>
          </p:nvSpPr>
          <p:spPr bwMode="auto">
            <a:xfrm>
              <a:off x="3963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7" name="Rectangle 227"/>
            <p:cNvSpPr>
              <a:spLocks noChangeArrowheads="1"/>
            </p:cNvSpPr>
            <p:nvPr/>
          </p:nvSpPr>
          <p:spPr bwMode="auto">
            <a:xfrm>
              <a:off x="4006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598" name="Line 228"/>
            <p:cNvSpPr>
              <a:spLocks noChangeShapeType="1"/>
            </p:cNvSpPr>
            <p:nvPr/>
          </p:nvSpPr>
          <p:spPr bwMode="auto">
            <a:xfrm>
              <a:off x="2438" y="2678"/>
              <a:ext cx="23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599" name="Line 229"/>
            <p:cNvSpPr>
              <a:spLocks noChangeShapeType="1"/>
            </p:cNvSpPr>
            <p:nvPr/>
          </p:nvSpPr>
          <p:spPr bwMode="auto">
            <a:xfrm>
              <a:off x="3651" y="2678"/>
              <a:ext cx="23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0" name="Freeform 230"/>
            <p:cNvSpPr>
              <a:spLocks/>
            </p:cNvSpPr>
            <p:nvPr/>
          </p:nvSpPr>
          <p:spPr bwMode="auto">
            <a:xfrm>
              <a:off x="2629" y="2633"/>
              <a:ext cx="43" cy="45"/>
            </a:xfrm>
            <a:custGeom>
              <a:avLst/>
              <a:gdLst>
                <a:gd name="T0" fmla="*/ 0 w 43"/>
                <a:gd name="T1" fmla="*/ 45 h 45"/>
                <a:gd name="T2" fmla="*/ 2 w 43"/>
                <a:gd name="T3" fmla="*/ 0 h 45"/>
                <a:gd name="T4" fmla="*/ 43 w 43"/>
                <a:gd name="T5" fmla="*/ 0 h 45"/>
                <a:gd name="T6" fmla="*/ 0 60000 65536"/>
                <a:gd name="T7" fmla="*/ 0 60000 65536"/>
                <a:gd name="T8" fmla="*/ 0 60000 65536"/>
                <a:gd name="T9" fmla="*/ 0 w 43"/>
                <a:gd name="T10" fmla="*/ 0 h 45"/>
                <a:gd name="T11" fmla="*/ 43 w 43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45">
                  <a:moveTo>
                    <a:pt x="0" y="45"/>
                  </a:moveTo>
                  <a:lnTo>
                    <a:pt x="2" y="0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1" name="Freeform 231"/>
            <p:cNvSpPr>
              <a:spLocks/>
            </p:cNvSpPr>
            <p:nvPr/>
          </p:nvSpPr>
          <p:spPr bwMode="auto">
            <a:xfrm>
              <a:off x="3438" y="2678"/>
              <a:ext cx="300" cy="143"/>
            </a:xfrm>
            <a:custGeom>
              <a:avLst/>
              <a:gdLst>
                <a:gd name="T0" fmla="*/ 0 w 300"/>
                <a:gd name="T1" fmla="*/ 0 h 143"/>
                <a:gd name="T2" fmla="*/ 2 w 300"/>
                <a:gd name="T3" fmla="*/ 143 h 143"/>
                <a:gd name="T4" fmla="*/ 256 w 300"/>
                <a:gd name="T5" fmla="*/ 143 h 143"/>
                <a:gd name="T6" fmla="*/ 256 w 300"/>
                <a:gd name="T7" fmla="*/ 48 h 143"/>
                <a:gd name="T8" fmla="*/ 300 w 300"/>
                <a:gd name="T9" fmla="*/ 4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3"/>
                <a:gd name="T17" fmla="*/ 300 w 300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3">
                  <a:moveTo>
                    <a:pt x="0" y="0"/>
                  </a:moveTo>
                  <a:lnTo>
                    <a:pt x="2" y="143"/>
                  </a:lnTo>
                  <a:lnTo>
                    <a:pt x="256" y="143"/>
                  </a:lnTo>
                  <a:lnTo>
                    <a:pt x="256" y="48"/>
                  </a:lnTo>
                  <a:lnTo>
                    <a:pt x="30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2" name="Freeform 232"/>
            <p:cNvSpPr>
              <a:spLocks/>
            </p:cNvSpPr>
            <p:nvPr/>
          </p:nvSpPr>
          <p:spPr bwMode="auto">
            <a:xfrm>
              <a:off x="2525" y="2493"/>
              <a:ext cx="63" cy="375"/>
            </a:xfrm>
            <a:custGeom>
              <a:avLst/>
              <a:gdLst>
                <a:gd name="T0" fmla="*/ 61 w 63"/>
                <a:gd name="T1" fmla="*/ 373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61 w 63"/>
                <a:gd name="T13" fmla="*/ 3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1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1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3" name="Freeform 233"/>
            <p:cNvSpPr>
              <a:spLocks/>
            </p:cNvSpPr>
            <p:nvPr/>
          </p:nvSpPr>
          <p:spPr bwMode="auto">
            <a:xfrm>
              <a:off x="2525" y="2493"/>
              <a:ext cx="63" cy="375"/>
            </a:xfrm>
            <a:custGeom>
              <a:avLst/>
              <a:gdLst>
                <a:gd name="T0" fmla="*/ 61 w 63"/>
                <a:gd name="T1" fmla="*/ 373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1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4" name="Freeform 234"/>
            <p:cNvSpPr>
              <a:spLocks/>
            </p:cNvSpPr>
            <p:nvPr/>
          </p:nvSpPr>
          <p:spPr bwMode="auto">
            <a:xfrm>
              <a:off x="2929" y="2493"/>
              <a:ext cx="64" cy="375"/>
            </a:xfrm>
            <a:custGeom>
              <a:avLst/>
              <a:gdLst>
                <a:gd name="T0" fmla="*/ 61 w 64"/>
                <a:gd name="T1" fmla="*/ 373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61 w 64"/>
                <a:gd name="T13" fmla="*/ 3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5" name="Freeform 235"/>
            <p:cNvSpPr>
              <a:spLocks/>
            </p:cNvSpPr>
            <p:nvPr/>
          </p:nvSpPr>
          <p:spPr bwMode="auto">
            <a:xfrm>
              <a:off x="2929" y="2493"/>
              <a:ext cx="64" cy="375"/>
            </a:xfrm>
            <a:custGeom>
              <a:avLst/>
              <a:gdLst>
                <a:gd name="T0" fmla="*/ 61 w 64"/>
                <a:gd name="T1" fmla="*/ 373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1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6" name="Freeform 236"/>
            <p:cNvSpPr>
              <a:spLocks/>
            </p:cNvSpPr>
            <p:nvPr/>
          </p:nvSpPr>
          <p:spPr bwMode="auto">
            <a:xfrm>
              <a:off x="3333" y="2493"/>
              <a:ext cx="64" cy="375"/>
            </a:xfrm>
            <a:custGeom>
              <a:avLst/>
              <a:gdLst>
                <a:gd name="T0" fmla="*/ 64 w 64"/>
                <a:gd name="T1" fmla="*/ 373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64 w 64"/>
                <a:gd name="T13" fmla="*/ 3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4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4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7" name="Freeform 237"/>
            <p:cNvSpPr>
              <a:spLocks/>
            </p:cNvSpPr>
            <p:nvPr/>
          </p:nvSpPr>
          <p:spPr bwMode="auto">
            <a:xfrm>
              <a:off x="3738" y="2493"/>
              <a:ext cx="63" cy="375"/>
            </a:xfrm>
            <a:custGeom>
              <a:avLst/>
              <a:gdLst>
                <a:gd name="T0" fmla="*/ 63 w 63"/>
                <a:gd name="T1" fmla="*/ 373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63 w 63"/>
                <a:gd name="T13" fmla="*/ 373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75"/>
                <a:gd name="T23" fmla="*/ 63 w 63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75">
                  <a:moveTo>
                    <a:pt x="63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lnTo>
                    <a:pt x="63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8" name="Freeform 238"/>
            <p:cNvSpPr>
              <a:spLocks/>
            </p:cNvSpPr>
            <p:nvPr/>
          </p:nvSpPr>
          <p:spPr bwMode="auto">
            <a:xfrm>
              <a:off x="3738" y="2493"/>
              <a:ext cx="63" cy="375"/>
            </a:xfrm>
            <a:custGeom>
              <a:avLst/>
              <a:gdLst>
                <a:gd name="T0" fmla="*/ 63 w 63"/>
                <a:gd name="T1" fmla="*/ 373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3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09" name="Freeform 239"/>
            <p:cNvSpPr>
              <a:spLocks/>
            </p:cNvSpPr>
            <p:nvPr/>
          </p:nvSpPr>
          <p:spPr bwMode="auto">
            <a:xfrm>
              <a:off x="4292" y="3009"/>
              <a:ext cx="84" cy="187"/>
            </a:xfrm>
            <a:custGeom>
              <a:avLst/>
              <a:gdLst>
                <a:gd name="T0" fmla="*/ 84 w 84"/>
                <a:gd name="T1" fmla="*/ 185 h 187"/>
                <a:gd name="T2" fmla="*/ 0 w 84"/>
                <a:gd name="T3" fmla="*/ 187 h 187"/>
                <a:gd name="T4" fmla="*/ 0 w 84"/>
                <a:gd name="T5" fmla="*/ 0 h 187"/>
                <a:gd name="T6" fmla="*/ 84 w 84"/>
                <a:gd name="T7" fmla="*/ 0 h 187"/>
                <a:gd name="T8" fmla="*/ 84 w 84"/>
                <a:gd name="T9" fmla="*/ 18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87"/>
                <a:gd name="T17" fmla="*/ 84 w 84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0" name="Freeform 240"/>
            <p:cNvSpPr>
              <a:spLocks/>
            </p:cNvSpPr>
            <p:nvPr/>
          </p:nvSpPr>
          <p:spPr bwMode="auto">
            <a:xfrm>
              <a:off x="4292" y="3009"/>
              <a:ext cx="84" cy="187"/>
            </a:xfrm>
            <a:custGeom>
              <a:avLst/>
              <a:gdLst>
                <a:gd name="T0" fmla="*/ 84 w 84"/>
                <a:gd name="T1" fmla="*/ 185 h 187"/>
                <a:gd name="T2" fmla="*/ 0 w 84"/>
                <a:gd name="T3" fmla="*/ 187 h 187"/>
                <a:gd name="T4" fmla="*/ 0 w 84"/>
                <a:gd name="T5" fmla="*/ 0 h 187"/>
                <a:gd name="T6" fmla="*/ 84 w 8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87"/>
                <a:gd name="T14" fmla="*/ 84 w 8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1" name="Line 241"/>
            <p:cNvSpPr>
              <a:spLocks noChangeShapeType="1"/>
            </p:cNvSpPr>
            <p:nvPr/>
          </p:nvSpPr>
          <p:spPr bwMode="auto">
            <a:xfrm flipV="1">
              <a:off x="4460" y="3004"/>
              <a:ext cx="2" cy="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2" name="Line 242"/>
            <p:cNvSpPr>
              <a:spLocks noChangeShapeType="1"/>
            </p:cNvSpPr>
            <p:nvPr/>
          </p:nvSpPr>
          <p:spPr bwMode="auto">
            <a:xfrm flipH="1">
              <a:off x="4374" y="3006"/>
              <a:ext cx="86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3" name="Line 243"/>
            <p:cNvSpPr>
              <a:spLocks noChangeShapeType="1"/>
            </p:cNvSpPr>
            <p:nvPr/>
          </p:nvSpPr>
          <p:spPr bwMode="auto">
            <a:xfrm flipH="1">
              <a:off x="4374" y="3194"/>
              <a:ext cx="8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4" name="Freeform 244"/>
            <p:cNvSpPr>
              <a:spLocks/>
            </p:cNvSpPr>
            <p:nvPr/>
          </p:nvSpPr>
          <p:spPr bwMode="auto">
            <a:xfrm>
              <a:off x="2756" y="3009"/>
              <a:ext cx="87" cy="187"/>
            </a:xfrm>
            <a:custGeom>
              <a:avLst/>
              <a:gdLst>
                <a:gd name="T0" fmla="*/ 0 w 87"/>
                <a:gd name="T1" fmla="*/ 185 h 187"/>
                <a:gd name="T2" fmla="*/ 87 w 87"/>
                <a:gd name="T3" fmla="*/ 187 h 187"/>
                <a:gd name="T4" fmla="*/ 87 w 87"/>
                <a:gd name="T5" fmla="*/ 0 h 187"/>
                <a:gd name="T6" fmla="*/ 3 w 87"/>
                <a:gd name="T7" fmla="*/ 0 h 187"/>
                <a:gd name="T8" fmla="*/ 0 w 87"/>
                <a:gd name="T9" fmla="*/ 18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5" name="Freeform 245"/>
            <p:cNvSpPr>
              <a:spLocks/>
            </p:cNvSpPr>
            <p:nvPr/>
          </p:nvSpPr>
          <p:spPr bwMode="auto">
            <a:xfrm>
              <a:off x="2756" y="3009"/>
              <a:ext cx="87" cy="187"/>
            </a:xfrm>
            <a:custGeom>
              <a:avLst/>
              <a:gdLst>
                <a:gd name="T0" fmla="*/ 0 w 87"/>
                <a:gd name="T1" fmla="*/ 185 h 187"/>
                <a:gd name="T2" fmla="*/ 87 w 87"/>
                <a:gd name="T3" fmla="*/ 187 h 187"/>
                <a:gd name="T4" fmla="*/ 87 w 87"/>
                <a:gd name="T5" fmla="*/ 0 h 187"/>
                <a:gd name="T6" fmla="*/ 3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6" name="Freeform 246"/>
            <p:cNvSpPr>
              <a:spLocks/>
            </p:cNvSpPr>
            <p:nvPr/>
          </p:nvSpPr>
          <p:spPr bwMode="auto">
            <a:xfrm>
              <a:off x="2672" y="3006"/>
              <a:ext cx="87" cy="190"/>
            </a:xfrm>
            <a:custGeom>
              <a:avLst/>
              <a:gdLst>
                <a:gd name="T0" fmla="*/ 84 w 87"/>
                <a:gd name="T1" fmla="*/ 0 h 190"/>
                <a:gd name="T2" fmla="*/ 0 w 87"/>
                <a:gd name="T3" fmla="*/ 3 h 190"/>
                <a:gd name="T4" fmla="*/ 0 w 87"/>
                <a:gd name="T5" fmla="*/ 190 h 190"/>
                <a:gd name="T6" fmla="*/ 87 w 87"/>
                <a:gd name="T7" fmla="*/ 19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90"/>
                <a:gd name="T14" fmla="*/ 87 w 87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90">
                  <a:moveTo>
                    <a:pt x="84" y="0"/>
                  </a:moveTo>
                  <a:lnTo>
                    <a:pt x="0" y="3"/>
                  </a:lnTo>
                  <a:lnTo>
                    <a:pt x="0" y="190"/>
                  </a:lnTo>
                  <a:lnTo>
                    <a:pt x="87" y="1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17" name="Rectangle 247"/>
            <p:cNvSpPr>
              <a:spLocks noChangeArrowheads="1"/>
            </p:cNvSpPr>
            <p:nvPr/>
          </p:nvSpPr>
          <p:spPr bwMode="auto">
            <a:xfrm>
              <a:off x="2715" y="304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I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18" name="Rectangle 248"/>
            <p:cNvSpPr>
              <a:spLocks noChangeArrowheads="1"/>
            </p:cNvSpPr>
            <p:nvPr/>
          </p:nvSpPr>
          <p:spPr bwMode="auto">
            <a:xfrm>
              <a:off x="2738" y="3046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19" name="Freeform 249"/>
            <p:cNvSpPr>
              <a:spLocks/>
            </p:cNvSpPr>
            <p:nvPr/>
          </p:nvSpPr>
          <p:spPr bwMode="auto">
            <a:xfrm>
              <a:off x="3161" y="3009"/>
              <a:ext cx="86" cy="187"/>
            </a:xfrm>
            <a:custGeom>
              <a:avLst/>
              <a:gdLst>
                <a:gd name="T0" fmla="*/ 0 w 86"/>
                <a:gd name="T1" fmla="*/ 185 h 187"/>
                <a:gd name="T2" fmla="*/ 86 w 86"/>
                <a:gd name="T3" fmla="*/ 187 h 187"/>
                <a:gd name="T4" fmla="*/ 86 w 86"/>
                <a:gd name="T5" fmla="*/ 0 h 187"/>
                <a:gd name="T6" fmla="*/ 2 w 86"/>
                <a:gd name="T7" fmla="*/ 0 h 187"/>
                <a:gd name="T8" fmla="*/ 0 w 86"/>
                <a:gd name="T9" fmla="*/ 18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0" y="185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0" name="Freeform 250"/>
            <p:cNvSpPr>
              <a:spLocks/>
            </p:cNvSpPr>
            <p:nvPr/>
          </p:nvSpPr>
          <p:spPr bwMode="auto">
            <a:xfrm>
              <a:off x="3161" y="3009"/>
              <a:ext cx="86" cy="187"/>
            </a:xfrm>
            <a:custGeom>
              <a:avLst/>
              <a:gdLst>
                <a:gd name="T0" fmla="*/ 0 w 86"/>
                <a:gd name="T1" fmla="*/ 185 h 187"/>
                <a:gd name="T2" fmla="*/ 86 w 86"/>
                <a:gd name="T3" fmla="*/ 187 h 187"/>
                <a:gd name="T4" fmla="*/ 86 w 86"/>
                <a:gd name="T5" fmla="*/ 0 h 187"/>
                <a:gd name="T6" fmla="*/ 2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0" y="185"/>
                  </a:moveTo>
                  <a:lnTo>
                    <a:pt x="86" y="187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1" name="Line 251"/>
            <p:cNvSpPr>
              <a:spLocks noChangeShapeType="1"/>
            </p:cNvSpPr>
            <p:nvPr/>
          </p:nvSpPr>
          <p:spPr bwMode="auto">
            <a:xfrm flipV="1">
              <a:off x="3077" y="3004"/>
              <a:ext cx="1" cy="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2" name="Line 252"/>
            <p:cNvSpPr>
              <a:spLocks noChangeShapeType="1"/>
            </p:cNvSpPr>
            <p:nvPr/>
          </p:nvSpPr>
          <p:spPr bwMode="auto">
            <a:xfrm>
              <a:off x="3077" y="3006"/>
              <a:ext cx="86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3" name="Line 253"/>
            <p:cNvSpPr>
              <a:spLocks noChangeShapeType="1"/>
            </p:cNvSpPr>
            <p:nvPr/>
          </p:nvSpPr>
          <p:spPr bwMode="auto">
            <a:xfrm>
              <a:off x="3077" y="3194"/>
              <a:ext cx="8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4" name="Freeform 254"/>
            <p:cNvSpPr>
              <a:spLocks/>
            </p:cNvSpPr>
            <p:nvPr/>
          </p:nvSpPr>
          <p:spPr bwMode="auto">
            <a:xfrm>
              <a:off x="3501" y="2914"/>
              <a:ext cx="130" cy="375"/>
            </a:xfrm>
            <a:custGeom>
              <a:avLst/>
              <a:gdLst>
                <a:gd name="T0" fmla="*/ 0 w 130"/>
                <a:gd name="T1" fmla="*/ 0 h 375"/>
                <a:gd name="T2" fmla="*/ 3 w 130"/>
                <a:gd name="T3" fmla="*/ 152 h 375"/>
                <a:gd name="T4" fmla="*/ 44 w 130"/>
                <a:gd name="T5" fmla="*/ 187 h 375"/>
                <a:gd name="T6" fmla="*/ 3 w 130"/>
                <a:gd name="T7" fmla="*/ 222 h 375"/>
                <a:gd name="T8" fmla="*/ 3 w 130"/>
                <a:gd name="T9" fmla="*/ 375 h 375"/>
                <a:gd name="T10" fmla="*/ 130 w 130"/>
                <a:gd name="T11" fmla="*/ 260 h 375"/>
                <a:gd name="T12" fmla="*/ 130 w 130"/>
                <a:gd name="T13" fmla="*/ 115 h 375"/>
                <a:gd name="T14" fmla="*/ 3 w 130"/>
                <a:gd name="T15" fmla="*/ 2 h 375"/>
                <a:gd name="T16" fmla="*/ 3 w 130"/>
                <a:gd name="T17" fmla="*/ 2 h 375"/>
                <a:gd name="T18" fmla="*/ 0 w 130"/>
                <a:gd name="T19" fmla="*/ 0 h 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375"/>
                <a:gd name="T32" fmla="*/ 130 w 130"/>
                <a:gd name="T33" fmla="*/ 375 h 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375">
                  <a:moveTo>
                    <a:pt x="0" y="0"/>
                  </a:moveTo>
                  <a:lnTo>
                    <a:pt x="3" y="152"/>
                  </a:lnTo>
                  <a:lnTo>
                    <a:pt x="44" y="187"/>
                  </a:lnTo>
                  <a:lnTo>
                    <a:pt x="3" y="222"/>
                  </a:lnTo>
                  <a:lnTo>
                    <a:pt x="3" y="375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5" name="Freeform 255"/>
            <p:cNvSpPr>
              <a:spLocks/>
            </p:cNvSpPr>
            <p:nvPr/>
          </p:nvSpPr>
          <p:spPr bwMode="auto">
            <a:xfrm>
              <a:off x="3501" y="2914"/>
              <a:ext cx="130" cy="375"/>
            </a:xfrm>
            <a:custGeom>
              <a:avLst/>
              <a:gdLst>
                <a:gd name="T0" fmla="*/ 0 w 130"/>
                <a:gd name="T1" fmla="*/ 0 h 375"/>
                <a:gd name="T2" fmla="*/ 3 w 130"/>
                <a:gd name="T3" fmla="*/ 152 h 375"/>
                <a:gd name="T4" fmla="*/ 44 w 130"/>
                <a:gd name="T5" fmla="*/ 187 h 375"/>
                <a:gd name="T6" fmla="*/ 3 w 130"/>
                <a:gd name="T7" fmla="*/ 222 h 375"/>
                <a:gd name="T8" fmla="*/ 3 w 130"/>
                <a:gd name="T9" fmla="*/ 375 h 375"/>
                <a:gd name="T10" fmla="*/ 130 w 130"/>
                <a:gd name="T11" fmla="*/ 260 h 375"/>
                <a:gd name="T12" fmla="*/ 130 w 130"/>
                <a:gd name="T13" fmla="*/ 115 h 375"/>
                <a:gd name="T14" fmla="*/ 3 w 130"/>
                <a:gd name="T15" fmla="*/ 2 h 375"/>
                <a:gd name="T16" fmla="*/ 3 w 130"/>
                <a:gd name="T17" fmla="*/ 2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5"/>
                <a:gd name="T29" fmla="*/ 130 w 130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5">
                  <a:moveTo>
                    <a:pt x="0" y="0"/>
                  </a:moveTo>
                  <a:lnTo>
                    <a:pt x="3" y="152"/>
                  </a:lnTo>
                  <a:lnTo>
                    <a:pt x="44" y="187"/>
                  </a:lnTo>
                  <a:lnTo>
                    <a:pt x="3" y="222"/>
                  </a:lnTo>
                  <a:lnTo>
                    <a:pt x="3" y="375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3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26" name="Rectangle 256"/>
            <p:cNvSpPr>
              <a:spLocks noChangeArrowheads="1"/>
            </p:cNvSpPr>
            <p:nvPr/>
          </p:nvSpPr>
          <p:spPr bwMode="auto">
            <a:xfrm>
              <a:off x="3915" y="3046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27" name="Rectangle 257"/>
            <p:cNvSpPr>
              <a:spLocks noChangeArrowheads="1"/>
            </p:cNvSpPr>
            <p:nvPr/>
          </p:nvSpPr>
          <p:spPr bwMode="auto">
            <a:xfrm>
              <a:off x="3969" y="3046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28" name="Rectangle 258"/>
            <p:cNvSpPr>
              <a:spLocks noChangeArrowheads="1"/>
            </p:cNvSpPr>
            <p:nvPr/>
          </p:nvSpPr>
          <p:spPr bwMode="auto">
            <a:xfrm>
              <a:off x="4312" y="3046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29" name="Rectangle 259"/>
            <p:cNvSpPr>
              <a:spLocks noChangeArrowheads="1"/>
            </p:cNvSpPr>
            <p:nvPr/>
          </p:nvSpPr>
          <p:spPr bwMode="auto">
            <a:xfrm>
              <a:off x="4367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30" name="Rectangle 260"/>
            <p:cNvSpPr>
              <a:spLocks noChangeArrowheads="1"/>
            </p:cNvSpPr>
            <p:nvPr/>
          </p:nvSpPr>
          <p:spPr bwMode="auto">
            <a:xfrm>
              <a:off x="4410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31" name="Line 261"/>
            <p:cNvSpPr>
              <a:spLocks noChangeShapeType="1"/>
            </p:cNvSpPr>
            <p:nvPr/>
          </p:nvSpPr>
          <p:spPr bwMode="auto">
            <a:xfrm>
              <a:off x="2843" y="3101"/>
              <a:ext cx="2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2" name="Line 262"/>
            <p:cNvSpPr>
              <a:spLocks noChangeShapeType="1"/>
            </p:cNvSpPr>
            <p:nvPr/>
          </p:nvSpPr>
          <p:spPr bwMode="auto">
            <a:xfrm>
              <a:off x="3631" y="3101"/>
              <a:ext cx="2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3" name="Line 263"/>
            <p:cNvSpPr>
              <a:spLocks noChangeShapeType="1"/>
            </p:cNvSpPr>
            <p:nvPr/>
          </p:nvSpPr>
          <p:spPr bwMode="auto">
            <a:xfrm>
              <a:off x="4056" y="3101"/>
              <a:ext cx="2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4" name="Freeform 264"/>
            <p:cNvSpPr>
              <a:spLocks/>
            </p:cNvSpPr>
            <p:nvPr/>
          </p:nvSpPr>
          <p:spPr bwMode="auto">
            <a:xfrm>
              <a:off x="3033" y="3056"/>
              <a:ext cx="44" cy="45"/>
            </a:xfrm>
            <a:custGeom>
              <a:avLst/>
              <a:gdLst>
                <a:gd name="T0" fmla="*/ 0 w 44"/>
                <a:gd name="T1" fmla="*/ 45 h 45"/>
                <a:gd name="T2" fmla="*/ 3 w 44"/>
                <a:gd name="T3" fmla="*/ 0 h 45"/>
                <a:gd name="T4" fmla="*/ 44 w 44"/>
                <a:gd name="T5" fmla="*/ 0 h 45"/>
                <a:gd name="T6" fmla="*/ 0 60000 65536"/>
                <a:gd name="T7" fmla="*/ 0 60000 65536"/>
                <a:gd name="T8" fmla="*/ 0 60000 65536"/>
                <a:gd name="T9" fmla="*/ 0 w 44"/>
                <a:gd name="T10" fmla="*/ 0 h 45"/>
                <a:gd name="T11" fmla="*/ 44 w 44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45">
                  <a:moveTo>
                    <a:pt x="0" y="45"/>
                  </a:moveTo>
                  <a:lnTo>
                    <a:pt x="3" y="0"/>
                  </a:lnTo>
                  <a:lnTo>
                    <a:pt x="4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5" name="Freeform 265"/>
            <p:cNvSpPr>
              <a:spLocks/>
            </p:cNvSpPr>
            <p:nvPr/>
          </p:nvSpPr>
          <p:spPr bwMode="auto">
            <a:xfrm>
              <a:off x="3842" y="3101"/>
              <a:ext cx="300" cy="143"/>
            </a:xfrm>
            <a:custGeom>
              <a:avLst/>
              <a:gdLst>
                <a:gd name="T0" fmla="*/ 0 w 300"/>
                <a:gd name="T1" fmla="*/ 0 h 143"/>
                <a:gd name="T2" fmla="*/ 2 w 300"/>
                <a:gd name="T3" fmla="*/ 143 h 143"/>
                <a:gd name="T4" fmla="*/ 257 w 300"/>
                <a:gd name="T5" fmla="*/ 143 h 143"/>
                <a:gd name="T6" fmla="*/ 257 w 300"/>
                <a:gd name="T7" fmla="*/ 48 h 143"/>
                <a:gd name="T8" fmla="*/ 300 w 300"/>
                <a:gd name="T9" fmla="*/ 4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3"/>
                <a:gd name="T17" fmla="*/ 300 w 300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3">
                  <a:moveTo>
                    <a:pt x="0" y="0"/>
                  </a:moveTo>
                  <a:lnTo>
                    <a:pt x="2" y="143"/>
                  </a:lnTo>
                  <a:lnTo>
                    <a:pt x="257" y="143"/>
                  </a:lnTo>
                  <a:lnTo>
                    <a:pt x="257" y="48"/>
                  </a:lnTo>
                  <a:lnTo>
                    <a:pt x="30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6" name="Freeform 266"/>
            <p:cNvSpPr>
              <a:spLocks/>
            </p:cNvSpPr>
            <p:nvPr/>
          </p:nvSpPr>
          <p:spPr bwMode="auto">
            <a:xfrm>
              <a:off x="2929" y="2914"/>
              <a:ext cx="64" cy="375"/>
            </a:xfrm>
            <a:custGeom>
              <a:avLst/>
              <a:gdLst>
                <a:gd name="T0" fmla="*/ 61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61 w 64"/>
                <a:gd name="T13" fmla="*/ 375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75"/>
                <a:gd name="T23" fmla="*/ 64 w 64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75">
                  <a:moveTo>
                    <a:pt x="61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lnTo>
                    <a:pt x="61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7" name="Freeform 267"/>
            <p:cNvSpPr>
              <a:spLocks/>
            </p:cNvSpPr>
            <p:nvPr/>
          </p:nvSpPr>
          <p:spPr bwMode="auto">
            <a:xfrm>
              <a:off x="2929" y="2914"/>
              <a:ext cx="64" cy="375"/>
            </a:xfrm>
            <a:custGeom>
              <a:avLst/>
              <a:gdLst>
                <a:gd name="T0" fmla="*/ 61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1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8" name="Freeform 268"/>
            <p:cNvSpPr>
              <a:spLocks/>
            </p:cNvSpPr>
            <p:nvPr/>
          </p:nvSpPr>
          <p:spPr bwMode="auto">
            <a:xfrm>
              <a:off x="3333" y="2914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39" name="Freeform 269"/>
            <p:cNvSpPr>
              <a:spLocks/>
            </p:cNvSpPr>
            <p:nvPr/>
          </p:nvSpPr>
          <p:spPr bwMode="auto">
            <a:xfrm>
              <a:off x="3333" y="2914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0" name="Freeform 270"/>
            <p:cNvSpPr>
              <a:spLocks/>
            </p:cNvSpPr>
            <p:nvPr/>
          </p:nvSpPr>
          <p:spPr bwMode="auto">
            <a:xfrm>
              <a:off x="3738" y="2914"/>
              <a:ext cx="63" cy="375"/>
            </a:xfrm>
            <a:custGeom>
              <a:avLst/>
              <a:gdLst>
                <a:gd name="T0" fmla="*/ 63 w 63"/>
                <a:gd name="T1" fmla="*/ 375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1" name="Freeform 271"/>
            <p:cNvSpPr>
              <a:spLocks/>
            </p:cNvSpPr>
            <p:nvPr/>
          </p:nvSpPr>
          <p:spPr bwMode="auto">
            <a:xfrm>
              <a:off x="3738" y="2914"/>
              <a:ext cx="63" cy="375"/>
            </a:xfrm>
            <a:custGeom>
              <a:avLst/>
              <a:gdLst>
                <a:gd name="T0" fmla="*/ 63 w 63"/>
                <a:gd name="T1" fmla="*/ 375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2" name="Freeform 272"/>
            <p:cNvSpPr>
              <a:spLocks/>
            </p:cNvSpPr>
            <p:nvPr/>
          </p:nvSpPr>
          <p:spPr bwMode="auto">
            <a:xfrm>
              <a:off x="4142" y="2914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3" name="Freeform 273"/>
            <p:cNvSpPr>
              <a:spLocks/>
            </p:cNvSpPr>
            <p:nvPr/>
          </p:nvSpPr>
          <p:spPr bwMode="auto">
            <a:xfrm>
              <a:off x="4142" y="2914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4" name="Freeform 274"/>
            <p:cNvSpPr>
              <a:spLocks/>
            </p:cNvSpPr>
            <p:nvPr/>
          </p:nvSpPr>
          <p:spPr bwMode="auto">
            <a:xfrm>
              <a:off x="4696" y="3431"/>
              <a:ext cx="84" cy="188"/>
            </a:xfrm>
            <a:custGeom>
              <a:avLst/>
              <a:gdLst>
                <a:gd name="T0" fmla="*/ 84 w 84"/>
                <a:gd name="T1" fmla="*/ 185 h 188"/>
                <a:gd name="T2" fmla="*/ 0 w 84"/>
                <a:gd name="T3" fmla="*/ 188 h 188"/>
                <a:gd name="T4" fmla="*/ 0 w 84"/>
                <a:gd name="T5" fmla="*/ 0 h 188"/>
                <a:gd name="T6" fmla="*/ 84 w 84"/>
                <a:gd name="T7" fmla="*/ 0 h 188"/>
                <a:gd name="T8" fmla="*/ 84 w 84"/>
                <a:gd name="T9" fmla="*/ 18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88"/>
                <a:gd name="T17" fmla="*/ 84 w 84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88">
                  <a:moveTo>
                    <a:pt x="84" y="185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5" name="Freeform 275"/>
            <p:cNvSpPr>
              <a:spLocks/>
            </p:cNvSpPr>
            <p:nvPr/>
          </p:nvSpPr>
          <p:spPr bwMode="auto">
            <a:xfrm>
              <a:off x="4696" y="3431"/>
              <a:ext cx="84" cy="188"/>
            </a:xfrm>
            <a:custGeom>
              <a:avLst/>
              <a:gdLst>
                <a:gd name="T0" fmla="*/ 84 w 84"/>
                <a:gd name="T1" fmla="*/ 185 h 188"/>
                <a:gd name="T2" fmla="*/ 0 w 84"/>
                <a:gd name="T3" fmla="*/ 188 h 188"/>
                <a:gd name="T4" fmla="*/ 0 w 84"/>
                <a:gd name="T5" fmla="*/ 0 h 188"/>
                <a:gd name="T6" fmla="*/ 84 w 84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88"/>
                <a:gd name="T14" fmla="*/ 84 w 84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88">
                  <a:moveTo>
                    <a:pt x="84" y="185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8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6" name="Line 276"/>
            <p:cNvSpPr>
              <a:spLocks noChangeShapeType="1"/>
            </p:cNvSpPr>
            <p:nvPr/>
          </p:nvSpPr>
          <p:spPr bwMode="auto">
            <a:xfrm flipV="1">
              <a:off x="4864" y="3426"/>
              <a:ext cx="3" cy="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7" name="Line 277"/>
            <p:cNvSpPr>
              <a:spLocks noChangeShapeType="1"/>
            </p:cNvSpPr>
            <p:nvPr/>
          </p:nvSpPr>
          <p:spPr bwMode="auto">
            <a:xfrm flipH="1">
              <a:off x="4778" y="3429"/>
              <a:ext cx="8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8" name="Line 278"/>
            <p:cNvSpPr>
              <a:spLocks noChangeShapeType="1"/>
            </p:cNvSpPr>
            <p:nvPr/>
          </p:nvSpPr>
          <p:spPr bwMode="auto">
            <a:xfrm flipH="1">
              <a:off x="4778" y="3616"/>
              <a:ext cx="86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49" name="Freeform 279"/>
            <p:cNvSpPr>
              <a:spLocks/>
            </p:cNvSpPr>
            <p:nvPr/>
          </p:nvSpPr>
          <p:spPr bwMode="auto">
            <a:xfrm>
              <a:off x="3161" y="3431"/>
              <a:ext cx="86" cy="188"/>
            </a:xfrm>
            <a:custGeom>
              <a:avLst/>
              <a:gdLst>
                <a:gd name="T0" fmla="*/ 0 w 86"/>
                <a:gd name="T1" fmla="*/ 185 h 188"/>
                <a:gd name="T2" fmla="*/ 86 w 86"/>
                <a:gd name="T3" fmla="*/ 188 h 188"/>
                <a:gd name="T4" fmla="*/ 86 w 86"/>
                <a:gd name="T5" fmla="*/ 0 h 188"/>
                <a:gd name="T6" fmla="*/ 2 w 86"/>
                <a:gd name="T7" fmla="*/ 0 h 188"/>
                <a:gd name="T8" fmla="*/ 0 w 86"/>
                <a:gd name="T9" fmla="*/ 18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8"/>
                <a:gd name="T17" fmla="*/ 86 w 86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8">
                  <a:moveTo>
                    <a:pt x="0" y="185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50" name="Freeform 280"/>
            <p:cNvSpPr>
              <a:spLocks/>
            </p:cNvSpPr>
            <p:nvPr/>
          </p:nvSpPr>
          <p:spPr bwMode="auto">
            <a:xfrm>
              <a:off x="3161" y="3431"/>
              <a:ext cx="86" cy="188"/>
            </a:xfrm>
            <a:custGeom>
              <a:avLst/>
              <a:gdLst>
                <a:gd name="T0" fmla="*/ 0 w 86"/>
                <a:gd name="T1" fmla="*/ 185 h 188"/>
                <a:gd name="T2" fmla="*/ 86 w 86"/>
                <a:gd name="T3" fmla="*/ 188 h 188"/>
                <a:gd name="T4" fmla="*/ 86 w 86"/>
                <a:gd name="T5" fmla="*/ 0 h 188"/>
                <a:gd name="T6" fmla="*/ 2 w 86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8"/>
                <a:gd name="T14" fmla="*/ 86 w 8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8">
                  <a:moveTo>
                    <a:pt x="0" y="185"/>
                  </a:moveTo>
                  <a:lnTo>
                    <a:pt x="86" y="188"/>
                  </a:lnTo>
                  <a:lnTo>
                    <a:pt x="86" y="0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51" name="Freeform 281"/>
            <p:cNvSpPr>
              <a:spLocks/>
            </p:cNvSpPr>
            <p:nvPr/>
          </p:nvSpPr>
          <p:spPr bwMode="auto">
            <a:xfrm>
              <a:off x="3077" y="3429"/>
              <a:ext cx="86" cy="190"/>
            </a:xfrm>
            <a:custGeom>
              <a:avLst/>
              <a:gdLst>
                <a:gd name="T0" fmla="*/ 84 w 86"/>
                <a:gd name="T1" fmla="*/ 0 h 190"/>
                <a:gd name="T2" fmla="*/ 0 w 86"/>
                <a:gd name="T3" fmla="*/ 2 h 190"/>
                <a:gd name="T4" fmla="*/ 0 w 86"/>
                <a:gd name="T5" fmla="*/ 190 h 190"/>
                <a:gd name="T6" fmla="*/ 86 w 86"/>
                <a:gd name="T7" fmla="*/ 19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90"/>
                <a:gd name="T14" fmla="*/ 86 w 86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90">
                  <a:moveTo>
                    <a:pt x="84" y="0"/>
                  </a:moveTo>
                  <a:lnTo>
                    <a:pt x="0" y="2"/>
                  </a:lnTo>
                  <a:lnTo>
                    <a:pt x="0" y="190"/>
                  </a:lnTo>
                  <a:lnTo>
                    <a:pt x="86" y="1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52" name="Rectangle 282"/>
            <p:cNvSpPr>
              <a:spLocks noChangeArrowheads="1"/>
            </p:cNvSpPr>
            <p:nvPr/>
          </p:nvSpPr>
          <p:spPr bwMode="auto">
            <a:xfrm>
              <a:off x="3120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I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53" name="Rectangle 283"/>
            <p:cNvSpPr>
              <a:spLocks noChangeArrowheads="1"/>
            </p:cNvSpPr>
            <p:nvPr/>
          </p:nvSpPr>
          <p:spPr bwMode="auto">
            <a:xfrm>
              <a:off x="3142" y="3466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54" name="Freeform 284"/>
            <p:cNvSpPr>
              <a:spLocks/>
            </p:cNvSpPr>
            <p:nvPr/>
          </p:nvSpPr>
          <p:spPr bwMode="auto">
            <a:xfrm>
              <a:off x="3906" y="3336"/>
              <a:ext cx="129" cy="373"/>
            </a:xfrm>
            <a:custGeom>
              <a:avLst/>
              <a:gdLst>
                <a:gd name="T0" fmla="*/ 0 w 129"/>
                <a:gd name="T1" fmla="*/ 0 h 373"/>
                <a:gd name="T2" fmla="*/ 2 w 129"/>
                <a:gd name="T3" fmla="*/ 153 h 373"/>
                <a:gd name="T4" fmla="*/ 43 w 129"/>
                <a:gd name="T5" fmla="*/ 188 h 373"/>
                <a:gd name="T6" fmla="*/ 2 w 129"/>
                <a:gd name="T7" fmla="*/ 223 h 373"/>
                <a:gd name="T8" fmla="*/ 2 w 129"/>
                <a:gd name="T9" fmla="*/ 373 h 373"/>
                <a:gd name="T10" fmla="*/ 129 w 129"/>
                <a:gd name="T11" fmla="*/ 260 h 373"/>
                <a:gd name="T12" fmla="*/ 129 w 129"/>
                <a:gd name="T13" fmla="*/ 115 h 373"/>
                <a:gd name="T14" fmla="*/ 2 w 129"/>
                <a:gd name="T15" fmla="*/ 0 h 373"/>
                <a:gd name="T16" fmla="*/ 2 w 129"/>
                <a:gd name="T17" fmla="*/ 0 h 373"/>
                <a:gd name="T18" fmla="*/ 0 w 129"/>
                <a:gd name="T19" fmla="*/ 0 h 3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373"/>
                <a:gd name="T32" fmla="*/ 129 w 129"/>
                <a:gd name="T33" fmla="*/ 373 h 3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373">
                  <a:moveTo>
                    <a:pt x="0" y="0"/>
                  </a:moveTo>
                  <a:lnTo>
                    <a:pt x="2" y="153"/>
                  </a:lnTo>
                  <a:lnTo>
                    <a:pt x="43" y="188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29" y="260"/>
                  </a:lnTo>
                  <a:lnTo>
                    <a:pt x="129" y="11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55" name="Freeform 285"/>
            <p:cNvSpPr>
              <a:spLocks/>
            </p:cNvSpPr>
            <p:nvPr/>
          </p:nvSpPr>
          <p:spPr bwMode="auto">
            <a:xfrm>
              <a:off x="3906" y="3336"/>
              <a:ext cx="129" cy="373"/>
            </a:xfrm>
            <a:custGeom>
              <a:avLst/>
              <a:gdLst>
                <a:gd name="T0" fmla="*/ 0 w 129"/>
                <a:gd name="T1" fmla="*/ 0 h 373"/>
                <a:gd name="T2" fmla="*/ 2 w 129"/>
                <a:gd name="T3" fmla="*/ 153 h 373"/>
                <a:gd name="T4" fmla="*/ 43 w 129"/>
                <a:gd name="T5" fmla="*/ 188 h 373"/>
                <a:gd name="T6" fmla="*/ 2 w 129"/>
                <a:gd name="T7" fmla="*/ 223 h 373"/>
                <a:gd name="T8" fmla="*/ 2 w 129"/>
                <a:gd name="T9" fmla="*/ 373 h 373"/>
                <a:gd name="T10" fmla="*/ 129 w 129"/>
                <a:gd name="T11" fmla="*/ 260 h 373"/>
                <a:gd name="T12" fmla="*/ 129 w 129"/>
                <a:gd name="T13" fmla="*/ 115 h 373"/>
                <a:gd name="T14" fmla="*/ 2 w 129"/>
                <a:gd name="T15" fmla="*/ 0 h 373"/>
                <a:gd name="T16" fmla="*/ 2 w 129"/>
                <a:gd name="T17" fmla="*/ 0 h 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373"/>
                <a:gd name="T29" fmla="*/ 129 w 129"/>
                <a:gd name="T30" fmla="*/ 373 h 3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373">
                  <a:moveTo>
                    <a:pt x="0" y="0"/>
                  </a:moveTo>
                  <a:lnTo>
                    <a:pt x="2" y="153"/>
                  </a:lnTo>
                  <a:lnTo>
                    <a:pt x="43" y="188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29" y="260"/>
                  </a:lnTo>
                  <a:lnTo>
                    <a:pt x="129" y="115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56" name="Rectangle 286"/>
            <p:cNvSpPr>
              <a:spLocks noChangeArrowheads="1"/>
            </p:cNvSpPr>
            <p:nvPr/>
          </p:nvSpPr>
          <p:spPr bwMode="auto">
            <a:xfrm>
              <a:off x="4319" y="3466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57" name="Rectangle 287"/>
            <p:cNvSpPr>
              <a:spLocks noChangeArrowheads="1"/>
            </p:cNvSpPr>
            <p:nvPr/>
          </p:nvSpPr>
          <p:spPr bwMode="auto">
            <a:xfrm>
              <a:off x="4374" y="3466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58" name="Rectangle 288"/>
            <p:cNvSpPr>
              <a:spLocks noChangeArrowheads="1"/>
            </p:cNvSpPr>
            <p:nvPr/>
          </p:nvSpPr>
          <p:spPr bwMode="auto">
            <a:xfrm>
              <a:off x="4717" y="3466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59" name="Rectangle 289"/>
            <p:cNvSpPr>
              <a:spLocks noChangeArrowheads="1"/>
            </p:cNvSpPr>
            <p:nvPr/>
          </p:nvSpPr>
          <p:spPr bwMode="auto">
            <a:xfrm>
              <a:off x="4771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60" name="Rectangle 290"/>
            <p:cNvSpPr>
              <a:spLocks noChangeArrowheads="1"/>
            </p:cNvSpPr>
            <p:nvPr/>
          </p:nvSpPr>
          <p:spPr bwMode="auto">
            <a:xfrm>
              <a:off x="4814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61" name="Line 291"/>
            <p:cNvSpPr>
              <a:spLocks noChangeShapeType="1"/>
            </p:cNvSpPr>
            <p:nvPr/>
          </p:nvSpPr>
          <p:spPr bwMode="auto">
            <a:xfrm>
              <a:off x="3247" y="3524"/>
              <a:ext cx="22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2" name="Line 292"/>
            <p:cNvSpPr>
              <a:spLocks noChangeShapeType="1"/>
            </p:cNvSpPr>
            <p:nvPr/>
          </p:nvSpPr>
          <p:spPr bwMode="auto">
            <a:xfrm>
              <a:off x="4035" y="3524"/>
              <a:ext cx="2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3" name="Line 293"/>
            <p:cNvSpPr>
              <a:spLocks noChangeShapeType="1"/>
            </p:cNvSpPr>
            <p:nvPr/>
          </p:nvSpPr>
          <p:spPr bwMode="auto">
            <a:xfrm>
              <a:off x="4460" y="3524"/>
              <a:ext cx="2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4" name="Line 294"/>
            <p:cNvSpPr>
              <a:spLocks noChangeShapeType="1"/>
            </p:cNvSpPr>
            <p:nvPr/>
          </p:nvSpPr>
          <p:spPr bwMode="auto">
            <a:xfrm>
              <a:off x="3647" y="3569"/>
              <a:ext cx="26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5" name="Freeform 295"/>
            <p:cNvSpPr>
              <a:spLocks/>
            </p:cNvSpPr>
            <p:nvPr/>
          </p:nvSpPr>
          <p:spPr bwMode="auto">
            <a:xfrm>
              <a:off x="3438" y="3476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2 w 36"/>
                <a:gd name="T3" fmla="*/ 0 h 48"/>
                <a:gd name="T4" fmla="*/ 36 w 36"/>
                <a:gd name="T5" fmla="*/ 0 h 48"/>
                <a:gd name="T6" fmla="*/ 0 60000 65536"/>
                <a:gd name="T7" fmla="*/ 0 60000 65536"/>
                <a:gd name="T8" fmla="*/ 0 60000 65536"/>
                <a:gd name="T9" fmla="*/ 0 w 36"/>
                <a:gd name="T10" fmla="*/ 0 h 48"/>
                <a:gd name="T11" fmla="*/ 36 w 3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48">
                  <a:moveTo>
                    <a:pt x="0" y="48"/>
                  </a:moveTo>
                  <a:lnTo>
                    <a:pt x="2" y="0"/>
                  </a:lnTo>
                  <a:lnTo>
                    <a:pt x="3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6" name="Freeform 296"/>
            <p:cNvSpPr>
              <a:spLocks/>
            </p:cNvSpPr>
            <p:nvPr/>
          </p:nvSpPr>
          <p:spPr bwMode="auto">
            <a:xfrm>
              <a:off x="4249" y="3524"/>
              <a:ext cx="297" cy="140"/>
            </a:xfrm>
            <a:custGeom>
              <a:avLst/>
              <a:gdLst>
                <a:gd name="T0" fmla="*/ 0 w 297"/>
                <a:gd name="T1" fmla="*/ 0 h 140"/>
                <a:gd name="T2" fmla="*/ 0 w 297"/>
                <a:gd name="T3" fmla="*/ 140 h 140"/>
                <a:gd name="T4" fmla="*/ 256 w 297"/>
                <a:gd name="T5" fmla="*/ 140 h 140"/>
                <a:gd name="T6" fmla="*/ 256 w 297"/>
                <a:gd name="T7" fmla="*/ 47 h 140"/>
                <a:gd name="T8" fmla="*/ 297 w 297"/>
                <a:gd name="T9" fmla="*/ 47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140"/>
                <a:gd name="T17" fmla="*/ 297 w 297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140">
                  <a:moveTo>
                    <a:pt x="0" y="0"/>
                  </a:moveTo>
                  <a:lnTo>
                    <a:pt x="0" y="140"/>
                  </a:lnTo>
                  <a:lnTo>
                    <a:pt x="256" y="140"/>
                  </a:lnTo>
                  <a:lnTo>
                    <a:pt x="256" y="47"/>
                  </a:lnTo>
                  <a:lnTo>
                    <a:pt x="297" y="4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7" name="Freeform 297"/>
            <p:cNvSpPr>
              <a:spLocks/>
            </p:cNvSpPr>
            <p:nvPr/>
          </p:nvSpPr>
          <p:spPr bwMode="auto">
            <a:xfrm>
              <a:off x="3333" y="3336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8" name="Freeform 298"/>
            <p:cNvSpPr>
              <a:spLocks/>
            </p:cNvSpPr>
            <p:nvPr/>
          </p:nvSpPr>
          <p:spPr bwMode="auto">
            <a:xfrm>
              <a:off x="3333" y="3336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69" name="Freeform 299"/>
            <p:cNvSpPr>
              <a:spLocks/>
            </p:cNvSpPr>
            <p:nvPr/>
          </p:nvSpPr>
          <p:spPr bwMode="auto">
            <a:xfrm>
              <a:off x="3738" y="3336"/>
              <a:ext cx="63" cy="375"/>
            </a:xfrm>
            <a:custGeom>
              <a:avLst/>
              <a:gdLst>
                <a:gd name="T0" fmla="*/ 63 w 63"/>
                <a:gd name="T1" fmla="*/ 375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70" name="Freeform 300"/>
            <p:cNvSpPr>
              <a:spLocks/>
            </p:cNvSpPr>
            <p:nvPr/>
          </p:nvSpPr>
          <p:spPr bwMode="auto">
            <a:xfrm>
              <a:off x="3738" y="3336"/>
              <a:ext cx="63" cy="375"/>
            </a:xfrm>
            <a:custGeom>
              <a:avLst/>
              <a:gdLst>
                <a:gd name="T0" fmla="*/ 63 w 63"/>
                <a:gd name="T1" fmla="*/ 375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71" name="Freeform 301"/>
            <p:cNvSpPr>
              <a:spLocks/>
            </p:cNvSpPr>
            <p:nvPr/>
          </p:nvSpPr>
          <p:spPr bwMode="auto">
            <a:xfrm>
              <a:off x="4142" y="3336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72" name="Freeform 302"/>
            <p:cNvSpPr>
              <a:spLocks/>
            </p:cNvSpPr>
            <p:nvPr/>
          </p:nvSpPr>
          <p:spPr bwMode="auto">
            <a:xfrm>
              <a:off x="4142" y="3336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73" name="Freeform 303"/>
            <p:cNvSpPr>
              <a:spLocks/>
            </p:cNvSpPr>
            <p:nvPr/>
          </p:nvSpPr>
          <p:spPr bwMode="auto">
            <a:xfrm>
              <a:off x="4546" y="3336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74" name="Freeform 304"/>
            <p:cNvSpPr>
              <a:spLocks/>
            </p:cNvSpPr>
            <p:nvPr/>
          </p:nvSpPr>
          <p:spPr bwMode="auto">
            <a:xfrm>
              <a:off x="4546" y="3336"/>
              <a:ext cx="64" cy="375"/>
            </a:xfrm>
            <a:custGeom>
              <a:avLst/>
              <a:gdLst>
                <a:gd name="T0" fmla="*/ 64 w 64"/>
                <a:gd name="T1" fmla="*/ 375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675" name="Rectangle 305"/>
            <p:cNvSpPr>
              <a:spLocks noChangeArrowheads="1"/>
            </p:cNvSpPr>
            <p:nvPr/>
          </p:nvSpPr>
          <p:spPr bwMode="auto">
            <a:xfrm>
              <a:off x="3890" y="134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76" name="Rectangle 306"/>
            <p:cNvSpPr>
              <a:spLocks noChangeArrowheads="1"/>
            </p:cNvSpPr>
            <p:nvPr/>
          </p:nvSpPr>
          <p:spPr bwMode="auto">
            <a:xfrm>
              <a:off x="3943" y="134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77" name="Rectangle 307"/>
            <p:cNvSpPr>
              <a:spLocks noChangeArrowheads="1"/>
            </p:cNvSpPr>
            <p:nvPr/>
          </p:nvSpPr>
          <p:spPr bwMode="auto">
            <a:xfrm>
              <a:off x="3999" y="1340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78" name="Rectangle 308"/>
            <p:cNvSpPr>
              <a:spLocks noChangeArrowheads="1"/>
            </p:cNvSpPr>
            <p:nvPr/>
          </p:nvSpPr>
          <p:spPr bwMode="auto">
            <a:xfrm>
              <a:off x="4018" y="1340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79" name="Rectangle 309"/>
            <p:cNvSpPr>
              <a:spLocks noChangeArrowheads="1"/>
            </p:cNvSpPr>
            <p:nvPr/>
          </p:nvSpPr>
          <p:spPr bwMode="auto">
            <a:xfrm>
              <a:off x="4294" y="134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0" name="Rectangle 310"/>
            <p:cNvSpPr>
              <a:spLocks noChangeArrowheads="1"/>
            </p:cNvSpPr>
            <p:nvPr/>
          </p:nvSpPr>
          <p:spPr bwMode="auto">
            <a:xfrm>
              <a:off x="4349" y="134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1" name="Rectangle 311"/>
            <p:cNvSpPr>
              <a:spLocks noChangeArrowheads="1"/>
            </p:cNvSpPr>
            <p:nvPr/>
          </p:nvSpPr>
          <p:spPr bwMode="auto">
            <a:xfrm>
              <a:off x="4402" y="1340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2" name="Rectangle 312"/>
            <p:cNvSpPr>
              <a:spLocks noChangeArrowheads="1"/>
            </p:cNvSpPr>
            <p:nvPr/>
          </p:nvSpPr>
          <p:spPr bwMode="auto">
            <a:xfrm>
              <a:off x="4426" y="1340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8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3" name="Rectangle 313"/>
            <p:cNvSpPr>
              <a:spLocks noChangeArrowheads="1"/>
            </p:cNvSpPr>
            <p:nvPr/>
          </p:nvSpPr>
          <p:spPr bwMode="auto">
            <a:xfrm>
              <a:off x="4699" y="134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4" name="Rectangle 314"/>
            <p:cNvSpPr>
              <a:spLocks noChangeArrowheads="1"/>
            </p:cNvSpPr>
            <p:nvPr/>
          </p:nvSpPr>
          <p:spPr bwMode="auto">
            <a:xfrm>
              <a:off x="4753" y="134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5" name="Rectangle 315"/>
            <p:cNvSpPr>
              <a:spLocks noChangeArrowheads="1"/>
            </p:cNvSpPr>
            <p:nvPr/>
          </p:nvSpPr>
          <p:spPr bwMode="auto">
            <a:xfrm>
              <a:off x="4808" y="1340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6" name="Rectangle 316"/>
            <p:cNvSpPr>
              <a:spLocks noChangeArrowheads="1"/>
            </p:cNvSpPr>
            <p:nvPr/>
          </p:nvSpPr>
          <p:spPr bwMode="auto">
            <a:xfrm>
              <a:off x="4830" y="1340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9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7" name="Rectangle 317"/>
            <p:cNvSpPr>
              <a:spLocks noChangeArrowheads="1"/>
            </p:cNvSpPr>
            <p:nvPr/>
          </p:nvSpPr>
          <p:spPr bwMode="auto">
            <a:xfrm>
              <a:off x="950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8" name="Rectangle 318"/>
            <p:cNvSpPr>
              <a:spLocks noChangeArrowheads="1"/>
            </p:cNvSpPr>
            <p:nvPr/>
          </p:nvSpPr>
          <p:spPr bwMode="auto">
            <a:xfrm>
              <a:off x="991" y="2623"/>
              <a:ext cx="2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89" name="Rectangle 319"/>
            <p:cNvSpPr>
              <a:spLocks noChangeArrowheads="1"/>
            </p:cNvSpPr>
            <p:nvPr/>
          </p:nvSpPr>
          <p:spPr bwMode="auto">
            <a:xfrm>
              <a:off x="1016" y="2623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0" name="Rectangle 320"/>
            <p:cNvSpPr>
              <a:spLocks noChangeArrowheads="1"/>
            </p:cNvSpPr>
            <p:nvPr/>
          </p:nvSpPr>
          <p:spPr bwMode="auto">
            <a:xfrm>
              <a:off x="1039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1" name="Rectangle 321"/>
            <p:cNvSpPr>
              <a:spLocks noChangeArrowheads="1"/>
            </p:cNvSpPr>
            <p:nvPr/>
          </p:nvSpPr>
          <p:spPr bwMode="auto">
            <a:xfrm>
              <a:off x="1080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8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2" name="Rectangle 322"/>
            <p:cNvSpPr>
              <a:spLocks noChangeArrowheads="1"/>
            </p:cNvSpPr>
            <p:nvPr/>
          </p:nvSpPr>
          <p:spPr bwMode="auto">
            <a:xfrm>
              <a:off x="1123" y="2623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,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3" name="Rectangle 323"/>
            <p:cNvSpPr>
              <a:spLocks noChangeArrowheads="1"/>
            </p:cNvSpPr>
            <p:nvPr/>
          </p:nvSpPr>
          <p:spPr bwMode="auto">
            <a:xfrm>
              <a:off x="1143" y="2623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4" name="Rectangle 324"/>
            <p:cNvSpPr>
              <a:spLocks noChangeArrowheads="1"/>
            </p:cNvSpPr>
            <p:nvPr/>
          </p:nvSpPr>
          <p:spPr bwMode="auto">
            <a:xfrm>
              <a:off x="1164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5" name="Rectangle 325"/>
            <p:cNvSpPr>
              <a:spLocks noChangeArrowheads="1"/>
            </p:cNvSpPr>
            <p:nvPr/>
          </p:nvSpPr>
          <p:spPr bwMode="auto">
            <a:xfrm>
              <a:off x="1207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2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6" name="Rectangle 326"/>
            <p:cNvSpPr>
              <a:spLocks noChangeArrowheads="1"/>
            </p:cNvSpPr>
            <p:nvPr/>
          </p:nvSpPr>
          <p:spPr bwMode="auto">
            <a:xfrm>
              <a:off x="1248" y="2623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,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7" name="Rectangle 327"/>
            <p:cNvSpPr>
              <a:spLocks noChangeArrowheads="1"/>
            </p:cNvSpPr>
            <p:nvPr/>
          </p:nvSpPr>
          <p:spPr bwMode="auto">
            <a:xfrm>
              <a:off x="1268" y="2623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8" name="Rectangle 328"/>
            <p:cNvSpPr>
              <a:spLocks noChangeArrowheads="1"/>
            </p:cNvSpPr>
            <p:nvPr/>
          </p:nvSpPr>
          <p:spPr bwMode="auto">
            <a:xfrm>
              <a:off x="1291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699" name="Rectangle 329"/>
            <p:cNvSpPr>
              <a:spLocks noChangeArrowheads="1"/>
            </p:cNvSpPr>
            <p:nvPr/>
          </p:nvSpPr>
          <p:spPr bwMode="auto">
            <a:xfrm>
              <a:off x="1332" y="2623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0" name="Rectangle 330"/>
            <p:cNvSpPr>
              <a:spLocks noChangeArrowheads="1"/>
            </p:cNvSpPr>
            <p:nvPr/>
          </p:nvSpPr>
          <p:spPr bwMode="auto">
            <a:xfrm>
              <a:off x="950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a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1" name="Rectangle 331"/>
            <p:cNvSpPr>
              <a:spLocks noChangeArrowheads="1"/>
            </p:cNvSpPr>
            <p:nvPr/>
          </p:nvSpPr>
          <p:spPr bwMode="auto">
            <a:xfrm>
              <a:off x="991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2" name="Rectangle 332"/>
            <p:cNvSpPr>
              <a:spLocks noChangeArrowheads="1"/>
            </p:cNvSpPr>
            <p:nvPr/>
          </p:nvSpPr>
          <p:spPr bwMode="auto">
            <a:xfrm>
              <a:off x="1034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3" name="Rectangle 333"/>
            <p:cNvSpPr>
              <a:spLocks noChangeArrowheads="1"/>
            </p:cNvSpPr>
            <p:nvPr/>
          </p:nvSpPr>
          <p:spPr bwMode="auto">
            <a:xfrm>
              <a:off x="1075" y="304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4" name="Rectangle 334"/>
            <p:cNvSpPr>
              <a:spLocks noChangeArrowheads="1"/>
            </p:cNvSpPr>
            <p:nvPr/>
          </p:nvSpPr>
          <p:spPr bwMode="auto">
            <a:xfrm>
              <a:off x="1098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5" name="Rectangle 335"/>
            <p:cNvSpPr>
              <a:spLocks noChangeArrowheads="1"/>
            </p:cNvSpPr>
            <p:nvPr/>
          </p:nvSpPr>
          <p:spPr bwMode="auto">
            <a:xfrm>
              <a:off x="1139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9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6" name="Rectangle 336"/>
            <p:cNvSpPr>
              <a:spLocks noChangeArrowheads="1"/>
            </p:cNvSpPr>
            <p:nvPr/>
          </p:nvSpPr>
          <p:spPr bwMode="auto">
            <a:xfrm>
              <a:off x="1182" y="304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,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7" name="Rectangle 337"/>
            <p:cNvSpPr>
              <a:spLocks noChangeArrowheads="1"/>
            </p:cNvSpPr>
            <p:nvPr/>
          </p:nvSpPr>
          <p:spPr bwMode="auto">
            <a:xfrm>
              <a:off x="1202" y="304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8" name="Rectangle 338"/>
            <p:cNvSpPr>
              <a:spLocks noChangeArrowheads="1"/>
            </p:cNvSpPr>
            <p:nvPr/>
          </p:nvSpPr>
          <p:spPr bwMode="auto">
            <a:xfrm>
              <a:off x="1223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09" name="Rectangle 339"/>
            <p:cNvSpPr>
              <a:spLocks noChangeArrowheads="1"/>
            </p:cNvSpPr>
            <p:nvPr/>
          </p:nvSpPr>
          <p:spPr bwMode="auto">
            <a:xfrm>
              <a:off x="1266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4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0" name="Rectangle 340"/>
            <p:cNvSpPr>
              <a:spLocks noChangeArrowheads="1"/>
            </p:cNvSpPr>
            <p:nvPr/>
          </p:nvSpPr>
          <p:spPr bwMode="auto">
            <a:xfrm>
              <a:off x="1307" y="304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,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1" name="Rectangle 341"/>
            <p:cNvSpPr>
              <a:spLocks noChangeArrowheads="1"/>
            </p:cNvSpPr>
            <p:nvPr/>
          </p:nvSpPr>
          <p:spPr bwMode="auto">
            <a:xfrm>
              <a:off x="1327" y="304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2" name="Rectangle 342"/>
            <p:cNvSpPr>
              <a:spLocks noChangeArrowheads="1"/>
            </p:cNvSpPr>
            <p:nvPr/>
          </p:nvSpPr>
          <p:spPr bwMode="auto">
            <a:xfrm>
              <a:off x="1350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3" name="Rectangle 343"/>
            <p:cNvSpPr>
              <a:spLocks noChangeArrowheads="1"/>
            </p:cNvSpPr>
            <p:nvPr/>
          </p:nvSpPr>
          <p:spPr bwMode="auto">
            <a:xfrm>
              <a:off x="1391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2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4" name="Rectangle 344"/>
            <p:cNvSpPr>
              <a:spLocks noChangeArrowheads="1"/>
            </p:cNvSpPr>
            <p:nvPr/>
          </p:nvSpPr>
          <p:spPr bwMode="auto">
            <a:xfrm>
              <a:off x="950" y="3466"/>
              <a:ext cx="41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s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5" name="Rectangle 345"/>
            <p:cNvSpPr>
              <a:spLocks noChangeArrowheads="1"/>
            </p:cNvSpPr>
            <p:nvPr/>
          </p:nvSpPr>
          <p:spPr bwMode="auto">
            <a:xfrm>
              <a:off x="987" y="3466"/>
              <a:ext cx="1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l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6" name="Rectangle 346"/>
            <p:cNvSpPr>
              <a:spLocks noChangeArrowheads="1"/>
            </p:cNvSpPr>
            <p:nvPr/>
          </p:nvSpPr>
          <p:spPr bwMode="auto">
            <a:xfrm>
              <a:off x="1005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t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7" name="Rectangle 347"/>
            <p:cNvSpPr>
              <a:spLocks noChangeArrowheads="1"/>
            </p:cNvSpPr>
            <p:nvPr/>
          </p:nvSpPr>
          <p:spPr bwMode="auto">
            <a:xfrm>
              <a:off x="1025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8" name="Rectangle 348"/>
            <p:cNvSpPr>
              <a:spLocks noChangeArrowheads="1"/>
            </p:cNvSpPr>
            <p:nvPr/>
          </p:nvSpPr>
          <p:spPr bwMode="auto">
            <a:xfrm>
              <a:off x="1046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19" name="Rectangle 349"/>
            <p:cNvSpPr>
              <a:spLocks noChangeArrowheads="1"/>
            </p:cNvSpPr>
            <p:nvPr/>
          </p:nvSpPr>
          <p:spPr bwMode="auto">
            <a:xfrm>
              <a:off x="1089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0" name="Rectangle 350"/>
            <p:cNvSpPr>
              <a:spLocks noChangeArrowheads="1"/>
            </p:cNvSpPr>
            <p:nvPr/>
          </p:nvSpPr>
          <p:spPr bwMode="auto">
            <a:xfrm>
              <a:off x="1130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,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1" name="Rectangle 351"/>
            <p:cNvSpPr>
              <a:spLocks noChangeArrowheads="1"/>
            </p:cNvSpPr>
            <p:nvPr/>
          </p:nvSpPr>
          <p:spPr bwMode="auto">
            <a:xfrm>
              <a:off x="1152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2" name="Rectangle 352"/>
            <p:cNvSpPr>
              <a:spLocks noChangeArrowheads="1"/>
            </p:cNvSpPr>
            <p:nvPr/>
          </p:nvSpPr>
          <p:spPr bwMode="auto">
            <a:xfrm>
              <a:off x="1173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3" name="Rectangle 353"/>
            <p:cNvSpPr>
              <a:spLocks noChangeArrowheads="1"/>
            </p:cNvSpPr>
            <p:nvPr/>
          </p:nvSpPr>
          <p:spPr bwMode="auto">
            <a:xfrm>
              <a:off x="1214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4" name="Rectangle 354"/>
            <p:cNvSpPr>
              <a:spLocks noChangeArrowheads="1"/>
            </p:cNvSpPr>
            <p:nvPr/>
          </p:nvSpPr>
          <p:spPr bwMode="auto">
            <a:xfrm>
              <a:off x="1257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,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5" name="Rectangle 355"/>
            <p:cNvSpPr>
              <a:spLocks noChangeArrowheads="1"/>
            </p:cNvSpPr>
            <p:nvPr/>
          </p:nvSpPr>
          <p:spPr bwMode="auto">
            <a:xfrm>
              <a:off x="1277" y="3466"/>
              <a:ext cx="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6" name="Rectangle 356"/>
            <p:cNvSpPr>
              <a:spLocks noChangeArrowheads="1"/>
            </p:cNvSpPr>
            <p:nvPr/>
          </p:nvSpPr>
          <p:spPr bwMode="auto">
            <a:xfrm>
              <a:off x="1298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$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7" name="Rectangle 357"/>
            <p:cNvSpPr>
              <a:spLocks noChangeArrowheads="1"/>
            </p:cNvSpPr>
            <p:nvPr/>
          </p:nvSpPr>
          <p:spPr bwMode="auto">
            <a:xfrm>
              <a:off x="1341" y="346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28" name="Freeform 358"/>
            <p:cNvSpPr>
              <a:spLocks/>
            </p:cNvSpPr>
            <p:nvPr/>
          </p:nvSpPr>
          <p:spPr bwMode="auto">
            <a:xfrm>
              <a:off x="2756" y="1743"/>
              <a:ext cx="87" cy="187"/>
            </a:xfrm>
            <a:custGeom>
              <a:avLst/>
              <a:gdLst>
                <a:gd name="T0" fmla="*/ 0 w 87"/>
                <a:gd name="T1" fmla="*/ 185 h 187"/>
                <a:gd name="T2" fmla="*/ 87 w 87"/>
                <a:gd name="T3" fmla="*/ 187 h 187"/>
                <a:gd name="T4" fmla="*/ 87 w 87"/>
                <a:gd name="T5" fmla="*/ 0 h 187"/>
                <a:gd name="T6" fmla="*/ 3 w 87"/>
                <a:gd name="T7" fmla="*/ 0 h 187"/>
                <a:gd name="T8" fmla="*/ 0 w 87"/>
                <a:gd name="T9" fmla="*/ 18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87"/>
                <a:gd name="T17" fmla="*/ 87 w 8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29" name="Freeform 359"/>
            <p:cNvSpPr>
              <a:spLocks/>
            </p:cNvSpPr>
            <p:nvPr/>
          </p:nvSpPr>
          <p:spPr bwMode="auto">
            <a:xfrm>
              <a:off x="2756" y="1743"/>
              <a:ext cx="87" cy="187"/>
            </a:xfrm>
            <a:custGeom>
              <a:avLst/>
              <a:gdLst>
                <a:gd name="T0" fmla="*/ 0 w 87"/>
                <a:gd name="T1" fmla="*/ 185 h 187"/>
                <a:gd name="T2" fmla="*/ 87 w 87"/>
                <a:gd name="T3" fmla="*/ 187 h 187"/>
                <a:gd name="T4" fmla="*/ 87 w 87"/>
                <a:gd name="T5" fmla="*/ 0 h 187"/>
                <a:gd name="T6" fmla="*/ 3 w 87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87"/>
                <a:gd name="T14" fmla="*/ 87 w 87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87">
                  <a:moveTo>
                    <a:pt x="0" y="185"/>
                  </a:moveTo>
                  <a:lnTo>
                    <a:pt x="87" y="187"/>
                  </a:lnTo>
                  <a:lnTo>
                    <a:pt x="87" y="0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0" name="Freeform 360"/>
            <p:cNvSpPr>
              <a:spLocks/>
            </p:cNvSpPr>
            <p:nvPr/>
          </p:nvSpPr>
          <p:spPr bwMode="auto">
            <a:xfrm>
              <a:off x="2672" y="1740"/>
              <a:ext cx="87" cy="190"/>
            </a:xfrm>
            <a:custGeom>
              <a:avLst/>
              <a:gdLst>
                <a:gd name="T0" fmla="*/ 84 w 87"/>
                <a:gd name="T1" fmla="*/ 0 h 190"/>
                <a:gd name="T2" fmla="*/ 0 w 87"/>
                <a:gd name="T3" fmla="*/ 3 h 190"/>
                <a:gd name="T4" fmla="*/ 0 w 87"/>
                <a:gd name="T5" fmla="*/ 190 h 190"/>
                <a:gd name="T6" fmla="*/ 87 w 87"/>
                <a:gd name="T7" fmla="*/ 19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90"/>
                <a:gd name="T14" fmla="*/ 87 w 87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90">
                  <a:moveTo>
                    <a:pt x="84" y="0"/>
                  </a:moveTo>
                  <a:lnTo>
                    <a:pt x="0" y="3"/>
                  </a:lnTo>
                  <a:lnTo>
                    <a:pt x="0" y="190"/>
                  </a:lnTo>
                  <a:lnTo>
                    <a:pt x="87" y="1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1" name="Rectangle 361"/>
            <p:cNvSpPr>
              <a:spLocks noChangeArrowheads="1"/>
            </p:cNvSpPr>
            <p:nvPr/>
          </p:nvSpPr>
          <p:spPr bwMode="auto">
            <a:xfrm>
              <a:off x="2702" y="1777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32" name="Rectangle 362"/>
            <p:cNvSpPr>
              <a:spLocks noChangeArrowheads="1"/>
            </p:cNvSpPr>
            <p:nvPr/>
          </p:nvSpPr>
          <p:spPr bwMode="auto">
            <a:xfrm>
              <a:off x="2756" y="1777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33" name="Line 363"/>
            <p:cNvSpPr>
              <a:spLocks noChangeShapeType="1"/>
            </p:cNvSpPr>
            <p:nvPr/>
          </p:nvSpPr>
          <p:spPr bwMode="auto">
            <a:xfrm>
              <a:off x="2843" y="1835"/>
              <a:ext cx="8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4" name="Line 364"/>
            <p:cNvSpPr>
              <a:spLocks noChangeShapeType="1"/>
            </p:cNvSpPr>
            <p:nvPr/>
          </p:nvSpPr>
          <p:spPr bwMode="auto">
            <a:xfrm>
              <a:off x="2995" y="1835"/>
              <a:ext cx="82" cy="1"/>
            </a:xfrm>
            <a:prstGeom prst="line">
              <a:avLst/>
            </a:prstGeom>
            <a:noFill/>
            <a:ln w="17463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5" name="Freeform 365"/>
            <p:cNvSpPr>
              <a:spLocks/>
            </p:cNvSpPr>
            <p:nvPr/>
          </p:nvSpPr>
          <p:spPr bwMode="auto">
            <a:xfrm>
              <a:off x="3077" y="1743"/>
              <a:ext cx="86" cy="187"/>
            </a:xfrm>
            <a:custGeom>
              <a:avLst/>
              <a:gdLst>
                <a:gd name="T0" fmla="*/ 84 w 86"/>
                <a:gd name="T1" fmla="*/ 185 h 187"/>
                <a:gd name="T2" fmla="*/ 0 w 86"/>
                <a:gd name="T3" fmla="*/ 187 h 187"/>
                <a:gd name="T4" fmla="*/ 0 w 86"/>
                <a:gd name="T5" fmla="*/ 0 h 187"/>
                <a:gd name="T6" fmla="*/ 86 w 86"/>
                <a:gd name="T7" fmla="*/ 0 h 187"/>
                <a:gd name="T8" fmla="*/ 84 w 86"/>
                <a:gd name="T9" fmla="*/ 18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87"/>
                <a:gd name="T17" fmla="*/ 86 w 8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4" y="185"/>
                  </a:lnTo>
                  <a:close/>
                </a:path>
              </a:pathLst>
            </a:custGeom>
            <a:solidFill>
              <a:srgbClr val="FBE2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6" name="Freeform 366"/>
            <p:cNvSpPr>
              <a:spLocks/>
            </p:cNvSpPr>
            <p:nvPr/>
          </p:nvSpPr>
          <p:spPr bwMode="auto">
            <a:xfrm>
              <a:off x="3077" y="1743"/>
              <a:ext cx="86" cy="187"/>
            </a:xfrm>
            <a:custGeom>
              <a:avLst/>
              <a:gdLst>
                <a:gd name="T0" fmla="*/ 84 w 86"/>
                <a:gd name="T1" fmla="*/ 185 h 187"/>
                <a:gd name="T2" fmla="*/ 0 w 86"/>
                <a:gd name="T3" fmla="*/ 187 h 187"/>
                <a:gd name="T4" fmla="*/ 0 w 86"/>
                <a:gd name="T5" fmla="*/ 0 h 187"/>
                <a:gd name="T6" fmla="*/ 86 w 86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87"/>
                <a:gd name="T14" fmla="*/ 86 w 86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87">
                  <a:moveTo>
                    <a:pt x="84" y="185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86" y="0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7" name="Line 367"/>
            <p:cNvSpPr>
              <a:spLocks noChangeShapeType="1"/>
            </p:cNvSpPr>
            <p:nvPr/>
          </p:nvSpPr>
          <p:spPr bwMode="auto">
            <a:xfrm flipV="1">
              <a:off x="3247" y="1738"/>
              <a:ext cx="1" cy="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8" name="Line 368"/>
            <p:cNvSpPr>
              <a:spLocks noChangeShapeType="1"/>
            </p:cNvSpPr>
            <p:nvPr/>
          </p:nvSpPr>
          <p:spPr bwMode="auto">
            <a:xfrm flipH="1">
              <a:off x="3163" y="1740"/>
              <a:ext cx="8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39" name="Line 369"/>
            <p:cNvSpPr>
              <a:spLocks noChangeShapeType="1"/>
            </p:cNvSpPr>
            <p:nvPr/>
          </p:nvSpPr>
          <p:spPr bwMode="auto">
            <a:xfrm flipH="1">
              <a:off x="3163" y="1928"/>
              <a:ext cx="84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40" name="Rectangle 370"/>
            <p:cNvSpPr>
              <a:spLocks noChangeArrowheads="1"/>
            </p:cNvSpPr>
            <p:nvPr/>
          </p:nvSpPr>
          <p:spPr bwMode="auto">
            <a:xfrm>
              <a:off x="3099" y="1777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1" name="Rectangle 371"/>
            <p:cNvSpPr>
              <a:spLocks noChangeArrowheads="1"/>
            </p:cNvSpPr>
            <p:nvPr/>
          </p:nvSpPr>
          <p:spPr bwMode="auto">
            <a:xfrm>
              <a:off x="3154" y="1777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2" name="Rectangle 372"/>
            <p:cNvSpPr>
              <a:spLocks noChangeArrowheads="1"/>
            </p:cNvSpPr>
            <p:nvPr/>
          </p:nvSpPr>
          <p:spPr bwMode="auto">
            <a:xfrm>
              <a:off x="3195" y="1777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3" name="Rectangle 373"/>
            <p:cNvSpPr>
              <a:spLocks noChangeArrowheads="1"/>
            </p:cNvSpPr>
            <p:nvPr/>
          </p:nvSpPr>
          <p:spPr bwMode="auto">
            <a:xfrm>
              <a:off x="2291" y="220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4" name="Rectangle 374"/>
            <p:cNvSpPr>
              <a:spLocks noChangeArrowheads="1"/>
            </p:cNvSpPr>
            <p:nvPr/>
          </p:nvSpPr>
          <p:spPr bwMode="auto">
            <a:xfrm>
              <a:off x="2345" y="2200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5" name="Rectangle 375"/>
            <p:cNvSpPr>
              <a:spLocks noChangeArrowheads="1"/>
            </p:cNvSpPr>
            <p:nvPr/>
          </p:nvSpPr>
          <p:spPr bwMode="auto">
            <a:xfrm>
              <a:off x="2386" y="2200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6" name="Rectangle 376"/>
            <p:cNvSpPr>
              <a:spLocks noChangeArrowheads="1"/>
            </p:cNvSpPr>
            <p:nvPr/>
          </p:nvSpPr>
          <p:spPr bwMode="auto">
            <a:xfrm>
              <a:off x="3099" y="3046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R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7" name="Rectangle 377"/>
            <p:cNvSpPr>
              <a:spLocks noChangeArrowheads="1"/>
            </p:cNvSpPr>
            <p:nvPr/>
          </p:nvSpPr>
          <p:spPr bwMode="auto">
            <a:xfrm>
              <a:off x="3154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e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8" name="Rectangle 378"/>
            <p:cNvSpPr>
              <a:spLocks noChangeArrowheads="1"/>
            </p:cNvSpPr>
            <p:nvPr/>
          </p:nvSpPr>
          <p:spPr bwMode="auto">
            <a:xfrm>
              <a:off x="3195" y="3046"/>
              <a:ext cx="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EB7500"/>
                  </a:solidFill>
                </a:rPr>
                <a:t>g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49" name="Freeform 379"/>
            <p:cNvSpPr>
              <a:spLocks/>
            </p:cNvSpPr>
            <p:nvPr/>
          </p:nvSpPr>
          <p:spPr bwMode="auto">
            <a:xfrm>
              <a:off x="2622" y="2193"/>
              <a:ext cx="34" cy="38"/>
            </a:xfrm>
            <a:custGeom>
              <a:avLst/>
              <a:gdLst>
                <a:gd name="T0" fmla="*/ 18 w 34"/>
                <a:gd name="T1" fmla="*/ 35 h 38"/>
                <a:gd name="T2" fmla="*/ 21 w 34"/>
                <a:gd name="T3" fmla="*/ 35 h 38"/>
                <a:gd name="T4" fmla="*/ 23 w 34"/>
                <a:gd name="T5" fmla="*/ 35 h 38"/>
                <a:gd name="T6" fmla="*/ 25 w 34"/>
                <a:gd name="T7" fmla="*/ 35 h 38"/>
                <a:gd name="T8" fmla="*/ 28 w 34"/>
                <a:gd name="T9" fmla="*/ 33 h 38"/>
                <a:gd name="T10" fmla="*/ 30 w 34"/>
                <a:gd name="T11" fmla="*/ 30 h 38"/>
                <a:gd name="T12" fmla="*/ 32 w 34"/>
                <a:gd name="T13" fmla="*/ 28 h 38"/>
                <a:gd name="T14" fmla="*/ 34 w 34"/>
                <a:gd name="T15" fmla="*/ 28 h 38"/>
                <a:gd name="T16" fmla="*/ 34 w 34"/>
                <a:gd name="T17" fmla="*/ 23 h 38"/>
                <a:gd name="T18" fmla="*/ 34 w 34"/>
                <a:gd name="T19" fmla="*/ 20 h 38"/>
                <a:gd name="T20" fmla="*/ 34 w 34"/>
                <a:gd name="T21" fmla="*/ 18 h 38"/>
                <a:gd name="T22" fmla="*/ 34 w 34"/>
                <a:gd name="T23" fmla="*/ 15 h 38"/>
                <a:gd name="T24" fmla="*/ 34 w 34"/>
                <a:gd name="T25" fmla="*/ 13 h 38"/>
                <a:gd name="T26" fmla="*/ 34 w 34"/>
                <a:gd name="T27" fmla="*/ 10 h 38"/>
                <a:gd name="T28" fmla="*/ 32 w 34"/>
                <a:gd name="T29" fmla="*/ 8 h 38"/>
                <a:gd name="T30" fmla="*/ 30 w 34"/>
                <a:gd name="T31" fmla="*/ 5 h 38"/>
                <a:gd name="T32" fmla="*/ 28 w 34"/>
                <a:gd name="T33" fmla="*/ 3 h 38"/>
                <a:gd name="T34" fmla="*/ 25 w 34"/>
                <a:gd name="T35" fmla="*/ 0 h 38"/>
                <a:gd name="T36" fmla="*/ 23 w 34"/>
                <a:gd name="T37" fmla="*/ 0 h 38"/>
                <a:gd name="T38" fmla="*/ 21 w 34"/>
                <a:gd name="T39" fmla="*/ 0 h 38"/>
                <a:gd name="T40" fmla="*/ 18 w 34"/>
                <a:gd name="T41" fmla="*/ 0 h 38"/>
                <a:gd name="T42" fmla="*/ 16 w 34"/>
                <a:gd name="T43" fmla="*/ 0 h 38"/>
                <a:gd name="T44" fmla="*/ 14 w 34"/>
                <a:gd name="T45" fmla="*/ 0 h 38"/>
                <a:gd name="T46" fmla="*/ 9 w 34"/>
                <a:gd name="T47" fmla="*/ 0 h 38"/>
                <a:gd name="T48" fmla="*/ 9 w 34"/>
                <a:gd name="T49" fmla="*/ 3 h 38"/>
                <a:gd name="T50" fmla="*/ 7 w 34"/>
                <a:gd name="T51" fmla="*/ 5 h 38"/>
                <a:gd name="T52" fmla="*/ 5 w 34"/>
                <a:gd name="T53" fmla="*/ 8 h 38"/>
                <a:gd name="T54" fmla="*/ 3 w 34"/>
                <a:gd name="T55" fmla="*/ 10 h 38"/>
                <a:gd name="T56" fmla="*/ 3 w 34"/>
                <a:gd name="T57" fmla="*/ 13 h 38"/>
                <a:gd name="T58" fmla="*/ 3 w 34"/>
                <a:gd name="T59" fmla="*/ 15 h 38"/>
                <a:gd name="T60" fmla="*/ 0 w 34"/>
                <a:gd name="T61" fmla="*/ 18 h 38"/>
                <a:gd name="T62" fmla="*/ 3 w 34"/>
                <a:gd name="T63" fmla="*/ 20 h 38"/>
                <a:gd name="T64" fmla="*/ 3 w 34"/>
                <a:gd name="T65" fmla="*/ 23 h 38"/>
                <a:gd name="T66" fmla="*/ 3 w 34"/>
                <a:gd name="T67" fmla="*/ 28 h 38"/>
                <a:gd name="T68" fmla="*/ 5 w 34"/>
                <a:gd name="T69" fmla="*/ 28 h 38"/>
                <a:gd name="T70" fmla="*/ 7 w 34"/>
                <a:gd name="T71" fmla="*/ 30 h 38"/>
                <a:gd name="T72" fmla="*/ 9 w 34"/>
                <a:gd name="T73" fmla="*/ 33 h 38"/>
                <a:gd name="T74" fmla="*/ 9 w 34"/>
                <a:gd name="T75" fmla="*/ 35 h 38"/>
                <a:gd name="T76" fmla="*/ 14 w 34"/>
                <a:gd name="T77" fmla="*/ 35 h 38"/>
                <a:gd name="T78" fmla="*/ 16 w 34"/>
                <a:gd name="T79" fmla="*/ 35 h 38"/>
                <a:gd name="T80" fmla="*/ 18 w 34"/>
                <a:gd name="T81" fmla="*/ 38 h 38"/>
                <a:gd name="T82" fmla="*/ 18 w 34"/>
                <a:gd name="T83" fmla="*/ 38 h 38"/>
                <a:gd name="T84" fmla="*/ 18 w 34"/>
                <a:gd name="T85" fmla="*/ 35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8" y="35"/>
                  </a:moveTo>
                  <a:lnTo>
                    <a:pt x="21" y="35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8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8" y="38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0" name="Freeform 380"/>
            <p:cNvSpPr>
              <a:spLocks/>
            </p:cNvSpPr>
            <p:nvPr/>
          </p:nvSpPr>
          <p:spPr bwMode="auto">
            <a:xfrm>
              <a:off x="3029" y="2626"/>
              <a:ext cx="34" cy="37"/>
            </a:xfrm>
            <a:custGeom>
              <a:avLst/>
              <a:gdLst>
                <a:gd name="T0" fmla="*/ 16 w 34"/>
                <a:gd name="T1" fmla="*/ 35 h 37"/>
                <a:gd name="T2" fmla="*/ 18 w 34"/>
                <a:gd name="T3" fmla="*/ 37 h 37"/>
                <a:gd name="T4" fmla="*/ 20 w 34"/>
                <a:gd name="T5" fmla="*/ 35 h 37"/>
                <a:gd name="T6" fmla="*/ 25 w 34"/>
                <a:gd name="T7" fmla="*/ 35 h 37"/>
                <a:gd name="T8" fmla="*/ 25 w 34"/>
                <a:gd name="T9" fmla="*/ 32 h 37"/>
                <a:gd name="T10" fmla="*/ 27 w 34"/>
                <a:gd name="T11" fmla="*/ 30 h 37"/>
                <a:gd name="T12" fmla="*/ 29 w 34"/>
                <a:gd name="T13" fmla="*/ 30 h 37"/>
                <a:gd name="T14" fmla="*/ 32 w 34"/>
                <a:gd name="T15" fmla="*/ 27 h 37"/>
                <a:gd name="T16" fmla="*/ 32 w 34"/>
                <a:gd name="T17" fmla="*/ 22 h 37"/>
                <a:gd name="T18" fmla="*/ 32 w 34"/>
                <a:gd name="T19" fmla="*/ 20 h 37"/>
                <a:gd name="T20" fmla="*/ 34 w 34"/>
                <a:gd name="T21" fmla="*/ 17 h 37"/>
                <a:gd name="T22" fmla="*/ 32 w 34"/>
                <a:gd name="T23" fmla="*/ 15 h 37"/>
                <a:gd name="T24" fmla="*/ 32 w 34"/>
                <a:gd name="T25" fmla="*/ 12 h 37"/>
                <a:gd name="T26" fmla="*/ 32 w 34"/>
                <a:gd name="T27" fmla="*/ 10 h 37"/>
                <a:gd name="T28" fmla="*/ 29 w 34"/>
                <a:gd name="T29" fmla="*/ 7 h 37"/>
                <a:gd name="T30" fmla="*/ 27 w 34"/>
                <a:gd name="T31" fmla="*/ 5 h 37"/>
                <a:gd name="T32" fmla="*/ 25 w 34"/>
                <a:gd name="T33" fmla="*/ 2 h 37"/>
                <a:gd name="T34" fmla="*/ 25 w 34"/>
                <a:gd name="T35" fmla="*/ 0 h 37"/>
                <a:gd name="T36" fmla="*/ 20 w 34"/>
                <a:gd name="T37" fmla="*/ 0 h 37"/>
                <a:gd name="T38" fmla="*/ 18 w 34"/>
                <a:gd name="T39" fmla="*/ 0 h 37"/>
                <a:gd name="T40" fmla="*/ 16 w 34"/>
                <a:gd name="T41" fmla="*/ 0 h 37"/>
                <a:gd name="T42" fmla="*/ 14 w 34"/>
                <a:gd name="T43" fmla="*/ 0 h 37"/>
                <a:gd name="T44" fmla="*/ 11 w 34"/>
                <a:gd name="T45" fmla="*/ 0 h 37"/>
                <a:gd name="T46" fmla="*/ 9 w 34"/>
                <a:gd name="T47" fmla="*/ 0 h 37"/>
                <a:gd name="T48" fmla="*/ 7 w 34"/>
                <a:gd name="T49" fmla="*/ 2 h 37"/>
                <a:gd name="T50" fmla="*/ 4 w 34"/>
                <a:gd name="T51" fmla="*/ 5 h 37"/>
                <a:gd name="T52" fmla="*/ 2 w 34"/>
                <a:gd name="T53" fmla="*/ 7 h 37"/>
                <a:gd name="T54" fmla="*/ 0 w 34"/>
                <a:gd name="T55" fmla="*/ 10 h 37"/>
                <a:gd name="T56" fmla="*/ 0 w 34"/>
                <a:gd name="T57" fmla="*/ 12 h 37"/>
                <a:gd name="T58" fmla="*/ 0 w 34"/>
                <a:gd name="T59" fmla="*/ 15 h 37"/>
                <a:gd name="T60" fmla="*/ 0 w 34"/>
                <a:gd name="T61" fmla="*/ 17 h 37"/>
                <a:gd name="T62" fmla="*/ 0 w 34"/>
                <a:gd name="T63" fmla="*/ 20 h 37"/>
                <a:gd name="T64" fmla="*/ 0 w 34"/>
                <a:gd name="T65" fmla="*/ 22 h 37"/>
                <a:gd name="T66" fmla="*/ 0 w 34"/>
                <a:gd name="T67" fmla="*/ 27 h 37"/>
                <a:gd name="T68" fmla="*/ 2 w 34"/>
                <a:gd name="T69" fmla="*/ 30 h 37"/>
                <a:gd name="T70" fmla="*/ 4 w 34"/>
                <a:gd name="T71" fmla="*/ 30 h 37"/>
                <a:gd name="T72" fmla="*/ 7 w 34"/>
                <a:gd name="T73" fmla="*/ 32 h 37"/>
                <a:gd name="T74" fmla="*/ 9 w 34"/>
                <a:gd name="T75" fmla="*/ 35 h 37"/>
                <a:gd name="T76" fmla="*/ 11 w 34"/>
                <a:gd name="T77" fmla="*/ 35 h 37"/>
                <a:gd name="T78" fmla="*/ 14 w 34"/>
                <a:gd name="T79" fmla="*/ 37 h 37"/>
                <a:gd name="T80" fmla="*/ 16 w 34"/>
                <a:gd name="T81" fmla="*/ 37 h 37"/>
                <a:gd name="T82" fmla="*/ 16 w 34"/>
                <a:gd name="T83" fmla="*/ 37 h 37"/>
                <a:gd name="T84" fmla="*/ 16 w 34"/>
                <a:gd name="T85" fmla="*/ 35 h 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7"/>
                <a:gd name="T131" fmla="*/ 34 w 34"/>
                <a:gd name="T132" fmla="*/ 37 h 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7">
                  <a:moveTo>
                    <a:pt x="16" y="35"/>
                  </a:moveTo>
                  <a:lnTo>
                    <a:pt x="18" y="37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9" y="30"/>
                  </a:lnTo>
                  <a:lnTo>
                    <a:pt x="32" y="27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7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7" y="32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1" name="Freeform 381"/>
            <p:cNvSpPr>
              <a:spLocks/>
            </p:cNvSpPr>
            <p:nvPr/>
          </p:nvSpPr>
          <p:spPr bwMode="auto">
            <a:xfrm>
              <a:off x="3147" y="1870"/>
              <a:ext cx="34" cy="38"/>
            </a:xfrm>
            <a:custGeom>
              <a:avLst/>
              <a:gdLst>
                <a:gd name="T0" fmla="*/ 16 w 34"/>
                <a:gd name="T1" fmla="*/ 35 h 38"/>
                <a:gd name="T2" fmla="*/ 18 w 34"/>
                <a:gd name="T3" fmla="*/ 38 h 38"/>
                <a:gd name="T4" fmla="*/ 20 w 34"/>
                <a:gd name="T5" fmla="*/ 35 h 38"/>
                <a:gd name="T6" fmla="*/ 25 w 34"/>
                <a:gd name="T7" fmla="*/ 35 h 38"/>
                <a:gd name="T8" fmla="*/ 27 w 34"/>
                <a:gd name="T9" fmla="*/ 33 h 38"/>
                <a:gd name="T10" fmla="*/ 27 w 34"/>
                <a:gd name="T11" fmla="*/ 33 h 38"/>
                <a:gd name="T12" fmla="*/ 30 w 34"/>
                <a:gd name="T13" fmla="*/ 30 h 38"/>
                <a:gd name="T14" fmla="*/ 32 w 34"/>
                <a:gd name="T15" fmla="*/ 28 h 38"/>
                <a:gd name="T16" fmla="*/ 32 w 34"/>
                <a:gd name="T17" fmla="*/ 25 h 38"/>
                <a:gd name="T18" fmla="*/ 34 w 34"/>
                <a:gd name="T19" fmla="*/ 23 h 38"/>
                <a:gd name="T20" fmla="*/ 34 w 34"/>
                <a:gd name="T21" fmla="*/ 18 h 38"/>
                <a:gd name="T22" fmla="*/ 34 w 34"/>
                <a:gd name="T23" fmla="*/ 15 h 38"/>
                <a:gd name="T24" fmla="*/ 32 w 34"/>
                <a:gd name="T25" fmla="*/ 13 h 38"/>
                <a:gd name="T26" fmla="*/ 32 w 34"/>
                <a:gd name="T27" fmla="*/ 10 h 38"/>
                <a:gd name="T28" fmla="*/ 30 w 34"/>
                <a:gd name="T29" fmla="*/ 8 h 38"/>
                <a:gd name="T30" fmla="*/ 27 w 34"/>
                <a:gd name="T31" fmla="*/ 5 h 38"/>
                <a:gd name="T32" fmla="*/ 27 w 34"/>
                <a:gd name="T33" fmla="*/ 3 h 38"/>
                <a:gd name="T34" fmla="*/ 25 w 34"/>
                <a:gd name="T35" fmla="*/ 3 h 38"/>
                <a:gd name="T36" fmla="*/ 20 w 34"/>
                <a:gd name="T37" fmla="*/ 0 h 38"/>
                <a:gd name="T38" fmla="*/ 18 w 34"/>
                <a:gd name="T39" fmla="*/ 0 h 38"/>
                <a:gd name="T40" fmla="*/ 16 w 34"/>
                <a:gd name="T41" fmla="*/ 0 h 38"/>
                <a:gd name="T42" fmla="*/ 14 w 34"/>
                <a:gd name="T43" fmla="*/ 0 h 38"/>
                <a:gd name="T44" fmla="*/ 11 w 34"/>
                <a:gd name="T45" fmla="*/ 0 h 38"/>
                <a:gd name="T46" fmla="*/ 9 w 34"/>
                <a:gd name="T47" fmla="*/ 3 h 38"/>
                <a:gd name="T48" fmla="*/ 7 w 34"/>
                <a:gd name="T49" fmla="*/ 3 h 38"/>
                <a:gd name="T50" fmla="*/ 5 w 34"/>
                <a:gd name="T51" fmla="*/ 5 h 38"/>
                <a:gd name="T52" fmla="*/ 2 w 34"/>
                <a:gd name="T53" fmla="*/ 8 h 38"/>
                <a:gd name="T54" fmla="*/ 0 w 34"/>
                <a:gd name="T55" fmla="*/ 10 h 38"/>
                <a:gd name="T56" fmla="*/ 0 w 34"/>
                <a:gd name="T57" fmla="*/ 13 h 38"/>
                <a:gd name="T58" fmla="*/ 0 w 34"/>
                <a:gd name="T59" fmla="*/ 15 h 38"/>
                <a:gd name="T60" fmla="*/ 0 w 34"/>
                <a:gd name="T61" fmla="*/ 18 h 38"/>
                <a:gd name="T62" fmla="*/ 0 w 34"/>
                <a:gd name="T63" fmla="*/ 23 h 38"/>
                <a:gd name="T64" fmla="*/ 0 w 34"/>
                <a:gd name="T65" fmla="*/ 25 h 38"/>
                <a:gd name="T66" fmla="*/ 0 w 34"/>
                <a:gd name="T67" fmla="*/ 28 h 38"/>
                <a:gd name="T68" fmla="*/ 2 w 34"/>
                <a:gd name="T69" fmla="*/ 30 h 38"/>
                <a:gd name="T70" fmla="*/ 5 w 34"/>
                <a:gd name="T71" fmla="*/ 33 h 38"/>
                <a:gd name="T72" fmla="*/ 7 w 34"/>
                <a:gd name="T73" fmla="*/ 33 h 38"/>
                <a:gd name="T74" fmla="*/ 9 w 34"/>
                <a:gd name="T75" fmla="*/ 35 h 38"/>
                <a:gd name="T76" fmla="*/ 11 w 34"/>
                <a:gd name="T77" fmla="*/ 35 h 38"/>
                <a:gd name="T78" fmla="*/ 14 w 34"/>
                <a:gd name="T79" fmla="*/ 38 h 38"/>
                <a:gd name="T80" fmla="*/ 16 w 34"/>
                <a:gd name="T81" fmla="*/ 38 h 38"/>
                <a:gd name="T82" fmla="*/ 16 w 34"/>
                <a:gd name="T83" fmla="*/ 38 h 38"/>
                <a:gd name="T84" fmla="*/ 16 w 34"/>
                <a:gd name="T85" fmla="*/ 35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35"/>
                  </a:moveTo>
                  <a:lnTo>
                    <a:pt x="18" y="38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2" name="Freeform 382"/>
            <p:cNvSpPr>
              <a:spLocks/>
            </p:cNvSpPr>
            <p:nvPr/>
          </p:nvSpPr>
          <p:spPr bwMode="auto">
            <a:xfrm>
              <a:off x="2943" y="1818"/>
              <a:ext cx="34" cy="37"/>
            </a:xfrm>
            <a:custGeom>
              <a:avLst/>
              <a:gdLst>
                <a:gd name="T0" fmla="*/ 15 w 34"/>
                <a:gd name="T1" fmla="*/ 35 h 37"/>
                <a:gd name="T2" fmla="*/ 20 w 34"/>
                <a:gd name="T3" fmla="*/ 35 h 37"/>
                <a:gd name="T4" fmla="*/ 22 w 34"/>
                <a:gd name="T5" fmla="*/ 35 h 37"/>
                <a:gd name="T6" fmla="*/ 25 w 34"/>
                <a:gd name="T7" fmla="*/ 35 h 37"/>
                <a:gd name="T8" fmla="*/ 27 w 34"/>
                <a:gd name="T9" fmla="*/ 32 h 37"/>
                <a:gd name="T10" fmla="*/ 29 w 34"/>
                <a:gd name="T11" fmla="*/ 30 h 37"/>
                <a:gd name="T12" fmla="*/ 31 w 34"/>
                <a:gd name="T13" fmla="*/ 27 h 37"/>
                <a:gd name="T14" fmla="*/ 31 w 34"/>
                <a:gd name="T15" fmla="*/ 27 h 37"/>
                <a:gd name="T16" fmla="*/ 34 w 34"/>
                <a:gd name="T17" fmla="*/ 22 h 37"/>
                <a:gd name="T18" fmla="*/ 34 w 34"/>
                <a:gd name="T19" fmla="*/ 20 h 37"/>
                <a:gd name="T20" fmla="*/ 34 w 34"/>
                <a:gd name="T21" fmla="*/ 17 h 37"/>
                <a:gd name="T22" fmla="*/ 34 w 34"/>
                <a:gd name="T23" fmla="*/ 15 h 37"/>
                <a:gd name="T24" fmla="*/ 34 w 34"/>
                <a:gd name="T25" fmla="*/ 12 h 37"/>
                <a:gd name="T26" fmla="*/ 31 w 34"/>
                <a:gd name="T27" fmla="*/ 10 h 37"/>
                <a:gd name="T28" fmla="*/ 31 w 34"/>
                <a:gd name="T29" fmla="*/ 7 h 37"/>
                <a:gd name="T30" fmla="*/ 29 w 34"/>
                <a:gd name="T31" fmla="*/ 5 h 37"/>
                <a:gd name="T32" fmla="*/ 27 w 34"/>
                <a:gd name="T33" fmla="*/ 2 h 37"/>
                <a:gd name="T34" fmla="*/ 25 w 34"/>
                <a:gd name="T35" fmla="*/ 0 h 37"/>
                <a:gd name="T36" fmla="*/ 22 w 34"/>
                <a:gd name="T37" fmla="*/ 0 h 37"/>
                <a:gd name="T38" fmla="*/ 20 w 34"/>
                <a:gd name="T39" fmla="*/ 0 h 37"/>
                <a:gd name="T40" fmla="*/ 18 w 34"/>
                <a:gd name="T41" fmla="*/ 0 h 37"/>
                <a:gd name="T42" fmla="*/ 15 w 34"/>
                <a:gd name="T43" fmla="*/ 0 h 37"/>
                <a:gd name="T44" fmla="*/ 11 w 34"/>
                <a:gd name="T45" fmla="*/ 0 h 37"/>
                <a:gd name="T46" fmla="*/ 9 w 34"/>
                <a:gd name="T47" fmla="*/ 0 h 37"/>
                <a:gd name="T48" fmla="*/ 6 w 34"/>
                <a:gd name="T49" fmla="*/ 2 h 37"/>
                <a:gd name="T50" fmla="*/ 6 w 34"/>
                <a:gd name="T51" fmla="*/ 5 h 37"/>
                <a:gd name="T52" fmla="*/ 4 w 34"/>
                <a:gd name="T53" fmla="*/ 7 h 37"/>
                <a:gd name="T54" fmla="*/ 2 w 34"/>
                <a:gd name="T55" fmla="*/ 10 h 37"/>
                <a:gd name="T56" fmla="*/ 2 w 34"/>
                <a:gd name="T57" fmla="*/ 12 h 37"/>
                <a:gd name="T58" fmla="*/ 0 w 34"/>
                <a:gd name="T59" fmla="*/ 15 h 37"/>
                <a:gd name="T60" fmla="*/ 0 w 34"/>
                <a:gd name="T61" fmla="*/ 17 h 37"/>
                <a:gd name="T62" fmla="*/ 0 w 34"/>
                <a:gd name="T63" fmla="*/ 20 h 37"/>
                <a:gd name="T64" fmla="*/ 2 w 34"/>
                <a:gd name="T65" fmla="*/ 22 h 37"/>
                <a:gd name="T66" fmla="*/ 2 w 34"/>
                <a:gd name="T67" fmla="*/ 27 h 37"/>
                <a:gd name="T68" fmla="*/ 4 w 34"/>
                <a:gd name="T69" fmla="*/ 27 h 37"/>
                <a:gd name="T70" fmla="*/ 6 w 34"/>
                <a:gd name="T71" fmla="*/ 30 h 37"/>
                <a:gd name="T72" fmla="*/ 6 w 34"/>
                <a:gd name="T73" fmla="*/ 32 h 37"/>
                <a:gd name="T74" fmla="*/ 9 w 34"/>
                <a:gd name="T75" fmla="*/ 35 h 37"/>
                <a:gd name="T76" fmla="*/ 11 w 34"/>
                <a:gd name="T77" fmla="*/ 35 h 37"/>
                <a:gd name="T78" fmla="*/ 15 w 34"/>
                <a:gd name="T79" fmla="*/ 35 h 37"/>
                <a:gd name="T80" fmla="*/ 18 w 34"/>
                <a:gd name="T81" fmla="*/ 37 h 37"/>
                <a:gd name="T82" fmla="*/ 18 w 34"/>
                <a:gd name="T83" fmla="*/ 37 h 37"/>
                <a:gd name="T84" fmla="*/ 15 w 34"/>
                <a:gd name="T85" fmla="*/ 35 h 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7"/>
                <a:gd name="T131" fmla="*/ 34 w 34"/>
                <a:gd name="T132" fmla="*/ 37 h 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7">
                  <a:moveTo>
                    <a:pt x="15" y="35"/>
                  </a:moveTo>
                  <a:lnTo>
                    <a:pt x="20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18" y="37"/>
                  </a:lnTo>
                  <a:lnTo>
                    <a:pt x="15" y="35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3" name="Freeform 383"/>
            <p:cNvSpPr>
              <a:spLocks/>
            </p:cNvSpPr>
            <p:nvPr/>
          </p:nvSpPr>
          <p:spPr bwMode="auto">
            <a:xfrm>
              <a:off x="3347" y="2238"/>
              <a:ext cx="34" cy="38"/>
            </a:xfrm>
            <a:custGeom>
              <a:avLst/>
              <a:gdLst>
                <a:gd name="T0" fmla="*/ 16 w 34"/>
                <a:gd name="T1" fmla="*/ 38 h 38"/>
                <a:gd name="T2" fmla="*/ 20 w 34"/>
                <a:gd name="T3" fmla="*/ 38 h 38"/>
                <a:gd name="T4" fmla="*/ 23 w 34"/>
                <a:gd name="T5" fmla="*/ 38 h 38"/>
                <a:gd name="T6" fmla="*/ 25 w 34"/>
                <a:gd name="T7" fmla="*/ 35 h 38"/>
                <a:gd name="T8" fmla="*/ 27 w 34"/>
                <a:gd name="T9" fmla="*/ 35 h 38"/>
                <a:gd name="T10" fmla="*/ 29 w 34"/>
                <a:gd name="T11" fmla="*/ 33 h 38"/>
                <a:gd name="T12" fmla="*/ 29 w 34"/>
                <a:gd name="T13" fmla="*/ 30 h 38"/>
                <a:gd name="T14" fmla="*/ 32 w 34"/>
                <a:gd name="T15" fmla="*/ 28 h 38"/>
                <a:gd name="T16" fmla="*/ 32 w 34"/>
                <a:gd name="T17" fmla="*/ 25 h 38"/>
                <a:gd name="T18" fmla="*/ 34 w 34"/>
                <a:gd name="T19" fmla="*/ 23 h 38"/>
                <a:gd name="T20" fmla="*/ 34 w 34"/>
                <a:gd name="T21" fmla="*/ 20 h 38"/>
                <a:gd name="T22" fmla="*/ 34 w 34"/>
                <a:gd name="T23" fmla="*/ 18 h 38"/>
                <a:gd name="T24" fmla="*/ 32 w 34"/>
                <a:gd name="T25" fmla="*/ 13 h 38"/>
                <a:gd name="T26" fmla="*/ 32 w 34"/>
                <a:gd name="T27" fmla="*/ 10 h 38"/>
                <a:gd name="T28" fmla="*/ 29 w 34"/>
                <a:gd name="T29" fmla="*/ 8 h 38"/>
                <a:gd name="T30" fmla="*/ 29 w 34"/>
                <a:gd name="T31" fmla="*/ 8 h 38"/>
                <a:gd name="T32" fmla="*/ 27 w 34"/>
                <a:gd name="T33" fmla="*/ 5 h 38"/>
                <a:gd name="T34" fmla="*/ 25 w 34"/>
                <a:gd name="T35" fmla="*/ 3 h 38"/>
                <a:gd name="T36" fmla="*/ 23 w 34"/>
                <a:gd name="T37" fmla="*/ 3 h 38"/>
                <a:gd name="T38" fmla="*/ 20 w 34"/>
                <a:gd name="T39" fmla="*/ 0 h 38"/>
                <a:gd name="T40" fmla="*/ 16 w 34"/>
                <a:gd name="T41" fmla="*/ 0 h 38"/>
                <a:gd name="T42" fmla="*/ 14 w 34"/>
                <a:gd name="T43" fmla="*/ 0 h 38"/>
                <a:gd name="T44" fmla="*/ 11 w 34"/>
                <a:gd name="T45" fmla="*/ 3 h 38"/>
                <a:gd name="T46" fmla="*/ 9 w 34"/>
                <a:gd name="T47" fmla="*/ 3 h 38"/>
                <a:gd name="T48" fmla="*/ 7 w 34"/>
                <a:gd name="T49" fmla="*/ 5 h 38"/>
                <a:gd name="T50" fmla="*/ 4 w 34"/>
                <a:gd name="T51" fmla="*/ 8 h 38"/>
                <a:gd name="T52" fmla="*/ 2 w 34"/>
                <a:gd name="T53" fmla="*/ 8 h 38"/>
                <a:gd name="T54" fmla="*/ 2 w 34"/>
                <a:gd name="T55" fmla="*/ 10 h 38"/>
                <a:gd name="T56" fmla="*/ 0 w 34"/>
                <a:gd name="T57" fmla="*/ 13 h 38"/>
                <a:gd name="T58" fmla="*/ 0 w 34"/>
                <a:gd name="T59" fmla="*/ 18 h 38"/>
                <a:gd name="T60" fmla="*/ 0 w 34"/>
                <a:gd name="T61" fmla="*/ 20 h 38"/>
                <a:gd name="T62" fmla="*/ 0 w 34"/>
                <a:gd name="T63" fmla="*/ 23 h 38"/>
                <a:gd name="T64" fmla="*/ 0 w 34"/>
                <a:gd name="T65" fmla="*/ 25 h 38"/>
                <a:gd name="T66" fmla="*/ 2 w 34"/>
                <a:gd name="T67" fmla="*/ 28 h 38"/>
                <a:gd name="T68" fmla="*/ 2 w 34"/>
                <a:gd name="T69" fmla="*/ 30 h 38"/>
                <a:gd name="T70" fmla="*/ 4 w 34"/>
                <a:gd name="T71" fmla="*/ 33 h 38"/>
                <a:gd name="T72" fmla="*/ 7 w 34"/>
                <a:gd name="T73" fmla="*/ 35 h 38"/>
                <a:gd name="T74" fmla="*/ 9 w 34"/>
                <a:gd name="T75" fmla="*/ 35 h 38"/>
                <a:gd name="T76" fmla="*/ 11 w 34"/>
                <a:gd name="T77" fmla="*/ 38 h 38"/>
                <a:gd name="T78" fmla="*/ 14 w 34"/>
                <a:gd name="T79" fmla="*/ 38 h 38"/>
                <a:gd name="T80" fmla="*/ 16 w 34"/>
                <a:gd name="T81" fmla="*/ 38 h 38"/>
                <a:gd name="T82" fmla="*/ 16 w 34"/>
                <a:gd name="T83" fmla="*/ 38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"/>
                <a:gd name="T127" fmla="*/ 0 h 38"/>
                <a:gd name="T128" fmla="*/ 34 w 34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" h="38">
                  <a:moveTo>
                    <a:pt x="16" y="38"/>
                  </a:moveTo>
                  <a:lnTo>
                    <a:pt x="20" y="38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29" y="30"/>
                  </a:lnTo>
                  <a:lnTo>
                    <a:pt x="32" y="28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1" y="38"/>
                  </a:lnTo>
                  <a:lnTo>
                    <a:pt x="14" y="38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4" name="Line 384"/>
            <p:cNvSpPr>
              <a:spLocks noChangeShapeType="1"/>
            </p:cNvSpPr>
            <p:nvPr/>
          </p:nvSpPr>
          <p:spPr bwMode="auto">
            <a:xfrm>
              <a:off x="3161" y="1875"/>
              <a:ext cx="2" cy="1169"/>
            </a:xfrm>
            <a:prstGeom prst="line">
              <a:avLst/>
            </a:prstGeom>
            <a:noFill/>
            <a:ln w="17463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5" name="Line 385"/>
            <p:cNvSpPr>
              <a:spLocks noChangeShapeType="1"/>
            </p:cNvSpPr>
            <p:nvPr/>
          </p:nvSpPr>
          <p:spPr bwMode="auto">
            <a:xfrm flipH="1">
              <a:off x="2640" y="1835"/>
              <a:ext cx="318" cy="376"/>
            </a:xfrm>
            <a:prstGeom prst="line">
              <a:avLst/>
            </a:prstGeom>
            <a:noFill/>
            <a:ln w="17463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6" name="Line 386"/>
            <p:cNvSpPr>
              <a:spLocks noChangeShapeType="1"/>
            </p:cNvSpPr>
            <p:nvPr/>
          </p:nvSpPr>
          <p:spPr bwMode="auto">
            <a:xfrm>
              <a:off x="2958" y="1835"/>
              <a:ext cx="87" cy="808"/>
            </a:xfrm>
            <a:prstGeom prst="line">
              <a:avLst/>
            </a:prstGeom>
            <a:noFill/>
            <a:ln w="17463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7" name="Freeform 387"/>
            <p:cNvSpPr>
              <a:spLocks/>
            </p:cNvSpPr>
            <p:nvPr/>
          </p:nvSpPr>
          <p:spPr bwMode="auto">
            <a:xfrm>
              <a:off x="3429" y="3036"/>
              <a:ext cx="34" cy="38"/>
            </a:xfrm>
            <a:custGeom>
              <a:avLst/>
              <a:gdLst>
                <a:gd name="T0" fmla="*/ 16 w 34"/>
                <a:gd name="T1" fmla="*/ 35 h 38"/>
                <a:gd name="T2" fmla="*/ 20 w 34"/>
                <a:gd name="T3" fmla="*/ 38 h 38"/>
                <a:gd name="T4" fmla="*/ 22 w 34"/>
                <a:gd name="T5" fmla="*/ 35 h 38"/>
                <a:gd name="T6" fmla="*/ 25 w 34"/>
                <a:gd name="T7" fmla="*/ 35 h 38"/>
                <a:gd name="T8" fmla="*/ 27 w 34"/>
                <a:gd name="T9" fmla="*/ 33 h 38"/>
                <a:gd name="T10" fmla="*/ 29 w 34"/>
                <a:gd name="T11" fmla="*/ 33 h 38"/>
                <a:gd name="T12" fmla="*/ 29 w 34"/>
                <a:gd name="T13" fmla="*/ 30 h 38"/>
                <a:gd name="T14" fmla="*/ 31 w 34"/>
                <a:gd name="T15" fmla="*/ 28 h 38"/>
                <a:gd name="T16" fmla="*/ 34 w 34"/>
                <a:gd name="T17" fmla="*/ 25 h 38"/>
                <a:gd name="T18" fmla="*/ 34 w 34"/>
                <a:gd name="T19" fmla="*/ 23 h 38"/>
                <a:gd name="T20" fmla="*/ 34 w 34"/>
                <a:gd name="T21" fmla="*/ 18 h 38"/>
                <a:gd name="T22" fmla="*/ 34 w 34"/>
                <a:gd name="T23" fmla="*/ 15 h 38"/>
                <a:gd name="T24" fmla="*/ 34 w 34"/>
                <a:gd name="T25" fmla="*/ 13 h 38"/>
                <a:gd name="T26" fmla="*/ 31 w 34"/>
                <a:gd name="T27" fmla="*/ 10 h 38"/>
                <a:gd name="T28" fmla="*/ 29 w 34"/>
                <a:gd name="T29" fmla="*/ 8 h 38"/>
                <a:gd name="T30" fmla="*/ 29 w 34"/>
                <a:gd name="T31" fmla="*/ 5 h 38"/>
                <a:gd name="T32" fmla="*/ 27 w 34"/>
                <a:gd name="T33" fmla="*/ 3 h 38"/>
                <a:gd name="T34" fmla="*/ 25 w 34"/>
                <a:gd name="T35" fmla="*/ 3 h 38"/>
                <a:gd name="T36" fmla="*/ 22 w 34"/>
                <a:gd name="T37" fmla="*/ 0 h 38"/>
                <a:gd name="T38" fmla="*/ 20 w 34"/>
                <a:gd name="T39" fmla="*/ 0 h 38"/>
                <a:gd name="T40" fmla="*/ 16 w 34"/>
                <a:gd name="T41" fmla="*/ 0 h 38"/>
                <a:gd name="T42" fmla="*/ 13 w 34"/>
                <a:gd name="T43" fmla="*/ 0 h 38"/>
                <a:gd name="T44" fmla="*/ 11 w 34"/>
                <a:gd name="T45" fmla="*/ 0 h 38"/>
                <a:gd name="T46" fmla="*/ 9 w 34"/>
                <a:gd name="T47" fmla="*/ 3 h 38"/>
                <a:gd name="T48" fmla="*/ 7 w 34"/>
                <a:gd name="T49" fmla="*/ 3 h 38"/>
                <a:gd name="T50" fmla="*/ 4 w 34"/>
                <a:gd name="T51" fmla="*/ 5 h 38"/>
                <a:gd name="T52" fmla="*/ 2 w 34"/>
                <a:gd name="T53" fmla="*/ 8 h 38"/>
                <a:gd name="T54" fmla="*/ 2 w 34"/>
                <a:gd name="T55" fmla="*/ 10 h 38"/>
                <a:gd name="T56" fmla="*/ 0 w 34"/>
                <a:gd name="T57" fmla="*/ 13 h 38"/>
                <a:gd name="T58" fmla="*/ 0 w 34"/>
                <a:gd name="T59" fmla="*/ 15 h 38"/>
                <a:gd name="T60" fmla="*/ 0 w 34"/>
                <a:gd name="T61" fmla="*/ 18 h 38"/>
                <a:gd name="T62" fmla="*/ 0 w 34"/>
                <a:gd name="T63" fmla="*/ 23 h 38"/>
                <a:gd name="T64" fmla="*/ 0 w 34"/>
                <a:gd name="T65" fmla="*/ 25 h 38"/>
                <a:gd name="T66" fmla="*/ 2 w 34"/>
                <a:gd name="T67" fmla="*/ 28 h 38"/>
                <a:gd name="T68" fmla="*/ 2 w 34"/>
                <a:gd name="T69" fmla="*/ 30 h 38"/>
                <a:gd name="T70" fmla="*/ 4 w 34"/>
                <a:gd name="T71" fmla="*/ 33 h 38"/>
                <a:gd name="T72" fmla="*/ 7 w 34"/>
                <a:gd name="T73" fmla="*/ 33 h 38"/>
                <a:gd name="T74" fmla="*/ 9 w 34"/>
                <a:gd name="T75" fmla="*/ 35 h 38"/>
                <a:gd name="T76" fmla="*/ 11 w 34"/>
                <a:gd name="T77" fmla="*/ 35 h 38"/>
                <a:gd name="T78" fmla="*/ 13 w 34"/>
                <a:gd name="T79" fmla="*/ 38 h 38"/>
                <a:gd name="T80" fmla="*/ 16 w 34"/>
                <a:gd name="T81" fmla="*/ 38 h 38"/>
                <a:gd name="T82" fmla="*/ 16 w 34"/>
                <a:gd name="T83" fmla="*/ 38 h 38"/>
                <a:gd name="T84" fmla="*/ 16 w 34"/>
                <a:gd name="T85" fmla="*/ 35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35"/>
                  </a:moveTo>
                  <a:lnTo>
                    <a:pt x="20" y="38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0"/>
                  </a:lnTo>
                  <a:lnTo>
                    <a:pt x="31" y="28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3" y="38"/>
                  </a:lnTo>
                  <a:lnTo>
                    <a:pt x="16" y="38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8" name="Line 388"/>
            <p:cNvSpPr>
              <a:spLocks noChangeShapeType="1"/>
            </p:cNvSpPr>
            <p:nvPr/>
          </p:nvSpPr>
          <p:spPr bwMode="auto">
            <a:xfrm>
              <a:off x="3361" y="2246"/>
              <a:ext cx="86" cy="810"/>
            </a:xfrm>
            <a:prstGeom prst="line">
              <a:avLst/>
            </a:prstGeom>
            <a:noFill/>
            <a:ln w="17463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59" name="Freeform 389"/>
            <p:cNvSpPr>
              <a:spLocks/>
            </p:cNvSpPr>
            <p:nvPr/>
          </p:nvSpPr>
          <p:spPr bwMode="auto">
            <a:xfrm>
              <a:off x="3145" y="3026"/>
              <a:ext cx="34" cy="38"/>
            </a:xfrm>
            <a:custGeom>
              <a:avLst/>
              <a:gdLst>
                <a:gd name="T0" fmla="*/ 16 w 34"/>
                <a:gd name="T1" fmla="*/ 38 h 38"/>
                <a:gd name="T2" fmla="*/ 20 w 34"/>
                <a:gd name="T3" fmla="*/ 38 h 38"/>
                <a:gd name="T4" fmla="*/ 22 w 34"/>
                <a:gd name="T5" fmla="*/ 38 h 38"/>
                <a:gd name="T6" fmla="*/ 25 w 34"/>
                <a:gd name="T7" fmla="*/ 35 h 38"/>
                <a:gd name="T8" fmla="*/ 27 w 34"/>
                <a:gd name="T9" fmla="*/ 33 h 38"/>
                <a:gd name="T10" fmla="*/ 29 w 34"/>
                <a:gd name="T11" fmla="*/ 33 h 38"/>
                <a:gd name="T12" fmla="*/ 32 w 34"/>
                <a:gd name="T13" fmla="*/ 30 h 38"/>
                <a:gd name="T14" fmla="*/ 32 w 34"/>
                <a:gd name="T15" fmla="*/ 28 h 38"/>
                <a:gd name="T16" fmla="*/ 34 w 34"/>
                <a:gd name="T17" fmla="*/ 25 h 38"/>
                <a:gd name="T18" fmla="*/ 34 w 34"/>
                <a:gd name="T19" fmla="*/ 23 h 38"/>
                <a:gd name="T20" fmla="*/ 34 w 34"/>
                <a:gd name="T21" fmla="*/ 18 h 38"/>
                <a:gd name="T22" fmla="*/ 34 w 34"/>
                <a:gd name="T23" fmla="*/ 15 h 38"/>
                <a:gd name="T24" fmla="*/ 34 w 34"/>
                <a:gd name="T25" fmla="*/ 13 h 38"/>
                <a:gd name="T26" fmla="*/ 32 w 34"/>
                <a:gd name="T27" fmla="*/ 10 h 38"/>
                <a:gd name="T28" fmla="*/ 32 w 34"/>
                <a:gd name="T29" fmla="*/ 8 h 38"/>
                <a:gd name="T30" fmla="*/ 29 w 34"/>
                <a:gd name="T31" fmla="*/ 5 h 38"/>
                <a:gd name="T32" fmla="*/ 27 w 34"/>
                <a:gd name="T33" fmla="*/ 3 h 38"/>
                <a:gd name="T34" fmla="*/ 25 w 34"/>
                <a:gd name="T35" fmla="*/ 3 h 38"/>
                <a:gd name="T36" fmla="*/ 22 w 34"/>
                <a:gd name="T37" fmla="*/ 0 h 38"/>
                <a:gd name="T38" fmla="*/ 20 w 34"/>
                <a:gd name="T39" fmla="*/ 0 h 38"/>
                <a:gd name="T40" fmla="*/ 18 w 34"/>
                <a:gd name="T41" fmla="*/ 0 h 38"/>
                <a:gd name="T42" fmla="*/ 13 w 34"/>
                <a:gd name="T43" fmla="*/ 0 h 38"/>
                <a:gd name="T44" fmla="*/ 11 w 34"/>
                <a:gd name="T45" fmla="*/ 0 h 38"/>
                <a:gd name="T46" fmla="*/ 9 w 34"/>
                <a:gd name="T47" fmla="*/ 3 h 38"/>
                <a:gd name="T48" fmla="*/ 7 w 34"/>
                <a:gd name="T49" fmla="*/ 3 h 38"/>
                <a:gd name="T50" fmla="*/ 4 w 34"/>
                <a:gd name="T51" fmla="*/ 5 h 38"/>
                <a:gd name="T52" fmla="*/ 4 w 34"/>
                <a:gd name="T53" fmla="*/ 8 h 38"/>
                <a:gd name="T54" fmla="*/ 2 w 34"/>
                <a:gd name="T55" fmla="*/ 10 h 38"/>
                <a:gd name="T56" fmla="*/ 0 w 34"/>
                <a:gd name="T57" fmla="*/ 13 h 38"/>
                <a:gd name="T58" fmla="*/ 0 w 34"/>
                <a:gd name="T59" fmla="*/ 15 h 38"/>
                <a:gd name="T60" fmla="*/ 0 w 34"/>
                <a:gd name="T61" fmla="*/ 18 h 38"/>
                <a:gd name="T62" fmla="*/ 0 w 34"/>
                <a:gd name="T63" fmla="*/ 23 h 38"/>
                <a:gd name="T64" fmla="*/ 0 w 34"/>
                <a:gd name="T65" fmla="*/ 25 h 38"/>
                <a:gd name="T66" fmla="*/ 2 w 34"/>
                <a:gd name="T67" fmla="*/ 28 h 38"/>
                <a:gd name="T68" fmla="*/ 4 w 34"/>
                <a:gd name="T69" fmla="*/ 30 h 38"/>
                <a:gd name="T70" fmla="*/ 4 w 34"/>
                <a:gd name="T71" fmla="*/ 33 h 38"/>
                <a:gd name="T72" fmla="*/ 7 w 34"/>
                <a:gd name="T73" fmla="*/ 33 h 38"/>
                <a:gd name="T74" fmla="*/ 9 w 34"/>
                <a:gd name="T75" fmla="*/ 35 h 38"/>
                <a:gd name="T76" fmla="*/ 11 w 34"/>
                <a:gd name="T77" fmla="*/ 38 h 38"/>
                <a:gd name="T78" fmla="*/ 13 w 34"/>
                <a:gd name="T79" fmla="*/ 38 h 38"/>
                <a:gd name="T80" fmla="*/ 18 w 34"/>
                <a:gd name="T81" fmla="*/ 38 h 38"/>
                <a:gd name="T82" fmla="*/ 18 w 34"/>
                <a:gd name="T83" fmla="*/ 38 h 38"/>
                <a:gd name="T84" fmla="*/ 16 w 34"/>
                <a:gd name="T85" fmla="*/ 38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38"/>
                  </a:moveTo>
                  <a:lnTo>
                    <a:pt x="20" y="38"/>
                  </a:lnTo>
                  <a:lnTo>
                    <a:pt x="22" y="38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4" y="33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0" name="Freeform 390"/>
            <p:cNvSpPr>
              <a:spLocks/>
            </p:cNvSpPr>
            <p:nvPr/>
          </p:nvSpPr>
          <p:spPr bwMode="auto">
            <a:xfrm>
              <a:off x="2690" y="2071"/>
              <a:ext cx="130" cy="372"/>
            </a:xfrm>
            <a:custGeom>
              <a:avLst/>
              <a:gdLst>
                <a:gd name="T0" fmla="*/ 0 w 130"/>
                <a:gd name="T1" fmla="*/ 0 h 372"/>
                <a:gd name="T2" fmla="*/ 3 w 130"/>
                <a:gd name="T3" fmla="*/ 150 h 372"/>
                <a:gd name="T4" fmla="*/ 44 w 130"/>
                <a:gd name="T5" fmla="*/ 187 h 372"/>
                <a:gd name="T6" fmla="*/ 3 w 130"/>
                <a:gd name="T7" fmla="*/ 222 h 372"/>
                <a:gd name="T8" fmla="*/ 3 w 130"/>
                <a:gd name="T9" fmla="*/ 372 h 372"/>
                <a:gd name="T10" fmla="*/ 130 w 130"/>
                <a:gd name="T11" fmla="*/ 260 h 372"/>
                <a:gd name="T12" fmla="*/ 130 w 130"/>
                <a:gd name="T13" fmla="*/ 115 h 372"/>
                <a:gd name="T14" fmla="*/ 3 w 130"/>
                <a:gd name="T15" fmla="*/ 0 h 372"/>
                <a:gd name="T16" fmla="*/ 3 w 130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372"/>
                <a:gd name="T29" fmla="*/ 130 w 130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372">
                  <a:moveTo>
                    <a:pt x="0" y="0"/>
                  </a:moveTo>
                  <a:lnTo>
                    <a:pt x="3" y="150"/>
                  </a:lnTo>
                  <a:lnTo>
                    <a:pt x="44" y="187"/>
                  </a:lnTo>
                  <a:lnTo>
                    <a:pt x="3" y="222"/>
                  </a:lnTo>
                  <a:lnTo>
                    <a:pt x="3" y="372"/>
                  </a:lnTo>
                  <a:lnTo>
                    <a:pt x="130" y="260"/>
                  </a:lnTo>
                  <a:lnTo>
                    <a:pt x="130" y="115"/>
                  </a:lnTo>
                  <a:lnTo>
                    <a:pt x="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1" name="Freeform 391"/>
            <p:cNvSpPr>
              <a:spLocks/>
            </p:cNvSpPr>
            <p:nvPr/>
          </p:nvSpPr>
          <p:spPr bwMode="auto">
            <a:xfrm>
              <a:off x="2927" y="1648"/>
              <a:ext cx="63" cy="375"/>
            </a:xfrm>
            <a:custGeom>
              <a:avLst/>
              <a:gdLst>
                <a:gd name="T0" fmla="*/ 63 w 63"/>
                <a:gd name="T1" fmla="*/ 375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5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2" name="Freeform 392"/>
            <p:cNvSpPr>
              <a:spLocks/>
            </p:cNvSpPr>
            <p:nvPr/>
          </p:nvSpPr>
          <p:spPr bwMode="auto">
            <a:xfrm>
              <a:off x="2927" y="2071"/>
              <a:ext cx="63" cy="375"/>
            </a:xfrm>
            <a:custGeom>
              <a:avLst/>
              <a:gdLst>
                <a:gd name="T0" fmla="*/ 63 w 63"/>
                <a:gd name="T1" fmla="*/ 372 h 375"/>
                <a:gd name="T2" fmla="*/ 63 w 63"/>
                <a:gd name="T3" fmla="*/ 0 h 375"/>
                <a:gd name="T4" fmla="*/ 0 w 63"/>
                <a:gd name="T5" fmla="*/ 0 h 375"/>
                <a:gd name="T6" fmla="*/ 0 w 63"/>
                <a:gd name="T7" fmla="*/ 375 h 375"/>
                <a:gd name="T8" fmla="*/ 63 w 63"/>
                <a:gd name="T9" fmla="*/ 375 h 375"/>
                <a:gd name="T10" fmla="*/ 63 w 6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75"/>
                <a:gd name="T20" fmla="*/ 63 w 6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75">
                  <a:moveTo>
                    <a:pt x="63" y="372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3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3" name="Freeform 393"/>
            <p:cNvSpPr>
              <a:spLocks/>
            </p:cNvSpPr>
            <p:nvPr/>
          </p:nvSpPr>
          <p:spPr bwMode="auto">
            <a:xfrm>
              <a:off x="3095" y="2493"/>
              <a:ext cx="129" cy="373"/>
            </a:xfrm>
            <a:custGeom>
              <a:avLst/>
              <a:gdLst>
                <a:gd name="T0" fmla="*/ 0 w 129"/>
                <a:gd name="T1" fmla="*/ 0 h 373"/>
                <a:gd name="T2" fmla="*/ 2 w 129"/>
                <a:gd name="T3" fmla="*/ 150 h 373"/>
                <a:gd name="T4" fmla="*/ 43 w 129"/>
                <a:gd name="T5" fmla="*/ 185 h 373"/>
                <a:gd name="T6" fmla="*/ 2 w 129"/>
                <a:gd name="T7" fmla="*/ 223 h 373"/>
                <a:gd name="T8" fmla="*/ 2 w 129"/>
                <a:gd name="T9" fmla="*/ 373 h 373"/>
                <a:gd name="T10" fmla="*/ 129 w 129"/>
                <a:gd name="T11" fmla="*/ 258 h 373"/>
                <a:gd name="T12" fmla="*/ 129 w 129"/>
                <a:gd name="T13" fmla="*/ 115 h 373"/>
                <a:gd name="T14" fmla="*/ 2 w 129"/>
                <a:gd name="T15" fmla="*/ 0 h 373"/>
                <a:gd name="T16" fmla="*/ 2 w 129"/>
                <a:gd name="T17" fmla="*/ 0 h 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373"/>
                <a:gd name="T29" fmla="*/ 129 w 129"/>
                <a:gd name="T30" fmla="*/ 373 h 3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373">
                  <a:moveTo>
                    <a:pt x="0" y="0"/>
                  </a:moveTo>
                  <a:lnTo>
                    <a:pt x="2" y="150"/>
                  </a:lnTo>
                  <a:lnTo>
                    <a:pt x="43" y="185"/>
                  </a:lnTo>
                  <a:lnTo>
                    <a:pt x="2" y="223"/>
                  </a:lnTo>
                  <a:lnTo>
                    <a:pt x="2" y="373"/>
                  </a:lnTo>
                  <a:lnTo>
                    <a:pt x="129" y="258"/>
                  </a:lnTo>
                  <a:lnTo>
                    <a:pt x="129" y="115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4" name="Freeform 394"/>
            <p:cNvSpPr>
              <a:spLocks/>
            </p:cNvSpPr>
            <p:nvPr/>
          </p:nvSpPr>
          <p:spPr bwMode="auto">
            <a:xfrm>
              <a:off x="3331" y="2493"/>
              <a:ext cx="64" cy="375"/>
            </a:xfrm>
            <a:custGeom>
              <a:avLst/>
              <a:gdLst>
                <a:gd name="T0" fmla="*/ 64 w 64"/>
                <a:gd name="T1" fmla="*/ 373 h 375"/>
                <a:gd name="T2" fmla="*/ 64 w 64"/>
                <a:gd name="T3" fmla="*/ 0 h 375"/>
                <a:gd name="T4" fmla="*/ 0 w 64"/>
                <a:gd name="T5" fmla="*/ 0 h 375"/>
                <a:gd name="T6" fmla="*/ 0 w 64"/>
                <a:gd name="T7" fmla="*/ 375 h 375"/>
                <a:gd name="T8" fmla="*/ 64 w 64"/>
                <a:gd name="T9" fmla="*/ 375 h 375"/>
                <a:gd name="T10" fmla="*/ 64 w 64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5"/>
                <a:gd name="T20" fmla="*/ 64 w 64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5">
                  <a:moveTo>
                    <a:pt x="64" y="37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4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5" name="Freeform 395"/>
            <p:cNvSpPr>
              <a:spLocks/>
            </p:cNvSpPr>
            <p:nvPr/>
          </p:nvSpPr>
          <p:spPr bwMode="auto">
            <a:xfrm>
              <a:off x="2629" y="1835"/>
              <a:ext cx="300" cy="140"/>
            </a:xfrm>
            <a:custGeom>
              <a:avLst/>
              <a:gdLst>
                <a:gd name="T0" fmla="*/ 0 w 300"/>
                <a:gd name="T1" fmla="*/ 0 h 140"/>
                <a:gd name="T2" fmla="*/ 2 w 300"/>
                <a:gd name="T3" fmla="*/ 140 h 140"/>
                <a:gd name="T4" fmla="*/ 257 w 300"/>
                <a:gd name="T5" fmla="*/ 140 h 140"/>
                <a:gd name="T6" fmla="*/ 257 w 300"/>
                <a:gd name="T7" fmla="*/ 48 h 140"/>
                <a:gd name="T8" fmla="*/ 300 w 300"/>
                <a:gd name="T9" fmla="*/ 48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0"/>
                <a:gd name="T17" fmla="*/ 300 w 300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0">
                  <a:moveTo>
                    <a:pt x="0" y="0"/>
                  </a:moveTo>
                  <a:lnTo>
                    <a:pt x="2" y="140"/>
                  </a:lnTo>
                  <a:lnTo>
                    <a:pt x="257" y="140"/>
                  </a:lnTo>
                  <a:lnTo>
                    <a:pt x="257" y="48"/>
                  </a:lnTo>
                  <a:lnTo>
                    <a:pt x="30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6" name="Line 396"/>
            <p:cNvSpPr>
              <a:spLocks noChangeShapeType="1"/>
            </p:cNvSpPr>
            <p:nvPr/>
          </p:nvSpPr>
          <p:spPr bwMode="auto">
            <a:xfrm>
              <a:off x="2822" y="2256"/>
              <a:ext cx="10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7" name="Line 397"/>
            <p:cNvSpPr>
              <a:spLocks noChangeShapeType="1"/>
            </p:cNvSpPr>
            <p:nvPr/>
          </p:nvSpPr>
          <p:spPr bwMode="auto">
            <a:xfrm>
              <a:off x="2990" y="2256"/>
              <a:ext cx="8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8" name="Line 398"/>
            <p:cNvSpPr>
              <a:spLocks noChangeShapeType="1"/>
            </p:cNvSpPr>
            <p:nvPr/>
          </p:nvSpPr>
          <p:spPr bwMode="auto">
            <a:xfrm>
              <a:off x="3227" y="2678"/>
              <a:ext cx="10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69" name="Line 399"/>
            <p:cNvSpPr>
              <a:spLocks noChangeShapeType="1"/>
            </p:cNvSpPr>
            <p:nvPr/>
          </p:nvSpPr>
          <p:spPr bwMode="auto">
            <a:xfrm>
              <a:off x="3395" y="2678"/>
              <a:ext cx="88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70" name="Freeform 400"/>
            <p:cNvSpPr>
              <a:spLocks/>
            </p:cNvSpPr>
            <p:nvPr/>
          </p:nvSpPr>
          <p:spPr bwMode="auto">
            <a:xfrm>
              <a:off x="3033" y="2256"/>
              <a:ext cx="300" cy="142"/>
            </a:xfrm>
            <a:custGeom>
              <a:avLst/>
              <a:gdLst>
                <a:gd name="T0" fmla="*/ 0 w 300"/>
                <a:gd name="T1" fmla="*/ 0 h 142"/>
                <a:gd name="T2" fmla="*/ 3 w 300"/>
                <a:gd name="T3" fmla="*/ 142 h 142"/>
                <a:gd name="T4" fmla="*/ 257 w 300"/>
                <a:gd name="T5" fmla="*/ 142 h 142"/>
                <a:gd name="T6" fmla="*/ 257 w 300"/>
                <a:gd name="T7" fmla="*/ 50 h 142"/>
                <a:gd name="T8" fmla="*/ 300 w 300"/>
                <a:gd name="T9" fmla="*/ 5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142"/>
                <a:gd name="T17" fmla="*/ 300 w 300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142">
                  <a:moveTo>
                    <a:pt x="0" y="0"/>
                  </a:moveTo>
                  <a:lnTo>
                    <a:pt x="3" y="142"/>
                  </a:lnTo>
                  <a:lnTo>
                    <a:pt x="257" y="142"/>
                  </a:lnTo>
                  <a:lnTo>
                    <a:pt x="257" y="50"/>
                  </a:lnTo>
                  <a:lnTo>
                    <a:pt x="300" y="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71" name="Rectangle 401"/>
            <p:cNvSpPr>
              <a:spLocks noChangeArrowheads="1"/>
            </p:cNvSpPr>
            <p:nvPr/>
          </p:nvSpPr>
          <p:spPr bwMode="auto">
            <a:xfrm>
              <a:off x="3106" y="2200"/>
              <a:ext cx="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72" name="Rectangle 402"/>
            <p:cNvSpPr>
              <a:spLocks noChangeArrowheads="1"/>
            </p:cNvSpPr>
            <p:nvPr/>
          </p:nvSpPr>
          <p:spPr bwMode="auto">
            <a:xfrm>
              <a:off x="3161" y="2200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kumimoji="0" lang="en-US" sz="2800">
                <a:solidFill>
                  <a:schemeClr val="tx1"/>
                </a:solidFill>
              </a:endParaRPr>
            </a:p>
          </p:txBody>
        </p:sp>
        <p:sp>
          <p:nvSpPr>
            <p:cNvPr id="109773" name="Freeform 403"/>
            <p:cNvSpPr>
              <a:spLocks/>
            </p:cNvSpPr>
            <p:nvPr/>
          </p:nvSpPr>
          <p:spPr bwMode="auto">
            <a:xfrm>
              <a:off x="3077" y="2163"/>
              <a:ext cx="170" cy="188"/>
            </a:xfrm>
            <a:custGeom>
              <a:avLst/>
              <a:gdLst>
                <a:gd name="T0" fmla="*/ 170 w 170"/>
                <a:gd name="T1" fmla="*/ 188 h 188"/>
                <a:gd name="T2" fmla="*/ 170 w 170"/>
                <a:gd name="T3" fmla="*/ 0 h 188"/>
                <a:gd name="T4" fmla="*/ 0 w 170"/>
                <a:gd name="T5" fmla="*/ 0 h 188"/>
                <a:gd name="T6" fmla="*/ 0 w 170"/>
                <a:gd name="T7" fmla="*/ 188 h 188"/>
                <a:gd name="T8" fmla="*/ 170 w 170"/>
                <a:gd name="T9" fmla="*/ 188 h 188"/>
                <a:gd name="T10" fmla="*/ 170 w 170"/>
                <a:gd name="T11" fmla="*/ 188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"/>
                <a:gd name="T19" fmla="*/ 0 h 188"/>
                <a:gd name="T20" fmla="*/ 170 w 170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" h="188">
                  <a:moveTo>
                    <a:pt x="170" y="188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70" y="18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9774" name="Freeform 404"/>
            <p:cNvSpPr>
              <a:spLocks/>
            </p:cNvSpPr>
            <p:nvPr/>
          </p:nvSpPr>
          <p:spPr bwMode="auto">
            <a:xfrm>
              <a:off x="3333" y="2071"/>
              <a:ext cx="66" cy="375"/>
            </a:xfrm>
            <a:custGeom>
              <a:avLst/>
              <a:gdLst>
                <a:gd name="T0" fmla="*/ 64 w 66"/>
                <a:gd name="T1" fmla="*/ 372 h 375"/>
                <a:gd name="T2" fmla="*/ 66 w 66"/>
                <a:gd name="T3" fmla="*/ 0 h 375"/>
                <a:gd name="T4" fmla="*/ 0 w 66"/>
                <a:gd name="T5" fmla="*/ 0 h 375"/>
                <a:gd name="T6" fmla="*/ 0 w 66"/>
                <a:gd name="T7" fmla="*/ 375 h 375"/>
                <a:gd name="T8" fmla="*/ 66 w 66"/>
                <a:gd name="T9" fmla="*/ 375 h 375"/>
                <a:gd name="T10" fmla="*/ 66 w 66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75"/>
                <a:gd name="T20" fmla="*/ 66 w 66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75">
                  <a:moveTo>
                    <a:pt x="64" y="372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66" y="3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723269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Stalling</a:t>
            </a:r>
            <a:endParaRPr lang="en-US" dirty="0"/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03514"/>
            <a:ext cx="10972800" cy="5640647"/>
          </a:xfrm>
        </p:spPr>
        <p:txBody>
          <a:bodyPr/>
          <a:lstStyle/>
          <a:p>
            <a:r>
              <a:rPr lang="en-US" dirty="0"/>
              <a:t>We can stall the pipeline by keeping an instruction in the same stage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02407" y="1535114"/>
            <a:ext cx="10895888" cy="5037137"/>
            <a:chOff x="679" y="967"/>
            <a:chExt cx="4936" cy="3173"/>
          </a:xfrm>
        </p:grpSpPr>
        <p:sp>
          <p:nvSpPr>
            <p:cNvPr id="110602" name="Freeform 5"/>
            <p:cNvSpPr>
              <a:spLocks/>
            </p:cNvSpPr>
            <p:nvPr/>
          </p:nvSpPr>
          <p:spPr bwMode="auto">
            <a:xfrm>
              <a:off x="2489" y="1962"/>
              <a:ext cx="697" cy="1315"/>
            </a:xfrm>
            <a:custGeom>
              <a:avLst/>
              <a:gdLst>
                <a:gd name="T0" fmla="*/ 48 w 697"/>
                <a:gd name="T1" fmla="*/ 819 h 1315"/>
                <a:gd name="T2" fmla="*/ 55 w 697"/>
                <a:gd name="T3" fmla="*/ 873 h 1315"/>
                <a:gd name="T4" fmla="*/ 58 w 697"/>
                <a:gd name="T5" fmla="*/ 932 h 1315"/>
                <a:gd name="T6" fmla="*/ 78 w 697"/>
                <a:gd name="T7" fmla="*/ 962 h 1315"/>
                <a:gd name="T8" fmla="*/ 90 w 697"/>
                <a:gd name="T9" fmla="*/ 972 h 1315"/>
                <a:gd name="T10" fmla="*/ 35 w 697"/>
                <a:gd name="T11" fmla="*/ 1012 h 1315"/>
                <a:gd name="T12" fmla="*/ 15 w 697"/>
                <a:gd name="T13" fmla="*/ 1092 h 1315"/>
                <a:gd name="T14" fmla="*/ 80 w 697"/>
                <a:gd name="T15" fmla="*/ 1199 h 1315"/>
                <a:gd name="T16" fmla="*/ 158 w 697"/>
                <a:gd name="T17" fmla="*/ 1212 h 1315"/>
                <a:gd name="T18" fmla="*/ 170 w 697"/>
                <a:gd name="T19" fmla="*/ 1269 h 1315"/>
                <a:gd name="T20" fmla="*/ 245 w 697"/>
                <a:gd name="T21" fmla="*/ 1315 h 1315"/>
                <a:gd name="T22" fmla="*/ 340 w 697"/>
                <a:gd name="T23" fmla="*/ 1259 h 1315"/>
                <a:gd name="T24" fmla="*/ 447 w 697"/>
                <a:gd name="T25" fmla="*/ 1242 h 1315"/>
                <a:gd name="T26" fmla="*/ 585 w 697"/>
                <a:gd name="T27" fmla="*/ 1195 h 1315"/>
                <a:gd name="T28" fmla="*/ 590 w 697"/>
                <a:gd name="T29" fmla="*/ 1106 h 1315"/>
                <a:gd name="T30" fmla="*/ 582 w 697"/>
                <a:gd name="T31" fmla="*/ 1099 h 1315"/>
                <a:gd name="T32" fmla="*/ 610 w 697"/>
                <a:gd name="T33" fmla="*/ 1092 h 1315"/>
                <a:gd name="T34" fmla="*/ 650 w 697"/>
                <a:gd name="T35" fmla="*/ 1066 h 1315"/>
                <a:gd name="T36" fmla="*/ 662 w 697"/>
                <a:gd name="T37" fmla="*/ 976 h 1315"/>
                <a:gd name="T38" fmla="*/ 615 w 697"/>
                <a:gd name="T39" fmla="*/ 886 h 1315"/>
                <a:gd name="T40" fmla="*/ 562 w 697"/>
                <a:gd name="T41" fmla="*/ 866 h 1315"/>
                <a:gd name="T42" fmla="*/ 532 w 697"/>
                <a:gd name="T43" fmla="*/ 883 h 1315"/>
                <a:gd name="T44" fmla="*/ 522 w 697"/>
                <a:gd name="T45" fmla="*/ 883 h 1315"/>
                <a:gd name="T46" fmla="*/ 507 w 697"/>
                <a:gd name="T47" fmla="*/ 816 h 1315"/>
                <a:gd name="T48" fmla="*/ 495 w 697"/>
                <a:gd name="T49" fmla="*/ 769 h 1315"/>
                <a:gd name="T50" fmla="*/ 495 w 697"/>
                <a:gd name="T51" fmla="*/ 733 h 1315"/>
                <a:gd name="T52" fmla="*/ 490 w 697"/>
                <a:gd name="T53" fmla="*/ 716 h 1315"/>
                <a:gd name="T54" fmla="*/ 482 w 697"/>
                <a:gd name="T55" fmla="*/ 706 h 1315"/>
                <a:gd name="T56" fmla="*/ 507 w 697"/>
                <a:gd name="T57" fmla="*/ 699 h 1315"/>
                <a:gd name="T58" fmla="*/ 550 w 697"/>
                <a:gd name="T59" fmla="*/ 673 h 1315"/>
                <a:gd name="T60" fmla="*/ 565 w 697"/>
                <a:gd name="T61" fmla="*/ 599 h 1315"/>
                <a:gd name="T62" fmla="*/ 542 w 697"/>
                <a:gd name="T63" fmla="*/ 526 h 1315"/>
                <a:gd name="T64" fmla="*/ 577 w 697"/>
                <a:gd name="T65" fmla="*/ 493 h 1315"/>
                <a:gd name="T66" fmla="*/ 625 w 697"/>
                <a:gd name="T67" fmla="*/ 420 h 1315"/>
                <a:gd name="T68" fmla="*/ 622 w 697"/>
                <a:gd name="T69" fmla="*/ 360 h 1315"/>
                <a:gd name="T70" fmla="*/ 615 w 697"/>
                <a:gd name="T71" fmla="*/ 353 h 1315"/>
                <a:gd name="T72" fmla="*/ 640 w 697"/>
                <a:gd name="T73" fmla="*/ 346 h 1315"/>
                <a:gd name="T74" fmla="*/ 682 w 697"/>
                <a:gd name="T75" fmla="*/ 320 h 1315"/>
                <a:gd name="T76" fmla="*/ 694 w 697"/>
                <a:gd name="T77" fmla="*/ 230 h 1315"/>
                <a:gd name="T78" fmla="*/ 645 w 697"/>
                <a:gd name="T79" fmla="*/ 140 h 1315"/>
                <a:gd name="T80" fmla="*/ 595 w 697"/>
                <a:gd name="T81" fmla="*/ 120 h 1315"/>
                <a:gd name="T82" fmla="*/ 565 w 697"/>
                <a:gd name="T83" fmla="*/ 137 h 1315"/>
                <a:gd name="T84" fmla="*/ 552 w 697"/>
                <a:gd name="T85" fmla="*/ 117 h 1315"/>
                <a:gd name="T86" fmla="*/ 492 w 697"/>
                <a:gd name="T87" fmla="*/ 14 h 1315"/>
                <a:gd name="T88" fmla="*/ 402 w 697"/>
                <a:gd name="T89" fmla="*/ 4 h 1315"/>
                <a:gd name="T90" fmla="*/ 315 w 697"/>
                <a:gd name="T91" fmla="*/ 73 h 1315"/>
                <a:gd name="T92" fmla="*/ 280 w 697"/>
                <a:gd name="T93" fmla="*/ 43 h 1315"/>
                <a:gd name="T94" fmla="*/ 205 w 697"/>
                <a:gd name="T95" fmla="*/ 7 h 1315"/>
                <a:gd name="T96" fmla="*/ 130 w 697"/>
                <a:gd name="T97" fmla="*/ 53 h 1315"/>
                <a:gd name="T98" fmla="*/ 105 w 697"/>
                <a:gd name="T99" fmla="*/ 157 h 1315"/>
                <a:gd name="T100" fmla="*/ 135 w 697"/>
                <a:gd name="T101" fmla="*/ 227 h 1315"/>
                <a:gd name="T102" fmla="*/ 88 w 697"/>
                <a:gd name="T103" fmla="*/ 243 h 1315"/>
                <a:gd name="T104" fmla="*/ 50 w 697"/>
                <a:gd name="T105" fmla="*/ 303 h 1315"/>
                <a:gd name="T106" fmla="*/ 48 w 697"/>
                <a:gd name="T107" fmla="*/ 330 h 1315"/>
                <a:gd name="T108" fmla="*/ 48 w 697"/>
                <a:gd name="T109" fmla="*/ 366 h 1315"/>
                <a:gd name="T110" fmla="*/ 25 w 697"/>
                <a:gd name="T111" fmla="*/ 416 h 1315"/>
                <a:gd name="T112" fmla="*/ 18 w 697"/>
                <a:gd name="T113" fmla="*/ 500 h 1315"/>
                <a:gd name="T114" fmla="*/ 0 w 697"/>
                <a:gd name="T115" fmla="*/ 576 h 1315"/>
                <a:gd name="T116" fmla="*/ 28 w 697"/>
                <a:gd name="T117" fmla="*/ 666 h 1315"/>
                <a:gd name="T118" fmla="*/ 23 w 697"/>
                <a:gd name="T119" fmla="*/ 726 h 13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7"/>
                <a:gd name="T181" fmla="*/ 0 h 1315"/>
                <a:gd name="T182" fmla="*/ 697 w 697"/>
                <a:gd name="T183" fmla="*/ 1315 h 13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7" h="1315">
                  <a:moveTo>
                    <a:pt x="58" y="779"/>
                  </a:moveTo>
                  <a:lnTo>
                    <a:pt x="55" y="789"/>
                  </a:lnTo>
                  <a:lnTo>
                    <a:pt x="53" y="799"/>
                  </a:lnTo>
                  <a:lnTo>
                    <a:pt x="50" y="809"/>
                  </a:lnTo>
                  <a:lnTo>
                    <a:pt x="48" y="819"/>
                  </a:lnTo>
                  <a:lnTo>
                    <a:pt x="45" y="829"/>
                  </a:lnTo>
                  <a:lnTo>
                    <a:pt x="45" y="839"/>
                  </a:lnTo>
                  <a:lnTo>
                    <a:pt x="45" y="849"/>
                  </a:lnTo>
                  <a:lnTo>
                    <a:pt x="50" y="859"/>
                  </a:lnTo>
                  <a:lnTo>
                    <a:pt x="55" y="873"/>
                  </a:lnTo>
                  <a:lnTo>
                    <a:pt x="65" y="886"/>
                  </a:lnTo>
                  <a:lnTo>
                    <a:pt x="60" y="899"/>
                  </a:lnTo>
                  <a:lnTo>
                    <a:pt x="58" y="912"/>
                  </a:lnTo>
                  <a:lnTo>
                    <a:pt x="58" y="922"/>
                  </a:lnTo>
                  <a:lnTo>
                    <a:pt x="58" y="932"/>
                  </a:lnTo>
                  <a:lnTo>
                    <a:pt x="58" y="939"/>
                  </a:lnTo>
                  <a:lnTo>
                    <a:pt x="63" y="946"/>
                  </a:lnTo>
                  <a:lnTo>
                    <a:pt x="65" y="952"/>
                  </a:lnTo>
                  <a:lnTo>
                    <a:pt x="73" y="959"/>
                  </a:lnTo>
                  <a:lnTo>
                    <a:pt x="78" y="962"/>
                  </a:lnTo>
                  <a:lnTo>
                    <a:pt x="85" y="966"/>
                  </a:lnTo>
                  <a:lnTo>
                    <a:pt x="105" y="972"/>
                  </a:lnTo>
                  <a:lnTo>
                    <a:pt x="103" y="972"/>
                  </a:lnTo>
                  <a:lnTo>
                    <a:pt x="98" y="972"/>
                  </a:lnTo>
                  <a:lnTo>
                    <a:pt x="90" y="972"/>
                  </a:lnTo>
                  <a:lnTo>
                    <a:pt x="80" y="979"/>
                  </a:lnTo>
                  <a:lnTo>
                    <a:pt x="68" y="982"/>
                  </a:lnTo>
                  <a:lnTo>
                    <a:pt x="58" y="989"/>
                  </a:lnTo>
                  <a:lnTo>
                    <a:pt x="45" y="999"/>
                  </a:lnTo>
                  <a:lnTo>
                    <a:pt x="35" y="1012"/>
                  </a:lnTo>
                  <a:lnTo>
                    <a:pt x="25" y="1029"/>
                  </a:lnTo>
                  <a:lnTo>
                    <a:pt x="18" y="1049"/>
                  </a:lnTo>
                  <a:lnTo>
                    <a:pt x="18" y="1052"/>
                  </a:lnTo>
                  <a:lnTo>
                    <a:pt x="15" y="1069"/>
                  </a:lnTo>
                  <a:lnTo>
                    <a:pt x="15" y="1092"/>
                  </a:lnTo>
                  <a:lnTo>
                    <a:pt x="18" y="1119"/>
                  </a:lnTo>
                  <a:lnTo>
                    <a:pt x="25" y="1149"/>
                  </a:lnTo>
                  <a:lnTo>
                    <a:pt x="35" y="1172"/>
                  </a:lnTo>
                  <a:lnTo>
                    <a:pt x="53" y="1192"/>
                  </a:lnTo>
                  <a:lnTo>
                    <a:pt x="80" y="1199"/>
                  </a:lnTo>
                  <a:lnTo>
                    <a:pt x="115" y="1195"/>
                  </a:lnTo>
                  <a:lnTo>
                    <a:pt x="160" y="1175"/>
                  </a:lnTo>
                  <a:lnTo>
                    <a:pt x="160" y="1189"/>
                  </a:lnTo>
                  <a:lnTo>
                    <a:pt x="158" y="1202"/>
                  </a:lnTo>
                  <a:lnTo>
                    <a:pt x="158" y="1212"/>
                  </a:lnTo>
                  <a:lnTo>
                    <a:pt x="160" y="1225"/>
                  </a:lnTo>
                  <a:lnTo>
                    <a:pt x="160" y="1239"/>
                  </a:lnTo>
                  <a:lnTo>
                    <a:pt x="163" y="1249"/>
                  </a:lnTo>
                  <a:lnTo>
                    <a:pt x="165" y="1259"/>
                  </a:lnTo>
                  <a:lnTo>
                    <a:pt x="170" y="1269"/>
                  </a:lnTo>
                  <a:lnTo>
                    <a:pt x="175" y="1279"/>
                  </a:lnTo>
                  <a:lnTo>
                    <a:pt x="183" y="1289"/>
                  </a:lnTo>
                  <a:lnTo>
                    <a:pt x="203" y="1302"/>
                  </a:lnTo>
                  <a:lnTo>
                    <a:pt x="223" y="1312"/>
                  </a:lnTo>
                  <a:lnTo>
                    <a:pt x="245" y="1315"/>
                  </a:lnTo>
                  <a:lnTo>
                    <a:pt x="265" y="1315"/>
                  </a:lnTo>
                  <a:lnTo>
                    <a:pt x="288" y="1309"/>
                  </a:lnTo>
                  <a:lnTo>
                    <a:pt x="307" y="1299"/>
                  </a:lnTo>
                  <a:lnTo>
                    <a:pt x="325" y="1279"/>
                  </a:lnTo>
                  <a:lnTo>
                    <a:pt x="340" y="1259"/>
                  </a:lnTo>
                  <a:lnTo>
                    <a:pt x="352" y="1229"/>
                  </a:lnTo>
                  <a:lnTo>
                    <a:pt x="360" y="1192"/>
                  </a:lnTo>
                  <a:lnTo>
                    <a:pt x="382" y="1212"/>
                  </a:lnTo>
                  <a:lnTo>
                    <a:pt x="412" y="1229"/>
                  </a:lnTo>
                  <a:lnTo>
                    <a:pt x="447" y="1242"/>
                  </a:lnTo>
                  <a:lnTo>
                    <a:pt x="480" y="1249"/>
                  </a:lnTo>
                  <a:lnTo>
                    <a:pt x="512" y="1249"/>
                  </a:lnTo>
                  <a:lnTo>
                    <a:pt x="542" y="1239"/>
                  </a:lnTo>
                  <a:lnTo>
                    <a:pt x="567" y="1222"/>
                  </a:lnTo>
                  <a:lnTo>
                    <a:pt x="585" y="1195"/>
                  </a:lnTo>
                  <a:lnTo>
                    <a:pt x="595" y="1159"/>
                  </a:lnTo>
                  <a:lnTo>
                    <a:pt x="592" y="1109"/>
                  </a:lnTo>
                  <a:lnTo>
                    <a:pt x="590" y="1106"/>
                  </a:lnTo>
                  <a:lnTo>
                    <a:pt x="590" y="1102"/>
                  </a:lnTo>
                  <a:lnTo>
                    <a:pt x="587" y="1102"/>
                  </a:lnTo>
                  <a:lnTo>
                    <a:pt x="585" y="1099"/>
                  </a:lnTo>
                  <a:lnTo>
                    <a:pt x="582" y="1099"/>
                  </a:lnTo>
                  <a:lnTo>
                    <a:pt x="580" y="1096"/>
                  </a:lnTo>
                  <a:lnTo>
                    <a:pt x="577" y="1096"/>
                  </a:lnTo>
                  <a:lnTo>
                    <a:pt x="587" y="1096"/>
                  </a:lnTo>
                  <a:lnTo>
                    <a:pt x="600" y="1096"/>
                  </a:lnTo>
                  <a:lnTo>
                    <a:pt x="610" y="1092"/>
                  </a:lnTo>
                  <a:lnTo>
                    <a:pt x="620" y="1089"/>
                  </a:lnTo>
                  <a:lnTo>
                    <a:pt x="627" y="1086"/>
                  </a:lnTo>
                  <a:lnTo>
                    <a:pt x="637" y="1079"/>
                  </a:lnTo>
                  <a:lnTo>
                    <a:pt x="645" y="1072"/>
                  </a:lnTo>
                  <a:lnTo>
                    <a:pt x="650" y="1066"/>
                  </a:lnTo>
                  <a:lnTo>
                    <a:pt x="657" y="1056"/>
                  </a:lnTo>
                  <a:lnTo>
                    <a:pt x="660" y="1042"/>
                  </a:lnTo>
                  <a:lnTo>
                    <a:pt x="664" y="1019"/>
                  </a:lnTo>
                  <a:lnTo>
                    <a:pt x="664" y="996"/>
                  </a:lnTo>
                  <a:lnTo>
                    <a:pt x="662" y="976"/>
                  </a:lnTo>
                  <a:lnTo>
                    <a:pt x="657" y="952"/>
                  </a:lnTo>
                  <a:lnTo>
                    <a:pt x="650" y="932"/>
                  </a:lnTo>
                  <a:lnTo>
                    <a:pt x="640" y="916"/>
                  </a:lnTo>
                  <a:lnTo>
                    <a:pt x="627" y="899"/>
                  </a:lnTo>
                  <a:lnTo>
                    <a:pt x="615" y="886"/>
                  </a:lnTo>
                  <a:lnTo>
                    <a:pt x="597" y="876"/>
                  </a:lnTo>
                  <a:lnTo>
                    <a:pt x="582" y="866"/>
                  </a:lnTo>
                  <a:lnTo>
                    <a:pt x="575" y="866"/>
                  </a:lnTo>
                  <a:lnTo>
                    <a:pt x="570" y="866"/>
                  </a:lnTo>
                  <a:lnTo>
                    <a:pt x="562" y="866"/>
                  </a:lnTo>
                  <a:lnTo>
                    <a:pt x="557" y="866"/>
                  </a:lnTo>
                  <a:lnTo>
                    <a:pt x="550" y="869"/>
                  </a:lnTo>
                  <a:lnTo>
                    <a:pt x="545" y="873"/>
                  </a:lnTo>
                  <a:lnTo>
                    <a:pt x="537" y="876"/>
                  </a:lnTo>
                  <a:lnTo>
                    <a:pt x="532" y="883"/>
                  </a:lnTo>
                  <a:lnTo>
                    <a:pt x="527" y="889"/>
                  </a:lnTo>
                  <a:lnTo>
                    <a:pt x="522" y="896"/>
                  </a:lnTo>
                  <a:lnTo>
                    <a:pt x="522" y="889"/>
                  </a:lnTo>
                  <a:lnTo>
                    <a:pt x="522" y="883"/>
                  </a:lnTo>
                  <a:lnTo>
                    <a:pt x="522" y="873"/>
                  </a:lnTo>
                  <a:lnTo>
                    <a:pt x="520" y="859"/>
                  </a:lnTo>
                  <a:lnTo>
                    <a:pt x="517" y="846"/>
                  </a:lnTo>
                  <a:lnTo>
                    <a:pt x="512" y="833"/>
                  </a:lnTo>
                  <a:lnTo>
                    <a:pt x="507" y="816"/>
                  </a:lnTo>
                  <a:lnTo>
                    <a:pt x="500" y="803"/>
                  </a:lnTo>
                  <a:lnTo>
                    <a:pt x="490" y="789"/>
                  </a:lnTo>
                  <a:lnTo>
                    <a:pt x="492" y="783"/>
                  </a:lnTo>
                  <a:lnTo>
                    <a:pt x="492" y="776"/>
                  </a:lnTo>
                  <a:lnTo>
                    <a:pt x="495" y="769"/>
                  </a:lnTo>
                  <a:lnTo>
                    <a:pt x="495" y="763"/>
                  </a:lnTo>
                  <a:lnTo>
                    <a:pt x="495" y="756"/>
                  </a:lnTo>
                  <a:lnTo>
                    <a:pt x="495" y="749"/>
                  </a:lnTo>
                  <a:lnTo>
                    <a:pt x="495" y="743"/>
                  </a:lnTo>
                  <a:lnTo>
                    <a:pt x="495" y="733"/>
                  </a:lnTo>
                  <a:lnTo>
                    <a:pt x="492" y="726"/>
                  </a:lnTo>
                  <a:lnTo>
                    <a:pt x="492" y="719"/>
                  </a:lnTo>
                  <a:lnTo>
                    <a:pt x="492" y="716"/>
                  </a:lnTo>
                  <a:lnTo>
                    <a:pt x="490" y="716"/>
                  </a:lnTo>
                  <a:lnTo>
                    <a:pt x="490" y="713"/>
                  </a:lnTo>
                  <a:lnTo>
                    <a:pt x="487" y="709"/>
                  </a:lnTo>
                  <a:lnTo>
                    <a:pt x="485" y="706"/>
                  </a:lnTo>
                  <a:lnTo>
                    <a:pt x="482" y="706"/>
                  </a:lnTo>
                  <a:lnTo>
                    <a:pt x="480" y="703"/>
                  </a:lnTo>
                  <a:lnTo>
                    <a:pt x="477" y="703"/>
                  </a:lnTo>
                  <a:lnTo>
                    <a:pt x="487" y="703"/>
                  </a:lnTo>
                  <a:lnTo>
                    <a:pt x="497" y="703"/>
                  </a:lnTo>
                  <a:lnTo>
                    <a:pt x="507" y="699"/>
                  </a:lnTo>
                  <a:lnTo>
                    <a:pt x="517" y="699"/>
                  </a:lnTo>
                  <a:lnTo>
                    <a:pt x="527" y="693"/>
                  </a:lnTo>
                  <a:lnTo>
                    <a:pt x="535" y="689"/>
                  </a:lnTo>
                  <a:lnTo>
                    <a:pt x="545" y="683"/>
                  </a:lnTo>
                  <a:lnTo>
                    <a:pt x="550" y="673"/>
                  </a:lnTo>
                  <a:lnTo>
                    <a:pt x="555" y="663"/>
                  </a:lnTo>
                  <a:lnTo>
                    <a:pt x="560" y="649"/>
                  </a:lnTo>
                  <a:lnTo>
                    <a:pt x="562" y="633"/>
                  </a:lnTo>
                  <a:lnTo>
                    <a:pt x="565" y="616"/>
                  </a:lnTo>
                  <a:lnTo>
                    <a:pt x="565" y="599"/>
                  </a:lnTo>
                  <a:lnTo>
                    <a:pt x="562" y="583"/>
                  </a:lnTo>
                  <a:lnTo>
                    <a:pt x="560" y="570"/>
                  </a:lnTo>
                  <a:lnTo>
                    <a:pt x="555" y="553"/>
                  </a:lnTo>
                  <a:lnTo>
                    <a:pt x="547" y="540"/>
                  </a:lnTo>
                  <a:lnTo>
                    <a:pt x="542" y="526"/>
                  </a:lnTo>
                  <a:lnTo>
                    <a:pt x="532" y="513"/>
                  </a:lnTo>
                  <a:lnTo>
                    <a:pt x="522" y="503"/>
                  </a:lnTo>
                  <a:lnTo>
                    <a:pt x="542" y="503"/>
                  </a:lnTo>
                  <a:lnTo>
                    <a:pt x="560" y="500"/>
                  </a:lnTo>
                  <a:lnTo>
                    <a:pt x="577" y="493"/>
                  </a:lnTo>
                  <a:lnTo>
                    <a:pt x="590" y="486"/>
                  </a:lnTo>
                  <a:lnTo>
                    <a:pt x="605" y="473"/>
                  </a:lnTo>
                  <a:lnTo>
                    <a:pt x="615" y="460"/>
                  </a:lnTo>
                  <a:lnTo>
                    <a:pt x="622" y="440"/>
                  </a:lnTo>
                  <a:lnTo>
                    <a:pt x="625" y="420"/>
                  </a:lnTo>
                  <a:lnTo>
                    <a:pt x="627" y="393"/>
                  </a:lnTo>
                  <a:lnTo>
                    <a:pt x="625" y="363"/>
                  </a:lnTo>
                  <a:lnTo>
                    <a:pt x="622" y="363"/>
                  </a:lnTo>
                  <a:lnTo>
                    <a:pt x="622" y="360"/>
                  </a:lnTo>
                  <a:lnTo>
                    <a:pt x="620" y="356"/>
                  </a:lnTo>
                  <a:lnTo>
                    <a:pt x="617" y="353"/>
                  </a:lnTo>
                  <a:lnTo>
                    <a:pt x="615" y="353"/>
                  </a:lnTo>
                  <a:lnTo>
                    <a:pt x="612" y="350"/>
                  </a:lnTo>
                  <a:lnTo>
                    <a:pt x="610" y="350"/>
                  </a:lnTo>
                  <a:lnTo>
                    <a:pt x="620" y="350"/>
                  </a:lnTo>
                  <a:lnTo>
                    <a:pt x="630" y="350"/>
                  </a:lnTo>
                  <a:lnTo>
                    <a:pt x="640" y="346"/>
                  </a:lnTo>
                  <a:lnTo>
                    <a:pt x="650" y="346"/>
                  </a:lnTo>
                  <a:lnTo>
                    <a:pt x="660" y="340"/>
                  </a:lnTo>
                  <a:lnTo>
                    <a:pt x="667" y="336"/>
                  </a:lnTo>
                  <a:lnTo>
                    <a:pt x="674" y="326"/>
                  </a:lnTo>
                  <a:lnTo>
                    <a:pt x="682" y="320"/>
                  </a:lnTo>
                  <a:lnTo>
                    <a:pt x="687" y="310"/>
                  </a:lnTo>
                  <a:lnTo>
                    <a:pt x="692" y="297"/>
                  </a:lnTo>
                  <a:lnTo>
                    <a:pt x="697" y="273"/>
                  </a:lnTo>
                  <a:lnTo>
                    <a:pt x="697" y="250"/>
                  </a:lnTo>
                  <a:lnTo>
                    <a:pt x="694" y="230"/>
                  </a:lnTo>
                  <a:lnTo>
                    <a:pt x="689" y="207"/>
                  </a:lnTo>
                  <a:lnTo>
                    <a:pt x="682" y="187"/>
                  </a:lnTo>
                  <a:lnTo>
                    <a:pt x="672" y="170"/>
                  </a:lnTo>
                  <a:lnTo>
                    <a:pt x="660" y="153"/>
                  </a:lnTo>
                  <a:lnTo>
                    <a:pt x="645" y="140"/>
                  </a:lnTo>
                  <a:lnTo>
                    <a:pt x="630" y="130"/>
                  </a:lnTo>
                  <a:lnTo>
                    <a:pt x="612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5" y="120"/>
                  </a:lnTo>
                  <a:lnTo>
                    <a:pt x="587" y="120"/>
                  </a:lnTo>
                  <a:lnTo>
                    <a:pt x="582" y="123"/>
                  </a:lnTo>
                  <a:lnTo>
                    <a:pt x="577" y="127"/>
                  </a:lnTo>
                  <a:lnTo>
                    <a:pt x="570" y="130"/>
                  </a:lnTo>
                  <a:lnTo>
                    <a:pt x="565" y="137"/>
                  </a:lnTo>
                  <a:lnTo>
                    <a:pt x="560" y="143"/>
                  </a:lnTo>
                  <a:lnTo>
                    <a:pt x="555" y="150"/>
                  </a:lnTo>
                  <a:lnTo>
                    <a:pt x="555" y="147"/>
                  </a:lnTo>
                  <a:lnTo>
                    <a:pt x="555" y="133"/>
                  </a:lnTo>
                  <a:lnTo>
                    <a:pt x="552" y="117"/>
                  </a:lnTo>
                  <a:lnTo>
                    <a:pt x="547" y="97"/>
                  </a:lnTo>
                  <a:lnTo>
                    <a:pt x="540" y="73"/>
                  </a:lnTo>
                  <a:lnTo>
                    <a:pt x="530" y="50"/>
                  </a:lnTo>
                  <a:lnTo>
                    <a:pt x="512" y="30"/>
                  </a:lnTo>
                  <a:lnTo>
                    <a:pt x="492" y="14"/>
                  </a:lnTo>
                  <a:lnTo>
                    <a:pt x="462" y="4"/>
                  </a:lnTo>
                  <a:lnTo>
                    <a:pt x="427" y="4"/>
                  </a:lnTo>
                  <a:lnTo>
                    <a:pt x="425" y="0"/>
                  </a:lnTo>
                  <a:lnTo>
                    <a:pt x="417" y="4"/>
                  </a:lnTo>
                  <a:lnTo>
                    <a:pt x="402" y="4"/>
                  </a:lnTo>
                  <a:lnTo>
                    <a:pt x="387" y="10"/>
                  </a:lnTo>
                  <a:lnTo>
                    <a:pt x="367" y="17"/>
                  </a:lnTo>
                  <a:lnTo>
                    <a:pt x="350" y="30"/>
                  </a:lnTo>
                  <a:lnTo>
                    <a:pt x="332" y="50"/>
                  </a:lnTo>
                  <a:lnTo>
                    <a:pt x="315" y="73"/>
                  </a:lnTo>
                  <a:lnTo>
                    <a:pt x="303" y="107"/>
                  </a:lnTo>
                  <a:lnTo>
                    <a:pt x="295" y="150"/>
                  </a:lnTo>
                  <a:lnTo>
                    <a:pt x="303" y="77"/>
                  </a:lnTo>
                  <a:lnTo>
                    <a:pt x="293" y="60"/>
                  </a:lnTo>
                  <a:lnTo>
                    <a:pt x="280" y="43"/>
                  </a:lnTo>
                  <a:lnTo>
                    <a:pt x="268" y="30"/>
                  </a:lnTo>
                  <a:lnTo>
                    <a:pt x="253" y="20"/>
                  </a:lnTo>
                  <a:lnTo>
                    <a:pt x="238" y="14"/>
                  </a:lnTo>
                  <a:lnTo>
                    <a:pt x="223" y="7"/>
                  </a:lnTo>
                  <a:lnTo>
                    <a:pt x="205" y="7"/>
                  </a:lnTo>
                  <a:lnTo>
                    <a:pt x="190" y="10"/>
                  </a:lnTo>
                  <a:lnTo>
                    <a:pt x="173" y="17"/>
                  </a:lnTo>
                  <a:lnTo>
                    <a:pt x="158" y="27"/>
                  </a:lnTo>
                  <a:lnTo>
                    <a:pt x="143" y="40"/>
                  </a:lnTo>
                  <a:lnTo>
                    <a:pt x="130" y="53"/>
                  </a:lnTo>
                  <a:lnTo>
                    <a:pt x="120" y="73"/>
                  </a:lnTo>
                  <a:lnTo>
                    <a:pt x="113" y="90"/>
                  </a:lnTo>
                  <a:lnTo>
                    <a:pt x="108" y="113"/>
                  </a:lnTo>
                  <a:lnTo>
                    <a:pt x="105" y="133"/>
                  </a:lnTo>
                  <a:lnTo>
                    <a:pt x="105" y="157"/>
                  </a:lnTo>
                  <a:lnTo>
                    <a:pt x="105" y="177"/>
                  </a:lnTo>
                  <a:lnTo>
                    <a:pt x="110" y="200"/>
                  </a:lnTo>
                  <a:lnTo>
                    <a:pt x="118" y="220"/>
                  </a:lnTo>
                  <a:lnTo>
                    <a:pt x="135" y="227"/>
                  </a:lnTo>
                  <a:lnTo>
                    <a:pt x="130" y="227"/>
                  </a:lnTo>
                  <a:lnTo>
                    <a:pt x="120" y="230"/>
                  </a:lnTo>
                  <a:lnTo>
                    <a:pt x="113" y="233"/>
                  </a:lnTo>
                  <a:lnTo>
                    <a:pt x="100" y="237"/>
                  </a:lnTo>
                  <a:lnTo>
                    <a:pt x="88" y="243"/>
                  </a:lnTo>
                  <a:lnTo>
                    <a:pt x="78" y="253"/>
                  </a:lnTo>
                  <a:lnTo>
                    <a:pt x="65" y="267"/>
                  </a:lnTo>
                  <a:lnTo>
                    <a:pt x="58" y="283"/>
                  </a:lnTo>
                  <a:lnTo>
                    <a:pt x="50" y="303"/>
                  </a:lnTo>
                  <a:lnTo>
                    <a:pt x="50" y="306"/>
                  </a:lnTo>
                  <a:lnTo>
                    <a:pt x="50" y="310"/>
                  </a:lnTo>
                  <a:lnTo>
                    <a:pt x="48" y="313"/>
                  </a:lnTo>
                  <a:lnTo>
                    <a:pt x="48" y="320"/>
                  </a:lnTo>
                  <a:lnTo>
                    <a:pt x="48" y="330"/>
                  </a:lnTo>
                  <a:lnTo>
                    <a:pt x="48" y="336"/>
                  </a:lnTo>
                  <a:lnTo>
                    <a:pt x="48" y="346"/>
                  </a:lnTo>
                  <a:lnTo>
                    <a:pt x="48" y="356"/>
                  </a:lnTo>
                  <a:lnTo>
                    <a:pt x="50" y="366"/>
                  </a:lnTo>
                  <a:lnTo>
                    <a:pt x="48" y="366"/>
                  </a:lnTo>
                  <a:lnTo>
                    <a:pt x="45" y="370"/>
                  </a:lnTo>
                  <a:lnTo>
                    <a:pt x="40" y="380"/>
                  </a:lnTo>
                  <a:lnTo>
                    <a:pt x="35" y="390"/>
                  </a:lnTo>
                  <a:lnTo>
                    <a:pt x="30" y="400"/>
                  </a:lnTo>
                  <a:lnTo>
                    <a:pt x="25" y="416"/>
                  </a:lnTo>
                  <a:lnTo>
                    <a:pt x="20" y="433"/>
                  </a:lnTo>
                  <a:lnTo>
                    <a:pt x="18" y="453"/>
                  </a:lnTo>
                  <a:lnTo>
                    <a:pt x="15" y="473"/>
                  </a:lnTo>
                  <a:lnTo>
                    <a:pt x="18" y="500"/>
                  </a:lnTo>
                  <a:lnTo>
                    <a:pt x="13" y="510"/>
                  </a:lnTo>
                  <a:lnTo>
                    <a:pt x="10" y="520"/>
                  </a:lnTo>
                  <a:lnTo>
                    <a:pt x="5" y="536"/>
                  </a:lnTo>
                  <a:lnTo>
                    <a:pt x="3" y="556"/>
                  </a:lnTo>
                  <a:lnTo>
                    <a:pt x="0" y="576"/>
                  </a:lnTo>
                  <a:lnTo>
                    <a:pt x="3" y="596"/>
                  </a:lnTo>
                  <a:lnTo>
                    <a:pt x="8" y="619"/>
                  </a:lnTo>
                  <a:lnTo>
                    <a:pt x="15" y="643"/>
                  </a:lnTo>
                  <a:lnTo>
                    <a:pt x="30" y="663"/>
                  </a:lnTo>
                  <a:lnTo>
                    <a:pt x="28" y="666"/>
                  </a:lnTo>
                  <a:lnTo>
                    <a:pt x="28" y="673"/>
                  </a:lnTo>
                  <a:lnTo>
                    <a:pt x="25" y="683"/>
                  </a:lnTo>
                  <a:lnTo>
                    <a:pt x="23" y="696"/>
                  </a:lnTo>
                  <a:lnTo>
                    <a:pt x="23" y="709"/>
                  </a:lnTo>
                  <a:lnTo>
                    <a:pt x="23" y="726"/>
                  </a:lnTo>
                  <a:lnTo>
                    <a:pt x="25" y="739"/>
                  </a:lnTo>
                  <a:lnTo>
                    <a:pt x="33" y="756"/>
                  </a:lnTo>
                  <a:lnTo>
                    <a:pt x="43" y="769"/>
                  </a:lnTo>
                  <a:lnTo>
                    <a:pt x="60" y="779"/>
                  </a:lnTo>
                </a:path>
              </a:pathLst>
            </a:custGeom>
            <a:solidFill>
              <a:srgbClr val="FFFFCC"/>
            </a:solidFill>
            <a:ln w="11113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79" y="967"/>
              <a:ext cx="4414" cy="3133"/>
              <a:chOff x="679" y="967"/>
              <a:chExt cx="4414" cy="3133"/>
            </a:xfrm>
          </p:grpSpPr>
          <p:sp>
            <p:nvSpPr>
              <p:cNvPr id="110844" name="Line 7"/>
              <p:cNvSpPr>
                <a:spLocks noChangeShapeType="1"/>
              </p:cNvSpPr>
              <p:nvPr/>
            </p:nvSpPr>
            <p:spPr bwMode="auto">
              <a:xfrm>
                <a:off x="3086" y="1696"/>
                <a:ext cx="92" cy="3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45" name="Rectangle 8"/>
              <p:cNvSpPr>
                <a:spLocks noChangeArrowheads="1"/>
              </p:cNvSpPr>
              <p:nvPr/>
            </p:nvSpPr>
            <p:spPr bwMode="auto">
              <a:xfrm>
                <a:off x="767" y="1616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46" name="Rectangle 9"/>
              <p:cNvSpPr>
                <a:spLocks noChangeArrowheads="1"/>
              </p:cNvSpPr>
              <p:nvPr/>
            </p:nvSpPr>
            <p:spPr bwMode="auto">
              <a:xfrm>
                <a:off x="784" y="1616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w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47" name="Rectangle 10"/>
              <p:cNvSpPr>
                <a:spLocks noChangeArrowheads="1"/>
              </p:cNvSpPr>
              <p:nvPr/>
            </p:nvSpPr>
            <p:spPr bwMode="auto">
              <a:xfrm>
                <a:off x="844" y="1616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48" name="Rectangle 11"/>
              <p:cNvSpPr>
                <a:spLocks noChangeArrowheads="1"/>
              </p:cNvSpPr>
              <p:nvPr/>
            </p:nvSpPr>
            <p:spPr bwMode="auto">
              <a:xfrm>
                <a:off x="867" y="1616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49" name="Rectangle 12"/>
              <p:cNvSpPr>
                <a:spLocks noChangeArrowheads="1"/>
              </p:cNvSpPr>
              <p:nvPr/>
            </p:nvSpPr>
            <p:spPr bwMode="auto">
              <a:xfrm>
                <a:off x="914" y="1616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0" name="Rectangle 13"/>
              <p:cNvSpPr>
                <a:spLocks noChangeArrowheads="1"/>
              </p:cNvSpPr>
              <p:nvPr/>
            </p:nvSpPr>
            <p:spPr bwMode="auto">
              <a:xfrm>
                <a:off x="959" y="1616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1" name="Rectangle 14"/>
              <p:cNvSpPr>
                <a:spLocks noChangeArrowheads="1"/>
              </p:cNvSpPr>
              <p:nvPr/>
            </p:nvSpPr>
            <p:spPr bwMode="auto">
              <a:xfrm>
                <a:off x="984" y="1616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2" name="Rectangle 15"/>
              <p:cNvSpPr>
                <a:spLocks noChangeArrowheads="1"/>
              </p:cNvSpPr>
              <p:nvPr/>
            </p:nvSpPr>
            <p:spPr bwMode="auto">
              <a:xfrm>
                <a:off x="1007" y="1616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3" name="Rectangle 16"/>
              <p:cNvSpPr>
                <a:spLocks noChangeArrowheads="1"/>
              </p:cNvSpPr>
              <p:nvPr/>
            </p:nvSpPr>
            <p:spPr bwMode="auto">
              <a:xfrm>
                <a:off x="1051" y="1616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4" name="Rectangle 17"/>
              <p:cNvSpPr>
                <a:spLocks noChangeArrowheads="1"/>
              </p:cNvSpPr>
              <p:nvPr/>
            </p:nvSpPr>
            <p:spPr bwMode="auto">
              <a:xfrm>
                <a:off x="1099" y="1616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(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5" name="Rectangle 18"/>
              <p:cNvSpPr>
                <a:spLocks noChangeArrowheads="1"/>
              </p:cNvSpPr>
              <p:nvPr/>
            </p:nvSpPr>
            <p:spPr bwMode="auto">
              <a:xfrm>
                <a:off x="1126" y="1616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6" name="Rectangle 19"/>
              <p:cNvSpPr>
                <a:spLocks noChangeArrowheads="1"/>
              </p:cNvSpPr>
              <p:nvPr/>
            </p:nvSpPr>
            <p:spPr bwMode="auto">
              <a:xfrm>
                <a:off x="1171" y="1616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7" name="Rectangle 20"/>
              <p:cNvSpPr>
                <a:spLocks noChangeArrowheads="1"/>
              </p:cNvSpPr>
              <p:nvPr/>
            </p:nvSpPr>
            <p:spPr bwMode="auto">
              <a:xfrm>
                <a:off x="1219" y="1616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)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58" name="Line 21"/>
              <p:cNvSpPr>
                <a:spLocks noChangeShapeType="1"/>
              </p:cNvSpPr>
              <p:nvPr/>
            </p:nvSpPr>
            <p:spPr bwMode="auto">
              <a:xfrm>
                <a:off x="697" y="1579"/>
                <a:ext cx="1" cy="24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59" name="Freeform 22"/>
              <p:cNvSpPr>
                <a:spLocks/>
              </p:cNvSpPr>
              <p:nvPr/>
            </p:nvSpPr>
            <p:spPr bwMode="auto">
              <a:xfrm>
                <a:off x="682" y="4056"/>
                <a:ext cx="30" cy="44"/>
              </a:xfrm>
              <a:custGeom>
                <a:avLst/>
                <a:gdLst>
                  <a:gd name="T0" fmla="*/ 30 w 30"/>
                  <a:gd name="T1" fmla="*/ 0 h 44"/>
                  <a:gd name="T2" fmla="*/ 0 w 30"/>
                  <a:gd name="T3" fmla="*/ 4 h 44"/>
                  <a:gd name="T4" fmla="*/ 15 w 30"/>
                  <a:gd name="T5" fmla="*/ 44 h 44"/>
                  <a:gd name="T6" fmla="*/ 30 w 30"/>
                  <a:gd name="T7" fmla="*/ 4 h 44"/>
                  <a:gd name="T8" fmla="*/ 30 w 30"/>
                  <a:gd name="T9" fmla="*/ 4 h 44"/>
                  <a:gd name="T10" fmla="*/ 30 w 30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4"/>
                  <a:gd name="T20" fmla="*/ 30 w 30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4">
                    <a:moveTo>
                      <a:pt x="30" y="0"/>
                    </a:moveTo>
                    <a:lnTo>
                      <a:pt x="0" y="4"/>
                    </a:lnTo>
                    <a:lnTo>
                      <a:pt x="15" y="44"/>
                    </a:lnTo>
                    <a:lnTo>
                      <a:pt x="30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60" name="Rectangle 23"/>
              <p:cNvSpPr>
                <a:spLocks noChangeArrowheads="1"/>
              </p:cNvSpPr>
              <p:nvPr/>
            </p:nvSpPr>
            <p:spPr bwMode="auto">
              <a:xfrm>
                <a:off x="679" y="967"/>
                <a:ext cx="7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P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1" name="Rectangle 24"/>
              <p:cNvSpPr>
                <a:spLocks noChangeArrowheads="1"/>
              </p:cNvSpPr>
              <p:nvPr/>
            </p:nvSpPr>
            <p:spPr bwMode="auto">
              <a:xfrm>
                <a:off x="734" y="967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2" name="Rectangle 25"/>
              <p:cNvSpPr>
                <a:spLocks noChangeArrowheads="1"/>
              </p:cNvSpPr>
              <p:nvPr/>
            </p:nvSpPr>
            <p:spPr bwMode="auto">
              <a:xfrm>
                <a:off x="762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3" name="Rectangle 26"/>
              <p:cNvSpPr>
                <a:spLocks noChangeArrowheads="1"/>
              </p:cNvSpPr>
              <p:nvPr/>
            </p:nvSpPr>
            <p:spPr bwMode="auto">
              <a:xfrm>
                <a:off x="809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4" name="Rectangle 27"/>
              <p:cNvSpPr>
                <a:spLocks noChangeArrowheads="1"/>
              </p:cNvSpPr>
              <p:nvPr/>
            </p:nvSpPr>
            <p:spPr bwMode="auto">
              <a:xfrm>
                <a:off x="854" y="967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5" name="Rectangle 28"/>
              <p:cNvSpPr>
                <a:spLocks noChangeArrowheads="1"/>
              </p:cNvSpPr>
              <p:nvPr/>
            </p:nvSpPr>
            <p:spPr bwMode="auto">
              <a:xfrm>
                <a:off x="884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6" name="Rectangle 29"/>
              <p:cNvSpPr>
                <a:spLocks noChangeArrowheads="1"/>
              </p:cNvSpPr>
              <p:nvPr/>
            </p:nvSpPr>
            <p:spPr bwMode="auto">
              <a:xfrm>
                <a:off x="929" y="967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7" name="Rectangle 30"/>
              <p:cNvSpPr>
                <a:spLocks noChangeArrowheads="1"/>
              </p:cNvSpPr>
              <p:nvPr/>
            </p:nvSpPr>
            <p:spPr bwMode="auto">
              <a:xfrm>
                <a:off x="999" y="967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8" name="Rectangle 31"/>
              <p:cNvSpPr>
                <a:spLocks noChangeArrowheads="1"/>
              </p:cNvSpPr>
              <p:nvPr/>
            </p:nvSpPr>
            <p:spPr bwMode="auto">
              <a:xfrm>
                <a:off x="679" y="110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69" name="Rectangle 32"/>
              <p:cNvSpPr>
                <a:spLocks noChangeArrowheads="1"/>
              </p:cNvSpPr>
              <p:nvPr/>
            </p:nvSpPr>
            <p:spPr bwMode="auto">
              <a:xfrm>
                <a:off x="727" y="1100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x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0" name="Rectangle 33"/>
              <p:cNvSpPr>
                <a:spLocks noChangeArrowheads="1"/>
              </p:cNvSpPr>
              <p:nvPr/>
            </p:nvSpPr>
            <p:spPr bwMode="auto">
              <a:xfrm>
                <a:off x="767" y="110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1" name="Rectangle 34"/>
              <p:cNvSpPr>
                <a:spLocks noChangeArrowheads="1"/>
              </p:cNvSpPr>
              <p:nvPr/>
            </p:nvSpPr>
            <p:spPr bwMode="auto">
              <a:xfrm>
                <a:off x="814" y="1100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2" name="Rectangle 35"/>
              <p:cNvSpPr>
                <a:spLocks noChangeArrowheads="1"/>
              </p:cNvSpPr>
              <p:nvPr/>
            </p:nvSpPr>
            <p:spPr bwMode="auto">
              <a:xfrm>
                <a:off x="854" y="110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3" name="Rectangle 36"/>
              <p:cNvSpPr>
                <a:spLocks noChangeArrowheads="1"/>
              </p:cNvSpPr>
              <p:nvPr/>
            </p:nvSpPr>
            <p:spPr bwMode="auto">
              <a:xfrm>
                <a:off x="902" y="110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4" name="Rectangle 37"/>
              <p:cNvSpPr>
                <a:spLocks noChangeArrowheads="1"/>
              </p:cNvSpPr>
              <p:nvPr/>
            </p:nvSpPr>
            <p:spPr bwMode="auto">
              <a:xfrm>
                <a:off x="924" y="1100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5" name="Rectangle 38"/>
              <p:cNvSpPr>
                <a:spLocks noChangeArrowheads="1"/>
              </p:cNvSpPr>
              <p:nvPr/>
            </p:nvSpPr>
            <p:spPr bwMode="auto">
              <a:xfrm>
                <a:off x="944" y="110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6" name="Rectangle 39"/>
              <p:cNvSpPr>
                <a:spLocks noChangeArrowheads="1"/>
              </p:cNvSpPr>
              <p:nvPr/>
            </p:nvSpPr>
            <p:spPr bwMode="auto">
              <a:xfrm>
                <a:off x="989" y="110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7" name="Rectangle 40"/>
              <p:cNvSpPr>
                <a:spLocks noChangeArrowheads="1"/>
              </p:cNvSpPr>
              <p:nvPr/>
            </p:nvSpPr>
            <p:spPr bwMode="auto">
              <a:xfrm>
                <a:off x="1036" y="110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8" name="Rectangle 41"/>
              <p:cNvSpPr>
                <a:spLocks noChangeArrowheads="1"/>
              </p:cNvSpPr>
              <p:nvPr/>
            </p:nvSpPr>
            <p:spPr bwMode="auto">
              <a:xfrm>
                <a:off x="679" y="12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79" name="Rectangle 42"/>
              <p:cNvSpPr>
                <a:spLocks noChangeArrowheads="1"/>
              </p:cNvSpPr>
              <p:nvPr/>
            </p:nvSpPr>
            <p:spPr bwMode="auto">
              <a:xfrm>
                <a:off x="727" y="1230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0" name="Rectangle 43"/>
              <p:cNvSpPr>
                <a:spLocks noChangeArrowheads="1"/>
              </p:cNvSpPr>
              <p:nvPr/>
            </p:nvSpPr>
            <p:spPr bwMode="auto">
              <a:xfrm>
                <a:off x="754" y="12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1" name="Rectangle 44"/>
              <p:cNvSpPr>
                <a:spLocks noChangeArrowheads="1"/>
              </p:cNvSpPr>
              <p:nvPr/>
            </p:nvSpPr>
            <p:spPr bwMode="auto">
              <a:xfrm>
                <a:off x="799" y="12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2" name="Rectangle 45"/>
              <p:cNvSpPr>
                <a:spLocks noChangeArrowheads="1"/>
              </p:cNvSpPr>
              <p:nvPr/>
            </p:nvSpPr>
            <p:spPr bwMode="auto">
              <a:xfrm>
                <a:off x="847" y="1230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3" name="Rectangle 46"/>
              <p:cNvSpPr>
                <a:spLocks noChangeArrowheads="1"/>
              </p:cNvSpPr>
              <p:nvPr/>
            </p:nvSpPr>
            <p:spPr bwMode="auto">
              <a:xfrm>
                <a:off x="874" y="123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kumimoji="0"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4" name="Rectangle 47"/>
              <p:cNvSpPr>
                <a:spLocks noChangeArrowheads="1"/>
              </p:cNvSpPr>
              <p:nvPr/>
            </p:nvSpPr>
            <p:spPr bwMode="auto">
              <a:xfrm>
                <a:off x="679" y="1363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(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5" name="Rectangle 48"/>
              <p:cNvSpPr>
                <a:spLocks noChangeArrowheads="1"/>
              </p:cNvSpPr>
              <p:nvPr/>
            </p:nvSpPr>
            <p:spPr bwMode="auto">
              <a:xfrm>
                <a:off x="707" y="1363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6" name="Rectangle 49"/>
              <p:cNvSpPr>
                <a:spLocks noChangeArrowheads="1"/>
              </p:cNvSpPr>
              <p:nvPr/>
            </p:nvSpPr>
            <p:spPr bwMode="auto">
              <a:xfrm>
                <a:off x="727" y="136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7" name="Rectangle 50"/>
              <p:cNvSpPr>
                <a:spLocks noChangeArrowheads="1"/>
              </p:cNvSpPr>
              <p:nvPr/>
            </p:nvSpPr>
            <p:spPr bwMode="auto">
              <a:xfrm>
                <a:off x="772" y="136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8" name="Rectangle 51"/>
              <p:cNvSpPr>
                <a:spLocks noChangeArrowheads="1"/>
              </p:cNvSpPr>
              <p:nvPr/>
            </p:nvSpPr>
            <p:spPr bwMode="auto">
              <a:xfrm>
                <a:off x="794" y="1363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89" name="Rectangle 52"/>
              <p:cNvSpPr>
                <a:spLocks noChangeArrowheads="1"/>
              </p:cNvSpPr>
              <p:nvPr/>
            </p:nvSpPr>
            <p:spPr bwMode="auto">
              <a:xfrm>
                <a:off x="814" y="136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0" name="Rectangle 53"/>
              <p:cNvSpPr>
                <a:spLocks noChangeArrowheads="1"/>
              </p:cNvSpPr>
              <p:nvPr/>
            </p:nvSpPr>
            <p:spPr bwMode="auto">
              <a:xfrm>
                <a:off x="859" y="1363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1" name="Rectangle 54"/>
              <p:cNvSpPr>
                <a:spLocks noChangeArrowheads="1"/>
              </p:cNvSpPr>
              <p:nvPr/>
            </p:nvSpPr>
            <p:spPr bwMode="auto">
              <a:xfrm>
                <a:off x="902" y="136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2" name="Rectangle 55"/>
              <p:cNvSpPr>
                <a:spLocks noChangeArrowheads="1"/>
              </p:cNvSpPr>
              <p:nvPr/>
            </p:nvSpPr>
            <p:spPr bwMode="auto">
              <a:xfrm>
                <a:off x="924" y="1363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3" name="Rectangle 56"/>
              <p:cNvSpPr>
                <a:spLocks noChangeArrowheads="1"/>
              </p:cNvSpPr>
              <p:nvPr/>
            </p:nvSpPr>
            <p:spPr bwMode="auto">
              <a:xfrm>
                <a:off x="952" y="136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u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4" name="Rectangle 57"/>
              <p:cNvSpPr>
                <a:spLocks noChangeArrowheads="1"/>
              </p:cNvSpPr>
              <p:nvPr/>
            </p:nvSpPr>
            <p:spPr bwMode="auto">
              <a:xfrm>
                <a:off x="999" y="1363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5" name="Rectangle 58"/>
              <p:cNvSpPr>
                <a:spLocks noChangeArrowheads="1"/>
              </p:cNvSpPr>
              <p:nvPr/>
            </p:nvSpPr>
            <p:spPr bwMode="auto">
              <a:xfrm>
                <a:off x="1039" y="136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6" name="Rectangle 59"/>
              <p:cNvSpPr>
                <a:spLocks noChangeArrowheads="1"/>
              </p:cNvSpPr>
              <p:nvPr/>
            </p:nvSpPr>
            <p:spPr bwMode="auto">
              <a:xfrm>
                <a:off x="1064" y="1363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7" name="Rectangle 60"/>
              <p:cNvSpPr>
                <a:spLocks noChangeArrowheads="1"/>
              </p:cNvSpPr>
              <p:nvPr/>
            </p:nvSpPr>
            <p:spPr bwMode="auto">
              <a:xfrm>
                <a:off x="1081" y="136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8" name="Rectangle 61"/>
              <p:cNvSpPr>
                <a:spLocks noChangeArrowheads="1"/>
              </p:cNvSpPr>
              <p:nvPr/>
            </p:nvSpPr>
            <p:spPr bwMode="auto">
              <a:xfrm>
                <a:off x="1129" y="136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99" name="Rectangle 62"/>
              <p:cNvSpPr>
                <a:spLocks noChangeArrowheads="1"/>
              </p:cNvSpPr>
              <p:nvPr/>
            </p:nvSpPr>
            <p:spPr bwMode="auto">
              <a:xfrm>
                <a:off x="1174" y="1363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0" name="Rectangle 63"/>
              <p:cNvSpPr>
                <a:spLocks noChangeArrowheads="1"/>
              </p:cNvSpPr>
              <p:nvPr/>
            </p:nvSpPr>
            <p:spPr bwMode="auto">
              <a:xfrm>
                <a:off x="1216" y="1363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)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1" name="Rectangle 64"/>
              <p:cNvSpPr>
                <a:spLocks noChangeArrowheads="1"/>
              </p:cNvSpPr>
              <p:nvPr/>
            </p:nvSpPr>
            <p:spPr bwMode="auto">
              <a:xfrm>
                <a:off x="767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2" name="Rectangle 65"/>
              <p:cNvSpPr>
                <a:spLocks noChangeArrowheads="1"/>
              </p:cNvSpPr>
              <p:nvPr/>
            </p:nvSpPr>
            <p:spPr bwMode="auto">
              <a:xfrm>
                <a:off x="812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3" name="Rectangle 66"/>
              <p:cNvSpPr>
                <a:spLocks noChangeArrowheads="1"/>
              </p:cNvSpPr>
              <p:nvPr/>
            </p:nvSpPr>
            <p:spPr bwMode="auto">
              <a:xfrm>
                <a:off x="859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4" name="Rectangle 67"/>
              <p:cNvSpPr>
                <a:spLocks noChangeArrowheads="1"/>
              </p:cNvSpPr>
              <p:nvPr/>
            </p:nvSpPr>
            <p:spPr bwMode="auto">
              <a:xfrm>
                <a:off x="904" y="2199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5" name="Rectangle 68"/>
              <p:cNvSpPr>
                <a:spLocks noChangeArrowheads="1"/>
              </p:cNvSpPr>
              <p:nvPr/>
            </p:nvSpPr>
            <p:spPr bwMode="auto">
              <a:xfrm>
                <a:off x="927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6" name="Rectangle 69"/>
              <p:cNvSpPr>
                <a:spLocks noChangeArrowheads="1"/>
              </p:cNvSpPr>
              <p:nvPr/>
            </p:nvSpPr>
            <p:spPr bwMode="auto">
              <a:xfrm>
                <a:off x="974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4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7" name="Rectangle 70"/>
              <p:cNvSpPr>
                <a:spLocks noChangeArrowheads="1"/>
              </p:cNvSpPr>
              <p:nvPr/>
            </p:nvSpPr>
            <p:spPr bwMode="auto">
              <a:xfrm>
                <a:off x="1019" y="2199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8" name="Rectangle 71"/>
              <p:cNvSpPr>
                <a:spLocks noChangeArrowheads="1"/>
              </p:cNvSpPr>
              <p:nvPr/>
            </p:nvSpPr>
            <p:spPr bwMode="auto">
              <a:xfrm>
                <a:off x="1044" y="2199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09" name="Rectangle 72"/>
              <p:cNvSpPr>
                <a:spLocks noChangeArrowheads="1"/>
              </p:cNvSpPr>
              <p:nvPr/>
            </p:nvSpPr>
            <p:spPr bwMode="auto">
              <a:xfrm>
                <a:off x="1066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0" name="Rectangle 73"/>
              <p:cNvSpPr>
                <a:spLocks noChangeArrowheads="1"/>
              </p:cNvSpPr>
              <p:nvPr/>
            </p:nvSpPr>
            <p:spPr bwMode="auto">
              <a:xfrm>
                <a:off x="1111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1" name="Rectangle 74"/>
              <p:cNvSpPr>
                <a:spLocks noChangeArrowheads="1"/>
              </p:cNvSpPr>
              <p:nvPr/>
            </p:nvSpPr>
            <p:spPr bwMode="auto">
              <a:xfrm>
                <a:off x="1159" y="2199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2" name="Rectangle 75"/>
              <p:cNvSpPr>
                <a:spLocks noChangeArrowheads="1"/>
              </p:cNvSpPr>
              <p:nvPr/>
            </p:nvSpPr>
            <p:spPr bwMode="auto">
              <a:xfrm>
                <a:off x="1181" y="2199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3" name="Rectangle 76"/>
              <p:cNvSpPr>
                <a:spLocks noChangeArrowheads="1"/>
              </p:cNvSpPr>
              <p:nvPr/>
            </p:nvSpPr>
            <p:spPr bwMode="auto">
              <a:xfrm>
                <a:off x="1204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4" name="Rectangle 77"/>
              <p:cNvSpPr>
                <a:spLocks noChangeArrowheads="1"/>
              </p:cNvSpPr>
              <p:nvPr/>
            </p:nvSpPr>
            <p:spPr bwMode="auto">
              <a:xfrm>
                <a:off x="1251" y="219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5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5" name="Rectangle 78"/>
              <p:cNvSpPr>
                <a:spLocks noChangeArrowheads="1"/>
              </p:cNvSpPr>
              <p:nvPr/>
            </p:nvSpPr>
            <p:spPr bwMode="auto">
              <a:xfrm>
                <a:off x="767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6" name="Rectangle 79"/>
              <p:cNvSpPr>
                <a:spLocks noChangeArrowheads="1"/>
              </p:cNvSpPr>
              <p:nvPr/>
            </p:nvSpPr>
            <p:spPr bwMode="auto">
              <a:xfrm>
                <a:off x="812" y="2718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7" name="Rectangle 80"/>
              <p:cNvSpPr>
                <a:spLocks noChangeArrowheads="1"/>
              </p:cNvSpPr>
              <p:nvPr/>
            </p:nvSpPr>
            <p:spPr bwMode="auto">
              <a:xfrm>
                <a:off x="839" y="2718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8" name="Rectangle 81"/>
              <p:cNvSpPr>
                <a:spLocks noChangeArrowheads="1"/>
              </p:cNvSpPr>
              <p:nvPr/>
            </p:nvSpPr>
            <p:spPr bwMode="auto">
              <a:xfrm>
                <a:off x="862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19" name="Rectangle 82"/>
              <p:cNvSpPr>
                <a:spLocks noChangeArrowheads="1"/>
              </p:cNvSpPr>
              <p:nvPr/>
            </p:nvSpPr>
            <p:spPr bwMode="auto">
              <a:xfrm>
                <a:off x="909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8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0" name="Rectangle 83"/>
              <p:cNvSpPr>
                <a:spLocks noChangeArrowheads="1"/>
              </p:cNvSpPr>
              <p:nvPr/>
            </p:nvSpPr>
            <p:spPr bwMode="auto">
              <a:xfrm>
                <a:off x="954" y="2718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1" name="Rectangle 84"/>
              <p:cNvSpPr>
                <a:spLocks noChangeArrowheads="1"/>
              </p:cNvSpPr>
              <p:nvPr/>
            </p:nvSpPr>
            <p:spPr bwMode="auto">
              <a:xfrm>
                <a:off x="979" y="2718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2" name="Rectangle 85"/>
              <p:cNvSpPr>
                <a:spLocks noChangeArrowheads="1"/>
              </p:cNvSpPr>
              <p:nvPr/>
            </p:nvSpPr>
            <p:spPr bwMode="auto">
              <a:xfrm>
                <a:off x="1002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3" name="Rectangle 86"/>
              <p:cNvSpPr>
                <a:spLocks noChangeArrowheads="1"/>
              </p:cNvSpPr>
              <p:nvPr/>
            </p:nvSpPr>
            <p:spPr bwMode="auto">
              <a:xfrm>
                <a:off x="1046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4" name="Rectangle 87"/>
              <p:cNvSpPr>
                <a:spLocks noChangeArrowheads="1"/>
              </p:cNvSpPr>
              <p:nvPr/>
            </p:nvSpPr>
            <p:spPr bwMode="auto">
              <a:xfrm>
                <a:off x="1094" y="2718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5" name="Rectangle 88"/>
              <p:cNvSpPr>
                <a:spLocks noChangeArrowheads="1"/>
              </p:cNvSpPr>
              <p:nvPr/>
            </p:nvSpPr>
            <p:spPr bwMode="auto">
              <a:xfrm>
                <a:off x="1116" y="2718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6" name="Rectangle 89"/>
              <p:cNvSpPr>
                <a:spLocks noChangeArrowheads="1"/>
              </p:cNvSpPr>
              <p:nvPr/>
            </p:nvSpPr>
            <p:spPr bwMode="auto">
              <a:xfrm>
                <a:off x="1139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7" name="Rectangle 90"/>
              <p:cNvSpPr>
                <a:spLocks noChangeArrowheads="1"/>
              </p:cNvSpPr>
              <p:nvPr/>
            </p:nvSpPr>
            <p:spPr bwMode="auto">
              <a:xfrm>
                <a:off x="1186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6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8" name="Rectangle 91"/>
              <p:cNvSpPr>
                <a:spLocks noChangeArrowheads="1"/>
              </p:cNvSpPr>
              <p:nvPr/>
            </p:nvSpPr>
            <p:spPr bwMode="auto">
              <a:xfrm>
                <a:off x="767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a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29" name="Rectangle 92"/>
              <p:cNvSpPr>
                <a:spLocks noChangeArrowheads="1"/>
              </p:cNvSpPr>
              <p:nvPr/>
            </p:nvSpPr>
            <p:spPr bwMode="auto">
              <a:xfrm>
                <a:off x="812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0" name="Rectangle 93"/>
              <p:cNvSpPr>
                <a:spLocks noChangeArrowheads="1"/>
              </p:cNvSpPr>
              <p:nvPr/>
            </p:nvSpPr>
            <p:spPr bwMode="auto">
              <a:xfrm>
                <a:off x="859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1" name="Rectangle 94"/>
              <p:cNvSpPr>
                <a:spLocks noChangeArrowheads="1"/>
              </p:cNvSpPr>
              <p:nvPr/>
            </p:nvSpPr>
            <p:spPr bwMode="auto">
              <a:xfrm>
                <a:off x="904" y="3241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2" name="Rectangle 95"/>
              <p:cNvSpPr>
                <a:spLocks noChangeArrowheads="1"/>
              </p:cNvSpPr>
              <p:nvPr/>
            </p:nvSpPr>
            <p:spPr bwMode="auto">
              <a:xfrm>
                <a:off x="927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3" name="Rectangle 96"/>
              <p:cNvSpPr>
                <a:spLocks noChangeArrowheads="1"/>
              </p:cNvSpPr>
              <p:nvPr/>
            </p:nvSpPr>
            <p:spPr bwMode="auto">
              <a:xfrm>
                <a:off x="974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9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4" name="Rectangle 97"/>
              <p:cNvSpPr>
                <a:spLocks noChangeArrowheads="1"/>
              </p:cNvSpPr>
              <p:nvPr/>
            </p:nvSpPr>
            <p:spPr bwMode="auto">
              <a:xfrm>
                <a:off x="1019" y="3241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5" name="Rectangle 98"/>
              <p:cNvSpPr>
                <a:spLocks noChangeArrowheads="1"/>
              </p:cNvSpPr>
              <p:nvPr/>
            </p:nvSpPr>
            <p:spPr bwMode="auto">
              <a:xfrm>
                <a:off x="1044" y="3241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6" name="Rectangle 99"/>
              <p:cNvSpPr>
                <a:spLocks noChangeArrowheads="1"/>
              </p:cNvSpPr>
              <p:nvPr/>
            </p:nvSpPr>
            <p:spPr bwMode="auto">
              <a:xfrm>
                <a:off x="1066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7" name="Rectangle 100"/>
              <p:cNvSpPr>
                <a:spLocks noChangeArrowheads="1"/>
              </p:cNvSpPr>
              <p:nvPr/>
            </p:nvSpPr>
            <p:spPr bwMode="auto">
              <a:xfrm>
                <a:off x="1111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4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8" name="Rectangle 101"/>
              <p:cNvSpPr>
                <a:spLocks noChangeArrowheads="1"/>
              </p:cNvSpPr>
              <p:nvPr/>
            </p:nvSpPr>
            <p:spPr bwMode="auto">
              <a:xfrm>
                <a:off x="1159" y="3241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39" name="Rectangle 102"/>
              <p:cNvSpPr>
                <a:spLocks noChangeArrowheads="1"/>
              </p:cNvSpPr>
              <p:nvPr/>
            </p:nvSpPr>
            <p:spPr bwMode="auto">
              <a:xfrm>
                <a:off x="1181" y="3241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0" name="Rectangle 103"/>
              <p:cNvSpPr>
                <a:spLocks noChangeArrowheads="1"/>
              </p:cNvSpPr>
              <p:nvPr/>
            </p:nvSpPr>
            <p:spPr bwMode="auto">
              <a:xfrm>
                <a:off x="1204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1" name="Rectangle 104"/>
              <p:cNvSpPr>
                <a:spLocks noChangeArrowheads="1"/>
              </p:cNvSpPr>
              <p:nvPr/>
            </p:nvSpPr>
            <p:spPr bwMode="auto">
              <a:xfrm>
                <a:off x="1251" y="324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2" name="Rectangle 105"/>
              <p:cNvSpPr>
                <a:spLocks noChangeArrowheads="1"/>
              </p:cNvSpPr>
              <p:nvPr/>
            </p:nvSpPr>
            <p:spPr bwMode="auto">
              <a:xfrm>
                <a:off x="767" y="3830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3" name="Rectangle 106"/>
              <p:cNvSpPr>
                <a:spLocks noChangeArrowheads="1"/>
              </p:cNvSpPr>
              <p:nvPr/>
            </p:nvSpPr>
            <p:spPr bwMode="auto">
              <a:xfrm>
                <a:off x="807" y="3830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4" name="Rectangle 107"/>
              <p:cNvSpPr>
                <a:spLocks noChangeArrowheads="1"/>
              </p:cNvSpPr>
              <p:nvPr/>
            </p:nvSpPr>
            <p:spPr bwMode="auto">
              <a:xfrm>
                <a:off x="827" y="383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5" name="Rectangle 108"/>
              <p:cNvSpPr>
                <a:spLocks noChangeArrowheads="1"/>
              </p:cNvSpPr>
              <p:nvPr/>
            </p:nvSpPr>
            <p:spPr bwMode="auto">
              <a:xfrm>
                <a:off x="849" y="383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6" name="Rectangle 109"/>
              <p:cNvSpPr>
                <a:spLocks noChangeArrowheads="1"/>
              </p:cNvSpPr>
              <p:nvPr/>
            </p:nvSpPr>
            <p:spPr bwMode="auto">
              <a:xfrm>
                <a:off x="872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7" name="Rectangle 110"/>
              <p:cNvSpPr>
                <a:spLocks noChangeArrowheads="1"/>
              </p:cNvSpPr>
              <p:nvPr/>
            </p:nvSpPr>
            <p:spPr bwMode="auto">
              <a:xfrm>
                <a:off x="919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8" name="Rectangle 111"/>
              <p:cNvSpPr>
                <a:spLocks noChangeArrowheads="1"/>
              </p:cNvSpPr>
              <p:nvPr/>
            </p:nvSpPr>
            <p:spPr bwMode="auto">
              <a:xfrm>
                <a:off x="964" y="383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49" name="Rectangle 112"/>
              <p:cNvSpPr>
                <a:spLocks noChangeArrowheads="1"/>
              </p:cNvSpPr>
              <p:nvPr/>
            </p:nvSpPr>
            <p:spPr bwMode="auto">
              <a:xfrm>
                <a:off x="987" y="383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0" name="Rectangle 113"/>
              <p:cNvSpPr>
                <a:spLocks noChangeArrowheads="1"/>
              </p:cNvSpPr>
              <p:nvPr/>
            </p:nvSpPr>
            <p:spPr bwMode="auto">
              <a:xfrm>
                <a:off x="1012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1" name="Rectangle 114"/>
              <p:cNvSpPr>
                <a:spLocks noChangeArrowheads="1"/>
              </p:cNvSpPr>
              <p:nvPr/>
            </p:nvSpPr>
            <p:spPr bwMode="auto">
              <a:xfrm>
                <a:off x="1056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6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2" name="Rectangle 115"/>
              <p:cNvSpPr>
                <a:spLocks noChangeArrowheads="1"/>
              </p:cNvSpPr>
              <p:nvPr/>
            </p:nvSpPr>
            <p:spPr bwMode="auto">
              <a:xfrm>
                <a:off x="1104" y="383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3" name="Rectangle 116"/>
              <p:cNvSpPr>
                <a:spLocks noChangeArrowheads="1"/>
              </p:cNvSpPr>
              <p:nvPr/>
            </p:nvSpPr>
            <p:spPr bwMode="auto">
              <a:xfrm>
                <a:off x="1126" y="383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4" name="Rectangle 117"/>
              <p:cNvSpPr>
                <a:spLocks noChangeArrowheads="1"/>
              </p:cNvSpPr>
              <p:nvPr/>
            </p:nvSpPr>
            <p:spPr bwMode="auto">
              <a:xfrm>
                <a:off x="1149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$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5" name="Rectangle 118"/>
              <p:cNvSpPr>
                <a:spLocks noChangeArrowheads="1"/>
              </p:cNvSpPr>
              <p:nvPr/>
            </p:nvSpPr>
            <p:spPr bwMode="auto">
              <a:xfrm>
                <a:off x="1196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7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56" name="Line 119"/>
              <p:cNvSpPr>
                <a:spLocks noChangeShapeType="1"/>
              </p:cNvSpPr>
              <p:nvPr/>
            </p:nvSpPr>
            <p:spPr bwMode="auto">
              <a:xfrm>
                <a:off x="3950" y="2252"/>
                <a:ext cx="92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57" name="Rectangle 120"/>
              <p:cNvSpPr>
                <a:spLocks noChangeArrowheads="1"/>
              </p:cNvSpPr>
              <p:nvPr/>
            </p:nvSpPr>
            <p:spPr bwMode="auto">
              <a:xfrm>
                <a:off x="4032" y="2109"/>
                <a:ext cx="100" cy="266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58" name="Rectangle 121"/>
              <p:cNvSpPr>
                <a:spLocks noChangeArrowheads="1"/>
              </p:cNvSpPr>
              <p:nvPr/>
            </p:nvSpPr>
            <p:spPr bwMode="auto">
              <a:xfrm>
                <a:off x="4032" y="2109"/>
                <a:ext cx="100" cy="266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59" name="Line 122"/>
              <p:cNvSpPr>
                <a:spLocks noChangeShapeType="1"/>
              </p:cNvSpPr>
              <p:nvPr/>
            </p:nvSpPr>
            <p:spPr bwMode="auto">
              <a:xfrm flipV="1">
                <a:off x="4232" y="2102"/>
                <a:ext cx="2" cy="2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0" name="Line 123"/>
              <p:cNvSpPr>
                <a:spLocks noChangeShapeType="1"/>
              </p:cNvSpPr>
              <p:nvPr/>
            </p:nvSpPr>
            <p:spPr bwMode="auto">
              <a:xfrm flipH="1">
                <a:off x="4132" y="2105"/>
                <a:ext cx="100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1" name="Line 124"/>
              <p:cNvSpPr>
                <a:spLocks noChangeShapeType="1"/>
              </p:cNvSpPr>
              <p:nvPr/>
            </p:nvSpPr>
            <p:spPr bwMode="auto">
              <a:xfrm flipH="1">
                <a:off x="4132" y="2375"/>
                <a:ext cx="10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2" name="Rectangle 125"/>
              <p:cNvSpPr>
                <a:spLocks noChangeArrowheads="1"/>
              </p:cNvSpPr>
              <p:nvPr/>
            </p:nvSpPr>
            <p:spPr bwMode="auto">
              <a:xfrm>
                <a:off x="4062" y="2179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63" name="Rectangle 126"/>
              <p:cNvSpPr>
                <a:spLocks noChangeArrowheads="1"/>
              </p:cNvSpPr>
              <p:nvPr/>
            </p:nvSpPr>
            <p:spPr bwMode="auto">
              <a:xfrm>
                <a:off x="4122" y="217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64" name="Rectangle 127"/>
              <p:cNvSpPr>
                <a:spLocks noChangeArrowheads="1"/>
              </p:cNvSpPr>
              <p:nvPr/>
            </p:nvSpPr>
            <p:spPr bwMode="auto">
              <a:xfrm>
                <a:off x="4170" y="217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65" name="Line 128"/>
              <p:cNvSpPr>
                <a:spLocks noChangeShapeType="1"/>
              </p:cNvSpPr>
              <p:nvPr/>
            </p:nvSpPr>
            <p:spPr bwMode="auto">
              <a:xfrm>
                <a:off x="3947" y="3281"/>
                <a:ext cx="115" cy="3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6" name="Line 129"/>
              <p:cNvSpPr>
                <a:spLocks noChangeShapeType="1"/>
              </p:cNvSpPr>
              <p:nvPr/>
            </p:nvSpPr>
            <p:spPr bwMode="auto">
              <a:xfrm>
                <a:off x="3081" y="2185"/>
                <a:ext cx="112" cy="4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7" name="Freeform 130"/>
              <p:cNvSpPr>
                <a:spLocks/>
              </p:cNvSpPr>
              <p:nvPr/>
            </p:nvSpPr>
            <p:spPr bwMode="auto">
              <a:xfrm>
                <a:off x="4891" y="3767"/>
                <a:ext cx="100" cy="269"/>
              </a:xfrm>
              <a:custGeom>
                <a:avLst/>
                <a:gdLst>
                  <a:gd name="T0" fmla="*/ 100 w 100"/>
                  <a:gd name="T1" fmla="*/ 266 h 269"/>
                  <a:gd name="T2" fmla="*/ 0 w 100"/>
                  <a:gd name="T3" fmla="*/ 269 h 269"/>
                  <a:gd name="T4" fmla="*/ 0 w 100"/>
                  <a:gd name="T5" fmla="*/ 0 h 269"/>
                  <a:gd name="T6" fmla="*/ 100 w 100"/>
                  <a:gd name="T7" fmla="*/ 0 h 269"/>
                  <a:gd name="T8" fmla="*/ 100 w 100"/>
                  <a:gd name="T9" fmla="*/ 266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69"/>
                  <a:gd name="T17" fmla="*/ 100 w 100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69">
                    <a:moveTo>
                      <a:pt x="100" y="266"/>
                    </a:moveTo>
                    <a:lnTo>
                      <a:pt x="0" y="269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2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8" name="Freeform 131"/>
              <p:cNvSpPr>
                <a:spLocks/>
              </p:cNvSpPr>
              <p:nvPr/>
            </p:nvSpPr>
            <p:spPr bwMode="auto">
              <a:xfrm>
                <a:off x="4891" y="3767"/>
                <a:ext cx="100" cy="269"/>
              </a:xfrm>
              <a:custGeom>
                <a:avLst/>
                <a:gdLst>
                  <a:gd name="T0" fmla="*/ 100 w 100"/>
                  <a:gd name="T1" fmla="*/ 266 h 269"/>
                  <a:gd name="T2" fmla="*/ 0 w 100"/>
                  <a:gd name="T3" fmla="*/ 269 h 269"/>
                  <a:gd name="T4" fmla="*/ 0 w 100"/>
                  <a:gd name="T5" fmla="*/ 0 h 269"/>
                  <a:gd name="T6" fmla="*/ 100 w 100"/>
                  <a:gd name="T7" fmla="*/ 0 h 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69"/>
                  <a:gd name="T14" fmla="*/ 100 w 100"/>
                  <a:gd name="T15" fmla="*/ 269 h 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69">
                    <a:moveTo>
                      <a:pt x="100" y="266"/>
                    </a:moveTo>
                    <a:lnTo>
                      <a:pt x="0" y="269"/>
                    </a:ln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9" name="Rectangle 132"/>
              <p:cNvSpPr>
                <a:spLocks noChangeArrowheads="1"/>
              </p:cNvSpPr>
              <p:nvPr/>
            </p:nvSpPr>
            <p:spPr bwMode="auto">
              <a:xfrm>
                <a:off x="4991" y="3767"/>
                <a:ext cx="102" cy="269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0" name="Line 133"/>
              <p:cNvSpPr>
                <a:spLocks noChangeShapeType="1"/>
              </p:cNvSpPr>
              <p:nvPr/>
            </p:nvSpPr>
            <p:spPr bwMode="auto">
              <a:xfrm>
                <a:off x="3788" y="3281"/>
                <a:ext cx="92" cy="3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1" name="Freeform 134"/>
              <p:cNvSpPr>
                <a:spLocks/>
              </p:cNvSpPr>
              <p:nvPr/>
            </p:nvSpPr>
            <p:spPr bwMode="auto">
              <a:xfrm>
                <a:off x="4566" y="3201"/>
                <a:ext cx="100" cy="269"/>
              </a:xfrm>
              <a:custGeom>
                <a:avLst/>
                <a:gdLst>
                  <a:gd name="T0" fmla="*/ 0 w 100"/>
                  <a:gd name="T1" fmla="*/ 266 h 269"/>
                  <a:gd name="T2" fmla="*/ 100 w 100"/>
                  <a:gd name="T3" fmla="*/ 269 h 269"/>
                  <a:gd name="T4" fmla="*/ 100 w 100"/>
                  <a:gd name="T5" fmla="*/ 0 h 269"/>
                  <a:gd name="T6" fmla="*/ 0 w 100"/>
                  <a:gd name="T7" fmla="*/ 0 h 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69"/>
                  <a:gd name="T14" fmla="*/ 100 w 100"/>
                  <a:gd name="T15" fmla="*/ 269 h 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69">
                    <a:moveTo>
                      <a:pt x="0" y="266"/>
                    </a:moveTo>
                    <a:lnTo>
                      <a:pt x="100" y="269"/>
                    </a:lnTo>
                    <a:lnTo>
                      <a:pt x="10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2" name="Rectangle 135"/>
              <p:cNvSpPr>
                <a:spLocks noChangeArrowheads="1"/>
              </p:cNvSpPr>
              <p:nvPr/>
            </p:nvSpPr>
            <p:spPr bwMode="auto">
              <a:xfrm>
                <a:off x="4467" y="3201"/>
                <a:ext cx="99" cy="269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3" name="Line 136"/>
              <p:cNvSpPr>
                <a:spLocks noChangeShapeType="1"/>
              </p:cNvSpPr>
              <p:nvPr/>
            </p:nvSpPr>
            <p:spPr bwMode="auto">
              <a:xfrm>
                <a:off x="3353" y="2738"/>
                <a:ext cx="93" cy="1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4" name="Line 137"/>
              <p:cNvSpPr>
                <a:spLocks noChangeShapeType="1"/>
              </p:cNvSpPr>
              <p:nvPr/>
            </p:nvSpPr>
            <p:spPr bwMode="auto">
              <a:xfrm>
                <a:off x="3353" y="2874"/>
                <a:ext cx="27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5" name="Line 138"/>
              <p:cNvSpPr>
                <a:spLocks noChangeShapeType="1"/>
              </p:cNvSpPr>
              <p:nvPr/>
            </p:nvSpPr>
            <p:spPr bwMode="auto">
              <a:xfrm>
                <a:off x="3520" y="2738"/>
                <a:ext cx="10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6" name="Line 139"/>
              <p:cNvSpPr>
                <a:spLocks noChangeShapeType="1"/>
              </p:cNvSpPr>
              <p:nvPr/>
            </p:nvSpPr>
            <p:spPr bwMode="auto">
              <a:xfrm>
                <a:off x="3790" y="3407"/>
                <a:ext cx="27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7" name="Line 140"/>
              <p:cNvSpPr>
                <a:spLocks noChangeShapeType="1"/>
              </p:cNvSpPr>
              <p:nvPr/>
            </p:nvSpPr>
            <p:spPr bwMode="auto">
              <a:xfrm>
                <a:off x="2921" y="2308"/>
                <a:ext cx="27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8" name="Line 141"/>
              <p:cNvSpPr>
                <a:spLocks noChangeShapeType="1"/>
              </p:cNvSpPr>
              <p:nvPr/>
            </p:nvSpPr>
            <p:spPr bwMode="auto">
              <a:xfrm>
                <a:off x="2921" y="2185"/>
                <a:ext cx="93" cy="4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9" name="Freeform 142"/>
              <p:cNvSpPr>
                <a:spLocks/>
              </p:cNvSpPr>
              <p:nvPr/>
            </p:nvSpPr>
            <p:spPr bwMode="auto">
              <a:xfrm>
                <a:off x="1518" y="1533"/>
                <a:ext cx="105" cy="269"/>
              </a:xfrm>
              <a:custGeom>
                <a:avLst/>
                <a:gdLst>
                  <a:gd name="T0" fmla="*/ 0 w 105"/>
                  <a:gd name="T1" fmla="*/ 266 h 269"/>
                  <a:gd name="T2" fmla="*/ 105 w 105"/>
                  <a:gd name="T3" fmla="*/ 269 h 269"/>
                  <a:gd name="T4" fmla="*/ 105 w 105"/>
                  <a:gd name="T5" fmla="*/ 0 h 269"/>
                  <a:gd name="T6" fmla="*/ 0 w 105"/>
                  <a:gd name="T7" fmla="*/ 0 h 269"/>
                  <a:gd name="T8" fmla="*/ 0 w 105"/>
                  <a:gd name="T9" fmla="*/ 266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9"/>
                  <a:gd name="T17" fmla="*/ 105 w 105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9">
                    <a:moveTo>
                      <a:pt x="0" y="266"/>
                    </a:moveTo>
                    <a:lnTo>
                      <a:pt x="105" y="269"/>
                    </a:lnTo>
                    <a:lnTo>
                      <a:pt x="105" y="0"/>
                    </a:lnTo>
                    <a:lnTo>
                      <a:pt x="0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0" name="Freeform 143"/>
              <p:cNvSpPr>
                <a:spLocks/>
              </p:cNvSpPr>
              <p:nvPr/>
            </p:nvSpPr>
            <p:spPr bwMode="auto">
              <a:xfrm>
                <a:off x="1518" y="1533"/>
                <a:ext cx="105" cy="269"/>
              </a:xfrm>
              <a:custGeom>
                <a:avLst/>
                <a:gdLst>
                  <a:gd name="T0" fmla="*/ 0 w 105"/>
                  <a:gd name="T1" fmla="*/ 266 h 269"/>
                  <a:gd name="T2" fmla="*/ 105 w 105"/>
                  <a:gd name="T3" fmla="*/ 269 h 269"/>
                  <a:gd name="T4" fmla="*/ 105 w 105"/>
                  <a:gd name="T5" fmla="*/ 0 h 269"/>
                  <a:gd name="T6" fmla="*/ 0 w 105"/>
                  <a:gd name="T7" fmla="*/ 0 h 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"/>
                  <a:gd name="T13" fmla="*/ 0 h 269"/>
                  <a:gd name="T14" fmla="*/ 105 w 105"/>
                  <a:gd name="T15" fmla="*/ 269 h 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" h="269">
                    <a:moveTo>
                      <a:pt x="0" y="266"/>
                    </a:moveTo>
                    <a:lnTo>
                      <a:pt x="105" y="269"/>
                    </a:lnTo>
                    <a:lnTo>
                      <a:pt x="105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1" name="Rectangle 144"/>
              <p:cNvSpPr>
                <a:spLocks noChangeArrowheads="1"/>
              </p:cNvSpPr>
              <p:nvPr/>
            </p:nvSpPr>
            <p:spPr bwMode="auto">
              <a:xfrm>
                <a:off x="1416" y="1533"/>
                <a:ext cx="102" cy="269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2" name="Rectangle 145"/>
              <p:cNvSpPr>
                <a:spLocks noChangeArrowheads="1"/>
              </p:cNvSpPr>
              <p:nvPr/>
            </p:nvSpPr>
            <p:spPr bwMode="auto">
              <a:xfrm>
                <a:off x="1473" y="16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83" name="Rectangle 146"/>
              <p:cNvSpPr>
                <a:spLocks noChangeArrowheads="1"/>
              </p:cNvSpPr>
              <p:nvPr/>
            </p:nvSpPr>
            <p:spPr bwMode="auto">
              <a:xfrm>
                <a:off x="1496" y="1613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84" name="Freeform 147"/>
              <p:cNvSpPr>
                <a:spLocks/>
              </p:cNvSpPr>
              <p:nvPr/>
            </p:nvSpPr>
            <p:spPr bwMode="auto">
              <a:xfrm>
                <a:off x="2327" y="1453"/>
                <a:ext cx="140" cy="486"/>
              </a:xfrm>
              <a:custGeom>
                <a:avLst/>
                <a:gdLst>
                  <a:gd name="T0" fmla="*/ 0 w 140"/>
                  <a:gd name="T1" fmla="*/ 0 h 486"/>
                  <a:gd name="T2" fmla="*/ 3 w 140"/>
                  <a:gd name="T3" fmla="*/ 196 h 486"/>
                  <a:gd name="T4" fmla="*/ 45 w 140"/>
                  <a:gd name="T5" fmla="*/ 243 h 486"/>
                  <a:gd name="T6" fmla="*/ 3 w 140"/>
                  <a:gd name="T7" fmla="*/ 289 h 486"/>
                  <a:gd name="T8" fmla="*/ 3 w 140"/>
                  <a:gd name="T9" fmla="*/ 486 h 486"/>
                  <a:gd name="T10" fmla="*/ 140 w 140"/>
                  <a:gd name="T11" fmla="*/ 339 h 486"/>
                  <a:gd name="T12" fmla="*/ 140 w 140"/>
                  <a:gd name="T13" fmla="*/ 150 h 486"/>
                  <a:gd name="T14" fmla="*/ 3 w 140"/>
                  <a:gd name="T15" fmla="*/ 3 h 486"/>
                  <a:gd name="T16" fmla="*/ 3 w 140"/>
                  <a:gd name="T17" fmla="*/ 3 h 486"/>
                  <a:gd name="T18" fmla="*/ 0 w 140"/>
                  <a:gd name="T19" fmla="*/ 0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0"/>
                  <a:gd name="T31" fmla="*/ 0 h 486"/>
                  <a:gd name="T32" fmla="*/ 140 w 140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0" h="486">
                    <a:moveTo>
                      <a:pt x="0" y="0"/>
                    </a:moveTo>
                    <a:lnTo>
                      <a:pt x="3" y="196"/>
                    </a:lnTo>
                    <a:lnTo>
                      <a:pt x="45" y="243"/>
                    </a:lnTo>
                    <a:lnTo>
                      <a:pt x="3" y="289"/>
                    </a:lnTo>
                    <a:lnTo>
                      <a:pt x="3" y="486"/>
                    </a:lnTo>
                    <a:lnTo>
                      <a:pt x="140" y="339"/>
                    </a:lnTo>
                    <a:lnTo>
                      <a:pt x="140" y="15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5" name="Freeform 148"/>
              <p:cNvSpPr>
                <a:spLocks/>
              </p:cNvSpPr>
              <p:nvPr/>
            </p:nvSpPr>
            <p:spPr bwMode="auto">
              <a:xfrm>
                <a:off x="2327" y="1453"/>
                <a:ext cx="140" cy="486"/>
              </a:xfrm>
              <a:custGeom>
                <a:avLst/>
                <a:gdLst>
                  <a:gd name="T0" fmla="*/ 0 w 140"/>
                  <a:gd name="T1" fmla="*/ 0 h 486"/>
                  <a:gd name="T2" fmla="*/ 3 w 140"/>
                  <a:gd name="T3" fmla="*/ 196 h 486"/>
                  <a:gd name="T4" fmla="*/ 45 w 140"/>
                  <a:gd name="T5" fmla="*/ 243 h 486"/>
                  <a:gd name="T6" fmla="*/ 3 w 140"/>
                  <a:gd name="T7" fmla="*/ 289 h 486"/>
                  <a:gd name="T8" fmla="*/ 3 w 140"/>
                  <a:gd name="T9" fmla="*/ 486 h 486"/>
                  <a:gd name="T10" fmla="*/ 140 w 140"/>
                  <a:gd name="T11" fmla="*/ 339 h 486"/>
                  <a:gd name="T12" fmla="*/ 140 w 140"/>
                  <a:gd name="T13" fmla="*/ 150 h 486"/>
                  <a:gd name="T14" fmla="*/ 3 w 140"/>
                  <a:gd name="T15" fmla="*/ 3 h 486"/>
                  <a:gd name="T16" fmla="*/ 3 w 140"/>
                  <a:gd name="T17" fmla="*/ 3 h 4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0"/>
                  <a:gd name="T28" fmla="*/ 0 h 486"/>
                  <a:gd name="T29" fmla="*/ 140 w 140"/>
                  <a:gd name="T30" fmla="*/ 486 h 4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0" h="486">
                    <a:moveTo>
                      <a:pt x="0" y="0"/>
                    </a:moveTo>
                    <a:lnTo>
                      <a:pt x="3" y="196"/>
                    </a:lnTo>
                    <a:lnTo>
                      <a:pt x="45" y="243"/>
                    </a:lnTo>
                    <a:lnTo>
                      <a:pt x="3" y="289"/>
                    </a:lnTo>
                    <a:lnTo>
                      <a:pt x="3" y="486"/>
                    </a:lnTo>
                    <a:lnTo>
                      <a:pt x="140" y="339"/>
                    </a:lnTo>
                    <a:lnTo>
                      <a:pt x="140" y="150"/>
                    </a:lnTo>
                    <a:lnTo>
                      <a:pt x="3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6" name="Line 149"/>
              <p:cNvSpPr>
                <a:spLocks noChangeShapeType="1"/>
              </p:cNvSpPr>
              <p:nvPr/>
            </p:nvSpPr>
            <p:spPr bwMode="auto">
              <a:xfrm>
                <a:off x="1621" y="1696"/>
                <a:ext cx="229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7" name="Freeform 150"/>
              <p:cNvSpPr>
                <a:spLocks/>
              </p:cNvSpPr>
              <p:nvPr/>
            </p:nvSpPr>
            <p:spPr bwMode="auto">
              <a:xfrm>
                <a:off x="4115" y="3770"/>
                <a:ext cx="99" cy="270"/>
              </a:xfrm>
              <a:custGeom>
                <a:avLst/>
                <a:gdLst>
                  <a:gd name="T0" fmla="*/ 0 w 99"/>
                  <a:gd name="T1" fmla="*/ 266 h 270"/>
                  <a:gd name="T2" fmla="*/ 99 w 99"/>
                  <a:gd name="T3" fmla="*/ 270 h 270"/>
                  <a:gd name="T4" fmla="*/ 99 w 99"/>
                  <a:gd name="T5" fmla="*/ 0 h 270"/>
                  <a:gd name="T6" fmla="*/ 0 w 99"/>
                  <a:gd name="T7" fmla="*/ 0 h 270"/>
                  <a:gd name="T8" fmla="*/ 0 w 99"/>
                  <a:gd name="T9" fmla="*/ 266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0"/>
                  <a:gd name="T17" fmla="*/ 99 w 99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0">
                    <a:moveTo>
                      <a:pt x="0" y="266"/>
                    </a:moveTo>
                    <a:lnTo>
                      <a:pt x="99" y="270"/>
                    </a:lnTo>
                    <a:lnTo>
                      <a:pt x="99" y="0"/>
                    </a:lnTo>
                    <a:lnTo>
                      <a:pt x="0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8" name="Freeform 151"/>
              <p:cNvSpPr>
                <a:spLocks/>
              </p:cNvSpPr>
              <p:nvPr/>
            </p:nvSpPr>
            <p:spPr bwMode="auto">
              <a:xfrm>
                <a:off x="4115" y="3770"/>
                <a:ext cx="99" cy="270"/>
              </a:xfrm>
              <a:custGeom>
                <a:avLst/>
                <a:gdLst>
                  <a:gd name="T0" fmla="*/ 0 w 99"/>
                  <a:gd name="T1" fmla="*/ 266 h 270"/>
                  <a:gd name="T2" fmla="*/ 99 w 99"/>
                  <a:gd name="T3" fmla="*/ 270 h 270"/>
                  <a:gd name="T4" fmla="*/ 99 w 99"/>
                  <a:gd name="T5" fmla="*/ 0 h 270"/>
                  <a:gd name="T6" fmla="*/ 0 w 99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270"/>
                  <a:gd name="T14" fmla="*/ 99 w 99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270">
                    <a:moveTo>
                      <a:pt x="0" y="266"/>
                    </a:moveTo>
                    <a:lnTo>
                      <a:pt x="99" y="270"/>
                    </a:lnTo>
                    <a:lnTo>
                      <a:pt x="99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9" name="Line 152"/>
              <p:cNvSpPr>
                <a:spLocks noChangeShapeType="1"/>
              </p:cNvSpPr>
              <p:nvPr/>
            </p:nvSpPr>
            <p:spPr bwMode="auto">
              <a:xfrm flipV="1">
                <a:off x="4012" y="3767"/>
                <a:ext cx="3" cy="2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0" name="Line 153"/>
              <p:cNvSpPr>
                <a:spLocks noChangeShapeType="1"/>
              </p:cNvSpPr>
              <p:nvPr/>
            </p:nvSpPr>
            <p:spPr bwMode="auto">
              <a:xfrm>
                <a:off x="4012" y="3767"/>
                <a:ext cx="108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1" name="Line 154"/>
              <p:cNvSpPr>
                <a:spLocks noChangeShapeType="1"/>
              </p:cNvSpPr>
              <p:nvPr/>
            </p:nvSpPr>
            <p:spPr bwMode="auto">
              <a:xfrm>
                <a:off x="4012" y="4036"/>
                <a:ext cx="108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2" name="Rectangle 155"/>
              <p:cNvSpPr>
                <a:spLocks noChangeArrowheads="1"/>
              </p:cNvSpPr>
              <p:nvPr/>
            </p:nvSpPr>
            <p:spPr bwMode="auto">
              <a:xfrm>
                <a:off x="4045" y="3850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93" name="Rectangle 156"/>
              <p:cNvSpPr>
                <a:spLocks noChangeArrowheads="1"/>
              </p:cNvSpPr>
              <p:nvPr/>
            </p:nvSpPr>
            <p:spPr bwMode="auto">
              <a:xfrm>
                <a:off x="4105" y="385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94" name="Rectangle 157"/>
              <p:cNvSpPr>
                <a:spLocks noChangeArrowheads="1"/>
              </p:cNvSpPr>
              <p:nvPr/>
            </p:nvSpPr>
            <p:spPr bwMode="auto">
              <a:xfrm>
                <a:off x="4150" y="385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95" name="Line 158"/>
              <p:cNvSpPr>
                <a:spLocks noChangeShapeType="1"/>
              </p:cNvSpPr>
              <p:nvPr/>
            </p:nvSpPr>
            <p:spPr bwMode="auto">
              <a:xfrm>
                <a:off x="4212" y="3840"/>
                <a:ext cx="28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6" name="Freeform 159"/>
              <p:cNvSpPr>
                <a:spLocks/>
              </p:cNvSpPr>
              <p:nvPr/>
            </p:nvSpPr>
            <p:spPr bwMode="auto">
              <a:xfrm>
                <a:off x="1960" y="1536"/>
                <a:ext cx="100" cy="270"/>
              </a:xfrm>
              <a:custGeom>
                <a:avLst/>
                <a:gdLst>
                  <a:gd name="T0" fmla="*/ 0 w 100"/>
                  <a:gd name="T1" fmla="*/ 266 h 270"/>
                  <a:gd name="T2" fmla="*/ 100 w 100"/>
                  <a:gd name="T3" fmla="*/ 270 h 270"/>
                  <a:gd name="T4" fmla="*/ 100 w 100"/>
                  <a:gd name="T5" fmla="*/ 0 h 270"/>
                  <a:gd name="T6" fmla="*/ 0 w 100"/>
                  <a:gd name="T7" fmla="*/ 0 h 270"/>
                  <a:gd name="T8" fmla="*/ 0 w 100"/>
                  <a:gd name="T9" fmla="*/ 266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70"/>
                  <a:gd name="T17" fmla="*/ 100 w 100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70">
                    <a:moveTo>
                      <a:pt x="0" y="266"/>
                    </a:moveTo>
                    <a:lnTo>
                      <a:pt x="100" y="270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7" name="Freeform 160"/>
              <p:cNvSpPr>
                <a:spLocks/>
              </p:cNvSpPr>
              <p:nvPr/>
            </p:nvSpPr>
            <p:spPr bwMode="auto">
              <a:xfrm>
                <a:off x="1960" y="1536"/>
                <a:ext cx="100" cy="270"/>
              </a:xfrm>
              <a:custGeom>
                <a:avLst/>
                <a:gdLst>
                  <a:gd name="T0" fmla="*/ 0 w 100"/>
                  <a:gd name="T1" fmla="*/ 266 h 270"/>
                  <a:gd name="T2" fmla="*/ 100 w 100"/>
                  <a:gd name="T3" fmla="*/ 270 h 270"/>
                  <a:gd name="T4" fmla="*/ 100 w 100"/>
                  <a:gd name="T5" fmla="*/ 0 h 270"/>
                  <a:gd name="T6" fmla="*/ 0 w 10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70"/>
                  <a:gd name="T14" fmla="*/ 100 w 100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70">
                    <a:moveTo>
                      <a:pt x="0" y="266"/>
                    </a:moveTo>
                    <a:lnTo>
                      <a:pt x="100" y="270"/>
                    </a:lnTo>
                    <a:lnTo>
                      <a:pt x="10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8" name="Line 161"/>
              <p:cNvSpPr>
                <a:spLocks noChangeShapeType="1"/>
              </p:cNvSpPr>
              <p:nvPr/>
            </p:nvSpPr>
            <p:spPr bwMode="auto">
              <a:xfrm flipV="1">
                <a:off x="1860" y="1533"/>
                <a:ext cx="1" cy="2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9" name="Line 162"/>
              <p:cNvSpPr>
                <a:spLocks noChangeShapeType="1"/>
              </p:cNvSpPr>
              <p:nvPr/>
            </p:nvSpPr>
            <p:spPr bwMode="auto">
              <a:xfrm>
                <a:off x="1860" y="1536"/>
                <a:ext cx="10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0" name="Line 163"/>
              <p:cNvSpPr>
                <a:spLocks noChangeShapeType="1"/>
              </p:cNvSpPr>
              <p:nvPr/>
            </p:nvSpPr>
            <p:spPr bwMode="auto">
              <a:xfrm>
                <a:off x="1853" y="1799"/>
                <a:ext cx="10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1" name="Rectangle 164"/>
              <p:cNvSpPr>
                <a:spLocks noChangeArrowheads="1"/>
              </p:cNvSpPr>
              <p:nvPr/>
            </p:nvSpPr>
            <p:spPr bwMode="auto">
              <a:xfrm>
                <a:off x="1890" y="160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02" name="Rectangle 165"/>
              <p:cNvSpPr>
                <a:spLocks noChangeArrowheads="1"/>
              </p:cNvSpPr>
              <p:nvPr/>
            </p:nvSpPr>
            <p:spPr bwMode="auto">
              <a:xfrm>
                <a:off x="1950" y="160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03" name="Rectangle 166"/>
              <p:cNvSpPr>
                <a:spLocks noChangeArrowheads="1"/>
              </p:cNvSpPr>
              <p:nvPr/>
            </p:nvSpPr>
            <p:spPr bwMode="auto">
              <a:xfrm>
                <a:off x="1998" y="160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04" name="Line 167"/>
              <p:cNvSpPr>
                <a:spLocks noChangeShapeType="1"/>
              </p:cNvSpPr>
              <p:nvPr/>
            </p:nvSpPr>
            <p:spPr bwMode="auto">
              <a:xfrm>
                <a:off x="2063" y="1626"/>
                <a:ext cx="26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5" name="Line 168"/>
              <p:cNvSpPr>
                <a:spLocks noChangeShapeType="1"/>
              </p:cNvSpPr>
              <p:nvPr/>
            </p:nvSpPr>
            <p:spPr bwMode="auto">
              <a:xfrm>
                <a:off x="2467" y="1696"/>
                <a:ext cx="26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6" name="Line 169"/>
              <p:cNvSpPr>
                <a:spLocks noChangeShapeType="1"/>
              </p:cNvSpPr>
              <p:nvPr/>
            </p:nvSpPr>
            <p:spPr bwMode="auto">
              <a:xfrm>
                <a:off x="2063" y="1756"/>
                <a:ext cx="267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7" name="Freeform 170"/>
              <p:cNvSpPr>
                <a:spLocks/>
              </p:cNvSpPr>
              <p:nvPr/>
            </p:nvSpPr>
            <p:spPr bwMode="auto">
              <a:xfrm>
                <a:off x="1815" y="1636"/>
                <a:ext cx="45" cy="60"/>
              </a:xfrm>
              <a:custGeom>
                <a:avLst/>
                <a:gdLst>
                  <a:gd name="T0" fmla="*/ 0 w 45"/>
                  <a:gd name="T1" fmla="*/ 60 h 60"/>
                  <a:gd name="T2" fmla="*/ 0 w 45"/>
                  <a:gd name="T3" fmla="*/ 0 h 60"/>
                  <a:gd name="T4" fmla="*/ 45 w 45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60"/>
                  <a:gd name="T11" fmla="*/ 45 w 45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60">
                    <a:moveTo>
                      <a:pt x="0" y="60"/>
                    </a:moveTo>
                    <a:lnTo>
                      <a:pt x="0" y="0"/>
                    </a:lnTo>
                    <a:lnTo>
                      <a:pt x="45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8" name="Freeform 171"/>
              <p:cNvSpPr>
                <a:spLocks/>
              </p:cNvSpPr>
              <p:nvPr/>
            </p:nvSpPr>
            <p:spPr bwMode="auto">
              <a:xfrm>
                <a:off x="2694" y="1696"/>
                <a:ext cx="320" cy="183"/>
              </a:xfrm>
              <a:custGeom>
                <a:avLst/>
                <a:gdLst>
                  <a:gd name="T0" fmla="*/ 0 w 320"/>
                  <a:gd name="T1" fmla="*/ 0 h 183"/>
                  <a:gd name="T2" fmla="*/ 0 w 320"/>
                  <a:gd name="T3" fmla="*/ 183 h 183"/>
                  <a:gd name="T4" fmla="*/ 275 w 320"/>
                  <a:gd name="T5" fmla="*/ 183 h 183"/>
                  <a:gd name="T6" fmla="*/ 275 w 320"/>
                  <a:gd name="T7" fmla="*/ 63 h 183"/>
                  <a:gd name="T8" fmla="*/ 320 w 320"/>
                  <a:gd name="T9" fmla="*/ 63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183"/>
                  <a:gd name="T17" fmla="*/ 320 w 320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183">
                    <a:moveTo>
                      <a:pt x="0" y="0"/>
                    </a:moveTo>
                    <a:lnTo>
                      <a:pt x="0" y="183"/>
                    </a:lnTo>
                    <a:lnTo>
                      <a:pt x="275" y="183"/>
                    </a:lnTo>
                    <a:lnTo>
                      <a:pt x="275" y="63"/>
                    </a:lnTo>
                    <a:lnTo>
                      <a:pt x="320" y="6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9" name="Rectangle 172"/>
              <p:cNvSpPr>
                <a:spLocks noChangeArrowheads="1"/>
              </p:cNvSpPr>
              <p:nvPr/>
            </p:nvSpPr>
            <p:spPr bwMode="auto">
              <a:xfrm>
                <a:off x="1953" y="2112"/>
                <a:ext cx="100" cy="26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0" name="Rectangle 173"/>
              <p:cNvSpPr>
                <a:spLocks noChangeArrowheads="1"/>
              </p:cNvSpPr>
              <p:nvPr/>
            </p:nvSpPr>
            <p:spPr bwMode="auto">
              <a:xfrm>
                <a:off x="1953" y="2112"/>
                <a:ext cx="100" cy="266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1" name="Freeform 174"/>
              <p:cNvSpPr>
                <a:spLocks/>
              </p:cNvSpPr>
              <p:nvPr/>
            </p:nvSpPr>
            <p:spPr bwMode="auto">
              <a:xfrm>
                <a:off x="1853" y="2109"/>
                <a:ext cx="100" cy="269"/>
              </a:xfrm>
              <a:custGeom>
                <a:avLst/>
                <a:gdLst>
                  <a:gd name="T0" fmla="*/ 100 w 100"/>
                  <a:gd name="T1" fmla="*/ 0 h 269"/>
                  <a:gd name="T2" fmla="*/ 0 w 100"/>
                  <a:gd name="T3" fmla="*/ 3 h 269"/>
                  <a:gd name="T4" fmla="*/ 0 w 100"/>
                  <a:gd name="T5" fmla="*/ 269 h 269"/>
                  <a:gd name="T6" fmla="*/ 100 w 100"/>
                  <a:gd name="T7" fmla="*/ 269 h 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69"/>
                  <a:gd name="T14" fmla="*/ 100 w 100"/>
                  <a:gd name="T15" fmla="*/ 269 h 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69">
                    <a:moveTo>
                      <a:pt x="100" y="0"/>
                    </a:moveTo>
                    <a:lnTo>
                      <a:pt x="0" y="3"/>
                    </a:lnTo>
                    <a:lnTo>
                      <a:pt x="0" y="269"/>
                    </a:lnTo>
                    <a:lnTo>
                      <a:pt x="100" y="26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2" name="Rectangle 175"/>
              <p:cNvSpPr>
                <a:spLocks noChangeArrowheads="1"/>
              </p:cNvSpPr>
              <p:nvPr/>
            </p:nvSpPr>
            <p:spPr bwMode="auto">
              <a:xfrm>
                <a:off x="1903" y="2189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13" name="Rectangle 176"/>
              <p:cNvSpPr>
                <a:spLocks noChangeArrowheads="1"/>
              </p:cNvSpPr>
              <p:nvPr/>
            </p:nvSpPr>
            <p:spPr bwMode="auto">
              <a:xfrm>
                <a:off x="1925" y="2189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14" name="Rectangle 177"/>
              <p:cNvSpPr>
                <a:spLocks noChangeArrowheads="1"/>
              </p:cNvSpPr>
              <p:nvPr/>
            </p:nvSpPr>
            <p:spPr bwMode="auto">
              <a:xfrm>
                <a:off x="2829" y="2102"/>
                <a:ext cx="102" cy="280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5" name="Rectangle 178"/>
              <p:cNvSpPr>
                <a:spLocks noChangeArrowheads="1"/>
              </p:cNvSpPr>
              <p:nvPr/>
            </p:nvSpPr>
            <p:spPr bwMode="auto">
              <a:xfrm>
                <a:off x="2829" y="2102"/>
                <a:ext cx="102" cy="280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6" name="Line 179"/>
              <p:cNvSpPr>
                <a:spLocks noChangeShapeType="1"/>
              </p:cNvSpPr>
              <p:nvPr/>
            </p:nvSpPr>
            <p:spPr bwMode="auto">
              <a:xfrm flipV="1">
                <a:off x="2729" y="2112"/>
                <a:ext cx="3" cy="25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7" name="Line 180"/>
              <p:cNvSpPr>
                <a:spLocks noChangeShapeType="1"/>
              </p:cNvSpPr>
              <p:nvPr/>
            </p:nvSpPr>
            <p:spPr bwMode="auto">
              <a:xfrm>
                <a:off x="2729" y="2382"/>
                <a:ext cx="10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8" name="Freeform 181"/>
              <p:cNvSpPr>
                <a:spLocks/>
              </p:cNvSpPr>
              <p:nvPr/>
            </p:nvSpPr>
            <p:spPr bwMode="auto">
              <a:xfrm>
                <a:off x="3598" y="2105"/>
                <a:ext cx="202" cy="267"/>
              </a:xfrm>
              <a:custGeom>
                <a:avLst/>
                <a:gdLst>
                  <a:gd name="T0" fmla="*/ 200 w 202"/>
                  <a:gd name="T1" fmla="*/ 267 h 267"/>
                  <a:gd name="T2" fmla="*/ 202 w 202"/>
                  <a:gd name="T3" fmla="*/ 0 h 267"/>
                  <a:gd name="T4" fmla="*/ 0 w 202"/>
                  <a:gd name="T5" fmla="*/ 0 h 267"/>
                  <a:gd name="T6" fmla="*/ 0 w 202"/>
                  <a:gd name="T7" fmla="*/ 267 h 267"/>
                  <a:gd name="T8" fmla="*/ 202 w 202"/>
                  <a:gd name="T9" fmla="*/ 267 h 267"/>
                  <a:gd name="T10" fmla="*/ 202 w 202"/>
                  <a:gd name="T11" fmla="*/ 267 h 2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"/>
                  <a:gd name="T19" fmla="*/ 0 h 267"/>
                  <a:gd name="T20" fmla="*/ 202 w 202"/>
                  <a:gd name="T21" fmla="*/ 267 h 2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" h="267">
                    <a:moveTo>
                      <a:pt x="200" y="267"/>
                    </a:moveTo>
                    <a:lnTo>
                      <a:pt x="202" y="0"/>
                    </a:lnTo>
                    <a:lnTo>
                      <a:pt x="0" y="0"/>
                    </a:lnTo>
                    <a:lnTo>
                      <a:pt x="0" y="267"/>
                    </a:lnTo>
                    <a:lnTo>
                      <a:pt x="202" y="26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9" name="Rectangle 182"/>
              <p:cNvSpPr>
                <a:spLocks noChangeArrowheads="1"/>
              </p:cNvSpPr>
              <p:nvPr/>
            </p:nvSpPr>
            <p:spPr bwMode="auto">
              <a:xfrm>
                <a:off x="3635" y="2185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20" name="Rectangle 183"/>
              <p:cNvSpPr>
                <a:spLocks noChangeArrowheads="1"/>
              </p:cNvSpPr>
              <p:nvPr/>
            </p:nvSpPr>
            <p:spPr bwMode="auto">
              <a:xfrm>
                <a:off x="3695" y="2185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21" name="Line 184"/>
              <p:cNvSpPr>
                <a:spLocks noChangeShapeType="1"/>
              </p:cNvSpPr>
              <p:nvPr/>
            </p:nvSpPr>
            <p:spPr bwMode="auto">
              <a:xfrm>
                <a:off x="2053" y="2249"/>
                <a:ext cx="25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22" name="Line 185"/>
              <p:cNvSpPr>
                <a:spLocks noChangeShapeType="1"/>
              </p:cNvSpPr>
              <p:nvPr/>
            </p:nvSpPr>
            <p:spPr bwMode="auto">
              <a:xfrm>
                <a:off x="3331" y="2249"/>
                <a:ext cx="27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23" name="Line 186"/>
              <p:cNvSpPr>
                <a:spLocks noChangeShapeType="1"/>
              </p:cNvSpPr>
              <p:nvPr/>
            </p:nvSpPr>
            <p:spPr bwMode="auto">
              <a:xfrm>
                <a:off x="3800" y="2249"/>
                <a:ext cx="7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24" name="Freeform 187"/>
              <p:cNvSpPr>
                <a:spLocks/>
              </p:cNvSpPr>
              <p:nvPr/>
            </p:nvSpPr>
            <p:spPr bwMode="auto">
              <a:xfrm>
                <a:off x="2684" y="2179"/>
                <a:ext cx="48" cy="60"/>
              </a:xfrm>
              <a:custGeom>
                <a:avLst/>
                <a:gdLst>
                  <a:gd name="T0" fmla="*/ 0 w 48"/>
                  <a:gd name="T1" fmla="*/ 60 h 60"/>
                  <a:gd name="T2" fmla="*/ 0 w 48"/>
                  <a:gd name="T3" fmla="*/ 0 h 60"/>
                  <a:gd name="T4" fmla="*/ 48 w 48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60"/>
                  <a:gd name="T11" fmla="*/ 48 w 4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60">
                    <a:moveTo>
                      <a:pt x="0" y="60"/>
                    </a:move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25" name="Freeform 188"/>
              <p:cNvSpPr>
                <a:spLocks/>
              </p:cNvSpPr>
              <p:nvPr/>
            </p:nvSpPr>
            <p:spPr bwMode="auto">
              <a:xfrm>
                <a:off x="3558" y="2249"/>
                <a:ext cx="322" cy="183"/>
              </a:xfrm>
              <a:custGeom>
                <a:avLst/>
                <a:gdLst>
                  <a:gd name="T0" fmla="*/ 0 w 322"/>
                  <a:gd name="T1" fmla="*/ 0 h 183"/>
                  <a:gd name="T2" fmla="*/ 2 w 322"/>
                  <a:gd name="T3" fmla="*/ 183 h 183"/>
                  <a:gd name="T4" fmla="*/ 277 w 322"/>
                  <a:gd name="T5" fmla="*/ 183 h 183"/>
                  <a:gd name="T6" fmla="*/ 277 w 322"/>
                  <a:gd name="T7" fmla="*/ 59 h 183"/>
                  <a:gd name="T8" fmla="*/ 322 w 322"/>
                  <a:gd name="T9" fmla="*/ 59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2"/>
                  <a:gd name="T16" fmla="*/ 0 h 183"/>
                  <a:gd name="T17" fmla="*/ 322 w 322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2" h="183">
                    <a:moveTo>
                      <a:pt x="0" y="0"/>
                    </a:moveTo>
                    <a:lnTo>
                      <a:pt x="2" y="183"/>
                    </a:lnTo>
                    <a:lnTo>
                      <a:pt x="277" y="183"/>
                    </a:lnTo>
                    <a:lnTo>
                      <a:pt x="277" y="59"/>
                    </a:lnTo>
                    <a:lnTo>
                      <a:pt x="322" y="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26" name="Rectangle 189"/>
              <p:cNvSpPr>
                <a:spLocks noChangeArrowheads="1"/>
              </p:cNvSpPr>
              <p:nvPr/>
            </p:nvSpPr>
            <p:spPr bwMode="auto">
              <a:xfrm>
                <a:off x="1441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27" name="Rectangle 190"/>
              <p:cNvSpPr>
                <a:spLocks noChangeArrowheads="1"/>
              </p:cNvSpPr>
              <p:nvPr/>
            </p:nvSpPr>
            <p:spPr bwMode="auto">
              <a:xfrm>
                <a:off x="1501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28" name="Rectangle 191"/>
              <p:cNvSpPr>
                <a:spLocks noChangeArrowheads="1"/>
              </p:cNvSpPr>
              <p:nvPr/>
            </p:nvSpPr>
            <p:spPr bwMode="auto">
              <a:xfrm>
                <a:off x="1561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29" name="Rectangle 192"/>
              <p:cNvSpPr>
                <a:spLocks noChangeArrowheads="1"/>
              </p:cNvSpPr>
              <p:nvPr/>
            </p:nvSpPr>
            <p:spPr bwMode="auto">
              <a:xfrm>
                <a:off x="1583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0" name="Rectangle 193"/>
              <p:cNvSpPr>
                <a:spLocks noChangeArrowheads="1"/>
              </p:cNvSpPr>
              <p:nvPr/>
            </p:nvSpPr>
            <p:spPr bwMode="auto">
              <a:xfrm>
                <a:off x="1878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1" name="Rectangle 194"/>
              <p:cNvSpPr>
                <a:spLocks noChangeArrowheads="1"/>
              </p:cNvSpPr>
              <p:nvPr/>
            </p:nvSpPr>
            <p:spPr bwMode="auto">
              <a:xfrm>
                <a:off x="1938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2" name="Rectangle 195"/>
              <p:cNvSpPr>
                <a:spLocks noChangeArrowheads="1"/>
              </p:cNvSpPr>
              <p:nvPr/>
            </p:nvSpPr>
            <p:spPr bwMode="auto">
              <a:xfrm>
                <a:off x="1998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3" name="Rectangle 196"/>
              <p:cNvSpPr>
                <a:spLocks noChangeArrowheads="1"/>
              </p:cNvSpPr>
              <p:nvPr/>
            </p:nvSpPr>
            <p:spPr bwMode="auto">
              <a:xfrm>
                <a:off x="2020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2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4" name="Rectangle 197"/>
              <p:cNvSpPr>
                <a:spLocks noChangeArrowheads="1"/>
              </p:cNvSpPr>
              <p:nvPr/>
            </p:nvSpPr>
            <p:spPr bwMode="auto">
              <a:xfrm>
                <a:off x="2312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5" name="Rectangle 198"/>
              <p:cNvSpPr>
                <a:spLocks noChangeArrowheads="1"/>
              </p:cNvSpPr>
              <p:nvPr/>
            </p:nvSpPr>
            <p:spPr bwMode="auto">
              <a:xfrm>
                <a:off x="2375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6" name="Rectangle 199"/>
              <p:cNvSpPr>
                <a:spLocks noChangeArrowheads="1"/>
              </p:cNvSpPr>
              <p:nvPr/>
            </p:nvSpPr>
            <p:spPr bwMode="auto">
              <a:xfrm>
                <a:off x="2435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7" name="Rectangle 200"/>
              <p:cNvSpPr>
                <a:spLocks noChangeArrowheads="1"/>
              </p:cNvSpPr>
              <p:nvPr/>
            </p:nvSpPr>
            <p:spPr bwMode="auto">
              <a:xfrm>
                <a:off x="2457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3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8" name="Rectangle 201"/>
              <p:cNvSpPr>
                <a:spLocks noChangeArrowheads="1"/>
              </p:cNvSpPr>
              <p:nvPr/>
            </p:nvSpPr>
            <p:spPr bwMode="auto">
              <a:xfrm>
                <a:off x="2729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39" name="Rectangle 202"/>
              <p:cNvSpPr>
                <a:spLocks noChangeArrowheads="1"/>
              </p:cNvSpPr>
              <p:nvPr/>
            </p:nvSpPr>
            <p:spPr bwMode="auto">
              <a:xfrm>
                <a:off x="2789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40" name="Rectangle 203"/>
              <p:cNvSpPr>
                <a:spLocks noChangeArrowheads="1"/>
              </p:cNvSpPr>
              <p:nvPr/>
            </p:nvSpPr>
            <p:spPr bwMode="auto">
              <a:xfrm>
                <a:off x="2849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41" name="Rectangle 204"/>
              <p:cNvSpPr>
                <a:spLocks noChangeArrowheads="1"/>
              </p:cNvSpPr>
              <p:nvPr/>
            </p:nvSpPr>
            <p:spPr bwMode="auto">
              <a:xfrm>
                <a:off x="2871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4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42" name="Rectangle 205"/>
              <p:cNvSpPr>
                <a:spLocks noChangeArrowheads="1"/>
              </p:cNvSpPr>
              <p:nvPr/>
            </p:nvSpPr>
            <p:spPr bwMode="auto">
              <a:xfrm>
                <a:off x="3166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43" name="Rectangle 206"/>
              <p:cNvSpPr>
                <a:spLocks noChangeArrowheads="1"/>
              </p:cNvSpPr>
              <p:nvPr/>
            </p:nvSpPr>
            <p:spPr bwMode="auto">
              <a:xfrm>
                <a:off x="3226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207"/>
            <p:cNvGrpSpPr>
              <a:grpSpLocks/>
            </p:cNvGrpSpPr>
            <p:nvPr/>
          </p:nvGrpSpPr>
          <p:grpSpPr bwMode="auto">
            <a:xfrm>
              <a:off x="1279" y="967"/>
              <a:ext cx="4336" cy="3173"/>
              <a:chOff x="1279" y="967"/>
              <a:chExt cx="4336" cy="3173"/>
            </a:xfrm>
          </p:grpSpPr>
          <p:sp>
            <p:nvSpPr>
              <p:cNvPr id="110644" name="Rectangle 208"/>
              <p:cNvSpPr>
                <a:spLocks noChangeArrowheads="1"/>
              </p:cNvSpPr>
              <p:nvPr/>
            </p:nvSpPr>
            <p:spPr bwMode="auto">
              <a:xfrm>
                <a:off x="3286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45" name="Rectangle 209"/>
              <p:cNvSpPr>
                <a:spLocks noChangeArrowheads="1"/>
              </p:cNvSpPr>
              <p:nvPr/>
            </p:nvSpPr>
            <p:spPr bwMode="auto">
              <a:xfrm>
                <a:off x="3308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5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46" name="Rectangle 210"/>
              <p:cNvSpPr>
                <a:spLocks noChangeArrowheads="1"/>
              </p:cNvSpPr>
              <p:nvPr/>
            </p:nvSpPr>
            <p:spPr bwMode="auto">
              <a:xfrm>
                <a:off x="3613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47" name="Rectangle 211"/>
              <p:cNvSpPr>
                <a:spLocks noChangeArrowheads="1"/>
              </p:cNvSpPr>
              <p:nvPr/>
            </p:nvSpPr>
            <p:spPr bwMode="auto">
              <a:xfrm>
                <a:off x="3673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48" name="Rectangle 212"/>
              <p:cNvSpPr>
                <a:spLocks noChangeArrowheads="1"/>
              </p:cNvSpPr>
              <p:nvPr/>
            </p:nvSpPr>
            <p:spPr bwMode="auto">
              <a:xfrm>
                <a:off x="3733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49" name="Rectangle 213"/>
              <p:cNvSpPr>
                <a:spLocks noChangeArrowheads="1"/>
              </p:cNvSpPr>
              <p:nvPr/>
            </p:nvSpPr>
            <p:spPr bwMode="auto">
              <a:xfrm>
                <a:off x="3755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6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0" name="Rectangle 214"/>
              <p:cNvSpPr>
                <a:spLocks noChangeArrowheads="1"/>
              </p:cNvSpPr>
              <p:nvPr/>
            </p:nvSpPr>
            <p:spPr bwMode="auto">
              <a:xfrm>
                <a:off x="1279" y="967"/>
                <a:ext cx="69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T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1" name="Rectangle 215"/>
              <p:cNvSpPr>
                <a:spLocks noChangeArrowheads="1"/>
              </p:cNvSpPr>
              <p:nvPr/>
            </p:nvSpPr>
            <p:spPr bwMode="auto">
              <a:xfrm>
                <a:off x="1329" y="967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2" name="Rectangle 216"/>
              <p:cNvSpPr>
                <a:spLocks noChangeArrowheads="1"/>
              </p:cNvSpPr>
              <p:nvPr/>
            </p:nvSpPr>
            <p:spPr bwMode="auto">
              <a:xfrm>
                <a:off x="1349" y="967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3" name="Rectangle 217"/>
              <p:cNvSpPr>
                <a:spLocks noChangeArrowheads="1"/>
              </p:cNvSpPr>
              <p:nvPr/>
            </p:nvSpPr>
            <p:spPr bwMode="auto">
              <a:xfrm>
                <a:off x="1416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4" name="Rectangle 218"/>
              <p:cNvSpPr>
                <a:spLocks noChangeArrowheads="1"/>
              </p:cNvSpPr>
              <p:nvPr/>
            </p:nvSpPr>
            <p:spPr bwMode="auto">
              <a:xfrm>
                <a:off x="1463" y="967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5" name="Rectangle 219"/>
              <p:cNvSpPr>
                <a:spLocks noChangeArrowheads="1"/>
              </p:cNvSpPr>
              <p:nvPr/>
            </p:nvSpPr>
            <p:spPr bwMode="auto">
              <a:xfrm>
                <a:off x="1486" y="967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(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6" name="Rectangle 220"/>
              <p:cNvSpPr>
                <a:spLocks noChangeArrowheads="1"/>
              </p:cNvSpPr>
              <p:nvPr/>
            </p:nvSpPr>
            <p:spPr bwMode="auto">
              <a:xfrm>
                <a:off x="1513" y="967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7" name="Rectangle 221"/>
              <p:cNvSpPr>
                <a:spLocks noChangeArrowheads="1"/>
              </p:cNvSpPr>
              <p:nvPr/>
            </p:nvSpPr>
            <p:spPr bwMode="auto">
              <a:xfrm>
                <a:off x="1533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8" name="Rectangle 222"/>
              <p:cNvSpPr>
                <a:spLocks noChangeArrowheads="1"/>
              </p:cNvSpPr>
              <p:nvPr/>
            </p:nvSpPr>
            <p:spPr bwMode="auto">
              <a:xfrm>
                <a:off x="1578" y="967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59" name="Rectangle 223"/>
              <p:cNvSpPr>
                <a:spLocks noChangeArrowheads="1"/>
              </p:cNvSpPr>
              <p:nvPr/>
            </p:nvSpPr>
            <p:spPr bwMode="auto">
              <a:xfrm>
                <a:off x="1601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0" name="Rectangle 224"/>
              <p:cNvSpPr>
                <a:spLocks noChangeArrowheads="1"/>
              </p:cNvSpPr>
              <p:nvPr/>
            </p:nvSpPr>
            <p:spPr bwMode="auto">
              <a:xfrm>
                <a:off x="1643" y="967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1" name="Rectangle 225"/>
              <p:cNvSpPr>
                <a:spLocks noChangeArrowheads="1"/>
              </p:cNvSpPr>
              <p:nvPr/>
            </p:nvSpPr>
            <p:spPr bwMode="auto">
              <a:xfrm>
                <a:off x="1661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2" name="Rectangle 226"/>
              <p:cNvSpPr>
                <a:spLocks noChangeArrowheads="1"/>
              </p:cNvSpPr>
              <p:nvPr/>
            </p:nvSpPr>
            <p:spPr bwMode="auto">
              <a:xfrm>
                <a:off x="1708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3" name="Rectangle 227"/>
              <p:cNvSpPr>
                <a:spLocks noChangeArrowheads="1"/>
              </p:cNvSpPr>
              <p:nvPr/>
            </p:nvSpPr>
            <p:spPr bwMode="auto">
              <a:xfrm>
                <a:off x="1750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k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4" name="Rectangle 228"/>
              <p:cNvSpPr>
                <a:spLocks noChangeArrowheads="1"/>
              </p:cNvSpPr>
              <p:nvPr/>
            </p:nvSpPr>
            <p:spPr bwMode="auto">
              <a:xfrm>
                <a:off x="1790" y="967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5" name="Rectangle 229"/>
              <p:cNvSpPr>
                <a:spLocks noChangeArrowheads="1"/>
              </p:cNvSpPr>
              <p:nvPr/>
            </p:nvSpPr>
            <p:spPr bwMode="auto">
              <a:xfrm>
                <a:off x="1815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6" name="Rectangle 230"/>
              <p:cNvSpPr>
                <a:spLocks noChangeArrowheads="1"/>
              </p:cNvSpPr>
              <p:nvPr/>
            </p:nvSpPr>
            <p:spPr bwMode="auto">
              <a:xfrm>
                <a:off x="1855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y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7" name="Rectangle 231"/>
              <p:cNvSpPr>
                <a:spLocks noChangeArrowheads="1"/>
              </p:cNvSpPr>
              <p:nvPr/>
            </p:nvSpPr>
            <p:spPr bwMode="auto">
              <a:xfrm>
                <a:off x="1898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8" name="Rectangle 232"/>
              <p:cNvSpPr>
                <a:spLocks noChangeArrowheads="1"/>
              </p:cNvSpPr>
              <p:nvPr/>
            </p:nvSpPr>
            <p:spPr bwMode="auto">
              <a:xfrm>
                <a:off x="1940" y="967"/>
                <a:ext cx="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l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69" name="Rectangle 233"/>
              <p:cNvSpPr>
                <a:spLocks noChangeArrowheads="1"/>
              </p:cNvSpPr>
              <p:nvPr/>
            </p:nvSpPr>
            <p:spPr bwMode="auto">
              <a:xfrm>
                <a:off x="1958" y="967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70" name="Rectangle 234"/>
              <p:cNvSpPr>
                <a:spLocks noChangeArrowheads="1"/>
              </p:cNvSpPr>
              <p:nvPr/>
            </p:nvSpPr>
            <p:spPr bwMode="auto">
              <a:xfrm>
                <a:off x="2003" y="96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s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71" name="Rectangle 235"/>
              <p:cNvSpPr>
                <a:spLocks noChangeArrowheads="1"/>
              </p:cNvSpPr>
              <p:nvPr/>
            </p:nvSpPr>
            <p:spPr bwMode="auto">
              <a:xfrm>
                <a:off x="2045" y="967"/>
                <a:ext cx="3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)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72" name="Line 236"/>
              <p:cNvSpPr>
                <a:spLocks noChangeShapeType="1"/>
              </p:cNvSpPr>
              <p:nvPr/>
            </p:nvSpPr>
            <p:spPr bwMode="auto">
              <a:xfrm>
                <a:off x="2105" y="1047"/>
                <a:ext cx="349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3" name="Freeform 237"/>
              <p:cNvSpPr>
                <a:spLocks/>
              </p:cNvSpPr>
              <p:nvPr/>
            </p:nvSpPr>
            <p:spPr bwMode="auto">
              <a:xfrm>
                <a:off x="5590" y="1030"/>
                <a:ext cx="25" cy="33"/>
              </a:xfrm>
              <a:custGeom>
                <a:avLst/>
                <a:gdLst>
                  <a:gd name="T0" fmla="*/ 0 w 25"/>
                  <a:gd name="T1" fmla="*/ 0 h 33"/>
                  <a:gd name="T2" fmla="*/ 0 w 25"/>
                  <a:gd name="T3" fmla="*/ 33 h 33"/>
                  <a:gd name="T4" fmla="*/ 25 w 25"/>
                  <a:gd name="T5" fmla="*/ 17 h 33"/>
                  <a:gd name="T6" fmla="*/ 0 w 25"/>
                  <a:gd name="T7" fmla="*/ 0 h 33"/>
                  <a:gd name="T8" fmla="*/ 0 w 25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3"/>
                  <a:gd name="T17" fmla="*/ 25 w 25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3">
                    <a:moveTo>
                      <a:pt x="0" y="0"/>
                    </a:moveTo>
                    <a:lnTo>
                      <a:pt x="0" y="33"/>
                    </a:lnTo>
                    <a:lnTo>
                      <a:pt x="25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4" name="Freeform 238"/>
              <p:cNvSpPr>
                <a:spLocks/>
              </p:cNvSpPr>
              <p:nvPr/>
            </p:nvSpPr>
            <p:spPr bwMode="auto">
              <a:xfrm>
                <a:off x="1713" y="1453"/>
                <a:ext cx="70" cy="489"/>
              </a:xfrm>
              <a:custGeom>
                <a:avLst/>
                <a:gdLst>
                  <a:gd name="T0" fmla="*/ 67 w 70"/>
                  <a:gd name="T1" fmla="*/ 486 h 489"/>
                  <a:gd name="T2" fmla="*/ 70 w 70"/>
                  <a:gd name="T3" fmla="*/ 0 h 489"/>
                  <a:gd name="T4" fmla="*/ 0 w 70"/>
                  <a:gd name="T5" fmla="*/ 0 h 489"/>
                  <a:gd name="T6" fmla="*/ 0 w 70"/>
                  <a:gd name="T7" fmla="*/ 489 h 489"/>
                  <a:gd name="T8" fmla="*/ 70 w 70"/>
                  <a:gd name="T9" fmla="*/ 489 h 489"/>
                  <a:gd name="T10" fmla="*/ 70 w 70"/>
                  <a:gd name="T11" fmla="*/ 489 h 489"/>
                  <a:gd name="T12" fmla="*/ 67 w 70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9"/>
                  <a:gd name="T23" fmla="*/ 70 w 70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9">
                    <a:moveTo>
                      <a:pt x="67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70" y="489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5" name="Freeform 239"/>
              <p:cNvSpPr>
                <a:spLocks/>
              </p:cNvSpPr>
              <p:nvPr/>
            </p:nvSpPr>
            <p:spPr bwMode="auto">
              <a:xfrm>
                <a:off x="1713" y="1453"/>
                <a:ext cx="70" cy="489"/>
              </a:xfrm>
              <a:custGeom>
                <a:avLst/>
                <a:gdLst>
                  <a:gd name="T0" fmla="*/ 67 w 70"/>
                  <a:gd name="T1" fmla="*/ 486 h 489"/>
                  <a:gd name="T2" fmla="*/ 70 w 70"/>
                  <a:gd name="T3" fmla="*/ 0 h 489"/>
                  <a:gd name="T4" fmla="*/ 0 w 70"/>
                  <a:gd name="T5" fmla="*/ 0 h 489"/>
                  <a:gd name="T6" fmla="*/ 0 w 70"/>
                  <a:gd name="T7" fmla="*/ 489 h 489"/>
                  <a:gd name="T8" fmla="*/ 70 w 70"/>
                  <a:gd name="T9" fmla="*/ 489 h 489"/>
                  <a:gd name="T10" fmla="*/ 70 w 70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9"/>
                  <a:gd name="T20" fmla="*/ 70 w 70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9">
                    <a:moveTo>
                      <a:pt x="67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70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6" name="Freeform 240"/>
              <p:cNvSpPr>
                <a:spLocks/>
              </p:cNvSpPr>
              <p:nvPr/>
            </p:nvSpPr>
            <p:spPr bwMode="auto">
              <a:xfrm>
                <a:off x="2147" y="1453"/>
                <a:ext cx="68" cy="489"/>
              </a:xfrm>
              <a:custGeom>
                <a:avLst/>
                <a:gdLst>
                  <a:gd name="T0" fmla="*/ 68 w 68"/>
                  <a:gd name="T1" fmla="*/ 486 h 489"/>
                  <a:gd name="T2" fmla="*/ 68 w 68"/>
                  <a:gd name="T3" fmla="*/ 0 h 489"/>
                  <a:gd name="T4" fmla="*/ 0 w 68"/>
                  <a:gd name="T5" fmla="*/ 0 h 489"/>
                  <a:gd name="T6" fmla="*/ 0 w 68"/>
                  <a:gd name="T7" fmla="*/ 489 h 489"/>
                  <a:gd name="T8" fmla="*/ 68 w 68"/>
                  <a:gd name="T9" fmla="*/ 489 h 489"/>
                  <a:gd name="T10" fmla="*/ 68 w 68"/>
                  <a:gd name="T11" fmla="*/ 489 h 489"/>
                  <a:gd name="T12" fmla="*/ 68 w 68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89"/>
                  <a:gd name="T23" fmla="*/ 68 w 68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89">
                    <a:moveTo>
                      <a:pt x="68" y="48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8" y="489"/>
                    </a:lnTo>
                    <a:lnTo>
                      <a:pt x="68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7" name="Freeform 241"/>
              <p:cNvSpPr>
                <a:spLocks/>
              </p:cNvSpPr>
              <p:nvPr/>
            </p:nvSpPr>
            <p:spPr bwMode="auto">
              <a:xfrm>
                <a:off x="2147" y="1453"/>
                <a:ext cx="68" cy="489"/>
              </a:xfrm>
              <a:custGeom>
                <a:avLst/>
                <a:gdLst>
                  <a:gd name="T0" fmla="*/ 68 w 68"/>
                  <a:gd name="T1" fmla="*/ 486 h 489"/>
                  <a:gd name="T2" fmla="*/ 68 w 68"/>
                  <a:gd name="T3" fmla="*/ 0 h 489"/>
                  <a:gd name="T4" fmla="*/ 0 w 68"/>
                  <a:gd name="T5" fmla="*/ 0 h 489"/>
                  <a:gd name="T6" fmla="*/ 0 w 68"/>
                  <a:gd name="T7" fmla="*/ 489 h 489"/>
                  <a:gd name="T8" fmla="*/ 68 w 68"/>
                  <a:gd name="T9" fmla="*/ 489 h 489"/>
                  <a:gd name="T10" fmla="*/ 68 w 68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89"/>
                  <a:gd name="T20" fmla="*/ 68 w 68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89">
                    <a:moveTo>
                      <a:pt x="68" y="48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8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8" name="Freeform 242"/>
              <p:cNvSpPr>
                <a:spLocks/>
              </p:cNvSpPr>
              <p:nvPr/>
            </p:nvSpPr>
            <p:spPr bwMode="auto">
              <a:xfrm>
                <a:off x="2579" y="1453"/>
                <a:ext cx="70" cy="489"/>
              </a:xfrm>
              <a:custGeom>
                <a:avLst/>
                <a:gdLst>
                  <a:gd name="T0" fmla="*/ 68 w 70"/>
                  <a:gd name="T1" fmla="*/ 486 h 489"/>
                  <a:gd name="T2" fmla="*/ 70 w 70"/>
                  <a:gd name="T3" fmla="*/ 0 h 489"/>
                  <a:gd name="T4" fmla="*/ 0 w 70"/>
                  <a:gd name="T5" fmla="*/ 0 h 489"/>
                  <a:gd name="T6" fmla="*/ 0 w 70"/>
                  <a:gd name="T7" fmla="*/ 489 h 489"/>
                  <a:gd name="T8" fmla="*/ 70 w 70"/>
                  <a:gd name="T9" fmla="*/ 489 h 489"/>
                  <a:gd name="T10" fmla="*/ 70 w 70"/>
                  <a:gd name="T11" fmla="*/ 489 h 489"/>
                  <a:gd name="T12" fmla="*/ 68 w 70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9"/>
                  <a:gd name="T23" fmla="*/ 70 w 70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9">
                    <a:moveTo>
                      <a:pt x="68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70" y="489"/>
                    </a:lnTo>
                    <a:lnTo>
                      <a:pt x="68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9" name="Freeform 243"/>
              <p:cNvSpPr>
                <a:spLocks/>
              </p:cNvSpPr>
              <p:nvPr/>
            </p:nvSpPr>
            <p:spPr bwMode="auto">
              <a:xfrm>
                <a:off x="2579" y="1453"/>
                <a:ext cx="70" cy="489"/>
              </a:xfrm>
              <a:custGeom>
                <a:avLst/>
                <a:gdLst>
                  <a:gd name="T0" fmla="*/ 68 w 70"/>
                  <a:gd name="T1" fmla="*/ 486 h 489"/>
                  <a:gd name="T2" fmla="*/ 70 w 70"/>
                  <a:gd name="T3" fmla="*/ 0 h 489"/>
                  <a:gd name="T4" fmla="*/ 0 w 70"/>
                  <a:gd name="T5" fmla="*/ 0 h 489"/>
                  <a:gd name="T6" fmla="*/ 0 w 70"/>
                  <a:gd name="T7" fmla="*/ 489 h 489"/>
                  <a:gd name="T8" fmla="*/ 70 w 70"/>
                  <a:gd name="T9" fmla="*/ 489 h 489"/>
                  <a:gd name="T10" fmla="*/ 70 w 70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9"/>
                  <a:gd name="T20" fmla="*/ 70 w 70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9">
                    <a:moveTo>
                      <a:pt x="68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70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0" name="Freeform 244"/>
              <p:cNvSpPr>
                <a:spLocks/>
              </p:cNvSpPr>
              <p:nvPr/>
            </p:nvSpPr>
            <p:spPr bwMode="auto">
              <a:xfrm>
                <a:off x="3014" y="1453"/>
                <a:ext cx="67" cy="489"/>
              </a:xfrm>
              <a:custGeom>
                <a:avLst/>
                <a:gdLst>
                  <a:gd name="T0" fmla="*/ 67 w 67"/>
                  <a:gd name="T1" fmla="*/ 486 h 489"/>
                  <a:gd name="T2" fmla="*/ 67 w 67"/>
                  <a:gd name="T3" fmla="*/ 0 h 489"/>
                  <a:gd name="T4" fmla="*/ 0 w 67"/>
                  <a:gd name="T5" fmla="*/ 0 h 489"/>
                  <a:gd name="T6" fmla="*/ 0 w 67"/>
                  <a:gd name="T7" fmla="*/ 489 h 489"/>
                  <a:gd name="T8" fmla="*/ 67 w 67"/>
                  <a:gd name="T9" fmla="*/ 489 h 489"/>
                  <a:gd name="T10" fmla="*/ 67 w 67"/>
                  <a:gd name="T11" fmla="*/ 489 h 489"/>
                  <a:gd name="T12" fmla="*/ 67 w 67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89"/>
                  <a:gd name="T23" fmla="*/ 67 w 67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89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7" y="489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1" name="Freeform 245"/>
              <p:cNvSpPr>
                <a:spLocks/>
              </p:cNvSpPr>
              <p:nvPr/>
            </p:nvSpPr>
            <p:spPr bwMode="auto">
              <a:xfrm>
                <a:off x="2145" y="2005"/>
                <a:ext cx="70" cy="487"/>
              </a:xfrm>
              <a:custGeom>
                <a:avLst/>
                <a:gdLst>
                  <a:gd name="T0" fmla="*/ 67 w 70"/>
                  <a:gd name="T1" fmla="*/ 487 h 487"/>
                  <a:gd name="T2" fmla="*/ 70 w 70"/>
                  <a:gd name="T3" fmla="*/ 0 h 487"/>
                  <a:gd name="T4" fmla="*/ 0 w 70"/>
                  <a:gd name="T5" fmla="*/ 0 h 487"/>
                  <a:gd name="T6" fmla="*/ 0 w 70"/>
                  <a:gd name="T7" fmla="*/ 487 h 487"/>
                  <a:gd name="T8" fmla="*/ 70 w 70"/>
                  <a:gd name="T9" fmla="*/ 487 h 487"/>
                  <a:gd name="T10" fmla="*/ 70 w 70"/>
                  <a:gd name="T11" fmla="*/ 487 h 487"/>
                  <a:gd name="T12" fmla="*/ 67 w 70"/>
                  <a:gd name="T13" fmla="*/ 487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7"/>
                  <a:gd name="T23" fmla="*/ 70 w 70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7">
                    <a:moveTo>
                      <a:pt x="67" y="487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70" y="487"/>
                    </a:lnTo>
                    <a:lnTo>
                      <a:pt x="67" y="48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2" name="Freeform 246"/>
              <p:cNvSpPr>
                <a:spLocks/>
              </p:cNvSpPr>
              <p:nvPr/>
            </p:nvSpPr>
            <p:spPr bwMode="auto">
              <a:xfrm>
                <a:off x="2145" y="2005"/>
                <a:ext cx="70" cy="487"/>
              </a:xfrm>
              <a:custGeom>
                <a:avLst/>
                <a:gdLst>
                  <a:gd name="T0" fmla="*/ 67 w 70"/>
                  <a:gd name="T1" fmla="*/ 487 h 487"/>
                  <a:gd name="T2" fmla="*/ 70 w 70"/>
                  <a:gd name="T3" fmla="*/ 0 h 487"/>
                  <a:gd name="T4" fmla="*/ 0 w 70"/>
                  <a:gd name="T5" fmla="*/ 0 h 487"/>
                  <a:gd name="T6" fmla="*/ 0 w 70"/>
                  <a:gd name="T7" fmla="*/ 487 h 487"/>
                  <a:gd name="T8" fmla="*/ 70 w 70"/>
                  <a:gd name="T9" fmla="*/ 487 h 487"/>
                  <a:gd name="T10" fmla="*/ 70 w 70"/>
                  <a:gd name="T11" fmla="*/ 487 h 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7"/>
                  <a:gd name="T20" fmla="*/ 70 w 70"/>
                  <a:gd name="T21" fmla="*/ 487 h 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7">
                    <a:moveTo>
                      <a:pt x="67" y="487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70" y="48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3" name="Freeform 247"/>
              <p:cNvSpPr>
                <a:spLocks/>
              </p:cNvSpPr>
              <p:nvPr/>
            </p:nvSpPr>
            <p:spPr bwMode="auto">
              <a:xfrm>
                <a:off x="3014" y="2005"/>
                <a:ext cx="67" cy="487"/>
              </a:xfrm>
              <a:custGeom>
                <a:avLst/>
                <a:gdLst>
                  <a:gd name="T0" fmla="*/ 67 w 67"/>
                  <a:gd name="T1" fmla="*/ 487 h 487"/>
                  <a:gd name="T2" fmla="*/ 67 w 67"/>
                  <a:gd name="T3" fmla="*/ 0 h 487"/>
                  <a:gd name="T4" fmla="*/ 0 w 67"/>
                  <a:gd name="T5" fmla="*/ 0 h 487"/>
                  <a:gd name="T6" fmla="*/ 0 w 67"/>
                  <a:gd name="T7" fmla="*/ 487 h 487"/>
                  <a:gd name="T8" fmla="*/ 67 w 67"/>
                  <a:gd name="T9" fmla="*/ 487 h 487"/>
                  <a:gd name="T10" fmla="*/ 67 w 67"/>
                  <a:gd name="T11" fmla="*/ 487 h 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7"/>
                  <a:gd name="T20" fmla="*/ 67 w 67"/>
                  <a:gd name="T21" fmla="*/ 487 h 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7">
                    <a:moveTo>
                      <a:pt x="67" y="48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67" y="48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4" name="Freeform 248"/>
              <p:cNvSpPr>
                <a:spLocks/>
              </p:cNvSpPr>
              <p:nvPr/>
            </p:nvSpPr>
            <p:spPr bwMode="auto">
              <a:xfrm>
                <a:off x="3014" y="2005"/>
                <a:ext cx="67" cy="487"/>
              </a:xfrm>
              <a:custGeom>
                <a:avLst/>
                <a:gdLst>
                  <a:gd name="T0" fmla="*/ 67 w 67"/>
                  <a:gd name="T1" fmla="*/ 487 h 487"/>
                  <a:gd name="T2" fmla="*/ 67 w 67"/>
                  <a:gd name="T3" fmla="*/ 0 h 487"/>
                  <a:gd name="T4" fmla="*/ 0 w 67"/>
                  <a:gd name="T5" fmla="*/ 0 h 487"/>
                  <a:gd name="T6" fmla="*/ 0 w 67"/>
                  <a:gd name="T7" fmla="*/ 487 h 487"/>
                  <a:gd name="T8" fmla="*/ 67 w 67"/>
                  <a:gd name="T9" fmla="*/ 487 h 487"/>
                  <a:gd name="T10" fmla="*/ 67 w 67"/>
                  <a:gd name="T11" fmla="*/ 487 h 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7"/>
                  <a:gd name="T20" fmla="*/ 67 w 67"/>
                  <a:gd name="T21" fmla="*/ 487 h 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7">
                    <a:moveTo>
                      <a:pt x="67" y="48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67" y="48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5" name="Freeform 249"/>
              <p:cNvSpPr>
                <a:spLocks/>
              </p:cNvSpPr>
              <p:nvPr/>
            </p:nvSpPr>
            <p:spPr bwMode="auto">
              <a:xfrm>
                <a:off x="3446" y="2005"/>
                <a:ext cx="69" cy="487"/>
              </a:xfrm>
              <a:custGeom>
                <a:avLst/>
                <a:gdLst>
                  <a:gd name="T0" fmla="*/ 67 w 69"/>
                  <a:gd name="T1" fmla="*/ 487 h 487"/>
                  <a:gd name="T2" fmla="*/ 69 w 69"/>
                  <a:gd name="T3" fmla="*/ 0 h 487"/>
                  <a:gd name="T4" fmla="*/ 0 w 69"/>
                  <a:gd name="T5" fmla="*/ 0 h 487"/>
                  <a:gd name="T6" fmla="*/ 0 w 69"/>
                  <a:gd name="T7" fmla="*/ 487 h 487"/>
                  <a:gd name="T8" fmla="*/ 69 w 69"/>
                  <a:gd name="T9" fmla="*/ 487 h 487"/>
                  <a:gd name="T10" fmla="*/ 69 w 69"/>
                  <a:gd name="T11" fmla="*/ 487 h 487"/>
                  <a:gd name="T12" fmla="*/ 67 w 69"/>
                  <a:gd name="T13" fmla="*/ 487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87"/>
                  <a:gd name="T23" fmla="*/ 69 w 69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87">
                    <a:moveTo>
                      <a:pt x="67" y="487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69" y="487"/>
                    </a:lnTo>
                    <a:lnTo>
                      <a:pt x="67" y="48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6" name="Freeform 250"/>
              <p:cNvSpPr>
                <a:spLocks/>
              </p:cNvSpPr>
              <p:nvPr/>
            </p:nvSpPr>
            <p:spPr bwMode="auto">
              <a:xfrm>
                <a:off x="3446" y="2005"/>
                <a:ext cx="69" cy="487"/>
              </a:xfrm>
              <a:custGeom>
                <a:avLst/>
                <a:gdLst>
                  <a:gd name="T0" fmla="*/ 67 w 69"/>
                  <a:gd name="T1" fmla="*/ 487 h 487"/>
                  <a:gd name="T2" fmla="*/ 69 w 69"/>
                  <a:gd name="T3" fmla="*/ 0 h 487"/>
                  <a:gd name="T4" fmla="*/ 0 w 69"/>
                  <a:gd name="T5" fmla="*/ 0 h 487"/>
                  <a:gd name="T6" fmla="*/ 0 w 69"/>
                  <a:gd name="T7" fmla="*/ 487 h 487"/>
                  <a:gd name="T8" fmla="*/ 69 w 69"/>
                  <a:gd name="T9" fmla="*/ 487 h 487"/>
                  <a:gd name="T10" fmla="*/ 69 w 69"/>
                  <a:gd name="T11" fmla="*/ 487 h 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487"/>
                  <a:gd name="T20" fmla="*/ 69 w 69"/>
                  <a:gd name="T21" fmla="*/ 487 h 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487">
                    <a:moveTo>
                      <a:pt x="67" y="487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69" y="48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7" name="Freeform 251"/>
              <p:cNvSpPr>
                <a:spLocks/>
              </p:cNvSpPr>
              <p:nvPr/>
            </p:nvSpPr>
            <p:spPr bwMode="auto">
              <a:xfrm>
                <a:off x="3880" y="2005"/>
                <a:ext cx="67" cy="487"/>
              </a:xfrm>
              <a:custGeom>
                <a:avLst/>
                <a:gdLst>
                  <a:gd name="T0" fmla="*/ 67 w 67"/>
                  <a:gd name="T1" fmla="*/ 487 h 487"/>
                  <a:gd name="T2" fmla="*/ 67 w 67"/>
                  <a:gd name="T3" fmla="*/ 0 h 487"/>
                  <a:gd name="T4" fmla="*/ 0 w 67"/>
                  <a:gd name="T5" fmla="*/ 0 h 487"/>
                  <a:gd name="T6" fmla="*/ 0 w 67"/>
                  <a:gd name="T7" fmla="*/ 487 h 487"/>
                  <a:gd name="T8" fmla="*/ 67 w 67"/>
                  <a:gd name="T9" fmla="*/ 487 h 487"/>
                  <a:gd name="T10" fmla="*/ 67 w 67"/>
                  <a:gd name="T11" fmla="*/ 487 h 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7"/>
                  <a:gd name="T20" fmla="*/ 67 w 67"/>
                  <a:gd name="T21" fmla="*/ 487 h 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7">
                    <a:moveTo>
                      <a:pt x="67" y="487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67" y="48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8" name="Rectangle 252"/>
              <p:cNvSpPr>
                <a:spLocks noChangeArrowheads="1"/>
              </p:cNvSpPr>
              <p:nvPr/>
            </p:nvSpPr>
            <p:spPr bwMode="auto">
              <a:xfrm>
                <a:off x="4464" y="2648"/>
                <a:ext cx="100" cy="26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9" name="Rectangle 253"/>
              <p:cNvSpPr>
                <a:spLocks noChangeArrowheads="1"/>
              </p:cNvSpPr>
              <p:nvPr/>
            </p:nvSpPr>
            <p:spPr bwMode="auto">
              <a:xfrm>
                <a:off x="4464" y="2648"/>
                <a:ext cx="100" cy="266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0" name="Line 254"/>
              <p:cNvSpPr>
                <a:spLocks noChangeShapeType="1"/>
              </p:cNvSpPr>
              <p:nvPr/>
            </p:nvSpPr>
            <p:spPr bwMode="auto">
              <a:xfrm flipV="1">
                <a:off x="4664" y="2641"/>
                <a:ext cx="1" cy="28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1" name="Line 255"/>
              <p:cNvSpPr>
                <a:spLocks noChangeShapeType="1"/>
              </p:cNvSpPr>
              <p:nvPr/>
            </p:nvSpPr>
            <p:spPr bwMode="auto">
              <a:xfrm flipH="1">
                <a:off x="4559" y="2648"/>
                <a:ext cx="10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2" name="Line 256"/>
              <p:cNvSpPr>
                <a:spLocks noChangeShapeType="1"/>
              </p:cNvSpPr>
              <p:nvPr/>
            </p:nvSpPr>
            <p:spPr bwMode="auto">
              <a:xfrm flipH="1">
                <a:off x="4559" y="2914"/>
                <a:ext cx="10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3" name="Freeform 257"/>
              <p:cNvSpPr>
                <a:spLocks/>
              </p:cNvSpPr>
              <p:nvPr/>
            </p:nvSpPr>
            <p:spPr bwMode="auto">
              <a:xfrm>
                <a:off x="2824" y="2648"/>
                <a:ext cx="102" cy="270"/>
              </a:xfrm>
              <a:custGeom>
                <a:avLst/>
                <a:gdLst>
                  <a:gd name="T0" fmla="*/ 0 w 102"/>
                  <a:gd name="T1" fmla="*/ 266 h 270"/>
                  <a:gd name="T2" fmla="*/ 102 w 102"/>
                  <a:gd name="T3" fmla="*/ 270 h 270"/>
                  <a:gd name="T4" fmla="*/ 102 w 102"/>
                  <a:gd name="T5" fmla="*/ 0 h 270"/>
                  <a:gd name="T6" fmla="*/ 0 w 102"/>
                  <a:gd name="T7" fmla="*/ 0 h 270"/>
                  <a:gd name="T8" fmla="*/ 0 w 102"/>
                  <a:gd name="T9" fmla="*/ 266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70"/>
                  <a:gd name="T17" fmla="*/ 102 w 102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70">
                    <a:moveTo>
                      <a:pt x="0" y="266"/>
                    </a:moveTo>
                    <a:lnTo>
                      <a:pt x="102" y="270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4" name="Freeform 258"/>
              <p:cNvSpPr>
                <a:spLocks/>
              </p:cNvSpPr>
              <p:nvPr/>
            </p:nvSpPr>
            <p:spPr bwMode="auto">
              <a:xfrm>
                <a:off x="2824" y="2648"/>
                <a:ext cx="102" cy="270"/>
              </a:xfrm>
              <a:custGeom>
                <a:avLst/>
                <a:gdLst>
                  <a:gd name="T0" fmla="*/ 0 w 102"/>
                  <a:gd name="T1" fmla="*/ 266 h 270"/>
                  <a:gd name="T2" fmla="*/ 102 w 102"/>
                  <a:gd name="T3" fmla="*/ 270 h 270"/>
                  <a:gd name="T4" fmla="*/ 102 w 102"/>
                  <a:gd name="T5" fmla="*/ 0 h 270"/>
                  <a:gd name="T6" fmla="*/ 0 w 102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"/>
                  <a:gd name="T13" fmla="*/ 0 h 270"/>
                  <a:gd name="T14" fmla="*/ 102 w 102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" h="270">
                    <a:moveTo>
                      <a:pt x="0" y="266"/>
                    </a:moveTo>
                    <a:lnTo>
                      <a:pt x="102" y="270"/>
                    </a:ln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5" name="Rectangle 259"/>
              <p:cNvSpPr>
                <a:spLocks noChangeArrowheads="1"/>
              </p:cNvSpPr>
              <p:nvPr/>
            </p:nvSpPr>
            <p:spPr bwMode="auto">
              <a:xfrm>
                <a:off x="2724" y="2648"/>
                <a:ext cx="100" cy="27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6" name="Rectangle 260"/>
              <p:cNvSpPr>
                <a:spLocks noChangeArrowheads="1"/>
              </p:cNvSpPr>
              <p:nvPr/>
            </p:nvSpPr>
            <p:spPr bwMode="auto">
              <a:xfrm>
                <a:off x="2784" y="2722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97" name="Rectangle 261"/>
              <p:cNvSpPr>
                <a:spLocks noChangeArrowheads="1"/>
              </p:cNvSpPr>
              <p:nvPr/>
            </p:nvSpPr>
            <p:spPr bwMode="auto">
              <a:xfrm>
                <a:off x="2806" y="2722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98" name="Rectangle 262"/>
              <p:cNvSpPr>
                <a:spLocks noChangeArrowheads="1"/>
              </p:cNvSpPr>
              <p:nvPr/>
            </p:nvSpPr>
            <p:spPr bwMode="auto">
              <a:xfrm>
                <a:off x="3263" y="2648"/>
                <a:ext cx="100" cy="266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9" name="Rectangle 263"/>
              <p:cNvSpPr>
                <a:spLocks noChangeArrowheads="1"/>
              </p:cNvSpPr>
              <p:nvPr/>
            </p:nvSpPr>
            <p:spPr bwMode="auto">
              <a:xfrm>
                <a:off x="3263" y="2648"/>
                <a:ext cx="100" cy="266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0" name="Line 264"/>
              <p:cNvSpPr>
                <a:spLocks noChangeShapeType="1"/>
              </p:cNvSpPr>
              <p:nvPr/>
            </p:nvSpPr>
            <p:spPr bwMode="auto">
              <a:xfrm flipV="1">
                <a:off x="3161" y="2641"/>
                <a:ext cx="2" cy="28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1" name="Line 265"/>
              <p:cNvSpPr>
                <a:spLocks noChangeShapeType="1"/>
              </p:cNvSpPr>
              <p:nvPr/>
            </p:nvSpPr>
            <p:spPr bwMode="auto">
              <a:xfrm>
                <a:off x="3161" y="2648"/>
                <a:ext cx="10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2" name="Line 266"/>
              <p:cNvSpPr>
                <a:spLocks noChangeShapeType="1"/>
              </p:cNvSpPr>
              <p:nvPr/>
            </p:nvSpPr>
            <p:spPr bwMode="auto">
              <a:xfrm>
                <a:off x="3161" y="2914"/>
                <a:ext cx="10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3" name="Rectangle 267"/>
              <p:cNvSpPr>
                <a:spLocks noChangeArrowheads="1"/>
              </p:cNvSpPr>
              <p:nvPr/>
            </p:nvSpPr>
            <p:spPr bwMode="auto">
              <a:xfrm>
                <a:off x="3193" y="2715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04" name="Rectangle 268"/>
              <p:cNvSpPr>
                <a:spLocks noChangeArrowheads="1"/>
              </p:cNvSpPr>
              <p:nvPr/>
            </p:nvSpPr>
            <p:spPr bwMode="auto">
              <a:xfrm>
                <a:off x="3253" y="2715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05" name="Rectangle 269"/>
              <p:cNvSpPr>
                <a:spLocks noChangeArrowheads="1"/>
              </p:cNvSpPr>
              <p:nvPr/>
            </p:nvSpPr>
            <p:spPr bwMode="auto">
              <a:xfrm>
                <a:off x="3301" y="2715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06" name="Freeform 270"/>
              <p:cNvSpPr>
                <a:spLocks/>
              </p:cNvSpPr>
              <p:nvPr/>
            </p:nvSpPr>
            <p:spPr bwMode="auto">
              <a:xfrm>
                <a:off x="3628" y="2555"/>
                <a:ext cx="137" cy="483"/>
              </a:xfrm>
              <a:custGeom>
                <a:avLst/>
                <a:gdLst>
                  <a:gd name="T0" fmla="*/ 0 w 137"/>
                  <a:gd name="T1" fmla="*/ 0 h 483"/>
                  <a:gd name="T2" fmla="*/ 0 w 137"/>
                  <a:gd name="T3" fmla="*/ 196 h 483"/>
                  <a:gd name="T4" fmla="*/ 45 w 137"/>
                  <a:gd name="T5" fmla="*/ 240 h 483"/>
                  <a:gd name="T6" fmla="*/ 0 w 137"/>
                  <a:gd name="T7" fmla="*/ 286 h 483"/>
                  <a:gd name="T8" fmla="*/ 0 w 137"/>
                  <a:gd name="T9" fmla="*/ 483 h 483"/>
                  <a:gd name="T10" fmla="*/ 137 w 137"/>
                  <a:gd name="T11" fmla="*/ 336 h 483"/>
                  <a:gd name="T12" fmla="*/ 137 w 137"/>
                  <a:gd name="T13" fmla="*/ 146 h 483"/>
                  <a:gd name="T14" fmla="*/ 0 w 137"/>
                  <a:gd name="T15" fmla="*/ 0 h 483"/>
                  <a:gd name="T16" fmla="*/ 0 w 137"/>
                  <a:gd name="T17" fmla="*/ 0 h 4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"/>
                  <a:gd name="T28" fmla="*/ 0 h 483"/>
                  <a:gd name="T29" fmla="*/ 137 w 137"/>
                  <a:gd name="T30" fmla="*/ 483 h 4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" h="483">
                    <a:moveTo>
                      <a:pt x="0" y="0"/>
                    </a:moveTo>
                    <a:lnTo>
                      <a:pt x="0" y="196"/>
                    </a:lnTo>
                    <a:lnTo>
                      <a:pt x="45" y="240"/>
                    </a:lnTo>
                    <a:lnTo>
                      <a:pt x="0" y="286"/>
                    </a:lnTo>
                    <a:lnTo>
                      <a:pt x="0" y="483"/>
                    </a:lnTo>
                    <a:lnTo>
                      <a:pt x="137" y="336"/>
                    </a:lnTo>
                    <a:lnTo>
                      <a:pt x="137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7" name="Freeform 271"/>
              <p:cNvSpPr>
                <a:spLocks/>
              </p:cNvSpPr>
              <p:nvPr/>
            </p:nvSpPr>
            <p:spPr bwMode="auto">
              <a:xfrm>
                <a:off x="3628" y="2555"/>
                <a:ext cx="137" cy="483"/>
              </a:xfrm>
              <a:custGeom>
                <a:avLst/>
                <a:gdLst>
                  <a:gd name="T0" fmla="*/ 0 w 137"/>
                  <a:gd name="T1" fmla="*/ 0 h 483"/>
                  <a:gd name="T2" fmla="*/ 0 w 137"/>
                  <a:gd name="T3" fmla="*/ 196 h 483"/>
                  <a:gd name="T4" fmla="*/ 45 w 137"/>
                  <a:gd name="T5" fmla="*/ 240 h 483"/>
                  <a:gd name="T6" fmla="*/ 0 w 137"/>
                  <a:gd name="T7" fmla="*/ 286 h 483"/>
                  <a:gd name="T8" fmla="*/ 0 w 137"/>
                  <a:gd name="T9" fmla="*/ 483 h 483"/>
                  <a:gd name="T10" fmla="*/ 137 w 137"/>
                  <a:gd name="T11" fmla="*/ 336 h 483"/>
                  <a:gd name="T12" fmla="*/ 137 w 137"/>
                  <a:gd name="T13" fmla="*/ 146 h 483"/>
                  <a:gd name="T14" fmla="*/ 0 w 137"/>
                  <a:gd name="T15" fmla="*/ 0 h 483"/>
                  <a:gd name="T16" fmla="*/ 0 w 137"/>
                  <a:gd name="T17" fmla="*/ 0 h 4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"/>
                  <a:gd name="T28" fmla="*/ 0 h 483"/>
                  <a:gd name="T29" fmla="*/ 137 w 137"/>
                  <a:gd name="T30" fmla="*/ 483 h 4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" h="483">
                    <a:moveTo>
                      <a:pt x="0" y="0"/>
                    </a:moveTo>
                    <a:lnTo>
                      <a:pt x="0" y="196"/>
                    </a:lnTo>
                    <a:lnTo>
                      <a:pt x="45" y="240"/>
                    </a:lnTo>
                    <a:lnTo>
                      <a:pt x="0" y="286"/>
                    </a:lnTo>
                    <a:lnTo>
                      <a:pt x="0" y="483"/>
                    </a:lnTo>
                    <a:lnTo>
                      <a:pt x="137" y="336"/>
                    </a:lnTo>
                    <a:lnTo>
                      <a:pt x="137" y="146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8" name="Freeform 272"/>
              <p:cNvSpPr>
                <a:spLocks/>
              </p:cNvSpPr>
              <p:nvPr/>
            </p:nvSpPr>
            <p:spPr bwMode="auto">
              <a:xfrm>
                <a:off x="4040" y="2638"/>
                <a:ext cx="199" cy="270"/>
              </a:xfrm>
              <a:custGeom>
                <a:avLst/>
                <a:gdLst>
                  <a:gd name="T0" fmla="*/ 199 w 199"/>
                  <a:gd name="T1" fmla="*/ 266 h 270"/>
                  <a:gd name="T2" fmla="*/ 199 w 199"/>
                  <a:gd name="T3" fmla="*/ 0 h 270"/>
                  <a:gd name="T4" fmla="*/ 0 w 199"/>
                  <a:gd name="T5" fmla="*/ 0 h 270"/>
                  <a:gd name="T6" fmla="*/ 0 w 199"/>
                  <a:gd name="T7" fmla="*/ 270 h 270"/>
                  <a:gd name="T8" fmla="*/ 199 w 199"/>
                  <a:gd name="T9" fmla="*/ 270 h 270"/>
                  <a:gd name="T10" fmla="*/ 199 w 199"/>
                  <a:gd name="T11" fmla="*/ 270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270"/>
                  <a:gd name="T20" fmla="*/ 199 w 199"/>
                  <a:gd name="T21" fmla="*/ 270 h 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270">
                    <a:moveTo>
                      <a:pt x="199" y="266"/>
                    </a:moveTo>
                    <a:lnTo>
                      <a:pt x="199" y="0"/>
                    </a:lnTo>
                    <a:lnTo>
                      <a:pt x="0" y="0"/>
                    </a:lnTo>
                    <a:lnTo>
                      <a:pt x="0" y="270"/>
                    </a:lnTo>
                    <a:lnTo>
                      <a:pt x="199" y="2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9" name="Rectangle 273"/>
              <p:cNvSpPr>
                <a:spLocks noChangeArrowheads="1"/>
              </p:cNvSpPr>
              <p:nvPr/>
            </p:nvSpPr>
            <p:spPr bwMode="auto">
              <a:xfrm>
                <a:off x="4077" y="2718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10" name="Rectangle 274"/>
              <p:cNvSpPr>
                <a:spLocks noChangeArrowheads="1"/>
              </p:cNvSpPr>
              <p:nvPr/>
            </p:nvSpPr>
            <p:spPr bwMode="auto">
              <a:xfrm>
                <a:off x="4137" y="2718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11" name="Rectangle 275"/>
              <p:cNvSpPr>
                <a:spLocks noChangeArrowheads="1"/>
              </p:cNvSpPr>
              <p:nvPr/>
            </p:nvSpPr>
            <p:spPr bwMode="auto">
              <a:xfrm>
                <a:off x="4487" y="2718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12" name="Rectangle 276"/>
              <p:cNvSpPr>
                <a:spLocks noChangeArrowheads="1"/>
              </p:cNvSpPr>
              <p:nvPr/>
            </p:nvSpPr>
            <p:spPr bwMode="auto">
              <a:xfrm>
                <a:off x="4547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13" name="Rectangle 277"/>
              <p:cNvSpPr>
                <a:spLocks noChangeArrowheads="1"/>
              </p:cNvSpPr>
              <p:nvPr/>
            </p:nvSpPr>
            <p:spPr bwMode="auto">
              <a:xfrm>
                <a:off x="4594" y="2718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14" name="Line 278"/>
              <p:cNvSpPr>
                <a:spLocks noChangeShapeType="1"/>
              </p:cNvSpPr>
              <p:nvPr/>
            </p:nvSpPr>
            <p:spPr bwMode="auto">
              <a:xfrm>
                <a:off x="2921" y="2795"/>
                <a:ext cx="252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15" name="Line 279"/>
              <p:cNvSpPr>
                <a:spLocks noChangeShapeType="1"/>
              </p:cNvSpPr>
              <p:nvPr/>
            </p:nvSpPr>
            <p:spPr bwMode="auto">
              <a:xfrm>
                <a:off x="3765" y="2795"/>
                <a:ext cx="18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16" name="Line 280"/>
              <p:cNvSpPr>
                <a:spLocks noChangeShapeType="1"/>
              </p:cNvSpPr>
              <p:nvPr/>
            </p:nvSpPr>
            <p:spPr bwMode="auto">
              <a:xfrm>
                <a:off x="4249" y="2795"/>
                <a:ext cx="21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17" name="Freeform 281"/>
              <p:cNvSpPr>
                <a:spLocks/>
              </p:cNvSpPr>
              <p:nvPr/>
            </p:nvSpPr>
            <p:spPr bwMode="auto">
              <a:xfrm>
                <a:off x="3119" y="2735"/>
                <a:ext cx="44" cy="60"/>
              </a:xfrm>
              <a:custGeom>
                <a:avLst/>
                <a:gdLst>
                  <a:gd name="T0" fmla="*/ 0 w 44"/>
                  <a:gd name="T1" fmla="*/ 60 h 60"/>
                  <a:gd name="T2" fmla="*/ 0 w 44"/>
                  <a:gd name="T3" fmla="*/ 0 h 60"/>
                  <a:gd name="T4" fmla="*/ 44 w 44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60"/>
                  <a:gd name="T11" fmla="*/ 44 w 44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60">
                    <a:moveTo>
                      <a:pt x="0" y="60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18" name="Freeform 282"/>
              <p:cNvSpPr>
                <a:spLocks/>
              </p:cNvSpPr>
              <p:nvPr/>
            </p:nvSpPr>
            <p:spPr bwMode="auto">
              <a:xfrm>
                <a:off x="3992" y="2795"/>
                <a:ext cx="320" cy="183"/>
              </a:xfrm>
              <a:custGeom>
                <a:avLst/>
                <a:gdLst>
                  <a:gd name="T0" fmla="*/ 0 w 320"/>
                  <a:gd name="T1" fmla="*/ 0 h 183"/>
                  <a:gd name="T2" fmla="*/ 3 w 320"/>
                  <a:gd name="T3" fmla="*/ 183 h 183"/>
                  <a:gd name="T4" fmla="*/ 277 w 320"/>
                  <a:gd name="T5" fmla="*/ 183 h 183"/>
                  <a:gd name="T6" fmla="*/ 277 w 320"/>
                  <a:gd name="T7" fmla="*/ 63 h 183"/>
                  <a:gd name="T8" fmla="*/ 320 w 320"/>
                  <a:gd name="T9" fmla="*/ 63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183"/>
                  <a:gd name="T17" fmla="*/ 320 w 320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183">
                    <a:moveTo>
                      <a:pt x="0" y="0"/>
                    </a:moveTo>
                    <a:lnTo>
                      <a:pt x="3" y="183"/>
                    </a:lnTo>
                    <a:lnTo>
                      <a:pt x="277" y="183"/>
                    </a:lnTo>
                    <a:lnTo>
                      <a:pt x="277" y="63"/>
                    </a:lnTo>
                    <a:lnTo>
                      <a:pt x="320" y="6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19" name="Freeform 283"/>
              <p:cNvSpPr>
                <a:spLocks/>
              </p:cNvSpPr>
              <p:nvPr/>
            </p:nvSpPr>
            <p:spPr bwMode="auto">
              <a:xfrm>
                <a:off x="3014" y="2555"/>
                <a:ext cx="67" cy="486"/>
              </a:xfrm>
              <a:custGeom>
                <a:avLst/>
                <a:gdLst>
                  <a:gd name="T0" fmla="*/ 67 w 67"/>
                  <a:gd name="T1" fmla="*/ 483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67 w 67"/>
                  <a:gd name="T13" fmla="*/ 483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86"/>
                  <a:gd name="T23" fmla="*/ 67 w 67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86">
                    <a:moveTo>
                      <a:pt x="67" y="483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  <a:lnTo>
                      <a:pt x="67" y="48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0" name="Freeform 284"/>
              <p:cNvSpPr>
                <a:spLocks/>
              </p:cNvSpPr>
              <p:nvPr/>
            </p:nvSpPr>
            <p:spPr bwMode="auto">
              <a:xfrm>
                <a:off x="3014" y="2555"/>
                <a:ext cx="67" cy="486"/>
              </a:xfrm>
              <a:custGeom>
                <a:avLst/>
                <a:gdLst>
                  <a:gd name="T0" fmla="*/ 67 w 67"/>
                  <a:gd name="T1" fmla="*/ 483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6"/>
                  <a:gd name="T20" fmla="*/ 67 w 67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6">
                    <a:moveTo>
                      <a:pt x="67" y="483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1" name="Freeform 285"/>
              <p:cNvSpPr>
                <a:spLocks/>
              </p:cNvSpPr>
              <p:nvPr/>
            </p:nvSpPr>
            <p:spPr bwMode="auto">
              <a:xfrm>
                <a:off x="2375" y="2641"/>
                <a:ext cx="102" cy="273"/>
              </a:xfrm>
              <a:custGeom>
                <a:avLst/>
                <a:gdLst>
                  <a:gd name="T0" fmla="*/ 0 w 102"/>
                  <a:gd name="T1" fmla="*/ 273 h 273"/>
                  <a:gd name="T2" fmla="*/ 102 w 102"/>
                  <a:gd name="T3" fmla="*/ 273 h 273"/>
                  <a:gd name="T4" fmla="*/ 102 w 102"/>
                  <a:gd name="T5" fmla="*/ 0 h 273"/>
                  <a:gd name="T6" fmla="*/ 2 w 102"/>
                  <a:gd name="T7" fmla="*/ 0 h 273"/>
                  <a:gd name="T8" fmla="*/ 0 w 102"/>
                  <a:gd name="T9" fmla="*/ 273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273"/>
                  <a:gd name="T17" fmla="*/ 102 w 102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273">
                    <a:moveTo>
                      <a:pt x="0" y="273"/>
                    </a:moveTo>
                    <a:lnTo>
                      <a:pt x="102" y="273"/>
                    </a:lnTo>
                    <a:lnTo>
                      <a:pt x="102" y="0"/>
                    </a:lnTo>
                    <a:lnTo>
                      <a:pt x="2" y="0"/>
                    </a:lnTo>
                    <a:lnTo>
                      <a:pt x="0" y="2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2" name="Freeform 286"/>
              <p:cNvSpPr>
                <a:spLocks/>
              </p:cNvSpPr>
              <p:nvPr/>
            </p:nvSpPr>
            <p:spPr bwMode="auto">
              <a:xfrm>
                <a:off x="2375" y="2641"/>
                <a:ext cx="102" cy="273"/>
              </a:xfrm>
              <a:custGeom>
                <a:avLst/>
                <a:gdLst>
                  <a:gd name="T0" fmla="*/ 0 w 102"/>
                  <a:gd name="T1" fmla="*/ 273 h 273"/>
                  <a:gd name="T2" fmla="*/ 102 w 102"/>
                  <a:gd name="T3" fmla="*/ 273 h 273"/>
                  <a:gd name="T4" fmla="*/ 102 w 102"/>
                  <a:gd name="T5" fmla="*/ 0 h 273"/>
                  <a:gd name="T6" fmla="*/ 2 w 102"/>
                  <a:gd name="T7" fmla="*/ 0 h 2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"/>
                  <a:gd name="T13" fmla="*/ 0 h 273"/>
                  <a:gd name="T14" fmla="*/ 102 w 102"/>
                  <a:gd name="T15" fmla="*/ 273 h 2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" h="273">
                    <a:moveTo>
                      <a:pt x="0" y="273"/>
                    </a:moveTo>
                    <a:lnTo>
                      <a:pt x="102" y="273"/>
                    </a:lnTo>
                    <a:lnTo>
                      <a:pt x="102" y="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3" name="Freeform 287"/>
              <p:cNvSpPr>
                <a:spLocks/>
              </p:cNvSpPr>
              <p:nvPr/>
            </p:nvSpPr>
            <p:spPr bwMode="auto">
              <a:xfrm>
                <a:off x="2275" y="2641"/>
                <a:ext cx="102" cy="273"/>
              </a:xfrm>
              <a:custGeom>
                <a:avLst/>
                <a:gdLst>
                  <a:gd name="T0" fmla="*/ 100 w 102"/>
                  <a:gd name="T1" fmla="*/ 0 h 273"/>
                  <a:gd name="T2" fmla="*/ 0 w 102"/>
                  <a:gd name="T3" fmla="*/ 0 h 273"/>
                  <a:gd name="T4" fmla="*/ 0 w 102"/>
                  <a:gd name="T5" fmla="*/ 273 h 273"/>
                  <a:gd name="T6" fmla="*/ 102 w 102"/>
                  <a:gd name="T7" fmla="*/ 273 h 2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"/>
                  <a:gd name="T13" fmla="*/ 0 h 273"/>
                  <a:gd name="T14" fmla="*/ 102 w 102"/>
                  <a:gd name="T15" fmla="*/ 273 h 2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" h="273">
                    <a:moveTo>
                      <a:pt x="100" y="0"/>
                    </a:moveTo>
                    <a:lnTo>
                      <a:pt x="0" y="0"/>
                    </a:lnTo>
                    <a:lnTo>
                      <a:pt x="0" y="273"/>
                    </a:lnTo>
                    <a:lnTo>
                      <a:pt x="102" y="27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4" name="Rectangle 288"/>
              <p:cNvSpPr>
                <a:spLocks noChangeArrowheads="1"/>
              </p:cNvSpPr>
              <p:nvPr/>
            </p:nvSpPr>
            <p:spPr bwMode="auto">
              <a:xfrm>
                <a:off x="2330" y="2728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25" name="Rectangle 289"/>
              <p:cNvSpPr>
                <a:spLocks noChangeArrowheads="1"/>
              </p:cNvSpPr>
              <p:nvPr/>
            </p:nvSpPr>
            <p:spPr bwMode="auto">
              <a:xfrm>
                <a:off x="2352" y="2728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26" name="Line 290"/>
              <p:cNvSpPr>
                <a:spLocks noChangeShapeType="1"/>
              </p:cNvSpPr>
              <p:nvPr/>
            </p:nvSpPr>
            <p:spPr bwMode="auto">
              <a:xfrm>
                <a:off x="2926" y="2795"/>
                <a:ext cx="247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7" name="Line 291"/>
              <p:cNvSpPr>
                <a:spLocks noChangeShapeType="1"/>
              </p:cNvSpPr>
              <p:nvPr/>
            </p:nvSpPr>
            <p:spPr bwMode="auto">
              <a:xfrm>
                <a:off x="2482" y="2795"/>
                <a:ext cx="9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8" name="Freeform 292"/>
              <p:cNvSpPr>
                <a:spLocks/>
              </p:cNvSpPr>
              <p:nvPr/>
            </p:nvSpPr>
            <p:spPr bwMode="auto">
              <a:xfrm>
                <a:off x="2572" y="2555"/>
                <a:ext cx="67" cy="486"/>
              </a:xfrm>
              <a:custGeom>
                <a:avLst/>
                <a:gdLst>
                  <a:gd name="T0" fmla="*/ 67 w 67"/>
                  <a:gd name="T1" fmla="*/ 483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67 w 67"/>
                  <a:gd name="T13" fmla="*/ 483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86"/>
                  <a:gd name="T23" fmla="*/ 67 w 67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86">
                    <a:moveTo>
                      <a:pt x="67" y="483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  <a:lnTo>
                      <a:pt x="67" y="48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9" name="Freeform 293"/>
              <p:cNvSpPr>
                <a:spLocks/>
              </p:cNvSpPr>
              <p:nvPr/>
            </p:nvSpPr>
            <p:spPr bwMode="auto">
              <a:xfrm>
                <a:off x="2572" y="2555"/>
                <a:ext cx="67" cy="486"/>
              </a:xfrm>
              <a:custGeom>
                <a:avLst/>
                <a:gdLst>
                  <a:gd name="T0" fmla="*/ 67 w 67"/>
                  <a:gd name="T1" fmla="*/ 483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6"/>
                  <a:gd name="T20" fmla="*/ 67 w 67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6">
                    <a:moveTo>
                      <a:pt x="67" y="483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0" name="Freeform 294"/>
              <p:cNvSpPr>
                <a:spLocks/>
              </p:cNvSpPr>
              <p:nvPr/>
            </p:nvSpPr>
            <p:spPr bwMode="auto">
              <a:xfrm>
                <a:off x="3446" y="2555"/>
                <a:ext cx="69" cy="486"/>
              </a:xfrm>
              <a:custGeom>
                <a:avLst/>
                <a:gdLst>
                  <a:gd name="T0" fmla="*/ 67 w 69"/>
                  <a:gd name="T1" fmla="*/ 483 h 486"/>
                  <a:gd name="T2" fmla="*/ 69 w 69"/>
                  <a:gd name="T3" fmla="*/ 0 h 486"/>
                  <a:gd name="T4" fmla="*/ 0 w 69"/>
                  <a:gd name="T5" fmla="*/ 0 h 486"/>
                  <a:gd name="T6" fmla="*/ 0 w 69"/>
                  <a:gd name="T7" fmla="*/ 486 h 486"/>
                  <a:gd name="T8" fmla="*/ 69 w 69"/>
                  <a:gd name="T9" fmla="*/ 486 h 486"/>
                  <a:gd name="T10" fmla="*/ 69 w 69"/>
                  <a:gd name="T11" fmla="*/ 486 h 486"/>
                  <a:gd name="T12" fmla="*/ 67 w 69"/>
                  <a:gd name="T13" fmla="*/ 483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86"/>
                  <a:gd name="T23" fmla="*/ 69 w 69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86">
                    <a:moveTo>
                      <a:pt x="67" y="483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9" y="486"/>
                    </a:lnTo>
                    <a:lnTo>
                      <a:pt x="67" y="48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1" name="Freeform 295"/>
              <p:cNvSpPr>
                <a:spLocks/>
              </p:cNvSpPr>
              <p:nvPr/>
            </p:nvSpPr>
            <p:spPr bwMode="auto">
              <a:xfrm>
                <a:off x="3446" y="2555"/>
                <a:ext cx="69" cy="486"/>
              </a:xfrm>
              <a:custGeom>
                <a:avLst/>
                <a:gdLst>
                  <a:gd name="T0" fmla="*/ 67 w 69"/>
                  <a:gd name="T1" fmla="*/ 483 h 486"/>
                  <a:gd name="T2" fmla="*/ 69 w 69"/>
                  <a:gd name="T3" fmla="*/ 0 h 486"/>
                  <a:gd name="T4" fmla="*/ 0 w 69"/>
                  <a:gd name="T5" fmla="*/ 0 h 486"/>
                  <a:gd name="T6" fmla="*/ 0 w 69"/>
                  <a:gd name="T7" fmla="*/ 486 h 486"/>
                  <a:gd name="T8" fmla="*/ 69 w 69"/>
                  <a:gd name="T9" fmla="*/ 486 h 486"/>
                  <a:gd name="T10" fmla="*/ 69 w 69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486"/>
                  <a:gd name="T20" fmla="*/ 69 w 69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486">
                    <a:moveTo>
                      <a:pt x="67" y="483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9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2" name="Freeform 296"/>
              <p:cNvSpPr>
                <a:spLocks/>
              </p:cNvSpPr>
              <p:nvPr/>
            </p:nvSpPr>
            <p:spPr bwMode="auto">
              <a:xfrm>
                <a:off x="3880" y="2555"/>
                <a:ext cx="67" cy="486"/>
              </a:xfrm>
              <a:custGeom>
                <a:avLst/>
                <a:gdLst>
                  <a:gd name="T0" fmla="*/ 67 w 67"/>
                  <a:gd name="T1" fmla="*/ 483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67 w 67"/>
                  <a:gd name="T13" fmla="*/ 483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86"/>
                  <a:gd name="T23" fmla="*/ 67 w 67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86">
                    <a:moveTo>
                      <a:pt x="67" y="483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  <a:lnTo>
                      <a:pt x="67" y="48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3" name="Freeform 297"/>
              <p:cNvSpPr>
                <a:spLocks/>
              </p:cNvSpPr>
              <p:nvPr/>
            </p:nvSpPr>
            <p:spPr bwMode="auto">
              <a:xfrm>
                <a:off x="4312" y="2555"/>
                <a:ext cx="70" cy="486"/>
              </a:xfrm>
              <a:custGeom>
                <a:avLst/>
                <a:gdLst>
                  <a:gd name="T0" fmla="*/ 67 w 70"/>
                  <a:gd name="T1" fmla="*/ 483 h 486"/>
                  <a:gd name="T2" fmla="*/ 70 w 70"/>
                  <a:gd name="T3" fmla="*/ 0 h 486"/>
                  <a:gd name="T4" fmla="*/ 0 w 70"/>
                  <a:gd name="T5" fmla="*/ 0 h 486"/>
                  <a:gd name="T6" fmla="*/ 0 w 70"/>
                  <a:gd name="T7" fmla="*/ 486 h 486"/>
                  <a:gd name="T8" fmla="*/ 70 w 70"/>
                  <a:gd name="T9" fmla="*/ 486 h 486"/>
                  <a:gd name="T10" fmla="*/ 70 w 70"/>
                  <a:gd name="T11" fmla="*/ 486 h 486"/>
                  <a:gd name="T12" fmla="*/ 67 w 70"/>
                  <a:gd name="T13" fmla="*/ 483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6"/>
                  <a:gd name="T23" fmla="*/ 70 w 70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6">
                    <a:moveTo>
                      <a:pt x="67" y="483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70" y="486"/>
                    </a:lnTo>
                    <a:lnTo>
                      <a:pt x="67" y="48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4" name="Freeform 298"/>
              <p:cNvSpPr>
                <a:spLocks/>
              </p:cNvSpPr>
              <p:nvPr/>
            </p:nvSpPr>
            <p:spPr bwMode="auto">
              <a:xfrm>
                <a:off x="4312" y="2555"/>
                <a:ext cx="70" cy="486"/>
              </a:xfrm>
              <a:custGeom>
                <a:avLst/>
                <a:gdLst>
                  <a:gd name="T0" fmla="*/ 67 w 70"/>
                  <a:gd name="T1" fmla="*/ 483 h 486"/>
                  <a:gd name="T2" fmla="*/ 70 w 70"/>
                  <a:gd name="T3" fmla="*/ 0 h 486"/>
                  <a:gd name="T4" fmla="*/ 0 w 70"/>
                  <a:gd name="T5" fmla="*/ 0 h 486"/>
                  <a:gd name="T6" fmla="*/ 0 w 70"/>
                  <a:gd name="T7" fmla="*/ 486 h 486"/>
                  <a:gd name="T8" fmla="*/ 70 w 70"/>
                  <a:gd name="T9" fmla="*/ 486 h 486"/>
                  <a:gd name="T10" fmla="*/ 70 w 70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6"/>
                  <a:gd name="T20" fmla="*/ 70 w 70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6">
                    <a:moveTo>
                      <a:pt x="67" y="483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70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5" name="Freeform 299"/>
              <p:cNvSpPr>
                <a:spLocks/>
              </p:cNvSpPr>
              <p:nvPr/>
            </p:nvSpPr>
            <p:spPr bwMode="auto">
              <a:xfrm>
                <a:off x="4916" y="3194"/>
                <a:ext cx="100" cy="266"/>
              </a:xfrm>
              <a:custGeom>
                <a:avLst/>
                <a:gdLst>
                  <a:gd name="T0" fmla="*/ 97 w 100"/>
                  <a:gd name="T1" fmla="*/ 266 h 266"/>
                  <a:gd name="T2" fmla="*/ 0 w 100"/>
                  <a:gd name="T3" fmla="*/ 266 h 266"/>
                  <a:gd name="T4" fmla="*/ 0 w 100"/>
                  <a:gd name="T5" fmla="*/ 0 h 266"/>
                  <a:gd name="T6" fmla="*/ 100 w 100"/>
                  <a:gd name="T7" fmla="*/ 0 h 266"/>
                  <a:gd name="T8" fmla="*/ 97 w 100"/>
                  <a:gd name="T9" fmla="*/ 266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66"/>
                  <a:gd name="T17" fmla="*/ 100 w 100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66">
                    <a:moveTo>
                      <a:pt x="97" y="266"/>
                    </a:moveTo>
                    <a:lnTo>
                      <a:pt x="0" y="266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97" y="2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6" name="Freeform 300"/>
              <p:cNvSpPr>
                <a:spLocks/>
              </p:cNvSpPr>
              <p:nvPr/>
            </p:nvSpPr>
            <p:spPr bwMode="auto">
              <a:xfrm>
                <a:off x="4916" y="3194"/>
                <a:ext cx="100" cy="266"/>
              </a:xfrm>
              <a:custGeom>
                <a:avLst/>
                <a:gdLst>
                  <a:gd name="T0" fmla="*/ 97 w 100"/>
                  <a:gd name="T1" fmla="*/ 266 h 266"/>
                  <a:gd name="T2" fmla="*/ 0 w 100"/>
                  <a:gd name="T3" fmla="*/ 266 h 266"/>
                  <a:gd name="T4" fmla="*/ 0 w 100"/>
                  <a:gd name="T5" fmla="*/ 0 h 266"/>
                  <a:gd name="T6" fmla="*/ 100 w 100"/>
                  <a:gd name="T7" fmla="*/ 0 h 2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66"/>
                  <a:gd name="T14" fmla="*/ 100 w 100"/>
                  <a:gd name="T15" fmla="*/ 266 h 2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66">
                    <a:moveTo>
                      <a:pt x="97" y="266"/>
                    </a:moveTo>
                    <a:lnTo>
                      <a:pt x="0" y="266"/>
                    </a:ln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7" name="Line 301"/>
              <p:cNvSpPr>
                <a:spLocks noChangeShapeType="1"/>
              </p:cNvSpPr>
              <p:nvPr/>
            </p:nvSpPr>
            <p:spPr bwMode="auto">
              <a:xfrm flipV="1">
                <a:off x="5116" y="3187"/>
                <a:ext cx="1" cy="27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8" name="Line 302"/>
              <p:cNvSpPr>
                <a:spLocks noChangeShapeType="1"/>
              </p:cNvSpPr>
              <p:nvPr/>
            </p:nvSpPr>
            <p:spPr bwMode="auto">
              <a:xfrm flipH="1">
                <a:off x="5011" y="3191"/>
                <a:ext cx="10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9" name="Line 303"/>
              <p:cNvSpPr>
                <a:spLocks noChangeShapeType="1"/>
              </p:cNvSpPr>
              <p:nvPr/>
            </p:nvSpPr>
            <p:spPr bwMode="auto">
              <a:xfrm flipH="1">
                <a:off x="5011" y="3460"/>
                <a:ext cx="10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0" name="Freeform 304"/>
              <p:cNvSpPr>
                <a:spLocks/>
              </p:cNvSpPr>
              <p:nvPr/>
            </p:nvSpPr>
            <p:spPr bwMode="auto">
              <a:xfrm>
                <a:off x="3253" y="3201"/>
                <a:ext cx="100" cy="269"/>
              </a:xfrm>
              <a:custGeom>
                <a:avLst/>
                <a:gdLst>
                  <a:gd name="T0" fmla="*/ 0 w 100"/>
                  <a:gd name="T1" fmla="*/ 266 h 269"/>
                  <a:gd name="T2" fmla="*/ 100 w 100"/>
                  <a:gd name="T3" fmla="*/ 269 h 269"/>
                  <a:gd name="T4" fmla="*/ 100 w 100"/>
                  <a:gd name="T5" fmla="*/ 0 h 269"/>
                  <a:gd name="T6" fmla="*/ 0 w 100"/>
                  <a:gd name="T7" fmla="*/ 0 h 269"/>
                  <a:gd name="T8" fmla="*/ 0 w 100"/>
                  <a:gd name="T9" fmla="*/ 266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69"/>
                  <a:gd name="T17" fmla="*/ 100 w 100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69">
                    <a:moveTo>
                      <a:pt x="0" y="266"/>
                    </a:moveTo>
                    <a:lnTo>
                      <a:pt x="100" y="269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1" name="Freeform 305"/>
              <p:cNvSpPr>
                <a:spLocks/>
              </p:cNvSpPr>
              <p:nvPr/>
            </p:nvSpPr>
            <p:spPr bwMode="auto">
              <a:xfrm>
                <a:off x="3253" y="3201"/>
                <a:ext cx="100" cy="269"/>
              </a:xfrm>
              <a:custGeom>
                <a:avLst/>
                <a:gdLst>
                  <a:gd name="T0" fmla="*/ 0 w 100"/>
                  <a:gd name="T1" fmla="*/ 266 h 269"/>
                  <a:gd name="T2" fmla="*/ 100 w 100"/>
                  <a:gd name="T3" fmla="*/ 269 h 269"/>
                  <a:gd name="T4" fmla="*/ 100 w 100"/>
                  <a:gd name="T5" fmla="*/ 0 h 269"/>
                  <a:gd name="T6" fmla="*/ 0 w 100"/>
                  <a:gd name="T7" fmla="*/ 0 h 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69"/>
                  <a:gd name="T14" fmla="*/ 100 w 100"/>
                  <a:gd name="T15" fmla="*/ 269 h 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69">
                    <a:moveTo>
                      <a:pt x="0" y="266"/>
                    </a:moveTo>
                    <a:lnTo>
                      <a:pt x="100" y="269"/>
                    </a:lnTo>
                    <a:lnTo>
                      <a:pt x="10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2" name="Rectangle 306"/>
              <p:cNvSpPr>
                <a:spLocks noChangeArrowheads="1"/>
              </p:cNvSpPr>
              <p:nvPr/>
            </p:nvSpPr>
            <p:spPr bwMode="auto">
              <a:xfrm>
                <a:off x="3153" y="3201"/>
                <a:ext cx="100" cy="269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3" name="Rectangle 307"/>
              <p:cNvSpPr>
                <a:spLocks noChangeArrowheads="1"/>
              </p:cNvSpPr>
              <p:nvPr/>
            </p:nvSpPr>
            <p:spPr bwMode="auto">
              <a:xfrm>
                <a:off x="3218" y="3264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44" name="Rectangle 308"/>
              <p:cNvSpPr>
                <a:spLocks noChangeArrowheads="1"/>
              </p:cNvSpPr>
              <p:nvPr/>
            </p:nvSpPr>
            <p:spPr bwMode="auto">
              <a:xfrm>
                <a:off x="3241" y="3264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45" name="Rectangle 309"/>
              <p:cNvSpPr>
                <a:spLocks noChangeArrowheads="1"/>
              </p:cNvSpPr>
              <p:nvPr/>
            </p:nvSpPr>
            <p:spPr bwMode="auto">
              <a:xfrm>
                <a:off x="3693" y="3204"/>
                <a:ext cx="100" cy="266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6" name="Rectangle 310"/>
              <p:cNvSpPr>
                <a:spLocks noChangeArrowheads="1"/>
              </p:cNvSpPr>
              <p:nvPr/>
            </p:nvSpPr>
            <p:spPr bwMode="auto">
              <a:xfrm>
                <a:off x="3693" y="3204"/>
                <a:ext cx="100" cy="266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7" name="Line 311"/>
              <p:cNvSpPr>
                <a:spLocks noChangeShapeType="1"/>
              </p:cNvSpPr>
              <p:nvPr/>
            </p:nvSpPr>
            <p:spPr bwMode="auto">
              <a:xfrm flipV="1">
                <a:off x="3593" y="3204"/>
                <a:ext cx="1" cy="27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8" name="Line 312"/>
              <p:cNvSpPr>
                <a:spLocks noChangeShapeType="1"/>
              </p:cNvSpPr>
              <p:nvPr/>
            </p:nvSpPr>
            <p:spPr bwMode="auto">
              <a:xfrm>
                <a:off x="3593" y="3201"/>
                <a:ext cx="10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9" name="Line 313"/>
              <p:cNvSpPr>
                <a:spLocks noChangeShapeType="1"/>
              </p:cNvSpPr>
              <p:nvPr/>
            </p:nvSpPr>
            <p:spPr bwMode="auto">
              <a:xfrm>
                <a:off x="3593" y="3470"/>
                <a:ext cx="10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50" name="Freeform 314"/>
              <p:cNvSpPr>
                <a:spLocks/>
              </p:cNvSpPr>
              <p:nvPr/>
            </p:nvSpPr>
            <p:spPr bwMode="auto">
              <a:xfrm>
                <a:off x="4060" y="3101"/>
                <a:ext cx="140" cy="483"/>
              </a:xfrm>
              <a:custGeom>
                <a:avLst/>
                <a:gdLst>
                  <a:gd name="T0" fmla="*/ 0 w 140"/>
                  <a:gd name="T1" fmla="*/ 0 h 483"/>
                  <a:gd name="T2" fmla="*/ 2 w 140"/>
                  <a:gd name="T3" fmla="*/ 196 h 483"/>
                  <a:gd name="T4" fmla="*/ 45 w 140"/>
                  <a:gd name="T5" fmla="*/ 243 h 483"/>
                  <a:gd name="T6" fmla="*/ 2 w 140"/>
                  <a:gd name="T7" fmla="*/ 290 h 483"/>
                  <a:gd name="T8" fmla="*/ 2 w 140"/>
                  <a:gd name="T9" fmla="*/ 483 h 483"/>
                  <a:gd name="T10" fmla="*/ 140 w 140"/>
                  <a:gd name="T11" fmla="*/ 336 h 483"/>
                  <a:gd name="T12" fmla="*/ 140 w 140"/>
                  <a:gd name="T13" fmla="*/ 150 h 483"/>
                  <a:gd name="T14" fmla="*/ 2 w 140"/>
                  <a:gd name="T15" fmla="*/ 0 h 483"/>
                  <a:gd name="T16" fmla="*/ 2 w 140"/>
                  <a:gd name="T17" fmla="*/ 0 h 483"/>
                  <a:gd name="T18" fmla="*/ 0 w 140"/>
                  <a:gd name="T19" fmla="*/ 0 h 4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0"/>
                  <a:gd name="T31" fmla="*/ 0 h 483"/>
                  <a:gd name="T32" fmla="*/ 140 w 140"/>
                  <a:gd name="T33" fmla="*/ 483 h 4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0" h="483">
                    <a:moveTo>
                      <a:pt x="0" y="0"/>
                    </a:moveTo>
                    <a:lnTo>
                      <a:pt x="2" y="196"/>
                    </a:lnTo>
                    <a:lnTo>
                      <a:pt x="45" y="243"/>
                    </a:lnTo>
                    <a:lnTo>
                      <a:pt x="2" y="290"/>
                    </a:lnTo>
                    <a:lnTo>
                      <a:pt x="2" y="483"/>
                    </a:lnTo>
                    <a:lnTo>
                      <a:pt x="140" y="336"/>
                    </a:lnTo>
                    <a:lnTo>
                      <a:pt x="140" y="15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51" name="Freeform 315"/>
              <p:cNvSpPr>
                <a:spLocks/>
              </p:cNvSpPr>
              <p:nvPr/>
            </p:nvSpPr>
            <p:spPr bwMode="auto">
              <a:xfrm>
                <a:off x="4060" y="3101"/>
                <a:ext cx="140" cy="483"/>
              </a:xfrm>
              <a:custGeom>
                <a:avLst/>
                <a:gdLst>
                  <a:gd name="T0" fmla="*/ 0 w 140"/>
                  <a:gd name="T1" fmla="*/ 0 h 483"/>
                  <a:gd name="T2" fmla="*/ 2 w 140"/>
                  <a:gd name="T3" fmla="*/ 196 h 483"/>
                  <a:gd name="T4" fmla="*/ 45 w 140"/>
                  <a:gd name="T5" fmla="*/ 243 h 483"/>
                  <a:gd name="T6" fmla="*/ 2 w 140"/>
                  <a:gd name="T7" fmla="*/ 290 h 483"/>
                  <a:gd name="T8" fmla="*/ 2 w 140"/>
                  <a:gd name="T9" fmla="*/ 483 h 483"/>
                  <a:gd name="T10" fmla="*/ 140 w 140"/>
                  <a:gd name="T11" fmla="*/ 336 h 483"/>
                  <a:gd name="T12" fmla="*/ 140 w 140"/>
                  <a:gd name="T13" fmla="*/ 150 h 483"/>
                  <a:gd name="T14" fmla="*/ 2 w 140"/>
                  <a:gd name="T15" fmla="*/ 0 h 483"/>
                  <a:gd name="T16" fmla="*/ 2 w 140"/>
                  <a:gd name="T17" fmla="*/ 0 h 4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0"/>
                  <a:gd name="T28" fmla="*/ 0 h 483"/>
                  <a:gd name="T29" fmla="*/ 140 w 140"/>
                  <a:gd name="T30" fmla="*/ 483 h 4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0" h="483">
                    <a:moveTo>
                      <a:pt x="0" y="0"/>
                    </a:moveTo>
                    <a:lnTo>
                      <a:pt x="2" y="196"/>
                    </a:lnTo>
                    <a:lnTo>
                      <a:pt x="45" y="243"/>
                    </a:lnTo>
                    <a:lnTo>
                      <a:pt x="2" y="290"/>
                    </a:lnTo>
                    <a:lnTo>
                      <a:pt x="2" y="483"/>
                    </a:lnTo>
                    <a:lnTo>
                      <a:pt x="140" y="336"/>
                    </a:lnTo>
                    <a:lnTo>
                      <a:pt x="140" y="150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52" name="Rectangle 316"/>
              <p:cNvSpPr>
                <a:spLocks noChangeArrowheads="1"/>
              </p:cNvSpPr>
              <p:nvPr/>
            </p:nvSpPr>
            <p:spPr bwMode="auto">
              <a:xfrm>
                <a:off x="4502" y="3271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53" name="Rectangle 317"/>
              <p:cNvSpPr>
                <a:spLocks noChangeArrowheads="1"/>
              </p:cNvSpPr>
              <p:nvPr/>
            </p:nvSpPr>
            <p:spPr bwMode="auto">
              <a:xfrm>
                <a:off x="4562" y="3271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54" name="Rectangle 318"/>
              <p:cNvSpPr>
                <a:spLocks noChangeArrowheads="1"/>
              </p:cNvSpPr>
              <p:nvPr/>
            </p:nvSpPr>
            <p:spPr bwMode="auto">
              <a:xfrm>
                <a:off x="4946" y="3261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55" name="Rectangle 319"/>
              <p:cNvSpPr>
                <a:spLocks noChangeArrowheads="1"/>
              </p:cNvSpPr>
              <p:nvPr/>
            </p:nvSpPr>
            <p:spPr bwMode="auto">
              <a:xfrm>
                <a:off x="5006" y="326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56" name="Rectangle 320"/>
              <p:cNvSpPr>
                <a:spLocks noChangeArrowheads="1"/>
              </p:cNvSpPr>
              <p:nvPr/>
            </p:nvSpPr>
            <p:spPr bwMode="auto">
              <a:xfrm>
                <a:off x="5051" y="3261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57" name="Line 321"/>
              <p:cNvSpPr>
                <a:spLocks noChangeShapeType="1"/>
              </p:cNvSpPr>
              <p:nvPr/>
            </p:nvSpPr>
            <p:spPr bwMode="auto">
              <a:xfrm>
                <a:off x="3353" y="3344"/>
                <a:ext cx="24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58" name="Line 322"/>
              <p:cNvSpPr>
                <a:spLocks noChangeShapeType="1"/>
              </p:cNvSpPr>
              <p:nvPr/>
            </p:nvSpPr>
            <p:spPr bwMode="auto">
              <a:xfrm>
                <a:off x="4200" y="3344"/>
                <a:ext cx="26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59" name="Line 323"/>
              <p:cNvSpPr>
                <a:spLocks noChangeShapeType="1"/>
              </p:cNvSpPr>
              <p:nvPr/>
            </p:nvSpPr>
            <p:spPr bwMode="auto">
              <a:xfrm>
                <a:off x="4679" y="3344"/>
                <a:ext cx="22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0" name="Freeform 324"/>
              <p:cNvSpPr>
                <a:spLocks/>
              </p:cNvSpPr>
              <p:nvPr/>
            </p:nvSpPr>
            <p:spPr bwMode="auto">
              <a:xfrm>
                <a:off x="3540" y="3274"/>
                <a:ext cx="48" cy="60"/>
              </a:xfrm>
              <a:custGeom>
                <a:avLst/>
                <a:gdLst>
                  <a:gd name="T0" fmla="*/ 0 w 48"/>
                  <a:gd name="T1" fmla="*/ 60 h 60"/>
                  <a:gd name="T2" fmla="*/ 3 w 48"/>
                  <a:gd name="T3" fmla="*/ 0 h 60"/>
                  <a:gd name="T4" fmla="*/ 48 w 48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60"/>
                  <a:gd name="T11" fmla="*/ 48 w 4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60">
                    <a:moveTo>
                      <a:pt x="0" y="60"/>
                    </a:moveTo>
                    <a:lnTo>
                      <a:pt x="3" y="0"/>
                    </a:lnTo>
                    <a:lnTo>
                      <a:pt x="4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1" name="Freeform 325"/>
              <p:cNvSpPr>
                <a:spLocks/>
              </p:cNvSpPr>
              <p:nvPr/>
            </p:nvSpPr>
            <p:spPr bwMode="auto">
              <a:xfrm>
                <a:off x="4427" y="3344"/>
                <a:ext cx="319" cy="183"/>
              </a:xfrm>
              <a:custGeom>
                <a:avLst/>
                <a:gdLst>
                  <a:gd name="T0" fmla="*/ 0 w 319"/>
                  <a:gd name="T1" fmla="*/ 0 h 183"/>
                  <a:gd name="T2" fmla="*/ 0 w 319"/>
                  <a:gd name="T3" fmla="*/ 183 h 183"/>
                  <a:gd name="T4" fmla="*/ 274 w 319"/>
                  <a:gd name="T5" fmla="*/ 183 h 183"/>
                  <a:gd name="T6" fmla="*/ 274 w 319"/>
                  <a:gd name="T7" fmla="*/ 60 h 183"/>
                  <a:gd name="T8" fmla="*/ 319 w 319"/>
                  <a:gd name="T9" fmla="*/ 6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9"/>
                  <a:gd name="T16" fmla="*/ 0 h 183"/>
                  <a:gd name="T17" fmla="*/ 319 w 319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9" h="183">
                    <a:moveTo>
                      <a:pt x="0" y="0"/>
                    </a:moveTo>
                    <a:lnTo>
                      <a:pt x="0" y="183"/>
                    </a:lnTo>
                    <a:lnTo>
                      <a:pt x="274" y="183"/>
                    </a:lnTo>
                    <a:lnTo>
                      <a:pt x="274" y="60"/>
                    </a:lnTo>
                    <a:lnTo>
                      <a:pt x="319" y="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2" name="Freeform 326"/>
              <p:cNvSpPr>
                <a:spLocks/>
              </p:cNvSpPr>
              <p:nvPr/>
            </p:nvSpPr>
            <p:spPr bwMode="auto">
              <a:xfrm>
                <a:off x="3446" y="3101"/>
                <a:ext cx="69" cy="486"/>
              </a:xfrm>
              <a:custGeom>
                <a:avLst/>
                <a:gdLst>
                  <a:gd name="T0" fmla="*/ 67 w 69"/>
                  <a:gd name="T1" fmla="*/ 486 h 486"/>
                  <a:gd name="T2" fmla="*/ 69 w 69"/>
                  <a:gd name="T3" fmla="*/ 0 h 486"/>
                  <a:gd name="T4" fmla="*/ 0 w 69"/>
                  <a:gd name="T5" fmla="*/ 0 h 486"/>
                  <a:gd name="T6" fmla="*/ 0 w 69"/>
                  <a:gd name="T7" fmla="*/ 486 h 486"/>
                  <a:gd name="T8" fmla="*/ 69 w 69"/>
                  <a:gd name="T9" fmla="*/ 486 h 486"/>
                  <a:gd name="T10" fmla="*/ 69 w 69"/>
                  <a:gd name="T11" fmla="*/ 486 h 486"/>
                  <a:gd name="T12" fmla="*/ 67 w 69"/>
                  <a:gd name="T13" fmla="*/ 486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86"/>
                  <a:gd name="T23" fmla="*/ 69 w 69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86">
                    <a:moveTo>
                      <a:pt x="67" y="486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9" y="486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3" name="Freeform 327"/>
              <p:cNvSpPr>
                <a:spLocks/>
              </p:cNvSpPr>
              <p:nvPr/>
            </p:nvSpPr>
            <p:spPr bwMode="auto">
              <a:xfrm>
                <a:off x="3446" y="3101"/>
                <a:ext cx="69" cy="486"/>
              </a:xfrm>
              <a:custGeom>
                <a:avLst/>
                <a:gdLst>
                  <a:gd name="T0" fmla="*/ 67 w 69"/>
                  <a:gd name="T1" fmla="*/ 486 h 486"/>
                  <a:gd name="T2" fmla="*/ 69 w 69"/>
                  <a:gd name="T3" fmla="*/ 0 h 486"/>
                  <a:gd name="T4" fmla="*/ 0 w 69"/>
                  <a:gd name="T5" fmla="*/ 0 h 486"/>
                  <a:gd name="T6" fmla="*/ 0 w 69"/>
                  <a:gd name="T7" fmla="*/ 486 h 486"/>
                  <a:gd name="T8" fmla="*/ 69 w 69"/>
                  <a:gd name="T9" fmla="*/ 486 h 486"/>
                  <a:gd name="T10" fmla="*/ 69 w 69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486"/>
                  <a:gd name="T20" fmla="*/ 69 w 69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486">
                    <a:moveTo>
                      <a:pt x="67" y="486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9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4" name="Freeform 328"/>
              <p:cNvSpPr>
                <a:spLocks/>
              </p:cNvSpPr>
              <p:nvPr/>
            </p:nvSpPr>
            <p:spPr bwMode="auto">
              <a:xfrm>
                <a:off x="3880" y="3101"/>
                <a:ext cx="67" cy="486"/>
              </a:xfrm>
              <a:custGeom>
                <a:avLst/>
                <a:gdLst>
                  <a:gd name="T0" fmla="*/ 67 w 67"/>
                  <a:gd name="T1" fmla="*/ 486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6"/>
                  <a:gd name="T20" fmla="*/ 67 w 67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6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5" name="Freeform 329"/>
              <p:cNvSpPr>
                <a:spLocks/>
              </p:cNvSpPr>
              <p:nvPr/>
            </p:nvSpPr>
            <p:spPr bwMode="auto">
              <a:xfrm>
                <a:off x="3880" y="3101"/>
                <a:ext cx="67" cy="486"/>
              </a:xfrm>
              <a:custGeom>
                <a:avLst/>
                <a:gdLst>
                  <a:gd name="T0" fmla="*/ 67 w 67"/>
                  <a:gd name="T1" fmla="*/ 486 h 486"/>
                  <a:gd name="T2" fmla="*/ 67 w 67"/>
                  <a:gd name="T3" fmla="*/ 0 h 486"/>
                  <a:gd name="T4" fmla="*/ 0 w 67"/>
                  <a:gd name="T5" fmla="*/ 0 h 486"/>
                  <a:gd name="T6" fmla="*/ 0 w 67"/>
                  <a:gd name="T7" fmla="*/ 486 h 486"/>
                  <a:gd name="T8" fmla="*/ 67 w 67"/>
                  <a:gd name="T9" fmla="*/ 486 h 486"/>
                  <a:gd name="T10" fmla="*/ 67 w 67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6"/>
                  <a:gd name="T20" fmla="*/ 67 w 67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6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7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6" name="Freeform 330"/>
              <p:cNvSpPr>
                <a:spLocks/>
              </p:cNvSpPr>
              <p:nvPr/>
            </p:nvSpPr>
            <p:spPr bwMode="auto">
              <a:xfrm>
                <a:off x="4312" y="3101"/>
                <a:ext cx="70" cy="486"/>
              </a:xfrm>
              <a:custGeom>
                <a:avLst/>
                <a:gdLst>
                  <a:gd name="T0" fmla="*/ 67 w 70"/>
                  <a:gd name="T1" fmla="*/ 486 h 486"/>
                  <a:gd name="T2" fmla="*/ 70 w 70"/>
                  <a:gd name="T3" fmla="*/ 0 h 486"/>
                  <a:gd name="T4" fmla="*/ 0 w 70"/>
                  <a:gd name="T5" fmla="*/ 0 h 486"/>
                  <a:gd name="T6" fmla="*/ 0 w 70"/>
                  <a:gd name="T7" fmla="*/ 486 h 486"/>
                  <a:gd name="T8" fmla="*/ 70 w 70"/>
                  <a:gd name="T9" fmla="*/ 486 h 486"/>
                  <a:gd name="T10" fmla="*/ 70 w 70"/>
                  <a:gd name="T11" fmla="*/ 486 h 486"/>
                  <a:gd name="T12" fmla="*/ 67 w 70"/>
                  <a:gd name="T13" fmla="*/ 486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6"/>
                  <a:gd name="T23" fmla="*/ 70 w 70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6">
                    <a:moveTo>
                      <a:pt x="67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70" y="486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7" name="Freeform 331"/>
              <p:cNvSpPr>
                <a:spLocks/>
              </p:cNvSpPr>
              <p:nvPr/>
            </p:nvSpPr>
            <p:spPr bwMode="auto">
              <a:xfrm>
                <a:off x="4312" y="3101"/>
                <a:ext cx="70" cy="486"/>
              </a:xfrm>
              <a:custGeom>
                <a:avLst/>
                <a:gdLst>
                  <a:gd name="T0" fmla="*/ 67 w 70"/>
                  <a:gd name="T1" fmla="*/ 486 h 486"/>
                  <a:gd name="T2" fmla="*/ 70 w 70"/>
                  <a:gd name="T3" fmla="*/ 0 h 486"/>
                  <a:gd name="T4" fmla="*/ 0 w 70"/>
                  <a:gd name="T5" fmla="*/ 0 h 486"/>
                  <a:gd name="T6" fmla="*/ 0 w 70"/>
                  <a:gd name="T7" fmla="*/ 486 h 486"/>
                  <a:gd name="T8" fmla="*/ 70 w 70"/>
                  <a:gd name="T9" fmla="*/ 486 h 486"/>
                  <a:gd name="T10" fmla="*/ 70 w 70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6"/>
                  <a:gd name="T20" fmla="*/ 70 w 70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6">
                    <a:moveTo>
                      <a:pt x="67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70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8" name="Freeform 332"/>
              <p:cNvSpPr>
                <a:spLocks/>
              </p:cNvSpPr>
              <p:nvPr/>
            </p:nvSpPr>
            <p:spPr bwMode="auto">
              <a:xfrm>
                <a:off x="4746" y="3101"/>
                <a:ext cx="68" cy="486"/>
              </a:xfrm>
              <a:custGeom>
                <a:avLst/>
                <a:gdLst>
                  <a:gd name="T0" fmla="*/ 68 w 68"/>
                  <a:gd name="T1" fmla="*/ 486 h 486"/>
                  <a:gd name="T2" fmla="*/ 68 w 68"/>
                  <a:gd name="T3" fmla="*/ 0 h 486"/>
                  <a:gd name="T4" fmla="*/ 0 w 68"/>
                  <a:gd name="T5" fmla="*/ 0 h 486"/>
                  <a:gd name="T6" fmla="*/ 0 w 68"/>
                  <a:gd name="T7" fmla="*/ 486 h 486"/>
                  <a:gd name="T8" fmla="*/ 68 w 68"/>
                  <a:gd name="T9" fmla="*/ 486 h 486"/>
                  <a:gd name="T10" fmla="*/ 68 w 68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86"/>
                  <a:gd name="T20" fmla="*/ 68 w 68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86">
                    <a:moveTo>
                      <a:pt x="68" y="48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8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9" name="Freeform 333"/>
              <p:cNvSpPr>
                <a:spLocks/>
              </p:cNvSpPr>
              <p:nvPr/>
            </p:nvSpPr>
            <p:spPr bwMode="auto">
              <a:xfrm>
                <a:off x="4746" y="3101"/>
                <a:ext cx="68" cy="486"/>
              </a:xfrm>
              <a:custGeom>
                <a:avLst/>
                <a:gdLst>
                  <a:gd name="T0" fmla="*/ 68 w 68"/>
                  <a:gd name="T1" fmla="*/ 486 h 486"/>
                  <a:gd name="T2" fmla="*/ 68 w 68"/>
                  <a:gd name="T3" fmla="*/ 0 h 486"/>
                  <a:gd name="T4" fmla="*/ 0 w 68"/>
                  <a:gd name="T5" fmla="*/ 0 h 486"/>
                  <a:gd name="T6" fmla="*/ 0 w 68"/>
                  <a:gd name="T7" fmla="*/ 486 h 486"/>
                  <a:gd name="T8" fmla="*/ 68 w 68"/>
                  <a:gd name="T9" fmla="*/ 486 h 486"/>
                  <a:gd name="T10" fmla="*/ 68 w 68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86"/>
                  <a:gd name="T20" fmla="*/ 68 w 68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86">
                    <a:moveTo>
                      <a:pt x="68" y="48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486"/>
                    </a:lnTo>
                    <a:lnTo>
                      <a:pt x="68" y="48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0" name="Rectangle 334"/>
              <p:cNvSpPr>
                <a:spLocks noChangeArrowheads="1"/>
              </p:cNvSpPr>
              <p:nvPr/>
            </p:nvSpPr>
            <p:spPr bwMode="auto">
              <a:xfrm>
                <a:off x="5348" y="3763"/>
                <a:ext cx="100" cy="267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1" name="Rectangle 335"/>
              <p:cNvSpPr>
                <a:spLocks noChangeArrowheads="1"/>
              </p:cNvSpPr>
              <p:nvPr/>
            </p:nvSpPr>
            <p:spPr bwMode="auto">
              <a:xfrm>
                <a:off x="5348" y="3763"/>
                <a:ext cx="100" cy="267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2" name="Line 336"/>
              <p:cNvSpPr>
                <a:spLocks noChangeShapeType="1"/>
              </p:cNvSpPr>
              <p:nvPr/>
            </p:nvSpPr>
            <p:spPr bwMode="auto">
              <a:xfrm flipV="1">
                <a:off x="5548" y="3757"/>
                <a:ext cx="1" cy="2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3" name="Line 337"/>
              <p:cNvSpPr>
                <a:spLocks noChangeShapeType="1"/>
              </p:cNvSpPr>
              <p:nvPr/>
            </p:nvSpPr>
            <p:spPr bwMode="auto">
              <a:xfrm flipH="1">
                <a:off x="5443" y="3760"/>
                <a:ext cx="10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4" name="Line 338"/>
              <p:cNvSpPr>
                <a:spLocks noChangeShapeType="1"/>
              </p:cNvSpPr>
              <p:nvPr/>
            </p:nvSpPr>
            <p:spPr bwMode="auto">
              <a:xfrm flipH="1">
                <a:off x="5443" y="4030"/>
                <a:ext cx="10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5" name="Rectangle 339"/>
              <p:cNvSpPr>
                <a:spLocks noChangeArrowheads="1"/>
              </p:cNvSpPr>
              <p:nvPr/>
            </p:nvSpPr>
            <p:spPr bwMode="auto">
              <a:xfrm>
                <a:off x="3683" y="3773"/>
                <a:ext cx="100" cy="267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6" name="Rectangle 340"/>
              <p:cNvSpPr>
                <a:spLocks noChangeArrowheads="1"/>
              </p:cNvSpPr>
              <p:nvPr/>
            </p:nvSpPr>
            <p:spPr bwMode="auto">
              <a:xfrm>
                <a:off x="3683" y="3773"/>
                <a:ext cx="100" cy="267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7" name="Freeform 341"/>
              <p:cNvSpPr>
                <a:spLocks/>
              </p:cNvSpPr>
              <p:nvPr/>
            </p:nvSpPr>
            <p:spPr bwMode="auto">
              <a:xfrm>
                <a:off x="3583" y="3770"/>
                <a:ext cx="100" cy="270"/>
              </a:xfrm>
              <a:custGeom>
                <a:avLst/>
                <a:gdLst>
                  <a:gd name="T0" fmla="*/ 100 w 100"/>
                  <a:gd name="T1" fmla="*/ 0 h 270"/>
                  <a:gd name="T2" fmla="*/ 0 w 100"/>
                  <a:gd name="T3" fmla="*/ 3 h 270"/>
                  <a:gd name="T4" fmla="*/ 0 w 100"/>
                  <a:gd name="T5" fmla="*/ 270 h 270"/>
                  <a:gd name="T6" fmla="*/ 100 w 100"/>
                  <a:gd name="T7" fmla="*/ 27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270"/>
                  <a:gd name="T14" fmla="*/ 100 w 100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270">
                    <a:moveTo>
                      <a:pt x="100" y="0"/>
                    </a:moveTo>
                    <a:lnTo>
                      <a:pt x="0" y="3"/>
                    </a:lnTo>
                    <a:lnTo>
                      <a:pt x="0" y="270"/>
                    </a:lnTo>
                    <a:lnTo>
                      <a:pt x="100" y="2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8" name="Rectangle 342"/>
              <p:cNvSpPr>
                <a:spLocks noChangeArrowheads="1"/>
              </p:cNvSpPr>
              <p:nvPr/>
            </p:nvSpPr>
            <p:spPr bwMode="auto">
              <a:xfrm>
                <a:off x="3648" y="3840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79" name="Rectangle 343"/>
              <p:cNvSpPr>
                <a:spLocks noChangeArrowheads="1"/>
              </p:cNvSpPr>
              <p:nvPr/>
            </p:nvSpPr>
            <p:spPr bwMode="auto">
              <a:xfrm>
                <a:off x="3670" y="3840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80" name="Freeform 344"/>
              <p:cNvSpPr>
                <a:spLocks/>
              </p:cNvSpPr>
              <p:nvPr/>
            </p:nvSpPr>
            <p:spPr bwMode="auto">
              <a:xfrm>
                <a:off x="4494" y="3654"/>
                <a:ext cx="140" cy="486"/>
              </a:xfrm>
              <a:custGeom>
                <a:avLst/>
                <a:gdLst>
                  <a:gd name="T0" fmla="*/ 0 w 140"/>
                  <a:gd name="T1" fmla="*/ 0 h 486"/>
                  <a:gd name="T2" fmla="*/ 0 w 140"/>
                  <a:gd name="T3" fmla="*/ 196 h 486"/>
                  <a:gd name="T4" fmla="*/ 45 w 140"/>
                  <a:gd name="T5" fmla="*/ 243 h 486"/>
                  <a:gd name="T6" fmla="*/ 0 w 140"/>
                  <a:gd name="T7" fmla="*/ 289 h 486"/>
                  <a:gd name="T8" fmla="*/ 0 w 140"/>
                  <a:gd name="T9" fmla="*/ 486 h 486"/>
                  <a:gd name="T10" fmla="*/ 140 w 140"/>
                  <a:gd name="T11" fmla="*/ 336 h 486"/>
                  <a:gd name="T12" fmla="*/ 140 w 140"/>
                  <a:gd name="T13" fmla="*/ 149 h 486"/>
                  <a:gd name="T14" fmla="*/ 0 w 140"/>
                  <a:gd name="T15" fmla="*/ 3 h 486"/>
                  <a:gd name="T16" fmla="*/ 0 w 140"/>
                  <a:gd name="T17" fmla="*/ 3 h 486"/>
                  <a:gd name="T18" fmla="*/ 0 w 140"/>
                  <a:gd name="T19" fmla="*/ 0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0"/>
                  <a:gd name="T31" fmla="*/ 0 h 486"/>
                  <a:gd name="T32" fmla="*/ 140 w 140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0" h="486">
                    <a:moveTo>
                      <a:pt x="0" y="0"/>
                    </a:moveTo>
                    <a:lnTo>
                      <a:pt x="0" y="196"/>
                    </a:lnTo>
                    <a:lnTo>
                      <a:pt x="45" y="243"/>
                    </a:lnTo>
                    <a:lnTo>
                      <a:pt x="0" y="289"/>
                    </a:lnTo>
                    <a:lnTo>
                      <a:pt x="0" y="486"/>
                    </a:lnTo>
                    <a:lnTo>
                      <a:pt x="140" y="336"/>
                    </a:lnTo>
                    <a:lnTo>
                      <a:pt x="140" y="14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81" name="Freeform 345"/>
              <p:cNvSpPr>
                <a:spLocks/>
              </p:cNvSpPr>
              <p:nvPr/>
            </p:nvSpPr>
            <p:spPr bwMode="auto">
              <a:xfrm>
                <a:off x="4494" y="3654"/>
                <a:ext cx="140" cy="486"/>
              </a:xfrm>
              <a:custGeom>
                <a:avLst/>
                <a:gdLst>
                  <a:gd name="T0" fmla="*/ 0 w 140"/>
                  <a:gd name="T1" fmla="*/ 0 h 486"/>
                  <a:gd name="T2" fmla="*/ 0 w 140"/>
                  <a:gd name="T3" fmla="*/ 196 h 486"/>
                  <a:gd name="T4" fmla="*/ 45 w 140"/>
                  <a:gd name="T5" fmla="*/ 243 h 486"/>
                  <a:gd name="T6" fmla="*/ 0 w 140"/>
                  <a:gd name="T7" fmla="*/ 289 h 486"/>
                  <a:gd name="T8" fmla="*/ 0 w 140"/>
                  <a:gd name="T9" fmla="*/ 486 h 486"/>
                  <a:gd name="T10" fmla="*/ 140 w 140"/>
                  <a:gd name="T11" fmla="*/ 336 h 486"/>
                  <a:gd name="T12" fmla="*/ 140 w 140"/>
                  <a:gd name="T13" fmla="*/ 149 h 486"/>
                  <a:gd name="T14" fmla="*/ 0 w 140"/>
                  <a:gd name="T15" fmla="*/ 3 h 486"/>
                  <a:gd name="T16" fmla="*/ 0 w 140"/>
                  <a:gd name="T17" fmla="*/ 3 h 4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0"/>
                  <a:gd name="T28" fmla="*/ 0 h 486"/>
                  <a:gd name="T29" fmla="*/ 140 w 140"/>
                  <a:gd name="T30" fmla="*/ 486 h 4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0" h="486">
                    <a:moveTo>
                      <a:pt x="0" y="0"/>
                    </a:moveTo>
                    <a:lnTo>
                      <a:pt x="0" y="196"/>
                    </a:lnTo>
                    <a:lnTo>
                      <a:pt x="45" y="243"/>
                    </a:lnTo>
                    <a:lnTo>
                      <a:pt x="0" y="289"/>
                    </a:lnTo>
                    <a:lnTo>
                      <a:pt x="0" y="486"/>
                    </a:lnTo>
                    <a:lnTo>
                      <a:pt x="140" y="336"/>
                    </a:lnTo>
                    <a:lnTo>
                      <a:pt x="140" y="149"/>
                    </a:lnTo>
                    <a:lnTo>
                      <a:pt x="0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82" name="Rectangle 346"/>
              <p:cNvSpPr>
                <a:spLocks noChangeArrowheads="1"/>
              </p:cNvSpPr>
              <p:nvPr/>
            </p:nvSpPr>
            <p:spPr bwMode="auto">
              <a:xfrm>
                <a:off x="4928" y="3837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83" name="Rectangle 347"/>
              <p:cNvSpPr>
                <a:spLocks noChangeArrowheads="1"/>
              </p:cNvSpPr>
              <p:nvPr/>
            </p:nvSpPr>
            <p:spPr bwMode="auto">
              <a:xfrm>
                <a:off x="4988" y="3837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84" name="Rectangle 348"/>
              <p:cNvSpPr>
                <a:spLocks noChangeArrowheads="1"/>
              </p:cNvSpPr>
              <p:nvPr/>
            </p:nvSpPr>
            <p:spPr bwMode="auto">
              <a:xfrm>
                <a:off x="5375" y="3830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85" name="Rectangle 349"/>
              <p:cNvSpPr>
                <a:spLocks noChangeArrowheads="1"/>
              </p:cNvSpPr>
              <p:nvPr/>
            </p:nvSpPr>
            <p:spPr bwMode="auto">
              <a:xfrm>
                <a:off x="5435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86" name="Rectangle 350"/>
              <p:cNvSpPr>
                <a:spLocks noChangeArrowheads="1"/>
              </p:cNvSpPr>
              <p:nvPr/>
            </p:nvSpPr>
            <p:spPr bwMode="auto">
              <a:xfrm>
                <a:off x="5483" y="383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87" name="Line 351"/>
              <p:cNvSpPr>
                <a:spLocks noChangeShapeType="1"/>
              </p:cNvSpPr>
              <p:nvPr/>
            </p:nvSpPr>
            <p:spPr bwMode="auto">
              <a:xfrm>
                <a:off x="3788" y="3890"/>
                <a:ext cx="252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88" name="Line 352"/>
              <p:cNvSpPr>
                <a:spLocks noChangeShapeType="1"/>
              </p:cNvSpPr>
              <p:nvPr/>
            </p:nvSpPr>
            <p:spPr bwMode="auto">
              <a:xfrm>
                <a:off x="4631" y="3890"/>
                <a:ext cx="26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89" name="Line 353"/>
              <p:cNvSpPr>
                <a:spLocks noChangeShapeType="1"/>
              </p:cNvSpPr>
              <p:nvPr/>
            </p:nvSpPr>
            <p:spPr bwMode="auto">
              <a:xfrm>
                <a:off x="5098" y="3890"/>
                <a:ext cx="24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0" name="Line 354"/>
              <p:cNvSpPr>
                <a:spLocks noChangeShapeType="1"/>
              </p:cNvSpPr>
              <p:nvPr/>
            </p:nvSpPr>
            <p:spPr bwMode="auto">
              <a:xfrm>
                <a:off x="4219" y="3950"/>
                <a:ext cx="275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1" name="Freeform 355"/>
              <p:cNvSpPr>
                <a:spLocks/>
              </p:cNvSpPr>
              <p:nvPr/>
            </p:nvSpPr>
            <p:spPr bwMode="auto">
              <a:xfrm>
                <a:off x="3970" y="3823"/>
                <a:ext cx="47" cy="60"/>
              </a:xfrm>
              <a:custGeom>
                <a:avLst/>
                <a:gdLst>
                  <a:gd name="T0" fmla="*/ 0 w 47"/>
                  <a:gd name="T1" fmla="*/ 60 h 60"/>
                  <a:gd name="T2" fmla="*/ 2 w 47"/>
                  <a:gd name="T3" fmla="*/ 0 h 60"/>
                  <a:gd name="T4" fmla="*/ 47 w 47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60"/>
                  <a:gd name="T11" fmla="*/ 47 w 47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60">
                    <a:moveTo>
                      <a:pt x="0" y="60"/>
                    </a:moveTo>
                    <a:lnTo>
                      <a:pt x="2" y="0"/>
                    </a:lnTo>
                    <a:lnTo>
                      <a:pt x="47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2" name="Freeform 356"/>
              <p:cNvSpPr>
                <a:spLocks/>
              </p:cNvSpPr>
              <p:nvPr/>
            </p:nvSpPr>
            <p:spPr bwMode="auto">
              <a:xfrm>
                <a:off x="4859" y="3890"/>
                <a:ext cx="322" cy="183"/>
              </a:xfrm>
              <a:custGeom>
                <a:avLst/>
                <a:gdLst>
                  <a:gd name="T0" fmla="*/ 0 w 322"/>
                  <a:gd name="T1" fmla="*/ 0 h 183"/>
                  <a:gd name="T2" fmla="*/ 2 w 322"/>
                  <a:gd name="T3" fmla="*/ 183 h 183"/>
                  <a:gd name="T4" fmla="*/ 274 w 322"/>
                  <a:gd name="T5" fmla="*/ 183 h 183"/>
                  <a:gd name="T6" fmla="*/ 274 w 322"/>
                  <a:gd name="T7" fmla="*/ 63 h 183"/>
                  <a:gd name="T8" fmla="*/ 322 w 322"/>
                  <a:gd name="T9" fmla="*/ 63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2"/>
                  <a:gd name="T16" fmla="*/ 0 h 183"/>
                  <a:gd name="T17" fmla="*/ 322 w 322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2" h="183">
                    <a:moveTo>
                      <a:pt x="0" y="0"/>
                    </a:moveTo>
                    <a:lnTo>
                      <a:pt x="2" y="183"/>
                    </a:lnTo>
                    <a:lnTo>
                      <a:pt x="274" y="183"/>
                    </a:lnTo>
                    <a:lnTo>
                      <a:pt x="274" y="63"/>
                    </a:lnTo>
                    <a:lnTo>
                      <a:pt x="322" y="6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3" name="Freeform 357"/>
              <p:cNvSpPr>
                <a:spLocks/>
              </p:cNvSpPr>
              <p:nvPr/>
            </p:nvSpPr>
            <p:spPr bwMode="auto">
              <a:xfrm>
                <a:off x="3880" y="3647"/>
                <a:ext cx="67" cy="489"/>
              </a:xfrm>
              <a:custGeom>
                <a:avLst/>
                <a:gdLst>
                  <a:gd name="T0" fmla="*/ 67 w 67"/>
                  <a:gd name="T1" fmla="*/ 486 h 489"/>
                  <a:gd name="T2" fmla="*/ 67 w 67"/>
                  <a:gd name="T3" fmla="*/ 0 h 489"/>
                  <a:gd name="T4" fmla="*/ 0 w 67"/>
                  <a:gd name="T5" fmla="*/ 0 h 489"/>
                  <a:gd name="T6" fmla="*/ 0 w 67"/>
                  <a:gd name="T7" fmla="*/ 489 h 489"/>
                  <a:gd name="T8" fmla="*/ 67 w 67"/>
                  <a:gd name="T9" fmla="*/ 489 h 489"/>
                  <a:gd name="T10" fmla="*/ 67 w 67"/>
                  <a:gd name="T11" fmla="*/ 489 h 489"/>
                  <a:gd name="T12" fmla="*/ 67 w 67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89"/>
                  <a:gd name="T23" fmla="*/ 67 w 67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89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7" y="489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4" name="Freeform 358"/>
              <p:cNvSpPr>
                <a:spLocks/>
              </p:cNvSpPr>
              <p:nvPr/>
            </p:nvSpPr>
            <p:spPr bwMode="auto">
              <a:xfrm>
                <a:off x="3880" y="3647"/>
                <a:ext cx="67" cy="489"/>
              </a:xfrm>
              <a:custGeom>
                <a:avLst/>
                <a:gdLst>
                  <a:gd name="T0" fmla="*/ 67 w 67"/>
                  <a:gd name="T1" fmla="*/ 486 h 489"/>
                  <a:gd name="T2" fmla="*/ 67 w 67"/>
                  <a:gd name="T3" fmla="*/ 0 h 489"/>
                  <a:gd name="T4" fmla="*/ 0 w 67"/>
                  <a:gd name="T5" fmla="*/ 0 h 489"/>
                  <a:gd name="T6" fmla="*/ 0 w 67"/>
                  <a:gd name="T7" fmla="*/ 489 h 489"/>
                  <a:gd name="T8" fmla="*/ 67 w 67"/>
                  <a:gd name="T9" fmla="*/ 489 h 489"/>
                  <a:gd name="T10" fmla="*/ 67 w 67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9"/>
                  <a:gd name="T20" fmla="*/ 67 w 67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9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7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5" name="Freeform 359"/>
              <p:cNvSpPr>
                <a:spLocks/>
              </p:cNvSpPr>
              <p:nvPr/>
            </p:nvSpPr>
            <p:spPr bwMode="auto">
              <a:xfrm>
                <a:off x="4312" y="3647"/>
                <a:ext cx="70" cy="489"/>
              </a:xfrm>
              <a:custGeom>
                <a:avLst/>
                <a:gdLst>
                  <a:gd name="T0" fmla="*/ 67 w 70"/>
                  <a:gd name="T1" fmla="*/ 486 h 489"/>
                  <a:gd name="T2" fmla="*/ 70 w 70"/>
                  <a:gd name="T3" fmla="*/ 0 h 489"/>
                  <a:gd name="T4" fmla="*/ 0 w 70"/>
                  <a:gd name="T5" fmla="*/ 0 h 489"/>
                  <a:gd name="T6" fmla="*/ 0 w 70"/>
                  <a:gd name="T7" fmla="*/ 489 h 489"/>
                  <a:gd name="T8" fmla="*/ 70 w 70"/>
                  <a:gd name="T9" fmla="*/ 489 h 489"/>
                  <a:gd name="T10" fmla="*/ 70 w 70"/>
                  <a:gd name="T11" fmla="*/ 489 h 489"/>
                  <a:gd name="T12" fmla="*/ 67 w 70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9"/>
                  <a:gd name="T23" fmla="*/ 70 w 70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9">
                    <a:moveTo>
                      <a:pt x="67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70" y="489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6" name="Freeform 360"/>
              <p:cNvSpPr>
                <a:spLocks/>
              </p:cNvSpPr>
              <p:nvPr/>
            </p:nvSpPr>
            <p:spPr bwMode="auto">
              <a:xfrm>
                <a:off x="4312" y="3647"/>
                <a:ext cx="70" cy="489"/>
              </a:xfrm>
              <a:custGeom>
                <a:avLst/>
                <a:gdLst>
                  <a:gd name="T0" fmla="*/ 67 w 70"/>
                  <a:gd name="T1" fmla="*/ 486 h 489"/>
                  <a:gd name="T2" fmla="*/ 70 w 70"/>
                  <a:gd name="T3" fmla="*/ 0 h 489"/>
                  <a:gd name="T4" fmla="*/ 0 w 70"/>
                  <a:gd name="T5" fmla="*/ 0 h 489"/>
                  <a:gd name="T6" fmla="*/ 0 w 70"/>
                  <a:gd name="T7" fmla="*/ 489 h 489"/>
                  <a:gd name="T8" fmla="*/ 70 w 70"/>
                  <a:gd name="T9" fmla="*/ 489 h 489"/>
                  <a:gd name="T10" fmla="*/ 70 w 70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9"/>
                  <a:gd name="T20" fmla="*/ 70 w 70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9">
                    <a:moveTo>
                      <a:pt x="67" y="486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70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7" name="Freeform 361"/>
              <p:cNvSpPr>
                <a:spLocks/>
              </p:cNvSpPr>
              <p:nvPr/>
            </p:nvSpPr>
            <p:spPr bwMode="auto">
              <a:xfrm>
                <a:off x="4746" y="3647"/>
                <a:ext cx="68" cy="489"/>
              </a:xfrm>
              <a:custGeom>
                <a:avLst/>
                <a:gdLst>
                  <a:gd name="T0" fmla="*/ 68 w 68"/>
                  <a:gd name="T1" fmla="*/ 486 h 489"/>
                  <a:gd name="T2" fmla="*/ 68 w 68"/>
                  <a:gd name="T3" fmla="*/ 0 h 489"/>
                  <a:gd name="T4" fmla="*/ 0 w 68"/>
                  <a:gd name="T5" fmla="*/ 0 h 489"/>
                  <a:gd name="T6" fmla="*/ 0 w 68"/>
                  <a:gd name="T7" fmla="*/ 489 h 489"/>
                  <a:gd name="T8" fmla="*/ 68 w 68"/>
                  <a:gd name="T9" fmla="*/ 489 h 489"/>
                  <a:gd name="T10" fmla="*/ 68 w 68"/>
                  <a:gd name="T11" fmla="*/ 489 h 489"/>
                  <a:gd name="T12" fmla="*/ 68 w 68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89"/>
                  <a:gd name="T23" fmla="*/ 68 w 68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89">
                    <a:moveTo>
                      <a:pt x="68" y="48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8" y="489"/>
                    </a:lnTo>
                    <a:lnTo>
                      <a:pt x="68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8" name="Freeform 362"/>
              <p:cNvSpPr>
                <a:spLocks/>
              </p:cNvSpPr>
              <p:nvPr/>
            </p:nvSpPr>
            <p:spPr bwMode="auto">
              <a:xfrm>
                <a:off x="4746" y="3647"/>
                <a:ext cx="68" cy="489"/>
              </a:xfrm>
              <a:custGeom>
                <a:avLst/>
                <a:gdLst>
                  <a:gd name="T0" fmla="*/ 68 w 68"/>
                  <a:gd name="T1" fmla="*/ 486 h 489"/>
                  <a:gd name="T2" fmla="*/ 68 w 68"/>
                  <a:gd name="T3" fmla="*/ 0 h 489"/>
                  <a:gd name="T4" fmla="*/ 0 w 68"/>
                  <a:gd name="T5" fmla="*/ 0 h 489"/>
                  <a:gd name="T6" fmla="*/ 0 w 68"/>
                  <a:gd name="T7" fmla="*/ 489 h 489"/>
                  <a:gd name="T8" fmla="*/ 68 w 68"/>
                  <a:gd name="T9" fmla="*/ 489 h 489"/>
                  <a:gd name="T10" fmla="*/ 68 w 68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89"/>
                  <a:gd name="T20" fmla="*/ 68 w 68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89">
                    <a:moveTo>
                      <a:pt x="68" y="48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8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9" name="Freeform 363"/>
              <p:cNvSpPr>
                <a:spLocks/>
              </p:cNvSpPr>
              <p:nvPr/>
            </p:nvSpPr>
            <p:spPr bwMode="auto">
              <a:xfrm>
                <a:off x="5181" y="3647"/>
                <a:ext cx="67" cy="489"/>
              </a:xfrm>
              <a:custGeom>
                <a:avLst/>
                <a:gdLst>
                  <a:gd name="T0" fmla="*/ 67 w 67"/>
                  <a:gd name="T1" fmla="*/ 486 h 489"/>
                  <a:gd name="T2" fmla="*/ 67 w 67"/>
                  <a:gd name="T3" fmla="*/ 0 h 489"/>
                  <a:gd name="T4" fmla="*/ 0 w 67"/>
                  <a:gd name="T5" fmla="*/ 0 h 489"/>
                  <a:gd name="T6" fmla="*/ 0 w 67"/>
                  <a:gd name="T7" fmla="*/ 489 h 489"/>
                  <a:gd name="T8" fmla="*/ 67 w 67"/>
                  <a:gd name="T9" fmla="*/ 489 h 489"/>
                  <a:gd name="T10" fmla="*/ 67 w 67"/>
                  <a:gd name="T11" fmla="*/ 489 h 489"/>
                  <a:gd name="T12" fmla="*/ 67 w 67"/>
                  <a:gd name="T13" fmla="*/ 486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89"/>
                  <a:gd name="T23" fmla="*/ 67 w 67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89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7" y="489"/>
                    </a:lnTo>
                    <a:lnTo>
                      <a:pt x="67" y="48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00" name="Freeform 364"/>
              <p:cNvSpPr>
                <a:spLocks/>
              </p:cNvSpPr>
              <p:nvPr/>
            </p:nvSpPr>
            <p:spPr bwMode="auto">
              <a:xfrm>
                <a:off x="5181" y="3647"/>
                <a:ext cx="67" cy="489"/>
              </a:xfrm>
              <a:custGeom>
                <a:avLst/>
                <a:gdLst>
                  <a:gd name="T0" fmla="*/ 67 w 67"/>
                  <a:gd name="T1" fmla="*/ 486 h 489"/>
                  <a:gd name="T2" fmla="*/ 67 w 67"/>
                  <a:gd name="T3" fmla="*/ 0 h 489"/>
                  <a:gd name="T4" fmla="*/ 0 w 67"/>
                  <a:gd name="T5" fmla="*/ 0 h 489"/>
                  <a:gd name="T6" fmla="*/ 0 w 67"/>
                  <a:gd name="T7" fmla="*/ 489 h 489"/>
                  <a:gd name="T8" fmla="*/ 67 w 67"/>
                  <a:gd name="T9" fmla="*/ 489 h 489"/>
                  <a:gd name="T10" fmla="*/ 67 w 67"/>
                  <a:gd name="T11" fmla="*/ 489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89"/>
                  <a:gd name="T20" fmla="*/ 67 w 67"/>
                  <a:gd name="T21" fmla="*/ 489 h 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89">
                    <a:moveTo>
                      <a:pt x="67" y="486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67" y="4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01" name="Rectangle 365"/>
              <p:cNvSpPr>
                <a:spLocks noChangeArrowheads="1"/>
              </p:cNvSpPr>
              <p:nvPr/>
            </p:nvSpPr>
            <p:spPr bwMode="auto">
              <a:xfrm>
                <a:off x="4037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2" name="Rectangle 366"/>
              <p:cNvSpPr>
                <a:spLocks noChangeArrowheads="1"/>
              </p:cNvSpPr>
              <p:nvPr/>
            </p:nvSpPr>
            <p:spPr bwMode="auto">
              <a:xfrm>
                <a:off x="4097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3" name="Rectangle 367"/>
              <p:cNvSpPr>
                <a:spLocks noChangeArrowheads="1"/>
              </p:cNvSpPr>
              <p:nvPr/>
            </p:nvSpPr>
            <p:spPr bwMode="auto">
              <a:xfrm>
                <a:off x="4160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4" name="Rectangle 368"/>
              <p:cNvSpPr>
                <a:spLocks noChangeArrowheads="1"/>
              </p:cNvSpPr>
              <p:nvPr/>
            </p:nvSpPr>
            <p:spPr bwMode="auto">
              <a:xfrm>
                <a:off x="4182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7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5" name="Rectangle 369"/>
              <p:cNvSpPr>
                <a:spLocks noChangeArrowheads="1"/>
              </p:cNvSpPr>
              <p:nvPr/>
            </p:nvSpPr>
            <p:spPr bwMode="auto">
              <a:xfrm>
                <a:off x="4454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6" name="Rectangle 370"/>
              <p:cNvSpPr>
                <a:spLocks noChangeArrowheads="1"/>
              </p:cNvSpPr>
              <p:nvPr/>
            </p:nvSpPr>
            <p:spPr bwMode="auto">
              <a:xfrm>
                <a:off x="4514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7" name="Rectangle 371"/>
              <p:cNvSpPr>
                <a:spLocks noChangeArrowheads="1"/>
              </p:cNvSpPr>
              <p:nvPr/>
            </p:nvSpPr>
            <p:spPr bwMode="auto">
              <a:xfrm>
                <a:off x="4574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8" name="Rectangle 372"/>
              <p:cNvSpPr>
                <a:spLocks noChangeArrowheads="1"/>
              </p:cNvSpPr>
              <p:nvPr/>
            </p:nvSpPr>
            <p:spPr bwMode="auto">
              <a:xfrm>
                <a:off x="4596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8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09" name="Rectangle 373"/>
              <p:cNvSpPr>
                <a:spLocks noChangeArrowheads="1"/>
              </p:cNvSpPr>
              <p:nvPr/>
            </p:nvSpPr>
            <p:spPr bwMode="auto">
              <a:xfrm>
                <a:off x="4911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0" name="Rectangle 374"/>
              <p:cNvSpPr>
                <a:spLocks noChangeArrowheads="1"/>
              </p:cNvSpPr>
              <p:nvPr/>
            </p:nvSpPr>
            <p:spPr bwMode="auto">
              <a:xfrm>
                <a:off x="4971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1" name="Rectangle 375"/>
              <p:cNvSpPr>
                <a:spLocks noChangeArrowheads="1"/>
              </p:cNvSpPr>
              <p:nvPr/>
            </p:nvSpPr>
            <p:spPr bwMode="auto">
              <a:xfrm>
                <a:off x="5031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2" name="Rectangle 376"/>
              <p:cNvSpPr>
                <a:spLocks noChangeArrowheads="1"/>
              </p:cNvSpPr>
              <p:nvPr/>
            </p:nvSpPr>
            <p:spPr bwMode="auto">
              <a:xfrm>
                <a:off x="5053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9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3" name="Rectangle 377"/>
              <p:cNvSpPr>
                <a:spLocks noChangeArrowheads="1"/>
              </p:cNvSpPr>
              <p:nvPr/>
            </p:nvSpPr>
            <p:spPr bwMode="auto">
              <a:xfrm>
                <a:off x="5348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4" name="Rectangle 378"/>
              <p:cNvSpPr>
                <a:spLocks noChangeArrowheads="1"/>
              </p:cNvSpPr>
              <p:nvPr/>
            </p:nvSpPr>
            <p:spPr bwMode="auto">
              <a:xfrm>
                <a:off x="5408" y="111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5" name="Rectangle 379"/>
              <p:cNvSpPr>
                <a:spLocks noChangeArrowheads="1"/>
              </p:cNvSpPr>
              <p:nvPr/>
            </p:nvSpPr>
            <p:spPr bwMode="auto">
              <a:xfrm>
                <a:off x="5468" y="1113"/>
                <a:ext cx="3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6" name="Rectangle 380"/>
              <p:cNvSpPr>
                <a:spLocks noChangeArrowheads="1"/>
              </p:cNvSpPr>
              <p:nvPr/>
            </p:nvSpPr>
            <p:spPr bwMode="auto">
              <a:xfrm>
                <a:off x="5493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7" name="Rectangle 381"/>
              <p:cNvSpPr>
                <a:spLocks noChangeArrowheads="1"/>
              </p:cNvSpPr>
              <p:nvPr/>
            </p:nvSpPr>
            <p:spPr bwMode="auto">
              <a:xfrm>
                <a:off x="5538" y="111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0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18" name="Rectangle 382"/>
              <p:cNvSpPr>
                <a:spLocks noChangeArrowheads="1"/>
              </p:cNvSpPr>
              <p:nvPr/>
            </p:nvSpPr>
            <p:spPr bwMode="auto">
              <a:xfrm>
                <a:off x="2831" y="1533"/>
                <a:ext cx="103" cy="26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19" name="Rectangle 383"/>
              <p:cNvSpPr>
                <a:spLocks noChangeArrowheads="1"/>
              </p:cNvSpPr>
              <p:nvPr/>
            </p:nvSpPr>
            <p:spPr bwMode="auto">
              <a:xfrm>
                <a:off x="2831" y="1533"/>
                <a:ext cx="103" cy="266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0" name="Rectangle 384"/>
              <p:cNvSpPr>
                <a:spLocks noChangeArrowheads="1"/>
              </p:cNvSpPr>
              <p:nvPr/>
            </p:nvSpPr>
            <p:spPr bwMode="auto">
              <a:xfrm>
                <a:off x="2732" y="1533"/>
                <a:ext cx="99" cy="266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1" name="Rectangle 385"/>
              <p:cNvSpPr>
                <a:spLocks noChangeArrowheads="1"/>
              </p:cNvSpPr>
              <p:nvPr/>
            </p:nvSpPr>
            <p:spPr bwMode="auto">
              <a:xfrm>
                <a:off x="2769" y="1596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22" name="Rectangle 386"/>
              <p:cNvSpPr>
                <a:spLocks noChangeArrowheads="1"/>
              </p:cNvSpPr>
              <p:nvPr/>
            </p:nvSpPr>
            <p:spPr bwMode="auto">
              <a:xfrm>
                <a:off x="2829" y="1596"/>
                <a:ext cx="9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M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23" name="Line 387"/>
              <p:cNvSpPr>
                <a:spLocks noChangeShapeType="1"/>
              </p:cNvSpPr>
              <p:nvPr/>
            </p:nvSpPr>
            <p:spPr bwMode="auto">
              <a:xfrm>
                <a:off x="2921" y="1696"/>
                <a:ext cx="93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4" name="Rectangle 388"/>
              <p:cNvSpPr>
                <a:spLocks noChangeArrowheads="1"/>
              </p:cNvSpPr>
              <p:nvPr/>
            </p:nvSpPr>
            <p:spPr bwMode="auto">
              <a:xfrm>
                <a:off x="3178" y="1539"/>
                <a:ext cx="100" cy="267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5" name="Rectangle 389"/>
              <p:cNvSpPr>
                <a:spLocks noChangeArrowheads="1"/>
              </p:cNvSpPr>
              <p:nvPr/>
            </p:nvSpPr>
            <p:spPr bwMode="auto">
              <a:xfrm>
                <a:off x="3178" y="1539"/>
                <a:ext cx="100" cy="267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6" name="Line 390"/>
              <p:cNvSpPr>
                <a:spLocks noChangeShapeType="1"/>
              </p:cNvSpPr>
              <p:nvPr/>
            </p:nvSpPr>
            <p:spPr bwMode="auto">
              <a:xfrm flipV="1">
                <a:off x="3378" y="1533"/>
                <a:ext cx="3" cy="2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7" name="Line 391"/>
              <p:cNvSpPr>
                <a:spLocks noChangeShapeType="1"/>
              </p:cNvSpPr>
              <p:nvPr/>
            </p:nvSpPr>
            <p:spPr bwMode="auto">
              <a:xfrm flipH="1">
                <a:off x="3278" y="1536"/>
                <a:ext cx="10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8" name="Line 392"/>
              <p:cNvSpPr>
                <a:spLocks noChangeShapeType="1"/>
              </p:cNvSpPr>
              <p:nvPr/>
            </p:nvSpPr>
            <p:spPr bwMode="auto">
              <a:xfrm flipH="1">
                <a:off x="3278" y="1806"/>
                <a:ext cx="10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9" name="Rectangle 393"/>
              <p:cNvSpPr>
                <a:spLocks noChangeArrowheads="1"/>
              </p:cNvSpPr>
              <p:nvPr/>
            </p:nvSpPr>
            <p:spPr bwMode="auto">
              <a:xfrm>
                <a:off x="3208" y="1593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30" name="Rectangle 394"/>
              <p:cNvSpPr>
                <a:spLocks noChangeArrowheads="1"/>
              </p:cNvSpPr>
              <p:nvPr/>
            </p:nvSpPr>
            <p:spPr bwMode="auto">
              <a:xfrm>
                <a:off x="3268" y="159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31" name="Rectangle 395"/>
              <p:cNvSpPr>
                <a:spLocks noChangeArrowheads="1"/>
              </p:cNvSpPr>
              <p:nvPr/>
            </p:nvSpPr>
            <p:spPr bwMode="auto">
              <a:xfrm>
                <a:off x="3316" y="1593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32" name="Rectangle 396"/>
              <p:cNvSpPr>
                <a:spLocks noChangeArrowheads="1"/>
              </p:cNvSpPr>
              <p:nvPr/>
            </p:nvSpPr>
            <p:spPr bwMode="auto">
              <a:xfrm>
                <a:off x="2759" y="2189"/>
                <a:ext cx="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R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33" name="Rectangle 397"/>
              <p:cNvSpPr>
                <a:spLocks noChangeArrowheads="1"/>
              </p:cNvSpPr>
              <p:nvPr/>
            </p:nvSpPr>
            <p:spPr bwMode="auto">
              <a:xfrm>
                <a:off x="2819" y="218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e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34" name="Rectangle 398"/>
              <p:cNvSpPr>
                <a:spLocks noChangeArrowheads="1"/>
              </p:cNvSpPr>
              <p:nvPr/>
            </p:nvSpPr>
            <p:spPr bwMode="auto">
              <a:xfrm>
                <a:off x="2866" y="2189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EB7500"/>
                    </a:solidFill>
                  </a:rPr>
                  <a:t>g</a:t>
                </a:r>
                <a:endParaRPr kumimoji="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35" name="Line 399"/>
              <p:cNvSpPr>
                <a:spLocks noChangeShapeType="1"/>
              </p:cNvSpPr>
              <p:nvPr/>
            </p:nvSpPr>
            <p:spPr bwMode="auto">
              <a:xfrm>
                <a:off x="2487" y="2308"/>
                <a:ext cx="10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36" name="Line 400"/>
              <p:cNvSpPr>
                <a:spLocks noChangeShapeType="1"/>
              </p:cNvSpPr>
              <p:nvPr/>
            </p:nvSpPr>
            <p:spPr bwMode="auto">
              <a:xfrm>
                <a:off x="2487" y="2185"/>
                <a:ext cx="92" cy="4"/>
              </a:xfrm>
              <a:prstGeom prst="line">
                <a:avLst/>
              </a:prstGeom>
              <a:noFill/>
              <a:ln w="19050">
                <a:solidFill>
                  <a:srgbClr val="EB75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37" name="Rectangle 401"/>
              <p:cNvSpPr>
                <a:spLocks noChangeArrowheads="1"/>
              </p:cNvSpPr>
              <p:nvPr/>
            </p:nvSpPr>
            <p:spPr bwMode="auto">
              <a:xfrm>
                <a:off x="2397" y="2115"/>
                <a:ext cx="100" cy="267"/>
              </a:xfrm>
              <a:prstGeom prst="rect">
                <a:avLst/>
              </a:prstGeom>
              <a:solidFill>
                <a:srgbClr val="FBE2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38" name="Rectangle 402"/>
              <p:cNvSpPr>
                <a:spLocks noChangeArrowheads="1"/>
              </p:cNvSpPr>
              <p:nvPr/>
            </p:nvSpPr>
            <p:spPr bwMode="auto">
              <a:xfrm>
                <a:off x="2397" y="2115"/>
                <a:ext cx="100" cy="267"/>
              </a:xfrm>
              <a:prstGeom prst="rect">
                <a:avLst/>
              </a:prstGeom>
              <a:noFill/>
              <a:ln w="11113">
                <a:solidFill>
                  <a:srgbClr val="EB7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39" name="Line 403"/>
              <p:cNvSpPr>
                <a:spLocks noChangeShapeType="1"/>
              </p:cNvSpPr>
              <p:nvPr/>
            </p:nvSpPr>
            <p:spPr bwMode="auto">
              <a:xfrm flipV="1">
                <a:off x="2297" y="2122"/>
                <a:ext cx="1" cy="25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40" name="Line 404"/>
              <p:cNvSpPr>
                <a:spLocks noChangeShapeType="1"/>
              </p:cNvSpPr>
              <p:nvPr/>
            </p:nvSpPr>
            <p:spPr bwMode="auto">
              <a:xfrm>
                <a:off x="2295" y="2382"/>
                <a:ext cx="10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41" name="Freeform 405"/>
              <p:cNvSpPr>
                <a:spLocks/>
              </p:cNvSpPr>
              <p:nvPr/>
            </p:nvSpPr>
            <p:spPr bwMode="auto">
              <a:xfrm>
                <a:off x="2252" y="2189"/>
                <a:ext cx="45" cy="60"/>
              </a:xfrm>
              <a:custGeom>
                <a:avLst/>
                <a:gdLst>
                  <a:gd name="T0" fmla="*/ 0 w 45"/>
                  <a:gd name="T1" fmla="*/ 60 h 60"/>
                  <a:gd name="T2" fmla="*/ 0 w 45"/>
                  <a:gd name="T3" fmla="*/ 0 h 60"/>
                  <a:gd name="T4" fmla="*/ 45 w 45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60"/>
                  <a:gd name="T11" fmla="*/ 45 w 45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60">
                    <a:moveTo>
                      <a:pt x="0" y="60"/>
                    </a:moveTo>
                    <a:lnTo>
                      <a:pt x="0" y="0"/>
                    </a:lnTo>
                    <a:lnTo>
                      <a:pt x="45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42" name="Freeform 406"/>
              <p:cNvSpPr>
                <a:spLocks/>
              </p:cNvSpPr>
              <p:nvPr/>
            </p:nvSpPr>
            <p:spPr bwMode="auto">
              <a:xfrm>
                <a:off x="2579" y="2005"/>
                <a:ext cx="70" cy="487"/>
              </a:xfrm>
              <a:custGeom>
                <a:avLst/>
                <a:gdLst>
                  <a:gd name="T0" fmla="*/ 68 w 70"/>
                  <a:gd name="T1" fmla="*/ 487 h 487"/>
                  <a:gd name="T2" fmla="*/ 70 w 70"/>
                  <a:gd name="T3" fmla="*/ 0 h 487"/>
                  <a:gd name="T4" fmla="*/ 0 w 70"/>
                  <a:gd name="T5" fmla="*/ 0 h 487"/>
                  <a:gd name="T6" fmla="*/ 0 w 70"/>
                  <a:gd name="T7" fmla="*/ 487 h 487"/>
                  <a:gd name="T8" fmla="*/ 70 w 70"/>
                  <a:gd name="T9" fmla="*/ 487 h 487"/>
                  <a:gd name="T10" fmla="*/ 70 w 70"/>
                  <a:gd name="T11" fmla="*/ 487 h 487"/>
                  <a:gd name="T12" fmla="*/ 68 w 70"/>
                  <a:gd name="T13" fmla="*/ 487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87"/>
                  <a:gd name="T23" fmla="*/ 70 w 70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87">
                    <a:moveTo>
                      <a:pt x="68" y="487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70" y="487"/>
                    </a:lnTo>
                    <a:lnTo>
                      <a:pt x="68" y="48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43" name="Freeform 407"/>
              <p:cNvSpPr>
                <a:spLocks/>
              </p:cNvSpPr>
              <p:nvPr/>
            </p:nvSpPr>
            <p:spPr bwMode="auto">
              <a:xfrm>
                <a:off x="2579" y="2005"/>
                <a:ext cx="70" cy="487"/>
              </a:xfrm>
              <a:custGeom>
                <a:avLst/>
                <a:gdLst>
                  <a:gd name="T0" fmla="*/ 68 w 70"/>
                  <a:gd name="T1" fmla="*/ 487 h 487"/>
                  <a:gd name="T2" fmla="*/ 70 w 70"/>
                  <a:gd name="T3" fmla="*/ 0 h 487"/>
                  <a:gd name="T4" fmla="*/ 0 w 70"/>
                  <a:gd name="T5" fmla="*/ 0 h 487"/>
                  <a:gd name="T6" fmla="*/ 0 w 70"/>
                  <a:gd name="T7" fmla="*/ 487 h 487"/>
                  <a:gd name="T8" fmla="*/ 70 w 70"/>
                  <a:gd name="T9" fmla="*/ 487 h 487"/>
                  <a:gd name="T10" fmla="*/ 70 w 70"/>
                  <a:gd name="T11" fmla="*/ 487 h 4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7"/>
                  <a:gd name="T20" fmla="*/ 70 w 70"/>
                  <a:gd name="T21" fmla="*/ 487 h 4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7">
                    <a:moveTo>
                      <a:pt x="68" y="487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487"/>
                    </a:lnTo>
                    <a:lnTo>
                      <a:pt x="70" y="48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05" name="Rectangle 408"/>
            <p:cNvSpPr>
              <a:spLocks noChangeArrowheads="1"/>
            </p:cNvSpPr>
            <p:nvPr/>
          </p:nvSpPr>
          <p:spPr bwMode="auto">
            <a:xfrm>
              <a:off x="2327" y="2189"/>
              <a:ext cx="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EB75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06" name="Rectangle 409"/>
            <p:cNvSpPr>
              <a:spLocks noChangeArrowheads="1"/>
            </p:cNvSpPr>
            <p:nvPr/>
          </p:nvSpPr>
          <p:spPr bwMode="auto">
            <a:xfrm>
              <a:off x="2387" y="2189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EB75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07" name="Rectangle 410"/>
            <p:cNvSpPr>
              <a:spLocks noChangeArrowheads="1"/>
            </p:cNvSpPr>
            <p:nvPr/>
          </p:nvSpPr>
          <p:spPr bwMode="auto">
            <a:xfrm>
              <a:off x="2435" y="2189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EB75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08" name="Rectangle 411"/>
            <p:cNvSpPr>
              <a:spLocks noChangeArrowheads="1"/>
            </p:cNvSpPr>
            <p:nvPr/>
          </p:nvSpPr>
          <p:spPr bwMode="auto">
            <a:xfrm>
              <a:off x="3623" y="3274"/>
              <a:ext cx="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EB7500"/>
                  </a:solidFill>
                </a:rPr>
                <a:t>R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09" name="Rectangle 412"/>
            <p:cNvSpPr>
              <a:spLocks noChangeArrowheads="1"/>
            </p:cNvSpPr>
            <p:nvPr/>
          </p:nvSpPr>
          <p:spPr bwMode="auto">
            <a:xfrm>
              <a:off x="3683" y="3274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EB75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10" name="Rectangle 413"/>
            <p:cNvSpPr>
              <a:spLocks noChangeArrowheads="1"/>
            </p:cNvSpPr>
            <p:nvPr/>
          </p:nvSpPr>
          <p:spPr bwMode="auto">
            <a:xfrm>
              <a:off x="3730" y="3274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EB7500"/>
                  </a:solidFill>
                </a:rPr>
                <a:t>g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11" name="Freeform 414"/>
            <p:cNvSpPr>
              <a:spLocks/>
            </p:cNvSpPr>
            <p:nvPr/>
          </p:nvSpPr>
          <p:spPr bwMode="auto">
            <a:xfrm>
              <a:off x="3238" y="2655"/>
              <a:ext cx="45" cy="60"/>
            </a:xfrm>
            <a:custGeom>
              <a:avLst/>
              <a:gdLst>
                <a:gd name="T0" fmla="*/ 20 w 45"/>
                <a:gd name="T1" fmla="*/ 60 h 60"/>
                <a:gd name="T2" fmla="*/ 25 w 45"/>
                <a:gd name="T3" fmla="*/ 60 h 60"/>
                <a:gd name="T4" fmla="*/ 30 w 45"/>
                <a:gd name="T5" fmla="*/ 60 h 60"/>
                <a:gd name="T6" fmla="*/ 33 w 45"/>
                <a:gd name="T7" fmla="*/ 56 h 60"/>
                <a:gd name="T8" fmla="*/ 35 w 45"/>
                <a:gd name="T9" fmla="*/ 56 h 60"/>
                <a:gd name="T10" fmla="*/ 38 w 45"/>
                <a:gd name="T11" fmla="*/ 53 h 60"/>
                <a:gd name="T12" fmla="*/ 40 w 45"/>
                <a:gd name="T13" fmla="*/ 50 h 60"/>
                <a:gd name="T14" fmla="*/ 43 w 45"/>
                <a:gd name="T15" fmla="*/ 46 h 60"/>
                <a:gd name="T16" fmla="*/ 43 w 45"/>
                <a:gd name="T17" fmla="*/ 40 h 60"/>
                <a:gd name="T18" fmla="*/ 45 w 45"/>
                <a:gd name="T19" fmla="*/ 36 h 60"/>
                <a:gd name="T20" fmla="*/ 45 w 45"/>
                <a:gd name="T21" fmla="*/ 30 h 60"/>
                <a:gd name="T22" fmla="*/ 45 w 45"/>
                <a:gd name="T23" fmla="*/ 26 h 60"/>
                <a:gd name="T24" fmla="*/ 43 w 45"/>
                <a:gd name="T25" fmla="*/ 20 h 60"/>
                <a:gd name="T26" fmla="*/ 43 w 45"/>
                <a:gd name="T27" fmla="*/ 16 h 60"/>
                <a:gd name="T28" fmla="*/ 40 w 45"/>
                <a:gd name="T29" fmla="*/ 13 h 60"/>
                <a:gd name="T30" fmla="*/ 38 w 45"/>
                <a:gd name="T31" fmla="*/ 10 h 60"/>
                <a:gd name="T32" fmla="*/ 35 w 45"/>
                <a:gd name="T33" fmla="*/ 6 h 60"/>
                <a:gd name="T34" fmla="*/ 33 w 45"/>
                <a:gd name="T35" fmla="*/ 3 h 60"/>
                <a:gd name="T36" fmla="*/ 30 w 45"/>
                <a:gd name="T37" fmla="*/ 3 h 60"/>
                <a:gd name="T38" fmla="*/ 25 w 45"/>
                <a:gd name="T39" fmla="*/ 0 h 60"/>
                <a:gd name="T40" fmla="*/ 23 w 45"/>
                <a:gd name="T41" fmla="*/ 0 h 60"/>
                <a:gd name="T42" fmla="*/ 18 w 45"/>
                <a:gd name="T43" fmla="*/ 0 h 60"/>
                <a:gd name="T44" fmla="*/ 15 w 45"/>
                <a:gd name="T45" fmla="*/ 3 h 60"/>
                <a:gd name="T46" fmla="*/ 13 w 45"/>
                <a:gd name="T47" fmla="*/ 3 h 60"/>
                <a:gd name="T48" fmla="*/ 8 w 45"/>
                <a:gd name="T49" fmla="*/ 6 h 60"/>
                <a:gd name="T50" fmla="*/ 5 w 45"/>
                <a:gd name="T51" fmla="*/ 10 h 60"/>
                <a:gd name="T52" fmla="*/ 3 w 45"/>
                <a:gd name="T53" fmla="*/ 13 h 60"/>
                <a:gd name="T54" fmla="*/ 3 w 45"/>
                <a:gd name="T55" fmla="*/ 16 h 60"/>
                <a:gd name="T56" fmla="*/ 0 w 45"/>
                <a:gd name="T57" fmla="*/ 20 h 60"/>
                <a:gd name="T58" fmla="*/ 0 w 45"/>
                <a:gd name="T59" fmla="*/ 26 h 60"/>
                <a:gd name="T60" fmla="*/ 0 w 45"/>
                <a:gd name="T61" fmla="*/ 30 h 60"/>
                <a:gd name="T62" fmla="*/ 0 w 45"/>
                <a:gd name="T63" fmla="*/ 36 h 60"/>
                <a:gd name="T64" fmla="*/ 0 w 45"/>
                <a:gd name="T65" fmla="*/ 40 h 60"/>
                <a:gd name="T66" fmla="*/ 3 w 45"/>
                <a:gd name="T67" fmla="*/ 46 h 60"/>
                <a:gd name="T68" fmla="*/ 3 w 45"/>
                <a:gd name="T69" fmla="*/ 50 h 60"/>
                <a:gd name="T70" fmla="*/ 5 w 45"/>
                <a:gd name="T71" fmla="*/ 53 h 60"/>
                <a:gd name="T72" fmla="*/ 8 w 45"/>
                <a:gd name="T73" fmla="*/ 56 h 60"/>
                <a:gd name="T74" fmla="*/ 13 w 45"/>
                <a:gd name="T75" fmla="*/ 56 h 60"/>
                <a:gd name="T76" fmla="*/ 15 w 45"/>
                <a:gd name="T77" fmla="*/ 60 h 60"/>
                <a:gd name="T78" fmla="*/ 18 w 45"/>
                <a:gd name="T79" fmla="*/ 60 h 60"/>
                <a:gd name="T80" fmla="*/ 23 w 45"/>
                <a:gd name="T81" fmla="*/ 60 h 60"/>
                <a:gd name="T82" fmla="*/ 23 w 45"/>
                <a:gd name="T83" fmla="*/ 60 h 60"/>
                <a:gd name="T84" fmla="*/ 20 w 45"/>
                <a:gd name="T85" fmla="*/ 60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60"/>
                <a:gd name="T131" fmla="*/ 45 w 45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60">
                  <a:moveTo>
                    <a:pt x="20" y="60"/>
                  </a:moveTo>
                  <a:lnTo>
                    <a:pt x="25" y="60"/>
                  </a:lnTo>
                  <a:lnTo>
                    <a:pt x="30" y="60"/>
                  </a:lnTo>
                  <a:lnTo>
                    <a:pt x="33" y="56"/>
                  </a:lnTo>
                  <a:lnTo>
                    <a:pt x="35" y="56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3" y="46"/>
                  </a:lnTo>
                  <a:lnTo>
                    <a:pt x="43" y="40"/>
                  </a:lnTo>
                  <a:lnTo>
                    <a:pt x="45" y="36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43" y="20"/>
                  </a:lnTo>
                  <a:lnTo>
                    <a:pt x="43" y="16"/>
                  </a:lnTo>
                  <a:lnTo>
                    <a:pt x="40" y="13"/>
                  </a:lnTo>
                  <a:lnTo>
                    <a:pt x="38" y="10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3" y="50"/>
                  </a:lnTo>
                  <a:lnTo>
                    <a:pt x="5" y="53"/>
                  </a:lnTo>
                  <a:lnTo>
                    <a:pt x="8" y="56"/>
                  </a:lnTo>
                  <a:lnTo>
                    <a:pt x="13" y="56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3" y="60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2" name="Line 415"/>
            <p:cNvSpPr>
              <a:spLocks noChangeShapeType="1"/>
            </p:cNvSpPr>
            <p:nvPr/>
          </p:nvSpPr>
          <p:spPr bwMode="auto">
            <a:xfrm>
              <a:off x="2647" y="2249"/>
              <a:ext cx="8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3" name="Line 416"/>
            <p:cNvSpPr>
              <a:spLocks noChangeShapeType="1"/>
            </p:cNvSpPr>
            <p:nvPr/>
          </p:nvSpPr>
          <p:spPr bwMode="auto">
            <a:xfrm>
              <a:off x="2729" y="2099"/>
              <a:ext cx="10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4" name="Line 417"/>
            <p:cNvSpPr>
              <a:spLocks noChangeShapeType="1"/>
            </p:cNvSpPr>
            <p:nvPr/>
          </p:nvSpPr>
          <p:spPr bwMode="auto">
            <a:xfrm>
              <a:off x="2295" y="2115"/>
              <a:ext cx="10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5" name="Rectangle 418"/>
            <p:cNvSpPr>
              <a:spLocks noChangeArrowheads="1"/>
            </p:cNvSpPr>
            <p:nvPr/>
          </p:nvSpPr>
          <p:spPr bwMode="auto">
            <a:xfrm>
              <a:off x="2692" y="297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FF0000"/>
                  </a:solidFill>
                </a:rPr>
                <a:t>b</a:t>
              </a:r>
              <a:endParaRPr kumimoji="0" lang="en-US">
                <a:solidFill>
                  <a:srgbClr val="FF0000"/>
                </a:solidFill>
              </a:endParaRPr>
            </a:p>
          </p:txBody>
        </p:sp>
        <p:sp>
          <p:nvSpPr>
            <p:cNvPr id="110616" name="Rectangle 419"/>
            <p:cNvSpPr>
              <a:spLocks noChangeArrowheads="1"/>
            </p:cNvSpPr>
            <p:nvPr/>
          </p:nvSpPr>
          <p:spPr bwMode="auto">
            <a:xfrm>
              <a:off x="2742" y="297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u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17" name="Rectangle 420"/>
            <p:cNvSpPr>
              <a:spLocks noChangeArrowheads="1"/>
            </p:cNvSpPr>
            <p:nvPr/>
          </p:nvSpPr>
          <p:spPr bwMode="auto">
            <a:xfrm>
              <a:off x="2792" y="297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18" name="Rectangle 421"/>
            <p:cNvSpPr>
              <a:spLocks noChangeArrowheads="1"/>
            </p:cNvSpPr>
            <p:nvPr/>
          </p:nvSpPr>
          <p:spPr bwMode="auto">
            <a:xfrm>
              <a:off x="2841" y="297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b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19" name="Rectangle 422"/>
            <p:cNvSpPr>
              <a:spLocks noChangeArrowheads="1"/>
            </p:cNvSpPr>
            <p:nvPr/>
          </p:nvSpPr>
          <p:spPr bwMode="auto">
            <a:xfrm>
              <a:off x="2891" y="2978"/>
              <a:ext cx="2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l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20" name="Rectangle 423"/>
            <p:cNvSpPr>
              <a:spLocks noChangeArrowheads="1"/>
            </p:cNvSpPr>
            <p:nvPr/>
          </p:nvSpPr>
          <p:spPr bwMode="auto">
            <a:xfrm>
              <a:off x="2909" y="297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e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0621" name="Freeform 424"/>
            <p:cNvSpPr>
              <a:spLocks/>
            </p:cNvSpPr>
            <p:nvPr/>
          </p:nvSpPr>
          <p:spPr bwMode="auto">
            <a:xfrm>
              <a:off x="2792" y="3147"/>
              <a:ext cx="72" cy="94"/>
            </a:xfrm>
            <a:custGeom>
              <a:avLst/>
              <a:gdLst>
                <a:gd name="T0" fmla="*/ 34 w 72"/>
                <a:gd name="T1" fmla="*/ 94 h 94"/>
                <a:gd name="T2" fmla="*/ 42 w 72"/>
                <a:gd name="T3" fmla="*/ 94 h 94"/>
                <a:gd name="T4" fmla="*/ 47 w 72"/>
                <a:gd name="T5" fmla="*/ 94 h 94"/>
                <a:gd name="T6" fmla="*/ 52 w 72"/>
                <a:gd name="T7" fmla="*/ 90 h 94"/>
                <a:gd name="T8" fmla="*/ 57 w 72"/>
                <a:gd name="T9" fmla="*/ 87 h 94"/>
                <a:gd name="T10" fmla="*/ 62 w 72"/>
                <a:gd name="T11" fmla="*/ 80 h 94"/>
                <a:gd name="T12" fmla="*/ 67 w 72"/>
                <a:gd name="T13" fmla="*/ 77 h 94"/>
                <a:gd name="T14" fmla="*/ 69 w 72"/>
                <a:gd name="T15" fmla="*/ 70 h 94"/>
                <a:gd name="T16" fmla="*/ 72 w 72"/>
                <a:gd name="T17" fmla="*/ 64 h 94"/>
                <a:gd name="T18" fmla="*/ 72 w 72"/>
                <a:gd name="T19" fmla="*/ 54 h 94"/>
                <a:gd name="T20" fmla="*/ 72 w 72"/>
                <a:gd name="T21" fmla="*/ 47 h 94"/>
                <a:gd name="T22" fmla="*/ 72 w 72"/>
                <a:gd name="T23" fmla="*/ 40 h 94"/>
                <a:gd name="T24" fmla="*/ 72 w 72"/>
                <a:gd name="T25" fmla="*/ 30 h 94"/>
                <a:gd name="T26" fmla="*/ 69 w 72"/>
                <a:gd name="T27" fmla="*/ 24 h 94"/>
                <a:gd name="T28" fmla="*/ 67 w 72"/>
                <a:gd name="T29" fmla="*/ 17 h 94"/>
                <a:gd name="T30" fmla="*/ 62 w 72"/>
                <a:gd name="T31" fmla="*/ 14 h 94"/>
                <a:gd name="T32" fmla="*/ 57 w 72"/>
                <a:gd name="T33" fmla="*/ 7 h 94"/>
                <a:gd name="T34" fmla="*/ 52 w 72"/>
                <a:gd name="T35" fmla="*/ 4 h 94"/>
                <a:gd name="T36" fmla="*/ 47 w 72"/>
                <a:gd name="T37" fmla="*/ 0 h 94"/>
                <a:gd name="T38" fmla="*/ 42 w 72"/>
                <a:gd name="T39" fmla="*/ 0 h 94"/>
                <a:gd name="T40" fmla="*/ 37 w 72"/>
                <a:gd name="T41" fmla="*/ 0 h 94"/>
                <a:gd name="T42" fmla="*/ 29 w 72"/>
                <a:gd name="T43" fmla="*/ 0 h 94"/>
                <a:gd name="T44" fmla="*/ 24 w 72"/>
                <a:gd name="T45" fmla="*/ 0 h 94"/>
                <a:gd name="T46" fmla="*/ 19 w 72"/>
                <a:gd name="T47" fmla="*/ 4 h 94"/>
                <a:gd name="T48" fmla="*/ 14 w 72"/>
                <a:gd name="T49" fmla="*/ 7 h 94"/>
                <a:gd name="T50" fmla="*/ 12 w 72"/>
                <a:gd name="T51" fmla="*/ 14 h 94"/>
                <a:gd name="T52" fmla="*/ 7 w 72"/>
                <a:gd name="T53" fmla="*/ 17 h 94"/>
                <a:gd name="T54" fmla="*/ 4 w 72"/>
                <a:gd name="T55" fmla="*/ 24 h 94"/>
                <a:gd name="T56" fmla="*/ 2 w 72"/>
                <a:gd name="T57" fmla="*/ 30 h 94"/>
                <a:gd name="T58" fmla="*/ 2 w 72"/>
                <a:gd name="T59" fmla="*/ 40 h 94"/>
                <a:gd name="T60" fmla="*/ 0 w 72"/>
                <a:gd name="T61" fmla="*/ 47 h 94"/>
                <a:gd name="T62" fmla="*/ 2 w 72"/>
                <a:gd name="T63" fmla="*/ 54 h 94"/>
                <a:gd name="T64" fmla="*/ 2 w 72"/>
                <a:gd name="T65" fmla="*/ 64 h 94"/>
                <a:gd name="T66" fmla="*/ 4 w 72"/>
                <a:gd name="T67" fmla="*/ 70 h 94"/>
                <a:gd name="T68" fmla="*/ 7 w 72"/>
                <a:gd name="T69" fmla="*/ 77 h 94"/>
                <a:gd name="T70" fmla="*/ 12 w 72"/>
                <a:gd name="T71" fmla="*/ 80 h 94"/>
                <a:gd name="T72" fmla="*/ 14 w 72"/>
                <a:gd name="T73" fmla="*/ 87 h 94"/>
                <a:gd name="T74" fmla="*/ 19 w 72"/>
                <a:gd name="T75" fmla="*/ 90 h 94"/>
                <a:gd name="T76" fmla="*/ 24 w 72"/>
                <a:gd name="T77" fmla="*/ 94 h 94"/>
                <a:gd name="T78" fmla="*/ 29 w 72"/>
                <a:gd name="T79" fmla="*/ 94 h 94"/>
                <a:gd name="T80" fmla="*/ 37 w 72"/>
                <a:gd name="T81" fmla="*/ 94 h 94"/>
                <a:gd name="T82" fmla="*/ 37 w 72"/>
                <a:gd name="T83" fmla="*/ 94 h 94"/>
                <a:gd name="T84" fmla="*/ 34 w 72"/>
                <a:gd name="T85" fmla="*/ 94 h 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"/>
                <a:gd name="T130" fmla="*/ 0 h 94"/>
                <a:gd name="T131" fmla="*/ 72 w 72"/>
                <a:gd name="T132" fmla="*/ 94 h 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" h="94">
                  <a:moveTo>
                    <a:pt x="34" y="94"/>
                  </a:moveTo>
                  <a:lnTo>
                    <a:pt x="42" y="94"/>
                  </a:lnTo>
                  <a:lnTo>
                    <a:pt x="47" y="94"/>
                  </a:lnTo>
                  <a:lnTo>
                    <a:pt x="52" y="90"/>
                  </a:lnTo>
                  <a:lnTo>
                    <a:pt x="57" y="87"/>
                  </a:lnTo>
                  <a:lnTo>
                    <a:pt x="62" y="80"/>
                  </a:lnTo>
                  <a:lnTo>
                    <a:pt x="67" y="77"/>
                  </a:lnTo>
                  <a:lnTo>
                    <a:pt x="69" y="70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2" y="47"/>
                  </a:lnTo>
                  <a:lnTo>
                    <a:pt x="72" y="40"/>
                  </a:lnTo>
                  <a:lnTo>
                    <a:pt x="72" y="30"/>
                  </a:lnTo>
                  <a:lnTo>
                    <a:pt x="69" y="24"/>
                  </a:lnTo>
                  <a:lnTo>
                    <a:pt x="67" y="17"/>
                  </a:lnTo>
                  <a:lnTo>
                    <a:pt x="62" y="14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4"/>
                  </a:lnTo>
                  <a:lnTo>
                    <a:pt x="14" y="7"/>
                  </a:lnTo>
                  <a:lnTo>
                    <a:pt x="12" y="14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2" y="30"/>
                  </a:lnTo>
                  <a:lnTo>
                    <a:pt x="2" y="40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4" y="70"/>
                  </a:lnTo>
                  <a:lnTo>
                    <a:pt x="7" y="77"/>
                  </a:lnTo>
                  <a:lnTo>
                    <a:pt x="12" y="80"/>
                  </a:lnTo>
                  <a:lnTo>
                    <a:pt x="14" y="87"/>
                  </a:lnTo>
                  <a:lnTo>
                    <a:pt x="19" y="90"/>
                  </a:lnTo>
                  <a:lnTo>
                    <a:pt x="24" y="94"/>
                  </a:lnTo>
                  <a:lnTo>
                    <a:pt x="29" y="94"/>
                  </a:lnTo>
                  <a:lnTo>
                    <a:pt x="37" y="94"/>
                  </a:lnTo>
                  <a:lnTo>
                    <a:pt x="34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2" name="Freeform 425"/>
            <p:cNvSpPr>
              <a:spLocks/>
            </p:cNvSpPr>
            <p:nvPr/>
          </p:nvSpPr>
          <p:spPr bwMode="auto">
            <a:xfrm>
              <a:off x="2792" y="3147"/>
              <a:ext cx="72" cy="94"/>
            </a:xfrm>
            <a:custGeom>
              <a:avLst/>
              <a:gdLst>
                <a:gd name="T0" fmla="*/ 34 w 72"/>
                <a:gd name="T1" fmla="*/ 94 h 94"/>
                <a:gd name="T2" fmla="*/ 42 w 72"/>
                <a:gd name="T3" fmla="*/ 94 h 94"/>
                <a:gd name="T4" fmla="*/ 47 w 72"/>
                <a:gd name="T5" fmla="*/ 94 h 94"/>
                <a:gd name="T6" fmla="*/ 52 w 72"/>
                <a:gd name="T7" fmla="*/ 90 h 94"/>
                <a:gd name="T8" fmla="*/ 57 w 72"/>
                <a:gd name="T9" fmla="*/ 87 h 94"/>
                <a:gd name="T10" fmla="*/ 62 w 72"/>
                <a:gd name="T11" fmla="*/ 80 h 94"/>
                <a:gd name="T12" fmla="*/ 67 w 72"/>
                <a:gd name="T13" fmla="*/ 77 h 94"/>
                <a:gd name="T14" fmla="*/ 69 w 72"/>
                <a:gd name="T15" fmla="*/ 70 h 94"/>
                <a:gd name="T16" fmla="*/ 72 w 72"/>
                <a:gd name="T17" fmla="*/ 64 h 94"/>
                <a:gd name="T18" fmla="*/ 72 w 72"/>
                <a:gd name="T19" fmla="*/ 54 h 94"/>
                <a:gd name="T20" fmla="*/ 72 w 72"/>
                <a:gd name="T21" fmla="*/ 47 h 94"/>
                <a:gd name="T22" fmla="*/ 72 w 72"/>
                <a:gd name="T23" fmla="*/ 40 h 94"/>
                <a:gd name="T24" fmla="*/ 72 w 72"/>
                <a:gd name="T25" fmla="*/ 30 h 94"/>
                <a:gd name="T26" fmla="*/ 69 w 72"/>
                <a:gd name="T27" fmla="*/ 24 h 94"/>
                <a:gd name="T28" fmla="*/ 67 w 72"/>
                <a:gd name="T29" fmla="*/ 17 h 94"/>
                <a:gd name="T30" fmla="*/ 62 w 72"/>
                <a:gd name="T31" fmla="*/ 14 h 94"/>
                <a:gd name="T32" fmla="*/ 57 w 72"/>
                <a:gd name="T33" fmla="*/ 7 h 94"/>
                <a:gd name="T34" fmla="*/ 52 w 72"/>
                <a:gd name="T35" fmla="*/ 4 h 94"/>
                <a:gd name="T36" fmla="*/ 47 w 72"/>
                <a:gd name="T37" fmla="*/ 0 h 94"/>
                <a:gd name="T38" fmla="*/ 42 w 72"/>
                <a:gd name="T39" fmla="*/ 0 h 94"/>
                <a:gd name="T40" fmla="*/ 37 w 72"/>
                <a:gd name="T41" fmla="*/ 0 h 94"/>
                <a:gd name="T42" fmla="*/ 29 w 72"/>
                <a:gd name="T43" fmla="*/ 0 h 94"/>
                <a:gd name="T44" fmla="*/ 24 w 72"/>
                <a:gd name="T45" fmla="*/ 0 h 94"/>
                <a:gd name="T46" fmla="*/ 19 w 72"/>
                <a:gd name="T47" fmla="*/ 4 h 94"/>
                <a:gd name="T48" fmla="*/ 14 w 72"/>
                <a:gd name="T49" fmla="*/ 7 h 94"/>
                <a:gd name="T50" fmla="*/ 12 w 72"/>
                <a:gd name="T51" fmla="*/ 14 h 94"/>
                <a:gd name="T52" fmla="*/ 7 w 72"/>
                <a:gd name="T53" fmla="*/ 17 h 94"/>
                <a:gd name="T54" fmla="*/ 4 w 72"/>
                <a:gd name="T55" fmla="*/ 24 h 94"/>
                <a:gd name="T56" fmla="*/ 2 w 72"/>
                <a:gd name="T57" fmla="*/ 30 h 94"/>
                <a:gd name="T58" fmla="*/ 2 w 72"/>
                <a:gd name="T59" fmla="*/ 40 h 94"/>
                <a:gd name="T60" fmla="*/ 0 w 72"/>
                <a:gd name="T61" fmla="*/ 47 h 94"/>
                <a:gd name="T62" fmla="*/ 2 w 72"/>
                <a:gd name="T63" fmla="*/ 54 h 94"/>
                <a:gd name="T64" fmla="*/ 2 w 72"/>
                <a:gd name="T65" fmla="*/ 64 h 94"/>
                <a:gd name="T66" fmla="*/ 4 w 72"/>
                <a:gd name="T67" fmla="*/ 70 h 94"/>
                <a:gd name="T68" fmla="*/ 7 w 72"/>
                <a:gd name="T69" fmla="*/ 77 h 94"/>
                <a:gd name="T70" fmla="*/ 12 w 72"/>
                <a:gd name="T71" fmla="*/ 80 h 94"/>
                <a:gd name="T72" fmla="*/ 14 w 72"/>
                <a:gd name="T73" fmla="*/ 87 h 94"/>
                <a:gd name="T74" fmla="*/ 19 w 72"/>
                <a:gd name="T75" fmla="*/ 90 h 94"/>
                <a:gd name="T76" fmla="*/ 24 w 72"/>
                <a:gd name="T77" fmla="*/ 94 h 94"/>
                <a:gd name="T78" fmla="*/ 29 w 72"/>
                <a:gd name="T79" fmla="*/ 94 h 94"/>
                <a:gd name="T80" fmla="*/ 37 w 72"/>
                <a:gd name="T81" fmla="*/ 94 h 94"/>
                <a:gd name="T82" fmla="*/ 37 w 72"/>
                <a:gd name="T83" fmla="*/ 94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2"/>
                <a:gd name="T127" fmla="*/ 0 h 94"/>
                <a:gd name="T128" fmla="*/ 72 w 72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2" h="94">
                  <a:moveTo>
                    <a:pt x="34" y="94"/>
                  </a:moveTo>
                  <a:lnTo>
                    <a:pt x="42" y="94"/>
                  </a:lnTo>
                  <a:lnTo>
                    <a:pt x="47" y="94"/>
                  </a:lnTo>
                  <a:lnTo>
                    <a:pt x="52" y="90"/>
                  </a:lnTo>
                  <a:lnTo>
                    <a:pt x="57" y="87"/>
                  </a:lnTo>
                  <a:lnTo>
                    <a:pt x="62" y="80"/>
                  </a:lnTo>
                  <a:lnTo>
                    <a:pt x="67" y="77"/>
                  </a:lnTo>
                  <a:lnTo>
                    <a:pt x="69" y="70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2" y="47"/>
                  </a:lnTo>
                  <a:lnTo>
                    <a:pt x="72" y="40"/>
                  </a:lnTo>
                  <a:lnTo>
                    <a:pt x="72" y="30"/>
                  </a:lnTo>
                  <a:lnTo>
                    <a:pt x="69" y="24"/>
                  </a:lnTo>
                  <a:lnTo>
                    <a:pt x="67" y="17"/>
                  </a:lnTo>
                  <a:lnTo>
                    <a:pt x="62" y="14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4"/>
                  </a:lnTo>
                  <a:lnTo>
                    <a:pt x="14" y="7"/>
                  </a:lnTo>
                  <a:lnTo>
                    <a:pt x="12" y="14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2" y="30"/>
                  </a:lnTo>
                  <a:lnTo>
                    <a:pt x="2" y="40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4" y="70"/>
                  </a:lnTo>
                  <a:lnTo>
                    <a:pt x="7" y="77"/>
                  </a:lnTo>
                  <a:lnTo>
                    <a:pt x="12" y="80"/>
                  </a:lnTo>
                  <a:lnTo>
                    <a:pt x="14" y="87"/>
                  </a:lnTo>
                  <a:lnTo>
                    <a:pt x="19" y="90"/>
                  </a:lnTo>
                  <a:lnTo>
                    <a:pt x="24" y="94"/>
                  </a:lnTo>
                  <a:lnTo>
                    <a:pt x="29" y="94"/>
                  </a:lnTo>
                  <a:lnTo>
                    <a:pt x="37" y="94"/>
                  </a:lnTo>
                </a:path>
              </a:pathLst>
            </a:custGeom>
            <a:noFill/>
            <a:ln w="11113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3" name="Freeform 426"/>
            <p:cNvSpPr>
              <a:spLocks/>
            </p:cNvSpPr>
            <p:nvPr/>
          </p:nvSpPr>
          <p:spPr bwMode="auto">
            <a:xfrm>
              <a:off x="2839" y="3118"/>
              <a:ext cx="72" cy="96"/>
            </a:xfrm>
            <a:custGeom>
              <a:avLst/>
              <a:gdLst>
                <a:gd name="T0" fmla="*/ 35 w 72"/>
                <a:gd name="T1" fmla="*/ 96 h 96"/>
                <a:gd name="T2" fmla="*/ 40 w 72"/>
                <a:gd name="T3" fmla="*/ 96 h 96"/>
                <a:gd name="T4" fmla="*/ 47 w 72"/>
                <a:gd name="T5" fmla="*/ 93 h 96"/>
                <a:gd name="T6" fmla="*/ 52 w 72"/>
                <a:gd name="T7" fmla="*/ 89 h 96"/>
                <a:gd name="T8" fmla="*/ 57 w 72"/>
                <a:gd name="T9" fmla="*/ 86 h 96"/>
                <a:gd name="T10" fmla="*/ 60 w 72"/>
                <a:gd name="T11" fmla="*/ 83 h 96"/>
                <a:gd name="T12" fmla="*/ 65 w 72"/>
                <a:gd name="T13" fmla="*/ 76 h 96"/>
                <a:gd name="T14" fmla="*/ 67 w 72"/>
                <a:gd name="T15" fmla="*/ 69 h 96"/>
                <a:gd name="T16" fmla="*/ 70 w 72"/>
                <a:gd name="T17" fmla="*/ 63 h 96"/>
                <a:gd name="T18" fmla="*/ 70 w 72"/>
                <a:gd name="T19" fmla="*/ 56 h 96"/>
                <a:gd name="T20" fmla="*/ 72 w 72"/>
                <a:gd name="T21" fmla="*/ 46 h 96"/>
                <a:gd name="T22" fmla="*/ 70 w 72"/>
                <a:gd name="T23" fmla="*/ 39 h 96"/>
                <a:gd name="T24" fmla="*/ 70 w 72"/>
                <a:gd name="T25" fmla="*/ 33 h 96"/>
                <a:gd name="T26" fmla="*/ 67 w 72"/>
                <a:gd name="T27" fmla="*/ 26 h 96"/>
                <a:gd name="T28" fmla="*/ 65 w 72"/>
                <a:gd name="T29" fmla="*/ 19 h 96"/>
                <a:gd name="T30" fmla="*/ 60 w 72"/>
                <a:gd name="T31" fmla="*/ 13 h 96"/>
                <a:gd name="T32" fmla="*/ 57 w 72"/>
                <a:gd name="T33" fmla="*/ 10 h 96"/>
                <a:gd name="T34" fmla="*/ 52 w 72"/>
                <a:gd name="T35" fmla="*/ 6 h 96"/>
                <a:gd name="T36" fmla="*/ 47 w 72"/>
                <a:gd name="T37" fmla="*/ 3 h 96"/>
                <a:gd name="T38" fmla="*/ 40 w 72"/>
                <a:gd name="T39" fmla="*/ 0 h 96"/>
                <a:gd name="T40" fmla="*/ 35 w 72"/>
                <a:gd name="T41" fmla="*/ 0 h 96"/>
                <a:gd name="T42" fmla="*/ 30 w 72"/>
                <a:gd name="T43" fmla="*/ 0 h 96"/>
                <a:gd name="T44" fmla="*/ 25 w 72"/>
                <a:gd name="T45" fmla="*/ 3 h 96"/>
                <a:gd name="T46" fmla="*/ 17 w 72"/>
                <a:gd name="T47" fmla="*/ 6 h 96"/>
                <a:gd name="T48" fmla="*/ 15 w 72"/>
                <a:gd name="T49" fmla="*/ 10 h 96"/>
                <a:gd name="T50" fmla="*/ 10 w 72"/>
                <a:gd name="T51" fmla="*/ 13 h 96"/>
                <a:gd name="T52" fmla="*/ 5 w 72"/>
                <a:gd name="T53" fmla="*/ 19 h 96"/>
                <a:gd name="T54" fmla="*/ 2 w 72"/>
                <a:gd name="T55" fmla="*/ 26 h 96"/>
                <a:gd name="T56" fmla="*/ 0 w 72"/>
                <a:gd name="T57" fmla="*/ 33 h 96"/>
                <a:gd name="T58" fmla="*/ 0 w 72"/>
                <a:gd name="T59" fmla="*/ 39 h 96"/>
                <a:gd name="T60" fmla="*/ 0 w 72"/>
                <a:gd name="T61" fmla="*/ 46 h 96"/>
                <a:gd name="T62" fmla="*/ 0 w 72"/>
                <a:gd name="T63" fmla="*/ 56 h 96"/>
                <a:gd name="T64" fmla="*/ 0 w 72"/>
                <a:gd name="T65" fmla="*/ 63 h 96"/>
                <a:gd name="T66" fmla="*/ 2 w 72"/>
                <a:gd name="T67" fmla="*/ 69 h 96"/>
                <a:gd name="T68" fmla="*/ 5 w 72"/>
                <a:gd name="T69" fmla="*/ 76 h 96"/>
                <a:gd name="T70" fmla="*/ 10 w 72"/>
                <a:gd name="T71" fmla="*/ 83 h 96"/>
                <a:gd name="T72" fmla="*/ 15 w 72"/>
                <a:gd name="T73" fmla="*/ 86 h 96"/>
                <a:gd name="T74" fmla="*/ 17 w 72"/>
                <a:gd name="T75" fmla="*/ 89 h 96"/>
                <a:gd name="T76" fmla="*/ 25 w 72"/>
                <a:gd name="T77" fmla="*/ 93 h 96"/>
                <a:gd name="T78" fmla="*/ 30 w 72"/>
                <a:gd name="T79" fmla="*/ 96 h 96"/>
                <a:gd name="T80" fmla="*/ 35 w 72"/>
                <a:gd name="T81" fmla="*/ 96 h 96"/>
                <a:gd name="T82" fmla="*/ 35 w 72"/>
                <a:gd name="T83" fmla="*/ 96 h 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2"/>
                <a:gd name="T127" fmla="*/ 0 h 96"/>
                <a:gd name="T128" fmla="*/ 72 w 72"/>
                <a:gd name="T129" fmla="*/ 96 h 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2" h="96">
                  <a:moveTo>
                    <a:pt x="35" y="96"/>
                  </a:moveTo>
                  <a:lnTo>
                    <a:pt x="40" y="96"/>
                  </a:lnTo>
                  <a:lnTo>
                    <a:pt x="47" y="93"/>
                  </a:lnTo>
                  <a:lnTo>
                    <a:pt x="52" y="89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65" y="76"/>
                  </a:lnTo>
                  <a:lnTo>
                    <a:pt x="67" y="69"/>
                  </a:lnTo>
                  <a:lnTo>
                    <a:pt x="70" y="63"/>
                  </a:lnTo>
                  <a:lnTo>
                    <a:pt x="70" y="56"/>
                  </a:lnTo>
                  <a:lnTo>
                    <a:pt x="72" y="46"/>
                  </a:lnTo>
                  <a:lnTo>
                    <a:pt x="70" y="39"/>
                  </a:lnTo>
                  <a:lnTo>
                    <a:pt x="70" y="33"/>
                  </a:lnTo>
                  <a:lnTo>
                    <a:pt x="67" y="26"/>
                  </a:lnTo>
                  <a:lnTo>
                    <a:pt x="65" y="19"/>
                  </a:lnTo>
                  <a:lnTo>
                    <a:pt x="60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5" y="19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69"/>
                  </a:lnTo>
                  <a:lnTo>
                    <a:pt x="5" y="76"/>
                  </a:lnTo>
                  <a:lnTo>
                    <a:pt x="10" y="83"/>
                  </a:lnTo>
                  <a:lnTo>
                    <a:pt x="15" y="86"/>
                  </a:lnTo>
                  <a:lnTo>
                    <a:pt x="17" y="89"/>
                  </a:lnTo>
                  <a:lnTo>
                    <a:pt x="25" y="93"/>
                  </a:lnTo>
                  <a:lnTo>
                    <a:pt x="30" y="96"/>
                  </a:lnTo>
                  <a:lnTo>
                    <a:pt x="35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4" name="Freeform 427"/>
            <p:cNvSpPr>
              <a:spLocks/>
            </p:cNvSpPr>
            <p:nvPr/>
          </p:nvSpPr>
          <p:spPr bwMode="auto">
            <a:xfrm>
              <a:off x="2839" y="3118"/>
              <a:ext cx="72" cy="96"/>
            </a:xfrm>
            <a:custGeom>
              <a:avLst/>
              <a:gdLst>
                <a:gd name="T0" fmla="*/ 35 w 72"/>
                <a:gd name="T1" fmla="*/ 96 h 96"/>
                <a:gd name="T2" fmla="*/ 40 w 72"/>
                <a:gd name="T3" fmla="*/ 96 h 96"/>
                <a:gd name="T4" fmla="*/ 47 w 72"/>
                <a:gd name="T5" fmla="*/ 93 h 96"/>
                <a:gd name="T6" fmla="*/ 52 w 72"/>
                <a:gd name="T7" fmla="*/ 89 h 96"/>
                <a:gd name="T8" fmla="*/ 57 w 72"/>
                <a:gd name="T9" fmla="*/ 86 h 96"/>
                <a:gd name="T10" fmla="*/ 60 w 72"/>
                <a:gd name="T11" fmla="*/ 83 h 96"/>
                <a:gd name="T12" fmla="*/ 65 w 72"/>
                <a:gd name="T13" fmla="*/ 76 h 96"/>
                <a:gd name="T14" fmla="*/ 67 w 72"/>
                <a:gd name="T15" fmla="*/ 69 h 96"/>
                <a:gd name="T16" fmla="*/ 70 w 72"/>
                <a:gd name="T17" fmla="*/ 63 h 96"/>
                <a:gd name="T18" fmla="*/ 70 w 72"/>
                <a:gd name="T19" fmla="*/ 56 h 96"/>
                <a:gd name="T20" fmla="*/ 72 w 72"/>
                <a:gd name="T21" fmla="*/ 46 h 96"/>
                <a:gd name="T22" fmla="*/ 70 w 72"/>
                <a:gd name="T23" fmla="*/ 39 h 96"/>
                <a:gd name="T24" fmla="*/ 70 w 72"/>
                <a:gd name="T25" fmla="*/ 33 h 96"/>
                <a:gd name="T26" fmla="*/ 67 w 72"/>
                <a:gd name="T27" fmla="*/ 26 h 96"/>
                <a:gd name="T28" fmla="*/ 65 w 72"/>
                <a:gd name="T29" fmla="*/ 19 h 96"/>
                <a:gd name="T30" fmla="*/ 60 w 72"/>
                <a:gd name="T31" fmla="*/ 13 h 96"/>
                <a:gd name="T32" fmla="*/ 57 w 72"/>
                <a:gd name="T33" fmla="*/ 10 h 96"/>
                <a:gd name="T34" fmla="*/ 52 w 72"/>
                <a:gd name="T35" fmla="*/ 6 h 96"/>
                <a:gd name="T36" fmla="*/ 47 w 72"/>
                <a:gd name="T37" fmla="*/ 3 h 96"/>
                <a:gd name="T38" fmla="*/ 40 w 72"/>
                <a:gd name="T39" fmla="*/ 0 h 96"/>
                <a:gd name="T40" fmla="*/ 35 w 72"/>
                <a:gd name="T41" fmla="*/ 0 h 96"/>
                <a:gd name="T42" fmla="*/ 30 w 72"/>
                <a:gd name="T43" fmla="*/ 0 h 96"/>
                <a:gd name="T44" fmla="*/ 25 w 72"/>
                <a:gd name="T45" fmla="*/ 3 h 96"/>
                <a:gd name="T46" fmla="*/ 17 w 72"/>
                <a:gd name="T47" fmla="*/ 6 h 96"/>
                <a:gd name="T48" fmla="*/ 15 w 72"/>
                <a:gd name="T49" fmla="*/ 10 h 96"/>
                <a:gd name="T50" fmla="*/ 10 w 72"/>
                <a:gd name="T51" fmla="*/ 13 h 96"/>
                <a:gd name="T52" fmla="*/ 5 w 72"/>
                <a:gd name="T53" fmla="*/ 19 h 96"/>
                <a:gd name="T54" fmla="*/ 2 w 72"/>
                <a:gd name="T55" fmla="*/ 26 h 96"/>
                <a:gd name="T56" fmla="*/ 0 w 72"/>
                <a:gd name="T57" fmla="*/ 33 h 96"/>
                <a:gd name="T58" fmla="*/ 0 w 72"/>
                <a:gd name="T59" fmla="*/ 39 h 96"/>
                <a:gd name="T60" fmla="*/ 0 w 72"/>
                <a:gd name="T61" fmla="*/ 46 h 96"/>
                <a:gd name="T62" fmla="*/ 0 w 72"/>
                <a:gd name="T63" fmla="*/ 56 h 96"/>
                <a:gd name="T64" fmla="*/ 0 w 72"/>
                <a:gd name="T65" fmla="*/ 63 h 96"/>
                <a:gd name="T66" fmla="*/ 2 w 72"/>
                <a:gd name="T67" fmla="*/ 69 h 96"/>
                <a:gd name="T68" fmla="*/ 5 w 72"/>
                <a:gd name="T69" fmla="*/ 76 h 96"/>
                <a:gd name="T70" fmla="*/ 10 w 72"/>
                <a:gd name="T71" fmla="*/ 83 h 96"/>
                <a:gd name="T72" fmla="*/ 15 w 72"/>
                <a:gd name="T73" fmla="*/ 86 h 96"/>
                <a:gd name="T74" fmla="*/ 17 w 72"/>
                <a:gd name="T75" fmla="*/ 89 h 96"/>
                <a:gd name="T76" fmla="*/ 25 w 72"/>
                <a:gd name="T77" fmla="*/ 93 h 96"/>
                <a:gd name="T78" fmla="*/ 30 w 72"/>
                <a:gd name="T79" fmla="*/ 96 h 96"/>
                <a:gd name="T80" fmla="*/ 35 w 72"/>
                <a:gd name="T81" fmla="*/ 96 h 96"/>
                <a:gd name="T82" fmla="*/ 35 w 72"/>
                <a:gd name="T83" fmla="*/ 96 h 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2"/>
                <a:gd name="T127" fmla="*/ 0 h 96"/>
                <a:gd name="T128" fmla="*/ 72 w 72"/>
                <a:gd name="T129" fmla="*/ 96 h 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2" h="96">
                  <a:moveTo>
                    <a:pt x="35" y="96"/>
                  </a:moveTo>
                  <a:lnTo>
                    <a:pt x="40" y="96"/>
                  </a:lnTo>
                  <a:lnTo>
                    <a:pt x="47" y="93"/>
                  </a:lnTo>
                  <a:lnTo>
                    <a:pt x="52" y="89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65" y="76"/>
                  </a:lnTo>
                  <a:lnTo>
                    <a:pt x="67" y="69"/>
                  </a:lnTo>
                  <a:lnTo>
                    <a:pt x="70" y="63"/>
                  </a:lnTo>
                  <a:lnTo>
                    <a:pt x="70" y="56"/>
                  </a:lnTo>
                  <a:lnTo>
                    <a:pt x="72" y="46"/>
                  </a:lnTo>
                  <a:lnTo>
                    <a:pt x="70" y="39"/>
                  </a:lnTo>
                  <a:lnTo>
                    <a:pt x="70" y="33"/>
                  </a:lnTo>
                  <a:lnTo>
                    <a:pt x="67" y="26"/>
                  </a:lnTo>
                  <a:lnTo>
                    <a:pt x="65" y="19"/>
                  </a:lnTo>
                  <a:lnTo>
                    <a:pt x="60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5" y="19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69"/>
                  </a:lnTo>
                  <a:lnTo>
                    <a:pt x="5" y="76"/>
                  </a:lnTo>
                  <a:lnTo>
                    <a:pt x="10" y="83"/>
                  </a:lnTo>
                  <a:lnTo>
                    <a:pt x="15" y="86"/>
                  </a:lnTo>
                  <a:lnTo>
                    <a:pt x="17" y="89"/>
                  </a:lnTo>
                  <a:lnTo>
                    <a:pt x="25" y="93"/>
                  </a:lnTo>
                  <a:lnTo>
                    <a:pt x="30" y="96"/>
                  </a:lnTo>
                  <a:lnTo>
                    <a:pt x="35" y="96"/>
                  </a:lnTo>
                </a:path>
              </a:pathLst>
            </a:custGeom>
            <a:noFill/>
            <a:ln w="11113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5" name="Freeform 428"/>
            <p:cNvSpPr>
              <a:spLocks/>
            </p:cNvSpPr>
            <p:nvPr/>
          </p:nvSpPr>
          <p:spPr bwMode="auto">
            <a:xfrm>
              <a:off x="3026" y="1669"/>
              <a:ext cx="43" cy="57"/>
            </a:xfrm>
            <a:custGeom>
              <a:avLst/>
              <a:gdLst>
                <a:gd name="T0" fmla="*/ 20 w 43"/>
                <a:gd name="T1" fmla="*/ 57 h 57"/>
                <a:gd name="T2" fmla="*/ 25 w 43"/>
                <a:gd name="T3" fmla="*/ 57 h 57"/>
                <a:gd name="T4" fmla="*/ 28 w 43"/>
                <a:gd name="T5" fmla="*/ 57 h 57"/>
                <a:gd name="T6" fmla="*/ 33 w 43"/>
                <a:gd name="T7" fmla="*/ 53 h 57"/>
                <a:gd name="T8" fmla="*/ 35 w 43"/>
                <a:gd name="T9" fmla="*/ 53 h 57"/>
                <a:gd name="T10" fmla="*/ 38 w 43"/>
                <a:gd name="T11" fmla="*/ 50 h 57"/>
                <a:gd name="T12" fmla="*/ 40 w 43"/>
                <a:gd name="T13" fmla="*/ 47 h 57"/>
                <a:gd name="T14" fmla="*/ 40 w 43"/>
                <a:gd name="T15" fmla="*/ 43 h 57"/>
                <a:gd name="T16" fmla="*/ 43 w 43"/>
                <a:gd name="T17" fmla="*/ 37 h 57"/>
                <a:gd name="T18" fmla="*/ 43 w 43"/>
                <a:gd name="T19" fmla="*/ 33 h 57"/>
                <a:gd name="T20" fmla="*/ 43 w 43"/>
                <a:gd name="T21" fmla="*/ 30 h 57"/>
                <a:gd name="T22" fmla="*/ 43 w 43"/>
                <a:gd name="T23" fmla="*/ 23 h 57"/>
                <a:gd name="T24" fmla="*/ 43 w 43"/>
                <a:gd name="T25" fmla="*/ 20 h 57"/>
                <a:gd name="T26" fmla="*/ 40 w 43"/>
                <a:gd name="T27" fmla="*/ 17 h 57"/>
                <a:gd name="T28" fmla="*/ 40 w 43"/>
                <a:gd name="T29" fmla="*/ 14 h 57"/>
                <a:gd name="T30" fmla="*/ 38 w 43"/>
                <a:gd name="T31" fmla="*/ 10 h 57"/>
                <a:gd name="T32" fmla="*/ 35 w 43"/>
                <a:gd name="T33" fmla="*/ 7 h 57"/>
                <a:gd name="T34" fmla="*/ 33 w 43"/>
                <a:gd name="T35" fmla="*/ 4 h 57"/>
                <a:gd name="T36" fmla="*/ 28 w 43"/>
                <a:gd name="T37" fmla="*/ 4 h 57"/>
                <a:gd name="T38" fmla="*/ 25 w 43"/>
                <a:gd name="T39" fmla="*/ 0 h 57"/>
                <a:gd name="T40" fmla="*/ 23 w 43"/>
                <a:gd name="T41" fmla="*/ 0 h 57"/>
                <a:gd name="T42" fmla="*/ 18 w 43"/>
                <a:gd name="T43" fmla="*/ 0 h 57"/>
                <a:gd name="T44" fmla="*/ 15 w 43"/>
                <a:gd name="T45" fmla="*/ 4 h 57"/>
                <a:gd name="T46" fmla="*/ 13 w 43"/>
                <a:gd name="T47" fmla="*/ 4 h 57"/>
                <a:gd name="T48" fmla="*/ 10 w 43"/>
                <a:gd name="T49" fmla="*/ 7 h 57"/>
                <a:gd name="T50" fmla="*/ 8 w 43"/>
                <a:gd name="T51" fmla="*/ 10 h 57"/>
                <a:gd name="T52" fmla="*/ 5 w 43"/>
                <a:gd name="T53" fmla="*/ 14 h 57"/>
                <a:gd name="T54" fmla="*/ 3 w 43"/>
                <a:gd name="T55" fmla="*/ 17 h 57"/>
                <a:gd name="T56" fmla="*/ 3 w 43"/>
                <a:gd name="T57" fmla="*/ 20 h 57"/>
                <a:gd name="T58" fmla="*/ 0 w 43"/>
                <a:gd name="T59" fmla="*/ 23 h 57"/>
                <a:gd name="T60" fmla="*/ 0 w 43"/>
                <a:gd name="T61" fmla="*/ 30 h 57"/>
                <a:gd name="T62" fmla="*/ 0 w 43"/>
                <a:gd name="T63" fmla="*/ 33 h 57"/>
                <a:gd name="T64" fmla="*/ 3 w 43"/>
                <a:gd name="T65" fmla="*/ 37 h 57"/>
                <a:gd name="T66" fmla="*/ 3 w 43"/>
                <a:gd name="T67" fmla="*/ 43 h 57"/>
                <a:gd name="T68" fmla="*/ 5 w 43"/>
                <a:gd name="T69" fmla="*/ 47 h 57"/>
                <a:gd name="T70" fmla="*/ 8 w 43"/>
                <a:gd name="T71" fmla="*/ 50 h 57"/>
                <a:gd name="T72" fmla="*/ 10 w 43"/>
                <a:gd name="T73" fmla="*/ 53 h 57"/>
                <a:gd name="T74" fmla="*/ 13 w 43"/>
                <a:gd name="T75" fmla="*/ 53 h 57"/>
                <a:gd name="T76" fmla="*/ 15 w 43"/>
                <a:gd name="T77" fmla="*/ 57 h 57"/>
                <a:gd name="T78" fmla="*/ 18 w 43"/>
                <a:gd name="T79" fmla="*/ 57 h 57"/>
                <a:gd name="T80" fmla="*/ 23 w 43"/>
                <a:gd name="T81" fmla="*/ 57 h 57"/>
                <a:gd name="T82" fmla="*/ 23 w 43"/>
                <a:gd name="T83" fmla="*/ 57 h 57"/>
                <a:gd name="T84" fmla="*/ 20 w 43"/>
                <a:gd name="T85" fmla="*/ 57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57"/>
                <a:gd name="T131" fmla="*/ 43 w 43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57">
                  <a:moveTo>
                    <a:pt x="20" y="57"/>
                  </a:moveTo>
                  <a:lnTo>
                    <a:pt x="25" y="57"/>
                  </a:lnTo>
                  <a:lnTo>
                    <a:pt x="28" y="57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3" y="30"/>
                  </a:lnTo>
                  <a:lnTo>
                    <a:pt x="43" y="23"/>
                  </a:lnTo>
                  <a:lnTo>
                    <a:pt x="43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38" y="10"/>
                  </a:lnTo>
                  <a:lnTo>
                    <a:pt x="35" y="7"/>
                  </a:lnTo>
                  <a:lnTo>
                    <a:pt x="33" y="4"/>
                  </a:lnTo>
                  <a:lnTo>
                    <a:pt x="28" y="4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7"/>
                  </a:lnTo>
                  <a:lnTo>
                    <a:pt x="3" y="43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3" y="57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6" name="Freeform 429"/>
            <p:cNvSpPr>
              <a:spLocks/>
            </p:cNvSpPr>
            <p:nvPr/>
          </p:nvSpPr>
          <p:spPr bwMode="auto">
            <a:xfrm>
              <a:off x="3026" y="1669"/>
              <a:ext cx="43" cy="57"/>
            </a:xfrm>
            <a:custGeom>
              <a:avLst/>
              <a:gdLst>
                <a:gd name="T0" fmla="*/ 20 w 43"/>
                <a:gd name="T1" fmla="*/ 57 h 57"/>
                <a:gd name="T2" fmla="*/ 25 w 43"/>
                <a:gd name="T3" fmla="*/ 57 h 57"/>
                <a:gd name="T4" fmla="*/ 28 w 43"/>
                <a:gd name="T5" fmla="*/ 57 h 57"/>
                <a:gd name="T6" fmla="*/ 33 w 43"/>
                <a:gd name="T7" fmla="*/ 53 h 57"/>
                <a:gd name="T8" fmla="*/ 35 w 43"/>
                <a:gd name="T9" fmla="*/ 53 h 57"/>
                <a:gd name="T10" fmla="*/ 38 w 43"/>
                <a:gd name="T11" fmla="*/ 50 h 57"/>
                <a:gd name="T12" fmla="*/ 40 w 43"/>
                <a:gd name="T13" fmla="*/ 47 h 57"/>
                <a:gd name="T14" fmla="*/ 40 w 43"/>
                <a:gd name="T15" fmla="*/ 43 h 57"/>
                <a:gd name="T16" fmla="*/ 43 w 43"/>
                <a:gd name="T17" fmla="*/ 37 h 57"/>
                <a:gd name="T18" fmla="*/ 43 w 43"/>
                <a:gd name="T19" fmla="*/ 33 h 57"/>
                <a:gd name="T20" fmla="*/ 43 w 43"/>
                <a:gd name="T21" fmla="*/ 30 h 57"/>
                <a:gd name="T22" fmla="*/ 43 w 43"/>
                <a:gd name="T23" fmla="*/ 23 h 57"/>
                <a:gd name="T24" fmla="*/ 43 w 43"/>
                <a:gd name="T25" fmla="*/ 20 h 57"/>
                <a:gd name="T26" fmla="*/ 40 w 43"/>
                <a:gd name="T27" fmla="*/ 17 h 57"/>
                <a:gd name="T28" fmla="*/ 40 w 43"/>
                <a:gd name="T29" fmla="*/ 14 h 57"/>
                <a:gd name="T30" fmla="*/ 38 w 43"/>
                <a:gd name="T31" fmla="*/ 10 h 57"/>
                <a:gd name="T32" fmla="*/ 35 w 43"/>
                <a:gd name="T33" fmla="*/ 7 h 57"/>
                <a:gd name="T34" fmla="*/ 33 w 43"/>
                <a:gd name="T35" fmla="*/ 4 h 57"/>
                <a:gd name="T36" fmla="*/ 28 w 43"/>
                <a:gd name="T37" fmla="*/ 4 h 57"/>
                <a:gd name="T38" fmla="*/ 25 w 43"/>
                <a:gd name="T39" fmla="*/ 0 h 57"/>
                <a:gd name="T40" fmla="*/ 23 w 43"/>
                <a:gd name="T41" fmla="*/ 0 h 57"/>
                <a:gd name="T42" fmla="*/ 18 w 43"/>
                <a:gd name="T43" fmla="*/ 0 h 57"/>
                <a:gd name="T44" fmla="*/ 15 w 43"/>
                <a:gd name="T45" fmla="*/ 4 h 57"/>
                <a:gd name="T46" fmla="*/ 13 w 43"/>
                <a:gd name="T47" fmla="*/ 4 h 57"/>
                <a:gd name="T48" fmla="*/ 10 w 43"/>
                <a:gd name="T49" fmla="*/ 7 h 57"/>
                <a:gd name="T50" fmla="*/ 8 w 43"/>
                <a:gd name="T51" fmla="*/ 10 h 57"/>
                <a:gd name="T52" fmla="*/ 5 w 43"/>
                <a:gd name="T53" fmla="*/ 14 h 57"/>
                <a:gd name="T54" fmla="*/ 3 w 43"/>
                <a:gd name="T55" fmla="*/ 17 h 57"/>
                <a:gd name="T56" fmla="*/ 3 w 43"/>
                <a:gd name="T57" fmla="*/ 20 h 57"/>
                <a:gd name="T58" fmla="*/ 0 w 43"/>
                <a:gd name="T59" fmla="*/ 23 h 57"/>
                <a:gd name="T60" fmla="*/ 0 w 43"/>
                <a:gd name="T61" fmla="*/ 30 h 57"/>
                <a:gd name="T62" fmla="*/ 0 w 43"/>
                <a:gd name="T63" fmla="*/ 33 h 57"/>
                <a:gd name="T64" fmla="*/ 3 w 43"/>
                <a:gd name="T65" fmla="*/ 37 h 57"/>
                <a:gd name="T66" fmla="*/ 3 w 43"/>
                <a:gd name="T67" fmla="*/ 43 h 57"/>
                <a:gd name="T68" fmla="*/ 5 w 43"/>
                <a:gd name="T69" fmla="*/ 47 h 57"/>
                <a:gd name="T70" fmla="*/ 8 w 43"/>
                <a:gd name="T71" fmla="*/ 50 h 57"/>
                <a:gd name="T72" fmla="*/ 10 w 43"/>
                <a:gd name="T73" fmla="*/ 53 h 57"/>
                <a:gd name="T74" fmla="*/ 13 w 43"/>
                <a:gd name="T75" fmla="*/ 53 h 57"/>
                <a:gd name="T76" fmla="*/ 15 w 43"/>
                <a:gd name="T77" fmla="*/ 57 h 57"/>
                <a:gd name="T78" fmla="*/ 18 w 43"/>
                <a:gd name="T79" fmla="*/ 57 h 57"/>
                <a:gd name="T80" fmla="*/ 23 w 43"/>
                <a:gd name="T81" fmla="*/ 57 h 57"/>
                <a:gd name="T82" fmla="*/ 23 w 43"/>
                <a:gd name="T83" fmla="*/ 57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57"/>
                <a:gd name="T128" fmla="*/ 43 w 43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57">
                  <a:moveTo>
                    <a:pt x="20" y="57"/>
                  </a:moveTo>
                  <a:lnTo>
                    <a:pt x="25" y="57"/>
                  </a:lnTo>
                  <a:lnTo>
                    <a:pt x="28" y="57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3" y="30"/>
                  </a:lnTo>
                  <a:lnTo>
                    <a:pt x="43" y="23"/>
                  </a:lnTo>
                  <a:lnTo>
                    <a:pt x="43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38" y="10"/>
                  </a:lnTo>
                  <a:lnTo>
                    <a:pt x="35" y="7"/>
                  </a:lnTo>
                  <a:lnTo>
                    <a:pt x="33" y="4"/>
                  </a:lnTo>
                  <a:lnTo>
                    <a:pt x="28" y="4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7"/>
                  </a:lnTo>
                  <a:lnTo>
                    <a:pt x="3" y="43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3" y="57"/>
                  </a:lnTo>
                </a:path>
              </a:pathLst>
            </a:custGeom>
            <a:noFill/>
            <a:ln w="3175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7" name="Freeform 430"/>
            <p:cNvSpPr>
              <a:spLocks/>
            </p:cNvSpPr>
            <p:nvPr/>
          </p:nvSpPr>
          <p:spPr bwMode="auto">
            <a:xfrm>
              <a:off x="3243" y="1729"/>
              <a:ext cx="43" cy="57"/>
            </a:xfrm>
            <a:custGeom>
              <a:avLst/>
              <a:gdLst>
                <a:gd name="T0" fmla="*/ 20 w 43"/>
                <a:gd name="T1" fmla="*/ 57 h 57"/>
                <a:gd name="T2" fmla="*/ 25 w 43"/>
                <a:gd name="T3" fmla="*/ 57 h 57"/>
                <a:gd name="T4" fmla="*/ 28 w 43"/>
                <a:gd name="T5" fmla="*/ 57 h 57"/>
                <a:gd name="T6" fmla="*/ 30 w 43"/>
                <a:gd name="T7" fmla="*/ 53 h 57"/>
                <a:gd name="T8" fmla="*/ 33 w 43"/>
                <a:gd name="T9" fmla="*/ 53 h 57"/>
                <a:gd name="T10" fmla="*/ 35 w 43"/>
                <a:gd name="T11" fmla="*/ 50 h 57"/>
                <a:gd name="T12" fmla="*/ 38 w 43"/>
                <a:gd name="T13" fmla="*/ 47 h 57"/>
                <a:gd name="T14" fmla="*/ 40 w 43"/>
                <a:gd name="T15" fmla="*/ 43 h 57"/>
                <a:gd name="T16" fmla="*/ 40 w 43"/>
                <a:gd name="T17" fmla="*/ 37 h 57"/>
                <a:gd name="T18" fmla="*/ 43 w 43"/>
                <a:gd name="T19" fmla="*/ 33 h 57"/>
                <a:gd name="T20" fmla="*/ 43 w 43"/>
                <a:gd name="T21" fmla="*/ 30 h 57"/>
                <a:gd name="T22" fmla="*/ 43 w 43"/>
                <a:gd name="T23" fmla="*/ 23 h 57"/>
                <a:gd name="T24" fmla="*/ 40 w 43"/>
                <a:gd name="T25" fmla="*/ 20 h 57"/>
                <a:gd name="T26" fmla="*/ 40 w 43"/>
                <a:gd name="T27" fmla="*/ 17 h 57"/>
                <a:gd name="T28" fmla="*/ 38 w 43"/>
                <a:gd name="T29" fmla="*/ 13 h 57"/>
                <a:gd name="T30" fmla="*/ 35 w 43"/>
                <a:gd name="T31" fmla="*/ 10 h 57"/>
                <a:gd name="T32" fmla="*/ 33 w 43"/>
                <a:gd name="T33" fmla="*/ 7 h 57"/>
                <a:gd name="T34" fmla="*/ 30 w 43"/>
                <a:gd name="T35" fmla="*/ 3 h 57"/>
                <a:gd name="T36" fmla="*/ 28 w 43"/>
                <a:gd name="T37" fmla="*/ 0 h 57"/>
                <a:gd name="T38" fmla="*/ 25 w 43"/>
                <a:gd name="T39" fmla="*/ 0 h 57"/>
                <a:gd name="T40" fmla="*/ 20 w 43"/>
                <a:gd name="T41" fmla="*/ 0 h 57"/>
                <a:gd name="T42" fmla="*/ 18 w 43"/>
                <a:gd name="T43" fmla="*/ 0 h 57"/>
                <a:gd name="T44" fmla="*/ 15 w 43"/>
                <a:gd name="T45" fmla="*/ 0 h 57"/>
                <a:gd name="T46" fmla="*/ 10 w 43"/>
                <a:gd name="T47" fmla="*/ 3 h 57"/>
                <a:gd name="T48" fmla="*/ 8 w 43"/>
                <a:gd name="T49" fmla="*/ 7 h 57"/>
                <a:gd name="T50" fmla="*/ 5 w 43"/>
                <a:gd name="T51" fmla="*/ 10 h 57"/>
                <a:gd name="T52" fmla="*/ 3 w 43"/>
                <a:gd name="T53" fmla="*/ 13 h 57"/>
                <a:gd name="T54" fmla="*/ 3 w 43"/>
                <a:gd name="T55" fmla="*/ 17 h 57"/>
                <a:gd name="T56" fmla="*/ 0 w 43"/>
                <a:gd name="T57" fmla="*/ 20 h 57"/>
                <a:gd name="T58" fmla="*/ 0 w 43"/>
                <a:gd name="T59" fmla="*/ 23 h 57"/>
                <a:gd name="T60" fmla="*/ 0 w 43"/>
                <a:gd name="T61" fmla="*/ 30 h 57"/>
                <a:gd name="T62" fmla="*/ 0 w 43"/>
                <a:gd name="T63" fmla="*/ 33 h 57"/>
                <a:gd name="T64" fmla="*/ 0 w 43"/>
                <a:gd name="T65" fmla="*/ 37 h 57"/>
                <a:gd name="T66" fmla="*/ 3 w 43"/>
                <a:gd name="T67" fmla="*/ 43 h 57"/>
                <a:gd name="T68" fmla="*/ 3 w 43"/>
                <a:gd name="T69" fmla="*/ 47 h 57"/>
                <a:gd name="T70" fmla="*/ 5 w 43"/>
                <a:gd name="T71" fmla="*/ 50 h 57"/>
                <a:gd name="T72" fmla="*/ 8 w 43"/>
                <a:gd name="T73" fmla="*/ 53 h 57"/>
                <a:gd name="T74" fmla="*/ 10 w 43"/>
                <a:gd name="T75" fmla="*/ 53 h 57"/>
                <a:gd name="T76" fmla="*/ 15 w 43"/>
                <a:gd name="T77" fmla="*/ 57 h 57"/>
                <a:gd name="T78" fmla="*/ 18 w 43"/>
                <a:gd name="T79" fmla="*/ 57 h 57"/>
                <a:gd name="T80" fmla="*/ 20 w 43"/>
                <a:gd name="T81" fmla="*/ 57 h 57"/>
                <a:gd name="T82" fmla="*/ 20 w 43"/>
                <a:gd name="T83" fmla="*/ 57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57"/>
                <a:gd name="T128" fmla="*/ 43 w 43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57">
                  <a:moveTo>
                    <a:pt x="20" y="57"/>
                  </a:moveTo>
                  <a:lnTo>
                    <a:pt x="25" y="57"/>
                  </a:lnTo>
                  <a:lnTo>
                    <a:pt x="28" y="57"/>
                  </a:lnTo>
                  <a:lnTo>
                    <a:pt x="30" y="53"/>
                  </a:lnTo>
                  <a:lnTo>
                    <a:pt x="33" y="53"/>
                  </a:lnTo>
                  <a:lnTo>
                    <a:pt x="35" y="50"/>
                  </a:lnTo>
                  <a:lnTo>
                    <a:pt x="38" y="47"/>
                  </a:lnTo>
                  <a:lnTo>
                    <a:pt x="40" y="43"/>
                  </a:lnTo>
                  <a:lnTo>
                    <a:pt x="40" y="37"/>
                  </a:lnTo>
                  <a:lnTo>
                    <a:pt x="43" y="33"/>
                  </a:lnTo>
                  <a:lnTo>
                    <a:pt x="43" y="30"/>
                  </a:lnTo>
                  <a:lnTo>
                    <a:pt x="43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8" y="7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3" y="43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3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8" name="Freeform 431"/>
            <p:cNvSpPr>
              <a:spLocks/>
            </p:cNvSpPr>
            <p:nvPr/>
          </p:nvSpPr>
          <p:spPr bwMode="auto">
            <a:xfrm>
              <a:off x="3243" y="1729"/>
              <a:ext cx="43" cy="57"/>
            </a:xfrm>
            <a:custGeom>
              <a:avLst/>
              <a:gdLst>
                <a:gd name="T0" fmla="*/ 20 w 43"/>
                <a:gd name="T1" fmla="*/ 57 h 57"/>
                <a:gd name="T2" fmla="*/ 25 w 43"/>
                <a:gd name="T3" fmla="*/ 57 h 57"/>
                <a:gd name="T4" fmla="*/ 28 w 43"/>
                <a:gd name="T5" fmla="*/ 57 h 57"/>
                <a:gd name="T6" fmla="*/ 30 w 43"/>
                <a:gd name="T7" fmla="*/ 53 h 57"/>
                <a:gd name="T8" fmla="*/ 33 w 43"/>
                <a:gd name="T9" fmla="*/ 53 h 57"/>
                <a:gd name="T10" fmla="*/ 35 w 43"/>
                <a:gd name="T11" fmla="*/ 50 h 57"/>
                <a:gd name="T12" fmla="*/ 38 w 43"/>
                <a:gd name="T13" fmla="*/ 47 h 57"/>
                <a:gd name="T14" fmla="*/ 40 w 43"/>
                <a:gd name="T15" fmla="*/ 43 h 57"/>
                <a:gd name="T16" fmla="*/ 40 w 43"/>
                <a:gd name="T17" fmla="*/ 37 h 57"/>
                <a:gd name="T18" fmla="*/ 43 w 43"/>
                <a:gd name="T19" fmla="*/ 33 h 57"/>
                <a:gd name="T20" fmla="*/ 43 w 43"/>
                <a:gd name="T21" fmla="*/ 30 h 57"/>
                <a:gd name="T22" fmla="*/ 43 w 43"/>
                <a:gd name="T23" fmla="*/ 23 h 57"/>
                <a:gd name="T24" fmla="*/ 40 w 43"/>
                <a:gd name="T25" fmla="*/ 20 h 57"/>
                <a:gd name="T26" fmla="*/ 40 w 43"/>
                <a:gd name="T27" fmla="*/ 17 h 57"/>
                <a:gd name="T28" fmla="*/ 38 w 43"/>
                <a:gd name="T29" fmla="*/ 13 h 57"/>
                <a:gd name="T30" fmla="*/ 35 w 43"/>
                <a:gd name="T31" fmla="*/ 10 h 57"/>
                <a:gd name="T32" fmla="*/ 33 w 43"/>
                <a:gd name="T33" fmla="*/ 7 h 57"/>
                <a:gd name="T34" fmla="*/ 30 w 43"/>
                <a:gd name="T35" fmla="*/ 3 h 57"/>
                <a:gd name="T36" fmla="*/ 28 w 43"/>
                <a:gd name="T37" fmla="*/ 0 h 57"/>
                <a:gd name="T38" fmla="*/ 25 w 43"/>
                <a:gd name="T39" fmla="*/ 0 h 57"/>
                <a:gd name="T40" fmla="*/ 20 w 43"/>
                <a:gd name="T41" fmla="*/ 0 h 57"/>
                <a:gd name="T42" fmla="*/ 18 w 43"/>
                <a:gd name="T43" fmla="*/ 0 h 57"/>
                <a:gd name="T44" fmla="*/ 15 w 43"/>
                <a:gd name="T45" fmla="*/ 0 h 57"/>
                <a:gd name="T46" fmla="*/ 10 w 43"/>
                <a:gd name="T47" fmla="*/ 3 h 57"/>
                <a:gd name="T48" fmla="*/ 8 w 43"/>
                <a:gd name="T49" fmla="*/ 7 h 57"/>
                <a:gd name="T50" fmla="*/ 5 w 43"/>
                <a:gd name="T51" fmla="*/ 10 h 57"/>
                <a:gd name="T52" fmla="*/ 3 w 43"/>
                <a:gd name="T53" fmla="*/ 13 h 57"/>
                <a:gd name="T54" fmla="*/ 3 w 43"/>
                <a:gd name="T55" fmla="*/ 17 h 57"/>
                <a:gd name="T56" fmla="*/ 0 w 43"/>
                <a:gd name="T57" fmla="*/ 20 h 57"/>
                <a:gd name="T58" fmla="*/ 0 w 43"/>
                <a:gd name="T59" fmla="*/ 23 h 57"/>
                <a:gd name="T60" fmla="*/ 0 w 43"/>
                <a:gd name="T61" fmla="*/ 30 h 57"/>
                <a:gd name="T62" fmla="*/ 0 w 43"/>
                <a:gd name="T63" fmla="*/ 33 h 57"/>
                <a:gd name="T64" fmla="*/ 0 w 43"/>
                <a:gd name="T65" fmla="*/ 37 h 57"/>
                <a:gd name="T66" fmla="*/ 3 w 43"/>
                <a:gd name="T67" fmla="*/ 43 h 57"/>
                <a:gd name="T68" fmla="*/ 3 w 43"/>
                <a:gd name="T69" fmla="*/ 47 h 57"/>
                <a:gd name="T70" fmla="*/ 5 w 43"/>
                <a:gd name="T71" fmla="*/ 50 h 57"/>
                <a:gd name="T72" fmla="*/ 8 w 43"/>
                <a:gd name="T73" fmla="*/ 53 h 57"/>
                <a:gd name="T74" fmla="*/ 10 w 43"/>
                <a:gd name="T75" fmla="*/ 53 h 57"/>
                <a:gd name="T76" fmla="*/ 15 w 43"/>
                <a:gd name="T77" fmla="*/ 57 h 57"/>
                <a:gd name="T78" fmla="*/ 18 w 43"/>
                <a:gd name="T79" fmla="*/ 57 h 57"/>
                <a:gd name="T80" fmla="*/ 20 w 43"/>
                <a:gd name="T81" fmla="*/ 57 h 57"/>
                <a:gd name="T82" fmla="*/ 20 w 43"/>
                <a:gd name="T83" fmla="*/ 57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57"/>
                <a:gd name="T128" fmla="*/ 43 w 43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57">
                  <a:moveTo>
                    <a:pt x="20" y="57"/>
                  </a:moveTo>
                  <a:lnTo>
                    <a:pt x="25" y="57"/>
                  </a:lnTo>
                  <a:lnTo>
                    <a:pt x="28" y="57"/>
                  </a:lnTo>
                  <a:lnTo>
                    <a:pt x="30" y="53"/>
                  </a:lnTo>
                  <a:lnTo>
                    <a:pt x="33" y="53"/>
                  </a:lnTo>
                  <a:lnTo>
                    <a:pt x="35" y="50"/>
                  </a:lnTo>
                  <a:lnTo>
                    <a:pt x="38" y="47"/>
                  </a:lnTo>
                  <a:lnTo>
                    <a:pt x="40" y="43"/>
                  </a:lnTo>
                  <a:lnTo>
                    <a:pt x="40" y="37"/>
                  </a:lnTo>
                  <a:lnTo>
                    <a:pt x="43" y="33"/>
                  </a:lnTo>
                  <a:lnTo>
                    <a:pt x="43" y="30"/>
                  </a:lnTo>
                  <a:lnTo>
                    <a:pt x="43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8" y="7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3" y="43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3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0" y="57"/>
                  </a:lnTo>
                </a:path>
              </a:pathLst>
            </a:custGeom>
            <a:noFill/>
            <a:ln w="3175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Freeform 432"/>
            <p:cNvSpPr>
              <a:spLocks/>
            </p:cNvSpPr>
            <p:nvPr/>
          </p:nvSpPr>
          <p:spPr bwMode="auto">
            <a:xfrm>
              <a:off x="3890" y="2215"/>
              <a:ext cx="45" cy="57"/>
            </a:xfrm>
            <a:custGeom>
              <a:avLst/>
              <a:gdLst>
                <a:gd name="T0" fmla="*/ 22 w 45"/>
                <a:gd name="T1" fmla="*/ 57 h 57"/>
                <a:gd name="T2" fmla="*/ 25 w 45"/>
                <a:gd name="T3" fmla="*/ 57 h 57"/>
                <a:gd name="T4" fmla="*/ 30 w 45"/>
                <a:gd name="T5" fmla="*/ 57 h 57"/>
                <a:gd name="T6" fmla="*/ 32 w 45"/>
                <a:gd name="T7" fmla="*/ 53 h 57"/>
                <a:gd name="T8" fmla="*/ 35 w 45"/>
                <a:gd name="T9" fmla="*/ 53 h 57"/>
                <a:gd name="T10" fmla="*/ 37 w 45"/>
                <a:gd name="T11" fmla="*/ 50 h 57"/>
                <a:gd name="T12" fmla="*/ 40 w 45"/>
                <a:gd name="T13" fmla="*/ 47 h 57"/>
                <a:gd name="T14" fmla="*/ 42 w 45"/>
                <a:gd name="T15" fmla="*/ 44 h 57"/>
                <a:gd name="T16" fmla="*/ 42 w 45"/>
                <a:gd name="T17" fmla="*/ 37 h 57"/>
                <a:gd name="T18" fmla="*/ 45 w 45"/>
                <a:gd name="T19" fmla="*/ 34 h 57"/>
                <a:gd name="T20" fmla="*/ 45 w 45"/>
                <a:gd name="T21" fmla="*/ 30 h 57"/>
                <a:gd name="T22" fmla="*/ 45 w 45"/>
                <a:gd name="T23" fmla="*/ 24 h 57"/>
                <a:gd name="T24" fmla="*/ 42 w 45"/>
                <a:gd name="T25" fmla="*/ 20 h 57"/>
                <a:gd name="T26" fmla="*/ 42 w 45"/>
                <a:gd name="T27" fmla="*/ 17 h 57"/>
                <a:gd name="T28" fmla="*/ 40 w 45"/>
                <a:gd name="T29" fmla="*/ 14 h 57"/>
                <a:gd name="T30" fmla="*/ 37 w 45"/>
                <a:gd name="T31" fmla="*/ 10 h 57"/>
                <a:gd name="T32" fmla="*/ 35 w 45"/>
                <a:gd name="T33" fmla="*/ 7 h 57"/>
                <a:gd name="T34" fmla="*/ 32 w 45"/>
                <a:gd name="T35" fmla="*/ 4 h 57"/>
                <a:gd name="T36" fmla="*/ 30 w 45"/>
                <a:gd name="T37" fmla="*/ 4 h 57"/>
                <a:gd name="T38" fmla="*/ 25 w 45"/>
                <a:gd name="T39" fmla="*/ 0 h 57"/>
                <a:gd name="T40" fmla="*/ 22 w 45"/>
                <a:gd name="T41" fmla="*/ 0 h 57"/>
                <a:gd name="T42" fmla="*/ 20 w 45"/>
                <a:gd name="T43" fmla="*/ 0 h 57"/>
                <a:gd name="T44" fmla="*/ 15 w 45"/>
                <a:gd name="T45" fmla="*/ 4 h 57"/>
                <a:gd name="T46" fmla="*/ 12 w 45"/>
                <a:gd name="T47" fmla="*/ 4 h 57"/>
                <a:gd name="T48" fmla="*/ 10 w 45"/>
                <a:gd name="T49" fmla="*/ 7 h 57"/>
                <a:gd name="T50" fmla="*/ 7 w 45"/>
                <a:gd name="T51" fmla="*/ 10 h 57"/>
                <a:gd name="T52" fmla="*/ 5 w 45"/>
                <a:gd name="T53" fmla="*/ 14 h 57"/>
                <a:gd name="T54" fmla="*/ 2 w 45"/>
                <a:gd name="T55" fmla="*/ 17 h 57"/>
                <a:gd name="T56" fmla="*/ 2 w 45"/>
                <a:gd name="T57" fmla="*/ 20 h 57"/>
                <a:gd name="T58" fmla="*/ 0 w 45"/>
                <a:gd name="T59" fmla="*/ 24 h 57"/>
                <a:gd name="T60" fmla="*/ 0 w 45"/>
                <a:gd name="T61" fmla="*/ 30 h 57"/>
                <a:gd name="T62" fmla="*/ 0 w 45"/>
                <a:gd name="T63" fmla="*/ 34 h 57"/>
                <a:gd name="T64" fmla="*/ 2 w 45"/>
                <a:gd name="T65" fmla="*/ 37 h 57"/>
                <a:gd name="T66" fmla="*/ 2 w 45"/>
                <a:gd name="T67" fmla="*/ 44 h 57"/>
                <a:gd name="T68" fmla="*/ 5 w 45"/>
                <a:gd name="T69" fmla="*/ 47 h 57"/>
                <a:gd name="T70" fmla="*/ 7 w 45"/>
                <a:gd name="T71" fmla="*/ 50 h 57"/>
                <a:gd name="T72" fmla="*/ 10 w 45"/>
                <a:gd name="T73" fmla="*/ 53 h 57"/>
                <a:gd name="T74" fmla="*/ 12 w 45"/>
                <a:gd name="T75" fmla="*/ 53 h 57"/>
                <a:gd name="T76" fmla="*/ 15 w 45"/>
                <a:gd name="T77" fmla="*/ 57 h 57"/>
                <a:gd name="T78" fmla="*/ 20 w 45"/>
                <a:gd name="T79" fmla="*/ 57 h 57"/>
                <a:gd name="T80" fmla="*/ 22 w 45"/>
                <a:gd name="T81" fmla="*/ 57 h 57"/>
                <a:gd name="T82" fmla="*/ 22 w 45"/>
                <a:gd name="T83" fmla="*/ 57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57"/>
                <a:gd name="T128" fmla="*/ 45 w 45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57">
                  <a:moveTo>
                    <a:pt x="22" y="57"/>
                  </a:moveTo>
                  <a:lnTo>
                    <a:pt x="25" y="57"/>
                  </a:lnTo>
                  <a:lnTo>
                    <a:pt x="30" y="57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40" y="47"/>
                  </a:lnTo>
                  <a:lnTo>
                    <a:pt x="42" y="44"/>
                  </a:lnTo>
                  <a:lnTo>
                    <a:pt x="42" y="37"/>
                  </a:lnTo>
                  <a:lnTo>
                    <a:pt x="45" y="34"/>
                  </a:lnTo>
                  <a:lnTo>
                    <a:pt x="45" y="30"/>
                  </a:lnTo>
                  <a:lnTo>
                    <a:pt x="45" y="24"/>
                  </a:lnTo>
                  <a:lnTo>
                    <a:pt x="42" y="20"/>
                  </a:lnTo>
                  <a:lnTo>
                    <a:pt x="42" y="17"/>
                  </a:lnTo>
                  <a:lnTo>
                    <a:pt x="40" y="14"/>
                  </a:lnTo>
                  <a:lnTo>
                    <a:pt x="37" y="10"/>
                  </a:lnTo>
                  <a:lnTo>
                    <a:pt x="35" y="7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2" y="44"/>
                  </a:lnTo>
                  <a:lnTo>
                    <a:pt x="5" y="47"/>
                  </a:lnTo>
                  <a:lnTo>
                    <a:pt x="7" y="50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5" y="57"/>
                  </a:lnTo>
                  <a:lnTo>
                    <a:pt x="20" y="57"/>
                  </a:lnTo>
                  <a:lnTo>
                    <a:pt x="22" y="57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0" name="Freeform 433"/>
            <p:cNvSpPr>
              <a:spLocks/>
            </p:cNvSpPr>
            <p:nvPr/>
          </p:nvSpPr>
          <p:spPr bwMode="auto">
            <a:xfrm>
              <a:off x="3890" y="2215"/>
              <a:ext cx="45" cy="57"/>
            </a:xfrm>
            <a:custGeom>
              <a:avLst/>
              <a:gdLst>
                <a:gd name="T0" fmla="*/ 22 w 45"/>
                <a:gd name="T1" fmla="*/ 57 h 57"/>
                <a:gd name="T2" fmla="*/ 25 w 45"/>
                <a:gd name="T3" fmla="*/ 57 h 57"/>
                <a:gd name="T4" fmla="*/ 30 w 45"/>
                <a:gd name="T5" fmla="*/ 57 h 57"/>
                <a:gd name="T6" fmla="*/ 32 w 45"/>
                <a:gd name="T7" fmla="*/ 53 h 57"/>
                <a:gd name="T8" fmla="*/ 35 w 45"/>
                <a:gd name="T9" fmla="*/ 53 h 57"/>
                <a:gd name="T10" fmla="*/ 37 w 45"/>
                <a:gd name="T11" fmla="*/ 50 h 57"/>
                <a:gd name="T12" fmla="*/ 40 w 45"/>
                <a:gd name="T13" fmla="*/ 47 h 57"/>
                <a:gd name="T14" fmla="*/ 42 w 45"/>
                <a:gd name="T15" fmla="*/ 44 h 57"/>
                <a:gd name="T16" fmla="*/ 42 w 45"/>
                <a:gd name="T17" fmla="*/ 37 h 57"/>
                <a:gd name="T18" fmla="*/ 45 w 45"/>
                <a:gd name="T19" fmla="*/ 34 h 57"/>
                <a:gd name="T20" fmla="*/ 45 w 45"/>
                <a:gd name="T21" fmla="*/ 30 h 57"/>
                <a:gd name="T22" fmla="*/ 45 w 45"/>
                <a:gd name="T23" fmla="*/ 24 h 57"/>
                <a:gd name="T24" fmla="*/ 42 w 45"/>
                <a:gd name="T25" fmla="*/ 20 h 57"/>
                <a:gd name="T26" fmla="*/ 42 w 45"/>
                <a:gd name="T27" fmla="*/ 17 h 57"/>
                <a:gd name="T28" fmla="*/ 40 w 45"/>
                <a:gd name="T29" fmla="*/ 14 h 57"/>
                <a:gd name="T30" fmla="*/ 37 w 45"/>
                <a:gd name="T31" fmla="*/ 10 h 57"/>
                <a:gd name="T32" fmla="*/ 35 w 45"/>
                <a:gd name="T33" fmla="*/ 7 h 57"/>
                <a:gd name="T34" fmla="*/ 32 w 45"/>
                <a:gd name="T35" fmla="*/ 4 h 57"/>
                <a:gd name="T36" fmla="*/ 30 w 45"/>
                <a:gd name="T37" fmla="*/ 4 h 57"/>
                <a:gd name="T38" fmla="*/ 25 w 45"/>
                <a:gd name="T39" fmla="*/ 0 h 57"/>
                <a:gd name="T40" fmla="*/ 22 w 45"/>
                <a:gd name="T41" fmla="*/ 0 h 57"/>
                <a:gd name="T42" fmla="*/ 20 w 45"/>
                <a:gd name="T43" fmla="*/ 0 h 57"/>
                <a:gd name="T44" fmla="*/ 15 w 45"/>
                <a:gd name="T45" fmla="*/ 4 h 57"/>
                <a:gd name="T46" fmla="*/ 12 w 45"/>
                <a:gd name="T47" fmla="*/ 4 h 57"/>
                <a:gd name="T48" fmla="*/ 10 w 45"/>
                <a:gd name="T49" fmla="*/ 7 h 57"/>
                <a:gd name="T50" fmla="*/ 7 w 45"/>
                <a:gd name="T51" fmla="*/ 10 h 57"/>
                <a:gd name="T52" fmla="*/ 5 w 45"/>
                <a:gd name="T53" fmla="*/ 14 h 57"/>
                <a:gd name="T54" fmla="*/ 2 w 45"/>
                <a:gd name="T55" fmla="*/ 17 h 57"/>
                <a:gd name="T56" fmla="*/ 2 w 45"/>
                <a:gd name="T57" fmla="*/ 20 h 57"/>
                <a:gd name="T58" fmla="*/ 0 w 45"/>
                <a:gd name="T59" fmla="*/ 24 h 57"/>
                <a:gd name="T60" fmla="*/ 0 w 45"/>
                <a:gd name="T61" fmla="*/ 30 h 57"/>
                <a:gd name="T62" fmla="*/ 0 w 45"/>
                <a:gd name="T63" fmla="*/ 34 h 57"/>
                <a:gd name="T64" fmla="*/ 2 w 45"/>
                <a:gd name="T65" fmla="*/ 37 h 57"/>
                <a:gd name="T66" fmla="*/ 2 w 45"/>
                <a:gd name="T67" fmla="*/ 44 h 57"/>
                <a:gd name="T68" fmla="*/ 5 w 45"/>
                <a:gd name="T69" fmla="*/ 47 h 57"/>
                <a:gd name="T70" fmla="*/ 7 w 45"/>
                <a:gd name="T71" fmla="*/ 50 h 57"/>
                <a:gd name="T72" fmla="*/ 10 w 45"/>
                <a:gd name="T73" fmla="*/ 53 h 57"/>
                <a:gd name="T74" fmla="*/ 12 w 45"/>
                <a:gd name="T75" fmla="*/ 53 h 57"/>
                <a:gd name="T76" fmla="*/ 15 w 45"/>
                <a:gd name="T77" fmla="*/ 57 h 57"/>
                <a:gd name="T78" fmla="*/ 20 w 45"/>
                <a:gd name="T79" fmla="*/ 57 h 57"/>
                <a:gd name="T80" fmla="*/ 22 w 45"/>
                <a:gd name="T81" fmla="*/ 57 h 57"/>
                <a:gd name="T82" fmla="*/ 22 w 45"/>
                <a:gd name="T83" fmla="*/ 57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57"/>
                <a:gd name="T128" fmla="*/ 45 w 45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57">
                  <a:moveTo>
                    <a:pt x="22" y="57"/>
                  </a:moveTo>
                  <a:lnTo>
                    <a:pt x="25" y="57"/>
                  </a:lnTo>
                  <a:lnTo>
                    <a:pt x="30" y="57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40" y="47"/>
                  </a:lnTo>
                  <a:lnTo>
                    <a:pt x="42" y="44"/>
                  </a:lnTo>
                  <a:lnTo>
                    <a:pt x="42" y="37"/>
                  </a:lnTo>
                  <a:lnTo>
                    <a:pt x="45" y="34"/>
                  </a:lnTo>
                  <a:lnTo>
                    <a:pt x="45" y="30"/>
                  </a:lnTo>
                  <a:lnTo>
                    <a:pt x="45" y="24"/>
                  </a:lnTo>
                  <a:lnTo>
                    <a:pt x="42" y="20"/>
                  </a:lnTo>
                  <a:lnTo>
                    <a:pt x="42" y="17"/>
                  </a:lnTo>
                  <a:lnTo>
                    <a:pt x="40" y="14"/>
                  </a:lnTo>
                  <a:lnTo>
                    <a:pt x="37" y="10"/>
                  </a:lnTo>
                  <a:lnTo>
                    <a:pt x="35" y="7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2" y="44"/>
                  </a:lnTo>
                  <a:lnTo>
                    <a:pt x="5" y="47"/>
                  </a:lnTo>
                  <a:lnTo>
                    <a:pt x="7" y="50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5" y="57"/>
                  </a:lnTo>
                  <a:lnTo>
                    <a:pt x="20" y="57"/>
                  </a:lnTo>
                  <a:lnTo>
                    <a:pt x="22" y="57"/>
                  </a:lnTo>
                </a:path>
              </a:pathLst>
            </a:custGeom>
            <a:noFill/>
            <a:ln w="3175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1" name="Freeform 434"/>
            <p:cNvSpPr>
              <a:spLocks/>
            </p:cNvSpPr>
            <p:nvPr/>
          </p:nvSpPr>
          <p:spPr bwMode="auto">
            <a:xfrm>
              <a:off x="3982" y="3254"/>
              <a:ext cx="45" cy="60"/>
            </a:xfrm>
            <a:custGeom>
              <a:avLst/>
              <a:gdLst>
                <a:gd name="T0" fmla="*/ 20 w 45"/>
                <a:gd name="T1" fmla="*/ 57 h 60"/>
                <a:gd name="T2" fmla="*/ 25 w 45"/>
                <a:gd name="T3" fmla="*/ 57 h 60"/>
                <a:gd name="T4" fmla="*/ 30 w 45"/>
                <a:gd name="T5" fmla="*/ 57 h 60"/>
                <a:gd name="T6" fmla="*/ 33 w 45"/>
                <a:gd name="T7" fmla="*/ 57 h 60"/>
                <a:gd name="T8" fmla="*/ 35 w 45"/>
                <a:gd name="T9" fmla="*/ 53 h 60"/>
                <a:gd name="T10" fmla="*/ 38 w 45"/>
                <a:gd name="T11" fmla="*/ 50 h 60"/>
                <a:gd name="T12" fmla="*/ 40 w 45"/>
                <a:gd name="T13" fmla="*/ 47 h 60"/>
                <a:gd name="T14" fmla="*/ 43 w 45"/>
                <a:gd name="T15" fmla="*/ 43 h 60"/>
                <a:gd name="T16" fmla="*/ 43 w 45"/>
                <a:gd name="T17" fmla="*/ 40 h 60"/>
                <a:gd name="T18" fmla="*/ 43 w 45"/>
                <a:gd name="T19" fmla="*/ 33 h 60"/>
                <a:gd name="T20" fmla="*/ 45 w 45"/>
                <a:gd name="T21" fmla="*/ 30 h 60"/>
                <a:gd name="T22" fmla="*/ 43 w 45"/>
                <a:gd name="T23" fmla="*/ 27 h 60"/>
                <a:gd name="T24" fmla="*/ 43 w 45"/>
                <a:gd name="T25" fmla="*/ 20 h 60"/>
                <a:gd name="T26" fmla="*/ 43 w 45"/>
                <a:gd name="T27" fmla="*/ 17 h 60"/>
                <a:gd name="T28" fmla="*/ 40 w 45"/>
                <a:gd name="T29" fmla="*/ 13 h 60"/>
                <a:gd name="T30" fmla="*/ 38 w 45"/>
                <a:gd name="T31" fmla="*/ 10 h 60"/>
                <a:gd name="T32" fmla="*/ 35 w 45"/>
                <a:gd name="T33" fmla="*/ 7 h 60"/>
                <a:gd name="T34" fmla="*/ 33 w 45"/>
                <a:gd name="T35" fmla="*/ 3 h 60"/>
                <a:gd name="T36" fmla="*/ 30 w 45"/>
                <a:gd name="T37" fmla="*/ 3 h 60"/>
                <a:gd name="T38" fmla="*/ 25 w 45"/>
                <a:gd name="T39" fmla="*/ 0 h 60"/>
                <a:gd name="T40" fmla="*/ 23 w 45"/>
                <a:gd name="T41" fmla="*/ 0 h 60"/>
                <a:gd name="T42" fmla="*/ 18 w 45"/>
                <a:gd name="T43" fmla="*/ 0 h 60"/>
                <a:gd name="T44" fmla="*/ 15 w 45"/>
                <a:gd name="T45" fmla="*/ 3 h 60"/>
                <a:gd name="T46" fmla="*/ 13 w 45"/>
                <a:gd name="T47" fmla="*/ 3 h 60"/>
                <a:gd name="T48" fmla="*/ 10 w 45"/>
                <a:gd name="T49" fmla="*/ 7 h 60"/>
                <a:gd name="T50" fmla="*/ 8 w 45"/>
                <a:gd name="T51" fmla="*/ 10 h 60"/>
                <a:gd name="T52" fmla="*/ 5 w 45"/>
                <a:gd name="T53" fmla="*/ 13 h 60"/>
                <a:gd name="T54" fmla="*/ 3 w 45"/>
                <a:gd name="T55" fmla="*/ 17 h 60"/>
                <a:gd name="T56" fmla="*/ 3 w 45"/>
                <a:gd name="T57" fmla="*/ 20 h 60"/>
                <a:gd name="T58" fmla="*/ 0 w 45"/>
                <a:gd name="T59" fmla="*/ 27 h 60"/>
                <a:gd name="T60" fmla="*/ 0 w 45"/>
                <a:gd name="T61" fmla="*/ 30 h 60"/>
                <a:gd name="T62" fmla="*/ 0 w 45"/>
                <a:gd name="T63" fmla="*/ 33 h 60"/>
                <a:gd name="T64" fmla="*/ 3 w 45"/>
                <a:gd name="T65" fmla="*/ 40 h 60"/>
                <a:gd name="T66" fmla="*/ 3 w 45"/>
                <a:gd name="T67" fmla="*/ 43 h 60"/>
                <a:gd name="T68" fmla="*/ 5 w 45"/>
                <a:gd name="T69" fmla="*/ 47 h 60"/>
                <a:gd name="T70" fmla="*/ 8 w 45"/>
                <a:gd name="T71" fmla="*/ 50 h 60"/>
                <a:gd name="T72" fmla="*/ 10 w 45"/>
                <a:gd name="T73" fmla="*/ 53 h 60"/>
                <a:gd name="T74" fmla="*/ 13 w 45"/>
                <a:gd name="T75" fmla="*/ 57 h 60"/>
                <a:gd name="T76" fmla="*/ 15 w 45"/>
                <a:gd name="T77" fmla="*/ 57 h 60"/>
                <a:gd name="T78" fmla="*/ 18 w 45"/>
                <a:gd name="T79" fmla="*/ 57 h 60"/>
                <a:gd name="T80" fmla="*/ 23 w 45"/>
                <a:gd name="T81" fmla="*/ 60 h 60"/>
                <a:gd name="T82" fmla="*/ 23 w 45"/>
                <a:gd name="T83" fmla="*/ 60 h 60"/>
                <a:gd name="T84" fmla="*/ 20 w 45"/>
                <a:gd name="T85" fmla="*/ 57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60"/>
                <a:gd name="T131" fmla="*/ 45 w 45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60">
                  <a:moveTo>
                    <a:pt x="20" y="57"/>
                  </a:moveTo>
                  <a:lnTo>
                    <a:pt x="25" y="57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5" y="53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3" y="40"/>
                  </a:lnTo>
                  <a:lnTo>
                    <a:pt x="43" y="33"/>
                  </a:lnTo>
                  <a:lnTo>
                    <a:pt x="45" y="30"/>
                  </a:lnTo>
                  <a:lnTo>
                    <a:pt x="43" y="27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3"/>
                  </a:lnTo>
                  <a:lnTo>
                    <a:pt x="38" y="10"/>
                  </a:lnTo>
                  <a:lnTo>
                    <a:pt x="35" y="7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0" y="53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3" y="60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2" name="Freeform 435"/>
            <p:cNvSpPr>
              <a:spLocks/>
            </p:cNvSpPr>
            <p:nvPr/>
          </p:nvSpPr>
          <p:spPr bwMode="auto">
            <a:xfrm>
              <a:off x="3982" y="3254"/>
              <a:ext cx="45" cy="60"/>
            </a:xfrm>
            <a:custGeom>
              <a:avLst/>
              <a:gdLst>
                <a:gd name="T0" fmla="*/ 20 w 45"/>
                <a:gd name="T1" fmla="*/ 57 h 60"/>
                <a:gd name="T2" fmla="*/ 25 w 45"/>
                <a:gd name="T3" fmla="*/ 57 h 60"/>
                <a:gd name="T4" fmla="*/ 30 w 45"/>
                <a:gd name="T5" fmla="*/ 57 h 60"/>
                <a:gd name="T6" fmla="*/ 33 w 45"/>
                <a:gd name="T7" fmla="*/ 57 h 60"/>
                <a:gd name="T8" fmla="*/ 35 w 45"/>
                <a:gd name="T9" fmla="*/ 53 h 60"/>
                <a:gd name="T10" fmla="*/ 38 w 45"/>
                <a:gd name="T11" fmla="*/ 50 h 60"/>
                <a:gd name="T12" fmla="*/ 40 w 45"/>
                <a:gd name="T13" fmla="*/ 47 h 60"/>
                <a:gd name="T14" fmla="*/ 43 w 45"/>
                <a:gd name="T15" fmla="*/ 43 h 60"/>
                <a:gd name="T16" fmla="*/ 43 w 45"/>
                <a:gd name="T17" fmla="*/ 40 h 60"/>
                <a:gd name="T18" fmla="*/ 43 w 45"/>
                <a:gd name="T19" fmla="*/ 33 h 60"/>
                <a:gd name="T20" fmla="*/ 45 w 45"/>
                <a:gd name="T21" fmla="*/ 30 h 60"/>
                <a:gd name="T22" fmla="*/ 43 w 45"/>
                <a:gd name="T23" fmla="*/ 27 h 60"/>
                <a:gd name="T24" fmla="*/ 43 w 45"/>
                <a:gd name="T25" fmla="*/ 20 h 60"/>
                <a:gd name="T26" fmla="*/ 43 w 45"/>
                <a:gd name="T27" fmla="*/ 17 h 60"/>
                <a:gd name="T28" fmla="*/ 40 w 45"/>
                <a:gd name="T29" fmla="*/ 13 h 60"/>
                <a:gd name="T30" fmla="*/ 38 w 45"/>
                <a:gd name="T31" fmla="*/ 10 h 60"/>
                <a:gd name="T32" fmla="*/ 35 w 45"/>
                <a:gd name="T33" fmla="*/ 7 h 60"/>
                <a:gd name="T34" fmla="*/ 33 w 45"/>
                <a:gd name="T35" fmla="*/ 3 h 60"/>
                <a:gd name="T36" fmla="*/ 30 w 45"/>
                <a:gd name="T37" fmla="*/ 3 h 60"/>
                <a:gd name="T38" fmla="*/ 25 w 45"/>
                <a:gd name="T39" fmla="*/ 0 h 60"/>
                <a:gd name="T40" fmla="*/ 23 w 45"/>
                <a:gd name="T41" fmla="*/ 0 h 60"/>
                <a:gd name="T42" fmla="*/ 18 w 45"/>
                <a:gd name="T43" fmla="*/ 0 h 60"/>
                <a:gd name="T44" fmla="*/ 15 w 45"/>
                <a:gd name="T45" fmla="*/ 3 h 60"/>
                <a:gd name="T46" fmla="*/ 13 w 45"/>
                <a:gd name="T47" fmla="*/ 3 h 60"/>
                <a:gd name="T48" fmla="*/ 10 w 45"/>
                <a:gd name="T49" fmla="*/ 7 h 60"/>
                <a:gd name="T50" fmla="*/ 8 w 45"/>
                <a:gd name="T51" fmla="*/ 10 h 60"/>
                <a:gd name="T52" fmla="*/ 5 w 45"/>
                <a:gd name="T53" fmla="*/ 13 h 60"/>
                <a:gd name="T54" fmla="*/ 3 w 45"/>
                <a:gd name="T55" fmla="*/ 17 h 60"/>
                <a:gd name="T56" fmla="*/ 3 w 45"/>
                <a:gd name="T57" fmla="*/ 20 h 60"/>
                <a:gd name="T58" fmla="*/ 0 w 45"/>
                <a:gd name="T59" fmla="*/ 27 h 60"/>
                <a:gd name="T60" fmla="*/ 0 w 45"/>
                <a:gd name="T61" fmla="*/ 30 h 60"/>
                <a:gd name="T62" fmla="*/ 0 w 45"/>
                <a:gd name="T63" fmla="*/ 33 h 60"/>
                <a:gd name="T64" fmla="*/ 3 w 45"/>
                <a:gd name="T65" fmla="*/ 40 h 60"/>
                <a:gd name="T66" fmla="*/ 3 w 45"/>
                <a:gd name="T67" fmla="*/ 43 h 60"/>
                <a:gd name="T68" fmla="*/ 5 w 45"/>
                <a:gd name="T69" fmla="*/ 47 h 60"/>
                <a:gd name="T70" fmla="*/ 8 w 45"/>
                <a:gd name="T71" fmla="*/ 50 h 60"/>
                <a:gd name="T72" fmla="*/ 10 w 45"/>
                <a:gd name="T73" fmla="*/ 53 h 60"/>
                <a:gd name="T74" fmla="*/ 13 w 45"/>
                <a:gd name="T75" fmla="*/ 57 h 60"/>
                <a:gd name="T76" fmla="*/ 15 w 45"/>
                <a:gd name="T77" fmla="*/ 57 h 60"/>
                <a:gd name="T78" fmla="*/ 18 w 45"/>
                <a:gd name="T79" fmla="*/ 57 h 60"/>
                <a:gd name="T80" fmla="*/ 23 w 45"/>
                <a:gd name="T81" fmla="*/ 60 h 60"/>
                <a:gd name="T82" fmla="*/ 23 w 45"/>
                <a:gd name="T83" fmla="*/ 60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60"/>
                <a:gd name="T128" fmla="*/ 45 w 45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60">
                  <a:moveTo>
                    <a:pt x="20" y="57"/>
                  </a:moveTo>
                  <a:lnTo>
                    <a:pt x="25" y="57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5" y="53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3" y="40"/>
                  </a:lnTo>
                  <a:lnTo>
                    <a:pt x="43" y="33"/>
                  </a:lnTo>
                  <a:lnTo>
                    <a:pt x="45" y="30"/>
                  </a:lnTo>
                  <a:lnTo>
                    <a:pt x="43" y="27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3"/>
                  </a:lnTo>
                  <a:lnTo>
                    <a:pt x="38" y="10"/>
                  </a:lnTo>
                  <a:lnTo>
                    <a:pt x="35" y="7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0" y="53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3" y="60"/>
                  </a:lnTo>
                </a:path>
              </a:pathLst>
            </a:custGeom>
            <a:noFill/>
            <a:ln w="3175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3" name="Freeform 436"/>
            <p:cNvSpPr>
              <a:spLocks/>
            </p:cNvSpPr>
            <p:nvPr/>
          </p:nvSpPr>
          <p:spPr bwMode="auto">
            <a:xfrm>
              <a:off x="3116" y="2159"/>
              <a:ext cx="42" cy="56"/>
            </a:xfrm>
            <a:custGeom>
              <a:avLst/>
              <a:gdLst>
                <a:gd name="T0" fmla="*/ 20 w 42"/>
                <a:gd name="T1" fmla="*/ 56 h 56"/>
                <a:gd name="T2" fmla="*/ 25 w 42"/>
                <a:gd name="T3" fmla="*/ 56 h 56"/>
                <a:gd name="T4" fmla="*/ 28 w 42"/>
                <a:gd name="T5" fmla="*/ 56 h 56"/>
                <a:gd name="T6" fmla="*/ 33 w 42"/>
                <a:gd name="T7" fmla="*/ 56 h 56"/>
                <a:gd name="T8" fmla="*/ 35 w 42"/>
                <a:gd name="T9" fmla="*/ 53 h 56"/>
                <a:gd name="T10" fmla="*/ 37 w 42"/>
                <a:gd name="T11" fmla="*/ 50 h 56"/>
                <a:gd name="T12" fmla="*/ 40 w 42"/>
                <a:gd name="T13" fmla="*/ 46 h 56"/>
                <a:gd name="T14" fmla="*/ 40 w 42"/>
                <a:gd name="T15" fmla="*/ 43 h 56"/>
                <a:gd name="T16" fmla="*/ 42 w 42"/>
                <a:gd name="T17" fmla="*/ 40 h 56"/>
                <a:gd name="T18" fmla="*/ 42 w 42"/>
                <a:gd name="T19" fmla="*/ 33 h 56"/>
                <a:gd name="T20" fmla="*/ 42 w 42"/>
                <a:gd name="T21" fmla="*/ 30 h 56"/>
                <a:gd name="T22" fmla="*/ 42 w 42"/>
                <a:gd name="T23" fmla="*/ 23 h 56"/>
                <a:gd name="T24" fmla="*/ 42 w 42"/>
                <a:gd name="T25" fmla="*/ 20 h 56"/>
                <a:gd name="T26" fmla="*/ 40 w 42"/>
                <a:gd name="T27" fmla="*/ 16 h 56"/>
                <a:gd name="T28" fmla="*/ 40 w 42"/>
                <a:gd name="T29" fmla="*/ 13 h 56"/>
                <a:gd name="T30" fmla="*/ 37 w 42"/>
                <a:gd name="T31" fmla="*/ 10 h 56"/>
                <a:gd name="T32" fmla="*/ 35 w 42"/>
                <a:gd name="T33" fmla="*/ 6 h 56"/>
                <a:gd name="T34" fmla="*/ 33 w 42"/>
                <a:gd name="T35" fmla="*/ 3 h 56"/>
                <a:gd name="T36" fmla="*/ 28 w 42"/>
                <a:gd name="T37" fmla="*/ 3 h 56"/>
                <a:gd name="T38" fmla="*/ 25 w 42"/>
                <a:gd name="T39" fmla="*/ 0 h 56"/>
                <a:gd name="T40" fmla="*/ 23 w 42"/>
                <a:gd name="T41" fmla="*/ 0 h 56"/>
                <a:gd name="T42" fmla="*/ 18 w 42"/>
                <a:gd name="T43" fmla="*/ 0 h 56"/>
                <a:gd name="T44" fmla="*/ 15 w 42"/>
                <a:gd name="T45" fmla="*/ 3 h 56"/>
                <a:gd name="T46" fmla="*/ 13 w 42"/>
                <a:gd name="T47" fmla="*/ 3 h 56"/>
                <a:gd name="T48" fmla="*/ 8 w 42"/>
                <a:gd name="T49" fmla="*/ 6 h 56"/>
                <a:gd name="T50" fmla="*/ 5 w 42"/>
                <a:gd name="T51" fmla="*/ 10 h 56"/>
                <a:gd name="T52" fmla="*/ 5 w 42"/>
                <a:gd name="T53" fmla="*/ 13 h 56"/>
                <a:gd name="T54" fmla="*/ 3 w 42"/>
                <a:gd name="T55" fmla="*/ 16 h 56"/>
                <a:gd name="T56" fmla="*/ 0 w 42"/>
                <a:gd name="T57" fmla="*/ 20 h 56"/>
                <a:gd name="T58" fmla="*/ 0 w 42"/>
                <a:gd name="T59" fmla="*/ 23 h 56"/>
                <a:gd name="T60" fmla="*/ 0 w 42"/>
                <a:gd name="T61" fmla="*/ 30 h 56"/>
                <a:gd name="T62" fmla="*/ 0 w 42"/>
                <a:gd name="T63" fmla="*/ 33 h 56"/>
                <a:gd name="T64" fmla="*/ 0 w 42"/>
                <a:gd name="T65" fmla="*/ 40 h 56"/>
                <a:gd name="T66" fmla="*/ 3 w 42"/>
                <a:gd name="T67" fmla="*/ 43 h 56"/>
                <a:gd name="T68" fmla="*/ 5 w 42"/>
                <a:gd name="T69" fmla="*/ 46 h 56"/>
                <a:gd name="T70" fmla="*/ 5 w 42"/>
                <a:gd name="T71" fmla="*/ 50 h 56"/>
                <a:gd name="T72" fmla="*/ 8 w 42"/>
                <a:gd name="T73" fmla="*/ 53 h 56"/>
                <a:gd name="T74" fmla="*/ 13 w 42"/>
                <a:gd name="T75" fmla="*/ 56 h 56"/>
                <a:gd name="T76" fmla="*/ 15 w 42"/>
                <a:gd name="T77" fmla="*/ 56 h 56"/>
                <a:gd name="T78" fmla="*/ 18 w 42"/>
                <a:gd name="T79" fmla="*/ 56 h 56"/>
                <a:gd name="T80" fmla="*/ 23 w 42"/>
                <a:gd name="T81" fmla="*/ 56 h 56"/>
                <a:gd name="T82" fmla="*/ 23 w 42"/>
                <a:gd name="T83" fmla="*/ 56 h 56"/>
                <a:gd name="T84" fmla="*/ 20 w 42"/>
                <a:gd name="T85" fmla="*/ 56 h 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"/>
                <a:gd name="T130" fmla="*/ 0 h 56"/>
                <a:gd name="T131" fmla="*/ 42 w 42"/>
                <a:gd name="T132" fmla="*/ 56 h 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" h="56">
                  <a:moveTo>
                    <a:pt x="20" y="56"/>
                  </a:moveTo>
                  <a:lnTo>
                    <a:pt x="25" y="56"/>
                  </a:lnTo>
                  <a:lnTo>
                    <a:pt x="28" y="56"/>
                  </a:lnTo>
                  <a:lnTo>
                    <a:pt x="33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40" y="46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2" y="33"/>
                  </a:lnTo>
                  <a:lnTo>
                    <a:pt x="42" y="30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40" y="13"/>
                  </a:lnTo>
                  <a:lnTo>
                    <a:pt x="37" y="10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5" y="50"/>
                  </a:lnTo>
                  <a:lnTo>
                    <a:pt x="8" y="53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23" y="5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4" name="Freeform 437"/>
            <p:cNvSpPr>
              <a:spLocks/>
            </p:cNvSpPr>
            <p:nvPr/>
          </p:nvSpPr>
          <p:spPr bwMode="auto">
            <a:xfrm>
              <a:off x="3116" y="2159"/>
              <a:ext cx="42" cy="56"/>
            </a:xfrm>
            <a:custGeom>
              <a:avLst/>
              <a:gdLst>
                <a:gd name="T0" fmla="*/ 20 w 42"/>
                <a:gd name="T1" fmla="*/ 56 h 56"/>
                <a:gd name="T2" fmla="*/ 25 w 42"/>
                <a:gd name="T3" fmla="*/ 56 h 56"/>
                <a:gd name="T4" fmla="*/ 28 w 42"/>
                <a:gd name="T5" fmla="*/ 56 h 56"/>
                <a:gd name="T6" fmla="*/ 33 w 42"/>
                <a:gd name="T7" fmla="*/ 56 h 56"/>
                <a:gd name="T8" fmla="*/ 35 w 42"/>
                <a:gd name="T9" fmla="*/ 53 h 56"/>
                <a:gd name="T10" fmla="*/ 37 w 42"/>
                <a:gd name="T11" fmla="*/ 50 h 56"/>
                <a:gd name="T12" fmla="*/ 40 w 42"/>
                <a:gd name="T13" fmla="*/ 46 h 56"/>
                <a:gd name="T14" fmla="*/ 40 w 42"/>
                <a:gd name="T15" fmla="*/ 43 h 56"/>
                <a:gd name="T16" fmla="*/ 42 w 42"/>
                <a:gd name="T17" fmla="*/ 40 h 56"/>
                <a:gd name="T18" fmla="*/ 42 w 42"/>
                <a:gd name="T19" fmla="*/ 33 h 56"/>
                <a:gd name="T20" fmla="*/ 42 w 42"/>
                <a:gd name="T21" fmla="*/ 30 h 56"/>
                <a:gd name="T22" fmla="*/ 42 w 42"/>
                <a:gd name="T23" fmla="*/ 23 h 56"/>
                <a:gd name="T24" fmla="*/ 42 w 42"/>
                <a:gd name="T25" fmla="*/ 20 h 56"/>
                <a:gd name="T26" fmla="*/ 40 w 42"/>
                <a:gd name="T27" fmla="*/ 16 h 56"/>
                <a:gd name="T28" fmla="*/ 40 w 42"/>
                <a:gd name="T29" fmla="*/ 13 h 56"/>
                <a:gd name="T30" fmla="*/ 37 w 42"/>
                <a:gd name="T31" fmla="*/ 10 h 56"/>
                <a:gd name="T32" fmla="*/ 35 w 42"/>
                <a:gd name="T33" fmla="*/ 6 h 56"/>
                <a:gd name="T34" fmla="*/ 33 w 42"/>
                <a:gd name="T35" fmla="*/ 3 h 56"/>
                <a:gd name="T36" fmla="*/ 28 w 42"/>
                <a:gd name="T37" fmla="*/ 3 h 56"/>
                <a:gd name="T38" fmla="*/ 25 w 42"/>
                <a:gd name="T39" fmla="*/ 0 h 56"/>
                <a:gd name="T40" fmla="*/ 23 w 42"/>
                <a:gd name="T41" fmla="*/ 0 h 56"/>
                <a:gd name="T42" fmla="*/ 18 w 42"/>
                <a:gd name="T43" fmla="*/ 0 h 56"/>
                <a:gd name="T44" fmla="*/ 15 w 42"/>
                <a:gd name="T45" fmla="*/ 3 h 56"/>
                <a:gd name="T46" fmla="*/ 13 w 42"/>
                <a:gd name="T47" fmla="*/ 3 h 56"/>
                <a:gd name="T48" fmla="*/ 8 w 42"/>
                <a:gd name="T49" fmla="*/ 6 h 56"/>
                <a:gd name="T50" fmla="*/ 5 w 42"/>
                <a:gd name="T51" fmla="*/ 10 h 56"/>
                <a:gd name="T52" fmla="*/ 5 w 42"/>
                <a:gd name="T53" fmla="*/ 13 h 56"/>
                <a:gd name="T54" fmla="*/ 3 w 42"/>
                <a:gd name="T55" fmla="*/ 16 h 56"/>
                <a:gd name="T56" fmla="*/ 0 w 42"/>
                <a:gd name="T57" fmla="*/ 20 h 56"/>
                <a:gd name="T58" fmla="*/ 0 w 42"/>
                <a:gd name="T59" fmla="*/ 23 h 56"/>
                <a:gd name="T60" fmla="*/ 0 w 42"/>
                <a:gd name="T61" fmla="*/ 30 h 56"/>
                <a:gd name="T62" fmla="*/ 0 w 42"/>
                <a:gd name="T63" fmla="*/ 33 h 56"/>
                <a:gd name="T64" fmla="*/ 0 w 42"/>
                <a:gd name="T65" fmla="*/ 40 h 56"/>
                <a:gd name="T66" fmla="*/ 3 w 42"/>
                <a:gd name="T67" fmla="*/ 43 h 56"/>
                <a:gd name="T68" fmla="*/ 5 w 42"/>
                <a:gd name="T69" fmla="*/ 46 h 56"/>
                <a:gd name="T70" fmla="*/ 5 w 42"/>
                <a:gd name="T71" fmla="*/ 50 h 56"/>
                <a:gd name="T72" fmla="*/ 8 w 42"/>
                <a:gd name="T73" fmla="*/ 53 h 56"/>
                <a:gd name="T74" fmla="*/ 13 w 42"/>
                <a:gd name="T75" fmla="*/ 56 h 56"/>
                <a:gd name="T76" fmla="*/ 15 w 42"/>
                <a:gd name="T77" fmla="*/ 56 h 56"/>
                <a:gd name="T78" fmla="*/ 18 w 42"/>
                <a:gd name="T79" fmla="*/ 56 h 56"/>
                <a:gd name="T80" fmla="*/ 23 w 42"/>
                <a:gd name="T81" fmla="*/ 56 h 56"/>
                <a:gd name="T82" fmla="*/ 23 w 42"/>
                <a:gd name="T83" fmla="*/ 56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"/>
                <a:gd name="T127" fmla="*/ 0 h 56"/>
                <a:gd name="T128" fmla="*/ 42 w 42"/>
                <a:gd name="T129" fmla="*/ 56 h 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" h="56">
                  <a:moveTo>
                    <a:pt x="20" y="56"/>
                  </a:moveTo>
                  <a:lnTo>
                    <a:pt x="25" y="56"/>
                  </a:lnTo>
                  <a:lnTo>
                    <a:pt x="28" y="56"/>
                  </a:lnTo>
                  <a:lnTo>
                    <a:pt x="33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40" y="46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2" y="33"/>
                  </a:lnTo>
                  <a:lnTo>
                    <a:pt x="42" y="30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40" y="13"/>
                  </a:lnTo>
                  <a:lnTo>
                    <a:pt x="37" y="10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5" y="50"/>
                  </a:lnTo>
                  <a:lnTo>
                    <a:pt x="8" y="53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23" y="56"/>
                  </a:lnTo>
                </a:path>
              </a:pathLst>
            </a:custGeom>
            <a:noFill/>
            <a:ln w="3175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5" name="Line 438"/>
            <p:cNvSpPr>
              <a:spLocks noChangeShapeType="1"/>
            </p:cNvSpPr>
            <p:nvPr/>
          </p:nvSpPr>
          <p:spPr bwMode="auto">
            <a:xfrm>
              <a:off x="3945" y="2795"/>
              <a:ext cx="95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6" name="Line 439"/>
            <p:cNvSpPr>
              <a:spLocks noChangeShapeType="1"/>
            </p:cNvSpPr>
            <p:nvPr/>
          </p:nvSpPr>
          <p:spPr bwMode="auto">
            <a:xfrm>
              <a:off x="3049" y="1696"/>
              <a:ext cx="90" cy="493"/>
            </a:xfrm>
            <a:prstGeom prst="line">
              <a:avLst/>
            </a:prstGeom>
            <a:noFill/>
            <a:ln w="15875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440"/>
            <p:cNvSpPr>
              <a:spLocks noChangeShapeType="1"/>
            </p:cNvSpPr>
            <p:nvPr/>
          </p:nvSpPr>
          <p:spPr bwMode="auto">
            <a:xfrm>
              <a:off x="3910" y="2249"/>
              <a:ext cx="95" cy="1035"/>
            </a:xfrm>
            <a:prstGeom prst="line">
              <a:avLst/>
            </a:prstGeom>
            <a:noFill/>
            <a:ln w="15875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8" name="Freeform 441"/>
            <p:cNvSpPr>
              <a:spLocks/>
            </p:cNvSpPr>
            <p:nvPr/>
          </p:nvSpPr>
          <p:spPr bwMode="auto">
            <a:xfrm>
              <a:off x="3877" y="2005"/>
              <a:ext cx="70" cy="487"/>
            </a:xfrm>
            <a:custGeom>
              <a:avLst/>
              <a:gdLst>
                <a:gd name="T0" fmla="*/ 68 w 70"/>
                <a:gd name="T1" fmla="*/ 487 h 487"/>
                <a:gd name="T2" fmla="*/ 70 w 70"/>
                <a:gd name="T3" fmla="*/ 0 h 487"/>
                <a:gd name="T4" fmla="*/ 0 w 70"/>
                <a:gd name="T5" fmla="*/ 0 h 487"/>
                <a:gd name="T6" fmla="*/ 0 w 70"/>
                <a:gd name="T7" fmla="*/ 487 h 487"/>
                <a:gd name="T8" fmla="*/ 70 w 70"/>
                <a:gd name="T9" fmla="*/ 487 h 487"/>
                <a:gd name="T10" fmla="*/ 70 w 70"/>
                <a:gd name="T11" fmla="*/ 487 h 4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487"/>
                <a:gd name="T20" fmla="*/ 70 w 70"/>
                <a:gd name="T21" fmla="*/ 487 h 4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487">
                  <a:moveTo>
                    <a:pt x="68" y="487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70" y="4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9" name="Freeform 442"/>
            <p:cNvSpPr>
              <a:spLocks/>
            </p:cNvSpPr>
            <p:nvPr/>
          </p:nvSpPr>
          <p:spPr bwMode="auto">
            <a:xfrm>
              <a:off x="3877" y="2555"/>
              <a:ext cx="70" cy="486"/>
            </a:xfrm>
            <a:custGeom>
              <a:avLst/>
              <a:gdLst>
                <a:gd name="T0" fmla="*/ 68 w 70"/>
                <a:gd name="T1" fmla="*/ 483 h 486"/>
                <a:gd name="T2" fmla="*/ 70 w 70"/>
                <a:gd name="T3" fmla="*/ 0 h 486"/>
                <a:gd name="T4" fmla="*/ 0 w 70"/>
                <a:gd name="T5" fmla="*/ 0 h 486"/>
                <a:gd name="T6" fmla="*/ 0 w 70"/>
                <a:gd name="T7" fmla="*/ 486 h 486"/>
                <a:gd name="T8" fmla="*/ 70 w 70"/>
                <a:gd name="T9" fmla="*/ 486 h 486"/>
                <a:gd name="T10" fmla="*/ 70 w 70"/>
                <a:gd name="T11" fmla="*/ 486 h 4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486"/>
                <a:gd name="T20" fmla="*/ 70 w 70"/>
                <a:gd name="T21" fmla="*/ 486 h 4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486">
                  <a:moveTo>
                    <a:pt x="68" y="483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0" y="486"/>
                  </a:lnTo>
                  <a:lnTo>
                    <a:pt x="70" y="48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0" name="Freeform 443"/>
            <p:cNvSpPr>
              <a:spLocks/>
            </p:cNvSpPr>
            <p:nvPr/>
          </p:nvSpPr>
          <p:spPr bwMode="auto">
            <a:xfrm>
              <a:off x="3193" y="2005"/>
              <a:ext cx="140" cy="487"/>
            </a:xfrm>
            <a:custGeom>
              <a:avLst/>
              <a:gdLst>
                <a:gd name="T0" fmla="*/ 0 w 140"/>
                <a:gd name="T1" fmla="*/ 0 h 487"/>
                <a:gd name="T2" fmla="*/ 3 w 140"/>
                <a:gd name="T3" fmla="*/ 197 h 487"/>
                <a:gd name="T4" fmla="*/ 45 w 140"/>
                <a:gd name="T5" fmla="*/ 244 h 487"/>
                <a:gd name="T6" fmla="*/ 3 w 140"/>
                <a:gd name="T7" fmla="*/ 290 h 487"/>
                <a:gd name="T8" fmla="*/ 3 w 140"/>
                <a:gd name="T9" fmla="*/ 487 h 487"/>
                <a:gd name="T10" fmla="*/ 140 w 140"/>
                <a:gd name="T11" fmla="*/ 337 h 487"/>
                <a:gd name="T12" fmla="*/ 140 w 140"/>
                <a:gd name="T13" fmla="*/ 150 h 487"/>
                <a:gd name="T14" fmla="*/ 3 w 140"/>
                <a:gd name="T15" fmla="*/ 0 h 487"/>
                <a:gd name="T16" fmla="*/ 3 w 140"/>
                <a:gd name="T17" fmla="*/ 0 h 487"/>
                <a:gd name="T18" fmla="*/ 0 w 140"/>
                <a:gd name="T19" fmla="*/ 0 h 4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487"/>
                <a:gd name="T32" fmla="*/ 140 w 140"/>
                <a:gd name="T33" fmla="*/ 487 h 4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487">
                  <a:moveTo>
                    <a:pt x="0" y="0"/>
                  </a:moveTo>
                  <a:lnTo>
                    <a:pt x="3" y="197"/>
                  </a:lnTo>
                  <a:lnTo>
                    <a:pt x="45" y="244"/>
                  </a:lnTo>
                  <a:lnTo>
                    <a:pt x="3" y="290"/>
                  </a:lnTo>
                  <a:lnTo>
                    <a:pt x="3" y="487"/>
                  </a:lnTo>
                  <a:lnTo>
                    <a:pt x="140" y="337"/>
                  </a:lnTo>
                  <a:lnTo>
                    <a:pt x="140" y="15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1" name="Freeform 444"/>
            <p:cNvSpPr>
              <a:spLocks/>
            </p:cNvSpPr>
            <p:nvPr/>
          </p:nvSpPr>
          <p:spPr bwMode="auto">
            <a:xfrm>
              <a:off x="3014" y="1453"/>
              <a:ext cx="70" cy="489"/>
            </a:xfrm>
            <a:custGeom>
              <a:avLst/>
              <a:gdLst>
                <a:gd name="T0" fmla="*/ 67 w 70"/>
                <a:gd name="T1" fmla="*/ 486 h 489"/>
                <a:gd name="T2" fmla="*/ 70 w 70"/>
                <a:gd name="T3" fmla="*/ 0 h 489"/>
                <a:gd name="T4" fmla="*/ 0 w 70"/>
                <a:gd name="T5" fmla="*/ 0 h 489"/>
                <a:gd name="T6" fmla="*/ 0 w 70"/>
                <a:gd name="T7" fmla="*/ 489 h 489"/>
                <a:gd name="T8" fmla="*/ 70 w 70"/>
                <a:gd name="T9" fmla="*/ 489 h 489"/>
                <a:gd name="T10" fmla="*/ 70 w 70"/>
                <a:gd name="T11" fmla="*/ 489 h 4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489"/>
                <a:gd name="T20" fmla="*/ 70 w 70"/>
                <a:gd name="T21" fmla="*/ 489 h 4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489">
                  <a:moveTo>
                    <a:pt x="67" y="486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0" y="489"/>
                  </a:lnTo>
                  <a:lnTo>
                    <a:pt x="70" y="48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2" name="Line 445"/>
            <p:cNvSpPr>
              <a:spLocks noChangeShapeType="1"/>
            </p:cNvSpPr>
            <p:nvPr/>
          </p:nvSpPr>
          <p:spPr bwMode="auto">
            <a:xfrm flipH="1">
              <a:off x="3261" y="1772"/>
              <a:ext cx="2" cy="913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3" name="Freeform 446"/>
            <p:cNvSpPr>
              <a:spLocks/>
            </p:cNvSpPr>
            <p:nvPr/>
          </p:nvSpPr>
          <p:spPr bwMode="auto">
            <a:xfrm>
              <a:off x="3196" y="2005"/>
              <a:ext cx="137" cy="487"/>
            </a:xfrm>
            <a:custGeom>
              <a:avLst/>
              <a:gdLst>
                <a:gd name="T0" fmla="*/ 0 w 137"/>
                <a:gd name="T1" fmla="*/ 0 h 487"/>
                <a:gd name="T2" fmla="*/ 0 w 137"/>
                <a:gd name="T3" fmla="*/ 197 h 487"/>
                <a:gd name="T4" fmla="*/ 45 w 137"/>
                <a:gd name="T5" fmla="*/ 244 h 487"/>
                <a:gd name="T6" fmla="*/ 0 w 137"/>
                <a:gd name="T7" fmla="*/ 290 h 487"/>
                <a:gd name="T8" fmla="*/ 0 w 137"/>
                <a:gd name="T9" fmla="*/ 487 h 487"/>
                <a:gd name="T10" fmla="*/ 137 w 137"/>
                <a:gd name="T11" fmla="*/ 337 h 487"/>
                <a:gd name="T12" fmla="*/ 137 w 137"/>
                <a:gd name="T13" fmla="*/ 150 h 487"/>
                <a:gd name="T14" fmla="*/ 0 w 137"/>
                <a:gd name="T15" fmla="*/ 0 h 487"/>
                <a:gd name="T16" fmla="*/ 0 w 137"/>
                <a:gd name="T17" fmla="*/ 0 h 4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487"/>
                <a:gd name="T29" fmla="*/ 137 w 137"/>
                <a:gd name="T30" fmla="*/ 487 h 4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487">
                  <a:moveTo>
                    <a:pt x="0" y="0"/>
                  </a:moveTo>
                  <a:lnTo>
                    <a:pt x="0" y="197"/>
                  </a:lnTo>
                  <a:lnTo>
                    <a:pt x="45" y="244"/>
                  </a:lnTo>
                  <a:lnTo>
                    <a:pt x="0" y="290"/>
                  </a:lnTo>
                  <a:lnTo>
                    <a:pt x="0" y="487"/>
                  </a:lnTo>
                  <a:lnTo>
                    <a:pt x="137" y="337"/>
                  </a:lnTo>
                  <a:lnTo>
                    <a:pt x="137" y="15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47"/>
          <p:cNvGrpSpPr>
            <a:grpSpLocks/>
          </p:cNvGrpSpPr>
          <p:nvPr/>
        </p:nvGrpSpPr>
        <p:grpSpPr bwMode="auto">
          <a:xfrm>
            <a:off x="2590801" y="5181603"/>
            <a:ext cx="3697288" cy="1414463"/>
            <a:chOff x="672" y="3264"/>
            <a:chExt cx="2329" cy="891"/>
          </a:xfrm>
        </p:grpSpPr>
        <p:sp>
          <p:nvSpPr>
            <p:cNvPr id="110600" name="Text Box 448"/>
            <p:cNvSpPr txBox="1">
              <a:spLocks noChangeArrowheads="1"/>
            </p:cNvSpPr>
            <p:nvPr/>
          </p:nvSpPr>
          <p:spPr bwMode="auto">
            <a:xfrm>
              <a:off x="672" y="3632"/>
              <a:ext cx="2329" cy="523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kumimoji="0"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CC4 the ALU is not used,</a:t>
              </a:r>
            </a:p>
            <a:p>
              <a:pPr algn="l" eaLnBrk="1" hangingPunct="1"/>
              <a:r>
                <a:rPr kumimoji="0"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Reg, and IM are redone</a:t>
              </a:r>
            </a:p>
          </p:txBody>
        </p:sp>
        <p:sp>
          <p:nvSpPr>
            <p:cNvPr id="110601" name="AutoShape 449"/>
            <p:cNvSpPr>
              <a:spLocks noChangeArrowheads="1"/>
            </p:cNvSpPr>
            <p:nvPr/>
          </p:nvSpPr>
          <p:spPr bwMode="auto">
            <a:xfrm>
              <a:off x="2688" y="3264"/>
              <a:ext cx="144" cy="432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605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20" y="228602"/>
            <a:ext cx="4211190" cy="1312664"/>
          </a:xfrm>
        </p:spPr>
        <p:txBody>
          <a:bodyPr/>
          <a:lstStyle/>
          <a:p>
            <a:r>
              <a:rPr lang="en-US"/>
              <a:t>Hazard</a:t>
            </a:r>
            <a:br>
              <a:rPr lang="en-US"/>
            </a:br>
            <a:r>
              <a:rPr lang="en-US"/>
              <a:t>Detection </a:t>
            </a:r>
            <a:br>
              <a:rPr lang="en-US"/>
            </a:br>
            <a:r>
              <a:rPr lang="en-US"/>
              <a:t>Unit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61037" y="548680"/>
            <a:ext cx="10018715" cy="5986121"/>
            <a:chOff x="2105949" y="1233488"/>
            <a:chExt cx="8054051" cy="5343525"/>
          </a:xfrm>
        </p:grpSpPr>
        <p:sp>
          <p:nvSpPr>
            <p:cNvPr id="111621" name="Freeform 3"/>
            <p:cNvSpPr>
              <a:spLocks/>
            </p:cNvSpPr>
            <p:nvPr/>
          </p:nvSpPr>
          <p:spPr bwMode="auto">
            <a:xfrm>
              <a:off x="4570414" y="1500189"/>
              <a:ext cx="852487" cy="477837"/>
            </a:xfrm>
            <a:custGeom>
              <a:avLst/>
              <a:gdLst>
                <a:gd name="T0" fmla="*/ 2147483647 w 537"/>
                <a:gd name="T1" fmla="*/ 2147483647 h 301"/>
                <a:gd name="T2" fmla="*/ 2147483647 w 537"/>
                <a:gd name="T3" fmla="*/ 0 h 301"/>
                <a:gd name="T4" fmla="*/ 0 w 537"/>
                <a:gd name="T5" fmla="*/ 0 h 301"/>
                <a:gd name="T6" fmla="*/ 0 60000 65536"/>
                <a:gd name="T7" fmla="*/ 0 60000 65536"/>
                <a:gd name="T8" fmla="*/ 0 60000 65536"/>
                <a:gd name="T9" fmla="*/ 0 w 537"/>
                <a:gd name="T10" fmla="*/ 0 h 301"/>
                <a:gd name="T11" fmla="*/ 537 w 537"/>
                <a:gd name="T12" fmla="*/ 301 h 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7" h="301">
                  <a:moveTo>
                    <a:pt x="537" y="301"/>
                  </a:moveTo>
                  <a:lnTo>
                    <a:pt x="537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2" name="Line 4"/>
            <p:cNvSpPr>
              <a:spLocks noChangeShapeType="1"/>
            </p:cNvSpPr>
            <p:nvPr/>
          </p:nvSpPr>
          <p:spPr bwMode="auto">
            <a:xfrm>
              <a:off x="4935538" y="2366964"/>
              <a:ext cx="354012" cy="1587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3" name="Line 5"/>
            <p:cNvSpPr>
              <a:spLocks noChangeShapeType="1"/>
            </p:cNvSpPr>
            <p:nvPr/>
          </p:nvSpPr>
          <p:spPr bwMode="auto">
            <a:xfrm>
              <a:off x="5510213" y="2366964"/>
              <a:ext cx="214312" cy="1587"/>
            </a:xfrm>
            <a:prstGeom prst="line">
              <a:avLst/>
            </a:prstGeom>
            <a:noFill/>
            <a:ln w="19050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4" name="Freeform 6"/>
            <p:cNvSpPr>
              <a:spLocks/>
            </p:cNvSpPr>
            <p:nvPr/>
          </p:nvSpPr>
          <p:spPr bwMode="auto">
            <a:xfrm>
              <a:off x="6710363" y="4810126"/>
              <a:ext cx="49212" cy="55563"/>
            </a:xfrm>
            <a:custGeom>
              <a:avLst/>
              <a:gdLst>
                <a:gd name="T0" fmla="*/ 0 w 31"/>
                <a:gd name="T1" fmla="*/ 2147483647 h 35"/>
                <a:gd name="T2" fmla="*/ 2147483647 w 31"/>
                <a:gd name="T3" fmla="*/ 2147483647 h 35"/>
                <a:gd name="T4" fmla="*/ 2147483647 w 31"/>
                <a:gd name="T5" fmla="*/ 0 h 35"/>
                <a:gd name="T6" fmla="*/ 2147483647 w 31"/>
                <a:gd name="T7" fmla="*/ 2147483647 h 35"/>
                <a:gd name="T8" fmla="*/ 2147483647 w 31"/>
                <a:gd name="T9" fmla="*/ 2147483647 h 35"/>
                <a:gd name="T10" fmla="*/ 0 w 31"/>
                <a:gd name="T11" fmla="*/ 214748364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5"/>
                <a:gd name="T20" fmla="*/ 31 w 31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5">
                  <a:moveTo>
                    <a:pt x="0" y="35"/>
                  </a:moveTo>
                  <a:lnTo>
                    <a:pt x="31" y="35"/>
                  </a:lnTo>
                  <a:lnTo>
                    <a:pt x="17" y="0"/>
                  </a:lnTo>
                  <a:lnTo>
                    <a:pt x="2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5" name="Freeform 7"/>
            <p:cNvSpPr>
              <a:spLocks/>
            </p:cNvSpPr>
            <p:nvPr/>
          </p:nvSpPr>
          <p:spPr bwMode="auto">
            <a:xfrm>
              <a:off x="6710363" y="3871913"/>
              <a:ext cx="49212" cy="61912"/>
            </a:xfrm>
            <a:custGeom>
              <a:avLst/>
              <a:gdLst>
                <a:gd name="T0" fmla="*/ 0 w 31"/>
                <a:gd name="T1" fmla="*/ 2147483647 h 39"/>
                <a:gd name="T2" fmla="*/ 2147483647 w 31"/>
                <a:gd name="T3" fmla="*/ 2147483647 h 39"/>
                <a:gd name="T4" fmla="*/ 2147483647 w 31"/>
                <a:gd name="T5" fmla="*/ 0 h 39"/>
                <a:gd name="T6" fmla="*/ 2147483647 w 31"/>
                <a:gd name="T7" fmla="*/ 2147483647 h 39"/>
                <a:gd name="T8" fmla="*/ 2147483647 w 31"/>
                <a:gd name="T9" fmla="*/ 2147483647 h 39"/>
                <a:gd name="T10" fmla="*/ 0 w 31"/>
                <a:gd name="T11" fmla="*/ 214748364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39"/>
                  </a:moveTo>
                  <a:lnTo>
                    <a:pt x="31" y="39"/>
                  </a:lnTo>
                  <a:lnTo>
                    <a:pt x="17" y="0"/>
                  </a:lnTo>
                  <a:lnTo>
                    <a:pt x="2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6" name="Freeform 8"/>
            <p:cNvSpPr>
              <a:spLocks/>
            </p:cNvSpPr>
            <p:nvPr/>
          </p:nvSpPr>
          <p:spPr bwMode="auto">
            <a:xfrm>
              <a:off x="7700963" y="6056313"/>
              <a:ext cx="49212" cy="61912"/>
            </a:xfrm>
            <a:custGeom>
              <a:avLst/>
              <a:gdLst>
                <a:gd name="T0" fmla="*/ 2147483647 w 31"/>
                <a:gd name="T1" fmla="*/ 0 h 39"/>
                <a:gd name="T2" fmla="*/ 2147483647 w 31"/>
                <a:gd name="T3" fmla="*/ 2147483647 h 39"/>
                <a:gd name="T4" fmla="*/ 0 w 31"/>
                <a:gd name="T5" fmla="*/ 2147483647 h 39"/>
                <a:gd name="T6" fmla="*/ 2147483647 w 31"/>
                <a:gd name="T7" fmla="*/ 2147483647 h 39"/>
                <a:gd name="T8" fmla="*/ 2147483647 w 31"/>
                <a:gd name="T9" fmla="*/ 2147483647 h 39"/>
                <a:gd name="T10" fmla="*/ 2147483647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31" y="0"/>
                  </a:moveTo>
                  <a:lnTo>
                    <a:pt x="31" y="39"/>
                  </a:lnTo>
                  <a:lnTo>
                    <a:pt x="0" y="21"/>
                  </a:lnTo>
                  <a:lnTo>
                    <a:pt x="31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7" name="Freeform 9"/>
            <p:cNvSpPr>
              <a:spLocks/>
            </p:cNvSpPr>
            <p:nvPr/>
          </p:nvSpPr>
          <p:spPr bwMode="auto">
            <a:xfrm>
              <a:off x="7739063" y="2765426"/>
              <a:ext cx="1884362" cy="3324225"/>
            </a:xfrm>
            <a:custGeom>
              <a:avLst/>
              <a:gdLst>
                <a:gd name="T0" fmla="*/ 2147483647 w 1187"/>
                <a:gd name="T1" fmla="*/ 0 h 2094"/>
                <a:gd name="T2" fmla="*/ 2147483647 w 1187"/>
                <a:gd name="T3" fmla="*/ 2147483647 h 2094"/>
                <a:gd name="T4" fmla="*/ 0 w 1187"/>
                <a:gd name="T5" fmla="*/ 2147483647 h 2094"/>
                <a:gd name="T6" fmla="*/ 0 60000 65536"/>
                <a:gd name="T7" fmla="*/ 0 60000 65536"/>
                <a:gd name="T8" fmla="*/ 0 60000 65536"/>
                <a:gd name="T9" fmla="*/ 0 w 1187"/>
                <a:gd name="T10" fmla="*/ 0 h 2094"/>
                <a:gd name="T11" fmla="*/ 1187 w 1187"/>
                <a:gd name="T12" fmla="*/ 2094 h 20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7" h="2094">
                  <a:moveTo>
                    <a:pt x="1187" y="0"/>
                  </a:moveTo>
                  <a:lnTo>
                    <a:pt x="1187" y="2094"/>
                  </a:lnTo>
                  <a:lnTo>
                    <a:pt x="0" y="209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8" name="Line 10"/>
            <p:cNvSpPr>
              <a:spLocks noChangeShapeType="1"/>
            </p:cNvSpPr>
            <p:nvPr/>
          </p:nvSpPr>
          <p:spPr bwMode="auto">
            <a:xfrm>
              <a:off x="9405939" y="2765426"/>
              <a:ext cx="217487" cy="4763"/>
            </a:xfrm>
            <a:prstGeom prst="line">
              <a:avLst/>
            </a:prstGeom>
            <a:noFill/>
            <a:ln w="11113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29" name="Freeform 11"/>
            <p:cNvSpPr>
              <a:spLocks/>
            </p:cNvSpPr>
            <p:nvPr/>
          </p:nvSpPr>
          <p:spPr bwMode="auto">
            <a:xfrm>
              <a:off x="7758114" y="2366964"/>
              <a:ext cx="422275" cy="3544887"/>
            </a:xfrm>
            <a:custGeom>
              <a:avLst/>
              <a:gdLst>
                <a:gd name="T0" fmla="*/ 2147483647 w 266"/>
                <a:gd name="T1" fmla="*/ 0 h 2233"/>
                <a:gd name="T2" fmla="*/ 2147483647 w 266"/>
                <a:gd name="T3" fmla="*/ 2147483647 h 2233"/>
                <a:gd name="T4" fmla="*/ 0 w 266"/>
                <a:gd name="T5" fmla="*/ 2147483647 h 2233"/>
                <a:gd name="T6" fmla="*/ 0 60000 65536"/>
                <a:gd name="T7" fmla="*/ 0 60000 65536"/>
                <a:gd name="T8" fmla="*/ 0 60000 65536"/>
                <a:gd name="T9" fmla="*/ 0 w 266"/>
                <a:gd name="T10" fmla="*/ 0 h 2233"/>
                <a:gd name="T11" fmla="*/ 266 w 266"/>
                <a:gd name="T12" fmla="*/ 2233 h 2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" h="2233">
                  <a:moveTo>
                    <a:pt x="266" y="0"/>
                  </a:moveTo>
                  <a:lnTo>
                    <a:pt x="266" y="2233"/>
                  </a:lnTo>
                  <a:lnTo>
                    <a:pt x="0" y="2233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0" name="Freeform 12"/>
            <p:cNvSpPr>
              <a:spLocks/>
            </p:cNvSpPr>
            <p:nvPr/>
          </p:nvSpPr>
          <p:spPr bwMode="auto">
            <a:xfrm>
              <a:off x="6732588" y="4851400"/>
              <a:ext cx="258762" cy="971550"/>
            </a:xfrm>
            <a:custGeom>
              <a:avLst/>
              <a:gdLst>
                <a:gd name="T0" fmla="*/ 0 w 163"/>
                <a:gd name="T1" fmla="*/ 0 h 612"/>
                <a:gd name="T2" fmla="*/ 2147483647 w 163"/>
                <a:gd name="T3" fmla="*/ 2147483647 h 612"/>
                <a:gd name="T4" fmla="*/ 2147483647 w 163"/>
                <a:gd name="T5" fmla="*/ 2147483647 h 612"/>
                <a:gd name="T6" fmla="*/ 2147483647 w 163"/>
                <a:gd name="T7" fmla="*/ 2147483647 h 612"/>
                <a:gd name="T8" fmla="*/ 2147483647 w 163"/>
                <a:gd name="T9" fmla="*/ 2147483647 h 6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612"/>
                <a:gd name="T17" fmla="*/ 163 w 163"/>
                <a:gd name="T18" fmla="*/ 612 h 6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612">
                  <a:moveTo>
                    <a:pt x="0" y="0"/>
                  </a:moveTo>
                  <a:lnTo>
                    <a:pt x="3" y="80"/>
                  </a:lnTo>
                  <a:lnTo>
                    <a:pt x="94" y="80"/>
                  </a:lnTo>
                  <a:lnTo>
                    <a:pt x="94" y="612"/>
                  </a:lnTo>
                  <a:lnTo>
                    <a:pt x="163" y="612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1" name="Freeform 13"/>
            <p:cNvSpPr>
              <a:spLocks/>
            </p:cNvSpPr>
            <p:nvPr/>
          </p:nvSpPr>
          <p:spPr bwMode="auto">
            <a:xfrm>
              <a:off x="6732588" y="3919538"/>
              <a:ext cx="277812" cy="1814512"/>
            </a:xfrm>
            <a:custGeom>
              <a:avLst/>
              <a:gdLst>
                <a:gd name="T0" fmla="*/ 0 w 175"/>
                <a:gd name="T1" fmla="*/ 0 h 1143"/>
                <a:gd name="T2" fmla="*/ 2147483647 w 175"/>
                <a:gd name="T3" fmla="*/ 2147483647 h 1143"/>
                <a:gd name="T4" fmla="*/ 2147483647 w 175"/>
                <a:gd name="T5" fmla="*/ 2147483647 h 1143"/>
                <a:gd name="T6" fmla="*/ 2147483647 w 175"/>
                <a:gd name="T7" fmla="*/ 2147483647 h 1143"/>
                <a:gd name="T8" fmla="*/ 2147483647 w 175"/>
                <a:gd name="T9" fmla="*/ 2147483647 h 1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143"/>
                <a:gd name="T17" fmla="*/ 175 w 175"/>
                <a:gd name="T18" fmla="*/ 1143 h 1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143">
                  <a:moveTo>
                    <a:pt x="0" y="0"/>
                  </a:moveTo>
                  <a:lnTo>
                    <a:pt x="3" y="77"/>
                  </a:lnTo>
                  <a:lnTo>
                    <a:pt x="127" y="77"/>
                  </a:lnTo>
                  <a:lnTo>
                    <a:pt x="127" y="1143"/>
                  </a:lnTo>
                  <a:lnTo>
                    <a:pt x="175" y="1143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2" name="Freeform 14"/>
            <p:cNvSpPr>
              <a:spLocks/>
            </p:cNvSpPr>
            <p:nvPr/>
          </p:nvSpPr>
          <p:spPr bwMode="auto">
            <a:xfrm>
              <a:off x="3336926" y="2901951"/>
              <a:ext cx="49213" cy="60325"/>
            </a:xfrm>
            <a:custGeom>
              <a:avLst/>
              <a:gdLst>
                <a:gd name="T0" fmla="*/ 2147483647 w 31"/>
                <a:gd name="T1" fmla="*/ 0 h 38"/>
                <a:gd name="T2" fmla="*/ 0 w 31"/>
                <a:gd name="T3" fmla="*/ 0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2147483647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29" y="0"/>
                  </a:moveTo>
                  <a:lnTo>
                    <a:pt x="0" y="0"/>
                  </a:lnTo>
                  <a:lnTo>
                    <a:pt x="14" y="38"/>
                  </a:lnTo>
                  <a:lnTo>
                    <a:pt x="3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3" name="Freeform 15"/>
            <p:cNvSpPr>
              <a:spLocks/>
            </p:cNvSpPr>
            <p:nvPr/>
          </p:nvSpPr>
          <p:spPr bwMode="auto">
            <a:xfrm>
              <a:off x="3359151" y="1500189"/>
              <a:ext cx="487363" cy="1411287"/>
            </a:xfrm>
            <a:custGeom>
              <a:avLst/>
              <a:gdLst>
                <a:gd name="T0" fmla="*/ 0 w 307"/>
                <a:gd name="T1" fmla="*/ 2147483647 h 889"/>
                <a:gd name="T2" fmla="*/ 0 w 307"/>
                <a:gd name="T3" fmla="*/ 0 h 889"/>
                <a:gd name="T4" fmla="*/ 2147483647 w 307"/>
                <a:gd name="T5" fmla="*/ 0 h 889"/>
                <a:gd name="T6" fmla="*/ 0 60000 65536"/>
                <a:gd name="T7" fmla="*/ 0 60000 65536"/>
                <a:gd name="T8" fmla="*/ 0 60000 65536"/>
                <a:gd name="T9" fmla="*/ 0 w 307"/>
                <a:gd name="T10" fmla="*/ 0 h 889"/>
                <a:gd name="T11" fmla="*/ 307 w 307"/>
                <a:gd name="T12" fmla="*/ 889 h 8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" h="889">
                  <a:moveTo>
                    <a:pt x="0" y="889"/>
                  </a:moveTo>
                  <a:lnTo>
                    <a:pt x="0" y="0"/>
                  </a:lnTo>
                  <a:lnTo>
                    <a:pt x="307" y="0"/>
                  </a:lnTo>
                </a:path>
              </a:pathLst>
            </a:custGeom>
            <a:noFill/>
            <a:ln w="28575" cmpd="sng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4" name="Freeform 16"/>
            <p:cNvSpPr>
              <a:spLocks/>
            </p:cNvSpPr>
            <p:nvPr/>
          </p:nvSpPr>
          <p:spPr bwMode="auto">
            <a:xfrm>
              <a:off x="2270125" y="1411289"/>
              <a:ext cx="1576388" cy="2263775"/>
            </a:xfrm>
            <a:custGeom>
              <a:avLst/>
              <a:gdLst>
                <a:gd name="T0" fmla="*/ 0 w 993"/>
                <a:gd name="T1" fmla="*/ 2147483647 h 1426"/>
                <a:gd name="T2" fmla="*/ 0 w 993"/>
                <a:gd name="T3" fmla="*/ 0 h 1426"/>
                <a:gd name="T4" fmla="*/ 2147483647 w 993"/>
                <a:gd name="T5" fmla="*/ 0 h 1426"/>
                <a:gd name="T6" fmla="*/ 0 60000 65536"/>
                <a:gd name="T7" fmla="*/ 0 60000 65536"/>
                <a:gd name="T8" fmla="*/ 0 60000 65536"/>
                <a:gd name="T9" fmla="*/ 0 w 993"/>
                <a:gd name="T10" fmla="*/ 0 h 1426"/>
                <a:gd name="T11" fmla="*/ 993 w 993"/>
                <a:gd name="T12" fmla="*/ 1426 h 14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3" h="1426">
                  <a:moveTo>
                    <a:pt x="0" y="1426"/>
                  </a:moveTo>
                  <a:lnTo>
                    <a:pt x="0" y="0"/>
                  </a:lnTo>
                  <a:lnTo>
                    <a:pt x="993" y="0"/>
                  </a:lnTo>
                </a:path>
              </a:pathLst>
            </a:custGeom>
            <a:noFill/>
            <a:ln w="28575" cmpd="sng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5" name="Freeform 17"/>
            <p:cNvSpPr>
              <a:spLocks/>
            </p:cNvSpPr>
            <p:nvPr/>
          </p:nvSpPr>
          <p:spPr bwMode="auto">
            <a:xfrm>
              <a:off x="2247900" y="3660776"/>
              <a:ext cx="46038" cy="61913"/>
            </a:xfrm>
            <a:custGeom>
              <a:avLst/>
              <a:gdLst>
                <a:gd name="T0" fmla="*/ 2147483647 w 29"/>
                <a:gd name="T1" fmla="*/ 0 h 39"/>
                <a:gd name="T2" fmla="*/ 0 w 29"/>
                <a:gd name="T3" fmla="*/ 2147483647 h 39"/>
                <a:gd name="T4" fmla="*/ 2147483647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9"/>
                <a:gd name="T20" fmla="*/ 29 w 2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9">
                  <a:moveTo>
                    <a:pt x="29" y="0"/>
                  </a:moveTo>
                  <a:lnTo>
                    <a:pt x="0" y="3"/>
                  </a:lnTo>
                  <a:lnTo>
                    <a:pt x="14" y="39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6" name="Freeform 18"/>
            <p:cNvSpPr>
              <a:spLocks/>
            </p:cNvSpPr>
            <p:nvPr/>
          </p:nvSpPr>
          <p:spPr bwMode="auto">
            <a:xfrm>
              <a:off x="5765801" y="2568576"/>
              <a:ext cx="193675" cy="403225"/>
            </a:xfrm>
            <a:custGeom>
              <a:avLst/>
              <a:gdLst>
                <a:gd name="T0" fmla="*/ 2147483647 w 122"/>
                <a:gd name="T1" fmla="*/ 2147483647 h 254"/>
                <a:gd name="T2" fmla="*/ 2147483647 w 122"/>
                <a:gd name="T3" fmla="*/ 0 h 254"/>
                <a:gd name="T4" fmla="*/ 0 w 122"/>
                <a:gd name="T5" fmla="*/ 0 h 254"/>
                <a:gd name="T6" fmla="*/ 0 w 122"/>
                <a:gd name="T7" fmla="*/ 2147483647 h 254"/>
                <a:gd name="T8" fmla="*/ 2147483647 w 122"/>
                <a:gd name="T9" fmla="*/ 2147483647 h 254"/>
                <a:gd name="T10" fmla="*/ 2147483647 w 122"/>
                <a:gd name="T11" fmla="*/ 2147483647 h 254"/>
                <a:gd name="T12" fmla="*/ 2147483647 w 122"/>
                <a:gd name="T13" fmla="*/ 2147483647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254"/>
                <a:gd name="T23" fmla="*/ 122 w 122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254">
                  <a:moveTo>
                    <a:pt x="120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2" y="254"/>
                  </a:lnTo>
                  <a:lnTo>
                    <a:pt x="120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7" name="Freeform 19"/>
            <p:cNvSpPr>
              <a:spLocks/>
            </p:cNvSpPr>
            <p:nvPr/>
          </p:nvSpPr>
          <p:spPr bwMode="auto">
            <a:xfrm>
              <a:off x="5765801" y="2568576"/>
              <a:ext cx="193675" cy="403225"/>
            </a:xfrm>
            <a:custGeom>
              <a:avLst/>
              <a:gdLst>
                <a:gd name="T0" fmla="*/ 2147483647 w 122"/>
                <a:gd name="T1" fmla="*/ 2147483647 h 254"/>
                <a:gd name="T2" fmla="*/ 2147483647 w 122"/>
                <a:gd name="T3" fmla="*/ 0 h 254"/>
                <a:gd name="T4" fmla="*/ 0 w 122"/>
                <a:gd name="T5" fmla="*/ 0 h 254"/>
                <a:gd name="T6" fmla="*/ 0 w 122"/>
                <a:gd name="T7" fmla="*/ 2147483647 h 254"/>
                <a:gd name="T8" fmla="*/ 2147483647 w 122"/>
                <a:gd name="T9" fmla="*/ 2147483647 h 254"/>
                <a:gd name="T10" fmla="*/ 2147483647 w 122"/>
                <a:gd name="T11" fmla="*/ 2147483647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254"/>
                <a:gd name="T20" fmla="*/ 122 w 12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254">
                  <a:moveTo>
                    <a:pt x="120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2" y="25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8" name="Freeform 20"/>
            <p:cNvSpPr>
              <a:spLocks/>
            </p:cNvSpPr>
            <p:nvPr/>
          </p:nvSpPr>
          <p:spPr bwMode="auto">
            <a:xfrm>
              <a:off x="4589463" y="3994151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39" name="Freeform 21"/>
            <p:cNvSpPr>
              <a:spLocks/>
            </p:cNvSpPr>
            <p:nvPr/>
          </p:nvSpPr>
          <p:spPr bwMode="auto">
            <a:xfrm>
              <a:off x="2179638" y="3732213"/>
              <a:ext cx="182562" cy="622300"/>
            </a:xfrm>
            <a:custGeom>
              <a:avLst/>
              <a:gdLst>
                <a:gd name="T0" fmla="*/ 2147483647 w 115"/>
                <a:gd name="T1" fmla="*/ 2147483647 h 392"/>
                <a:gd name="T2" fmla="*/ 2147483647 w 115"/>
                <a:gd name="T3" fmla="*/ 0 h 392"/>
                <a:gd name="T4" fmla="*/ 0 w 115"/>
                <a:gd name="T5" fmla="*/ 0 h 392"/>
                <a:gd name="T6" fmla="*/ 0 w 115"/>
                <a:gd name="T7" fmla="*/ 2147483647 h 392"/>
                <a:gd name="T8" fmla="*/ 2147483647 w 115"/>
                <a:gd name="T9" fmla="*/ 2147483647 h 392"/>
                <a:gd name="T10" fmla="*/ 2147483647 w 115"/>
                <a:gd name="T11" fmla="*/ 2147483647 h 392"/>
                <a:gd name="T12" fmla="*/ 2147483647 w 115"/>
                <a:gd name="T13" fmla="*/ 2147483647 h 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392"/>
                <a:gd name="T23" fmla="*/ 115 w 115"/>
                <a:gd name="T24" fmla="*/ 392 h 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392">
                  <a:moveTo>
                    <a:pt x="113" y="39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392"/>
                  </a:lnTo>
                  <a:lnTo>
                    <a:pt x="115" y="392"/>
                  </a:lnTo>
                  <a:lnTo>
                    <a:pt x="113" y="3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40" name="Freeform 22"/>
            <p:cNvSpPr>
              <a:spLocks/>
            </p:cNvSpPr>
            <p:nvPr/>
          </p:nvSpPr>
          <p:spPr bwMode="auto">
            <a:xfrm>
              <a:off x="2179638" y="3732213"/>
              <a:ext cx="182562" cy="622300"/>
            </a:xfrm>
            <a:custGeom>
              <a:avLst/>
              <a:gdLst>
                <a:gd name="T0" fmla="*/ 2147483647 w 115"/>
                <a:gd name="T1" fmla="*/ 2147483647 h 392"/>
                <a:gd name="T2" fmla="*/ 2147483647 w 115"/>
                <a:gd name="T3" fmla="*/ 0 h 392"/>
                <a:gd name="T4" fmla="*/ 0 w 115"/>
                <a:gd name="T5" fmla="*/ 0 h 392"/>
                <a:gd name="T6" fmla="*/ 0 w 115"/>
                <a:gd name="T7" fmla="*/ 2147483647 h 392"/>
                <a:gd name="T8" fmla="*/ 2147483647 w 115"/>
                <a:gd name="T9" fmla="*/ 2147483647 h 392"/>
                <a:gd name="T10" fmla="*/ 2147483647 w 115"/>
                <a:gd name="T11" fmla="*/ 2147483647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"/>
                <a:gd name="T19" fmla="*/ 0 h 392"/>
                <a:gd name="T20" fmla="*/ 115 w 115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" h="392">
                  <a:moveTo>
                    <a:pt x="113" y="39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392"/>
                  </a:lnTo>
                  <a:lnTo>
                    <a:pt x="115" y="39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41" name="Rectangle 23"/>
            <p:cNvSpPr>
              <a:spLocks noChangeArrowheads="1"/>
            </p:cNvSpPr>
            <p:nvPr/>
          </p:nvSpPr>
          <p:spPr bwMode="auto">
            <a:xfrm>
              <a:off x="2206625" y="397510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P</a:t>
              </a:r>
              <a:endParaRPr lang="en-US" sz="3200"/>
            </a:p>
          </p:txBody>
        </p:sp>
        <p:sp>
          <p:nvSpPr>
            <p:cNvPr id="111642" name="Rectangle 24"/>
            <p:cNvSpPr>
              <a:spLocks noChangeArrowheads="1"/>
            </p:cNvSpPr>
            <p:nvPr/>
          </p:nvSpPr>
          <p:spPr bwMode="auto">
            <a:xfrm>
              <a:off x="2270125" y="397510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 sz="3200"/>
            </a:p>
          </p:txBody>
        </p:sp>
        <p:sp>
          <p:nvSpPr>
            <p:cNvPr id="111643" name="Freeform 25"/>
            <p:cNvSpPr>
              <a:spLocks/>
            </p:cNvSpPr>
            <p:nvPr/>
          </p:nvSpPr>
          <p:spPr bwMode="auto">
            <a:xfrm>
              <a:off x="2506664" y="3348038"/>
              <a:ext cx="612775" cy="1397000"/>
            </a:xfrm>
            <a:custGeom>
              <a:avLst/>
              <a:gdLst>
                <a:gd name="T0" fmla="*/ 2147483647 w 386"/>
                <a:gd name="T1" fmla="*/ 2147483647 h 880"/>
                <a:gd name="T2" fmla="*/ 2147483647 w 386"/>
                <a:gd name="T3" fmla="*/ 0 h 880"/>
                <a:gd name="T4" fmla="*/ 0 w 386"/>
                <a:gd name="T5" fmla="*/ 0 h 880"/>
                <a:gd name="T6" fmla="*/ 0 w 386"/>
                <a:gd name="T7" fmla="*/ 2147483647 h 880"/>
                <a:gd name="T8" fmla="*/ 2147483647 w 386"/>
                <a:gd name="T9" fmla="*/ 2147483647 h 880"/>
                <a:gd name="T10" fmla="*/ 2147483647 w 386"/>
                <a:gd name="T11" fmla="*/ 2147483647 h 880"/>
                <a:gd name="T12" fmla="*/ 2147483647 w 386"/>
                <a:gd name="T13" fmla="*/ 2147483647 h 8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880"/>
                <a:gd name="T23" fmla="*/ 386 w 386"/>
                <a:gd name="T24" fmla="*/ 880 h 8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880">
                  <a:moveTo>
                    <a:pt x="386" y="877"/>
                  </a:moveTo>
                  <a:lnTo>
                    <a:pt x="386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386" y="880"/>
                  </a:lnTo>
                  <a:lnTo>
                    <a:pt x="386" y="8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44" name="Freeform 26"/>
            <p:cNvSpPr>
              <a:spLocks/>
            </p:cNvSpPr>
            <p:nvPr/>
          </p:nvSpPr>
          <p:spPr bwMode="auto">
            <a:xfrm>
              <a:off x="2506664" y="3348038"/>
              <a:ext cx="612775" cy="1397000"/>
            </a:xfrm>
            <a:custGeom>
              <a:avLst/>
              <a:gdLst>
                <a:gd name="T0" fmla="*/ 2147483647 w 386"/>
                <a:gd name="T1" fmla="*/ 2147483647 h 880"/>
                <a:gd name="T2" fmla="*/ 2147483647 w 386"/>
                <a:gd name="T3" fmla="*/ 0 h 880"/>
                <a:gd name="T4" fmla="*/ 0 w 386"/>
                <a:gd name="T5" fmla="*/ 0 h 880"/>
                <a:gd name="T6" fmla="*/ 0 w 386"/>
                <a:gd name="T7" fmla="*/ 2147483647 h 880"/>
                <a:gd name="T8" fmla="*/ 2147483647 w 386"/>
                <a:gd name="T9" fmla="*/ 2147483647 h 880"/>
                <a:gd name="T10" fmla="*/ 2147483647 w 386"/>
                <a:gd name="T11" fmla="*/ 2147483647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"/>
                <a:gd name="T19" fmla="*/ 0 h 880"/>
                <a:gd name="T20" fmla="*/ 386 w 386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" h="880">
                  <a:moveTo>
                    <a:pt x="386" y="877"/>
                  </a:moveTo>
                  <a:lnTo>
                    <a:pt x="386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386" y="88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45" name="Rectangle 27"/>
            <p:cNvSpPr>
              <a:spLocks noChangeArrowheads="1"/>
            </p:cNvSpPr>
            <p:nvPr/>
          </p:nvSpPr>
          <p:spPr bwMode="auto">
            <a:xfrm>
              <a:off x="2579688" y="39052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646" name="Rectangle 28"/>
            <p:cNvSpPr>
              <a:spLocks noChangeArrowheads="1"/>
            </p:cNvSpPr>
            <p:nvPr/>
          </p:nvSpPr>
          <p:spPr bwMode="auto">
            <a:xfrm>
              <a:off x="2605088" y="39052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647" name="Rectangle 29"/>
            <p:cNvSpPr>
              <a:spLocks noChangeArrowheads="1"/>
            </p:cNvSpPr>
            <p:nvPr/>
          </p:nvSpPr>
          <p:spPr bwMode="auto">
            <a:xfrm>
              <a:off x="2659063" y="39052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1648" name="Rectangle 30"/>
            <p:cNvSpPr>
              <a:spLocks noChangeArrowheads="1"/>
            </p:cNvSpPr>
            <p:nvPr/>
          </p:nvSpPr>
          <p:spPr bwMode="auto">
            <a:xfrm>
              <a:off x="2705100" y="39052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649" name="Rectangle 31"/>
            <p:cNvSpPr>
              <a:spLocks noChangeArrowheads="1"/>
            </p:cNvSpPr>
            <p:nvPr/>
          </p:nvSpPr>
          <p:spPr bwMode="auto">
            <a:xfrm>
              <a:off x="2732088" y="3905251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650" name="Rectangle 32"/>
            <p:cNvSpPr>
              <a:spLocks noChangeArrowheads="1"/>
            </p:cNvSpPr>
            <p:nvPr/>
          </p:nvSpPr>
          <p:spPr bwMode="auto">
            <a:xfrm>
              <a:off x="2765425" y="39052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651" name="Rectangle 33"/>
            <p:cNvSpPr>
              <a:spLocks noChangeArrowheads="1"/>
            </p:cNvSpPr>
            <p:nvPr/>
          </p:nvSpPr>
          <p:spPr bwMode="auto">
            <a:xfrm>
              <a:off x="2819400" y="39052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 sz="3200"/>
            </a:p>
          </p:txBody>
        </p:sp>
        <p:sp>
          <p:nvSpPr>
            <p:cNvPr id="111652" name="Rectangle 34"/>
            <p:cNvSpPr>
              <a:spLocks noChangeArrowheads="1"/>
            </p:cNvSpPr>
            <p:nvPr/>
          </p:nvSpPr>
          <p:spPr bwMode="auto">
            <a:xfrm>
              <a:off x="2865438" y="39052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653" name="Rectangle 35"/>
            <p:cNvSpPr>
              <a:spLocks noChangeArrowheads="1"/>
            </p:cNvSpPr>
            <p:nvPr/>
          </p:nvSpPr>
          <p:spPr bwMode="auto">
            <a:xfrm>
              <a:off x="2895600" y="3905251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654" name="Rectangle 36"/>
            <p:cNvSpPr>
              <a:spLocks noChangeArrowheads="1"/>
            </p:cNvSpPr>
            <p:nvPr/>
          </p:nvSpPr>
          <p:spPr bwMode="auto">
            <a:xfrm>
              <a:off x="2914650" y="39052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655" name="Rectangle 37"/>
            <p:cNvSpPr>
              <a:spLocks noChangeArrowheads="1"/>
            </p:cNvSpPr>
            <p:nvPr/>
          </p:nvSpPr>
          <p:spPr bwMode="auto">
            <a:xfrm>
              <a:off x="2967038" y="39052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656" name="Rectangle 38"/>
            <p:cNvSpPr>
              <a:spLocks noChangeArrowheads="1"/>
            </p:cNvSpPr>
            <p:nvPr/>
          </p:nvSpPr>
          <p:spPr bwMode="auto">
            <a:xfrm>
              <a:off x="3021014" y="3905251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657" name="Rectangle 39"/>
            <p:cNvSpPr>
              <a:spLocks noChangeArrowheads="1"/>
            </p:cNvSpPr>
            <p:nvPr/>
          </p:nvSpPr>
          <p:spPr bwMode="auto">
            <a:xfrm>
              <a:off x="2640013" y="4046539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658" name="Rectangle 40"/>
            <p:cNvSpPr>
              <a:spLocks noChangeArrowheads="1"/>
            </p:cNvSpPr>
            <p:nvPr/>
          </p:nvSpPr>
          <p:spPr bwMode="auto">
            <a:xfrm>
              <a:off x="2719388" y="4046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659" name="Rectangle 41"/>
            <p:cNvSpPr>
              <a:spLocks noChangeArrowheads="1"/>
            </p:cNvSpPr>
            <p:nvPr/>
          </p:nvSpPr>
          <p:spPr bwMode="auto">
            <a:xfrm>
              <a:off x="2773363" y="4046539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660" name="Rectangle 42"/>
            <p:cNvSpPr>
              <a:spLocks noChangeArrowheads="1"/>
            </p:cNvSpPr>
            <p:nvPr/>
          </p:nvSpPr>
          <p:spPr bwMode="auto">
            <a:xfrm>
              <a:off x="2857500" y="4046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661" name="Rectangle 43"/>
            <p:cNvSpPr>
              <a:spLocks noChangeArrowheads="1"/>
            </p:cNvSpPr>
            <p:nvPr/>
          </p:nvSpPr>
          <p:spPr bwMode="auto">
            <a:xfrm>
              <a:off x="2909888" y="4046539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662" name="Rectangle 44"/>
            <p:cNvSpPr>
              <a:spLocks noChangeArrowheads="1"/>
            </p:cNvSpPr>
            <p:nvPr/>
          </p:nvSpPr>
          <p:spPr bwMode="auto">
            <a:xfrm>
              <a:off x="2940050" y="404653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y</a:t>
              </a:r>
              <a:endParaRPr lang="en-US" sz="3200"/>
            </a:p>
          </p:txBody>
        </p:sp>
        <p:sp>
          <p:nvSpPr>
            <p:cNvPr id="111663" name="Freeform 45"/>
            <p:cNvSpPr>
              <a:spLocks/>
            </p:cNvSpPr>
            <p:nvPr/>
          </p:nvSpPr>
          <p:spPr bwMode="auto">
            <a:xfrm>
              <a:off x="8434388" y="3300413"/>
              <a:ext cx="614362" cy="1397000"/>
            </a:xfrm>
            <a:custGeom>
              <a:avLst/>
              <a:gdLst>
                <a:gd name="T0" fmla="*/ 2147483647 w 387"/>
                <a:gd name="T1" fmla="*/ 2147483647 h 880"/>
                <a:gd name="T2" fmla="*/ 2147483647 w 387"/>
                <a:gd name="T3" fmla="*/ 0 h 880"/>
                <a:gd name="T4" fmla="*/ 0 w 387"/>
                <a:gd name="T5" fmla="*/ 0 h 880"/>
                <a:gd name="T6" fmla="*/ 0 w 387"/>
                <a:gd name="T7" fmla="*/ 2147483647 h 880"/>
                <a:gd name="T8" fmla="*/ 2147483647 w 387"/>
                <a:gd name="T9" fmla="*/ 2147483647 h 880"/>
                <a:gd name="T10" fmla="*/ 2147483647 w 387"/>
                <a:gd name="T11" fmla="*/ 2147483647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7"/>
                <a:gd name="T19" fmla="*/ 0 h 880"/>
                <a:gd name="T20" fmla="*/ 387 w 387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7" h="880">
                  <a:moveTo>
                    <a:pt x="387" y="880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387" y="8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64" name="Freeform 46"/>
            <p:cNvSpPr>
              <a:spLocks/>
            </p:cNvSpPr>
            <p:nvPr/>
          </p:nvSpPr>
          <p:spPr bwMode="auto">
            <a:xfrm>
              <a:off x="8434388" y="3300413"/>
              <a:ext cx="614362" cy="1397000"/>
            </a:xfrm>
            <a:custGeom>
              <a:avLst/>
              <a:gdLst>
                <a:gd name="T0" fmla="*/ 2147483647 w 387"/>
                <a:gd name="T1" fmla="*/ 2147483647 h 880"/>
                <a:gd name="T2" fmla="*/ 2147483647 w 387"/>
                <a:gd name="T3" fmla="*/ 0 h 880"/>
                <a:gd name="T4" fmla="*/ 0 w 387"/>
                <a:gd name="T5" fmla="*/ 0 h 880"/>
                <a:gd name="T6" fmla="*/ 0 w 387"/>
                <a:gd name="T7" fmla="*/ 2147483647 h 880"/>
                <a:gd name="T8" fmla="*/ 2147483647 w 387"/>
                <a:gd name="T9" fmla="*/ 2147483647 h 880"/>
                <a:gd name="T10" fmla="*/ 2147483647 w 387"/>
                <a:gd name="T11" fmla="*/ 2147483647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7"/>
                <a:gd name="T19" fmla="*/ 0 h 880"/>
                <a:gd name="T20" fmla="*/ 387 w 387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7" h="880">
                  <a:moveTo>
                    <a:pt x="387" y="880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387" y="88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65" name="Freeform 47"/>
            <p:cNvSpPr>
              <a:spLocks/>
            </p:cNvSpPr>
            <p:nvPr/>
          </p:nvSpPr>
          <p:spPr bwMode="auto">
            <a:xfrm>
              <a:off x="4589463" y="3281363"/>
              <a:ext cx="49212" cy="61912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0 h 39"/>
                <a:gd name="T8" fmla="*/ 0 w 31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9"/>
                <a:gd name="T17" fmla="*/ 31 w 3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66" name="Freeform 48"/>
            <p:cNvSpPr>
              <a:spLocks/>
            </p:cNvSpPr>
            <p:nvPr/>
          </p:nvSpPr>
          <p:spPr bwMode="auto">
            <a:xfrm>
              <a:off x="4589463" y="4351339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67" name="Freeform 49"/>
            <p:cNvSpPr>
              <a:spLocks/>
            </p:cNvSpPr>
            <p:nvPr/>
          </p:nvSpPr>
          <p:spPr bwMode="auto">
            <a:xfrm>
              <a:off x="6588126" y="4214814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68" name="Freeform 50"/>
            <p:cNvSpPr>
              <a:spLocks/>
            </p:cNvSpPr>
            <p:nvPr/>
          </p:nvSpPr>
          <p:spPr bwMode="auto">
            <a:xfrm>
              <a:off x="6588126" y="4435476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69" name="Freeform 51"/>
            <p:cNvSpPr>
              <a:spLocks/>
            </p:cNvSpPr>
            <p:nvPr/>
          </p:nvSpPr>
          <p:spPr bwMode="auto">
            <a:xfrm>
              <a:off x="7094539" y="4435476"/>
              <a:ext cx="53975" cy="60325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0 h 38"/>
                <a:gd name="T8" fmla="*/ 2147483647 w 34"/>
                <a:gd name="T9" fmla="*/ 0 h 38"/>
                <a:gd name="T10" fmla="*/ 0 w 34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8"/>
                <a:gd name="T20" fmla="*/ 34 w 34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8">
                  <a:moveTo>
                    <a:pt x="0" y="0"/>
                  </a:moveTo>
                  <a:lnTo>
                    <a:pt x="3" y="38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0" name="Line 52"/>
            <p:cNvSpPr>
              <a:spLocks noChangeShapeType="1"/>
            </p:cNvSpPr>
            <p:nvPr/>
          </p:nvSpPr>
          <p:spPr bwMode="auto">
            <a:xfrm flipH="1">
              <a:off x="6827838" y="4462463"/>
              <a:ext cx="285750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1" name="Freeform 53"/>
            <p:cNvSpPr>
              <a:spLocks/>
            </p:cNvSpPr>
            <p:nvPr/>
          </p:nvSpPr>
          <p:spPr bwMode="auto">
            <a:xfrm>
              <a:off x="9817101" y="3965576"/>
              <a:ext cx="49213" cy="61913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2147483647 h 39"/>
                <a:gd name="T8" fmla="*/ 0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2" name="Freeform 54"/>
            <p:cNvSpPr>
              <a:spLocks/>
            </p:cNvSpPr>
            <p:nvPr/>
          </p:nvSpPr>
          <p:spPr bwMode="auto">
            <a:xfrm>
              <a:off x="9817101" y="4411664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3" name="Line 55"/>
            <p:cNvSpPr>
              <a:spLocks noChangeShapeType="1"/>
            </p:cNvSpPr>
            <p:nvPr/>
          </p:nvSpPr>
          <p:spPr bwMode="auto">
            <a:xfrm>
              <a:off x="2359025" y="4041776"/>
              <a:ext cx="109538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4" name="Freeform 56"/>
            <p:cNvSpPr>
              <a:spLocks/>
            </p:cNvSpPr>
            <p:nvPr/>
          </p:nvSpPr>
          <p:spPr bwMode="auto">
            <a:xfrm>
              <a:off x="2449513" y="4013201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2" y="38"/>
                  </a:lnTo>
                  <a:lnTo>
                    <a:pt x="3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5" name="Freeform 57"/>
            <p:cNvSpPr>
              <a:spLocks/>
            </p:cNvSpPr>
            <p:nvPr/>
          </p:nvSpPr>
          <p:spPr bwMode="auto">
            <a:xfrm>
              <a:off x="9871076" y="3886201"/>
              <a:ext cx="182563" cy="665163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2147483647 h 419"/>
                <a:gd name="T20" fmla="*/ 2147483647 w 115"/>
                <a:gd name="T21" fmla="*/ 0 h 419"/>
                <a:gd name="T22" fmla="*/ 2147483647 w 115"/>
                <a:gd name="T23" fmla="*/ 2147483647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2147483647 w 115"/>
                <a:gd name="T83" fmla="*/ 2147483647 h 419"/>
                <a:gd name="T84" fmla="*/ 2147483647 w 115"/>
                <a:gd name="T85" fmla="*/ 2147483647 h 419"/>
                <a:gd name="T86" fmla="*/ 2147483647 w 115"/>
                <a:gd name="T87" fmla="*/ 2147483647 h 419"/>
                <a:gd name="T88" fmla="*/ 0 w 115"/>
                <a:gd name="T89" fmla="*/ 2147483647 h 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5"/>
                <a:gd name="T136" fmla="*/ 0 h 419"/>
                <a:gd name="T137" fmla="*/ 115 w 115"/>
                <a:gd name="T138" fmla="*/ 419 h 4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5" h="419">
                  <a:moveTo>
                    <a:pt x="0" y="71"/>
                  </a:moveTo>
                  <a:lnTo>
                    <a:pt x="2" y="59"/>
                  </a:lnTo>
                  <a:lnTo>
                    <a:pt x="5" y="47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9" y="21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40" y="3"/>
                  </a:lnTo>
                  <a:lnTo>
                    <a:pt x="48" y="3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76" y="3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98" y="21"/>
                  </a:lnTo>
                  <a:lnTo>
                    <a:pt x="103" y="30"/>
                  </a:lnTo>
                  <a:lnTo>
                    <a:pt x="108" y="39"/>
                  </a:lnTo>
                  <a:lnTo>
                    <a:pt x="112" y="47"/>
                  </a:lnTo>
                  <a:lnTo>
                    <a:pt x="115" y="59"/>
                  </a:lnTo>
                  <a:lnTo>
                    <a:pt x="115" y="71"/>
                  </a:lnTo>
                  <a:lnTo>
                    <a:pt x="115" y="352"/>
                  </a:lnTo>
                  <a:lnTo>
                    <a:pt x="115" y="363"/>
                  </a:lnTo>
                  <a:lnTo>
                    <a:pt x="112" y="372"/>
                  </a:lnTo>
                  <a:lnTo>
                    <a:pt x="108" y="384"/>
                  </a:lnTo>
                  <a:lnTo>
                    <a:pt x="103" y="393"/>
                  </a:lnTo>
                  <a:lnTo>
                    <a:pt x="98" y="399"/>
                  </a:lnTo>
                  <a:lnTo>
                    <a:pt x="91" y="408"/>
                  </a:lnTo>
                  <a:lnTo>
                    <a:pt x="84" y="414"/>
                  </a:lnTo>
                  <a:lnTo>
                    <a:pt x="76" y="417"/>
                  </a:lnTo>
                  <a:lnTo>
                    <a:pt x="67" y="419"/>
                  </a:lnTo>
                  <a:lnTo>
                    <a:pt x="57" y="419"/>
                  </a:lnTo>
                  <a:lnTo>
                    <a:pt x="48" y="419"/>
                  </a:lnTo>
                  <a:lnTo>
                    <a:pt x="40" y="417"/>
                  </a:lnTo>
                  <a:lnTo>
                    <a:pt x="31" y="414"/>
                  </a:lnTo>
                  <a:lnTo>
                    <a:pt x="24" y="408"/>
                  </a:lnTo>
                  <a:lnTo>
                    <a:pt x="19" y="399"/>
                  </a:lnTo>
                  <a:lnTo>
                    <a:pt x="12" y="393"/>
                  </a:lnTo>
                  <a:lnTo>
                    <a:pt x="7" y="384"/>
                  </a:lnTo>
                  <a:lnTo>
                    <a:pt x="5" y="372"/>
                  </a:lnTo>
                  <a:lnTo>
                    <a:pt x="2" y="363"/>
                  </a:lnTo>
                  <a:lnTo>
                    <a:pt x="2" y="352"/>
                  </a:lnTo>
                  <a:lnTo>
                    <a:pt x="2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6" name="Freeform 58"/>
            <p:cNvSpPr>
              <a:spLocks/>
            </p:cNvSpPr>
            <p:nvPr/>
          </p:nvSpPr>
          <p:spPr bwMode="auto">
            <a:xfrm>
              <a:off x="9871076" y="3886201"/>
              <a:ext cx="182563" cy="665163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2147483647 h 419"/>
                <a:gd name="T20" fmla="*/ 2147483647 w 115"/>
                <a:gd name="T21" fmla="*/ 0 h 419"/>
                <a:gd name="T22" fmla="*/ 2147483647 w 115"/>
                <a:gd name="T23" fmla="*/ 2147483647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2147483647 w 115"/>
                <a:gd name="T83" fmla="*/ 2147483647 h 419"/>
                <a:gd name="T84" fmla="*/ 2147483647 w 115"/>
                <a:gd name="T85" fmla="*/ 2147483647 h 419"/>
                <a:gd name="T86" fmla="*/ 2147483647 w 115"/>
                <a:gd name="T87" fmla="*/ 2147483647 h 4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19"/>
                <a:gd name="T134" fmla="*/ 115 w 115"/>
                <a:gd name="T135" fmla="*/ 419 h 4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19">
                  <a:moveTo>
                    <a:pt x="0" y="71"/>
                  </a:moveTo>
                  <a:lnTo>
                    <a:pt x="2" y="59"/>
                  </a:lnTo>
                  <a:lnTo>
                    <a:pt x="5" y="47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9" y="21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40" y="3"/>
                  </a:lnTo>
                  <a:lnTo>
                    <a:pt x="48" y="3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76" y="3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98" y="21"/>
                  </a:lnTo>
                  <a:lnTo>
                    <a:pt x="103" y="30"/>
                  </a:lnTo>
                  <a:lnTo>
                    <a:pt x="108" y="39"/>
                  </a:lnTo>
                  <a:lnTo>
                    <a:pt x="112" y="47"/>
                  </a:lnTo>
                  <a:lnTo>
                    <a:pt x="115" y="59"/>
                  </a:lnTo>
                  <a:lnTo>
                    <a:pt x="115" y="71"/>
                  </a:lnTo>
                  <a:lnTo>
                    <a:pt x="115" y="352"/>
                  </a:lnTo>
                  <a:lnTo>
                    <a:pt x="115" y="363"/>
                  </a:lnTo>
                  <a:lnTo>
                    <a:pt x="112" y="372"/>
                  </a:lnTo>
                  <a:lnTo>
                    <a:pt x="108" y="384"/>
                  </a:lnTo>
                  <a:lnTo>
                    <a:pt x="103" y="393"/>
                  </a:lnTo>
                  <a:lnTo>
                    <a:pt x="98" y="399"/>
                  </a:lnTo>
                  <a:lnTo>
                    <a:pt x="91" y="408"/>
                  </a:lnTo>
                  <a:lnTo>
                    <a:pt x="84" y="414"/>
                  </a:lnTo>
                  <a:lnTo>
                    <a:pt x="76" y="417"/>
                  </a:lnTo>
                  <a:lnTo>
                    <a:pt x="67" y="419"/>
                  </a:lnTo>
                  <a:lnTo>
                    <a:pt x="57" y="419"/>
                  </a:lnTo>
                  <a:lnTo>
                    <a:pt x="48" y="419"/>
                  </a:lnTo>
                  <a:lnTo>
                    <a:pt x="40" y="417"/>
                  </a:lnTo>
                  <a:lnTo>
                    <a:pt x="31" y="414"/>
                  </a:lnTo>
                  <a:lnTo>
                    <a:pt x="24" y="408"/>
                  </a:lnTo>
                  <a:lnTo>
                    <a:pt x="19" y="399"/>
                  </a:lnTo>
                  <a:lnTo>
                    <a:pt x="12" y="393"/>
                  </a:lnTo>
                  <a:lnTo>
                    <a:pt x="7" y="384"/>
                  </a:lnTo>
                  <a:lnTo>
                    <a:pt x="5" y="372"/>
                  </a:lnTo>
                  <a:lnTo>
                    <a:pt x="2" y="363"/>
                  </a:lnTo>
                  <a:lnTo>
                    <a:pt x="2" y="352"/>
                  </a:lnTo>
                  <a:lnTo>
                    <a:pt x="2" y="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7" name="Freeform 59"/>
            <p:cNvSpPr>
              <a:spLocks/>
            </p:cNvSpPr>
            <p:nvPr/>
          </p:nvSpPr>
          <p:spPr bwMode="auto">
            <a:xfrm>
              <a:off x="6645276" y="4135438"/>
              <a:ext cx="182563" cy="665162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0 h 419"/>
                <a:gd name="T20" fmla="*/ 2147483647 w 115"/>
                <a:gd name="T21" fmla="*/ 0 h 419"/>
                <a:gd name="T22" fmla="*/ 2147483647 w 115"/>
                <a:gd name="T23" fmla="*/ 0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0 w 115"/>
                <a:gd name="T83" fmla="*/ 2147483647 h 419"/>
                <a:gd name="T84" fmla="*/ 0 w 115"/>
                <a:gd name="T85" fmla="*/ 2147483647 h 419"/>
                <a:gd name="T86" fmla="*/ 0 w 115"/>
                <a:gd name="T87" fmla="*/ 2147483647 h 4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19"/>
                <a:gd name="T134" fmla="*/ 115 w 115"/>
                <a:gd name="T135" fmla="*/ 419 h 4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19">
                  <a:moveTo>
                    <a:pt x="0" y="68"/>
                  </a:moveTo>
                  <a:lnTo>
                    <a:pt x="3" y="59"/>
                  </a:lnTo>
                  <a:lnTo>
                    <a:pt x="3" y="47"/>
                  </a:lnTo>
                  <a:lnTo>
                    <a:pt x="7" y="38"/>
                  </a:lnTo>
                  <a:lnTo>
                    <a:pt x="12" y="26"/>
                  </a:lnTo>
                  <a:lnTo>
                    <a:pt x="17" y="20"/>
                  </a:lnTo>
                  <a:lnTo>
                    <a:pt x="24" y="12"/>
                  </a:lnTo>
                  <a:lnTo>
                    <a:pt x="31" y="6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3"/>
                  </a:lnTo>
                  <a:lnTo>
                    <a:pt x="84" y="6"/>
                  </a:lnTo>
                  <a:lnTo>
                    <a:pt x="91" y="12"/>
                  </a:lnTo>
                  <a:lnTo>
                    <a:pt x="99" y="20"/>
                  </a:lnTo>
                  <a:lnTo>
                    <a:pt x="103" y="26"/>
                  </a:lnTo>
                  <a:lnTo>
                    <a:pt x="108" y="38"/>
                  </a:lnTo>
                  <a:lnTo>
                    <a:pt x="111" y="47"/>
                  </a:lnTo>
                  <a:lnTo>
                    <a:pt x="113" y="59"/>
                  </a:lnTo>
                  <a:lnTo>
                    <a:pt x="115" y="68"/>
                  </a:lnTo>
                  <a:lnTo>
                    <a:pt x="115" y="348"/>
                  </a:lnTo>
                  <a:lnTo>
                    <a:pt x="113" y="360"/>
                  </a:lnTo>
                  <a:lnTo>
                    <a:pt x="111" y="372"/>
                  </a:lnTo>
                  <a:lnTo>
                    <a:pt x="108" y="381"/>
                  </a:lnTo>
                  <a:lnTo>
                    <a:pt x="103" y="389"/>
                  </a:lnTo>
                  <a:lnTo>
                    <a:pt x="99" y="398"/>
                  </a:lnTo>
                  <a:lnTo>
                    <a:pt x="91" y="404"/>
                  </a:lnTo>
                  <a:lnTo>
                    <a:pt x="84" y="410"/>
                  </a:lnTo>
                  <a:lnTo>
                    <a:pt x="75" y="416"/>
                  </a:lnTo>
                  <a:lnTo>
                    <a:pt x="67" y="416"/>
                  </a:lnTo>
                  <a:lnTo>
                    <a:pt x="58" y="419"/>
                  </a:lnTo>
                  <a:lnTo>
                    <a:pt x="48" y="416"/>
                  </a:lnTo>
                  <a:lnTo>
                    <a:pt x="39" y="416"/>
                  </a:lnTo>
                  <a:lnTo>
                    <a:pt x="31" y="410"/>
                  </a:lnTo>
                  <a:lnTo>
                    <a:pt x="24" y="404"/>
                  </a:lnTo>
                  <a:lnTo>
                    <a:pt x="17" y="398"/>
                  </a:lnTo>
                  <a:lnTo>
                    <a:pt x="12" y="389"/>
                  </a:lnTo>
                  <a:lnTo>
                    <a:pt x="7" y="381"/>
                  </a:lnTo>
                  <a:lnTo>
                    <a:pt x="3" y="372"/>
                  </a:lnTo>
                  <a:lnTo>
                    <a:pt x="3" y="360"/>
                  </a:lnTo>
                  <a:lnTo>
                    <a:pt x="0" y="34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8" name="Freeform 60"/>
            <p:cNvSpPr>
              <a:spLocks/>
            </p:cNvSpPr>
            <p:nvPr/>
          </p:nvSpPr>
          <p:spPr bwMode="auto">
            <a:xfrm>
              <a:off x="6645276" y="4135438"/>
              <a:ext cx="182563" cy="665162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0 h 419"/>
                <a:gd name="T20" fmla="*/ 2147483647 w 115"/>
                <a:gd name="T21" fmla="*/ 0 h 419"/>
                <a:gd name="T22" fmla="*/ 2147483647 w 115"/>
                <a:gd name="T23" fmla="*/ 0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0 w 115"/>
                <a:gd name="T83" fmla="*/ 2147483647 h 419"/>
                <a:gd name="T84" fmla="*/ 0 w 115"/>
                <a:gd name="T85" fmla="*/ 2147483647 h 419"/>
                <a:gd name="T86" fmla="*/ 0 w 115"/>
                <a:gd name="T87" fmla="*/ 2147483647 h 4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19"/>
                <a:gd name="T134" fmla="*/ 115 w 115"/>
                <a:gd name="T135" fmla="*/ 419 h 4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19">
                  <a:moveTo>
                    <a:pt x="0" y="68"/>
                  </a:moveTo>
                  <a:lnTo>
                    <a:pt x="3" y="59"/>
                  </a:lnTo>
                  <a:lnTo>
                    <a:pt x="3" y="47"/>
                  </a:lnTo>
                  <a:lnTo>
                    <a:pt x="7" y="38"/>
                  </a:lnTo>
                  <a:lnTo>
                    <a:pt x="12" y="26"/>
                  </a:lnTo>
                  <a:lnTo>
                    <a:pt x="17" y="20"/>
                  </a:lnTo>
                  <a:lnTo>
                    <a:pt x="24" y="12"/>
                  </a:lnTo>
                  <a:lnTo>
                    <a:pt x="31" y="6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3"/>
                  </a:lnTo>
                  <a:lnTo>
                    <a:pt x="84" y="6"/>
                  </a:lnTo>
                  <a:lnTo>
                    <a:pt x="91" y="12"/>
                  </a:lnTo>
                  <a:lnTo>
                    <a:pt x="99" y="20"/>
                  </a:lnTo>
                  <a:lnTo>
                    <a:pt x="103" y="26"/>
                  </a:lnTo>
                  <a:lnTo>
                    <a:pt x="108" y="38"/>
                  </a:lnTo>
                  <a:lnTo>
                    <a:pt x="111" y="47"/>
                  </a:lnTo>
                  <a:lnTo>
                    <a:pt x="113" y="59"/>
                  </a:lnTo>
                  <a:lnTo>
                    <a:pt x="115" y="68"/>
                  </a:lnTo>
                  <a:lnTo>
                    <a:pt x="115" y="348"/>
                  </a:lnTo>
                  <a:lnTo>
                    <a:pt x="113" y="360"/>
                  </a:lnTo>
                  <a:lnTo>
                    <a:pt x="111" y="372"/>
                  </a:lnTo>
                  <a:lnTo>
                    <a:pt x="108" y="381"/>
                  </a:lnTo>
                  <a:lnTo>
                    <a:pt x="103" y="389"/>
                  </a:lnTo>
                  <a:lnTo>
                    <a:pt x="99" y="398"/>
                  </a:lnTo>
                  <a:lnTo>
                    <a:pt x="91" y="404"/>
                  </a:lnTo>
                  <a:lnTo>
                    <a:pt x="84" y="410"/>
                  </a:lnTo>
                  <a:lnTo>
                    <a:pt x="75" y="416"/>
                  </a:lnTo>
                  <a:lnTo>
                    <a:pt x="67" y="416"/>
                  </a:lnTo>
                  <a:lnTo>
                    <a:pt x="58" y="419"/>
                  </a:lnTo>
                  <a:lnTo>
                    <a:pt x="48" y="416"/>
                  </a:lnTo>
                  <a:lnTo>
                    <a:pt x="39" y="416"/>
                  </a:lnTo>
                  <a:lnTo>
                    <a:pt x="31" y="410"/>
                  </a:lnTo>
                  <a:lnTo>
                    <a:pt x="24" y="404"/>
                  </a:lnTo>
                  <a:lnTo>
                    <a:pt x="17" y="398"/>
                  </a:lnTo>
                  <a:lnTo>
                    <a:pt x="12" y="389"/>
                  </a:lnTo>
                  <a:lnTo>
                    <a:pt x="7" y="381"/>
                  </a:lnTo>
                  <a:lnTo>
                    <a:pt x="3" y="372"/>
                  </a:lnTo>
                  <a:lnTo>
                    <a:pt x="3" y="360"/>
                  </a:lnTo>
                  <a:lnTo>
                    <a:pt x="0" y="348"/>
                  </a:lnTo>
                  <a:lnTo>
                    <a:pt x="0" y="6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79" name="Freeform 61"/>
            <p:cNvSpPr>
              <a:spLocks/>
            </p:cNvSpPr>
            <p:nvPr/>
          </p:nvSpPr>
          <p:spPr bwMode="auto">
            <a:xfrm>
              <a:off x="4483101" y="2339976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80" name="Freeform 62"/>
            <p:cNvSpPr>
              <a:spLocks/>
            </p:cNvSpPr>
            <p:nvPr/>
          </p:nvSpPr>
          <p:spPr bwMode="auto">
            <a:xfrm>
              <a:off x="4589463" y="3638551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81" name="Freeform 63"/>
            <p:cNvSpPr>
              <a:spLocks/>
            </p:cNvSpPr>
            <p:nvPr/>
          </p:nvSpPr>
          <p:spPr bwMode="auto">
            <a:xfrm>
              <a:off x="4643438" y="3146425"/>
              <a:ext cx="722312" cy="1397000"/>
            </a:xfrm>
            <a:custGeom>
              <a:avLst/>
              <a:gdLst>
                <a:gd name="T0" fmla="*/ 2147483647 w 455"/>
                <a:gd name="T1" fmla="*/ 2147483647 h 880"/>
                <a:gd name="T2" fmla="*/ 2147483647 w 455"/>
                <a:gd name="T3" fmla="*/ 0 h 880"/>
                <a:gd name="T4" fmla="*/ 0 w 455"/>
                <a:gd name="T5" fmla="*/ 0 h 880"/>
                <a:gd name="T6" fmla="*/ 0 w 455"/>
                <a:gd name="T7" fmla="*/ 2147483647 h 880"/>
                <a:gd name="T8" fmla="*/ 2147483647 w 455"/>
                <a:gd name="T9" fmla="*/ 2147483647 h 880"/>
                <a:gd name="T10" fmla="*/ 2147483647 w 455"/>
                <a:gd name="T11" fmla="*/ 2147483647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5"/>
                <a:gd name="T19" fmla="*/ 0 h 880"/>
                <a:gd name="T20" fmla="*/ 455 w 455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5" h="880">
                  <a:moveTo>
                    <a:pt x="455" y="880"/>
                  </a:moveTo>
                  <a:lnTo>
                    <a:pt x="455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455" y="8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82" name="Freeform 64"/>
            <p:cNvSpPr>
              <a:spLocks/>
            </p:cNvSpPr>
            <p:nvPr/>
          </p:nvSpPr>
          <p:spPr bwMode="auto">
            <a:xfrm>
              <a:off x="4643438" y="3146425"/>
              <a:ext cx="722312" cy="1397000"/>
            </a:xfrm>
            <a:custGeom>
              <a:avLst/>
              <a:gdLst>
                <a:gd name="T0" fmla="*/ 2147483647 w 455"/>
                <a:gd name="T1" fmla="*/ 2147483647 h 880"/>
                <a:gd name="T2" fmla="*/ 2147483647 w 455"/>
                <a:gd name="T3" fmla="*/ 0 h 880"/>
                <a:gd name="T4" fmla="*/ 0 w 455"/>
                <a:gd name="T5" fmla="*/ 0 h 880"/>
                <a:gd name="T6" fmla="*/ 0 w 455"/>
                <a:gd name="T7" fmla="*/ 2147483647 h 880"/>
                <a:gd name="T8" fmla="*/ 2147483647 w 455"/>
                <a:gd name="T9" fmla="*/ 2147483647 h 880"/>
                <a:gd name="T10" fmla="*/ 2147483647 w 455"/>
                <a:gd name="T11" fmla="*/ 2147483647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5"/>
                <a:gd name="T19" fmla="*/ 0 h 880"/>
                <a:gd name="T20" fmla="*/ 455 w 455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5" h="880">
                  <a:moveTo>
                    <a:pt x="455" y="880"/>
                  </a:moveTo>
                  <a:lnTo>
                    <a:pt x="455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455" y="880"/>
                  </a:lnTo>
                </a:path>
              </a:pathLst>
            </a:custGeom>
            <a:solidFill>
              <a:srgbClr val="FFFF9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83" name="Rectangle 65"/>
            <p:cNvSpPr>
              <a:spLocks noChangeArrowheads="1"/>
            </p:cNvSpPr>
            <p:nvPr/>
          </p:nvSpPr>
          <p:spPr bwMode="auto">
            <a:xfrm>
              <a:off x="4799013" y="377348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684" name="Rectangle 66"/>
            <p:cNvSpPr>
              <a:spLocks noChangeArrowheads="1"/>
            </p:cNvSpPr>
            <p:nvPr/>
          </p:nvSpPr>
          <p:spPr bwMode="auto">
            <a:xfrm>
              <a:off x="4867275" y="37734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685" name="Rectangle 67"/>
            <p:cNvSpPr>
              <a:spLocks noChangeArrowheads="1"/>
            </p:cNvSpPr>
            <p:nvPr/>
          </p:nvSpPr>
          <p:spPr bwMode="auto">
            <a:xfrm>
              <a:off x="4921250" y="37734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1686" name="Rectangle 68"/>
            <p:cNvSpPr>
              <a:spLocks noChangeArrowheads="1"/>
            </p:cNvSpPr>
            <p:nvPr/>
          </p:nvSpPr>
          <p:spPr bwMode="auto">
            <a:xfrm>
              <a:off x="4973638" y="3773489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687" name="Rectangle 69"/>
            <p:cNvSpPr>
              <a:spLocks noChangeArrowheads="1"/>
            </p:cNvSpPr>
            <p:nvPr/>
          </p:nvSpPr>
          <p:spPr bwMode="auto">
            <a:xfrm>
              <a:off x="4997450" y="377348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1688" name="Rectangle 70"/>
            <p:cNvSpPr>
              <a:spLocks noChangeArrowheads="1"/>
            </p:cNvSpPr>
            <p:nvPr/>
          </p:nvSpPr>
          <p:spPr bwMode="auto">
            <a:xfrm>
              <a:off x="5046663" y="37734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689" name="Rectangle 71"/>
            <p:cNvSpPr>
              <a:spLocks noChangeArrowheads="1"/>
            </p:cNvSpPr>
            <p:nvPr/>
          </p:nvSpPr>
          <p:spPr bwMode="auto">
            <a:xfrm>
              <a:off x="5073650" y="37734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690" name="Rectangle 72"/>
            <p:cNvSpPr>
              <a:spLocks noChangeArrowheads="1"/>
            </p:cNvSpPr>
            <p:nvPr/>
          </p:nvSpPr>
          <p:spPr bwMode="auto">
            <a:xfrm>
              <a:off x="5126038" y="3773489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691" name="Rectangle 73"/>
            <p:cNvSpPr>
              <a:spLocks noChangeArrowheads="1"/>
            </p:cNvSpPr>
            <p:nvPr/>
          </p:nvSpPr>
          <p:spPr bwMode="auto">
            <a:xfrm>
              <a:off x="5156200" y="377348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1692" name="Freeform 74"/>
            <p:cNvSpPr>
              <a:spLocks/>
            </p:cNvSpPr>
            <p:nvPr/>
          </p:nvSpPr>
          <p:spPr bwMode="auto">
            <a:xfrm>
              <a:off x="4102100" y="4219576"/>
              <a:ext cx="6057900" cy="2225675"/>
            </a:xfrm>
            <a:custGeom>
              <a:avLst/>
              <a:gdLst>
                <a:gd name="T0" fmla="*/ 2147483647 w 3816"/>
                <a:gd name="T1" fmla="*/ 2147483647 h 1402"/>
                <a:gd name="T2" fmla="*/ 0 w 3816"/>
                <a:gd name="T3" fmla="*/ 2147483647 h 1402"/>
                <a:gd name="T4" fmla="*/ 0 w 3816"/>
                <a:gd name="T5" fmla="*/ 2147483647 h 1402"/>
                <a:gd name="T6" fmla="*/ 2147483647 w 3816"/>
                <a:gd name="T7" fmla="*/ 2147483647 h 1402"/>
                <a:gd name="T8" fmla="*/ 2147483647 w 3816"/>
                <a:gd name="T9" fmla="*/ 0 h 1402"/>
                <a:gd name="T10" fmla="*/ 2147483647 w 3816"/>
                <a:gd name="T11" fmla="*/ 0 h 1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6"/>
                <a:gd name="T19" fmla="*/ 0 h 1402"/>
                <a:gd name="T20" fmla="*/ 3816 w 3816"/>
                <a:gd name="T21" fmla="*/ 1402 h 1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6" h="1402">
                  <a:moveTo>
                    <a:pt x="317" y="100"/>
                  </a:moveTo>
                  <a:lnTo>
                    <a:pt x="0" y="100"/>
                  </a:lnTo>
                  <a:lnTo>
                    <a:pt x="0" y="1402"/>
                  </a:lnTo>
                  <a:lnTo>
                    <a:pt x="3816" y="1402"/>
                  </a:lnTo>
                  <a:lnTo>
                    <a:pt x="3816" y="0"/>
                  </a:lnTo>
                  <a:lnTo>
                    <a:pt x="374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93" name="Line 75"/>
            <p:cNvSpPr>
              <a:spLocks noChangeShapeType="1"/>
            </p:cNvSpPr>
            <p:nvPr/>
          </p:nvSpPr>
          <p:spPr bwMode="auto">
            <a:xfrm flipH="1">
              <a:off x="3675064" y="3309939"/>
              <a:ext cx="9302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94" name="Line 76"/>
            <p:cNvSpPr>
              <a:spLocks noChangeShapeType="1"/>
            </p:cNvSpPr>
            <p:nvPr/>
          </p:nvSpPr>
          <p:spPr bwMode="auto">
            <a:xfrm flipH="1">
              <a:off x="6500814" y="4462463"/>
              <a:ext cx="111125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695" name="Rectangle 77"/>
            <p:cNvSpPr>
              <a:spLocks noChangeArrowheads="1"/>
            </p:cNvSpPr>
            <p:nvPr/>
          </p:nvSpPr>
          <p:spPr bwMode="auto">
            <a:xfrm>
              <a:off x="6691313" y="4279901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696" name="Rectangle 78"/>
            <p:cNvSpPr>
              <a:spLocks noChangeArrowheads="1"/>
            </p:cNvSpPr>
            <p:nvPr/>
          </p:nvSpPr>
          <p:spPr bwMode="auto">
            <a:xfrm>
              <a:off x="6770689" y="4279901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697" name="Rectangle 79"/>
            <p:cNvSpPr>
              <a:spLocks noChangeArrowheads="1"/>
            </p:cNvSpPr>
            <p:nvPr/>
          </p:nvSpPr>
          <p:spPr bwMode="auto">
            <a:xfrm>
              <a:off x="6710363" y="4397376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698" name="Rectangle 80"/>
            <p:cNvSpPr>
              <a:spLocks noChangeArrowheads="1"/>
            </p:cNvSpPr>
            <p:nvPr/>
          </p:nvSpPr>
          <p:spPr bwMode="auto">
            <a:xfrm>
              <a:off x="6764339" y="4397376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699" name="Rectangle 81"/>
            <p:cNvSpPr>
              <a:spLocks noChangeArrowheads="1"/>
            </p:cNvSpPr>
            <p:nvPr/>
          </p:nvSpPr>
          <p:spPr bwMode="auto">
            <a:xfrm>
              <a:off x="6710363" y="45148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700" name="Freeform 82"/>
            <p:cNvSpPr>
              <a:spLocks/>
            </p:cNvSpPr>
            <p:nvPr/>
          </p:nvSpPr>
          <p:spPr bwMode="auto">
            <a:xfrm>
              <a:off x="6645276" y="5165725"/>
              <a:ext cx="182563" cy="666750"/>
            </a:xfrm>
            <a:custGeom>
              <a:avLst/>
              <a:gdLst>
                <a:gd name="T0" fmla="*/ 0 w 115"/>
                <a:gd name="T1" fmla="*/ 2147483647 h 420"/>
                <a:gd name="T2" fmla="*/ 2147483647 w 115"/>
                <a:gd name="T3" fmla="*/ 2147483647 h 420"/>
                <a:gd name="T4" fmla="*/ 2147483647 w 115"/>
                <a:gd name="T5" fmla="*/ 2147483647 h 420"/>
                <a:gd name="T6" fmla="*/ 2147483647 w 115"/>
                <a:gd name="T7" fmla="*/ 2147483647 h 420"/>
                <a:gd name="T8" fmla="*/ 2147483647 w 115"/>
                <a:gd name="T9" fmla="*/ 2147483647 h 420"/>
                <a:gd name="T10" fmla="*/ 2147483647 w 115"/>
                <a:gd name="T11" fmla="*/ 2147483647 h 420"/>
                <a:gd name="T12" fmla="*/ 2147483647 w 115"/>
                <a:gd name="T13" fmla="*/ 2147483647 h 420"/>
                <a:gd name="T14" fmla="*/ 2147483647 w 115"/>
                <a:gd name="T15" fmla="*/ 2147483647 h 420"/>
                <a:gd name="T16" fmla="*/ 2147483647 w 115"/>
                <a:gd name="T17" fmla="*/ 2147483647 h 420"/>
                <a:gd name="T18" fmla="*/ 2147483647 w 115"/>
                <a:gd name="T19" fmla="*/ 0 h 420"/>
                <a:gd name="T20" fmla="*/ 2147483647 w 115"/>
                <a:gd name="T21" fmla="*/ 0 h 420"/>
                <a:gd name="T22" fmla="*/ 2147483647 w 115"/>
                <a:gd name="T23" fmla="*/ 0 h 420"/>
                <a:gd name="T24" fmla="*/ 2147483647 w 115"/>
                <a:gd name="T25" fmla="*/ 2147483647 h 420"/>
                <a:gd name="T26" fmla="*/ 2147483647 w 115"/>
                <a:gd name="T27" fmla="*/ 2147483647 h 420"/>
                <a:gd name="T28" fmla="*/ 2147483647 w 115"/>
                <a:gd name="T29" fmla="*/ 2147483647 h 420"/>
                <a:gd name="T30" fmla="*/ 2147483647 w 115"/>
                <a:gd name="T31" fmla="*/ 2147483647 h 420"/>
                <a:gd name="T32" fmla="*/ 2147483647 w 115"/>
                <a:gd name="T33" fmla="*/ 2147483647 h 420"/>
                <a:gd name="T34" fmla="*/ 2147483647 w 115"/>
                <a:gd name="T35" fmla="*/ 2147483647 h 420"/>
                <a:gd name="T36" fmla="*/ 2147483647 w 115"/>
                <a:gd name="T37" fmla="*/ 2147483647 h 420"/>
                <a:gd name="T38" fmla="*/ 2147483647 w 115"/>
                <a:gd name="T39" fmla="*/ 2147483647 h 420"/>
                <a:gd name="T40" fmla="*/ 2147483647 w 115"/>
                <a:gd name="T41" fmla="*/ 2147483647 h 420"/>
                <a:gd name="T42" fmla="*/ 2147483647 w 115"/>
                <a:gd name="T43" fmla="*/ 2147483647 h 420"/>
                <a:gd name="T44" fmla="*/ 2147483647 w 115"/>
                <a:gd name="T45" fmla="*/ 2147483647 h 420"/>
                <a:gd name="T46" fmla="*/ 2147483647 w 115"/>
                <a:gd name="T47" fmla="*/ 2147483647 h 420"/>
                <a:gd name="T48" fmla="*/ 2147483647 w 115"/>
                <a:gd name="T49" fmla="*/ 2147483647 h 420"/>
                <a:gd name="T50" fmla="*/ 2147483647 w 115"/>
                <a:gd name="T51" fmla="*/ 2147483647 h 420"/>
                <a:gd name="T52" fmla="*/ 2147483647 w 115"/>
                <a:gd name="T53" fmla="*/ 2147483647 h 420"/>
                <a:gd name="T54" fmla="*/ 2147483647 w 115"/>
                <a:gd name="T55" fmla="*/ 2147483647 h 420"/>
                <a:gd name="T56" fmla="*/ 2147483647 w 115"/>
                <a:gd name="T57" fmla="*/ 2147483647 h 420"/>
                <a:gd name="T58" fmla="*/ 2147483647 w 115"/>
                <a:gd name="T59" fmla="*/ 2147483647 h 420"/>
                <a:gd name="T60" fmla="*/ 2147483647 w 115"/>
                <a:gd name="T61" fmla="*/ 2147483647 h 420"/>
                <a:gd name="T62" fmla="*/ 2147483647 w 115"/>
                <a:gd name="T63" fmla="*/ 2147483647 h 420"/>
                <a:gd name="T64" fmla="*/ 2147483647 w 115"/>
                <a:gd name="T65" fmla="*/ 2147483647 h 420"/>
                <a:gd name="T66" fmla="*/ 2147483647 w 115"/>
                <a:gd name="T67" fmla="*/ 2147483647 h 420"/>
                <a:gd name="T68" fmla="*/ 2147483647 w 115"/>
                <a:gd name="T69" fmla="*/ 2147483647 h 420"/>
                <a:gd name="T70" fmla="*/ 2147483647 w 115"/>
                <a:gd name="T71" fmla="*/ 2147483647 h 420"/>
                <a:gd name="T72" fmla="*/ 2147483647 w 115"/>
                <a:gd name="T73" fmla="*/ 2147483647 h 420"/>
                <a:gd name="T74" fmla="*/ 2147483647 w 115"/>
                <a:gd name="T75" fmla="*/ 2147483647 h 420"/>
                <a:gd name="T76" fmla="*/ 2147483647 w 115"/>
                <a:gd name="T77" fmla="*/ 2147483647 h 420"/>
                <a:gd name="T78" fmla="*/ 2147483647 w 115"/>
                <a:gd name="T79" fmla="*/ 2147483647 h 420"/>
                <a:gd name="T80" fmla="*/ 2147483647 w 115"/>
                <a:gd name="T81" fmla="*/ 2147483647 h 420"/>
                <a:gd name="T82" fmla="*/ 0 w 115"/>
                <a:gd name="T83" fmla="*/ 2147483647 h 420"/>
                <a:gd name="T84" fmla="*/ 0 w 115"/>
                <a:gd name="T85" fmla="*/ 2147483647 h 420"/>
                <a:gd name="T86" fmla="*/ 0 w 115"/>
                <a:gd name="T87" fmla="*/ 2147483647 h 420"/>
                <a:gd name="T88" fmla="*/ 0 w 115"/>
                <a:gd name="T89" fmla="*/ 2147483647 h 4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5"/>
                <a:gd name="T136" fmla="*/ 0 h 420"/>
                <a:gd name="T137" fmla="*/ 115 w 115"/>
                <a:gd name="T138" fmla="*/ 420 h 4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5" h="420">
                  <a:moveTo>
                    <a:pt x="0" y="68"/>
                  </a:moveTo>
                  <a:lnTo>
                    <a:pt x="3" y="59"/>
                  </a:lnTo>
                  <a:lnTo>
                    <a:pt x="3" y="48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7" y="21"/>
                  </a:lnTo>
                  <a:lnTo>
                    <a:pt x="24" y="12"/>
                  </a:lnTo>
                  <a:lnTo>
                    <a:pt x="31" y="9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1" y="12"/>
                  </a:lnTo>
                  <a:lnTo>
                    <a:pt x="99" y="21"/>
                  </a:lnTo>
                  <a:lnTo>
                    <a:pt x="103" y="30"/>
                  </a:lnTo>
                  <a:lnTo>
                    <a:pt x="108" y="39"/>
                  </a:lnTo>
                  <a:lnTo>
                    <a:pt x="111" y="48"/>
                  </a:lnTo>
                  <a:lnTo>
                    <a:pt x="113" y="59"/>
                  </a:lnTo>
                  <a:lnTo>
                    <a:pt x="115" y="71"/>
                  </a:lnTo>
                  <a:lnTo>
                    <a:pt x="115" y="349"/>
                  </a:lnTo>
                  <a:lnTo>
                    <a:pt x="113" y="361"/>
                  </a:lnTo>
                  <a:lnTo>
                    <a:pt x="111" y="372"/>
                  </a:lnTo>
                  <a:lnTo>
                    <a:pt x="108" y="381"/>
                  </a:lnTo>
                  <a:lnTo>
                    <a:pt x="103" y="390"/>
                  </a:lnTo>
                  <a:lnTo>
                    <a:pt x="99" y="399"/>
                  </a:lnTo>
                  <a:lnTo>
                    <a:pt x="91" y="405"/>
                  </a:lnTo>
                  <a:lnTo>
                    <a:pt x="84" y="411"/>
                  </a:lnTo>
                  <a:lnTo>
                    <a:pt x="75" y="417"/>
                  </a:lnTo>
                  <a:lnTo>
                    <a:pt x="67" y="420"/>
                  </a:lnTo>
                  <a:lnTo>
                    <a:pt x="58" y="420"/>
                  </a:lnTo>
                  <a:lnTo>
                    <a:pt x="48" y="420"/>
                  </a:lnTo>
                  <a:lnTo>
                    <a:pt x="39" y="417"/>
                  </a:lnTo>
                  <a:lnTo>
                    <a:pt x="31" y="411"/>
                  </a:lnTo>
                  <a:lnTo>
                    <a:pt x="24" y="405"/>
                  </a:lnTo>
                  <a:lnTo>
                    <a:pt x="17" y="399"/>
                  </a:lnTo>
                  <a:lnTo>
                    <a:pt x="12" y="390"/>
                  </a:lnTo>
                  <a:lnTo>
                    <a:pt x="7" y="381"/>
                  </a:lnTo>
                  <a:lnTo>
                    <a:pt x="3" y="372"/>
                  </a:lnTo>
                  <a:lnTo>
                    <a:pt x="3" y="361"/>
                  </a:lnTo>
                  <a:lnTo>
                    <a:pt x="0" y="349"/>
                  </a:lnTo>
                  <a:lnTo>
                    <a:pt x="0" y="7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01" name="Freeform 83"/>
            <p:cNvSpPr>
              <a:spLocks/>
            </p:cNvSpPr>
            <p:nvPr/>
          </p:nvSpPr>
          <p:spPr bwMode="auto">
            <a:xfrm>
              <a:off x="6645276" y="5165725"/>
              <a:ext cx="182563" cy="666750"/>
            </a:xfrm>
            <a:custGeom>
              <a:avLst/>
              <a:gdLst>
                <a:gd name="T0" fmla="*/ 0 w 115"/>
                <a:gd name="T1" fmla="*/ 2147483647 h 420"/>
                <a:gd name="T2" fmla="*/ 2147483647 w 115"/>
                <a:gd name="T3" fmla="*/ 2147483647 h 420"/>
                <a:gd name="T4" fmla="*/ 2147483647 w 115"/>
                <a:gd name="T5" fmla="*/ 2147483647 h 420"/>
                <a:gd name="T6" fmla="*/ 2147483647 w 115"/>
                <a:gd name="T7" fmla="*/ 2147483647 h 420"/>
                <a:gd name="T8" fmla="*/ 2147483647 w 115"/>
                <a:gd name="T9" fmla="*/ 2147483647 h 420"/>
                <a:gd name="T10" fmla="*/ 2147483647 w 115"/>
                <a:gd name="T11" fmla="*/ 2147483647 h 420"/>
                <a:gd name="T12" fmla="*/ 2147483647 w 115"/>
                <a:gd name="T13" fmla="*/ 2147483647 h 420"/>
                <a:gd name="T14" fmla="*/ 2147483647 w 115"/>
                <a:gd name="T15" fmla="*/ 2147483647 h 420"/>
                <a:gd name="T16" fmla="*/ 2147483647 w 115"/>
                <a:gd name="T17" fmla="*/ 2147483647 h 420"/>
                <a:gd name="T18" fmla="*/ 2147483647 w 115"/>
                <a:gd name="T19" fmla="*/ 0 h 420"/>
                <a:gd name="T20" fmla="*/ 2147483647 w 115"/>
                <a:gd name="T21" fmla="*/ 0 h 420"/>
                <a:gd name="T22" fmla="*/ 2147483647 w 115"/>
                <a:gd name="T23" fmla="*/ 0 h 420"/>
                <a:gd name="T24" fmla="*/ 2147483647 w 115"/>
                <a:gd name="T25" fmla="*/ 2147483647 h 420"/>
                <a:gd name="T26" fmla="*/ 2147483647 w 115"/>
                <a:gd name="T27" fmla="*/ 2147483647 h 420"/>
                <a:gd name="T28" fmla="*/ 2147483647 w 115"/>
                <a:gd name="T29" fmla="*/ 2147483647 h 420"/>
                <a:gd name="T30" fmla="*/ 2147483647 w 115"/>
                <a:gd name="T31" fmla="*/ 2147483647 h 420"/>
                <a:gd name="T32" fmla="*/ 2147483647 w 115"/>
                <a:gd name="T33" fmla="*/ 2147483647 h 420"/>
                <a:gd name="T34" fmla="*/ 2147483647 w 115"/>
                <a:gd name="T35" fmla="*/ 2147483647 h 420"/>
                <a:gd name="T36" fmla="*/ 2147483647 w 115"/>
                <a:gd name="T37" fmla="*/ 2147483647 h 420"/>
                <a:gd name="T38" fmla="*/ 2147483647 w 115"/>
                <a:gd name="T39" fmla="*/ 2147483647 h 420"/>
                <a:gd name="T40" fmla="*/ 2147483647 w 115"/>
                <a:gd name="T41" fmla="*/ 2147483647 h 420"/>
                <a:gd name="T42" fmla="*/ 2147483647 w 115"/>
                <a:gd name="T43" fmla="*/ 2147483647 h 420"/>
                <a:gd name="T44" fmla="*/ 2147483647 w 115"/>
                <a:gd name="T45" fmla="*/ 2147483647 h 420"/>
                <a:gd name="T46" fmla="*/ 2147483647 w 115"/>
                <a:gd name="T47" fmla="*/ 2147483647 h 420"/>
                <a:gd name="T48" fmla="*/ 2147483647 w 115"/>
                <a:gd name="T49" fmla="*/ 2147483647 h 420"/>
                <a:gd name="T50" fmla="*/ 2147483647 w 115"/>
                <a:gd name="T51" fmla="*/ 2147483647 h 420"/>
                <a:gd name="T52" fmla="*/ 2147483647 w 115"/>
                <a:gd name="T53" fmla="*/ 2147483647 h 420"/>
                <a:gd name="T54" fmla="*/ 2147483647 w 115"/>
                <a:gd name="T55" fmla="*/ 2147483647 h 420"/>
                <a:gd name="T56" fmla="*/ 2147483647 w 115"/>
                <a:gd name="T57" fmla="*/ 2147483647 h 420"/>
                <a:gd name="T58" fmla="*/ 2147483647 w 115"/>
                <a:gd name="T59" fmla="*/ 2147483647 h 420"/>
                <a:gd name="T60" fmla="*/ 2147483647 w 115"/>
                <a:gd name="T61" fmla="*/ 2147483647 h 420"/>
                <a:gd name="T62" fmla="*/ 2147483647 w 115"/>
                <a:gd name="T63" fmla="*/ 2147483647 h 420"/>
                <a:gd name="T64" fmla="*/ 2147483647 w 115"/>
                <a:gd name="T65" fmla="*/ 2147483647 h 420"/>
                <a:gd name="T66" fmla="*/ 2147483647 w 115"/>
                <a:gd name="T67" fmla="*/ 2147483647 h 420"/>
                <a:gd name="T68" fmla="*/ 2147483647 w 115"/>
                <a:gd name="T69" fmla="*/ 2147483647 h 420"/>
                <a:gd name="T70" fmla="*/ 2147483647 w 115"/>
                <a:gd name="T71" fmla="*/ 2147483647 h 420"/>
                <a:gd name="T72" fmla="*/ 2147483647 w 115"/>
                <a:gd name="T73" fmla="*/ 2147483647 h 420"/>
                <a:gd name="T74" fmla="*/ 2147483647 w 115"/>
                <a:gd name="T75" fmla="*/ 2147483647 h 420"/>
                <a:gd name="T76" fmla="*/ 2147483647 w 115"/>
                <a:gd name="T77" fmla="*/ 2147483647 h 420"/>
                <a:gd name="T78" fmla="*/ 2147483647 w 115"/>
                <a:gd name="T79" fmla="*/ 2147483647 h 420"/>
                <a:gd name="T80" fmla="*/ 2147483647 w 115"/>
                <a:gd name="T81" fmla="*/ 2147483647 h 420"/>
                <a:gd name="T82" fmla="*/ 0 w 115"/>
                <a:gd name="T83" fmla="*/ 2147483647 h 420"/>
                <a:gd name="T84" fmla="*/ 0 w 115"/>
                <a:gd name="T85" fmla="*/ 2147483647 h 420"/>
                <a:gd name="T86" fmla="*/ 0 w 115"/>
                <a:gd name="T87" fmla="*/ 2147483647 h 4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20"/>
                <a:gd name="T134" fmla="*/ 115 w 115"/>
                <a:gd name="T135" fmla="*/ 420 h 4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20">
                  <a:moveTo>
                    <a:pt x="0" y="68"/>
                  </a:moveTo>
                  <a:lnTo>
                    <a:pt x="3" y="59"/>
                  </a:lnTo>
                  <a:lnTo>
                    <a:pt x="3" y="48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7" y="21"/>
                  </a:lnTo>
                  <a:lnTo>
                    <a:pt x="24" y="12"/>
                  </a:lnTo>
                  <a:lnTo>
                    <a:pt x="31" y="9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1" y="12"/>
                  </a:lnTo>
                  <a:lnTo>
                    <a:pt x="99" y="21"/>
                  </a:lnTo>
                  <a:lnTo>
                    <a:pt x="103" y="30"/>
                  </a:lnTo>
                  <a:lnTo>
                    <a:pt x="108" y="39"/>
                  </a:lnTo>
                  <a:lnTo>
                    <a:pt x="111" y="48"/>
                  </a:lnTo>
                  <a:lnTo>
                    <a:pt x="113" y="59"/>
                  </a:lnTo>
                  <a:lnTo>
                    <a:pt x="115" y="71"/>
                  </a:lnTo>
                  <a:lnTo>
                    <a:pt x="115" y="349"/>
                  </a:lnTo>
                  <a:lnTo>
                    <a:pt x="113" y="361"/>
                  </a:lnTo>
                  <a:lnTo>
                    <a:pt x="111" y="372"/>
                  </a:lnTo>
                  <a:lnTo>
                    <a:pt x="108" y="381"/>
                  </a:lnTo>
                  <a:lnTo>
                    <a:pt x="103" y="390"/>
                  </a:lnTo>
                  <a:lnTo>
                    <a:pt x="99" y="399"/>
                  </a:lnTo>
                  <a:lnTo>
                    <a:pt x="91" y="405"/>
                  </a:lnTo>
                  <a:lnTo>
                    <a:pt x="84" y="411"/>
                  </a:lnTo>
                  <a:lnTo>
                    <a:pt x="75" y="417"/>
                  </a:lnTo>
                  <a:lnTo>
                    <a:pt x="67" y="420"/>
                  </a:lnTo>
                  <a:lnTo>
                    <a:pt x="58" y="420"/>
                  </a:lnTo>
                  <a:lnTo>
                    <a:pt x="48" y="420"/>
                  </a:lnTo>
                  <a:lnTo>
                    <a:pt x="39" y="417"/>
                  </a:lnTo>
                  <a:lnTo>
                    <a:pt x="31" y="411"/>
                  </a:lnTo>
                  <a:lnTo>
                    <a:pt x="24" y="405"/>
                  </a:lnTo>
                  <a:lnTo>
                    <a:pt x="17" y="399"/>
                  </a:lnTo>
                  <a:lnTo>
                    <a:pt x="12" y="390"/>
                  </a:lnTo>
                  <a:lnTo>
                    <a:pt x="7" y="381"/>
                  </a:lnTo>
                  <a:lnTo>
                    <a:pt x="3" y="372"/>
                  </a:lnTo>
                  <a:lnTo>
                    <a:pt x="3" y="361"/>
                  </a:lnTo>
                  <a:lnTo>
                    <a:pt x="0" y="349"/>
                  </a:lnTo>
                  <a:lnTo>
                    <a:pt x="0" y="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02" name="Rectangle 84"/>
            <p:cNvSpPr>
              <a:spLocks noChangeArrowheads="1"/>
            </p:cNvSpPr>
            <p:nvPr/>
          </p:nvSpPr>
          <p:spPr bwMode="auto">
            <a:xfrm>
              <a:off x="6691313" y="5311776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03" name="Rectangle 85"/>
            <p:cNvSpPr>
              <a:spLocks noChangeArrowheads="1"/>
            </p:cNvSpPr>
            <p:nvPr/>
          </p:nvSpPr>
          <p:spPr bwMode="auto">
            <a:xfrm>
              <a:off x="6770689" y="5311776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704" name="Rectangle 86"/>
            <p:cNvSpPr>
              <a:spLocks noChangeArrowheads="1"/>
            </p:cNvSpPr>
            <p:nvPr/>
          </p:nvSpPr>
          <p:spPr bwMode="auto">
            <a:xfrm>
              <a:off x="6710363" y="54292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705" name="Rectangle 87"/>
            <p:cNvSpPr>
              <a:spLocks noChangeArrowheads="1"/>
            </p:cNvSpPr>
            <p:nvPr/>
          </p:nvSpPr>
          <p:spPr bwMode="auto">
            <a:xfrm>
              <a:off x="6764339" y="5429251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706" name="Rectangle 88"/>
            <p:cNvSpPr>
              <a:spLocks noChangeArrowheads="1"/>
            </p:cNvSpPr>
            <p:nvPr/>
          </p:nvSpPr>
          <p:spPr bwMode="auto">
            <a:xfrm>
              <a:off x="6710363" y="554990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707" name="Rectangle 89"/>
            <p:cNvSpPr>
              <a:spLocks noChangeArrowheads="1"/>
            </p:cNvSpPr>
            <p:nvPr/>
          </p:nvSpPr>
          <p:spPr bwMode="auto">
            <a:xfrm>
              <a:off x="9920288" y="4032251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08" name="Rectangle 90"/>
            <p:cNvSpPr>
              <a:spLocks noChangeArrowheads="1"/>
            </p:cNvSpPr>
            <p:nvPr/>
          </p:nvSpPr>
          <p:spPr bwMode="auto">
            <a:xfrm>
              <a:off x="9999664" y="4032251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709" name="Rectangle 91"/>
            <p:cNvSpPr>
              <a:spLocks noChangeArrowheads="1"/>
            </p:cNvSpPr>
            <p:nvPr/>
          </p:nvSpPr>
          <p:spPr bwMode="auto">
            <a:xfrm>
              <a:off x="9934575" y="415290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710" name="Rectangle 92"/>
            <p:cNvSpPr>
              <a:spLocks noChangeArrowheads="1"/>
            </p:cNvSpPr>
            <p:nvPr/>
          </p:nvSpPr>
          <p:spPr bwMode="auto">
            <a:xfrm>
              <a:off x="9988551" y="4152901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711" name="Rectangle 93"/>
            <p:cNvSpPr>
              <a:spLocks noChangeArrowheads="1"/>
            </p:cNvSpPr>
            <p:nvPr/>
          </p:nvSpPr>
          <p:spPr bwMode="auto">
            <a:xfrm>
              <a:off x="9934575" y="4270376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712" name="Line 94"/>
            <p:cNvSpPr>
              <a:spLocks noChangeShapeType="1"/>
            </p:cNvSpPr>
            <p:nvPr/>
          </p:nvSpPr>
          <p:spPr bwMode="auto">
            <a:xfrm>
              <a:off x="3675063" y="3665539"/>
              <a:ext cx="9334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3" name="Freeform 95"/>
            <p:cNvSpPr>
              <a:spLocks/>
            </p:cNvSpPr>
            <p:nvPr/>
          </p:nvSpPr>
          <p:spPr bwMode="auto">
            <a:xfrm>
              <a:off x="5708651" y="4214814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1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4" name="Line 96"/>
            <p:cNvSpPr>
              <a:spLocks noChangeShapeType="1"/>
            </p:cNvSpPr>
            <p:nvPr/>
          </p:nvSpPr>
          <p:spPr bwMode="auto">
            <a:xfrm flipH="1">
              <a:off x="5959476" y="4243389"/>
              <a:ext cx="65246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5" name="Line 97"/>
            <p:cNvSpPr>
              <a:spLocks noChangeShapeType="1"/>
            </p:cNvSpPr>
            <p:nvPr/>
          </p:nvSpPr>
          <p:spPr bwMode="auto">
            <a:xfrm flipH="1">
              <a:off x="5365751" y="4243389"/>
              <a:ext cx="35401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6" name="Freeform 98"/>
            <p:cNvSpPr>
              <a:spLocks/>
            </p:cNvSpPr>
            <p:nvPr/>
          </p:nvSpPr>
          <p:spPr bwMode="auto">
            <a:xfrm>
              <a:off x="8267700" y="3970338"/>
              <a:ext cx="46038" cy="57150"/>
            </a:xfrm>
            <a:custGeom>
              <a:avLst/>
              <a:gdLst>
                <a:gd name="T0" fmla="*/ 2147483647 w 29"/>
                <a:gd name="T1" fmla="*/ 2147483647 h 36"/>
                <a:gd name="T2" fmla="*/ 2147483647 w 29"/>
                <a:gd name="T3" fmla="*/ 2147483647 h 36"/>
                <a:gd name="T4" fmla="*/ 2147483647 w 29"/>
                <a:gd name="T5" fmla="*/ 2147483647 h 36"/>
                <a:gd name="T6" fmla="*/ 2147483647 w 29"/>
                <a:gd name="T7" fmla="*/ 2147483647 h 36"/>
                <a:gd name="T8" fmla="*/ 2147483647 w 29"/>
                <a:gd name="T9" fmla="*/ 2147483647 h 36"/>
                <a:gd name="T10" fmla="*/ 2147483647 w 29"/>
                <a:gd name="T11" fmla="*/ 2147483647 h 36"/>
                <a:gd name="T12" fmla="*/ 2147483647 w 29"/>
                <a:gd name="T13" fmla="*/ 2147483647 h 36"/>
                <a:gd name="T14" fmla="*/ 2147483647 w 29"/>
                <a:gd name="T15" fmla="*/ 2147483647 h 36"/>
                <a:gd name="T16" fmla="*/ 2147483647 w 29"/>
                <a:gd name="T17" fmla="*/ 2147483647 h 36"/>
                <a:gd name="T18" fmla="*/ 2147483647 w 29"/>
                <a:gd name="T19" fmla="*/ 2147483647 h 36"/>
                <a:gd name="T20" fmla="*/ 2147483647 w 29"/>
                <a:gd name="T21" fmla="*/ 2147483647 h 36"/>
                <a:gd name="T22" fmla="*/ 2147483647 w 29"/>
                <a:gd name="T23" fmla="*/ 2147483647 h 36"/>
                <a:gd name="T24" fmla="*/ 2147483647 w 29"/>
                <a:gd name="T25" fmla="*/ 2147483647 h 36"/>
                <a:gd name="T26" fmla="*/ 2147483647 w 29"/>
                <a:gd name="T27" fmla="*/ 2147483647 h 36"/>
                <a:gd name="T28" fmla="*/ 2147483647 w 29"/>
                <a:gd name="T29" fmla="*/ 2147483647 h 36"/>
                <a:gd name="T30" fmla="*/ 2147483647 w 29"/>
                <a:gd name="T31" fmla="*/ 2147483647 h 36"/>
                <a:gd name="T32" fmla="*/ 2147483647 w 29"/>
                <a:gd name="T33" fmla="*/ 2147483647 h 36"/>
                <a:gd name="T34" fmla="*/ 2147483647 w 29"/>
                <a:gd name="T35" fmla="*/ 0 h 36"/>
                <a:gd name="T36" fmla="*/ 2147483647 w 29"/>
                <a:gd name="T37" fmla="*/ 0 h 36"/>
                <a:gd name="T38" fmla="*/ 2147483647 w 29"/>
                <a:gd name="T39" fmla="*/ 0 h 36"/>
                <a:gd name="T40" fmla="*/ 2147483647 w 29"/>
                <a:gd name="T41" fmla="*/ 0 h 36"/>
                <a:gd name="T42" fmla="*/ 2147483647 w 29"/>
                <a:gd name="T43" fmla="*/ 0 h 36"/>
                <a:gd name="T44" fmla="*/ 2147483647 w 29"/>
                <a:gd name="T45" fmla="*/ 0 h 36"/>
                <a:gd name="T46" fmla="*/ 2147483647 w 29"/>
                <a:gd name="T47" fmla="*/ 0 h 36"/>
                <a:gd name="T48" fmla="*/ 2147483647 w 29"/>
                <a:gd name="T49" fmla="*/ 2147483647 h 36"/>
                <a:gd name="T50" fmla="*/ 2147483647 w 29"/>
                <a:gd name="T51" fmla="*/ 2147483647 h 36"/>
                <a:gd name="T52" fmla="*/ 2147483647 w 29"/>
                <a:gd name="T53" fmla="*/ 2147483647 h 36"/>
                <a:gd name="T54" fmla="*/ 0 w 29"/>
                <a:gd name="T55" fmla="*/ 2147483647 h 36"/>
                <a:gd name="T56" fmla="*/ 0 w 29"/>
                <a:gd name="T57" fmla="*/ 2147483647 h 36"/>
                <a:gd name="T58" fmla="*/ 0 w 29"/>
                <a:gd name="T59" fmla="*/ 2147483647 h 36"/>
                <a:gd name="T60" fmla="*/ 0 w 29"/>
                <a:gd name="T61" fmla="*/ 2147483647 h 36"/>
                <a:gd name="T62" fmla="*/ 0 w 29"/>
                <a:gd name="T63" fmla="*/ 2147483647 h 36"/>
                <a:gd name="T64" fmla="*/ 0 w 29"/>
                <a:gd name="T65" fmla="*/ 2147483647 h 36"/>
                <a:gd name="T66" fmla="*/ 0 w 29"/>
                <a:gd name="T67" fmla="*/ 2147483647 h 36"/>
                <a:gd name="T68" fmla="*/ 2147483647 w 29"/>
                <a:gd name="T69" fmla="*/ 2147483647 h 36"/>
                <a:gd name="T70" fmla="*/ 2147483647 w 29"/>
                <a:gd name="T71" fmla="*/ 2147483647 h 36"/>
                <a:gd name="T72" fmla="*/ 2147483647 w 29"/>
                <a:gd name="T73" fmla="*/ 2147483647 h 36"/>
                <a:gd name="T74" fmla="*/ 2147483647 w 29"/>
                <a:gd name="T75" fmla="*/ 2147483647 h 36"/>
                <a:gd name="T76" fmla="*/ 2147483647 w 29"/>
                <a:gd name="T77" fmla="*/ 2147483647 h 36"/>
                <a:gd name="T78" fmla="*/ 2147483647 w 29"/>
                <a:gd name="T79" fmla="*/ 2147483647 h 36"/>
                <a:gd name="T80" fmla="*/ 2147483647 w 29"/>
                <a:gd name="T81" fmla="*/ 2147483647 h 36"/>
                <a:gd name="T82" fmla="*/ 2147483647 w 29"/>
                <a:gd name="T83" fmla="*/ 2147483647 h 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36"/>
                <a:gd name="T128" fmla="*/ 29 w 29"/>
                <a:gd name="T129" fmla="*/ 36 h 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36">
                  <a:moveTo>
                    <a:pt x="14" y="36"/>
                  </a:moveTo>
                  <a:lnTo>
                    <a:pt x="17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7" name="Freeform 99"/>
            <p:cNvSpPr>
              <a:spLocks/>
            </p:cNvSpPr>
            <p:nvPr/>
          </p:nvSpPr>
          <p:spPr bwMode="auto">
            <a:xfrm>
              <a:off x="4540250" y="1852613"/>
              <a:ext cx="395288" cy="1039812"/>
            </a:xfrm>
            <a:custGeom>
              <a:avLst/>
              <a:gdLst>
                <a:gd name="T0" fmla="*/ 2147483647 w 249"/>
                <a:gd name="T1" fmla="*/ 2147483647 h 655"/>
                <a:gd name="T2" fmla="*/ 2147483647 w 249"/>
                <a:gd name="T3" fmla="*/ 2147483647 h 655"/>
                <a:gd name="T4" fmla="*/ 2147483647 w 249"/>
                <a:gd name="T5" fmla="*/ 2147483647 h 655"/>
                <a:gd name="T6" fmla="*/ 2147483647 w 249"/>
                <a:gd name="T7" fmla="*/ 2147483647 h 655"/>
                <a:gd name="T8" fmla="*/ 2147483647 w 249"/>
                <a:gd name="T9" fmla="*/ 2147483647 h 655"/>
                <a:gd name="T10" fmla="*/ 2147483647 w 249"/>
                <a:gd name="T11" fmla="*/ 2147483647 h 655"/>
                <a:gd name="T12" fmla="*/ 2147483647 w 249"/>
                <a:gd name="T13" fmla="*/ 2147483647 h 655"/>
                <a:gd name="T14" fmla="*/ 2147483647 w 249"/>
                <a:gd name="T15" fmla="*/ 2147483647 h 655"/>
                <a:gd name="T16" fmla="*/ 2147483647 w 249"/>
                <a:gd name="T17" fmla="*/ 2147483647 h 655"/>
                <a:gd name="T18" fmla="*/ 2147483647 w 249"/>
                <a:gd name="T19" fmla="*/ 2147483647 h 655"/>
                <a:gd name="T20" fmla="*/ 2147483647 w 249"/>
                <a:gd name="T21" fmla="*/ 2147483647 h 655"/>
                <a:gd name="T22" fmla="*/ 2147483647 w 249"/>
                <a:gd name="T23" fmla="*/ 2147483647 h 655"/>
                <a:gd name="T24" fmla="*/ 2147483647 w 249"/>
                <a:gd name="T25" fmla="*/ 2147483647 h 655"/>
                <a:gd name="T26" fmla="*/ 2147483647 w 249"/>
                <a:gd name="T27" fmla="*/ 2147483647 h 655"/>
                <a:gd name="T28" fmla="*/ 2147483647 w 249"/>
                <a:gd name="T29" fmla="*/ 2147483647 h 655"/>
                <a:gd name="T30" fmla="*/ 2147483647 w 249"/>
                <a:gd name="T31" fmla="*/ 2147483647 h 655"/>
                <a:gd name="T32" fmla="*/ 2147483647 w 249"/>
                <a:gd name="T33" fmla="*/ 2147483647 h 655"/>
                <a:gd name="T34" fmla="*/ 2147483647 w 249"/>
                <a:gd name="T35" fmla="*/ 2147483647 h 655"/>
                <a:gd name="T36" fmla="*/ 2147483647 w 249"/>
                <a:gd name="T37" fmla="*/ 2147483647 h 655"/>
                <a:gd name="T38" fmla="*/ 2147483647 w 249"/>
                <a:gd name="T39" fmla="*/ 2147483647 h 655"/>
                <a:gd name="T40" fmla="*/ 2147483647 w 249"/>
                <a:gd name="T41" fmla="*/ 0 h 655"/>
                <a:gd name="T42" fmla="*/ 2147483647 w 249"/>
                <a:gd name="T43" fmla="*/ 2147483647 h 655"/>
                <a:gd name="T44" fmla="*/ 2147483647 w 249"/>
                <a:gd name="T45" fmla="*/ 2147483647 h 655"/>
                <a:gd name="T46" fmla="*/ 2147483647 w 249"/>
                <a:gd name="T47" fmla="*/ 2147483647 h 655"/>
                <a:gd name="T48" fmla="*/ 2147483647 w 249"/>
                <a:gd name="T49" fmla="*/ 2147483647 h 655"/>
                <a:gd name="T50" fmla="*/ 2147483647 w 249"/>
                <a:gd name="T51" fmla="*/ 2147483647 h 655"/>
                <a:gd name="T52" fmla="*/ 2147483647 w 249"/>
                <a:gd name="T53" fmla="*/ 2147483647 h 655"/>
                <a:gd name="T54" fmla="*/ 2147483647 w 249"/>
                <a:gd name="T55" fmla="*/ 2147483647 h 655"/>
                <a:gd name="T56" fmla="*/ 2147483647 w 249"/>
                <a:gd name="T57" fmla="*/ 2147483647 h 655"/>
                <a:gd name="T58" fmla="*/ 0 w 249"/>
                <a:gd name="T59" fmla="*/ 2147483647 h 655"/>
                <a:gd name="T60" fmla="*/ 0 w 249"/>
                <a:gd name="T61" fmla="*/ 2147483647 h 655"/>
                <a:gd name="T62" fmla="*/ 0 w 249"/>
                <a:gd name="T63" fmla="*/ 2147483647 h 655"/>
                <a:gd name="T64" fmla="*/ 2147483647 w 249"/>
                <a:gd name="T65" fmla="*/ 2147483647 h 655"/>
                <a:gd name="T66" fmla="*/ 2147483647 w 249"/>
                <a:gd name="T67" fmla="*/ 2147483647 h 655"/>
                <a:gd name="T68" fmla="*/ 2147483647 w 249"/>
                <a:gd name="T69" fmla="*/ 2147483647 h 655"/>
                <a:gd name="T70" fmla="*/ 2147483647 w 249"/>
                <a:gd name="T71" fmla="*/ 2147483647 h 655"/>
                <a:gd name="T72" fmla="*/ 2147483647 w 249"/>
                <a:gd name="T73" fmla="*/ 2147483647 h 655"/>
                <a:gd name="T74" fmla="*/ 2147483647 w 249"/>
                <a:gd name="T75" fmla="*/ 2147483647 h 655"/>
                <a:gd name="T76" fmla="*/ 2147483647 w 249"/>
                <a:gd name="T77" fmla="*/ 2147483647 h 655"/>
                <a:gd name="T78" fmla="*/ 2147483647 w 249"/>
                <a:gd name="T79" fmla="*/ 2147483647 h 655"/>
                <a:gd name="T80" fmla="*/ 2147483647 w 249"/>
                <a:gd name="T81" fmla="*/ 2147483647 h 655"/>
                <a:gd name="T82" fmla="*/ 2147483647 w 249"/>
                <a:gd name="T83" fmla="*/ 2147483647 h 655"/>
                <a:gd name="T84" fmla="*/ 2147483647 w 249"/>
                <a:gd name="T85" fmla="*/ 2147483647 h 6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9"/>
                <a:gd name="T130" fmla="*/ 0 h 655"/>
                <a:gd name="T131" fmla="*/ 249 w 249"/>
                <a:gd name="T132" fmla="*/ 655 h 6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9" h="655">
                  <a:moveTo>
                    <a:pt x="125" y="652"/>
                  </a:moveTo>
                  <a:lnTo>
                    <a:pt x="144" y="649"/>
                  </a:lnTo>
                  <a:lnTo>
                    <a:pt x="163" y="637"/>
                  </a:lnTo>
                  <a:lnTo>
                    <a:pt x="182" y="617"/>
                  </a:lnTo>
                  <a:lnTo>
                    <a:pt x="199" y="590"/>
                  </a:lnTo>
                  <a:lnTo>
                    <a:pt x="213" y="558"/>
                  </a:lnTo>
                  <a:lnTo>
                    <a:pt x="225" y="519"/>
                  </a:lnTo>
                  <a:lnTo>
                    <a:pt x="235" y="478"/>
                  </a:lnTo>
                  <a:lnTo>
                    <a:pt x="244" y="431"/>
                  </a:lnTo>
                  <a:lnTo>
                    <a:pt x="247" y="381"/>
                  </a:lnTo>
                  <a:lnTo>
                    <a:pt x="249" y="327"/>
                  </a:lnTo>
                  <a:lnTo>
                    <a:pt x="247" y="274"/>
                  </a:lnTo>
                  <a:lnTo>
                    <a:pt x="244" y="224"/>
                  </a:lnTo>
                  <a:lnTo>
                    <a:pt x="235" y="177"/>
                  </a:lnTo>
                  <a:lnTo>
                    <a:pt x="225" y="133"/>
                  </a:lnTo>
                  <a:lnTo>
                    <a:pt x="213" y="94"/>
                  </a:lnTo>
                  <a:lnTo>
                    <a:pt x="199" y="62"/>
                  </a:lnTo>
                  <a:lnTo>
                    <a:pt x="182" y="35"/>
                  </a:lnTo>
                  <a:lnTo>
                    <a:pt x="163" y="14"/>
                  </a:lnTo>
                  <a:lnTo>
                    <a:pt x="144" y="3"/>
                  </a:lnTo>
                  <a:lnTo>
                    <a:pt x="125" y="0"/>
                  </a:lnTo>
                  <a:lnTo>
                    <a:pt x="103" y="3"/>
                  </a:lnTo>
                  <a:lnTo>
                    <a:pt x="84" y="14"/>
                  </a:lnTo>
                  <a:lnTo>
                    <a:pt x="67" y="35"/>
                  </a:lnTo>
                  <a:lnTo>
                    <a:pt x="50" y="62"/>
                  </a:lnTo>
                  <a:lnTo>
                    <a:pt x="36" y="94"/>
                  </a:lnTo>
                  <a:lnTo>
                    <a:pt x="24" y="133"/>
                  </a:lnTo>
                  <a:lnTo>
                    <a:pt x="14" y="177"/>
                  </a:lnTo>
                  <a:lnTo>
                    <a:pt x="5" y="224"/>
                  </a:lnTo>
                  <a:lnTo>
                    <a:pt x="0" y="274"/>
                  </a:lnTo>
                  <a:lnTo>
                    <a:pt x="0" y="327"/>
                  </a:lnTo>
                  <a:lnTo>
                    <a:pt x="0" y="381"/>
                  </a:lnTo>
                  <a:lnTo>
                    <a:pt x="5" y="431"/>
                  </a:lnTo>
                  <a:lnTo>
                    <a:pt x="14" y="478"/>
                  </a:lnTo>
                  <a:lnTo>
                    <a:pt x="24" y="519"/>
                  </a:lnTo>
                  <a:lnTo>
                    <a:pt x="36" y="558"/>
                  </a:lnTo>
                  <a:lnTo>
                    <a:pt x="50" y="590"/>
                  </a:lnTo>
                  <a:lnTo>
                    <a:pt x="67" y="617"/>
                  </a:lnTo>
                  <a:lnTo>
                    <a:pt x="84" y="637"/>
                  </a:lnTo>
                  <a:lnTo>
                    <a:pt x="103" y="649"/>
                  </a:lnTo>
                  <a:lnTo>
                    <a:pt x="125" y="655"/>
                  </a:lnTo>
                  <a:lnTo>
                    <a:pt x="125" y="6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8" name="Freeform 100"/>
            <p:cNvSpPr>
              <a:spLocks/>
            </p:cNvSpPr>
            <p:nvPr/>
          </p:nvSpPr>
          <p:spPr bwMode="auto">
            <a:xfrm>
              <a:off x="4540250" y="1852613"/>
              <a:ext cx="395288" cy="1039812"/>
            </a:xfrm>
            <a:custGeom>
              <a:avLst/>
              <a:gdLst>
                <a:gd name="T0" fmla="*/ 2147483647 w 249"/>
                <a:gd name="T1" fmla="*/ 2147483647 h 655"/>
                <a:gd name="T2" fmla="*/ 2147483647 w 249"/>
                <a:gd name="T3" fmla="*/ 2147483647 h 655"/>
                <a:gd name="T4" fmla="*/ 2147483647 w 249"/>
                <a:gd name="T5" fmla="*/ 2147483647 h 655"/>
                <a:gd name="T6" fmla="*/ 2147483647 w 249"/>
                <a:gd name="T7" fmla="*/ 2147483647 h 655"/>
                <a:gd name="T8" fmla="*/ 2147483647 w 249"/>
                <a:gd name="T9" fmla="*/ 2147483647 h 655"/>
                <a:gd name="T10" fmla="*/ 2147483647 w 249"/>
                <a:gd name="T11" fmla="*/ 2147483647 h 655"/>
                <a:gd name="T12" fmla="*/ 2147483647 w 249"/>
                <a:gd name="T13" fmla="*/ 2147483647 h 655"/>
                <a:gd name="T14" fmla="*/ 2147483647 w 249"/>
                <a:gd name="T15" fmla="*/ 2147483647 h 655"/>
                <a:gd name="T16" fmla="*/ 2147483647 w 249"/>
                <a:gd name="T17" fmla="*/ 2147483647 h 655"/>
                <a:gd name="T18" fmla="*/ 2147483647 w 249"/>
                <a:gd name="T19" fmla="*/ 2147483647 h 655"/>
                <a:gd name="T20" fmla="*/ 2147483647 w 249"/>
                <a:gd name="T21" fmla="*/ 2147483647 h 655"/>
                <a:gd name="T22" fmla="*/ 2147483647 w 249"/>
                <a:gd name="T23" fmla="*/ 2147483647 h 655"/>
                <a:gd name="T24" fmla="*/ 2147483647 w 249"/>
                <a:gd name="T25" fmla="*/ 2147483647 h 655"/>
                <a:gd name="T26" fmla="*/ 2147483647 w 249"/>
                <a:gd name="T27" fmla="*/ 2147483647 h 655"/>
                <a:gd name="T28" fmla="*/ 2147483647 w 249"/>
                <a:gd name="T29" fmla="*/ 2147483647 h 655"/>
                <a:gd name="T30" fmla="*/ 2147483647 w 249"/>
                <a:gd name="T31" fmla="*/ 2147483647 h 655"/>
                <a:gd name="T32" fmla="*/ 2147483647 w 249"/>
                <a:gd name="T33" fmla="*/ 2147483647 h 655"/>
                <a:gd name="T34" fmla="*/ 2147483647 w 249"/>
                <a:gd name="T35" fmla="*/ 2147483647 h 655"/>
                <a:gd name="T36" fmla="*/ 2147483647 w 249"/>
                <a:gd name="T37" fmla="*/ 2147483647 h 655"/>
                <a:gd name="T38" fmla="*/ 2147483647 w 249"/>
                <a:gd name="T39" fmla="*/ 2147483647 h 655"/>
                <a:gd name="T40" fmla="*/ 2147483647 w 249"/>
                <a:gd name="T41" fmla="*/ 0 h 655"/>
                <a:gd name="T42" fmla="*/ 2147483647 w 249"/>
                <a:gd name="T43" fmla="*/ 2147483647 h 655"/>
                <a:gd name="T44" fmla="*/ 2147483647 w 249"/>
                <a:gd name="T45" fmla="*/ 2147483647 h 655"/>
                <a:gd name="T46" fmla="*/ 2147483647 w 249"/>
                <a:gd name="T47" fmla="*/ 2147483647 h 655"/>
                <a:gd name="T48" fmla="*/ 2147483647 w 249"/>
                <a:gd name="T49" fmla="*/ 2147483647 h 655"/>
                <a:gd name="T50" fmla="*/ 2147483647 w 249"/>
                <a:gd name="T51" fmla="*/ 2147483647 h 655"/>
                <a:gd name="T52" fmla="*/ 2147483647 w 249"/>
                <a:gd name="T53" fmla="*/ 2147483647 h 655"/>
                <a:gd name="T54" fmla="*/ 2147483647 w 249"/>
                <a:gd name="T55" fmla="*/ 2147483647 h 655"/>
                <a:gd name="T56" fmla="*/ 2147483647 w 249"/>
                <a:gd name="T57" fmla="*/ 2147483647 h 655"/>
                <a:gd name="T58" fmla="*/ 0 w 249"/>
                <a:gd name="T59" fmla="*/ 2147483647 h 655"/>
                <a:gd name="T60" fmla="*/ 0 w 249"/>
                <a:gd name="T61" fmla="*/ 2147483647 h 655"/>
                <a:gd name="T62" fmla="*/ 0 w 249"/>
                <a:gd name="T63" fmla="*/ 2147483647 h 655"/>
                <a:gd name="T64" fmla="*/ 2147483647 w 249"/>
                <a:gd name="T65" fmla="*/ 2147483647 h 655"/>
                <a:gd name="T66" fmla="*/ 2147483647 w 249"/>
                <a:gd name="T67" fmla="*/ 2147483647 h 655"/>
                <a:gd name="T68" fmla="*/ 2147483647 w 249"/>
                <a:gd name="T69" fmla="*/ 2147483647 h 655"/>
                <a:gd name="T70" fmla="*/ 2147483647 w 249"/>
                <a:gd name="T71" fmla="*/ 2147483647 h 655"/>
                <a:gd name="T72" fmla="*/ 2147483647 w 249"/>
                <a:gd name="T73" fmla="*/ 2147483647 h 655"/>
                <a:gd name="T74" fmla="*/ 2147483647 w 249"/>
                <a:gd name="T75" fmla="*/ 2147483647 h 655"/>
                <a:gd name="T76" fmla="*/ 2147483647 w 249"/>
                <a:gd name="T77" fmla="*/ 2147483647 h 655"/>
                <a:gd name="T78" fmla="*/ 2147483647 w 249"/>
                <a:gd name="T79" fmla="*/ 2147483647 h 655"/>
                <a:gd name="T80" fmla="*/ 2147483647 w 249"/>
                <a:gd name="T81" fmla="*/ 2147483647 h 655"/>
                <a:gd name="T82" fmla="*/ 2147483647 w 249"/>
                <a:gd name="T83" fmla="*/ 2147483647 h 6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655"/>
                <a:gd name="T128" fmla="*/ 249 w 249"/>
                <a:gd name="T129" fmla="*/ 655 h 6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655">
                  <a:moveTo>
                    <a:pt x="125" y="652"/>
                  </a:moveTo>
                  <a:lnTo>
                    <a:pt x="144" y="649"/>
                  </a:lnTo>
                  <a:lnTo>
                    <a:pt x="163" y="637"/>
                  </a:lnTo>
                  <a:lnTo>
                    <a:pt x="182" y="617"/>
                  </a:lnTo>
                  <a:lnTo>
                    <a:pt x="199" y="590"/>
                  </a:lnTo>
                  <a:lnTo>
                    <a:pt x="213" y="558"/>
                  </a:lnTo>
                  <a:lnTo>
                    <a:pt x="225" y="519"/>
                  </a:lnTo>
                  <a:lnTo>
                    <a:pt x="235" y="478"/>
                  </a:lnTo>
                  <a:lnTo>
                    <a:pt x="244" y="431"/>
                  </a:lnTo>
                  <a:lnTo>
                    <a:pt x="247" y="381"/>
                  </a:lnTo>
                  <a:lnTo>
                    <a:pt x="249" y="327"/>
                  </a:lnTo>
                  <a:lnTo>
                    <a:pt x="247" y="274"/>
                  </a:lnTo>
                  <a:lnTo>
                    <a:pt x="244" y="224"/>
                  </a:lnTo>
                  <a:lnTo>
                    <a:pt x="235" y="177"/>
                  </a:lnTo>
                  <a:lnTo>
                    <a:pt x="225" y="133"/>
                  </a:lnTo>
                  <a:lnTo>
                    <a:pt x="213" y="94"/>
                  </a:lnTo>
                  <a:lnTo>
                    <a:pt x="199" y="62"/>
                  </a:lnTo>
                  <a:lnTo>
                    <a:pt x="182" y="35"/>
                  </a:lnTo>
                  <a:lnTo>
                    <a:pt x="163" y="14"/>
                  </a:lnTo>
                  <a:lnTo>
                    <a:pt x="144" y="3"/>
                  </a:lnTo>
                  <a:lnTo>
                    <a:pt x="125" y="0"/>
                  </a:lnTo>
                  <a:lnTo>
                    <a:pt x="103" y="3"/>
                  </a:lnTo>
                  <a:lnTo>
                    <a:pt x="84" y="14"/>
                  </a:lnTo>
                  <a:lnTo>
                    <a:pt x="67" y="35"/>
                  </a:lnTo>
                  <a:lnTo>
                    <a:pt x="50" y="62"/>
                  </a:lnTo>
                  <a:lnTo>
                    <a:pt x="36" y="94"/>
                  </a:lnTo>
                  <a:lnTo>
                    <a:pt x="24" y="133"/>
                  </a:lnTo>
                  <a:lnTo>
                    <a:pt x="14" y="177"/>
                  </a:lnTo>
                  <a:lnTo>
                    <a:pt x="5" y="224"/>
                  </a:lnTo>
                  <a:lnTo>
                    <a:pt x="0" y="274"/>
                  </a:lnTo>
                  <a:lnTo>
                    <a:pt x="0" y="327"/>
                  </a:lnTo>
                  <a:lnTo>
                    <a:pt x="0" y="381"/>
                  </a:lnTo>
                  <a:lnTo>
                    <a:pt x="5" y="431"/>
                  </a:lnTo>
                  <a:lnTo>
                    <a:pt x="14" y="478"/>
                  </a:lnTo>
                  <a:lnTo>
                    <a:pt x="24" y="519"/>
                  </a:lnTo>
                  <a:lnTo>
                    <a:pt x="36" y="558"/>
                  </a:lnTo>
                  <a:lnTo>
                    <a:pt x="50" y="590"/>
                  </a:lnTo>
                  <a:lnTo>
                    <a:pt x="67" y="617"/>
                  </a:lnTo>
                  <a:lnTo>
                    <a:pt x="84" y="637"/>
                  </a:lnTo>
                  <a:lnTo>
                    <a:pt x="103" y="649"/>
                  </a:lnTo>
                  <a:lnTo>
                    <a:pt x="125" y="655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19" name="Rectangle 101"/>
            <p:cNvSpPr>
              <a:spLocks noChangeArrowheads="1"/>
            </p:cNvSpPr>
            <p:nvPr/>
          </p:nvSpPr>
          <p:spPr bwMode="auto">
            <a:xfrm>
              <a:off x="4578350" y="2301876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C</a:t>
              </a:r>
              <a:endParaRPr lang="en-US" sz="3200"/>
            </a:p>
          </p:txBody>
        </p:sp>
        <p:sp>
          <p:nvSpPr>
            <p:cNvPr id="111720" name="Rectangle 102"/>
            <p:cNvSpPr>
              <a:spLocks noChangeArrowheads="1"/>
            </p:cNvSpPr>
            <p:nvPr/>
          </p:nvSpPr>
          <p:spPr bwMode="auto">
            <a:xfrm>
              <a:off x="4649788" y="2301876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721" name="Rectangle 103"/>
            <p:cNvSpPr>
              <a:spLocks noChangeArrowheads="1"/>
            </p:cNvSpPr>
            <p:nvPr/>
          </p:nvSpPr>
          <p:spPr bwMode="auto">
            <a:xfrm>
              <a:off x="4703763" y="2301876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722" name="Rectangle 104"/>
            <p:cNvSpPr>
              <a:spLocks noChangeArrowheads="1"/>
            </p:cNvSpPr>
            <p:nvPr/>
          </p:nvSpPr>
          <p:spPr bwMode="auto">
            <a:xfrm>
              <a:off x="4757738" y="2301876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723" name="Rectangle 105"/>
            <p:cNvSpPr>
              <a:spLocks noChangeArrowheads="1"/>
            </p:cNvSpPr>
            <p:nvPr/>
          </p:nvSpPr>
          <p:spPr bwMode="auto">
            <a:xfrm>
              <a:off x="4783138" y="2301876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724" name="Rectangle 106"/>
            <p:cNvSpPr>
              <a:spLocks noChangeArrowheads="1"/>
            </p:cNvSpPr>
            <p:nvPr/>
          </p:nvSpPr>
          <p:spPr bwMode="auto">
            <a:xfrm>
              <a:off x="4814888" y="2301876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725" name="Rectangle 107"/>
            <p:cNvSpPr>
              <a:spLocks noChangeArrowheads="1"/>
            </p:cNvSpPr>
            <p:nvPr/>
          </p:nvSpPr>
          <p:spPr bwMode="auto">
            <a:xfrm>
              <a:off x="4867275" y="2301876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l</a:t>
              </a:r>
              <a:endParaRPr lang="en-US" sz="3200"/>
            </a:p>
          </p:txBody>
        </p:sp>
        <p:sp>
          <p:nvSpPr>
            <p:cNvPr id="111726" name="Rectangle 108"/>
            <p:cNvSpPr>
              <a:spLocks noChangeArrowheads="1"/>
            </p:cNvSpPr>
            <p:nvPr/>
          </p:nvSpPr>
          <p:spPr bwMode="auto">
            <a:xfrm>
              <a:off x="7270750" y="3929064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A</a:t>
              </a:r>
              <a:endParaRPr lang="en-US" sz="3200"/>
            </a:p>
          </p:txBody>
        </p:sp>
        <p:sp>
          <p:nvSpPr>
            <p:cNvPr id="111727" name="Rectangle 109"/>
            <p:cNvSpPr>
              <a:spLocks noChangeArrowheads="1"/>
            </p:cNvSpPr>
            <p:nvPr/>
          </p:nvSpPr>
          <p:spPr bwMode="auto">
            <a:xfrm>
              <a:off x="7334250" y="39290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L</a:t>
              </a:r>
              <a:endParaRPr lang="en-US" sz="3200"/>
            </a:p>
          </p:txBody>
        </p:sp>
        <p:sp>
          <p:nvSpPr>
            <p:cNvPr id="111728" name="Rectangle 110"/>
            <p:cNvSpPr>
              <a:spLocks noChangeArrowheads="1"/>
            </p:cNvSpPr>
            <p:nvPr/>
          </p:nvSpPr>
          <p:spPr bwMode="auto">
            <a:xfrm>
              <a:off x="7388225" y="392906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729" name="Freeform 111"/>
            <p:cNvSpPr>
              <a:spLocks/>
            </p:cNvSpPr>
            <p:nvPr/>
          </p:nvSpPr>
          <p:spPr bwMode="auto">
            <a:xfrm>
              <a:off x="3263901" y="2971800"/>
              <a:ext cx="195263" cy="2762250"/>
            </a:xfrm>
            <a:custGeom>
              <a:avLst/>
              <a:gdLst>
                <a:gd name="T0" fmla="*/ 2147483647 w 123"/>
                <a:gd name="T1" fmla="*/ 2147483647 h 1740"/>
                <a:gd name="T2" fmla="*/ 2147483647 w 123"/>
                <a:gd name="T3" fmla="*/ 0 h 1740"/>
                <a:gd name="T4" fmla="*/ 0 w 123"/>
                <a:gd name="T5" fmla="*/ 0 h 1740"/>
                <a:gd name="T6" fmla="*/ 0 w 123"/>
                <a:gd name="T7" fmla="*/ 2147483647 h 1740"/>
                <a:gd name="T8" fmla="*/ 2147483647 w 123"/>
                <a:gd name="T9" fmla="*/ 2147483647 h 1740"/>
                <a:gd name="T10" fmla="*/ 2147483647 w 123"/>
                <a:gd name="T11" fmla="*/ 2147483647 h 1740"/>
                <a:gd name="T12" fmla="*/ 2147483647 w 123"/>
                <a:gd name="T13" fmla="*/ 2147483647 h 1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740"/>
                <a:gd name="T23" fmla="*/ 123 w 123"/>
                <a:gd name="T24" fmla="*/ 1740 h 17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740">
                  <a:moveTo>
                    <a:pt x="120" y="1740"/>
                  </a:moveTo>
                  <a:lnTo>
                    <a:pt x="123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3" y="1740"/>
                  </a:lnTo>
                  <a:lnTo>
                    <a:pt x="120" y="17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0" name="Freeform 112"/>
            <p:cNvSpPr>
              <a:spLocks/>
            </p:cNvSpPr>
            <p:nvPr/>
          </p:nvSpPr>
          <p:spPr bwMode="auto">
            <a:xfrm>
              <a:off x="3263901" y="2971800"/>
              <a:ext cx="195263" cy="2762250"/>
            </a:xfrm>
            <a:custGeom>
              <a:avLst/>
              <a:gdLst>
                <a:gd name="T0" fmla="*/ 2147483647 w 123"/>
                <a:gd name="T1" fmla="*/ 2147483647 h 1740"/>
                <a:gd name="T2" fmla="*/ 2147483647 w 123"/>
                <a:gd name="T3" fmla="*/ 0 h 1740"/>
                <a:gd name="T4" fmla="*/ 0 w 123"/>
                <a:gd name="T5" fmla="*/ 0 h 1740"/>
                <a:gd name="T6" fmla="*/ 0 w 123"/>
                <a:gd name="T7" fmla="*/ 2147483647 h 1740"/>
                <a:gd name="T8" fmla="*/ 2147483647 w 123"/>
                <a:gd name="T9" fmla="*/ 2147483647 h 1740"/>
                <a:gd name="T10" fmla="*/ 2147483647 w 123"/>
                <a:gd name="T11" fmla="*/ 2147483647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3"/>
                <a:gd name="T19" fmla="*/ 0 h 1740"/>
                <a:gd name="T20" fmla="*/ 123 w 123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3" h="1740">
                  <a:moveTo>
                    <a:pt x="120" y="1740"/>
                  </a:moveTo>
                  <a:lnTo>
                    <a:pt x="123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3" y="174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1" name="Freeform 113"/>
            <p:cNvSpPr>
              <a:spLocks/>
            </p:cNvSpPr>
            <p:nvPr/>
          </p:nvSpPr>
          <p:spPr bwMode="auto">
            <a:xfrm>
              <a:off x="6481763" y="4435476"/>
              <a:ext cx="49212" cy="60325"/>
            </a:xfrm>
            <a:custGeom>
              <a:avLst/>
              <a:gdLst>
                <a:gd name="T0" fmla="*/ 2147483647 w 31"/>
                <a:gd name="T1" fmla="*/ 2147483647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2147483647 h 38"/>
                <a:gd name="T8" fmla="*/ 2147483647 w 31"/>
                <a:gd name="T9" fmla="*/ 2147483647 h 38"/>
                <a:gd name="T10" fmla="*/ 2147483647 w 31"/>
                <a:gd name="T11" fmla="*/ 2147483647 h 38"/>
                <a:gd name="T12" fmla="*/ 2147483647 w 31"/>
                <a:gd name="T13" fmla="*/ 2147483647 h 38"/>
                <a:gd name="T14" fmla="*/ 2147483647 w 31"/>
                <a:gd name="T15" fmla="*/ 2147483647 h 38"/>
                <a:gd name="T16" fmla="*/ 2147483647 w 31"/>
                <a:gd name="T17" fmla="*/ 2147483647 h 38"/>
                <a:gd name="T18" fmla="*/ 2147483647 w 31"/>
                <a:gd name="T19" fmla="*/ 2147483647 h 38"/>
                <a:gd name="T20" fmla="*/ 2147483647 w 31"/>
                <a:gd name="T21" fmla="*/ 2147483647 h 38"/>
                <a:gd name="T22" fmla="*/ 2147483647 w 31"/>
                <a:gd name="T23" fmla="*/ 2147483647 h 38"/>
                <a:gd name="T24" fmla="*/ 2147483647 w 31"/>
                <a:gd name="T25" fmla="*/ 2147483647 h 38"/>
                <a:gd name="T26" fmla="*/ 2147483647 w 31"/>
                <a:gd name="T27" fmla="*/ 2147483647 h 38"/>
                <a:gd name="T28" fmla="*/ 2147483647 w 31"/>
                <a:gd name="T29" fmla="*/ 2147483647 h 38"/>
                <a:gd name="T30" fmla="*/ 2147483647 w 31"/>
                <a:gd name="T31" fmla="*/ 2147483647 h 38"/>
                <a:gd name="T32" fmla="*/ 2147483647 w 31"/>
                <a:gd name="T33" fmla="*/ 2147483647 h 38"/>
                <a:gd name="T34" fmla="*/ 2147483647 w 31"/>
                <a:gd name="T35" fmla="*/ 2147483647 h 38"/>
                <a:gd name="T36" fmla="*/ 2147483647 w 31"/>
                <a:gd name="T37" fmla="*/ 2147483647 h 38"/>
                <a:gd name="T38" fmla="*/ 2147483647 w 31"/>
                <a:gd name="T39" fmla="*/ 2147483647 h 38"/>
                <a:gd name="T40" fmla="*/ 2147483647 w 31"/>
                <a:gd name="T41" fmla="*/ 0 h 38"/>
                <a:gd name="T42" fmla="*/ 2147483647 w 31"/>
                <a:gd name="T43" fmla="*/ 2147483647 h 38"/>
                <a:gd name="T44" fmla="*/ 2147483647 w 31"/>
                <a:gd name="T45" fmla="*/ 2147483647 h 38"/>
                <a:gd name="T46" fmla="*/ 2147483647 w 31"/>
                <a:gd name="T47" fmla="*/ 2147483647 h 38"/>
                <a:gd name="T48" fmla="*/ 2147483647 w 31"/>
                <a:gd name="T49" fmla="*/ 2147483647 h 38"/>
                <a:gd name="T50" fmla="*/ 2147483647 w 31"/>
                <a:gd name="T51" fmla="*/ 2147483647 h 38"/>
                <a:gd name="T52" fmla="*/ 2147483647 w 31"/>
                <a:gd name="T53" fmla="*/ 2147483647 h 38"/>
                <a:gd name="T54" fmla="*/ 2147483647 w 31"/>
                <a:gd name="T55" fmla="*/ 2147483647 h 38"/>
                <a:gd name="T56" fmla="*/ 0 w 31"/>
                <a:gd name="T57" fmla="*/ 2147483647 h 38"/>
                <a:gd name="T58" fmla="*/ 0 w 31"/>
                <a:gd name="T59" fmla="*/ 2147483647 h 38"/>
                <a:gd name="T60" fmla="*/ 0 w 31"/>
                <a:gd name="T61" fmla="*/ 2147483647 h 38"/>
                <a:gd name="T62" fmla="*/ 0 w 31"/>
                <a:gd name="T63" fmla="*/ 2147483647 h 38"/>
                <a:gd name="T64" fmla="*/ 0 w 31"/>
                <a:gd name="T65" fmla="*/ 2147483647 h 38"/>
                <a:gd name="T66" fmla="*/ 2147483647 w 31"/>
                <a:gd name="T67" fmla="*/ 2147483647 h 38"/>
                <a:gd name="T68" fmla="*/ 2147483647 w 31"/>
                <a:gd name="T69" fmla="*/ 2147483647 h 38"/>
                <a:gd name="T70" fmla="*/ 2147483647 w 31"/>
                <a:gd name="T71" fmla="*/ 2147483647 h 38"/>
                <a:gd name="T72" fmla="*/ 2147483647 w 31"/>
                <a:gd name="T73" fmla="*/ 2147483647 h 38"/>
                <a:gd name="T74" fmla="*/ 2147483647 w 31"/>
                <a:gd name="T75" fmla="*/ 2147483647 h 38"/>
                <a:gd name="T76" fmla="*/ 2147483647 w 31"/>
                <a:gd name="T77" fmla="*/ 2147483647 h 38"/>
                <a:gd name="T78" fmla="*/ 2147483647 w 31"/>
                <a:gd name="T79" fmla="*/ 2147483647 h 38"/>
                <a:gd name="T80" fmla="*/ 2147483647 w 31"/>
                <a:gd name="T81" fmla="*/ 2147483647 h 38"/>
                <a:gd name="T82" fmla="*/ 2147483647 w 31"/>
                <a:gd name="T83" fmla="*/ 214748364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38"/>
                <a:gd name="T128" fmla="*/ 31 w 31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38">
                  <a:moveTo>
                    <a:pt x="14" y="38"/>
                  </a:moveTo>
                  <a:lnTo>
                    <a:pt x="17" y="38"/>
                  </a:lnTo>
                  <a:lnTo>
                    <a:pt x="19" y="38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29" y="26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6"/>
                  </a:lnTo>
                  <a:lnTo>
                    <a:pt x="5" y="6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2" name="Freeform 114"/>
            <p:cNvSpPr>
              <a:spLocks/>
            </p:cNvSpPr>
            <p:nvPr/>
          </p:nvSpPr>
          <p:spPr bwMode="auto">
            <a:xfrm>
              <a:off x="5765801" y="2971800"/>
              <a:ext cx="193675" cy="2762250"/>
            </a:xfrm>
            <a:custGeom>
              <a:avLst/>
              <a:gdLst>
                <a:gd name="T0" fmla="*/ 2147483647 w 122"/>
                <a:gd name="T1" fmla="*/ 2147483647 h 1740"/>
                <a:gd name="T2" fmla="*/ 2147483647 w 122"/>
                <a:gd name="T3" fmla="*/ 0 h 1740"/>
                <a:gd name="T4" fmla="*/ 0 w 122"/>
                <a:gd name="T5" fmla="*/ 0 h 1740"/>
                <a:gd name="T6" fmla="*/ 0 w 122"/>
                <a:gd name="T7" fmla="*/ 2147483647 h 1740"/>
                <a:gd name="T8" fmla="*/ 2147483647 w 122"/>
                <a:gd name="T9" fmla="*/ 2147483647 h 1740"/>
                <a:gd name="T10" fmla="*/ 2147483647 w 122"/>
                <a:gd name="T11" fmla="*/ 2147483647 h 1740"/>
                <a:gd name="T12" fmla="*/ 2147483647 w 122"/>
                <a:gd name="T13" fmla="*/ 2147483647 h 1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1740"/>
                <a:gd name="T23" fmla="*/ 122 w 122"/>
                <a:gd name="T24" fmla="*/ 1740 h 17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1740">
                  <a:moveTo>
                    <a:pt x="120" y="1740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2" y="1740"/>
                  </a:lnTo>
                  <a:lnTo>
                    <a:pt x="120" y="17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3" name="Freeform 115"/>
            <p:cNvSpPr>
              <a:spLocks/>
            </p:cNvSpPr>
            <p:nvPr/>
          </p:nvSpPr>
          <p:spPr bwMode="auto">
            <a:xfrm>
              <a:off x="5765801" y="2971800"/>
              <a:ext cx="193675" cy="2762250"/>
            </a:xfrm>
            <a:custGeom>
              <a:avLst/>
              <a:gdLst>
                <a:gd name="T0" fmla="*/ 2147483647 w 122"/>
                <a:gd name="T1" fmla="*/ 2147483647 h 1740"/>
                <a:gd name="T2" fmla="*/ 2147483647 w 122"/>
                <a:gd name="T3" fmla="*/ 0 h 1740"/>
                <a:gd name="T4" fmla="*/ 0 w 122"/>
                <a:gd name="T5" fmla="*/ 0 h 1740"/>
                <a:gd name="T6" fmla="*/ 0 w 122"/>
                <a:gd name="T7" fmla="*/ 2147483647 h 1740"/>
                <a:gd name="T8" fmla="*/ 2147483647 w 122"/>
                <a:gd name="T9" fmla="*/ 2147483647 h 1740"/>
                <a:gd name="T10" fmla="*/ 2147483647 w 122"/>
                <a:gd name="T11" fmla="*/ 2147483647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740"/>
                <a:gd name="T20" fmla="*/ 122 w 122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740">
                  <a:moveTo>
                    <a:pt x="120" y="1740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2" y="174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4" name="Freeform 116"/>
            <p:cNvSpPr>
              <a:spLocks/>
            </p:cNvSpPr>
            <p:nvPr/>
          </p:nvSpPr>
          <p:spPr bwMode="auto">
            <a:xfrm>
              <a:off x="3206750" y="4013201"/>
              <a:ext cx="50800" cy="60325"/>
            </a:xfrm>
            <a:custGeom>
              <a:avLst/>
              <a:gdLst>
                <a:gd name="T0" fmla="*/ 0 w 32"/>
                <a:gd name="T1" fmla="*/ 0 h 38"/>
                <a:gd name="T2" fmla="*/ 2147483647 w 32"/>
                <a:gd name="T3" fmla="*/ 2147483647 h 38"/>
                <a:gd name="T4" fmla="*/ 2147483647 w 32"/>
                <a:gd name="T5" fmla="*/ 2147483647 h 38"/>
                <a:gd name="T6" fmla="*/ 2147483647 w 32"/>
                <a:gd name="T7" fmla="*/ 0 h 38"/>
                <a:gd name="T8" fmla="*/ 2147483647 w 32"/>
                <a:gd name="T9" fmla="*/ 0 h 38"/>
                <a:gd name="T10" fmla="*/ 0 w 32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8"/>
                <a:gd name="T20" fmla="*/ 32 w 32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8">
                  <a:moveTo>
                    <a:pt x="0" y="0"/>
                  </a:moveTo>
                  <a:lnTo>
                    <a:pt x="3" y="38"/>
                  </a:lnTo>
                  <a:lnTo>
                    <a:pt x="32" y="2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5" name="Line 117"/>
            <p:cNvSpPr>
              <a:spLocks noChangeShapeType="1"/>
            </p:cNvSpPr>
            <p:nvPr/>
          </p:nvSpPr>
          <p:spPr bwMode="auto">
            <a:xfrm>
              <a:off x="3119439" y="4041776"/>
              <a:ext cx="103187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6" name="Freeform 118"/>
            <p:cNvSpPr>
              <a:spLocks/>
            </p:cNvSpPr>
            <p:nvPr/>
          </p:nvSpPr>
          <p:spPr bwMode="auto">
            <a:xfrm>
              <a:off x="5708651" y="3276601"/>
              <a:ext cx="49213" cy="61913"/>
            </a:xfrm>
            <a:custGeom>
              <a:avLst/>
              <a:gdLst>
                <a:gd name="T0" fmla="*/ 0 w 31"/>
                <a:gd name="T1" fmla="*/ 0 h 39"/>
                <a:gd name="T2" fmla="*/ 2147483647 w 31"/>
                <a:gd name="T3" fmla="*/ 2147483647 h 39"/>
                <a:gd name="T4" fmla="*/ 2147483647 w 31"/>
                <a:gd name="T5" fmla="*/ 2147483647 h 39"/>
                <a:gd name="T6" fmla="*/ 2147483647 w 31"/>
                <a:gd name="T7" fmla="*/ 2147483647 h 39"/>
                <a:gd name="T8" fmla="*/ 2147483647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3" y="39"/>
                  </a:lnTo>
                  <a:lnTo>
                    <a:pt x="31" y="21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7" name="Line 119"/>
            <p:cNvSpPr>
              <a:spLocks noChangeShapeType="1"/>
            </p:cNvSpPr>
            <p:nvPr/>
          </p:nvSpPr>
          <p:spPr bwMode="auto">
            <a:xfrm flipH="1">
              <a:off x="5370513" y="3309939"/>
              <a:ext cx="3492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8" name="Freeform 120"/>
            <p:cNvSpPr>
              <a:spLocks/>
            </p:cNvSpPr>
            <p:nvPr/>
          </p:nvSpPr>
          <p:spPr bwMode="auto">
            <a:xfrm>
              <a:off x="5708651" y="5035551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2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39" name="Freeform 121"/>
            <p:cNvSpPr>
              <a:spLocks/>
            </p:cNvSpPr>
            <p:nvPr/>
          </p:nvSpPr>
          <p:spPr bwMode="auto">
            <a:xfrm>
              <a:off x="3783013" y="3309938"/>
              <a:ext cx="1941512" cy="1757362"/>
            </a:xfrm>
            <a:custGeom>
              <a:avLst/>
              <a:gdLst>
                <a:gd name="T0" fmla="*/ 2147483647 w 1223"/>
                <a:gd name="T1" fmla="*/ 2147483647 h 1107"/>
                <a:gd name="T2" fmla="*/ 0 w 1223"/>
                <a:gd name="T3" fmla="*/ 2147483647 h 1107"/>
                <a:gd name="T4" fmla="*/ 0 w 1223"/>
                <a:gd name="T5" fmla="*/ 0 h 1107"/>
                <a:gd name="T6" fmla="*/ 0 60000 65536"/>
                <a:gd name="T7" fmla="*/ 0 60000 65536"/>
                <a:gd name="T8" fmla="*/ 0 60000 65536"/>
                <a:gd name="T9" fmla="*/ 0 w 1223"/>
                <a:gd name="T10" fmla="*/ 0 h 1107"/>
                <a:gd name="T11" fmla="*/ 1223 w 1223"/>
                <a:gd name="T12" fmla="*/ 1107 h 11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3" h="1107">
                  <a:moveTo>
                    <a:pt x="1223" y="1104"/>
                  </a:moveTo>
                  <a:lnTo>
                    <a:pt x="0" y="110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40" name="Line 122"/>
            <p:cNvSpPr>
              <a:spLocks noChangeShapeType="1"/>
            </p:cNvSpPr>
            <p:nvPr/>
          </p:nvSpPr>
          <p:spPr bwMode="auto">
            <a:xfrm>
              <a:off x="3675063" y="2366964"/>
              <a:ext cx="8191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41" name="Rectangle 123"/>
            <p:cNvSpPr>
              <a:spLocks noChangeArrowheads="1"/>
            </p:cNvSpPr>
            <p:nvPr/>
          </p:nvSpPr>
          <p:spPr bwMode="auto">
            <a:xfrm>
              <a:off x="5808663" y="27003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742" name="Rectangle 124"/>
            <p:cNvSpPr>
              <a:spLocks noChangeArrowheads="1"/>
            </p:cNvSpPr>
            <p:nvPr/>
          </p:nvSpPr>
          <p:spPr bwMode="auto">
            <a:xfrm>
              <a:off x="5872163" y="27003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743" name="Freeform 125"/>
            <p:cNvSpPr>
              <a:spLocks/>
            </p:cNvSpPr>
            <p:nvPr/>
          </p:nvSpPr>
          <p:spPr bwMode="auto">
            <a:xfrm>
              <a:off x="5765801" y="2170113"/>
              <a:ext cx="193675" cy="398462"/>
            </a:xfrm>
            <a:custGeom>
              <a:avLst/>
              <a:gdLst>
                <a:gd name="T0" fmla="*/ 2147483647 w 122"/>
                <a:gd name="T1" fmla="*/ 2147483647 h 251"/>
                <a:gd name="T2" fmla="*/ 2147483647 w 122"/>
                <a:gd name="T3" fmla="*/ 0 h 251"/>
                <a:gd name="T4" fmla="*/ 0 w 122"/>
                <a:gd name="T5" fmla="*/ 0 h 251"/>
                <a:gd name="T6" fmla="*/ 0 w 122"/>
                <a:gd name="T7" fmla="*/ 2147483647 h 251"/>
                <a:gd name="T8" fmla="*/ 2147483647 w 122"/>
                <a:gd name="T9" fmla="*/ 2147483647 h 251"/>
                <a:gd name="T10" fmla="*/ 2147483647 w 122"/>
                <a:gd name="T11" fmla="*/ 2147483647 h 251"/>
                <a:gd name="T12" fmla="*/ 2147483647 w 122"/>
                <a:gd name="T13" fmla="*/ 2147483647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251"/>
                <a:gd name="T23" fmla="*/ 122 w 122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251">
                  <a:moveTo>
                    <a:pt x="120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122" y="251"/>
                  </a:lnTo>
                  <a:lnTo>
                    <a:pt x="120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44" name="Freeform 126"/>
            <p:cNvSpPr>
              <a:spLocks/>
            </p:cNvSpPr>
            <p:nvPr/>
          </p:nvSpPr>
          <p:spPr bwMode="auto">
            <a:xfrm>
              <a:off x="5765801" y="2170113"/>
              <a:ext cx="193675" cy="398462"/>
            </a:xfrm>
            <a:custGeom>
              <a:avLst/>
              <a:gdLst>
                <a:gd name="T0" fmla="*/ 2147483647 w 122"/>
                <a:gd name="T1" fmla="*/ 2147483647 h 251"/>
                <a:gd name="T2" fmla="*/ 2147483647 w 122"/>
                <a:gd name="T3" fmla="*/ 0 h 251"/>
                <a:gd name="T4" fmla="*/ 0 w 122"/>
                <a:gd name="T5" fmla="*/ 0 h 251"/>
                <a:gd name="T6" fmla="*/ 0 w 122"/>
                <a:gd name="T7" fmla="*/ 2147483647 h 251"/>
                <a:gd name="T8" fmla="*/ 2147483647 w 122"/>
                <a:gd name="T9" fmla="*/ 2147483647 h 251"/>
                <a:gd name="T10" fmla="*/ 2147483647 w 122"/>
                <a:gd name="T11" fmla="*/ 2147483647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251"/>
                <a:gd name="T20" fmla="*/ 122 w 122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251">
                  <a:moveTo>
                    <a:pt x="120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122" y="251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45" name="Rectangle 127"/>
            <p:cNvSpPr>
              <a:spLocks noChangeArrowheads="1"/>
            </p:cNvSpPr>
            <p:nvPr/>
          </p:nvSpPr>
          <p:spPr bwMode="auto">
            <a:xfrm>
              <a:off x="5822950" y="2301876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46" name="Freeform 128"/>
            <p:cNvSpPr>
              <a:spLocks/>
            </p:cNvSpPr>
            <p:nvPr/>
          </p:nvSpPr>
          <p:spPr bwMode="auto">
            <a:xfrm>
              <a:off x="5765801" y="1766889"/>
              <a:ext cx="193675" cy="403225"/>
            </a:xfrm>
            <a:custGeom>
              <a:avLst/>
              <a:gdLst>
                <a:gd name="T0" fmla="*/ 2147483647 w 122"/>
                <a:gd name="T1" fmla="*/ 2147483647 h 254"/>
                <a:gd name="T2" fmla="*/ 2147483647 w 122"/>
                <a:gd name="T3" fmla="*/ 0 h 254"/>
                <a:gd name="T4" fmla="*/ 0 w 122"/>
                <a:gd name="T5" fmla="*/ 0 h 254"/>
                <a:gd name="T6" fmla="*/ 0 w 122"/>
                <a:gd name="T7" fmla="*/ 2147483647 h 254"/>
                <a:gd name="T8" fmla="*/ 2147483647 w 122"/>
                <a:gd name="T9" fmla="*/ 2147483647 h 254"/>
                <a:gd name="T10" fmla="*/ 2147483647 w 122"/>
                <a:gd name="T11" fmla="*/ 2147483647 h 254"/>
                <a:gd name="T12" fmla="*/ 2147483647 w 122"/>
                <a:gd name="T13" fmla="*/ 2147483647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254"/>
                <a:gd name="T23" fmla="*/ 122 w 122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254">
                  <a:moveTo>
                    <a:pt x="120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2" y="254"/>
                  </a:lnTo>
                  <a:lnTo>
                    <a:pt x="120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47" name="Freeform 129"/>
            <p:cNvSpPr>
              <a:spLocks/>
            </p:cNvSpPr>
            <p:nvPr/>
          </p:nvSpPr>
          <p:spPr bwMode="auto">
            <a:xfrm>
              <a:off x="5765801" y="1766889"/>
              <a:ext cx="193675" cy="403225"/>
            </a:xfrm>
            <a:custGeom>
              <a:avLst/>
              <a:gdLst>
                <a:gd name="T0" fmla="*/ 2147483647 w 122"/>
                <a:gd name="T1" fmla="*/ 2147483647 h 254"/>
                <a:gd name="T2" fmla="*/ 2147483647 w 122"/>
                <a:gd name="T3" fmla="*/ 0 h 254"/>
                <a:gd name="T4" fmla="*/ 0 w 122"/>
                <a:gd name="T5" fmla="*/ 0 h 254"/>
                <a:gd name="T6" fmla="*/ 0 w 122"/>
                <a:gd name="T7" fmla="*/ 2147483647 h 254"/>
                <a:gd name="T8" fmla="*/ 2147483647 w 122"/>
                <a:gd name="T9" fmla="*/ 2147483647 h 254"/>
                <a:gd name="T10" fmla="*/ 2147483647 w 122"/>
                <a:gd name="T11" fmla="*/ 2147483647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254"/>
                <a:gd name="T20" fmla="*/ 122 w 12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254">
                  <a:moveTo>
                    <a:pt x="120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2" y="25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48" name="Rectangle 130"/>
            <p:cNvSpPr>
              <a:spLocks noChangeArrowheads="1"/>
            </p:cNvSpPr>
            <p:nvPr/>
          </p:nvSpPr>
          <p:spPr bwMode="auto">
            <a:xfrm>
              <a:off x="5792788" y="1898651"/>
              <a:ext cx="114162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749" name="Rectangle 131"/>
            <p:cNvSpPr>
              <a:spLocks noChangeArrowheads="1"/>
            </p:cNvSpPr>
            <p:nvPr/>
          </p:nvSpPr>
          <p:spPr bwMode="auto">
            <a:xfrm>
              <a:off x="5884863" y="189865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B</a:t>
              </a:r>
              <a:endParaRPr lang="en-US" sz="3200"/>
            </a:p>
          </p:txBody>
        </p:sp>
        <p:sp>
          <p:nvSpPr>
            <p:cNvPr id="111750" name="Freeform 132"/>
            <p:cNvSpPr>
              <a:spLocks/>
            </p:cNvSpPr>
            <p:nvPr/>
          </p:nvSpPr>
          <p:spPr bwMode="auto">
            <a:xfrm>
              <a:off x="5708651" y="2738439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2147483647 h 38"/>
                <a:gd name="T8" fmla="*/ 2147483647 w 31"/>
                <a:gd name="T9" fmla="*/ 2147483647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2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1" name="Freeform 133"/>
            <p:cNvSpPr>
              <a:spLocks/>
            </p:cNvSpPr>
            <p:nvPr/>
          </p:nvSpPr>
          <p:spPr bwMode="auto">
            <a:xfrm>
              <a:off x="5708651" y="1936751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2147483647 h 38"/>
                <a:gd name="T8" fmla="*/ 2147483647 w 31"/>
                <a:gd name="T9" fmla="*/ 2147483647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2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2" name="Freeform 134"/>
            <p:cNvSpPr>
              <a:spLocks/>
            </p:cNvSpPr>
            <p:nvPr/>
          </p:nvSpPr>
          <p:spPr bwMode="auto">
            <a:xfrm>
              <a:off x="5621339" y="1965326"/>
              <a:ext cx="103187" cy="804863"/>
            </a:xfrm>
            <a:custGeom>
              <a:avLst/>
              <a:gdLst>
                <a:gd name="T0" fmla="*/ 2147483647 w 65"/>
                <a:gd name="T1" fmla="*/ 0 h 507"/>
                <a:gd name="T2" fmla="*/ 0 w 65"/>
                <a:gd name="T3" fmla="*/ 2147483647 h 507"/>
                <a:gd name="T4" fmla="*/ 0 w 65"/>
                <a:gd name="T5" fmla="*/ 2147483647 h 507"/>
                <a:gd name="T6" fmla="*/ 2147483647 w 65"/>
                <a:gd name="T7" fmla="*/ 2147483647 h 5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507"/>
                <a:gd name="T14" fmla="*/ 65 w 65"/>
                <a:gd name="T15" fmla="*/ 507 h 5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507">
                  <a:moveTo>
                    <a:pt x="65" y="0"/>
                  </a:moveTo>
                  <a:lnTo>
                    <a:pt x="0" y="2"/>
                  </a:lnTo>
                  <a:lnTo>
                    <a:pt x="0" y="507"/>
                  </a:lnTo>
                  <a:lnTo>
                    <a:pt x="65" y="507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3" name="Freeform 135"/>
            <p:cNvSpPr>
              <a:spLocks/>
            </p:cNvSpPr>
            <p:nvPr/>
          </p:nvSpPr>
          <p:spPr bwMode="auto">
            <a:xfrm>
              <a:off x="7772400" y="2568576"/>
              <a:ext cx="190500" cy="403225"/>
            </a:xfrm>
            <a:custGeom>
              <a:avLst/>
              <a:gdLst>
                <a:gd name="T0" fmla="*/ 2147483647 w 120"/>
                <a:gd name="T1" fmla="*/ 2147483647 h 254"/>
                <a:gd name="T2" fmla="*/ 2147483647 w 120"/>
                <a:gd name="T3" fmla="*/ 0 h 254"/>
                <a:gd name="T4" fmla="*/ 0 w 120"/>
                <a:gd name="T5" fmla="*/ 0 h 254"/>
                <a:gd name="T6" fmla="*/ 0 w 120"/>
                <a:gd name="T7" fmla="*/ 2147483647 h 254"/>
                <a:gd name="T8" fmla="*/ 2147483647 w 120"/>
                <a:gd name="T9" fmla="*/ 2147483647 h 254"/>
                <a:gd name="T10" fmla="*/ 2147483647 w 120"/>
                <a:gd name="T11" fmla="*/ 2147483647 h 254"/>
                <a:gd name="T12" fmla="*/ 2147483647 w 120"/>
                <a:gd name="T13" fmla="*/ 2147483647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254"/>
                <a:gd name="T23" fmla="*/ 120 w 120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254">
                  <a:moveTo>
                    <a:pt x="120" y="25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0" y="254"/>
                  </a:lnTo>
                  <a:lnTo>
                    <a:pt x="120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4" name="Freeform 136"/>
            <p:cNvSpPr>
              <a:spLocks/>
            </p:cNvSpPr>
            <p:nvPr/>
          </p:nvSpPr>
          <p:spPr bwMode="auto">
            <a:xfrm>
              <a:off x="7772400" y="2568576"/>
              <a:ext cx="190500" cy="403225"/>
            </a:xfrm>
            <a:custGeom>
              <a:avLst/>
              <a:gdLst>
                <a:gd name="T0" fmla="*/ 2147483647 w 120"/>
                <a:gd name="T1" fmla="*/ 2147483647 h 254"/>
                <a:gd name="T2" fmla="*/ 2147483647 w 120"/>
                <a:gd name="T3" fmla="*/ 0 h 254"/>
                <a:gd name="T4" fmla="*/ 0 w 120"/>
                <a:gd name="T5" fmla="*/ 0 h 254"/>
                <a:gd name="T6" fmla="*/ 0 w 120"/>
                <a:gd name="T7" fmla="*/ 2147483647 h 254"/>
                <a:gd name="T8" fmla="*/ 2147483647 w 120"/>
                <a:gd name="T9" fmla="*/ 2147483647 h 254"/>
                <a:gd name="T10" fmla="*/ 2147483647 w 120"/>
                <a:gd name="T11" fmla="*/ 2147483647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54"/>
                <a:gd name="T20" fmla="*/ 120 w 120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54">
                  <a:moveTo>
                    <a:pt x="120" y="25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0" y="25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5" name="Freeform 137"/>
            <p:cNvSpPr>
              <a:spLocks/>
            </p:cNvSpPr>
            <p:nvPr/>
          </p:nvSpPr>
          <p:spPr bwMode="auto">
            <a:xfrm>
              <a:off x="7772400" y="2971800"/>
              <a:ext cx="190500" cy="2762250"/>
            </a:xfrm>
            <a:custGeom>
              <a:avLst/>
              <a:gdLst>
                <a:gd name="T0" fmla="*/ 2147483647 w 120"/>
                <a:gd name="T1" fmla="*/ 2147483647 h 1740"/>
                <a:gd name="T2" fmla="*/ 2147483647 w 120"/>
                <a:gd name="T3" fmla="*/ 0 h 1740"/>
                <a:gd name="T4" fmla="*/ 0 w 120"/>
                <a:gd name="T5" fmla="*/ 0 h 1740"/>
                <a:gd name="T6" fmla="*/ 0 w 120"/>
                <a:gd name="T7" fmla="*/ 2147483647 h 1740"/>
                <a:gd name="T8" fmla="*/ 2147483647 w 120"/>
                <a:gd name="T9" fmla="*/ 2147483647 h 1740"/>
                <a:gd name="T10" fmla="*/ 2147483647 w 120"/>
                <a:gd name="T11" fmla="*/ 2147483647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740"/>
                <a:gd name="T20" fmla="*/ 120 w 120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740">
                  <a:moveTo>
                    <a:pt x="120" y="1740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0" y="17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6" name="Freeform 138"/>
            <p:cNvSpPr>
              <a:spLocks/>
            </p:cNvSpPr>
            <p:nvPr/>
          </p:nvSpPr>
          <p:spPr bwMode="auto">
            <a:xfrm>
              <a:off x="7772400" y="2971800"/>
              <a:ext cx="190500" cy="2762250"/>
            </a:xfrm>
            <a:custGeom>
              <a:avLst/>
              <a:gdLst>
                <a:gd name="T0" fmla="*/ 2147483647 w 120"/>
                <a:gd name="T1" fmla="*/ 2147483647 h 1740"/>
                <a:gd name="T2" fmla="*/ 2147483647 w 120"/>
                <a:gd name="T3" fmla="*/ 0 h 1740"/>
                <a:gd name="T4" fmla="*/ 0 w 120"/>
                <a:gd name="T5" fmla="*/ 0 h 1740"/>
                <a:gd name="T6" fmla="*/ 0 w 120"/>
                <a:gd name="T7" fmla="*/ 2147483647 h 1740"/>
                <a:gd name="T8" fmla="*/ 2147483647 w 120"/>
                <a:gd name="T9" fmla="*/ 2147483647 h 1740"/>
                <a:gd name="T10" fmla="*/ 2147483647 w 120"/>
                <a:gd name="T11" fmla="*/ 2147483647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740"/>
                <a:gd name="T20" fmla="*/ 120 w 120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740">
                  <a:moveTo>
                    <a:pt x="120" y="1740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0" y="174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7" name="Rectangle 139"/>
            <p:cNvSpPr>
              <a:spLocks noChangeArrowheads="1"/>
            </p:cNvSpPr>
            <p:nvPr/>
          </p:nvSpPr>
          <p:spPr bwMode="auto">
            <a:xfrm>
              <a:off x="7826375" y="2700339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58" name="Freeform 140"/>
            <p:cNvSpPr>
              <a:spLocks/>
            </p:cNvSpPr>
            <p:nvPr/>
          </p:nvSpPr>
          <p:spPr bwMode="auto">
            <a:xfrm>
              <a:off x="7772400" y="2170113"/>
              <a:ext cx="190500" cy="398462"/>
            </a:xfrm>
            <a:custGeom>
              <a:avLst/>
              <a:gdLst>
                <a:gd name="T0" fmla="*/ 2147483647 w 120"/>
                <a:gd name="T1" fmla="*/ 2147483647 h 251"/>
                <a:gd name="T2" fmla="*/ 2147483647 w 120"/>
                <a:gd name="T3" fmla="*/ 0 h 251"/>
                <a:gd name="T4" fmla="*/ 0 w 120"/>
                <a:gd name="T5" fmla="*/ 0 h 251"/>
                <a:gd name="T6" fmla="*/ 0 w 120"/>
                <a:gd name="T7" fmla="*/ 2147483647 h 251"/>
                <a:gd name="T8" fmla="*/ 2147483647 w 120"/>
                <a:gd name="T9" fmla="*/ 2147483647 h 251"/>
                <a:gd name="T10" fmla="*/ 2147483647 w 120"/>
                <a:gd name="T11" fmla="*/ 2147483647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51"/>
                <a:gd name="T20" fmla="*/ 120 w 120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51">
                  <a:moveTo>
                    <a:pt x="120" y="25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120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59" name="Freeform 141"/>
            <p:cNvSpPr>
              <a:spLocks/>
            </p:cNvSpPr>
            <p:nvPr/>
          </p:nvSpPr>
          <p:spPr bwMode="auto">
            <a:xfrm>
              <a:off x="7772400" y="2170113"/>
              <a:ext cx="190500" cy="398462"/>
            </a:xfrm>
            <a:custGeom>
              <a:avLst/>
              <a:gdLst>
                <a:gd name="T0" fmla="*/ 2147483647 w 120"/>
                <a:gd name="T1" fmla="*/ 2147483647 h 251"/>
                <a:gd name="T2" fmla="*/ 2147483647 w 120"/>
                <a:gd name="T3" fmla="*/ 0 h 251"/>
                <a:gd name="T4" fmla="*/ 0 w 120"/>
                <a:gd name="T5" fmla="*/ 0 h 251"/>
                <a:gd name="T6" fmla="*/ 0 w 120"/>
                <a:gd name="T7" fmla="*/ 2147483647 h 251"/>
                <a:gd name="T8" fmla="*/ 2147483647 w 120"/>
                <a:gd name="T9" fmla="*/ 2147483647 h 251"/>
                <a:gd name="T10" fmla="*/ 2147483647 w 120"/>
                <a:gd name="T11" fmla="*/ 2147483647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51"/>
                <a:gd name="T20" fmla="*/ 120 w 120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51">
                  <a:moveTo>
                    <a:pt x="120" y="25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120" y="251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0" name="Rectangle 142"/>
            <p:cNvSpPr>
              <a:spLocks noChangeArrowheads="1"/>
            </p:cNvSpPr>
            <p:nvPr/>
          </p:nvSpPr>
          <p:spPr bwMode="auto">
            <a:xfrm>
              <a:off x="7799388" y="2301876"/>
              <a:ext cx="114162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761" name="Rectangle 143"/>
            <p:cNvSpPr>
              <a:spLocks noChangeArrowheads="1"/>
            </p:cNvSpPr>
            <p:nvPr/>
          </p:nvSpPr>
          <p:spPr bwMode="auto">
            <a:xfrm>
              <a:off x="7886700" y="2301876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B</a:t>
              </a:r>
              <a:endParaRPr lang="en-US" sz="3200"/>
            </a:p>
          </p:txBody>
        </p:sp>
        <p:sp>
          <p:nvSpPr>
            <p:cNvPr id="111762" name="Freeform 144"/>
            <p:cNvSpPr>
              <a:spLocks/>
            </p:cNvSpPr>
            <p:nvPr/>
          </p:nvSpPr>
          <p:spPr bwMode="auto">
            <a:xfrm>
              <a:off x="7715251" y="2709864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2147483647 h 38"/>
                <a:gd name="T8" fmla="*/ 2147483647 w 31"/>
                <a:gd name="T9" fmla="*/ 2147483647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21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3" name="Freeform 145"/>
            <p:cNvSpPr>
              <a:spLocks/>
            </p:cNvSpPr>
            <p:nvPr/>
          </p:nvSpPr>
          <p:spPr bwMode="auto">
            <a:xfrm>
              <a:off x="5959475" y="2366964"/>
              <a:ext cx="1771650" cy="376237"/>
            </a:xfrm>
            <a:custGeom>
              <a:avLst/>
              <a:gdLst>
                <a:gd name="T0" fmla="*/ 2147483647 w 1116"/>
                <a:gd name="T1" fmla="*/ 2147483647 h 237"/>
                <a:gd name="T2" fmla="*/ 2147483647 w 1116"/>
                <a:gd name="T3" fmla="*/ 2147483647 h 237"/>
                <a:gd name="T4" fmla="*/ 2147483647 w 1116"/>
                <a:gd name="T5" fmla="*/ 0 h 237"/>
                <a:gd name="T6" fmla="*/ 0 w 1116"/>
                <a:gd name="T7" fmla="*/ 0 h 2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6"/>
                <a:gd name="T13" fmla="*/ 0 h 237"/>
                <a:gd name="T14" fmla="*/ 1116 w 1116"/>
                <a:gd name="T15" fmla="*/ 237 h 2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6" h="237">
                  <a:moveTo>
                    <a:pt x="1116" y="237"/>
                  </a:moveTo>
                  <a:lnTo>
                    <a:pt x="1005" y="237"/>
                  </a:lnTo>
                  <a:lnTo>
                    <a:pt x="100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4" name="Freeform 146"/>
            <p:cNvSpPr>
              <a:spLocks/>
            </p:cNvSpPr>
            <p:nvPr/>
          </p:nvSpPr>
          <p:spPr bwMode="auto">
            <a:xfrm>
              <a:off x="7715251" y="2339976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1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5" name="Freeform 147"/>
            <p:cNvSpPr>
              <a:spLocks/>
            </p:cNvSpPr>
            <p:nvPr/>
          </p:nvSpPr>
          <p:spPr bwMode="auto">
            <a:xfrm>
              <a:off x="5956301" y="1965325"/>
              <a:ext cx="1774825" cy="401638"/>
            </a:xfrm>
            <a:custGeom>
              <a:avLst/>
              <a:gdLst>
                <a:gd name="T0" fmla="*/ 0 w 1118"/>
                <a:gd name="T1" fmla="*/ 0 h 253"/>
                <a:gd name="T2" fmla="*/ 2147483647 w 1118"/>
                <a:gd name="T3" fmla="*/ 2147483647 h 253"/>
                <a:gd name="T4" fmla="*/ 2147483647 w 1118"/>
                <a:gd name="T5" fmla="*/ 2147483647 h 253"/>
                <a:gd name="T6" fmla="*/ 2147483647 w 1118"/>
                <a:gd name="T7" fmla="*/ 2147483647 h 2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8"/>
                <a:gd name="T13" fmla="*/ 0 h 253"/>
                <a:gd name="T14" fmla="*/ 1118 w 1118"/>
                <a:gd name="T15" fmla="*/ 253 h 2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8" h="253">
                  <a:moveTo>
                    <a:pt x="0" y="0"/>
                  </a:moveTo>
                  <a:lnTo>
                    <a:pt x="1053" y="2"/>
                  </a:lnTo>
                  <a:lnTo>
                    <a:pt x="1053" y="253"/>
                  </a:lnTo>
                  <a:lnTo>
                    <a:pt x="1118" y="253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6" name="Freeform 148"/>
            <p:cNvSpPr>
              <a:spLocks/>
            </p:cNvSpPr>
            <p:nvPr/>
          </p:nvSpPr>
          <p:spPr bwMode="auto">
            <a:xfrm>
              <a:off x="9212264" y="2568576"/>
              <a:ext cx="193675" cy="403225"/>
            </a:xfrm>
            <a:custGeom>
              <a:avLst/>
              <a:gdLst>
                <a:gd name="T0" fmla="*/ 2147483647 w 122"/>
                <a:gd name="T1" fmla="*/ 2147483647 h 254"/>
                <a:gd name="T2" fmla="*/ 2147483647 w 122"/>
                <a:gd name="T3" fmla="*/ 0 h 254"/>
                <a:gd name="T4" fmla="*/ 0 w 122"/>
                <a:gd name="T5" fmla="*/ 0 h 254"/>
                <a:gd name="T6" fmla="*/ 0 w 122"/>
                <a:gd name="T7" fmla="*/ 2147483647 h 254"/>
                <a:gd name="T8" fmla="*/ 2147483647 w 122"/>
                <a:gd name="T9" fmla="*/ 2147483647 h 254"/>
                <a:gd name="T10" fmla="*/ 2147483647 w 122"/>
                <a:gd name="T11" fmla="*/ 2147483647 h 254"/>
                <a:gd name="T12" fmla="*/ 2147483647 w 122"/>
                <a:gd name="T13" fmla="*/ 2147483647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254"/>
                <a:gd name="T23" fmla="*/ 122 w 122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254">
                  <a:moveTo>
                    <a:pt x="122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2" y="254"/>
                  </a:lnTo>
                  <a:lnTo>
                    <a:pt x="122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7" name="Freeform 149"/>
            <p:cNvSpPr>
              <a:spLocks/>
            </p:cNvSpPr>
            <p:nvPr/>
          </p:nvSpPr>
          <p:spPr bwMode="auto">
            <a:xfrm>
              <a:off x="9212264" y="2568576"/>
              <a:ext cx="193675" cy="403225"/>
            </a:xfrm>
            <a:custGeom>
              <a:avLst/>
              <a:gdLst>
                <a:gd name="T0" fmla="*/ 2147483647 w 122"/>
                <a:gd name="T1" fmla="*/ 2147483647 h 254"/>
                <a:gd name="T2" fmla="*/ 2147483647 w 122"/>
                <a:gd name="T3" fmla="*/ 0 h 254"/>
                <a:gd name="T4" fmla="*/ 0 w 122"/>
                <a:gd name="T5" fmla="*/ 0 h 254"/>
                <a:gd name="T6" fmla="*/ 0 w 122"/>
                <a:gd name="T7" fmla="*/ 2147483647 h 254"/>
                <a:gd name="T8" fmla="*/ 2147483647 w 122"/>
                <a:gd name="T9" fmla="*/ 2147483647 h 254"/>
                <a:gd name="T10" fmla="*/ 2147483647 w 122"/>
                <a:gd name="T11" fmla="*/ 2147483647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254"/>
                <a:gd name="T20" fmla="*/ 122 w 12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254">
                  <a:moveTo>
                    <a:pt x="122" y="25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22" y="254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8" name="Freeform 150"/>
            <p:cNvSpPr>
              <a:spLocks/>
            </p:cNvSpPr>
            <p:nvPr/>
          </p:nvSpPr>
          <p:spPr bwMode="auto">
            <a:xfrm>
              <a:off x="9212264" y="2971800"/>
              <a:ext cx="193675" cy="2762250"/>
            </a:xfrm>
            <a:custGeom>
              <a:avLst/>
              <a:gdLst>
                <a:gd name="T0" fmla="*/ 2147483647 w 122"/>
                <a:gd name="T1" fmla="*/ 2147483647 h 1740"/>
                <a:gd name="T2" fmla="*/ 2147483647 w 122"/>
                <a:gd name="T3" fmla="*/ 0 h 1740"/>
                <a:gd name="T4" fmla="*/ 0 w 122"/>
                <a:gd name="T5" fmla="*/ 0 h 1740"/>
                <a:gd name="T6" fmla="*/ 0 w 122"/>
                <a:gd name="T7" fmla="*/ 2147483647 h 1740"/>
                <a:gd name="T8" fmla="*/ 2147483647 w 122"/>
                <a:gd name="T9" fmla="*/ 2147483647 h 1740"/>
                <a:gd name="T10" fmla="*/ 2147483647 w 122"/>
                <a:gd name="T11" fmla="*/ 2147483647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740"/>
                <a:gd name="T20" fmla="*/ 122 w 122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740">
                  <a:moveTo>
                    <a:pt x="122" y="1740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2" y="17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69" name="Freeform 151"/>
            <p:cNvSpPr>
              <a:spLocks/>
            </p:cNvSpPr>
            <p:nvPr/>
          </p:nvSpPr>
          <p:spPr bwMode="auto">
            <a:xfrm>
              <a:off x="9212264" y="2971800"/>
              <a:ext cx="193675" cy="2762250"/>
            </a:xfrm>
            <a:custGeom>
              <a:avLst/>
              <a:gdLst>
                <a:gd name="T0" fmla="*/ 2147483647 w 122"/>
                <a:gd name="T1" fmla="*/ 2147483647 h 1740"/>
                <a:gd name="T2" fmla="*/ 2147483647 w 122"/>
                <a:gd name="T3" fmla="*/ 0 h 1740"/>
                <a:gd name="T4" fmla="*/ 0 w 122"/>
                <a:gd name="T5" fmla="*/ 0 h 1740"/>
                <a:gd name="T6" fmla="*/ 0 w 122"/>
                <a:gd name="T7" fmla="*/ 2147483647 h 1740"/>
                <a:gd name="T8" fmla="*/ 2147483647 w 122"/>
                <a:gd name="T9" fmla="*/ 2147483647 h 1740"/>
                <a:gd name="T10" fmla="*/ 2147483647 w 122"/>
                <a:gd name="T11" fmla="*/ 2147483647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740"/>
                <a:gd name="T20" fmla="*/ 122 w 122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740">
                  <a:moveTo>
                    <a:pt x="122" y="1740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1740"/>
                  </a:lnTo>
                  <a:lnTo>
                    <a:pt x="122" y="174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0" name="Rectangle 152"/>
            <p:cNvSpPr>
              <a:spLocks noChangeArrowheads="1"/>
            </p:cNvSpPr>
            <p:nvPr/>
          </p:nvSpPr>
          <p:spPr bwMode="auto">
            <a:xfrm>
              <a:off x="9239250" y="2700339"/>
              <a:ext cx="114162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771" name="Rectangle 153"/>
            <p:cNvSpPr>
              <a:spLocks noChangeArrowheads="1"/>
            </p:cNvSpPr>
            <p:nvPr/>
          </p:nvSpPr>
          <p:spPr bwMode="auto">
            <a:xfrm>
              <a:off x="9329738" y="27003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B</a:t>
              </a:r>
              <a:endParaRPr lang="en-US" sz="3200"/>
            </a:p>
          </p:txBody>
        </p:sp>
        <p:sp>
          <p:nvSpPr>
            <p:cNvPr id="111772" name="Freeform 154"/>
            <p:cNvSpPr>
              <a:spLocks/>
            </p:cNvSpPr>
            <p:nvPr/>
          </p:nvSpPr>
          <p:spPr bwMode="auto">
            <a:xfrm>
              <a:off x="7715251" y="3965576"/>
              <a:ext cx="49213" cy="61913"/>
            </a:xfrm>
            <a:custGeom>
              <a:avLst/>
              <a:gdLst>
                <a:gd name="T0" fmla="*/ 0 w 31"/>
                <a:gd name="T1" fmla="*/ 0 h 39"/>
                <a:gd name="T2" fmla="*/ 2147483647 w 31"/>
                <a:gd name="T3" fmla="*/ 2147483647 h 39"/>
                <a:gd name="T4" fmla="*/ 2147483647 w 31"/>
                <a:gd name="T5" fmla="*/ 2147483647 h 39"/>
                <a:gd name="T6" fmla="*/ 2147483647 w 31"/>
                <a:gd name="T7" fmla="*/ 2147483647 h 39"/>
                <a:gd name="T8" fmla="*/ 2147483647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3" y="39"/>
                  </a:lnTo>
                  <a:lnTo>
                    <a:pt x="31" y="21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3" name="Line 155"/>
            <p:cNvSpPr>
              <a:spLocks noChangeShapeType="1"/>
            </p:cNvSpPr>
            <p:nvPr/>
          </p:nvSpPr>
          <p:spPr bwMode="auto">
            <a:xfrm flipH="1">
              <a:off x="7464425" y="3998914"/>
              <a:ext cx="261938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4" name="Freeform 156"/>
            <p:cNvSpPr>
              <a:spLocks/>
            </p:cNvSpPr>
            <p:nvPr/>
          </p:nvSpPr>
          <p:spPr bwMode="auto">
            <a:xfrm>
              <a:off x="9158288" y="2738439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2147483647 h 38"/>
                <a:gd name="T8" fmla="*/ 0 w 31"/>
                <a:gd name="T9" fmla="*/ 2147483647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5" name="Freeform 157"/>
            <p:cNvSpPr>
              <a:spLocks/>
            </p:cNvSpPr>
            <p:nvPr/>
          </p:nvSpPr>
          <p:spPr bwMode="auto">
            <a:xfrm>
              <a:off x="7962900" y="2366964"/>
              <a:ext cx="1206500" cy="403225"/>
            </a:xfrm>
            <a:custGeom>
              <a:avLst/>
              <a:gdLst>
                <a:gd name="T0" fmla="*/ 2147483647 w 760"/>
                <a:gd name="T1" fmla="*/ 2147483647 h 254"/>
                <a:gd name="T2" fmla="*/ 2147483647 w 760"/>
                <a:gd name="T3" fmla="*/ 2147483647 h 254"/>
                <a:gd name="T4" fmla="*/ 2147483647 w 760"/>
                <a:gd name="T5" fmla="*/ 0 h 254"/>
                <a:gd name="T6" fmla="*/ 0 w 760"/>
                <a:gd name="T7" fmla="*/ 0 h 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254"/>
                <a:gd name="T14" fmla="*/ 760 w 760"/>
                <a:gd name="T15" fmla="*/ 254 h 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254">
                  <a:moveTo>
                    <a:pt x="760" y="251"/>
                  </a:moveTo>
                  <a:lnTo>
                    <a:pt x="696" y="254"/>
                  </a:lnTo>
                  <a:lnTo>
                    <a:pt x="69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6" name="Freeform 158"/>
            <p:cNvSpPr>
              <a:spLocks/>
            </p:cNvSpPr>
            <p:nvPr/>
          </p:nvSpPr>
          <p:spPr bwMode="auto">
            <a:xfrm>
              <a:off x="9155114" y="3965576"/>
              <a:ext cx="52387" cy="61913"/>
            </a:xfrm>
            <a:custGeom>
              <a:avLst/>
              <a:gdLst>
                <a:gd name="T0" fmla="*/ 0 w 33"/>
                <a:gd name="T1" fmla="*/ 0 h 39"/>
                <a:gd name="T2" fmla="*/ 2147483647 w 33"/>
                <a:gd name="T3" fmla="*/ 2147483647 h 39"/>
                <a:gd name="T4" fmla="*/ 2147483647 w 33"/>
                <a:gd name="T5" fmla="*/ 2147483647 h 39"/>
                <a:gd name="T6" fmla="*/ 2147483647 w 33"/>
                <a:gd name="T7" fmla="*/ 2147483647 h 39"/>
                <a:gd name="T8" fmla="*/ 2147483647 w 33"/>
                <a:gd name="T9" fmla="*/ 2147483647 h 39"/>
                <a:gd name="T10" fmla="*/ 0 w 33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9"/>
                <a:gd name="T20" fmla="*/ 33 w 33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9">
                  <a:moveTo>
                    <a:pt x="0" y="0"/>
                  </a:moveTo>
                  <a:lnTo>
                    <a:pt x="2" y="39"/>
                  </a:lnTo>
                  <a:lnTo>
                    <a:pt x="33" y="21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7" name="Line 159"/>
            <p:cNvSpPr>
              <a:spLocks noChangeShapeType="1"/>
            </p:cNvSpPr>
            <p:nvPr/>
          </p:nvSpPr>
          <p:spPr bwMode="auto">
            <a:xfrm flipH="1">
              <a:off x="9405939" y="3998914"/>
              <a:ext cx="4349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8" name="Line 160"/>
            <p:cNvSpPr>
              <a:spLocks noChangeShapeType="1"/>
            </p:cNvSpPr>
            <p:nvPr/>
          </p:nvSpPr>
          <p:spPr bwMode="auto">
            <a:xfrm flipH="1">
              <a:off x="9051925" y="3998914"/>
              <a:ext cx="1143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79" name="Freeform 161"/>
            <p:cNvSpPr>
              <a:spLocks/>
            </p:cNvSpPr>
            <p:nvPr/>
          </p:nvSpPr>
          <p:spPr bwMode="auto">
            <a:xfrm>
              <a:off x="9155114" y="4800601"/>
              <a:ext cx="52387" cy="60325"/>
            </a:xfrm>
            <a:custGeom>
              <a:avLst/>
              <a:gdLst>
                <a:gd name="T0" fmla="*/ 0 w 33"/>
                <a:gd name="T1" fmla="*/ 0 h 38"/>
                <a:gd name="T2" fmla="*/ 2147483647 w 33"/>
                <a:gd name="T3" fmla="*/ 2147483647 h 38"/>
                <a:gd name="T4" fmla="*/ 2147483647 w 33"/>
                <a:gd name="T5" fmla="*/ 2147483647 h 38"/>
                <a:gd name="T6" fmla="*/ 2147483647 w 33"/>
                <a:gd name="T7" fmla="*/ 0 h 38"/>
                <a:gd name="T8" fmla="*/ 2147483647 w 33"/>
                <a:gd name="T9" fmla="*/ 0 h 38"/>
                <a:gd name="T10" fmla="*/ 0 w 33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8"/>
                <a:gd name="T20" fmla="*/ 33 w 33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8">
                  <a:moveTo>
                    <a:pt x="0" y="0"/>
                  </a:moveTo>
                  <a:lnTo>
                    <a:pt x="2" y="38"/>
                  </a:lnTo>
                  <a:lnTo>
                    <a:pt x="33" y="2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80" name="Freeform 162"/>
            <p:cNvSpPr>
              <a:spLocks/>
            </p:cNvSpPr>
            <p:nvPr/>
          </p:nvSpPr>
          <p:spPr bwMode="auto">
            <a:xfrm>
              <a:off x="9405939" y="4440238"/>
              <a:ext cx="434975" cy="393700"/>
            </a:xfrm>
            <a:custGeom>
              <a:avLst/>
              <a:gdLst>
                <a:gd name="T0" fmla="*/ 2147483647 w 274"/>
                <a:gd name="T1" fmla="*/ 0 h 248"/>
                <a:gd name="T2" fmla="*/ 2147483647 w 274"/>
                <a:gd name="T3" fmla="*/ 2147483647 h 248"/>
                <a:gd name="T4" fmla="*/ 2147483647 w 274"/>
                <a:gd name="T5" fmla="*/ 2147483647 h 248"/>
                <a:gd name="T6" fmla="*/ 0 w 274"/>
                <a:gd name="T7" fmla="*/ 2147483647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4"/>
                <a:gd name="T13" fmla="*/ 0 h 248"/>
                <a:gd name="T14" fmla="*/ 274 w 274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" h="248">
                  <a:moveTo>
                    <a:pt x="274" y="0"/>
                  </a:moveTo>
                  <a:lnTo>
                    <a:pt x="204" y="3"/>
                  </a:lnTo>
                  <a:lnTo>
                    <a:pt x="204" y="248"/>
                  </a:lnTo>
                  <a:lnTo>
                    <a:pt x="0" y="24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81" name="Line 163"/>
            <p:cNvSpPr>
              <a:spLocks noChangeShapeType="1"/>
            </p:cNvSpPr>
            <p:nvPr/>
          </p:nvSpPr>
          <p:spPr bwMode="auto">
            <a:xfrm flipH="1">
              <a:off x="8289925" y="4829176"/>
              <a:ext cx="876300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782" name="Rectangle 164"/>
            <p:cNvSpPr>
              <a:spLocks noChangeArrowheads="1"/>
            </p:cNvSpPr>
            <p:nvPr/>
          </p:nvSpPr>
          <p:spPr bwMode="auto">
            <a:xfrm>
              <a:off x="5738813" y="15700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783" name="Rectangle 165"/>
            <p:cNvSpPr>
              <a:spLocks noChangeArrowheads="1"/>
            </p:cNvSpPr>
            <p:nvPr/>
          </p:nvSpPr>
          <p:spPr bwMode="auto">
            <a:xfrm>
              <a:off x="5765800" y="157003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784" name="Rectangle 166"/>
            <p:cNvSpPr>
              <a:spLocks noChangeArrowheads="1"/>
            </p:cNvSpPr>
            <p:nvPr/>
          </p:nvSpPr>
          <p:spPr bwMode="auto">
            <a:xfrm>
              <a:off x="5834063" y="15700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785" name="Rectangle 167"/>
            <p:cNvSpPr>
              <a:spLocks noChangeArrowheads="1"/>
            </p:cNvSpPr>
            <p:nvPr/>
          </p:nvSpPr>
          <p:spPr bwMode="auto">
            <a:xfrm>
              <a:off x="5861050" y="15700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786" name="Rectangle 168"/>
            <p:cNvSpPr>
              <a:spLocks noChangeArrowheads="1"/>
            </p:cNvSpPr>
            <p:nvPr/>
          </p:nvSpPr>
          <p:spPr bwMode="auto">
            <a:xfrm>
              <a:off x="5926138" y="15700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787" name="Rectangle 169"/>
            <p:cNvSpPr>
              <a:spLocks noChangeArrowheads="1"/>
            </p:cNvSpPr>
            <p:nvPr/>
          </p:nvSpPr>
          <p:spPr bwMode="auto">
            <a:xfrm>
              <a:off x="7681913" y="196850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788" name="Rectangle 170"/>
            <p:cNvSpPr>
              <a:spLocks noChangeArrowheads="1"/>
            </p:cNvSpPr>
            <p:nvPr/>
          </p:nvSpPr>
          <p:spPr bwMode="auto">
            <a:xfrm>
              <a:off x="7745413" y="196850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789" name="Rectangle 171"/>
            <p:cNvSpPr>
              <a:spLocks noChangeArrowheads="1"/>
            </p:cNvSpPr>
            <p:nvPr/>
          </p:nvSpPr>
          <p:spPr bwMode="auto">
            <a:xfrm>
              <a:off x="7810500" y="196850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790" name="Rectangle 172"/>
            <p:cNvSpPr>
              <a:spLocks noChangeArrowheads="1"/>
            </p:cNvSpPr>
            <p:nvPr/>
          </p:nvSpPr>
          <p:spPr bwMode="auto">
            <a:xfrm>
              <a:off x="7837488" y="1968501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91" name="Rectangle 173"/>
            <p:cNvSpPr>
              <a:spLocks noChangeArrowheads="1"/>
            </p:cNvSpPr>
            <p:nvPr/>
          </p:nvSpPr>
          <p:spPr bwMode="auto">
            <a:xfrm>
              <a:off x="7916863" y="196850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792" name="Rectangle 174"/>
            <p:cNvSpPr>
              <a:spLocks noChangeArrowheads="1"/>
            </p:cNvSpPr>
            <p:nvPr/>
          </p:nvSpPr>
          <p:spPr bwMode="auto">
            <a:xfrm>
              <a:off x="7981950" y="1968501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93" name="Rectangle 175"/>
            <p:cNvSpPr>
              <a:spLocks noChangeArrowheads="1"/>
            </p:cNvSpPr>
            <p:nvPr/>
          </p:nvSpPr>
          <p:spPr bwMode="auto">
            <a:xfrm>
              <a:off x="9105900" y="2371726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94" name="Rectangle 176"/>
            <p:cNvSpPr>
              <a:spLocks noChangeArrowheads="1"/>
            </p:cNvSpPr>
            <p:nvPr/>
          </p:nvSpPr>
          <p:spPr bwMode="auto">
            <a:xfrm>
              <a:off x="9188450" y="2371726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795" name="Rectangle 177"/>
            <p:cNvSpPr>
              <a:spLocks noChangeArrowheads="1"/>
            </p:cNvSpPr>
            <p:nvPr/>
          </p:nvSpPr>
          <p:spPr bwMode="auto">
            <a:xfrm>
              <a:off x="9250363" y="2371726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796" name="Rectangle 178"/>
            <p:cNvSpPr>
              <a:spLocks noChangeArrowheads="1"/>
            </p:cNvSpPr>
            <p:nvPr/>
          </p:nvSpPr>
          <p:spPr bwMode="auto">
            <a:xfrm>
              <a:off x="9334500" y="2371726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797" name="Rectangle 179"/>
            <p:cNvSpPr>
              <a:spLocks noChangeArrowheads="1"/>
            </p:cNvSpPr>
            <p:nvPr/>
          </p:nvSpPr>
          <p:spPr bwMode="auto">
            <a:xfrm>
              <a:off x="9359900" y="2371726"/>
              <a:ext cx="114162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798" name="Rectangle 180"/>
            <p:cNvSpPr>
              <a:spLocks noChangeArrowheads="1"/>
            </p:cNvSpPr>
            <p:nvPr/>
          </p:nvSpPr>
          <p:spPr bwMode="auto">
            <a:xfrm>
              <a:off x="9447213" y="2371726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B</a:t>
              </a:r>
              <a:endParaRPr lang="en-US" sz="3200"/>
            </a:p>
          </p:txBody>
        </p:sp>
        <p:sp>
          <p:nvSpPr>
            <p:cNvPr id="111799" name="Rectangle 181"/>
            <p:cNvSpPr>
              <a:spLocks noChangeArrowheads="1"/>
            </p:cNvSpPr>
            <p:nvPr/>
          </p:nvSpPr>
          <p:spPr bwMode="auto">
            <a:xfrm>
              <a:off x="8640763" y="386238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800" name="Rectangle 182"/>
            <p:cNvSpPr>
              <a:spLocks noChangeArrowheads="1"/>
            </p:cNvSpPr>
            <p:nvPr/>
          </p:nvSpPr>
          <p:spPr bwMode="auto">
            <a:xfrm>
              <a:off x="8709025" y="38623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a</a:t>
              </a:r>
              <a:endParaRPr lang="en-US" sz="3200"/>
            </a:p>
          </p:txBody>
        </p:sp>
        <p:sp>
          <p:nvSpPr>
            <p:cNvPr id="111801" name="Rectangle 183"/>
            <p:cNvSpPr>
              <a:spLocks noChangeArrowheads="1"/>
            </p:cNvSpPr>
            <p:nvPr/>
          </p:nvSpPr>
          <p:spPr bwMode="auto">
            <a:xfrm>
              <a:off x="8763000" y="38623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802" name="Rectangle 184"/>
            <p:cNvSpPr>
              <a:spLocks noChangeArrowheads="1"/>
            </p:cNvSpPr>
            <p:nvPr/>
          </p:nvSpPr>
          <p:spPr bwMode="auto">
            <a:xfrm>
              <a:off x="8789988" y="38623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a</a:t>
              </a:r>
              <a:endParaRPr lang="en-US" sz="3200"/>
            </a:p>
          </p:txBody>
        </p:sp>
        <p:sp>
          <p:nvSpPr>
            <p:cNvPr id="111803" name="Rectangle 185"/>
            <p:cNvSpPr>
              <a:spLocks noChangeArrowheads="1"/>
            </p:cNvSpPr>
            <p:nvPr/>
          </p:nvSpPr>
          <p:spPr bwMode="auto">
            <a:xfrm>
              <a:off x="8842376" y="3862389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04" name="Rectangle 186"/>
            <p:cNvSpPr>
              <a:spLocks noChangeArrowheads="1"/>
            </p:cNvSpPr>
            <p:nvPr/>
          </p:nvSpPr>
          <p:spPr bwMode="auto">
            <a:xfrm>
              <a:off x="8572500" y="3998914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805" name="Rectangle 187"/>
            <p:cNvSpPr>
              <a:spLocks noChangeArrowheads="1"/>
            </p:cNvSpPr>
            <p:nvPr/>
          </p:nvSpPr>
          <p:spPr bwMode="auto">
            <a:xfrm>
              <a:off x="8651875" y="39989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806" name="Rectangle 188"/>
            <p:cNvSpPr>
              <a:spLocks noChangeArrowheads="1"/>
            </p:cNvSpPr>
            <p:nvPr/>
          </p:nvSpPr>
          <p:spPr bwMode="auto">
            <a:xfrm>
              <a:off x="8705850" y="3998914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807" name="Rectangle 189"/>
            <p:cNvSpPr>
              <a:spLocks noChangeArrowheads="1"/>
            </p:cNvSpPr>
            <p:nvPr/>
          </p:nvSpPr>
          <p:spPr bwMode="auto">
            <a:xfrm>
              <a:off x="8785225" y="39989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808" name="Rectangle 190"/>
            <p:cNvSpPr>
              <a:spLocks noChangeArrowheads="1"/>
            </p:cNvSpPr>
            <p:nvPr/>
          </p:nvSpPr>
          <p:spPr bwMode="auto">
            <a:xfrm>
              <a:off x="8839200" y="3998914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809" name="Rectangle 191"/>
            <p:cNvSpPr>
              <a:spLocks noChangeArrowheads="1"/>
            </p:cNvSpPr>
            <p:nvPr/>
          </p:nvSpPr>
          <p:spPr bwMode="auto">
            <a:xfrm>
              <a:off x="8872538" y="3998914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y</a:t>
              </a:r>
              <a:endParaRPr lang="en-US" sz="3200"/>
            </a:p>
          </p:txBody>
        </p:sp>
        <p:sp>
          <p:nvSpPr>
            <p:cNvPr id="111810" name="Freeform 192"/>
            <p:cNvSpPr>
              <a:spLocks/>
            </p:cNvSpPr>
            <p:nvPr/>
          </p:nvSpPr>
          <p:spPr bwMode="auto">
            <a:xfrm>
              <a:off x="7151689" y="3398839"/>
              <a:ext cx="312737" cy="1195387"/>
            </a:xfrm>
            <a:custGeom>
              <a:avLst/>
              <a:gdLst>
                <a:gd name="T0" fmla="*/ 0 w 197"/>
                <a:gd name="T1" fmla="*/ 0 h 753"/>
                <a:gd name="T2" fmla="*/ 0 w 197"/>
                <a:gd name="T3" fmla="*/ 2147483647 h 753"/>
                <a:gd name="T4" fmla="*/ 2147483647 w 197"/>
                <a:gd name="T5" fmla="*/ 2147483647 h 753"/>
                <a:gd name="T6" fmla="*/ 0 w 197"/>
                <a:gd name="T7" fmla="*/ 2147483647 h 753"/>
                <a:gd name="T8" fmla="*/ 0 w 197"/>
                <a:gd name="T9" fmla="*/ 2147483647 h 753"/>
                <a:gd name="T10" fmla="*/ 2147483647 w 197"/>
                <a:gd name="T11" fmla="*/ 2147483647 h 753"/>
                <a:gd name="T12" fmla="*/ 2147483647 w 197"/>
                <a:gd name="T13" fmla="*/ 2147483647 h 753"/>
                <a:gd name="T14" fmla="*/ 0 w 197"/>
                <a:gd name="T15" fmla="*/ 2147483647 h 753"/>
                <a:gd name="T16" fmla="*/ 0 w 197"/>
                <a:gd name="T17" fmla="*/ 2147483647 h 7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753"/>
                <a:gd name="T29" fmla="*/ 197 w 197"/>
                <a:gd name="T30" fmla="*/ 753 h 7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753">
                  <a:moveTo>
                    <a:pt x="0" y="0"/>
                  </a:moveTo>
                  <a:lnTo>
                    <a:pt x="0" y="304"/>
                  </a:lnTo>
                  <a:lnTo>
                    <a:pt x="63" y="378"/>
                  </a:lnTo>
                  <a:lnTo>
                    <a:pt x="0" y="452"/>
                  </a:lnTo>
                  <a:lnTo>
                    <a:pt x="0" y="753"/>
                  </a:lnTo>
                  <a:lnTo>
                    <a:pt x="197" y="523"/>
                  </a:lnTo>
                  <a:lnTo>
                    <a:pt x="197" y="233"/>
                  </a:lnTo>
                  <a:lnTo>
                    <a:pt x="0" y="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11" name="Freeform 193"/>
            <p:cNvSpPr>
              <a:spLocks/>
            </p:cNvSpPr>
            <p:nvPr/>
          </p:nvSpPr>
          <p:spPr bwMode="auto">
            <a:xfrm>
              <a:off x="6645276" y="3197226"/>
              <a:ext cx="182563" cy="665163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2147483647 h 419"/>
                <a:gd name="T20" fmla="*/ 2147483647 w 115"/>
                <a:gd name="T21" fmla="*/ 0 h 419"/>
                <a:gd name="T22" fmla="*/ 2147483647 w 115"/>
                <a:gd name="T23" fmla="*/ 2147483647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0 w 115"/>
                <a:gd name="T83" fmla="*/ 2147483647 h 419"/>
                <a:gd name="T84" fmla="*/ 0 w 115"/>
                <a:gd name="T85" fmla="*/ 2147483647 h 419"/>
                <a:gd name="T86" fmla="*/ 0 w 115"/>
                <a:gd name="T87" fmla="*/ 2147483647 h 419"/>
                <a:gd name="T88" fmla="*/ 0 w 115"/>
                <a:gd name="T89" fmla="*/ 2147483647 h 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5"/>
                <a:gd name="T136" fmla="*/ 0 h 419"/>
                <a:gd name="T137" fmla="*/ 115 w 115"/>
                <a:gd name="T138" fmla="*/ 419 h 4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5" h="419">
                  <a:moveTo>
                    <a:pt x="0" y="68"/>
                  </a:moveTo>
                  <a:lnTo>
                    <a:pt x="3" y="59"/>
                  </a:lnTo>
                  <a:lnTo>
                    <a:pt x="3" y="47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7" y="21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9" y="3"/>
                  </a:lnTo>
                  <a:lnTo>
                    <a:pt x="48" y="3"/>
                  </a:lnTo>
                  <a:lnTo>
                    <a:pt x="58" y="0"/>
                  </a:lnTo>
                  <a:lnTo>
                    <a:pt x="67" y="3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99" y="21"/>
                  </a:lnTo>
                  <a:lnTo>
                    <a:pt x="103" y="30"/>
                  </a:lnTo>
                  <a:lnTo>
                    <a:pt x="108" y="39"/>
                  </a:lnTo>
                  <a:lnTo>
                    <a:pt x="111" y="47"/>
                  </a:lnTo>
                  <a:lnTo>
                    <a:pt x="113" y="59"/>
                  </a:lnTo>
                  <a:lnTo>
                    <a:pt x="115" y="71"/>
                  </a:lnTo>
                  <a:lnTo>
                    <a:pt x="115" y="352"/>
                  </a:lnTo>
                  <a:lnTo>
                    <a:pt x="113" y="360"/>
                  </a:lnTo>
                  <a:lnTo>
                    <a:pt x="111" y="372"/>
                  </a:lnTo>
                  <a:lnTo>
                    <a:pt x="108" y="384"/>
                  </a:lnTo>
                  <a:lnTo>
                    <a:pt x="103" y="393"/>
                  </a:lnTo>
                  <a:lnTo>
                    <a:pt x="99" y="399"/>
                  </a:lnTo>
                  <a:lnTo>
                    <a:pt x="91" y="408"/>
                  </a:lnTo>
                  <a:lnTo>
                    <a:pt x="84" y="414"/>
                  </a:lnTo>
                  <a:lnTo>
                    <a:pt x="75" y="416"/>
                  </a:lnTo>
                  <a:lnTo>
                    <a:pt x="67" y="419"/>
                  </a:lnTo>
                  <a:lnTo>
                    <a:pt x="58" y="419"/>
                  </a:lnTo>
                  <a:lnTo>
                    <a:pt x="48" y="419"/>
                  </a:lnTo>
                  <a:lnTo>
                    <a:pt x="39" y="416"/>
                  </a:lnTo>
                  <a:lnTo>
                    <a:pt x="31" y="414"/>
                  </a:lnTo>
                  <a:lnTo>
                    <a:pt x="24" y="408"/>
                  </a:lnTo>
                  <a:lnTo>
                    <a:pt x="17" y="399"/>
                  </a:lnTo>
                  <a:lnTo>
                    <a:pt x="12" y="393"/>
                  </a:lnTo>
                  <a:lnTo>
                    <a:pt x="7" y="384"/>
                  </a:lnTo>
                  <a:lnTo>
                    <a:pt x="3" y="372"/>
                  </a:lnTo>
                  <a:lnTo>
                    <a:pt x="3" y="360"/>
                  </a:lnTo>
                  <a:lnTo>
                    <a:pt x="0" y="352"/>
                  </a:lnTo>
                  <a:lnTo>
                    <a:pt x="0" y="7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12" name="Freeform 194"/>
            <p:cNvSpPr>
              <a:spLocks/>
            </p:cNvSpPr>
            <p:nvPr/>
          </p:nvSpPr>
          <p:spPr bwMode="auto">
            <a:xfrm>
              <a:off x="6645276" y="3197226"/>
              <a:ext cx="182563" cy="665163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2147483647 h 419"/>
                <a:gd name="T20" fmla="*/ 2147483647 w 115"/>
                <a:gd name="T21" fmla="*/ 0 h 419"/>
                <a:gd name="T22" fmla="*/ 2147483647 w 115"/>
                <a:gd name="T23" fmla="*/ 2147483647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0 w 115"/>
                <a:gd name="T83" fmla="*/ 2147483647 h 419"/>
                <a:gd name="T84" fmla="*/ 0 w 115"/>
                <a:gd name="T85" fmla="*/ 2147483647 h 419"/>
                <a:gd name="T86" fmla="*/ 0 w 115"/>
                <a:gd name="T87" fmla="*/ 2147483647 h 4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19"/>
                <a:gd name="T134" fmla="*/ 115 w 115"/>
                <a:gd name="T135" fmla="*/ 419 h 4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19">
                  <a:moveTo>
                    <a:pt x="0" y="68"/>
                  </a:moveTo>
                  <a:lnTo>
                    <a:pt x="3" y="59"/>
                  </a:lnTo>
                  <a:lnTo>
                    <a:pt x="3" y="47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7" y="21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9" y="3"/>
                  </a:lnTo>
                  <a:lnTo>
                    <a:pt x="48" y="3"/>
                  </a:lnTo>
                  <a:lnTo>
                    <a:pt x="58" y="0"/>
                  </a:lnTo>
                  <a:lnTo>
                    <a:pt x="67" y="3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99" y="21"/>
                  </a:lnTo>
                  <a:lnTo>
                    <a:pt x="103" y="30"/>
                  </a:lnTo>
                  <a:lnTo>
                    <a:pt x="108" y="39"/>
                  </a:lnTo>
                  <a:lnTo>
                    <a:pt x="111" y="47"/>
                  </a:lnTo>
                  <a:lnTo>
                    <a:pt x="113" y="59"/>
                  </a:lnTo>
                  <a:lnTo>
                    <a:pt x="115" y="71"/>
                  </a:lnTo>
                  <a:lnTo>
                    <a:pt x="115" y="352"/>
                  </a:lnTo>
                  <a:lnTo>
                    <a:pt x="113" y="360"/>
                  </a:lnTo>
                  <a:lnTo>
                    <a:pt x="111" y="372"/>
                  </a:lnTo>
                  <a:lnTo>
                    <a:pt x="108" y="384"/>
                  </a:lnTo>
                  <a:lnTo>
                    <a:pt x="103" y="393"/>
                  </a:lnTo>
                  <a:lnTo>
                    <a:pt x="99" y="399"/>
                  </a:lnTo>
                  <a:lnTo>
                    <a:pt x="91" y="408"/>
                  </a:lnTo>
                  <a:lnTo>
                    <a:pt x="84" y="414"/>
                  </a:lnTo>
                  <a:lnTo>
                    <a:pt x="75" y="416"/>
                  </a:lnTo>
                  <a:lnTo>
                    <a:pt x="67" y="419"/>
                  </a:lnTo>
                  <a:lnTo>
                    <a:pt x="58" y="419"/>
                  </a:lnTo>
                  <a:lnTo>
                    <a:pt x="48" y="419"/>
                  </a:lnTo>
                  <a:lnTo>
                    <a:pt x="39" y="416"/>
                  </a:lnTo>
                  <a:lnTo>
                    <a:pt x="31" y="414"/>
                  </a:lnTo>
                  <a:lnTo>
                    <a:pt x="24" y="408"/>
                  </a:lnTo>
                  <a:lnTo>
                    <a:pt x="17" y="399"/>
                  </a:lnTo>
                  <a:lnTo>
                    <a:pt x="12" y="393"/>
                  </a:lnTo>
                  <a:lnTo>
                    <a:pt x="7" y="384"/>
                  </a:lnTo>
                  <a:lnTo>
                    <a:pt x="3" y="372"/>
                  </a:lnTo>
                  <a:lnTo>
                    <a:pt x="3" y="360"/>
                  </a:lnTo>
                  <a:lnTo>
                    <a:pt x="0" y="352"/>
                  </a:lnTo>
                  <a:lnTo>
                    <a:pt x="0" y="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13" name="Rectangle 195"/>
            <p:cNvSpPr>
              <a:spLocks noChangeArrowheads="1"/>
            </p:cNvSpPr>
            <p:nvPr/>
          </p:nvSpPr>
          <p:spPr bwMode="auto">
            <a:xfrm>
              <a:off x="6691313" y="3343276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814" name="Rectangle 196"/>
            <p:cNvSpPr>
              <a:spLocks noChangeArrowheads="1"/>
            </p:cNvSpPr>
            <p:nvPr/>
          </p:nvSpPr>
          <p:spPr bwMode="auto">
            <a:xfrm>
              <a:off x="6770689" y="3343276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15" name="Rectangle 197"/>
            <p:cNvSpPr>
              <a:spLocks noChangeArrowheads="1"/>
            </p:cNvSpPr>
            <p:nvPr/>
          </p:nvSpPr>
          <p:spPr bwMode="auto">
            <a:xfrm>
              <a:off x="6710363" y="3463926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816" name="Rectangle 198"/>
            <p:cNvSpPr>
              <a:spLocks noChangeArrowheads="1"/>
            </p:cNvSpPr>
            <p:nvPr/>
          </p:nvSpPr>
          <p:spPr bwMode="auto">
            <a:xfrm>
              <a:off x="6764339" y="3463926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17" name="Rectangle 199"/>
            <p:cNvSpPr>
              <a:spLocks noChangeArrowheads="1"/>
            </p:cNvSpPr>
            <p:nvPr/>
          </p:nvSpPr>
          <p:spPr bwMode="auto">
            <a:xfrm>
              <a:off x="6710363" y="358140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818" name="Freeform 200"/>
            <p:cNvSpPr>
              <a:spLocks/>
            </p:cNvSpPr>
            <p:nvPr/>
          </p:nvSpPr>
          <p:spPr bwMode="auto">
            <a:xfrm>
              <a:off x="3846513" y="1233488"/>
              <a:ext cx="723900" cy="533400"/>
            </a:xfrm>
            <a:custGeom>
              <a:avLst/>
              <a:gdLst>
                <a:gd name="T0" fmla="*/ 2147483647 w 456"/>
                <a:gd name="T1" fmla="*/ 2147483647 h 336"/>
                <a:gd name="T2" fmla="*/ 2147483647 w 456"/>
                <a:gd name="T3" fmla="*/ 2147483647 h 336"/>
                <a:gd name="T4" fmla="*/ 2147483647 w 456"/>
                <a:gd name="T5" fmla="*/ 2147483647 h 336"/>
                <a:gd name="T6" fmla="*/ 2147483647 w 456"/>
                <a:gd name="T7" fmla="*/ 2147483647 h 336"/>
                <a:gd name="T8" fmla="*/ 2147483647 w 456"/>
                <a:gd name="T9" fmla="*/ 2147483647 h 336"/>
                <a:gd name="T10" fmla="*/ 2147483647 w 456"/>
                <a:gd name="T11" fmla="*/ 2147483647 h 336"/>
                <a:gd name="T12" fmla="*/ 2147483647 w 456"/>
                <a:gd name="T13" fmla="*/ 2147483647 h 336"/>
                <a:gd name="T14" fmla="*/ 2147483647 w 456"/>
                <a:gd name="T15" fmla="*/ 2147483647 h 336"/>
                <a:gd name="T16" fmla="*/ 2147483647 w 456"/>
                <a:gd name="T17" fmla="*/ 2147483647 h 336"/>
                <a:gd name="T18" fmla="*/ 2147483647 w 456"/>
                <a:gd name="T19" fmla="*/ 2147483647 h 336"/>
                <a:gd name="T20" fmla="*/ 2147483647 w 456"/>
                <a:gd name="T21" fmla="*/ 2147483647 h 336"/>
                <a:gd name="T22" fmla="*/ 2147483647 w 456"/>
                <a:gd name="T23" fmla="*/ 2147483647 h 336"/>
                <a:gd name="T24" fmla="*/ 2147483647 w 456"/>
                <a:gd name="T25" fmla="*/ 2147483647 h 336"/>
                <a:gd name="T26" fmla="*/ 2147483647 w 456"/>
                <a:gd name="T27" fmla="*/ 2147483647 h 336"/>
                <a:gd name="T28" fmla="*/ 2147483647 w 456"/>
                <a:gd name="T29" fmla="*/ 2147483647 h 336"/>
                <a:gd name="T30" fmla="*/ 2147483647 w 456"/>
                <a:gd name="T31" fmla="*/ 2147483647 h 336"/>
                <a:gd name="T32" fmla="*/ 2147483647 w 456"/>
                <a:gd name="T33" fmla="*/ 2147483647 h 336"/>
                <a:gd name="T34" fmla="*/ 2147483647 w 456"/>
                <a:gd name="T35" fmla="*/ 2147483647 h 336"/>
                <a:gd name="T36" fmla="*/ 2147483647 w 456"/>
                <a:gd name="T37" fmla="*/ 2147483647 h 336"/>
                <a:gd name="T38" fmla="*/ 2147483647 w 456"/>
                <a:gd name="T39" fmla="*/ 2147483647 h 336"/>
                <a:gd name="T40" fmla="*/ 2147483647 w 456"/>
                <a:gd name="T41" fmla="*/ 2147483647 h 336"/>
                <a:gd name="T42" fmla="*/ 2147483647 w 456"/>
                <a:gd name="T43" fmla="*/ 0 h 336"/>
                <a:gd name="T44" fmla="*/ 2147483647 w 456"/>
                <a:gd name="T45" fmla="*/ 0 h 336"/>
                <a:gd name="T46" fmla="*/ 2147483647 w 456"/>
                <a:gd name="T47" fmla="*/ 2147483647 h 336"/>
                <a:gd name="T48" fmla="*/ 2147483647 w 456"/>
                <a:gd name="T49" fmla="*/ 2147483647 h 336"/>
                <a:gd name="T50" fmla="*/ 2147483647 w 456"/>
                <a:gd name="T51" fmla="*/ 2147483647 h 336"/>
                <a:gd name="T52" fmla="*/ 2147483647 w 456"/>
                <a:gd name="T53" fmla="*/ 2147483647 h 336"/>
                <a:gd name="T54" fmla="*/ 2147483647 w 456"/>
                <a:gd name="T55" fmla="*/ 2147483647 h 336"/>
                <a:gd name="T56" fmla="*/ 2147483647 w 456"/>
                <a:gd name="T57" fmla="*/ 2147483647 h 336"/>
                <a:gd name="T58" fmla="*/ 2147483647 w 456"/>
                <a:gd name="T59" fmla="*/ 2147483647 h 336"/>
                <a:gd name="T60" fmla="*/ 2147483647 w 456"/>
                <a:gd name="T61" fmla="*/ 2147483647 h 336"/>
                <a:gd name="T62" fmla="*/ 2147483647 w 456"/>
                <a:gd name="T63" fmla="*/ 2147483647 h 336"/>
                <a:gd name="T64" fmla="*/ 0 w 456"/>
                <a:gd name="T65" fmla="*/ 2147483647 h 336"/>
                <a:gd name="T66" fmla="*/ 0 w 456"/>
                <a:gd name="T67" fmla="*/ 2147483647 h 336"/>
                <a:gd name="T68" fmla="*/ 2147483647 w 456"/>
                <a:gd name="T69" fmla="*/ 2147483647 h 336"/>
                <a:gd name="T70" fmla="*/ 2147483647 w 456"/>
                <a:gd name="T71" fmla="*/ 2147483647 h 336"/>
                <a:gd name="T72" fmla="*/ 2147483647 w 456"/>
                <a:gd name="T73" fmla="*/ 2147483647 h 336"/>
                <a:gd name="T74" fmla="*/ 2147483647 w 456"/>
                <a:gd name="T75" fmla="*/ 2147483647 h 336"/>
                <a:gd name="T76" fmla="*/ 2147483647 w 456"/>
                <a:gd name="T77" fmla="*/ 2147483647 h 336"/>
                <a:gd name="T78" fmla="*/ 2147483647 w 456"/>
                <a:gd name="T79" fmla="*/ 2147483647 h 336"/>
                <a:gd name="T80" fmla="*/ 2147483647 w 456"/>
                <a:gd name="T81" fmla="*/ 2147483647 h 336"/>
                <a:gd name="T82" fmla="*/ 2147483647 w 456"/>
                <a:gd name="T83" fmla="*/ 2147483647 h 336"/>
                <a:gd name="T84" fmla="*/ 2147483647 w 456"/>
                <a:gd name="T85" fmla="*/ 2147483647 h 336"/>
                <a:gd name="T86" fmla="*/ 2147483647 w 456"/>
                <a:gd name="T87" fmla="*/ 2147483647 h 336"/>
                <a:gd name="T88" fmla="*/ 2147483647 w 456"/>
                <a:gd name="T89" fmla="*/ 2147483647 h 336"/>
                <a:gd name="T90" fmla="*/ 2147483647 w 456"/>
                <a:gd name="T91" fmla="*/ 2147483647 h 3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336"/>
                <a:gd name="T140" fmla="*/ 456 w 456"/>
                <a:gd name="T141" fmla="*/ 336 h 3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336">
                  <a:moveTo>
                    <a:pt x="365" y="336"/>
                  </a:moveTo>
                  <a:lnTo>
                    <a:pt x="379" y="336"/>
                  </a:lnTo>
                  <a:lnTo>
                    <a:pt x="394" y="331"/>
                  </a:lnTo>
                  <a:lnTo>
                    <a:pt x="408" y="325"/>
                  </a:lnTo>
                  <a:lnTo>
                    <a:pt x="420" y="316"/>
                  </a:lnTo>
                  <a:lnTo>
                    <a:pt x="430" y="304"/>
                  </a:lnTo>
                  <a:lnTo>
                    <a:pt x="439" y="292"/>
                  </a:lnTo>
                  <a:lnTo>
                    <a:pt x="446" y="277"/>
                  </a:lnTo>
                  <a:lnTo>
                    <a:pt x="451" y="260"/>
                  </a:lnTo>
                  <a:lnTo>
                    <a:pt x="456" y="242"/>
                  </a:lnTo>
                  <a:lnTo>
                    <a:pt x="456" y="224"/>
                  </a:lnTo>
                  <a:lnTo>
                    <a:pt x="456" y="112"/>
                  </a:lnTo>
                  <a:lnTo>
                    <a:pt x="456" y="94"/>
                  </a:lnTo>
                  <a:lnTo>
                    <a:pt x="451" y="77"/>
                  </a:lnTo>
                  <a:lnTo>
                    <a:pt x="446" y="62"/>
                  </a:lnTo>
                  <a:lnTo>
                    <a:pt x="439" y="47"/>
                  </a:lnTo>
                  <a:lnTo>
                    <a:pt x="430" y="32"/>
                  </a:lnTo>
                  <a:lnTo>
                    <a:pt x="420" y="23"/>
                  </a:lnTo>
                  <a:lnTo>
                    <a:pt x="408" y="15"/>
                  </a:lnTo>
                  <a:lnTo>
                    <a:pt x="394" y="6"/>
                  </a:lnTo>
                  <a:lnTo>
                    <a:pt x="379" y="3"/>
                  </a:lnTo>
                  <a:lnTo>
                    <a:pt x="365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63" y="6"/>
                  </a:lnTo>
                  <a:lnTo>
                    <a:pt x="51" y="15"/>
                  </a:lnTo>
                  <a:lnTo>
                    <a:pt x="39" y="23"/>
                  </a:lnTo>
                  <a:lnTo>
                    <a:pt x="27" y="32"/>
                  </a:lnTo>
                  <a:lnTo>
                    <a:pt x="17" y="47"/>
                  </a:lnTo>
                  <a:lnTo>
                    <a:pt x="10" y="62"/>
                  </a:lnTo>
                  <a:lnTo>
                    <a:pt x="5" y="77"/>
                  </a:lnTo>
                  <a:lnTo>
                    <a:pt x="3" y="94"/>
                  </a:lnTo>
                  <a:lnTo>
                    <a:pt x="0" y="112"/>
                  </a:lnTo>
                  <a:lnTo>
                    <a:pt x="0" y="224"/>
                  </a:lnTo>
                  <a:lnTo>
                    <a:pt x="3" y="242"/>
                  </a:lnTo>
                  <a:lnTo>
                    <a:pt x="5" y="260"/>
                  </a:lnTo>
                  <a:lnTo>
                    <a:pt x="10" y="277"/>
                  </a:lnTo>
                  <a:lnTo>
                    <a:pt x="17" y="292"/>
                  </a:lnTo>
                  <a:lnTo>
                    <a:pt x="27" y="304"/>
                  </a:lnTo>
                  <a:lnTo>
                    <a:pt x="39" y="316"/>
                  </a:lnTo>
                  <a:lnTo>
                    <a:pt x="51" y="325"/>
                  </a:lnTo>
                  <a:lnTo>
                    <a:pt x="63" y="331"/>
                  </a:lnTo>
                  <a:lnTo>
                    <a:pt x="77" y="336"/>
                  </a:lnTo>
                  <a:lnTo>
                    <a:pt x="91" y="336"/>
                  </a:lnTo>
                  <a:lnTo>
                    <a:pt x="365" y="3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19" name="Freeform 201"/>
            <p:cNvSpPr>
              <a:spLocks/>
            </p:cNvSpPr>
            <p:nvPr/>
          </p:nvSpPr>
          <p:spPr bwMode="auto">
            <a:xfrm>
              <a:off x="3846513" y="1233488"/>
              <a:ext cx="723900" cy="533400"/>
            </a:xfrm>
            <a:custGeom>
              <a:avLst/>
              <a:gdLst>
                <a:gd name="T0" fmla="*/ 2147483647 w 456"/>
                <a:gd name="T1" fmla="*/ 2147483647 h 336"/>
                <a:gd name="T2" fmla="*/ 2147483647 w 456"/>
                <a:gd name="T3" fmla="*/ 2147483647 h 336"/>
                <a:gd name="T4" fmla="*/ 2147483647 w 456"/>
                <a:gd name="T5" fmla="*/ 2147483647 h 336"/>
                <a:gd name="T6" fmla="*/ 2147483647 w 456"/>
                <a:gd name="T7" fmla="*/ 2147483647 h 336"/>
                <a:gd name="T8" fmla="*/ 2147483647 w 456"/>
                <a:gd name="T9" fmla="*/ 2147483647 h 336"/>
                <a:gd name="T10" fmla="*/ 2147483647 w 456"/>
                <a:gd name="T11" fmla="*/ 2147483647 h 336"/>
                <a:gd name="T12" fmla="*/ 2147483647 w 456"/>
                <a:gd name="T13" fmla="*/ 2147483647 h 336"/>
                <a:gd name="T14" fmla="*/ 2147483647 w 456"/>
                <a:gd name="T15" fmla="*/ 2147483647 h 336"/>
                <a:gd name="T16" fmla="*/ 2147483647 w 456"/>
                <a:gd name="T17" fmla="*/ 2147483647 h 336"/>
                <a:gd name="T18" fmla="*/ 2147483647 w 456"/>
                <a:gd name="T19" fmla="*/ 2147483647 h 336"/>
                <a:gd name="T20" fmla="*/ 2147483647 w 456"/>
                <a:gd name="T21" fmla="*/ 2147483647 h 336"/>
                <a:gd name="T22" fmla="*/ 2147483647 w 456"/>
                <a:gd name="T23" fmla="*/ 2147483647 h 336"/>
                <a:gd name="T24" fmla="*/ 2147483647 w 456"/>
                <a:gd name="T25" fmla="*/ 2147483647 h 336"/>
                <a:gd name="T26" fmla="*/ 2147483647 w 456"/>
                <a:gd name="T27" fmla="*/ 2147483647 h 336"/>
                <a:gd name="T28" fmla="*/ 2147483647 w 456"/>
                <a:gd name="T29" fmla="*/ 2147483647 h 336"/>
                <a:gd name="T30" fmla="*/ 2147483647 w 456"/>
                <a:gd name="T31" fmla="*/ 2147483647 h 336"/>
                <a:gd name="T32" fmla="*/ 2147483647 w 456"/>
                <a:gd name="T33" fmla="*/ 2147483647 h 336"/>
                <a:gd name="T34" fmla="*/ 2147483647 w 456"/>
                <a:gd name="T35" fmla="*/ 2147483647 h 336"/>
                <a:gd name="T36" fmla="*/ 2147483647 w 456"/>
                <a:gd name="T37" fmla="*/ 2147483647 h 336"/>
                <a:gd name="T38" fmla="*/ 2147483647 w 456"/>
                <a:gd name="T39" fmla="*/ 2147483647 h 336"/>
                <a:gd name="T40" fmla="*/ 2147483647 w 456"/>
                <a:gd name="T41" fmla="*/ 2147483647 h 336"/>
                <a:gd name="T42" fmla="*/ 2147483647 w 456"/>
                <a:gd name="T43" fmla="*/ 0 h 336"/>
                <a:gd name="T44" fmla="*/ 2147483647 w 456"/>
                <a:gd name="T45" fmla="*/ 0 h 336"/>
                <a:gd name="T46" fmla="*/ 2147483647 w 456"/>
                <a:gd name="T47" fmla="*/ 2147483647 h 336"/>
                <a:gd name="T48" fmla="*/ 2147483647 w 456"/>
                <a:gd name="T49" fmla="*/ 2147483647 h 336"/>
                <a:gd name="T50" fmla="*/ 2147483647 w 456"/>
                <a:gd name="T51" fmla="*/ 2147483647 h 336"/>
                <a:gd name="T52" fmla="*/ 2147483647 w 456"/>
                <a:gd name="T53" fmla="*/ 2147483647 h 336"/>
                <a:gd name="T54" fmla="*/ 2147483647 w 456"/>
                <a:gd name="T55" fmla="*/ 2147483647 h 336"/>
                <a:gd name="T56" fmla="*/ 2147483647 w 456"/>
                <a:gd name="T57" fmla="*/ 2147483647 h 336"/>
                <a:gd name="T58" fmla="*/ 2147483647 w 456"/>
                <a:gd name="T59" fmla="*/ 2147483647 h 336"/>
                <a:gd name="T60" fmla="*/ 2147483647 w 456"/>
                <a:gd name="T61" fmla="*/ 2147483647 h 336"/>
                <a:gd name="T62" fmla="*/ 2147483647 w 456"/>
                <a:gd name="T63" fmla="*/ 2147483647 h 336"/>
                <a:gd name="T64" fmla="*/ 0 w 456"/>
                <a:gd name="T65" fmla="*/ 2147483647 h 336"/>
                <a:gd name="T66" fmla="*/ 0 w 456"/>
                <a:gd name="T67" fmla="*/ 2147483647 h 336"/>
                <a:gd name="T68" fmla="*/ 2147483647 w 456"/>
                <a:gd name="T69" fmla="*/ 2147483647 h 336"/>
                <a:gd name="T70" fmla="*/ 2147483647 w 456"/>
                <a:gd name="T71" fmla="*/ 2147483647 h 336"/>
                <a:gd name="T72" fmla="*/ 2147483647 w 456"/>
                <a:gd name="T73" fmla="*/ 2147483647 h 336"/>
                <a:gd name="T74" fmla="*/ 2147483647 w 456"/>
                <a:gd name="T75" fmla="*/ 2147483647 h 336"/>
                <a:gd name="T76" fmla="*/ 2147483647 w 456"/>
                <a:gd name="T77" fmla="*/ 2147483647 h 336"/>
                <a:gd name="T78" fmla="*/ 2147483647 w 456"/>
                <a:gd name="T79" fmla="*/ 2147483647 h 336"/>
                <a:gd name="T80" fmla="*/ 2147483647 w 456"/>
                <a:gd name="T81" fmla="*/ 2147483647 h 336"/>
                <a:gd name="T82" fmla="*/ 2147483647 w 456"/>
                <a:gd name="T83" fmla="*/ 2147483647 h 336"/>
                <a:gd name="T84" fmla="*/ 2147483647 w 456"/>
                <a:gd name="T85" fmla="*/ 2147483647 h 336"/>
                <a:gd name="T86" fmla="*/ 2147483647 w 456"/>
                <a:gd name="T87" fmla="*/ 2147483647 h 336"/>
                <a:gd name="T88" fmla="*/ 2147483647 w 456"/>
                <a:gd name="T89" fmla="*/ 2147483647 h 336"/>
                <a:gd name="T90" fmla="*/ 2147483647 w 456"/>
                <a:gd name="T91" fmla="*/ 2147483647 h 3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336"/>
                <a:gd name="T140" fmla="*/ 456 w 456"/>
                <a:gd name="T141" fmla="*/ 336 h 3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336">
                  <a:moveTo>
                    <a:pt x="365" y="336"/>
                  </a:moveTo>
                  <a:lnTo>
                    <a:pt x="379" y="336"/>
                  </a:lnTo>
                  <a:lnTo>
                    <a:pt x="394" y="331"/>
                  </a:lnTo>
                  <a:lnTo>
                    <a:pt x="408" y="325"/>
                  </a:lnTo>
                  <a:lnTo>
                    <a:pt x="420" y="316"/>
                  </a:lnTo>
                  <a:lnTo>
                    <a:pt x="430" y="304"/>
                  </a:lnTo>
                  <a:lnTo>
                    <a:pt x="439" y="292"/>
                  </a:lnTo>
                  <a:lnTo>
                    <a:pt x="446" y="277"/>
                  </a:lnTo>
                  <a:lnTo>
                    <a:pt x="451" y="260"/>
                  </a:lnTo>
                  <a:lnTo>
                    <a:pt x="456" y="242"/>
                  </a:lnTo>
                  <a:lnTo>
                    <a:pt x="456" y="224"/>
                  </a:lnTo>
                  <a:lnTo>
                    <a:pt x="456" y="112"/>
                  </a:lnTo>
                  <a:lnTo>
                    <a:pt x="456" y="94"/>
                  </a:lnTo>
                  <a:lnTo>
                    <a:pt x="451" y="77"/>
                  </a:lnTo>
                  <a:lnTo>
                    <a:pt x="446" y="62"/>
                  </a:lnTo>
                  <a:lnTo>
                    <a:pt x="439" y="47"/>
                  </a:lnTo>
                  <a:lnTo>
                    <a:pt x="430" y="32"/>
                  </a:lnTo>
                  <a:lnTo>
                    <a:pt x="420" y="23"/>
                  </a:lnTo>
                  <a:lnTo>
                    <a:pt x="408" y="15"/>
                  </a:lnTo>
                  <a:lnTo>
                    <a:pt x="394" y="6"/>
                  </a:lnTo>
                  <a:lnTo>
                    <a:pt x="379" y="3"/>
                  </a:lnTo>
                  <a:lnTo>
                    <a:pt x="365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63" y="6"/>
                  </a:lnTo>
                  <a:lnTo>
                    <a:pt x="51" y="15"/>
                  </a:lnTo>
                  <a:lnTo>
                    <a:pt x="39" y="23"/>
                  </a:lnTo>
                  <a:lnTo>
                    <a:pt x="27" y="32"/>
                  </a:lnTo>
                  <a:lnTo>
                    <a:pt x="17" y="47"/>
                  </a:lnTo>
                  <a:lnTo>
                    <a:pt x="10" y="62"/>
                  </a:lnTo>
                  <a:lnTo>
                    <a:pt x="5" y="77"/>
                  </a:lnTo>
                  <a:lnTo>
                    <a:pt x="3" y="94"/>
                  </a:lnTo>
                  <a:lnTo>
                    <a:pt x="0" y="112"/>
                  </a:lnTo>
                  <a:lnTo>
                    <a:pt x="0" y="224"/>
                  </a:lnTo>
                  <a:lnTo>
                    <a:pt x="3" y="242"/>
                  </a:lnTo>
                  <a:lnTo>
                    <a:pt x="5" y="260"/>
                  </a:lnTo>
                  <a:lnTo>
                    <a:pt x="10" y="277"/>
                  </a:lnTo>
                  <a:lnTo>
                    <a:pt x="17" y="292"/>
                  </a:lnTo>
                  <a:lnTo>
                    <a:pt x="27" y="304"/>
                  </a:lnTo>
                  <a:lnTo>
                    <a:pt x="39" y="316"/>
                  </a:lnTo>
                  <a:lnTo>
                    <a:pt x="51" y="325"/>
                  </a:lnTo>
                  <a:lnTo>
                    <a:pt x="63" y="331"/>
                  </a:lnTo>
                  <a:lnTo>
                    <a:pt x="77" y="336"/>
                  </a:lnTo>
                  <a:lnTo>
                    <a:pt x="91" y="336"/>
                  </a:lnTo>
                  <a:lnTo>
                    <a:pt x="365" y="336"/>
                  </a:lnTo>
                </a:path>
              </a:pathLst>
            </a:custGeom>
            <a:solidFill>
              <a:srgbClr val="CCECFF"/>
            </a:solidFill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20" name="Freeform 202"/>
            <p:cNvSpPr>
              <a:spLocks/>
            </p:cNvSpPr>
            <p:nvPr/>
          </p:nvSpPr>
          <p:spPr bwMode="auto">
            <a:xfrm>
              <a:off x="6991350" y="5645150"/>
              <a:ext cx="723900" cy="533400"/>
            </a:xfrm>
            <a:custGeom>
              <a:avLst/>
              <a:gdLst>
                <a:gd name="T0" fmla="*/ 2147483647 w 456"/>
                <a:gd name="T1" fmla="*/ 2147483647 h 336"/>
                <a:gd name="T2" fmla="*/ 2147483647 w 456"/>
                <a:gd name="T3" fmla="*/ 2147483647 h 336"/>
                <a:gd name="T4" fmla="*/ 2147483647 w 456"/>
                <a:gd name="T5" fmla="*/ 2147483647 h 336"/>
                <a:gd name="T6" fmla="*/ 2147483647 w 456"/>
                <a:gd name="T7" fmla="*/ 2147483647 h 336"/>
                <a:gd name="T8" fmla="*/ 2147483647 w 456"/>
                <a:gd name="T9" fmla="*/ 2147483647 h 336"/>
                <a:gd name="T10" fmla="*/ 2147483647 w 456"/>
                <a:gd name="T11" fmla="*/ 2147483647 h 336"/>
                <a:gd name="T12" fmla="*/ 2147483647 w 456"/>
                <a:gd name="T13" fmla="*/ 2147483647 h 336"/>
                <a:gd name="T14" fmla="*/ 2147483647 w 456"/>
                <a:gd name="T15" fmla="*/ 2147483647 h 336"/>
                <a:gd name="T16" fmla="*/ 2147483647 w 456"/>
                <a:gd name="T17" fmla="*/ 2147483647 h 336"/>
                <a:gd name="T18" fmla="*/ 2147483647 w 456"/>
                <a:gd name="T19" fmla="*/ 2147483647 h 336"/>
                <a:gd name="T20" fmla="*/ 2147483647 w 456"/>
                <a:gd name="T21" fmla="*/ 2147483647 h 336"/>
                <a:gd name="T22" fmla="*/ 2147483647 w 456"/>
                <a:gd name="T23" fmla="*/ 2147483647 h 336"/>
                <a:gd name="T24" fmla="*/ 2147483647 w 456"/>
                <a:gd name="T25" fmla="*/ 2147483647 h 336"/>
                <a:gd name="T26" fmla="*/ 2147483647 w 456"/>
                <a:gd name="T27" fmla="*/ 2147483647 h 336"/>
                <a:gd name="T28" fmla="*/ 2147483647 w 456"/>
                <a:gd name="T29" fmla="*/ 2147483647 h 336"/>
                <a:gd name="T30" fmla="*/ 2147483647 w 456"/>
                <a:gd name="T31" fmla="*/ 2147483647 h 336"/>
                <a:gd name="T32" fmla="*/ 2147483647 w 456"/>
                <a:gd name="T33" fmla="*/ 2147483647 h 336"/>
                <a:gd name="T34" fmla="*/ 2147483647 w 456"/>
                <a:gd name="T35" fmla="*/ 2147483647 h 336"/>
                <a:gd name="T36" fmla="*/ 2147483647 w 456"/>
                <a:gd name="T37" fmla="*/ 2147483647 h 336"/>
                <a:gd name="T38" fmla="*/ 2147483647 w 456"/>
                <a:gd name="T39" fmla="*/ 2147483647 h 336"/>
                <a:gd name="T40" fmla="*/ 2147483647 w 456"/>
                <a:gd name="T41" fmla="*/ 0 h 336"/>
                <a:gd name="T42" fmla="*/ 2147483647 w 456"/>
                <a:gd name="T43" fmla="*/ 0 h 336"/>
                <a:gd name="T44" fmla="*/ 2147483647 w 456"/>
                <a:gd name="T45" fmla="*/ 0 h 336"/>
                <a:gd name="T46" fmla="*/ 2147483647 w 456"/>
                <a:gd name="T47" fmla="*/ 0 h 336"/>
                <a:gd name="T48" fmla="*/ 2147483647 w 456"/>
                <a:gd name="T49" fmla="*/ 2147483647 h 336"/>
                <a:gd name="T50" fmla="*/ 2147483647 w 456"/>
                <a:gd name="T51" fmla="*/ 2147483647 h 336"/>
                <a:gd name="T52" fmla="*/ 2147483647 w 456"/>
                <a:gd name="T53" fmla="*/ 2147483647 h 336"/>
                <a:gd name="T54" fmla="*/ 2147483647 w 456"/>
                <a:gd name="T55" fmla="*/ 2147483647 h 336"/>
                <a:gd name="T56" fmla="*/ 2147483647 w 456"/>
                <a:gd name="T57" fmla="*/ 2147483647 h 336"/>
                <a:gd name="T58" fmla="*/ 2147483647 w 456"/>
                <a:gd name="T59" fmla="*/ 2147483647 h 336"/>
                <a:gd name="T60" fmla="*/ 2147483647 w 456"/>
                <a:gd name="T61" fmla="*/ 2147483647 h 336"/>
                <a:gd name="T62" fmla="*/ 0 w 456"/>
                <a:gd name="T63" fmla="*/ 2147483647 h 336"/>
                <a:gd name="T64" fmla="*/ 0 w 456"/>
                <a:gd name="T65" fmla="*/ 2147483647 h 336"/>
                <a:gd name="T66" fmla="*/ 0 w 456"/>
                <a:gd name="T67" fmla="*/ 2147483647 h 336"/>
                <a:gd name="T68" fmla="*/ 0 w 456"/>
                <a:gd name="T69" fmla="*/ 2147483647 h 336"/>
                <a:gd name="T70" fmla="*/ 2147483647 w 456"/>
                <a:gd name="T71" fmla="*/ 2147483647 h 336"/>
                <a:gd name="T72" fmla="*/ 2147483647 w 456"/>
                <a:gd name="T73" fmla="*/ 2147483647 h 336"/>
                <a:gd name="T74" fmla="*/ 2147483647 w 456"/>
                <a:gd name="T75" fmla="*/ 2147483647 h 336"/>
                <a:gd name="T76" fmla="*/ 2147483647 w 456"/>
                <a:gd name="T77" fmla="*/ 2147483647 h 336"/>
                <a:gd name="T78" fmla="*/ 2147483647 w 456"/>
                <a:gd name="T79" fmla="*/ 2147483647 h 336"/>
                <a:gd name="T80" fmla="*/ 2147483647 w 456"/>
                <a:gd name="T81" fmla="*/ 2147483647 h 336"/>
                <a:gd name="T82" fmla="*/ 2147483647 w 456"/>
                <a:gd name="T83" fmla="*/ 2147483647 h 336"/>
                <a:gd name="T84" fmla="*/ 2147483647 w 456"/>
                <a:gd name="T85" fmla="*/ 2147483647 h 336"/>
                <a:gd name="T86" fmla="*/ 2147483647 w 456"/>
                <a:gd name="T87" fmla="*/ 2147483647 h 336"/>
                <a:gd name="T88" fmla="*/ 2147483647 w 456"/>
                <a:gd name="T89" fmla="*/ 2147483647 h 336"/>
                <a:gd name="T90" fmla="*/ 2147483647 w 456"/>
                <a:gd name="T91" fmla="*/ 2147483647 h 336"/>
                <a:gd name="T92" fmla="*/ 2147483647 w 456"/>
                <a:gd name="T93" fmla="*/ 2147483647 h 3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6"/>
                <a:gd name="T142" fmla="*/ 0 h 336"/>
                <a:gd name="T143" fmla="*/ 456 w 456"/>
                <a:gd name="T144" fmla="*/ 336 h 3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6" h="336">
                  <a:moveTo>
                    <a:pt x="363" y="336"/>
                  </a:moveTo>
                  <a:lnTo>
                    <a:pt x="379" y="333"/>
                  </a:lnTo>
                  <a:lnTo>
                    <a:pt x="394" y="330"/>
                  </a:lnTo>
                  <a:lnTo>
                    <a:pt x="406" y="324"/>
                  </a:lnTo>
                  <a:lnTo>
                    <a:pt x="418" y="315"/>
                  </a:lnTo>
                  <a:lnTo>
                    <a:pt x="430" y="304"/>
                  </a:lnTo>
                  <a:lnTo>
                    <a:pt x="437" y="289"/>
                  </a:lnTo>
                  <a:lnTo>
                    <a:pt x="447" y="274"/>
                  </a:lnTo>
                  <a:lnTo>
                    <a:pt x="451" y="259"/>
                  </a:lnTo>
                  <a:lnTo>
                    <a:pt x="454" y="242"/>
                  </a:lnTo>
                  <a:lnTo>
                    <a:pt x="456" y="224"/>
                  </a:lnTo>
                  <a:lnTo>
                    <a:pt x="456" y="112"/>
                  </a:lnTo>
                  <a:lnTo>
                    <a:pt x="454" y="94"/>
                  </a:lnTo>
                  <a:lnTo>
                    <a:pt x="451" y="76"/>
                  </a:lnTo>
                  <a:lnTo>
                    <a:pt x="447" y="59"/>
                  </a:lnTo>
                  <a:lnTo>
                    <a:pt x="437" y="44"/>
                  </a:lnTo>
                  <a:lnTo>
                    <a:pt x="430" y="32"/>
                  </a:lnTo>
                  <a:lnTo>
                    <a:pt x="418" y="20"/>
                  </a:lnTo>
                  <a:lnTo>
                    <a:pt x="406" y="11"/>
                  </a:lnTo>
                  <a:lnTo>
                    <a:pt x="394" y="5"/>
                  </a:lnTo>
                  <a:lnTo>
                    <a:pt x="379" y="0"/>
                  </a:lnTo>
                  <a:lnTo>
                    <a:pt x="365" y="0"/>
                  </a:lnTo>
                  <a:lnTo>
                    <a:pt x="92" y="0"/>
                  </a:lnTo>
                  <a:lnTo>
                    <a:pt x="77" y="0"/>
                  </a:lnTo>
                  <a:lnTo>
                    <a:pt x="63" y="5"/>
                  </a:lnTo>
                  <a:lnTo>
                    <a:pt x="48" y="11"/>
                  </a:lnTo>
                  <a:lnTo>
                    <a:pt x="36" y="20"/>
                  </a:lnTo>
                  <a:lnTo>
                    <a:pt x="27" y="32"/>
                  </a:lnTo>
                  <a:lnTo>
                    <a:pt x="17" y="44"/>
                  </a:lnTo>
                  <a:lnTo>
                    <a:pt x="10" y="59"/>
                  </a:lnTo>
                  <a:lnTo>
                    <a:pt x="5" y="76"/>
                  </a:lnTo>
                  <a:lnTo>
                    <a:pt x="0" y="94"/>
                  </a:lnTo>
                  <a:lnTo>
                    <a:pt x="0" y="112"/>
                  </a:lnTo>
                  <a:lnTo>
                    <a:pt x="0" y="224"/>
                  </a:lnTo>
                  <a:lnTo>
                    <a:pt x="0" y="242"/>
                  </a:lnTo>
                  <a:lnTo>
                    <a:pt x="5" y="259"/>
                  </a:lnTo>
                  <a:lnTo>
                    <a:pt x="10" y="274"/>
                  </a:lnTo>
                  <a:lnTo>
                    <a:pt x="17" y="289"/>
                  </a:lnTo>
                  <a:lnTo>
                    <a:pt x="27" y="304"/>
                  </a:lnTo>
                  <a:lnTo>
                    <a:pt x="36" y="315"/>
                  </a:lnTo>
                  <a:lnTo>
                    <a:pt x="48" y="324"/>
                  </a:lnTo>
                  <a:lnTo>
                    <a:pt x="63" y="330"/>
                  </a:lnTo>
                  <a:lnTo>
                    <a:pt x="77" y="333"/>
                  </a:lnTo>
                  <a:lnTo>
                    <a:pt x="92" y="336"/>
                  </a:lnTo>
                  <a:lnTo>
                    <a:pt x="365" y="336"/>
                  </a:lnTo>
                  <a:lnTo>
                    <a:pt x="363" y="3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21" name="Freeform 203"/>
            <p:cNvSpPr>
              <a:spLocks/>
            </p:cNvSpPr>
            <p:nvPr/>
          </p:nvSpPr>
          <p:spPr bwMode="auto">
            <a:xfrm>
              <a:off x="6991350" y="5645150"/>
              <a:ext cx="723900" cy="533400"/>
            </a:xfrm>
            <a:custGeom>
              <a:avLst/>
              <a:gdLst>
                <a:gd name="T0" fmla="*/ 2147483647 w 456"/>
                <a:gd name="T1" fmla="*/ 2147483647 h 336"/>
                <a:gd name="T2" fmla="*/ 2147483647 w 456"/>
                <a:gd name="T3" fmla="*/ 2147483647 h 336"/>
                <a:gd name="T4" fmla="*/ 2147483647 w 456"/>
                <a:gd name="T5" fmla="*/ 2147483647 h 336"/>
                <a:gd name="T6" fmla="*/ 2147483647 w 456"/>
                <a:gd name="T7" fmla="*/ 2147483647 h 336"/>
                <a:gd name="T8" fmla="*/ 2147483647 w 456"/>
                <a:gd name="T9" fmla="*/ 2147483647 h 336"/>
                <a:gd name="T10" fmla="*/ 2147483647 w 456"/>
                <a:gd name="T11" fmla="*/ 2147483647 h 336"/>
                <a:gd name="T12" fmla="*/ 2147483647 w 456"/>
                <a:gd name="T13" fmla="*/ 2147483647 h 336"/>
                <a:gd name="T14" fmla="*/ 2147483647 w 456"/>
                <a:gd name="T15" fmla="*/ 2147483647 h 336"/>
                <a:gd name="T16" fmla="*/ 2147483647 w 456"/>
                <a:gd name="T17" fmla="*/ 2147483647 h 336"/>
                <a:gd name="T18" fmla="*/ 2147483647 w 456"/>
                <a:gd name="T19" fmla="*/ 2147483647 h 336"/>
                <a:gd name="T20" fmla="*/ 2147483647 w 456"/>
                <a:gd name="T21" fmla="*/ 2147483647 h 336"/>
                <a:gd name="T22" fmla="*/ 2147483647 w 456"/>
                <a:gd name="T23" fmla="*/ 2147483647 h 336"/>
                <a:gd name="T24" fmla="*/ 2147483647 w 456"/>
                <a:gd name="T25" fmla="*/ 2147483647 h 336"/>
                <a:gd name="T26" fmla="*/ 2147483647 w 456"/>
                <a:gd name="T27" fmla="*/ 2147483647 h 336"/>
                <a:gd name="T28" fmla="*/ 2147483647 w 456"/>
                <a:gd name="T29" fmla="*/ 2147483647 h 336"/>
                <a:gd name="T30" fmla="*/ 2147483647 w 456"/>
                <a:gd name="T31" fmla="*/ 2147483647 h 336"/>
                <a:gd name="T32" fmla="*/ 2147483647 w 456"/>
                <a:gd name="T33" fmla="*/ 2147483647 h 336"/>
                <a:gd name="T34" fmla="*/ 2147483647 w 456"/>
                <a:gd name="T35" fmla="*/ 2147483647 h 336"/>
                <a:gd name="T36" fmla="*/ 2147483647 w 456"/>
                <a:gd name="T37" fmla="*/ 2147483647 h 336"/>
                <a:gd name="T38" fmla="*/ 2147483647 w 456"/>
                <a:gd name="T39" fmla="*/ 2147483647 h 336"/>
                <a:gd name="T40" fmla="*/ 2147483647 w 456"/>
                <a:gd name="T41" fmla="*/ 0 h 336"/>
                <a:gd name="T42" fmla="*/ 2147483647 w 456"/>
                <a:gd name="T43" fmla="*/ 0 h 336"/>
                <a:gd name="T44" fmla="*/ 2147483647 w 456"/>
                <a:gd name="T45" fmla="*/ 0 h 336"/>
                <a:gd name="T46" fmla="*/ 2147483647 w 456"/>
                <a:gd name="T47" fmla="*/ 0 h 336"/>
                <a:gd name="T48" fmla="*/ 2147483647 w 456"/>
                <a:gd name="T49" fmla="*/ 2147483647 h 336"/>
                <a:gd name="T50" fmla="*/ 2147483647 w 456"/>
                <a:gd name="T51" fmla="*/ 2147483647 h 336"/>
                <a:gd name="T52" fmla="*/ 2147483647 w 456"/>
                <a:gd name="T53" fmla="*/ 2147483647 h 336"/>
                <a:gd name="T54" fmla="*/ 2147483647 w 456"/>
                <a:gd name="T55" fmla="*/ 2147483647 h 336"/>
                <a:gd name="T56" fmla="*/ 2147483647 w 456"/>
                <a:gd name="T57" fmla="*/ 2147483647 h 336"/>
                <a:gd name="T58" fmla="*/ 2147483647 w 456"/>
                <a:gd name="T59" fmla="*/ 2147483647 h 336"/>
                <a:gd name="T60" fmla="*/ 2147483647 w 456"/>
                <a:gd name="T61" fmla="*/ 2147483647 h 336"/>
                <a:gd name="T62" fmla="*/ 0 w 456"/>
                <a:gd name="T63" fmla="*/ 2147483647 h 336"/>
                <a:gd name="T64" fmla="*/ 0 w 456"/>
                <a:gd name="T65" fmla="*/ 2147483647 h 336"/>
                <a:gd name="T66" fmla="*/ 0 w 456"/>
                <a:gd name="T67" fmla="*/ 2147483647 h 336"/>
                <a:gd name="T68" fmla="*/ 0 w 456"/>
                <a:gd name="T69" fmla="*/ 2147483647 h 336"/>
                <a:gd name="T70" fmla="*/ 2147483647 w 456"/>
                <a:gd name="T71" fmla="*/ 2147483647 h 336"/>
                <a:gd name="T72" fmla="*/ 2147483647 w 456"/>
                <a:gd name="T73" fmla="*/ 2147483647 h 336"/>
                <a:gd name="T74" fmla="*/ 2147483647 w 456"/>
                <a:gd name="T75" fmla="*/ 2147483647 h 336"/>
                <a:gd name="T76" fmla="*/ 2147483647 w 456"/>
                <a:gd name="T77" fmla="*/ 2147483647 h 336"/>
                <a:gd name="T78" fmla="*/ 2147483647 w 456"/>
                <a:gd name="T79" fmla="*/ 2147483647 h 336"/>
                <a:gd name="T80" fmla="*/ 2147483647 w 456"/>
                <a:gd name="T81" fmla="*/ 2147483647 h 336"/>
                <a:gd name="T82" fmla="*/ 2147483647 w 456"/>
                <a:gd name="T83" fmla="*/ 2147483647 h 336"/>
                <a:gd name="T84" fmla="*/ 2147483647 w 456"/>
                <a:gd name="T85" fmla="*/ 2147483647 h 336"/>
                <a:gd name="T86" fmla="*/ 2147483647 w 456"/>
                <a:gd name="T87" fmla="*/ 2147483647 h 336"/>
                <a:gd name="T88" fmla="*/ 2147483647 w 456"/>
                <a:gd name="T89" fmla="*/ 2147483647 h 336"/>
                <a:gd name="T90" fmla="*/ 2147483647 w 456"/>
                <a:gd name="T91" fmla="*/ 2147483647 h 3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336"/>
                <a:gd name="T140" fmla="*/ 456 w 456"/>
                <a:gd name="T141" fmla="*/ 336 h 3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336">
                  <a:moveTo>
                    <a:pt x="363" y="336"/>
                  </a:moveTo>
                  <a:lnTo>
                    <a:pt x="379" y="333"/>
                  </a:lnTo>
                  <a:lnTo>
                    <a:pt x="394" y="330"/>
                  </a:lnTo>
                  <a:lnTo>
                    <a:pt x="406" y="324"/>
                  </a:lnTo>
                  <a:lnTo>
                    <a:pt x="418" y="315"/>
                  </a:lnTo>
                  <a:lnTo>
                    <a:pt x="430" y="304"/>
                  </a:lnTo>
                  <a:lnTo>
                    <a:pt x="437" y="289"/>
                  </a:lnTo>
                  <a:lnTo>
                    <a:pt x="447" y="274"/>
                  </a:lnTo>
                  <a:lnTo>
                    <a:pt x="451" y="259"/>
                  </a:lnTo>
                  <a:lnTo>
                    <a:pt x="454" y="242"/>
                  </a:lnTo>
                  <a:lnTo>
                    <a:pt x="456" y="224"/>
                  </a:lnTo>
                  <a:lnTo>
                    <a:pt x="456" y="112"/>
                  </a:lnTo>
                  <a:lnTo>
                    <a:pt x="454" y="94"/>
                  </a:lnTo>
                  <a:lnTo>
                    <a:pt x="451" y="76"/>
                  </a:lnTo>
                  <a:lnTo>
                    <a:pt x="447" y="59"/>
                  </a:lnTo>
                  <a:lnTo>
                    <a:pt x="437" y="44"/>
                  </a:lnTo>
                  <a:lnTo>
                    <a:pt x="430" y="32"/>
                  </a:lnTo>
                  <a:lnTo>
                    <a:pt x="418" y="20"/>
                  </a:lnTo>
                  <a:lnTo>
                    <a:pt x="406" y="11"/>
                  </a:lnTo>
                  <a:lnTo>
                    <a:pt x="394" y="5"/>
                  </a:lnTo>
                  <a:lnTo>
                    <a:pt x="379" y="0"/>
                  </a:lnTo>
                  <a:lnTo>
                    <a:pt x="365" y="0"/>
                  </a:lnTo>
                  <a:lnTo>
                    <a:pt x="92" y="0"/>
                  </a:lnTo>
                  <a:lnTo>
                    <a:pt x="77" y="0"/>
                  </a:lnTo>
                  <a:lnTo>
                    <a:pt x="63" y="5"/>
                  </a:lnTo>
                  <a:lnTo>
                    <a:pt x="48" y="11"/>
                  </a:lnTo>
                  <a:lnTo>
                    <a:pt x="36" y="20"/>
                  </a:lnTo>
                  <a:lnTo>
                    <a:pt x="27" y="32"/>
                  </a:lnTo>
                  <a:lnTo>
                    <a:pt x="17" y="44"/>
                  </a:lnTo>
                  <a:lnTo>
                    <a:pt x="10" y="59"/>
                  </a:lnTo>
                  <a:lnTo>
                    <a:pt x="5" y="76"/>
                  </a:lnTo>
                  <a:lnTo>
                    <a:pt x="0" y="94"/>
                  </a:lnTo>
                  <a:lnTo>
                    <a:pt x="0" y="112"/>
                  </a:lnTo>
                  <a:lnTo>
                    <a:pt x="0" y="224"/>
                  </a:lnTo>
                  <a:lnTo>
                    <a:pt x="0" y="242"/>
                  </a:lnTo>
                  <a:lnTo>
                    <a:pt x="5" y="259"/>
                  </a:lnTo>
                  <a:lnTo>
                    <a:pt x="10" y="274"/>
                  </a:lnTo>
                  <a:lnTo>
                    <a:pt x="17" y="289"/>
                  </a:lnTo>
                  <a:lnTo>
                    <a:pt x="27" y="304"/>
                  </a:lnTo>
                  <a:lnTo>
                    <a:pt x="36" y="315"/>
                  </a:lnTo>
                  <a:lnTo>
                    <a:pt x="48" y="324"/>
                  </a:lnTo>
                  <a:lnTo>
                    <a:pt x="63" y="330"/>
                  </a:lnTo>
                  <a:lnTo>
                    <a:pt x="77" y="333"/>
                  </a:lnTo>
                  <a:lnTo>
                    <a:pt x="92" y="336"/>
                  </a:lnTo>
                  <a:lnTo>
                    <a:pt x="365" y="336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22" name="Rectangle 204"/>
            <p:cNvSpPr>
              <a:spLocks noChangeArrowheads="1"/>
            </p:cNvSpPr>
            <p:nvPr/>
          </p:nvSpPr>
          <p:spPr bwMode="auto">
            <a:xfrm>
              <a:off x="4060825" y="12938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H</a:t>
              </a:r>
              <a:endParaRPr lang="en-US" sz="3200"/>
            </a:p>
          </p:txBody>
        </p:sp>
        <p:sp>
          <p:nvSpPr>
            <p:cNvPr id="111823" name="Rectangle 205"/>
            <p:cNvSpPr>
              <a:spLocks noChangeArrowheads="1"/>
            </p:cNvSpPr>
            <p:nvPr/>
          </p:nvSpPr>
          <p:spPr bwMode="auto">
            <a:xfrm>
              <a:off x="4129088" y="12938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a</a:t>
              </a:r>
              <a:endParaRPr lang="en-US" sz="3200"/>
            </a:p>
          </p:txBody>
        </p:sp>
        <p:sp>
          <p:nvSpPr>
            <p:cNvPr id="111824" name="Rectangle 206"/>
            <p:cNvSpPr>
              <a:spLocks noChangeArrowheads="1"/>
            </p:cNvSpPr>
            <p:nvPr/>
          </p:nvSpPr>
          <p:spPr bwMode="auto">
            <a:xfrm>
              <a:off x="4186238" y="1293814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z</a:t>
              </a:r>
              <a:endParaRPr lang="en-US" sz="3200"/>
            </a:p>
          </p:txBody>
        </p:sp>
        <p:sp>
          <p:nvSpPr>
            <p:cNvPr id="111825" name="Rectangle 207"/>
            <p:cNvSpPr>
              <a:spLocks noChangeArrowheads="1"/>
            </p:cNvSpPr>
            <p:nvPr/>
          </p:nvSpPr>
          <p:spPr bwMode="auto">
            <a:xfrm>
              <a:off x="4232275" y="12938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a</a:t>
              </a:r>
              <a:endParaRPr lang="en-US" sz="3200"/>
            </a:p>
          </p:txBody>
        </p:sp>
        <p:sp>
          <p:nvSpPr>
            <p:cNvPr id="111826" name="Rectangle 208"/>
            <p:cNvSpPr>
              <a:spLocks noChangeArrowheads="1"/>
            </p:cNvSpPr>
            <p:nvPr/>
          </p:nvSpPr>
          <p:spPr bwMode="auto">
            <a:xfrm>
              <a:off x="4284663" y="1293814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827" name="Rectangle 209"/>
            <p:cNvSpPr>
              <a:spLocks noChangeArrowheads="1"/>
            </p:cNvSpPr>
            <p:nvPr/>
          </p:nvSpPr>
          <p:spPr bwMode="auto">
            <a:xfrm>
              <a:off x="4319588" y="12938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828" name="Rectangle 210"/>
            <p:cNvSpPr>
              <a:spLocks noChangeArrowheads="1"/>
            </p:cNvSpPr>
            <p:nvPr/>
          </p:nvSpPr>
          <p:spPr bwMode="auto">
            <a:xfrm>
              <a:off x="4371976" y="1293814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29" name="Rectangle 211"/>
            <p:cNvSpPr>
              <a:spLocks noChangeArrowheads="1"/>
            </p:cNvSpPr>
            <p:nvPr/>
          </p:nvSpPr>
          <p:spPr bwMode="auto">
            <a:xfrm>
              <a:off x="4003675" y="14303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830" name="Rectangle 212"/>
            <p:cNvSpPr>
              <a:spLocks noChangeArrowheads="1"/>
            </p:cNvSpPr>
            <p:nvPr/>
          </p:nvSpPr>
          <p:spPr bwMode="auto">
            <a:xfrm>
              <a:off x="4056063" y="14303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831" name="Rectangle 213"/>
            <p:cNvSpPr>
              <a:spLocks noChangeArrowheads="1"/>
            </p:cNvSpPr>
            <p:nvPr/>
          </p:nvSpPr>
          <p:spPr bwMode="auto">
            <a:xfrm>
              <a:off x="4110038" y="14303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832" name="Rectangle 214"/>
            <p:cNvSpPr>
              <a:spLocks noChangeArrowheads="1"/>
            </p:cNvSpPr>
            <p:nvPr/>
          </p:nvSpPr>
          <p:spPr bwMode="auto">
            <a:xfrm>
              <a:off x="4137025" y="14303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833" name="Rectangle 215"/>
            <p:cNvSpPr>
              <a:spLocks noChangeArrowheads="1"/>
            </p:cNvSpPr>
            <p:nvPr/>
          </p:nvSpPr>
          <p:spPr bwMode="auto">
            <a:xfrm>
              <a:off x="4189413" y="143033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c</a:t>
              </a:r>
              <a:endParaRPr lang="en-US" sz="3200"/>
            </a:p>
          </p:txBody>
        </p:sp>
        <p:sp>
          <p:nvSpPr>
            <p:cNvPr id="111834" name="Rectangle 216"/>
            <p:cNvSpPr>
              <a:spLocks noChangeArrowheads="1"/>
            </p:cNvSpPr>
            <p:nvPr/>
          </p:nvSpPr>
          <p:spPr bwMode="auto">
            <a:xfrm>
              <a:off x="4238625" y="14303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835" name="Rectangle 217"/>
            <p:cNvSpPr>
              <a:spLocks noChangeArrowheads="1"/>
            </p:cNvSpPr>
            <p:nvPr/>
          </p:nvSpPr>
          <p:spPr bwMode="auto">
            <a:xfrm>
              <a:off x="4265613" y="1430339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836" name="Rectangle 218"/>
            <p:cNvSpPr>
              <a:spLocks noChangeArrowheads="1"/>
            </p:cNvSpPr>
            <p:nvPr/>
          </p:nvSpPr>
          <p:spPr bwMode="auto">
            <a:xfrm>
              <a:off x="4284663" y="14303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837" name="Rectangle 219"/>
            <p:cNvSpPr>
              <a:spLocks noChangeArrowheads="1"/>
            </p:cNvSpPr>
            <p:nvPr/>
          </p:nvSpPr>
          <p:spPr bwMode="auto">
            <a:xfrm>
              <a:off x="4338638" y="14303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838" name="Rectangle 220"/>
            <p:cNvSpPr>
              <a:spLocks noChangeArrowheads="1"/>
            </p:cNvSpPr>
            <p:nvPr/>
          </p:nvSpPr>
          <p:spPr bwMode="auto">
            <a:xfrm>
              <a:off x="4391026" y="1430339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39" name="Rectangle 221"/>
            <p:cNvSpPr>
              <a:spLocks noChangeArrowheads="1"/>
            </p:cNvSpPr>
            <p:nvPr/>
          </p:nvSpPr>
          <p:spPr bwMode="auto">
            <a:xfrm>
              <a:off x="4124325" y="15700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840" name="Rectangle 222"/>
            <p:cNvSpPr>
              <a:spLocks noChangeArrowheads="1"/>
            </p:cNvSpPr>
            <p:nvPr/>
          </p:nvSpPr>
          <p:spPr bwMode="auto">
            <a:xfrm>
              <a:off x="4178300" y="15700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841" name="Rectangle 223"/>
            <p:cNvSpPr>
              <a:spLocks noChangeArrowheads="1"/>
            </p:cNvSpPr>
            <p:nvPr/>
          </p:nvSpPr>
          <p:spPr bwMode="auto">
            <a:xfrm>
              <a:off x="4232275" y="1570039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842" name="Rectangle 224"/>
            <p:cNvSpPr>
              <a:spLocks noChangeArrowheads="1"/>
            </p:cNvSpPr>
            <p:nvPr/>
          </p:nvSpPr>
          <p:spPr bwMode="auto">
            <a:xfrm>
              <a:off x="4254500" y="15700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843" name="Rectangle 225"/>
            <p:cNvSpPr>
              <a:spLocks noChangeArrowheads="1"/>
            </p:cNvSpPr>
            <p:nvPr/>
          </p:nvSpPr>
          <p:spPr bwMode="auto">
            <a:xfrm>
              <a:off x="7113588" y="5770564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1844" name="Rectangle 226"/>
            <p:cNvSpPr>
              <a:spLocks noChangeArrowheads="1"/>
            </p:cNvSpPr>
            <p:nvPr/>
          </p:nvSpPr>
          <p:spPr bwMode="auto">
            <a:xfrm>
              <a:off x="7170738" y="57705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845" name="Rectangle 227"/>
            <p:cNvSpPr>
              <a:spLocks noChangeArrowheads="1"/>
            </p:cNvSpPr>
            <p:nvPr/>
          </p:nvSpPr>
          <p:spPr bwMode="auto">
            <a:xfrm>
              <a:off x="7224713" y="5770564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846" name="Rectangle 228"/>
            <p:cNvSpPr>
              <a:spLocks noChangeArrowheads="1"/>
            </p:cNvSpPr>
            <p:nvPr/>
          </p:nvSpPr>
          <p:spPr bwMode="auto">
            <a:xfrm>
              <a:off x="7258050" y="577056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847" name="Rectangle 229"/>
            <p:cNvSpPr>
              <a:spLocks noChangeArrowheads="1"/>
            </p:cNvSpPr>
            <p:nvPr/>
          </p:nvSpPr>
          <p:spPr bwMode="auto">
            <a:xfrm>
              <a:off x="7327900" y="57705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a</a:t>
              </a:r>
              <a:endParaRPr lang="en-US" sz="3200"/>
            </a:p>
          </p:txBody>
        </p:sp>
        <p:sp>
          <p:nvSpPr>
            <p:cNvPr id="111848" name="Rectangle 230"/>
            <p:cNvSpPr>
              <a:spLocks noChangeArrowheads="1"/>
            </p:cNvSpPr>
            <p:nvPr/>
          </p:nvSpPr>
          <p:spPr bwMode="auto">
            <a:xfrm>
              <a:off x="7380288" y="5770564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849" name="Rectangle 231"/>
            <p:cNvSpPr>
              <a:spLocks noChangeArrowheads="1"/>
            </p:cNvSpPr>
            <p:nvPr/>
          </p:nvSpPr>
          <p:spPr bwMode="auto">
            <a:xfrm>
              <a:off x="7415213" y="57705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850" name="Rectangle 232"/>
            <p:cNvSpPr>
              <a:spLocks noChangeArrowheads="1"/>
            </p:cNvSpPr>
            <p:nvPr/>
          </p:nvSpPr>
          <p:spPr bwMode="auto">
            <a:xfrm>
              <a:off x="7467600" y="5770564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851" name="Rectangle 233"/>
            <p:cNvSpPr>
              <a:spLocks noChangeArrowheads="1"/>
            </p:cNvSpPr>
            <p:nvPr/>
          </p:nvSpPr>
          <p:spPr bwMode="auto">
            <a:xfrm>
              <a:off x="7486650" y="57705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852" name="Rectangle 234"/>
            <p:cNvSpPr>
              <a:spLocks noChangeArrowheads="1"/>
            </p:cNvSpPr>
            <p:nvPr/>
          </p:nvSpPr>
          <p:spPr bwMode="auto">
            <a:xfrm>
              <a:off x="7540625" y="57705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1853" name="Rectangle 235"/>
            <p:cNvSpPr>
              <a:spLocks noChangeArrowheads="1"/>
            </p:cNvSpPr>
            <p:nvPr/>
          </p:nvSpPr>
          <p:spPr bwMode="auto">
            <a:xfrm>
              <a:off x="7597776" y="5770564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54" name="Rectangle 236"/>
            <p:cNvSpPr>
              <a:spLocks noChangeArrowheads="1"/>
            </p:cNvSpPr>
            <p:nvPr/>
          </p:nvSpPr>
          <p:spPr bwMode="auto">
            <a:xfrm>
              <a:off x="7270750" y="59118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855" name="Rectangle 237"/>
            <p:cNvSpPr>
              <a:spLocks noChangeArrowheads="1"/>
            </p:cNvSpPr>
            <p:nvPr/>
          </p:nvSpPr>
          <p:spPr bwMode="auto">
            <a:xfrm>
              <a:off x="7323138" y="59118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856" name="Rectangle 238"/>
            <p:cNvSpPr>
              <a:spLocks noChangeArrowheads="1"/>
            </p:cNvSpPr>
            <p:nvPr/>
          </p:nvSpPr>
          <p:spPr bwMode="auto">
            <a:xfrm>
              <a:off x="7377113" y="5911851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857" name="Rectangle 239"/>
            <p:cNvSpPr>
              <a:spLocks noChangeArrowheads="1"/>
            </p:cNvSpPr>
            <p:nvPr/>
          </p:nvSpPr>
          <p:spPr bwMode="auto">
            <a:xfrm>
              <a:off x="7396163" y="59118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858" name="Freeform 240"/>
            <p:cNvSpPr>
              <a:spLocks/>
            </p:cNvSpPr>
            <p:nvPr/>
          </p:nvSpPr>
          <p:spPr bwMode="auto">
            <a:xfrm>
              <a:off x="6588126" y="4654551"/>
              <a:ext cx="49213" cy="61913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2147483647 h 39"/>
                <a:gd name="T8" fmla="*/ 0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59" name="Freeform 241"/>
            <p:cNvSpPr>
              <a:spLocks/>
            </p:cNvSpPr>
            <p:nvPr/>
          </p:nvSpPr>
          <p:spPr bwMode="auto">
            <a:xfrm>
              <a:off x="6588126" y="5391151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0" name="Freeform 242"/>
            <p:cNvSpPr>
              <a:spLocks/>
            </p:cNvSpPr>
            <p:nvPr/>
          </p:nvSpPr>
          <p:spPr bwMode="auto">
            <a:xfrm>
              <a:off x="6588126" y="5583238"/>
              <a:ext cx="49213" cy="61912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2147483647 h 39"/>
                <a:gd name="T8" fmla="*/ 0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1" name="Line 243"/>
            <p:cNvSpPr>
              <a:spLocks noChangeShapeType="1"/>
            </p:cNvSpPr>
            <p:nvPr/>
          </p:nvSpPr>
          <p:spPr bwMode="auto">
            <a:xfrm flipH="1">
              <a:off x="6394450" y="4687889"/>
              <a:ext cx="217488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2" name="Freeform 244"/>
            <p:cNvSpPr>
              <a:spLocks/>
            </p:cNvSpPr>
            <p:nvPr/>
          </p:nvSpPr>
          <p:spPr bwMode="auto">
            <a:xfrm>
              <a:off x="6588126" y="3722689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3" name="Freeform 245"/>
            <p:cNvSpPr>
              <a:spLocks/>
            </p:cNvSpPr>
            <p:nvPr/>
          </p:nvSpPr>
          <p:spPr bwMode="auto">
            <a:xfrm>
              <a:off x="7094539" y="3502026"/>
              <a:ext cx="53975" cy="60325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0 h 38"/>
                <a:gd name="T8" fmla="*/ 2147483647 w 34"/>
                <a:gd name="T9" fmla="*/ 0 h 38"/>
                <a:gd name="T10" fmla="*/ 0 w 34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8"/>
                <a:gd name="T20" fmla="*/ 34 w 34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8">
                  <a:moveTo>
                    <a:pt x="0" y="0"/>
                  </a:moveTo>
                  <a:lnTo>
                    <a:pt x="3" y="38"/>
                  </a:lnTo>
                  <a:lnTo>
                    <a:pt x="34" y="1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4" name="Line 246"/>
            <p:cNvSpPr>
              <a:spLocks noChangeShapeType="1"/>
            </p:cNvSpPr>
            <p:nvPr/>
          </p:nvSpPr>
          <p:spPr bwMode="auto">
            <a:xfrm flipH="1">
              <a:off x="6827838" y="3530600"/>
              <a:ext cx="2857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5" name="Freeform 247"/>
            <p:cNvSpPr>
              <a:spLocks/>
            </p:cNvSpPr>
            <p:nvPr/>
          </p:nvSpPr>
          <p:spPr bwMode="auto">
            <a:xfrm>
              <a:off x="6588126" y="3502026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6" name="Freeform 248"/>
            <p:cNvSpPr>
              <a:spLocks/>
            </p:cNvSpPr>
            <p:nvPr/>
          </p:nvSpPr>
          <p:spPr bwMode="auto">
            <a:xfrm>
              <a:off x="6503988" y="3530600"/>
              <a:ext cx="107950" cy="2914650"/>
            </a:xfrm>
            <a:custGeom>
              <a:avLst/>
              <a:gdLst>
                <a:gd name="T0" fmla="*/ 2147483647 w 68"/>
                <a:gd name="T1" fmla="*/ 0 h 1836"/>
                <a:gd name="T2" fmla="*/ 0 w 68"/>
                <a:gd name="T3" fmla="*/ 0 h 1836"/>
                <a:gd name="T4" fmla="*/ 0 w 68"/>
                <a:gd name="T5" fmla="*/ 2147483647 h 1836"/>
                <a:gd name="T6" fmla="*/ 0 60000 65536"/>
                <a:gd name="T7" fmla="*/ 0 60000 65536"/>
                <a:gd name="T8" fmla="*/ 0 60000 65536"/>
                <a:gd name="T9" fmla="*/ 0 w 68"/>
                <a:gd name="T10" fmla="*/ 0 h 1836"/>
                <a:gd name="T11" fmla="*/ 68 w 68"/>
                <a:gd name="T12" fmla="*/ 1836 h 1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836">
                  <a:moveTo>
                    <a:pt x="68" y="0"/>
                  </a:moveTo>
                  <a:lnTo>
                    <a:pt x="0" y="0"/>
                  </a:lnTo>
                  <a:lnTo>
                    <a:pt x="0" y="183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7" name="Freeform 249"/>
            <p:cNvSpPr>
              <a:spLocks/>
            </p:cNvSpPr>
            <p:nvPr/>
          </p:nvSpPr>
          <p:spPr bwMode="auto">
            <a:xfrm>
              <a:off x="6588126" y="3276601"/>
              <a:ext cx="49213" cy="61913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2147483647 h 39"/>
                <a:gd name="T8" fmla="*/ 0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8" name="Line 250"/>
            <p:cNvSpPr>
              <a:spLocks noChangeShapeType="1"/>
            </p:cNvSpPr>
            <p:nvPr/>
          </p:nvSpPr>
          <p:spPr bwMode="auto">
            <a:xfrm flipH="1">
              <a:off x="5959476" y="3309939"/>
              <a:ext cx="65246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69" name="Freeform 251"/>
            <p:cNvSpPr>
              <a:spLocks/>
            </p:cNvSpPr>
            <p:nvPr/>
          </p:nvSpPr>
          <p:spPr bwMode="auto">
            <a:xfrm>
              <a:off x="6359526" y="4659313"/>
              <a:ext cx="49213" cy="57150"/>
            </a:xfrm>
            <a:custGeom>
              <a:avLst/>
              <a:gdLst>
                <a:gd name="T0" fmla="*/ 2147483647 w 31"/>
                <a:gd name="T1" fmla="*/ 2147483647 h 36"/>
                <a:gd name="T2" fmla="*/ 2147483647 w 31"/>
                <a:gd name="T3" fmla="*/ 2147483647 h 36"/>
                <a:gd name="T4" fmla="*/ 2147483647 w 31"/>
                <a:gd name="T5" fmla="*/ 2147483647 h 36"/>
                <a:gd name="T6" fmla="*/ 2147483647 w 31"/>
                <a:gd name="T7" fmla="*/ 2147483647 h 36"/>
                <a:gd name="T8" fmla="*/ 2147483647 w 31"/>
                <a:gd name="T9" fmla="*/ 2147483647 h 36"/>
                <a:gd name="T10" fmla="*/ 2147483647 w 31"/>
                <a:gd name="T11" fmla="*/ 2147483647 h 36"/>
                <a:gd name="T12" fmla="*/ 2147483647 w 31"/>
                <a:gd name="T13" fmla="*/ 2147483647 h 36"/>
                <a:gd name="T14" fmla="*/ 2147483647 w 31"/>
                <a:gd name="T15" fmla="*/ 2147483647 h 36"/>
                <a:gd name="T16" fmla="*/ 2147483647 w 31"/>
                <a:gd name="T17" fmla="*/ 2147483647 h 36"/>
                <a:gd name="T18" fmla="*/ 2147483647 w 31"/>
                <a:gd name="T19" fmla="*/ 2147483647 h 36"/>
                <a:gd name="T20" fmla="*/ 2147483647 w 31"/>
                <a:gd name="T21" fmla="*/ 2147483647 h 36"/>
                <a:gd name="T22" fmla="*/ 2147483647 w 31"/>
                <a:gd name="T23" fmla="*/ 2147483647 h 36"/>
                <a:gd name="T24" fmla="*/ 2147483647 w 31"/>
                <a:gd name="T25" fmla="*/ 2147483647 h 36"/>
                <a:gd name="T26" fmla="*/ 2147483647 w 31"/>
                <a:gd name="T27" fmla="*/ 2147483647 h 36"/>
                <a:gd name="T28" fmla="*/ 2147483647 w 31"/>
                <a:gd name="T29" fmla="*/ 2147483647 h 36"/>
                <a:gd name="T30" fmla="*/ 2147483647 w 31"/>
                <a:gd name="T31" fmla="*/ 2147483647 h 36"/>
                <a:gd name="T32" fmla="*/ 2147483647 w 31"/>
                <a:gd name="T33" fmla="*/ 2147483647 h 36"/>
                <a:gd name="T34" fmla="*/ 2147483647 w 31"/>
                <a:gd name="T35" fmla="*/ 0 h 36"/>
                <a:gd name="T36" fmla="*/ 2147483647 w 31"/>
                <a:gd name="T37" fmla="*/ 0 h 36"/>
                <a:gd name="T38" fmla="*/ 2147483647 w 31"/>
                <a:gd name="T39" fmla="*/ 0 h 36"/>
                <a:gd name="T40" fmla="*/ 2147483647 w 31"/>
                <a:gd name="T41" fmla="*/ 0 h 36"/>
                <a:gd name="T42" fmla="*/ 2147483647 w 31"/>
                <a:gd name="T43" fmla="*/ 0 h 36"/>
                <a:gd name="T44" fmla="*/ 2147483647 w 31"/>
                <a:gd name="T45" fmla="*/ 0 h 36"/>
                <a:gd name="T46" fmla="*/ 2147483647 w 31"/>
                <a:gd name="T47" fmla="*/ 0 h 36"/>
                <a:gd name="T48" fmla="*/ 2147483647 w 31"/>
                <a:gd name="T49" fmla="*/ 2147483647 h 36"/>
                <a:gd name="T50" fmla="*/ 2147483647 w 31"/>
                <a:gd name="T51" fmla="*/ 2147483647 h 36"/>
                <a:gd name="T52" fmla="*/ 2147483647 w 31"/>
                <a:gd name="T53" fmla="*/ 2147483647 h 36"/>
                <a:gd name="T54" fmla="*/ 2147483647 w 31"/>
                <a:gd name="T55" fmla="*/ 2147483647 h 36"/>
                <a:gd name="T56" fmla="*/ 2147483647 w 31"/>
                <a:gd name="T57" fmla="*/ 2147483647 h 36"/>
                <a:gd name="T58" fmla="*/ 0 w 31"/>
                <a:gd name="T59" fmla="*/ 2147483647 h 36"/>
                <a:gd name="T60" fmla="*/ 0 w 31"/>
                <a:gd name="T61" fmla="*/ 2147483647 h 36"/>
                <a:gd name="T62" fmla="*/ 0 w 31"/>
                <a:gd name="T63" fmla="*/ 2147483647 h 36"/>
                <a:gd name="T64" fmla="*/ 2147483647 w 31"/>
                <a:gd name="T65" fmla="*/ 2147483647 h 36"/>
                <a:gd name="T66" fmla="*/ 2147483647 w 31"/>
                <a:gd name="T67" fmla="*/ 2147483647 h 36"/>
                <a:gd name="T68" fmla="*/ 2147483647 w 31"/>
                <a:gd name="T69" fmla="*/ 2147483647 h 36"/>
                <a:gd name="T70" fmla="*/ 2147483647 w 31"/>
                <a:gd name="T71" fmla="*/ 2147483647 h 36"/>
                <a:gd name="T72" fmla="*/ 2147483647 w 31"/>
                <a:gd name="T73" fmla="*/ 2147483647 h 36"/>
                <a:gd name="T74" fmla="*/ 2147483647 w 31"/>
                <a:gd name="T75" fmla="*/ 2147483647 h 36"/>
                <a:gd name="T76" fmla="*/ 2147483647 w 31"/>
                <a:gd name="T77" fmla="*/ 2147483647 h 36"/>
                <a:gd name="T78" fmla="*/ 2147483647 w 31"/>
                <a:gd name="T79" fmla="*/ 2147483647 h 36"/>
                <a:gd name="T80" fmla="*/ 2147483647 w 31"/>
                <a:gd name="T81" fmla="*/ 2147483647 h 36"/>
                <a:gd name="T82" fmla="*/ 2147483647 w 31"/>
                <a:gd name="T83" fmla="*/ 2147483647 h 36"/>
                <a:gd name="T84" fmla="*/ 2147483647 w 31"/>
                <a:gd name="T85" fmla="*/ 2147483647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36"/>
                <a:gd name="T131" fmla="*/ 31 w 31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36">
                  <a:moveTo>
                    <a:pt x="15" y="36"/>
                  </a:moveTo>
                  <a:lnTo>
                    <a:pt x="20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0" name="Line 252"/>
            <p:cNvSpPr>
              <a:spLocks noChangeShapeType="1"/>
            </p:cNvSpPr>
            <p:nvPr/>
          </p:nvSpPr>
          <p:spPr bwMode="auto">
            <a:xfrm>
              <a:off x="3454401" y="4041776"/>
              <a:ext cx="220663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1" name="Freeform 253"/>
            <p:cNvSpPr>
              <a:spLocks/>
            </p:cNvSpPr>
            <p:nvPr/>
          </p:nvSpPr>
          <p:spPr bwMode="auto">
            <a:xfrm>
              <a:off x="4611689" y="1411289"/>
              <a:ext cx="1455737" cy="955675"/>
            </a:xfrm>
            <a:custGeom>
              <a:avLst/>
              <a:gdLst>
                <a:gd name="T0" fmla="*/ 2147483647 w 917"/>
                <a:gd name="T1" fmla="*/ 2147483647 h 602"/>
                <a:gd name="T2" fmla="*/ 2147483647 w 917"/>
                <a:gd name="T3" fmla="*/ 0 h 602"/>
                <a:gd name="T4" fmla="*/ 0 w 917"/>
                <a:gd name="T5" fmla="*/ 0 h 602"/>
                <a:gd name="T6" fmla="*/ 0 60000 65536"/>
                <a:gd name="T7" fmla="*/ 0 60000 65536"/>
                <a:gd name="T8" fmla="*/ 0 60000 65536"/>
                <a:gd name="T9" fmla="*/ 0 w 917"/>
                <a:gd name="T10" fmla="*/ 0 h 602"/>
                <a:gd name="T11" fmla="*/ 917 w 917"/>
                <a:gd name="T12" fmla="*/ 602 h 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7" h="602">
                  <a:moveTo>
                    <a:pt x="917" y="602"/>
                  </a:moveTo>
                  <a:lnTo>
                    <a:pt x="917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2" name="Freeform 254"/>
            <p:cNvSpPr>
              <a:spLocks/>
            </p:cNvSpPr>
            <p:nvPr/>
          </p:nvSpPr>
          <p:spPr bwMode="auto">
            <a:xfrm>
              <a:off x="6043614" y="2339976"/>
              <a:ext cx="46037" cy="60325"/>
            </a:xfrm>
            <a:custGeom>
              <a:avLst/>
              <a:gdLst>
                <a:gd name="T0" fmla="*/ 2147483647 w 29"/>
                <a:gd name="T1" fmla="*/ 2147483647 h 38"/>
                <a:gd name="T2" fmla="*/ 2147483647 w 29"/>
                <a:gd name="T3" fmla="*/ 2147483647 h 38"/>
                <a:gd name="T4" fmla="*/ 2147483647 w 29"/>
                <a:gd name="T5" fmla="*/ 2147483647 h 38"/>
                <a:gd name="T6" fmla="*/ 2147483647 w 29"/>
                <a:gd name="T7" fmla="*/ 2147483647 h 38"/>
                <a:gd name="T8" fmla="*/ 2147483647 w 29"/>
                <a:gd name="T9" fmla="*/ 2147483647 h 38"/>
                <a:gd name="T10" fmla="*/ 2147483647 w 29"/>
                <a:gd name="T11" fmla="*/ 2147483647 h 38"/>
                <a:gd name="T12" fmla="*/ 2147483647 w 29"/>
                <a:gd name="T13" fmla="*/ 2147483647 h 38"/>
                <a:gd name="T14" fmla="*/ 2147483647 w 29"/>
                <a:gd name="T15" fmla="*/ 2147483647 h 38"/>
                <a:gd name="T16" fmla="*/ 2147483647 w 29"/>
                <a:gd name="T17" fmla="*/ 2147483647 h 38"/>
                <a:gd name="T18" fmla="*/ 2147483647 w 29"/>
                <a:gd name="T19" fmla="*/ 2147483647 h 38"/>
                <a:gd name="T20" fmla="*/ 2147483647 w 29"/>
                <a:gd name="T21" fmla="*/ 2147483647 h 38"/>
                <a:gd name="T22" fmla="*/ 2147483647 w 29"/>
                <a:gd name="T23" fmla="*/ 2147483647 h 38"/>
                <a:gd name="T24" fmla="*/ 2147483647 w 29"/>
                <a:gd name="T25" fmla="*/ 2147483647 h 38"/>
                <a:gd name="T26" fmla="*/ 2147483647 w 29"/>
                <a:gd name="T27" fmla="*/ 2147483647 h 38"/>
                <a:gd name="T28" fmla="*/ 2147483647 w 29"/>
                <a:gd name="T29" fmla="*/ 2147483647 h 38"/>
                <a:gd name="T30" fmla="*/ 2147483647 w 29"/>
                <a:gd name="T31" fmla="*/ 2147483647 h 38"/>
                <a:gd name="T32" fmla="*/ 2147483647 w 29"/>
                <a:gd name="T33" fmla="*/ 2147483647 h 38"/>
                <a:gd name="T34" fmla="*/ 2147483647 w 29"/>
                <a:gd name="T35" fmla="*/ 2147483647 h 38"/>
                <a:gd name="T36" fmla="*/ 2147483647 w 29"/>
                <a:gd name="T37" fmla="*/ 2147483647 h 38"/>
                <a:gd name="T38" fmla="*/ 2147483647 w 29"/>
                <a:gd name="T39" fmla="*/ 0 h 38"/>
                <a:gd name="T40" fmla="*/ 2147483647 w 29"/>
                <a:gd name="T41" fmla="*/ 0 h 38"/>
                <a:gd name="T42" fmla="*/ 2147483647 w 29"/>
                <a:gd name="T43" fmla="*/ 0 h 38"/>
                <a:gd name="T44" fmla="*/ 2147483647 w 29"/>
                <a:gd name="T45" fmla="*/ 2147483647 h 38"/>
                <a:gd name="T46" fmla="*/ 2147483647 w 29"/>
                <a:gd name="T47" fmla="*/ 2147483647 h 38"/>
                <a:gd name="T48" fmla="*/ 2147483647 w 29"/>
                <a:gd name="T49" fmla="*/ 2147483647 h 38"/>
                <a:gd name="T50" fmla="*/ 2147483647 w 29"/>
                <a:gd name="T51" fmla="*/ 2147483647 h 38"/>
                <a:gd name="T52" fmla="*/ 2147483647 w 29"/>
                <a:gd name="T53" fmla="*/ 2147483647 h 38"/>
                <a:gd name="T54" fmla="*/ 2147483647 w 29"/>
                <a:gd name="T55" fmla="*/ 2147483647 h 38"/>
                <a:gd name="T56" fmla="*/ 0 w 29"/>
                <a:gd name="T57" fmla="*/ 2147483647 h 38"/>
                <a:gd name="T58" fmla="*/ 0 w 29"/>
                <a:gd name="T59" fmla="*/ 2147483647 h 38"/>
                <a:gd name="T60" fmla="*/ 0 w 29"/>
                <a:gd name="T61" fmla="*/ 2147483647 h 38"/>
                <a:gd name="T62" fmla="*/ 0 w 29"/>
                <a:gd name="T63" fmla="*/ 2147483647 h 38"/>
                <a:gd name="T64" fmla="*/ 0 w 29"/>
                <a:gd name="T65" fmla="*/ 2147483647 h 38"/>
                <a:gd name="T66" fmla="*/ 2147483647 w 29"/>
                <a:gd name="T67" fmla="*/ 2147483647 h 38"/>
                <a:gd name="T68" fmla="*/ 2147483647 w 29"/>
                <a:gd name="T69" fmla="*/ 2147483647 h 38"/>
                <a:gd name="T70" fmla="*/ 2147483647 w 29"/>
                <a:gd name="T71" fmla="*/ 2147483647 h 38"/>
                <a:gd name="T72" fmla="*/ 2147483647 w 29"/>
                <a:gd name="T73" fmla="*/ 2147483647 h 38"/>
                <a:gd name="T74" fmla="*/ 2147483647 w 29"/>
                <a:gd name="T75" fmla="*/ 2147483647 h 38"/>
                <a:gd name="T76" fmla="*/ 2147483647 w 29"/>
                <a:gd name="T77" fmla="*/ 2147483647 h 38"/>
                <a:gd name="T78" fmla="*/ 2147483647 w 29"/>
                <a:gd name="T79" fmla="*/ 2147483647 h 38"/>
                <a:gd name="T80" fmla="*/ 2147483647 w 29"/>
                <a:gd name="T81" fmla="*/ 2147483647 h 38"/>
                <a:gd name="T82" fmla="*/ 2147483647 w 29"/>
                <a:gd name="T83" fmla="*/ 214748364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38"/>
                <a:gd name="T128" fmla="*/ 29 w 29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38">
                  <a:moveTo>
                    <a:pt x="15" y="38"/>
                  </a:moveTo>
                  <a:lnTo>
                    <a:pt x="17" y="38"/>
                  </a:lnTo>
                  <a:lnTo>
                    <a:pt x="19" y="38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7" y="32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3" name="Freeform 255"/>
            <p:cNvSpPr>
              <a:spLocks/>
            </p:cNvSpPr>
            <p:nvPr/>
          </p:nvSpPr>
          <p:spPr bwMode="auto">
            <a:xfrm>
              <a:off x="5275263" y="2560639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0 h 38"/>
                <a:gd name="T8" fmla="*/ 0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4" name="Freeform 256"/>
            <p:cNvSpPr>
              <a:spLocks/>
            </p:cNvSpPr>
            <p:nvPr/>
          </p:nvSpPr>
          <p:spPr bwMode="auto">
            <a:xfrm>
              <a:off x="5332413" y="2035176"/>
              <a:ext cx="182562" cy="665163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2147483647 h 419"/>
                <a:gd name="T20" fmla="*/ 2147483647 w 115"/>
                <a:gd name="T21" fmla="*/ 0 h 419"/>
                <a:gd name="T22" fmla="*/ 2147483647 w 115"/>
                <a:gd name="T23" fmla="*/ 2147483647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0 w 115"/>
                <a:gd name="T83" fmla="*/ 2147483647 h 419"/>
                <a:gd name="T84" fmla="*/ 0 w 115"/>
                <a:gd name="T85" fmla="*/ 2147483647 h 419"/>
                <a:gd name="T86" fmla="*/ 0 w 115"/>
                <a:gd name="T87" fmla="*/ 2147483647 h 4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19"/>
                <a:gd name="T134" fmla="*/ 115 w 115"/>
                <a:gd name="T135" fmla="*/ 419 h 4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19">
                  <a:moveTo>
                    <a:pt x="0" y="71"/>
                  </a:moveTo>
                  <a:lnTo>
                    <a:pt x="2" y="59"/>
                  </a:lnTo>
                  <a:lnTo>
                    <a:pt x="2" y="47"/>
                  </a:lnTo>
                  <a:lnTo>
                    <a:pt x="7" y="38"/>
                  </a:lnTo>
                  <a:lnTo>
                    <a:pt x="12" y="29"/>
                  </a:lnTo>
                  <a:lnTo>
                    <a:pt x="17" y="20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8" y="3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98" y="20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0" y="47"/>
                  </a:lnTo>
                  <a:lnTo>
                    <a:pt x="112" y="59"/>
                  </a:lnTo>
                  <a:lnTo>
                    <a:pt x="115" y="71"/>
                  </a:lnTo>
                  <a:lnTo>
                    <a:pt x="115" y="351"/>
                  </a:lnTo>
                  <a:lnTo>
                    <a:pt x="112" y="360"/>
                  </a:lnTo>
                  <a:lnTo>
                    <a:pt x="110" y="372"/>
                  </a:lnTo>
                  <a:lnTo>
                    <a:pt x="108" y="384"/>
                  </a:lnTo>
                  <a:lnTo>
                    <a:pt x="103" y="393"/>
                  </a:lnTo>
                  <a:lnTo>
                    <a:pt x="98" y="398"/>
                  </a:lnTo>
                  <a:lnTo>
                    <a:pt x="91" y="407"/>
                  </a:lnTo>
                  <a:lnTo>
                    <a:pt x="84" y="413"/>
                  </a:lnTo>
                  <a:lnTo>
                    <a:pt x="74" y="416"/>
                  </a:lnTo>
                  <a:lnTo>
                    <a:pt x="67" y="419"/>
                  </a:lnTo>
                  <a:lnTo>
                    <a:pt x="57" y="419"/>
                  </a:lnTo>
                  <a:lnTo>
                    <a:pt x="48" y="419"/>
                  </a:lnTo>
                  <a:lnTo>
                    <a:pt x="38" y="416"/>
                  </a:lnTo>
                  <a:lnTo>
                    <a:pt x="31" y="413"/>
                  </a:lnTo>
                  <a:lnTo>
                    <a:pt x="24" y="407"/>
                  </a:lnTo>
                  <a:lnTo>
                    <a:pt x="17" y="398"/>
                  </a:lnTo>
                  <a:lnTo>
                    <a:pt x="12" y="393"/>
                  </a:lnTo>
                  <a:lnTo>
                    <a:pt x="7" y="384"/>
                  </a:lnTo>
                  <a:lnTo>
                    <a:pt x="2" y="372"/>
                  </a:lnTo>
                  <a:lnTo>
                    <a:pt x="2" y="360"/>
                  </a:lnTo>
                  <a:lnTo>
                    <a:pt x="0" y="35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5" name="Freeform 257"/>
            <p:cNvSpPr>
              <a:spLocks/>
            </p:cNvSpPr>
            <p:nvPr/>
          </p:nvSpPr>
          <p:spPr bwMode="auto">
            <a:xfrm>
              <a:off x="5332413" y="2035176"/>
              <a:ext cx="182562" cy="665163"/>
            </a:xfrm>
            <a:custGeom>
              <a:avLst/>
              <a:gdLst>
                <a:gd name="T0" fmla="*/ 0 w 115"/>
                <a:gd name="T1" fmla="*/ 2147483647 h 419"/>
                <a:gd name="T2" fmla="*/ 2147483647 w 115"/>
                <a:gd name="T3" fmla="*/ 2147483647 h 419"/>
                <a:gd name="T4" fmla="*/ 2147483647 w 115"/>
                <a:gd name="T5" fmla="*/ 2147483647 h 419"/>
                <a:gd name="T6" fmla="*/ 2147483647 w 115"/>
                <a:gd name="T7" fmla="*/ 2147483647 h 419"/>
                <a:gd name="T8" fmla="*/ 2147483647 w 115"/>
                <a:gd name="T9" fmla="*/ 2147483647 h 419"/>
                <a:gd name="T10" fmla="*/ 2147483647 w 115"/>
                <a:gd name="T11" fmla="*/ 2147483647 h 419"/>
                <a:gd name="T12" fmla="*/ 2147483647 w 115"/>
                <a:gd name="T13" fmla="*/ 2147483647 h 419"/>
                <a:gd name="T14" fmla="*/ 2147483647 w 115"/>
                <a:gd name="T15" fmla="*/ 2147483647 h 419"/>
                <a:gd name="T16" fmla="*/ 2147483647 w 115"/>
                <a:gd name="T17" fmla="*/ 2147483647 h 419"/>
                <a:gd name="T18" fmla="*/ 2147483647 w 115"/>
                <a:gd name="T19" fmla="*/ 2147483647 h 419"/>
                <a:gd name="T20" fmla="*/ 2147483647 w 115"/>
                <a:gd name="T21" fmla="*/ 0 h 419"/>
                <a:gd name="T22" fmla="*/ 2147483647 w 115"/>
                <a:gd name="T23" fmla="*/ 2147483647 h 419"/>
                <a:gd name="T24" fmla="*/ 2147483647 w 115"/>
                <a:gd name="T25" fmla="*/ 2147483647 h 419"/>
                <a:gd name="T26" fmla="*/ 2147483647 w 115"/>
                <a:gd name="T27" fmla="*/ 2147483647 h 419"/>
                <a:gd name="T28" fmla="*/ 2147483647 w 115"/>
                <a:gd name="T29" fmla="*/ 2147483647 h 419"/>
                <a:gd name="T30" fmla="*/ 2147483647 w 115"/>
                <a:gd name="T31" fmla="*/ 2147483647 h 419"/>
                <a:gd name="T32" fmla="*/ 2147483647 w 115"/>
                <a:gd name="T33" fmla="*/ 2147483647 h 419"/>
                <a:gd name="T34" fmla="*/ 2147483647 w 115"/>
                <a:gd name="T35" fmla="*/ 2147483647 h 419"/>
                <a:gd name="T36" fmla="*/ 2147483647 w 115"/>
                <a:gd name="T37" fmla="*/ 2147483647 h 419"/>
                <a:gd name="T38" fmla="*/ 2147483647 w 115"/>
                <a:gd name="T39" fmla="*/ 2147483647 h 419"/>
                <a:gd name="T40" fmla="*/ 2147483647 w 115"/>
                <a:gd name="T41" fmla="*/ 2147483647 h 419"/>
                <a:gd name="T42" fmla="*/ 2147483647 w 115"/>
                <a:gd name="T43" fmla="*/ 2147483647 h 419"/>
                <a:gd name="T44" fmla="*/ 2147483647 w 115"/>
                <a:gd name="T45" fmla="*/ 2147483647 h 419"/>
                <a:gd name="T46" fmla="*/ 2147483647 w 115"/>
                <a:gd name="T47" fmla="*/ 2147483647 h 419"/>
                <a:gd name="T48" fmla="*/ 2147483647 w 115"/>
                <a:gd name="T49" fmla="*/ 2147483647 h 419"/>
                <a:gd name="T50" fmla="*/ 2147483647 w 115"/>
                <a:gd name="T51" fmla="*/ 2147483647 h 419"/>
                <a:gd name="T52" fmla="*/ 2147483647 w 115"/>
                <a:gd name="T53" fmla="*/ 2147483647 h 419"/>
                <a:gd name="T54" fmla="*/ 2147483647 w 115"/>
                <a:gd name="T55" fmla="*/ 2147483647 h 419"/>
                <a:gd name="T56" fmla="*/ 2147483647 w 115"/>
                <a:gd name="T57" fmla="*/ 2147483647 h 419"/>
                <a:gd name="T58" fmla="*/ 2147483647 w 115"/>
                <a:gd name="T59" fmla="*/ 2147483647 h 419"/>
                <a:gd name="T60" fmla="*/ 2147483647 w 115"/>
                <a:gd name="T61" fmla="*/ 2147483647 h 419"/>
                <a:gd name="T62" fmla="*/ 2147483647 w 115"/>
                <a:gd name="T63" fmla="*/ 2147483647 h 419"/>
                <a:gd name="T64" fmla="*/ 2147483647 w 115"/>
                <a:gd name="T65" fmla="*/ 2147483647 h 419"/>
                <a:gd name="T66" fmla="*/ 2147483647 w 115"/>
                <a:gd name="T67" fmla="*/ 2147483647 h 419"/>
                <a:gd name="T68" fmla="*/ 2147483647 w 115"/>
                <a:gd name="T69" fmla="*/ 2147483647 h 419"/>
                <a:gd name="T70" fmla="*/ 2147483647 w 115"/>
                <a:gd name="T71" fmla="*/ 2147483647 h 419"/>
                <a:gd name="T72" fmla="*/ 2147483647 w 115"/>
                <a:gd name="T73" fmla="*/ 2147483647 h 419"/>
                <a:gd name="T74" fmla="*/ 2147483647 w 115"/>
                <a:gd name="T75" fmla="*/ 2147483647 h 419"/>
                <a:gd name="T76" fmla="*/ 2147483647 w 115"/>
                <a:gd name="T77" fmla="*/ 2147483647 h 419"/>
                <a:gd name="T78" fmla="*/ 2147483647 w 115"/>
                <a:gd name="T79" fmla="*/ 2147483647 h 419"/>
                <a:gd name="T80" fmla="*/ 2147483647 w 115"/>
                <a:gd name="T81" fmla="*/ 2147483647 h 419"/>
                <a:gd name="T82" fmla="*/ 0 w 115"/>
                <a:gd name="T83" fmla="*/ 2147483647 h 419"/>
                <a:gd name="T84" fmla="*/ 0 w 115"/>
                <a:gd name="T85" fmla="*/ 2147483647 h 419"/>
                <a:gd name="T86" fmla="*/ 0 w 115"/>
                <a:gd name="T87" fmla="*/ 2147483647 h 4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"/>
                <a:gd name="T133" fmla="*/ 0 h 419"/>
                <a:gd name="T134" fmla="*/ 115 w 115"/>
                <a:gd name="T135" fmla="*/ 419 h 4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" h="419">
                  <a:moveTo>
                    <a:pt x="0" y="71"/>
                  </a:moveTo>
                  <a:lnTo>
                    <a:pt x="2" y="59"/>
                  </a:lnTo>
                  <a:lnTo>
                    <a:pt x="2" y="47"/>
                  </a:lnTo>
                  <a:lnTo>
                    <a:pt x="7" y="38"/>
                  </a:lnTo>
                  <a:lnTo>
                    <a:pt x="12" y="29"/>
                  </a:lnTo>
                  <a:lnTo>
                    <a:pt x="17" y="20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8" y="3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98" y="20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0" y="47"/>
                  </a:lnTo>
                  <a:lnTo>
                    <a:pt x="112" y="59"/>
                  </a:lnTo>
                  <a:lnTo>
                    <a:pt x="115" y="71"/>
                  </a:lnTo>
                  <a:lnTo>
                    <a:pt x="115" y="351"/>
                  </a:lnTo>
                  <a:lnTo>
                    <a:pt x="112" y="360"/>
                  </a:lnTo>
                  <a:lnTo>
                    <a:pt x="110" y="372"/>
                  </a:lnTo>
                  <a:lnTo>
                    <a:pt x="108" y="384"/>
                  </a:lnTo>
                  <a:lnTo>
                    <a:pt x="103" y="393"/>
                  </a:lnTo>
                  <a:lnTo>
                    <a:pt x="98" y="398"/>
                  </a:lnTo>
                  <a:lnTo>
                    <a:pt x="91" y="407"/>
                  </a:lnTo>
                  <a:lnTo>
                    <a:pt x="84" y="413"/>
                  </a:lnTo>
                  <a:lnTo>
                    <a:pt x="74" y="416"/>
                  </a:lnTo>
                  <a:lnTo>
                    <a:pt x="67" y="419"/>
                  </a:lnTo>
                  <a:lnTo>
                    <a:pt x="57" y="419"/>
                  </a:lnTo>
                  <a:lnTo>
                    <a:pt x="48" y="419"/>
                  </a:lnTo>
                  <a:lnTo>
                    <a:pt x="38" y="416"/>
                  </a:lnTo>
                  <a:lnTo>
                    <a:pt x="31" y="413"/>
                  </a:lnTo>
                  <a:lnTo>
                    <a:pt x="24" y="407"/>
                  </a:lnTo>
                  <a:lnTo>
                    <a:pt x="17" y="398"/>
                  </a:lnTo>
                  <a:lnTo>
                    <a:pt x="12" y="393"/>
                  </a:lnTo>
                  <a:lnTo>
                    <a:pt x="7" y="384"/>
                  </a:lnTo>
                  <a:lnTo>
                    <a:pt x="2" y="372"/>
                  </a:lnTo>
                  <a:lnTo>
                    <a:pt x="2" y="360"/>
                  </a:lnTo>
                  <a:lnTo>
                    <a:pt x="0" y="351"/>
                  </a:lnTo>
                  <a:lnTo>
                    <a:pt x="0" y="71"/>
                  </a:lnTo>
                </a:path>
              </a:pathLst>
            </a:custGeom>
            <a:noFill/>
            <a:ln w="11113">
              <a:solidFill>
                <a:srgbClr val="EB7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6" name="Line 258"/>
            <p:cNvSpPr>
              <a:spLocks noChangeShapeType="1"/>
            </p:cNvSpPr>
            <p:nvPr/>
          </p:nvSpPr>
          <p:spPr bwMode="auto">
            <a:xfrm flipH="1">
              <a:off x="5187950" y="2587626"/>
              <a:ext cx="109538" cy="4763"/>
            </a:xfrm>
            <a:prstGeom prst="line">
              <a:avLst/>
            </a:prstGeom>
            <a:noFill/>
            <a:ln w="28575">
              <a:solidFill>
                <a:srgbClr val="EB7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77" name="Rectangle 259"/>
            <p:cNvSpPr>
              <a:spLocks noChangeArrowheads="1"/>
            </p:cNvSpPr>
            <p:nvPr/>
          </p:nvSpPr>
          <p:spPr bwMode="auto">
            <a:xfrm>
              <a:off x="5092700" y="2522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0</a:t>
              </a:r>
              <a:endParaRPr lang="en-US" sz="3200" b="1"/>
            </a:p>
          </p:txBody>
        </p:sp>
        <p:sp>
          <p:nvSpPr>
            <p:cNvPr id="111878" name="Rectangle 260"/>
            <p:cNvSpPr>
              <a:spLocks noChangeArrowheads="1"/>
            </p:cNvSpPr>
            <p:nvPr/>
          </p:nvSpPr>
          <p:spPr bwMode="auto">
            <a:xfrm>
              <a:off x="5378450" y="2179639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1879" name="Rectangle 261"/>
            <p:cNvSpPr>
              <a:spLocks noChangeArrowheads="1"/>
            </p:cNvSpPr>
            <p:nvPr/>
          </p:nvSpPr>
          <p:spPr bwMode="auto">
            <a:xfrm>
              <a:off x="5457826" y="2179639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80" name="Rectangle 262"/>
            <p:cNvSpPr>
              <a:spLocks noChangeArrowheads="1"/>
            </p:cNvSpPr>
            <p:nvPr/>
          </p:nvSpPr>
          <p:spPr bwMode="auto">
            <a:xfrm>
              <a:off x="5397500" y="2301876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881" name="Rectangle 263"/>
            <p:cNvSpPr>
              <a:spLocks noChangeArrowheads="1"/>
            </p:cNvSpPr>
            <p:nvPr/>
          </p:nvSpPr>
          <p:spPr bwMode="auto">
            <a:xfrm>
              <a:off x="5449889" y="2301876"/>
              <a:ext cx="61" cy="4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3200"/>
            </a:p>
          </p:txBody>
        </p:sp>
        <p:sp>
          <p:nvSpPr>
            <p:cNvPr id="111882" name="Rectangle 264"/>
            <p:cNvSpPr>
              <a:spLocks noChangeArrowheads="1"/>
            </p:cNvSpPr>
            <p:nvPr/>
          </p:nvSpPr>
          <p:spPr bwMode="auto">
            <a:xfrm>
              <a:off x="5397500" y="24193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883" name="Freeform 265"/>
            <p:cNvSpPr>
              <a:spLocks/>
            </p:cNvSpPr>
            <p:nvPr/>
          </p:nvSpPr>
          <p:spPr bwMode="auto">
            <a:xfrm>
              <a:off x="5400675" y="1968501"/>
              <a:ext cx="46038" cy="61913"/>
            </a:xfrm>
            <a:custGeom>
              <a:avLst/>
              <a:gdLst>
                <a:gd name="T0" fmla="*/ 2147483647 w 29"/>
                <a:gd name="T1" fmla="*/ 0 h 39"/>
                <a:gd name="T2" fmla="*/ 0 w 29"/>
                <a:gd name="T3" fmla="*/ 0 h 39"/>
                <a:gd name="T4" fmla="*/ 2147483647 w 29"/>
                <a:gd name="T5" fmla="*/ 2147483647 h 39"/>
                <a:gd name="T6" fmla="*/ 2147483647 w 29"/>
                <a:gd name="T7" fmla="*/ 0 h 39"/>
                <a:gd name="T8" fmla="*/ 2147483647 w 2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9"/>
                <a:gd name="T17" fmla="*/ 29 w 2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9">
                  <a:moveTo>
                    <a:pt x="29" y="0"/>
                  </a:moveTo>
                  <a:lnTo>
                    <a:pt x="0" y="0"/>
                  </a:lnTo>
                  <a:lnTo>
                    <a:pt x="14" y="3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84" name="Freeform 266"/>
            <p:cNvSpPr>
              <a:spLocks/>
            </p:cNvSpPr>
            <p:nvPr/>
          </p:nvSpPr>
          <p:spPr bwMode="auto">
            <a:xfrm>
              <a:off x="4578350" y="1382713"/>
              <a:ext cx="46038" cy="61912"/>
            </a:xfrm>
            <a:custGeom>
              <a:avLst/>
              <a:gdLst>
                <a:gd name="T0" fmla="*/ 2147483647 w 29"/>
                <a:gd name="T1" fmla="*/ 2147483647 h 39"/>
                <a:gd name="T2" fmla="*/ 2147483647 w 29"/>
                <a:gd name="T3" fmla="*/ 0 h 39"/>
                <a:gd name="T4" fmla="*/ 0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214748364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9"/>
                <a:gd name="T20" fmla="*/ 29 w 2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9">
                  <a:moveTo>
                    <a:pt x="29" y="36"/>
                  </a:moveTo>
                  <a:lnTo>
                    <a:pt x="29" y="0"/>
                  </a:lnTo>
                  <a:lnTo>
                    <a:pt x="0" y="18"/>
                  </a:lnTo>
                  <a:lnTo>
                    <a:pt x="29" y="39"/>
                  </a:lnTo>
                  <a:lnTo>
                    <a:pt x="29" y="36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85" name="Freeform 267"/>
            <p:cNvSpPr>
              <a:spLocks/>
            </p:cNvSpPr>
            <p:nvPr/>
          </p:nvSpPr>
          <p:spPr bwMode="auto">
            <a:xfrm>
              <a:off x="3675063" y="1589088"/>
              <a:ext cx="2049462" cy="4037012"/>
            </a:xfrm>
            <a:custGeom>
              <a:avLst/>
              <a:gdLst>
                <a:gd name="T0" fmla="*/ 2147483647 w 1291"/>
                <a:gd name="T1" fmla="*/ 0 h 2543"/>
                <a:gd name="T2" fmla="*/ 0 w 1291"/>
                <a:gd name="T3" fmla="*/ 0 h 2543"/>
                <a:gd name="T4" fmla="*/ 0 w 1291"/>
                <a:gd name="T5" fmla="*/ 2147483647 h 2543"/>
                <a:gd name="T6" fmla="*/ 2147483647 w 1291"/>
                <a:gd name="T7" fmla="*/ 2147483647 h 2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1"/>
                <a:gd name="T13" fmla="*/ 0 h 2543"/>
                <a:gd name="T14" fmla="*/ 1291 w 1291"/>
                <a:gd name="T15" fmla="*/ 2543 h 2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1" h="2543">
                  <a:moveTo>
                    <a:pt x="82" y="0"/>
                  </a:moveTo>
                  <a:lnTo>
                    <a:pt x="0" y="0"/>
                  </a:lnTo>
                  <a:lnTo>
                    <a:pt x="0" y="2543"/>
                  </a:lnTo>
                  <a:lnTo>
                    <a:pt x="1291" y="2543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86" name="Freeform 268"/>
            <p:cNvSpPr>
              <a:spLocks/>
            </p:cNvSpPr>
            <p:nvPr/>
          </p:nvSpPr>
          <p:spPr bwMode="auto">
            <a:xfrm>
              <a:off x="3789364" y="1562101"/>
              <a:ext cx="53975" cy="60325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0 h 38"/>
                <a:gd name="T8" fmla="*/ 2147483647 w 34"/>
                <a:gd name="T9" fmla="*/ 0 h 38"/>
                <a:gd name="T10" fmla="*/ 0 w 34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8"/>
                <a:gd name="T20" fmla="*/ 34 w 34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8">
                  <a:moveTo>
                    <a:pt x="0" y="0"/>
                  </a:moveTo>
                  <a:lnTo>
                    <a:pt x="3" y="38"/>
                  </a:lnTo>
                  <a:lnTo>
                    <a:pt x="34" y="1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87" name="Freeform 269"/>
            <p:cNvSpPr>
              <a:spLocks/>
            </p:cNvSpPr>
            <p:nvPr/>
          </p:nvSpPr>
          <p:spPr bwMode="auto">
            <a:xfrm>
              <a:off x="3821113" y="1665289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0 w 31"/>
                <a:gd name="T3" fmla="*/ 2147483647 h 38"/>
                <a:gd name="T4" fmla="*/ 2147483647 w 31"/>
                <a:gd name="T5" fmla="*/ 2147483647 h 38"/>
                <a:gd name="T6" fmla="*/ 0 w 31"/>
                <a:gd name="T7" fmla="*/ 2147483647 h 38"/>
                <a:gd name="T8" fmla="*/ 0 w 31"/>
                <a:gd name="T9" fmla="*/ 2147483647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0" y="38"/>
                  </a:lnTo>
                  <a:lnTo>
                    <a:pt x="31" y="2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88" name="Freeform 270"/>
            <p:cNvSpPr>
              <a:spLocks/>
            </p:cNvSpPr>
            <p:nvPr/>
          </p:nvSpPr>
          <p:spPr bwMode="auto">
            <a:xfrm>
              <a:off x="5708651" y="5213351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2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89" name="Freeform 271"/>
            <p:cNvSpPr>
              <a:spLocks/>
            </p:cNvSpPr>
            <p:nvPr/>
          </p:nvSpPr>
          <p:spPr bwMode="auto">
            <a:xfrm>
              <a:off x="3892551" y="3665538"/>
              <a:ext cx="1831975" cy="1581150"/>
            </a:xfrm>
            <a:custGeom>
              <a:avLst/>
              <a:gdLst>
                <a:gd name="T0" fmla="*/ 2147483647 w 1154"/>
                <a:gd name="T1" fmla="*/ 2147483647 h 996"/>
                <a:gd name="T2" fmla="*/ 0 w 1154"/>
                <a:gd name="T3" fmla="*/ 2147483647 h 996"/>
                <a:gd name="T4" fmla="*/ 0 w 1154"/>
                <a:gd name="T5" fmla="*/ 0 h 996"/>
                <a:gd name="T6" fmla="*/ 0 60000 65536"/>
                <a:gd name="T7" fmla="*/ 0 60000 65536"/>
                <a:gd name="T8" fmla="*/ 0 60000 65536"/>
                <a:gd name="T9" fmla="*/ 0 w 1154"/>
                <a:gd name="T10" fmla="*/ 0 h 996"/>
                <a:gd name="T11" fmla="*/ 1154 w 1154"/>
                <a:gd name="T12" fmla="*/ 996 h 9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4" h="996">
                  <a:moveTo>
                    <a:pt x="1154" y="993"/>
                  </a:moveTo>
                  <a:lnTo>
                    <a:pt x="0" y="9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0" name="Freeform 272"/>
            <p:cNvSpPr>
              <a:spLocks/>
            </p:cNvSpPr>
            <p:nvPr/>
          </p:nvSpPr>
          <p:spPr bwMode="auto">
            <a:xfrm>
              <a:off x="5708651" y="5391151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2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1" name="Line 273"/>
            <p:cNvSpPr>
              <a:spLocks noChangeShapeType="1"/>
            </p:cNvSpPr>
            <p:nvPr/>
          </p:nvSpPr>
          <p:spPr bwMode="auto">
            <a:xfrm>
              <a:off x="3675063" y="5419726"/>
              <a:ext cx="2049462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2" name="Freeform 274"/>
            <p:cNvSpPr>
              <a:spLocks/>
            </p:cNvSpPr>
            <p:nvPr/>
          </p:nvSpPr>
          <p:spPr bwMode="auto">
            <a:xfrm>
              <a:off x="5708651" y="5592764"/>
              <a:ext cx="49213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1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3" name="Freeform 275"/>
            <p:cNvSpPr>
              <a:spLocks/>
            </p:cNvSpPr>
            <p:nvPr/>
          </p:nvSpPr>
          <p:spPr bwMode="auto">
            <a:xfrm>
              <a:off x="3652839" y="5391151"/>
              <a:ext cx="46037" cy="60325"/>
            </a:xfrm>
            <a:custGeom>
              <a:avLst/>
              <a:gdLst>
                <a:gd name="T0" fmla="*/ 2147483647 w 29"/>
                <a:gd name="T1" fmla="*/ 2147483647 h 38"/>
                <a:gd name="T2" fmla="*/ 2147483647 w 29"/>
                <a:gd name="T3" fmla="*/ 2147483647 h 38"/>
                <a:gd name="T4" fmla="*/ 2147483647 w 29"/>
                <a:gd name="T5" fmla="*/ 2147483647 h 38"/>
                <a:gd name="T6" fmla="*/ 2147483647 w 29"/>
                <a:gd name="T7" fmla="*/ 2147483647 h 38"/>
                <a:gd name="T8" fmla="*/ 2147483647 w 29"/>
                <a:gd name="T9" fmla="*/ 2147483647 h 38"/>
                <a:gd name="T10" fmla="*/ 2147483647 w 29"/>
                <a:gd name="T11" fmla="*/ 2147483647 h 38"/>
                <a:gd name="T12" fmla="*/ 2147483647 w 29"/>
                <a:gd name="T13" fmla="*/ 2147483647 h 38"/>
                <a:gd name="T14" fmla="*/ 2147483647 w 29"/>
                <a:gd name="T15" fmla="*/ 2147483647 h 38"/>
                <a:gd name="T16" fmla="*/ 2147483647 w 29"/>
                <a:gd name="T17" fmla="*/ 2147483647 h 38"/>
                <a:gd name="T18" fmla="*/ 2147483647 w 29"/>
                <a:gd name="T19" fmla="*/ 2147483647 h 38"/>
                <a:gd name="T20" fmla="*/ 2147483647 w 29"/>
                <a:gd name="T21" fmla="*/ 2147483647 h 38"/>
                <a:gd name="T22" fmla="*/ 2147483647 w 29"/>
                <a:gd name="T23" fmla="*/ 2147483647 h 38"/>
                <a:gd name="T24" fmla="*/ 2147483647 w 29"/>
                <a:gd name="T25" fmla="*/ 2147483647 h 38"/>
                <a:gd name="T26" fmla="*/ 2147483647 w 29"/>
                <a:gd name="T27" fmla="*/ 2147483647 h 38"/>
                <a:gd name="T28" fmla="*/ 2147483647 w 29"/>
                <a:gd name="T29" fmla="*/ 2147483647 h 38"/>
                <a:gd name="T30" fmla="*/ 2147483647 w 29"/>
                <a:gd name="T31" fmla="*/ 2147483647 h 38"/>
                <a:gd name="T32" fmla="*/ 2147483647 w 29"/>
                <a:gd name="T33" fmla="*/ 2147483647 h 38"/>
                <a:gd name="T34" fmla="*/ 2147483647 w 29"/>
                <a:gd name="T35" fmla="*/ 2147483647 h 38"/>
                <a:gd name="T36" fmla="*/ 2147483647 w 29"/>
                <a:gd name="T37" fmla="*/ 2147483647 h 38"/>
                <a:gd name="T38" fmla="*/ 2147483647 w 29"/>
                <a:gd name="T39" fmla="*/ 0 h 38"/>
                <a:gd name="T40" fmla="*/ 2147483647 w 29"/>
                <a:gd name="T41" fmla="*/ 0 h 38"/>
                <a:gd name="T42" fmla="*/ 2147483647 w 29"/>
                <a:gd name="T43" fmla="*/ 0 h 38"/>
                <a:gd name="T44" fmla="*/ 2147483647 w 29"/>
                <a:gd name="T45" fmla="*/ 2147483647 h 38"/>
                <a:gd name="T46" fmla="*/ 2147483647 w 29"/>
                <a:gd name="T47" fmla="*/ 2147483647 h 38"/>
                <a:gd name="T48" fmla="*/ 2147483647 w 29"/>
                <a:gd name="T49" fmla="*/ 2147483647 h 38"/>
                <a:gd name="T50" fmla="*/ 2147483647 w 29"/>
                <a:gd name="T51" fmla="*/ 2147483647 h 38"/>
                <a:gd name="T52" fmla="*/ 2147483647 w 29"/>
                <a:gd name="T53" fmla="*/ 2147483647 h 38"/>
                <a:gd name="T54" fmla="*/ 2147483647 w 29"/>
                <a:gd name="T55" fmla="*/ 2147483647 h 38"/>
                <a:gd name="T56" fmla="*/ 0 w 29"/>
                <a:gd name="T57" fmla="*/ 2147483647 h 38"/>
                <a:gd name="T58" fmla="*/ 0 w 29"/>
                <a:gd name="T59" fmla="*/ 2147483647 h 38"/>
                <a:gd name="T60" fmla="*/ 0 w 29"/>
                <a:gd name="T61" fmla="*/ 2147483647 h 38"/>
                <a:gd name="T62" fmla="*/ 0 w 29"/>
                <a:gd name="T63" fmla="*/ 2147483647 h 38"/>
                <a:gd name="T64" fmla="*/ 0 w 29"/>
                <a:gd name="T65" fmla="*/ 2147483647 h 38"/>
                <a:gd name="T66" fmla="*/ 2147483647 w 29"/>
                <a:gd name="T67" fmla="*/ 2147483647 h 38"/>
                <a:gd name="T68" fmla="*/ 2147483647 w 29"/>
                <a:gd name="T69" fmla="*/ 2147483647 h 38"/>
                <a:gd name="T70" fmla="*/ 2147483647 w 29"/>
                <a:gd name="T71" fmla="*/ 2147483647 h 38"/>
                <a:gd name="T72" fmla="*/ 2147483647 w 29"/>
                <a:gd name="T73" fmla="*/ 2147483647 h 38"/>
                <a:gd name="T74" fmla="*/ 2147483647 w 29"/>
                <a:gd name="T75" fmla="*/ 2147483647 h 38"/>
                <a:gd name="T76" fmla="*/ 2147483647 w 29"/>
                <a:gd name="T77" fmla="*/ 2147483647 h 38"/>
                <a:gd name="T78" fmla="*/ 2147483647 w 29"/>
                <a:gd name="T79" fmla="*/ 2147483647 h 38"/>
                <a:gd name="T80" fmla="*/ 2147483647 w 29"/>
                <a:gd name="T81" fmla="*/ 2147483647 h 38"/>
                <a:gd name="T82" fmla="*/ 2147483647 w 29"/>
                <a:gd name="T83" fmla="*/ 214748364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38"/>
                <a:gd name="T128" fmla="*/ 29 w 29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38">
                  <a:moveTo>
                    <a:pt x="14" y="38"/>
                  </a:moveTo>
                  <a:lnTo>
                    <a:pt x="17" y="38"/>
                  </a:lnTo>
                  <a:lnTo>
                    <a:pt x="19" y="38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6" y="30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4" name="Freeform 276"/>
            <p:cNvSpPr>
              <a:spLocks/>
            </p:cNvSpPr>
            <p:nvPr/>
          </p:nvSpPr>
          <p:spPr bwMode="auto">
            <a:xfrm>
              <a:off x="3759201" y="3281363"/>
              <a:ext cx="49213" cy="61912"/>
            </a:xfrm>
            <a:custGeom>
              <a:avLst/>
              <a:gdLst>
                <a:gd name="T0" fmla="*/ 2147483647 w 31"/>
                <a:gd name="T1" fmla="*/ 2147483647 h 39"/>
                <a:gd name="T2" fmla="*/ 2147483647 w 31"/>
                <a:gd name="T3" fmla="*/ 2147483647 h 39"/>
                <a:gd name="T4" fmla="*/ 2147483647 w 31"/>
                <a:gd name="T5" fmla="*/ 2147483647 h 39"/>
                <a:gd name="T6" fmla="*/ 2147483647 w 31"/>
                <a:gd name="T7" fmla="*/ 2147483647 h 39"/>
                <a:gd name="T8" fmla="*/ 2147483647 w 31"/>
                <a:gd name="T9" fmla="*/ 2147483647 h 39"/>
                <a:gd name="T10" fmla="*/ 2147483647 w 31"/>
                <a:gd name="T11" fmla="*/ 2147483647 h 39"/>
                <a:gd name="T12" fmla="*/ 2147483647 w 31"/>
                <a:gd name="T13" fmla="*/ 2147483647 h 39"/>
                <a:gd name="T14" fmla="*/ 2147483647 w 31"/>
                <a:gd name="T15" fmla="*/ 2147483647 h 39"/>
                <a:gd name="T16" fmla="*/ 2147483647 w 31"/>
                <a:gd name="T17" fmla="*/ 2147483647 h 39"/>
                <a:gd name="T18" fmla="*/ 2147483647 w 31"/>
                <a:gd name="T19" fmla="*/ 2147483647 h 39"/>
                <a:gd name="T20" fmla="*/ 2147483647 w 31"/>
                <a:gd name="T21" fmla="*/ 2147483647 h 39"/>
                <a:gd name="T22" fmla="*/ 2147483647 w 31"/>
                <a:gd name="T23" fmla="*/ 2147483647 h 39"/>
                <a:gd name="T24" fmla="*/ 2147483647 w 31"/>
                <a:gd name="T25" fmla="*/ 2147483647 h 39"/>
                <a:gd name="T26" fmla="*/ 2147483647 w 31"/>
                <a:gd name="T27" fmla="*/ 2147483647 h 39"/>
                <a:gd name="T28" fmla="*/ 2147483647 w 31"/>
                <a:gd name="T29" fmla="*/ 2147483647 h 39"/>
                <a:gd name="T30" fmla="*/ 2147483647 w 31"/>
                <a:gd name="T31" fmla="*/ 2147483647 h 39"/>
                <a:gd name="T32" fmla="*/ 2147483647 w 31"/>
                <a:gd name="T33" fmla="*/ 2147483647 h 39"/>
                <a:gd name="T34" fmla="*/ 2147483647 w 31"/>
                <a:gd name="T35" fmla="*/ 2147483647 h 39"/>
                <a:gd name="T36" fmla="*/ 2147483647 w 31"/>
                <a:gd name="T37" fmla="*/ 0 h 39"/>
                <a:gd name="T38" fmla="*/ 2147483647 w 31"/>
                <a:gd name="T39" fmla="*/ 0 h 39"/>
                <a:gd name="T40" fmla="*/ 2147483647 w 31"/>
                <a:gd name="T41" fmla="*/ 0 h 39"/>
                <a:gd name="T42" fmla="*/ 2147483647 w 31"/>
                <a:gd name="T43" fmla="*/ 0 h 39"/>
                <a:gd name="T44" fmla="*/ 2147483647 w 31"/>
                <a:gd name="T45" fmla="*/ 0 h 39"/>
                <a:gd name="T46" fmla="*/ 2147483647 w 31"/>
                <a:gd name="T47" fmla="*/ 2147483647 h 39"/>
                <a:gd name="T48" fmla="*/ 2147483647 w 31"/>
                <a:gd name="T49" fmla="*/ 2147483647 h 39"/>
                <a:gd name="T50" fmla="*/ 2147483647 w 31"/>
                <a:gd name="T51" fmla="*/ 2147483647 h 39"/>
                <a:gd name="T52" fmla="*/ 2147483647 w 31"/>
                <a:gd name="T53" fmla="*/ 2147483647 h 39"/>
                <a:gd name="T54" fmla="*/ 2147483647 w 31"/>
                <a:gd name="T55" fmla="*/ 2147483647 h 39"/>
                <a:gd name="T56" fmla="*/ 0 w 31"/>
                <a:gd name="T57" fmla="*/ 2147483647 h 39"/>
                <a:gd name="T58" fmla="*/ 0 w 31"/>
                <a:gd name="T59" fmla="*/ 2147483647 h 39"/>
                <a:gd name="T60" fmla="*/ 0 w 31"/>
                <a:gd name="T61" fmla="*/ 2147483647 h 39"/>
                <a:gd name="T62" fmla="*/ 0 w 31"/>
                <a:gd name="T63" fmla="*/ 2147483647 h 39"/>
                <a:gd name="T64" fmla="*/ 0 w 31"/>
                <a:gd name="T65" fmla="*/ 2147483647 h 39"/>
                <a:gd name="T66" fmla="*/ 2147483647 w 31"/>
                <a:gd name="T67" fmla="*/ 2147483647 h 39"/>
                <a:gd name="T68" fmla="*/ 2147483647 w 31"/>
                <a:gd name="T69" fmla="*/ 2147483647 h 39"/>
                <a:gd name="T70" fmla="*/ 2147483647 w 31"/>
                <a:gd name="T71" fmla="*/ 2147483647 h 39"/>
                <a:gd name="T72" fmla="*/ 2147483647 w 31"/>
                <a:gd name="T73" fmla="*/ 2147483647 h 39"/>
                <a:gd name="T74" fmla="*/ 2147483647 w 31"/>
                <a:gd name="T75" fmla="*/ 2147483647 h 39"/>
                <a:gd name="T76" fmla="*/ 2147483647 w 31"/>
                <a:gd name="T77" fmla="*/ 2147483647 h 39"/>
                <a:gd name="T78" fmla="*/ 2147483647 w 31"/>
                <a:gd name="T79" fmla="*/ 2147483647 h 39"/>
                <a:gd name="T80" fmla="*/ 2147483647 w 31"/>
                <a:gd name="T81" fmla="*/ 2147483647 h 39"/>
                <a:gd name="T82" fmla="*/ 2147483647 w 31"/>
                <a:gd name="T83" fmla="*/ 2147483647 h 39"/>
                <a:gd name="T84" fmla="*/ 2147483647 w 31"/>
                <a:gd name="T85" fmla="*/ 2147483647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39"/>
                <a:gd name="T131" fmla="*/ 31 w 31"/>
                <a:gd name="T132" fmla="*/ 39 h 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39">
                  <a:moveTo>
                    <a:pt x="15" y="36"/>
                  </a:moveTo>
                  <a:lnTo>
                    <a:pt x="17" y="39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4" y="33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5" name="Freeform 277"/>
            <p:cNvSpPr>
              <a:spLocks/>
            </p:cNvSpPr>
            <p:nvPr/>
          </p:nvSpPr>
          <p:spPr bwMode="auto">
            <a:xfrm>
              <a:off x="3865563" y="3638551"/>
              <a:ext cx="49212" cy="60325"/>
            </a:xfrm>
            <a:custGeom>
              <a:avLst/>
              <a:gdLst>
                <a:gd name="T0" fmla="*/ 2147483647 w 31"/>
                <a:gd name="T1" fmla="*/ 2147483647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2147483647 h 38"/>
                <a:gd name="T8" fmla="*/ 2147483647 w 31"/>
                <a:gd name="T9" fmla="*/ 2147483647 h 38"/>
                <a:gd name="T10" fmla="*/ 2147483647 w 31"/>
                <a:gd name="T11" fmla="*/ 2147483647 h 38"/>
                <a:gd name="T12" fmla="*/ 2147483647 w 31"/>
                <a:gd name="T13" fmla="*/ 2147483647 h 38"/>
                <a:gd name="T14" fmla="*/ 2147483647 w 31"/>
                <a:gd name="T15" fmla="*/ 2147483647 h 38"/>
                <a:gd name="T16" fmla="*/ 2147483647 w 31"/>
                <a:gd name="T17" fmla="*/ 2147483647 h 38"/>
                <a:gd name="T18" fmla="*/ 2147483647 w 31"/>
                <a:gd name="T19" fmla="*/ 2147483647 h 38"/>
                <a:gd name="T20" fmla="*/ 2147483647 w 31"/>
                <a:gd name="T21" fmla="*/ 2147483647 h 38"/>
                <a:gd name="T22" fmla="*/ 2147483647 w 31"/>
                <a:gd name="T23" fmla="*/ 2147483647 h 38"/>
                <a:gd name="T24" fmla="*/ 2147483647 w 31"/>
                <a:gd name="T25" fmla="*/ 2147483647 h 38"/>
                <a:gd name="T26" fmla="*/ 2147483647 w 31"/>
                <a:gd name="T27" fmla="*/ 2147483647 h 38"/>
                <a:gd name="T28" fmla="*/ 2147483647 w 31"/>
                <a:gd name="T29" fmla="*/ 2147483647 h 38"/>
                <a:gd name="T30" fmla="*/ 2147483647 w 31"/>
                <a:gd name="T31" fmla="*/ 2147483647 h 38"/>
                <a:gd name="T32" fmla="*/ 2147483647 w 31"/>
                <a:gd name="T33" fmla="*/ 2147483647 h 38"/>
                <a:gd name="T34" fmla="*/ 2147483647 w 31"/>
                <a:gd name="T35" fmla="*/ 2147483647 h 38"/>
                <a:gd name="T36" fmla="*/ 2147483647 w 31"/>
                <a:gd name="T37" fmla="*/ 0 h 38"/>
                <a:gd name="T38" fmla="*/ 2147483647 w 31"/>
                <a:gd name="T39" fmla="*/ 0 h 38"/>
                <a:gd name="T40" fmla="*/ 2147483647 w 31"/>
                <a:gd name="T41" fmla="*/ 0 h 38"/>
                <a:gd name="T42" fmla="*/ 2147483647 w 31"/>
                <a:gd name="T43" fmla="*/ 0 h 38"/>
                <a:gd name="T44" fmla="*/ 2147483647 w 31"/>
                <a:gd name="T45" fmla="*/ 0 h 38"/>
                <a:gd name="T46" fmla="*/ 2147483647 w 31"/>
                <a:gd name="T47" fmla="*/ 2147483647 h 38"/>
                <a:gd name="T48" fmla="*/ 2147483647 w 31"/>
                <a:gd name="T49" fmla="*/ 2147483647 h 38"/>
                <a:gd name="T50" fmla="*/ 2147483647 w 31"/>
                <a:gd name="T51" fmla="*/ 2147483647 h 38"/>
                <a:gd name="T52" fmla="*/ 2147483647 w 31"/>
                <a:gd name="T53" fmla="*/ 2147483647 h 38"/>
                <a:gd name="T54" fmla="*/ 2147483647 w 31"/>
                <a:gd name="T55" fmla="*/ 2147483647 h 38"/>
                <a:gd name="T56" fmla="*/ 2147483647 w 31"/>
                <a:gd name="T57" fmla="*/ 2147483647 h 38"/>
                <a:gd name="T58" fmla="*/ 2147483647 w 31"/>
                <a:gd name="T59" fmla="*/ 2147483647 h 38"/>
                <a:gd name="T60" fmla="*/ 0 w 31"/>
                <a:gd name="T61" fmla="*/ 2147483647 h 38"/>
                <a:gd name="T62" fmla="*/ 2147483647 w 31"/>
                <a:gd name="T63" fmla="*/ 2147483647 h 38"/>
                <a:gd name="T64" fmla="*/ 2147483647 w 31"/>
                <a:gd name="T65" fmla="*/ 2147483647 h 38"/>
                <a:gd name="T66" fmla="*/ 2147483647 w 31"/>
                <a:gd name="T67" fmla="*/ 2147483647 h 38"/>
                <a:gd name="T68" fmla="*/ 2147483647 w 31"/>
                <a:gd name="T69" fmla="*/ 2147483647 h 38"/>
                <a:gd name="T70" fmla="*/ 2147483647 w 31"/>
                <a:gd name="T71" fmla="*/ 2147483647 h 38"/>
                <a:gd name="T72" fmla="*/ 2147483647 w 31"/>
                <a:gd name="T73" fmla="*/ 2147483647 h 38"/>
                <a:gd name="T74" fmla="*/ 2147483647 w 31"/>
                <a:gd name="T75" fmla="*/ 2147483647 h 38"/>
                <a:gd name="T76" fmla="*/ 2147483647 w 31"/>
                <a:gd name="T77" fmla="*/ 2147483647 h 38"/>
                <a:gd name="T78" fmla="*/ 2147483647 w 31"/>
                <a:gd name="T79" fmla="*/ 2147483647 h 38"/>
                <a:gd name="T80" fmla="*/ 2147483647 w 31"/>
                <a:gd name="T81" fmla="*/ 2147483647 h 38"/>
                <a:gd name="T82" fmla="*/ 2147483647 w 31"/>
                <a:gd name="T83" fmla="*/ 2147483647 h 38"/>
                <a:gd name="T84" fmla="*/ 2147483647 w 31"/>
                <a:gd name="T85" fmla="*/ 2147483647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38"/>
                <a:gd name="T131" fmla="*/ 31 w 31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38">
                  <a:moveTo>
                    <a:pt x="15" y="35"/>
                  </a:moveTo>
                  <a:lnTo>
                    <a:pt x="19" y="38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9" y="26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5" y="6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5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6" name="Freeform 278"/>
            <p:cNvSpPr>
              <a:spLocks/>
            </p:cNvSpPr>
            <p:nvPr/>
          </p:nvSpPr>
          <p:spPr bwMode="auto">
            <a:xfrm>
              <a:off x="4181475" y="1776413"/>
              <a:ext cx="50800" cy="57150"/>
            </a:xfrm>
            <a:custGeom>
              <a:avLst/>
              <a:gdLst>
                <a:gd name="T0" fmla="*/ 0 w 32"/>
                <a:gd name="T1" fmla="*/ 2147483647 h 36"/>
                <a:gd name="T2" fmla="*/ 2147483647 w 32"/>
                <a:gd name="T3" fmla="*/ 2147483647 h 36"/>
                <a:gd name="T4" fmla="*/ 2147483647 w 32"/>
                <a:gd name="T5" fmla="*/ 0 h 36"/>
                <a:gd name="T6" fmla="*/ 2147483647 w 32"/>
                <a:gd name="T7" fmla="*/ 2147483647 h 36"/>
                <a:gd name="T8" fmla="*/ 2147483647 w 32"/>
                <a:gd name="T9" fmla="*/ 2147483647 h 36"/>
                <a:gd name="T10" fmla="*/ 0 w 32"/>
                <a:gd name="T11" fmla="*/ 214748364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6"/>
                <a:gd name="T20" fmla="*/ 32 w 3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6">
                  <a:moveTo>
                    <a:pt x="0" y="36"/>
                  </a:moveTo>
                  <a:lnTo>
                    <a:pt x="32" y="36"/>
                  </a:lnTo>
                  <a:lnTo>
                    <a:pt x="17" y="0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7" name="Freeform 279"/>
            <p:cNvSpPr>
              <a:spLocks/>
            </p:cNvSpPr>
            <p:nvPr/>
          </p:nvSpPr>
          <p:spPr bwMode="auto">
            <a:xfrm>
              <a:off x="4208463" y="1824038"/>
              <a:ext cx="1858962" cy="4087812"/>
            </a:xfrm>
            <a:custGeom>
              <a:avLst/>
              <a:gdLst>
                <a:gd name="T0" fmla="*/ 2147483647 w 1171"/>
                <a:gd name="T1" fmla="*/ 2147483647 h 2575"/>
                <a:gd name="T2" fmla="*/ 2147483647 w 1171"/>
                <a:gd name="T3" fmla="*/ 2147483647 h 2575"/>
                <a:gd name="T4" fmla="*/ 0 w 1171"/>
                <a:gd name="T5" fmla="*/ 2147483647 h 2575"/>
                <a:gd name="T6" fmla="*/ 0 w 1171"/>
                <a:gd name="T7" fmla="*/ 0 h 25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1"/>
                <a:gd name="T13" fmla="*/ 0 h 2575"/>
                <a:gd name="T14" fmla="*/ 1171 w 1171"/>
                <a:gd name="T15" fmla="*/ 2575 h 25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1" h="2575">
                  <a:moveTo>
                    <a:pt x="1171" y="2265"/>
                  </a:moveTo>
                  <a:lnTo>
                    <a:pt x="1171" y="2575"/>
                  </a:lnTo>
                  <a:lnTo>
                    <a:pt x="0" y="2575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8" name="Freeform 280"/>
            <p:cNvSpPr>
              <a:spLocks/>
            </p:cNvSpPr>
            <p:nvPr/>
          </p:nvSpPr>
          <p:spPr bwMode="auto">
            <a:xfrm>
              <a:off x="9155113" y="5465763"/>
              <a:ext cx="49212" cy="61912"/>
            </a:xfrm>
            <a:custGeom>
              <a:avLst/>
              <a:gdLst>
                <a:gd name="T0" fmla="*/ 0 w 31"/>
                <a:gd name="T1" fmla="*/ 0 h 39"/>
                <a:gd name="T2" fmla="*/ 2147483647 w 31"/>
                <a:gd name="T3" fmla="*/ 2147483647 h 39"/>
                <a:gd name="T4" fmla="*/ 2147483647 w 31"/>
                <a:gd name="T5" fmla="*/ 2147483647 h 39"/>
                <a:gd name="T6" fmla="*/ 2147483647 w 31"/>
                <a:gd name="T7" fmla="*/ 0 h 39"/>
                <a:gd name="T8" fmla="*/ 2147483647 w 31"/>
                <a:gd name="T9" fmla="*/ 0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2" y="39"/>
                  </a:lnTo>
                  <a:lnTo>
                    <a:pt x="31" y="18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899" name="Line 281"/>
            <p:cNvSpPr>
              <a:spLocks noChangeShapeType="1"/>
            </p:cNvSpPr>
            <p:nvPr/>
          </p:nvSpPr>
          <p:spPr bwMode="auto">
            <a:xfrm flipH="1">
              <a:off x="7966076" y="5494339"/>
              <a:ext cx="11969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0" name="Freeform 282"/>
            <p:cNvSpPr>
              <a:spLocks/>
            </p:cNvSpPr>
            <p:nvPr/>
          </p:nvSpPr>
          <p:spPr bwMode="auto">
            <a:xfrm>
              <a:off x="7758113" y="5494338"/>
              <a:ext cx="315912" cy="328612"/>
            </a:xfrm>
            <a:custGeom>
              <a:avLst/>
              <a:gdLst>
                <a:gd name="T0" fmla="*/ 2147483647 w 199"/>
                <a:gd name="T1" fmla="*/ 0 h 207"/>
                <a:gd name="T2" fmla="*/ 2147483647 w 199"/>
                <a:gd name="T3" fmla="*/ 2147483647 h 207"/>
                <a:gd name="T4" fmla="*/ 0 w 199"/>
                <a:gd name="T5" fmla="*/ 2147483647 h 207"/>
                <a:gd name="T6" fmla="*/ 0 60000 65536"/>
                <a:gd name="T7" fmla="*/ 0 60000 65536"/>
                <a:gd name="T8" fmla="*/ 0 60000 65536"/>
                <a:gd name="T9" fmla="*/ 0 w 199"/>
                <a:gd name="T10" fmla="*/ 0 h 207"/>
                <a:gd name="T11" fmla="*/ 199 w 19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" h="207">
                  <a:moveTo>
                    <a:pt x="199" y="0"/>
                  </a:moveTo>
                  <a:lnTo>
                    <a:pt x="199" y="207"/>
                  </a:lnTo>
                  <a:lnTo>
                    <a:pt x="0" y="20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1" name="Freeform 283"/>
            <p:cNvSpPr>
              <a:spLocks/>
            </p:cNvSpPr>
            <p:nvPr/>
          </p:nvSpPr>
          <p:spPr bwMode="auto">
            <a:xfrm>
              <a:off x="8050214" y="5465763"/>
              <a:ext cx="46037" cy="61912"/>
            </a:xfrm>
            <a:custGeom>
              <a:avLst/>
              <a:gdLst>
                <a:gd name="T0" fmla="*/ 2147483647 w 29"/>
                <a:gd name="T1" fmla="*/ 2147483647 h 39"/>
                <a:gd name="T2" fmla="*/ 2147483647 w 29"/>
                <a:gd name="T3" fmla="*/ 2147483647 h 39"/>
                <a:gd name="T4" fmla="*/ 2147483647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2147483647 h 39"/>
                <a:gd name="T12" fmla="*/ 2147483647 w 29"/>
                <a:gd name="T13" fmla="*/ 2147483647 h 39"/>
                <a:gd name="T14" fmla="*/ 2147483647 w 29"/>
                <a:gd name="T15" fmla="*/ 2147483647 h 39"/>
                <a:gd name="T16" fmla="*/ 2147483647 w 29"/>
                <a:gd name="T17" fmla="*/ 2147483647 h 39"/>
                <a:gd name="T18" fmla="*/ 2147483647 w 29"/>
                <a:gd name="T19" fmla="*/ 2147483647 h 39"/>
                <a:gd name="T20" fmla="*/ 2147483647 w 29"/>
                <a:gd name="T21" fmla="*/ 2147483647 h 39"/>
                <a:gd name="T22" fmla="*/ 2147483647 w 29"/>
                <a:gd name="T23" fmla="*/ 2147483647 h 39"/>
                <a:gd name="T24" fmla="*/ 2147483647 w 29"/>
                <a:gd name="T25" fmla="*/ 2147483647 h 39"/>
                <a:gd name="T26" fmla="*/ 2147483647 w 29"/>
                <a:gd name="T27" fmla="*/ 2147483647 h 39"/>
                <a:gd name="T28" fmla="*/ 2147483647 w 29"/>
                <a:gd name="T29" fmla="*/ 2147483647 h 39"/>
                <a:gd name="T30" fmla="*/ 2147483647 w 29"/>
                <a:gd name="T31" fmla="*/ 2147483647 h 39"/>
                <a:gd name="T32" fmla="*/ 2147483647 w 29"/>
                <a:gd name="T33" fmla="*/ 2147483647 h 39"/>
                <a:gd name="T34" fmla="*/ 2147483647 w 29"/>
                <a:gd name="T35" fmla="*/ 2147483647 h 39"/>
                <a:gd name="T36" fmla="*/ 2147483647 w 29"/>
                <a:gd name="T37" fmla="*/ 0 h 39"/>
                <a:gd name="T38" fmla="*/ 2147483647 w 29"/>
                <a:gd name="T39" fmla="*/ 0 h 39"/>
                <a:gd name="T40" fmla="*/ 2147483647 w 29"/>
                <a:gd name="T41" fmla="*/ 0 h 39"/>
                <a:gd name="T42" fmla="*/ 2147483647 w 29"/>
                <a:gd name="T43" fmla="*/ 0 h 39"/>
                <a:gd name="T44" fmla="*/ 2147483647 w 29"/>
                <a:gd name="T45" fmla="*/ 0 h 39"/>
                <a:gd name="T46" fmla="*/ 2147483647 w 29"/>
                <a:gd name="T47" fmla="*/ 2147483647 h 39"/>
                <a:gd name="T48" fmla="*/ 2147483647 w 29"/>
                <a:gd name="T49" fmla="*/ 2147483647 h 39"/>
                <a:gd name="T50" fmla="*/ 2147483647 w 29"/>
                <a:gd name="T51" fmla="*/ 2147483647 h 39"/>
                <a:gd name="T52" fmla="*/ 2147483647 w 29"/>
                <a:gd name="T53" fmla="*/ 2147483647 h 39"/>
                <a:gd name="T54" fmla="*/ 0 w 29"/>
                <a:gd name="T55" fmla="*/ 2147483647 h 39"/>
                <a:gd name="T56" fmla="*/ 0 w 29"/>
                <a:gd name="T57" fmla="*/ 2147483647 h 39"/>
                <a:gd name="T58" fmla="*/ 0 w 29"/>
                <a:gd name="T59" fmla="*/ 2147483647 h 39"/>
                <a:gd name="T60" fmla="*/ 0 w 29"/>
                <a:gd name="T61" fmla="*/ 2147483647 h 39"/>
                <a:gd name="T62" fmla="*/ 0 w 29"/>
                <a:gd name="T63" fmla="*/ 2147483647 h 39"/>
                <a:gd name="T64" fmla="*/ 0 w 29"/>
                <a:gd name="T65" fmla="*/ 2147483647 h 39"/>
                <a:gd name="T66" fmla="*/ 0 w 29"/>
                <a:gd name="T67" fmla="*/ 2147483647 h 39"/>
                <a:gd name="T68" fmla="*/ 2147483647 w 29"/>
                <a:gd name="T69" fmla="*/ 2147483647 h 39"/>
                <a:gd name="T70" fmla="*/ 2147483647 w 29"/>
                <a:gd name="T71" fmla="*/ 2147483647 h 39"/>
                <a:gd name="T72" fmla="*/ 2147483647 w 29"/>
                <a:gd name="T73" fmla="*/ 2147483647 h 39"/>
                <a:gd name="T74" fmla="*/ 2147483647 w 29"/>
                <a:gd name="T75" fmla="*/ 2147483647 h 39"/>
                <a:gd name="T76" fmla="*/ 2147483647 w 29"/>
                <a:gd name="T77" fmla="*/ 2147483647 h 39"/>
                <a:gd name="T78" fmla="*/ 2147483647 w 29"/>
                <a:gd name="T79" fmla="*/ 2147483647 h 39"/>
                <a:gd name="T80" fmla="*/ 2147483647 w 29"/>
                <a:gd name="T81" fmla="*/ 2147483647 h 39"/>
                <a:gd name="T82" fmla="*/ 2147483647 w 29"/>
                <a:gd name="T83" fmla="*/ 2147483647 h 39"/>
                <a:gd name="T84" fmla="*/ 2147483647 w 29"/>
                <a:gd name="T85" fmla="*/ 2147483647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"/>
                <a:gd name="T130" fmla="*/ 0 h 39"/>
                <a:gd name="T131" fmla="*/ 29 w 29"/>
                <a:gd name="T132" fmla="*/ 39 h 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" h="39">
                  <a:moveTo>
                    <a:pt x="15" y="36"/>
                  </a:moveTo>
                  <a:lnTo>
                    <a:pt x="17" y="39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2" name="Freeform 284"/>
            <p:cNvSpPr>
              <a:spLocks/>
            </p:cNvSpPr>
            <p:nvPr/>
          </p:nvSpPr>
          <p:spPr bwMode="auto">
            <a:xfrm>
              <a:off x="7753350" y="5499100"/>
              <a:ext cx="1758950" cy="501650"/>
            </a:xfrm>
            <a:custGeom>
              <a:avLst/>
              <a:gdLst>
                <a:gd name="T0" fmla="*/ 0 w 1108"/>
                <a:gd name="T1" fmla="*/ 2147483647 h 316"/>
                <a:gd name="T2" fmla="*/ 2147483647 w 1108"/>
                <a:gd name="T3" fmla="*/ 2147483647 h 316"/>
                <a:gd name="T4" fmla="*/ 2147483647 w 1108"/>
                <a:gd name="T5" fmla="*/ 0 h 316"/>
                <a:gd name="T6" fmla="*/ 2147483647 w 1108"/>
                <a:gd name="T7" fmla="*/ 0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8"/>
                <a:gd name="T13" fmla="*/ 0 h 316"/>
                <a:gd name="T14" fmla="*/ 1108 w 1108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8" h="316">
                  <a:moveTo>
                    <a:pt x="0" y="316"/>
                  </a:moveTo>
                  <a:lnTo>
                    <a:pt x="1108" y="316"/>
                  </a:lnTo>
                  <a:lnTo>
                    <a:pt x="1108" y="0"/>
                  </a:lnTo>
                  <a:lnTo>
                    <a:pt x="104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3" name="Freeform 285"/>
            <p:cNvSpPr>
              <a:spLocks/>
            </p:cNvSpPr>
            <p:nvPr/>
          </p:nvSpPr>
          <p:spPr bwMode="auto">
            <a:xfrm>
              <a:off x="7723189" y="5967413"/>
              <a:ext cx="46037" cy="61912"/>
            </a:xfrm>
            <a:custGeom>
              <a:avLst/>
              <a:gdLst>
                <a:gd name="T0" fmla="*/ 2147483647 w 29"/>
                <a:gd name="T1" fmla="*/ 0 h 39"/>
                <a:gd name="T2" fmla="*/ 2147483647 w 29"/>
                <a:gd name="T3" fmla="*/ 2147483647 h 39"/>
                <a:gd name="T4" fmla="*/ 0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9"/>
                <a:gd name="T20" fmla="*/ 29 w 2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9">
                  <a:moveTo>
                    <a:pt x="29" y="0"/>
                  </a:moveTo>
                  <a:lnTo>
                    <a:pt x="29" y="39"/>
                  </a:lnTo>
                  <a:lnTo>
                    <a:pt x="0" y="21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4" name="Freeform 286"/>
            <p:cNvSpPr>
              <a:spLocks/>
            </p:cNvSpPr>
            <p:nvPr/>
          </p:nvSpPr>
          <p:spPr bwMode="auto">
            <a:xfrm>
              <a:off x="7723189" y="5789614"/>
              <a:ext cx="46037" cy="60325"/>
            </a:xfrm>
            <a:custGeom>
              <a:avLst/>
              <a:gdLst>
                <a:gd name="T0" fmla="*/ 2147483647 w 29"/>
                <a:gd name="T1" fmla="*/ 0 h 38"/>
                <a:gd name="T2" fmla="*/ 2147483647 w 29"/>
                <a:gd name="T3" fmla="*/ 2147483647 h 38"/>
                <a:gd name="T4" fmla="*/ 0 w 29"/>
                <a:gd name="T5" fmla="*/ 2147483647 h 38"/>
                <a:gd name="T6" fmla="*/ 2147483647 w 29"/>
                <a:gd name="T7" fmla="*/ 2147483647 h 38"/>
                <a:gd name="T8" fmla="*/ 2147483647 w 29"/>
                <a:gd name="T9" fmla="*/ 2147483647 h 38"/>
                <a:gd name="T10" fmla="*/ 2147483647 w 29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8"/>
                <a:gd name="T20" fmla="*/ 29 w 29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8">
                  <a:moveTo>
                    <a:pt x="29" y="0"/>
                  </a:moveTo>
                  <a:lnTo>
                    <a:pt x="29" y="38"/>
                  </a:lnTo>
                  <a:lnTo>
                    <a:pt x="0" y="21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5" name="Freeform 287"/>
            <p:cNvSpPr>
              <a:spLocks/>
            </p:cNvSpPr>
            <p:nvPr/>
          </p:nvSpPr>
          <p:spPr bwMode="auto">
            <a:xfrm>
              <a:off x="7723189" y="5878513"/>
              <a:ext cx="46037" cy="61912"/>
            </a:xfrm>
            <a:custGeom>
              <a:avLst/>
              <a:gdLst>
                <a:gd name="T0" fmla="*/ 2147483647 w 29"/>
                <a:gd name="T1" fmla="*/ 0 h 39"/>
                <a:gd name="T2" fmla="*/ 2147483647 w 29"/>
                <a:gd name="T3" fmla="*/ 2147483647 h 39"/>
                <a:gd name="T4" fmla="*/ 0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9"/>
                <a:gd name="T20" fmla="*/ 29 w 2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9">
                  <a:moveTo>
                    <a:pt x="29" y="0"/>
                  </a:moveTo>
                  <a:lnTo>
                    <a:pt x="29" y="39"/>
                  </a:lnTo>
                  <a:lnTo>
                    <a:pt x="0" y="21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6" name="Freeform 288"/>
            <p:cNvSpPr>
              <a:spLocks/>
            </p:cNvSpPr>
            <p:nvPr/>
          </p:nvSpPr>
          <p:spPr bwMode="auto">
            <a:xfrm>
              <a:off x="8378826" y="3965576"/>
              <a:ext cx="49213" cy="61913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2147483647 h 39"/>
                <a:gd name="T8" fmla="*/ 0 w 31"/>
                <a:gd name="T9" fmla="*/ 2147483647 h 39"/>
                <a:gd name="T10" fmla="*/ 0 w 3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9"/>
                <a:gd name="T20" fmla="*/ 31 w 3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7" name="Line 289"/>
            <p:cNvSpPr>
              <a:spLocks noChangeShapeType="1"/>
            </p:cNvSpPr>
            <p:nvPr/>
          </p:nvSpPr>
          <p:spPr bwMode="auto">
            <a:xfrm flipH="1">
              <a:off x="7966076" y="3998914"/>
              <a:ext cx="42386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8" name="Freeform 290"/>
            <p:cNvSpPr>
              <a:spLocks/>
            </p:cNvSpPr>
            <p:nvPr/>
          </p:nvSpPr>
          <p:spPr bwMode="auto">
            <a:xfrm>
              <a:off x="8267700" y="4800601"/>
              <a:ext cx="46038" cy="60325"/>
            </a:xfrm>
            <a:custGeom>
              <a:avLst/>
              <a:gdLst>
                <a:gd name="T0" fmla="*/ 2147483647 w 29"/>
                <a:gd name="T1" fmla="*/ 2147483647 h 38"/>
                <a:gd name="T2" fmla="*/ 2147483647 w 29"/>
                <a:gd name="T3" fmla="*/ 2147483647 h 38"/>
                <a:gd name="T4" fmla="*/ 2147483647 w 29"/>
                <a:gd name="T5" fmla="*/ 2147483647 h 38"/>
                <a:gd name="T6" fmla="*/ 2147483647 w 29"/>
                <a:gd name="T7" fmla="*/ 2147483647 h 38"/>
                <a:gd name="T8" fmla="*/ 2147483647 w 29"/>
                <a:gd name="T9" fmla="*/ 2147483647 h 38"/>
                <a:gd name="T10" fmla="*/ 2147483647 w 29"/>
                <a:gd name="T11" fmla="*/ 2147483647 h 38"/>
                <a:gd name="T12" fmla="*/ 2147483647 w 29"/>
                <a:gd name="T13" fmla="*/ 2147483647 h 38"/>
                <a:gd name="T14" fmla="*/ 2147483647 w 29"/>
                <a:gd name="T15" fmla="*/ 2147483647 h 38"/>
                <a:gd name="T16" fmla="*/ 2147483647 w 29"/>
                <a:gd name="T17" fmla="*/ 2147483647 h 38"/>
                <a:gd name="T18" fmla="*/ 2147483647 w 29"/>
                <a:gd name="T19" fmla="*/ 2147483647 h 38"/>
                <a:gd name="T20" fmla="*/ 2147483647 w 29"/>
                <a:gd name="T21" fmla="*/ 2147483647 h 38"/>
                <a:gd name="T22" fmla="*/ 2147483647 w 29"/>
                <a:gd name="T23" fmla="*/ 2147483647 h 38"/>
                <a:gd name="T24" fmla="*/ 2147483647 w 29"/>
                <a:gd name="T25" fmla="*/ 2147483647 h 38"/>
                <a:gd name="T26" fmla="*/ 2147483647 w 29"/>
                <a:gd name="T27" fmla="*/ 2147483647 h 38"/>
                <a:gd name="T28" fmla="*/ 2147483647 w 29"/>
                <a:gd name="T29" fmla="*/ 2147483647 h 38"/>
                <a:gd name="T30" fmla="*/ 2147483647 w 29"/>
                <a:gd name="T31" fmla="*/ 2147483647 h 38"/>
                <a:gd name="T32" fmla="*/ 2147483647 w 29"/>
                <a:gd name="T33" fmla="*/ 2147483647 h 38"/>
                <a:gd name="T34" fmla="*/ 2147483647 w 29"/>
                <a:gd name="T35" fmla="*/ 2147483647 h 38"/>
                <a:gd name="T36" fmla="*/ 2147483647 w 29"/>
                <a:gd name="T37" fmla="*/ 2147483647 h 38"/>
                <a:gd name="T38" fmla="*/ 2147483647 w 29"/>
                <a:gd name="T39" fmla="*/ 0 h 38"/>
                <a:gd name="T40" fmla="*/ 2147483647 w 29"/>
                <a:gd name="T41" fmla="*/ 0 h 38"/>
                <a:gd name="T42" fmla="*/ 2147483647 w 29"/>
                <a:gd name="T43" fmla="*/ 0 h 38"/>
                <a:gd name="T44" fmla="*/ 2147483647 w 29"/>
                <a:gd name="T45" fmla="*/ 2147483647 h 38"/>
                <a:gd name="T46" fmla="*/ 2147483647 w 29"/>
                <a:gd name="T47" fmla="*/ 2147483647 h 38"/>
                <a:gd name="T48" fmla="*/ 2147483647 w 29"/>
                <a:gd name="T49" fmla="*/ 2147483647 h 38"/>
                <a:gd name="T50" fmla="*/ 2147483647 w 29"/>
                <a:gd name="T51" fmla="*/ 2147483647 h 38"/>
                <a:gd name="T52" fmla="*/ 2147483647 w 29"/>
                <a:gd name="T53" fmla="*/ 2147483647 h 38"/>
                <a:gd name="T54" fmla="*/ 0 w 29"/>
                <a:gd name="T55" fmla="*/ 2147483647 h 38"/>
                <a:gd name="T56" fmla="*/ 0 w 29"/>
                <a:gd name="T57" fmla="*/ 2147483647 h 38"/>
                <a:gd name="T58" fmla="*/ 0 w 29"/>
                <a:gd name="T59" fmla="*/ 2147483647 h 38"/>
                <a:gd name="T60" fmla="*/ 0 w 29"/>
                <a:gd name="T61" fmla="*/ 2147483647 h 38"/>
                <a:gd name="T62" fmla="*/ 0 w 29"/>
                <a:gd name="T63" fmla="*/ 2147483647 h 38"/>
                <a:gd name="T64" fmla="*/ 0 w 29"/>
                <a:gd name="T65" fmla="*/ 2147483647 h 38"/>
                <a:gd name="T66" fmla="*/ 0 w 29"/>
                <a:gd name="T67" fmla="*/ 2147483647 h 38"/>
                <a:gd name="T68" fmla="*/ 2147483647 w 29"/>
                <a:gd name="T69" fmla="*/ 2147483647 h 38"/>
                <a:gd name="T70" fmla="*/ 2147483647 w 29"/>
                <a:gd name="T71" fmla="*/ 2147483647 h 38"/>
                <a:gd name="T72" fmla="*/ 2147483647 w 29"/>
                <a:gd name="T73" fmla="*/ 2147483647 h 38"/>
                <a:gd name="T74" fmla="*/ 2147483647 w 29"/>
                <a:gd name="T75" fmla="*/ 2147483647 h 38"/>
                <a:gd name="T76" fmla="*/ 2147483647 w 29"/>
                <a:gd name="T77" fmla="*/ 2147483647 h 38"/>
                <a:gd name="T78" fmla="*/ 2147483647 w 29"/>
                <a:gd name="T79" fmla="*/ 2147483647 h 38"/>
                <a:gd name="T80" fmla="*/ 2147483647 w 29"/>
                <a:gd name="T81" fmla="*/ 2147483647 h 38"/>
                <a:gd name="T82" fmla="*/ 2147483647 w 29"/>
                <a:gd name="T83" fmla="*/ 2147483647 h 38"/>
                <a:gd name="T84" fmla="*/ 2147483647 w 29"/>
                <a:gd name="T85" fmla="*/ 2147483647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"/>
                <a:gd name="T130" fmla="*/ 0 h 38"/>
                <a:gd name="T131" fmla="*/ 29 w 29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" h="38">
                  <a:moveTo>
                    <a:pt x="14" y="35"/>
                  </a:moveTo>
                  <a:lnTo>
                    <a:pt x="17" y="38"/>
                  </a:lnTo>
                  <a:lnTo>
                    <a:pt x="19" y="38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9" y="27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6" y="9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09" name="Freeform 291"/>
            <p:cNvSpPr>
              <a:spLocks/>
            </p:cNvSpPr>
            <p:nvPr/>
          </p:nvSpPr>
          <p:spPr bwMode="auto">
            <a:xfrm>
              <a:off x="6386513" y="3756025"/>
              <a:ext cx="1903412" cy="2554288"/>
            </a:xfrm>
            <a:custGeom>
              <a:avLst/>
              <a:gdLst>
                <a:gd name="T0" fmla="*/ 2147483647 w 1199"/>
                <a:gd name="T1" fmla="*/ 2147483647 h 1609"/>
                <a:gd name="T2" fmla="*/ 2147483647 w 1199"/>
                <a:gd name="T3" fmla="*/ 2147483647 h 1609"/>
                <a:gd name="T4" fmla="*/ 0 w 1199"/>
                <a:gd name="T5" fmla="*/ 2147483647 h 1609"/>
                <a:gd name="T6" fmla="*/ 0 w 1199"/>
                <a:gd name="T7" fmla="*/ 0 h 1609"/>
                <a:gd name="T8" fmla="*/ 2147483647 w 1199"/>
                <a:gd name="T9" fmla="*/ 0 h 16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9"/>
                <a:gd name="T16" fmla="*/ 0 h 1609"/>
                <a:gd name="T17" fmla="*/ 1199 w 1199"/>
                <a:gd name="T18" fmla="*/ 1609 h 16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9" h="1609">
                  <a:moveTo>
                    <a:pt x="1199" y="153"/>
                  </a:moveTo>
                  <a:lnTo>
                    <a:pt x="1199" y="1609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10" name="Freeform 292"/>
            <p:cNvSpPr>
              <a:spLocks/>
            </p:cNvSpPr>
            <p:nvPr/>
          </p:nvSpPr>
          <p:spPr bwMode="auto">
            <a:xfrm>
              <a:off x="6481764" y="6418263"/>
              <a:ext cx="46037" cy="55562"/>
            </a:xfrm>
            <a:custGeom>
              <a:avLst/>
              <a:gdLst>
                <a:gd name="T0" fmla="*/ 2147483647 w 29"/>
                <a:gd name="T1" fmla="*/ 2147483647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2147483647 w 29"/>
                <a:gd name="T7" fmla="*/ 2147483647 h 35"/>
                <a:gd name="T8" fmla="*/ 2147483647 w 29"/>
                <a:gd name="T9" fmla="*/ 2147483647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2147483647 w 29"/>
                <a:gd name="T19" fmla="*/ 2147483647 h 35"/>
                <a:gd name="T20" fmla="*/ 2147483647 w 29"/>
                <a:gd name="T21" fmla="*/ 2147483647 h 35"/>
                <a:gd name="T22" fmla="*/ 2147483647 w 29"/>
                <a:gd name="T23" fmla="*/ 2147483647 h 35"/>
                <a:gd name="T24" fmla="*/ 2147483647 w 29"/>
                <a:gd name="T25" fmla="*/ 2147483647 h 35"/>
                <a:gd name="T26" fmla="*/ 2147483647 w 29"/>
                <a:gd name="T27" fmla="*/ 2147483647 h 35"/>
                <a:gd name="T28" fmla="*/ 2147483647 w 29"/>
                <a:gd name="T29" fmla="*/ 2147483647 h 35"/>
                <a:gd name="T30" fmla="*/ 2147483647 w 29"/>
                <a:gd name="T31" fmla="*/ 2147483647 h 35"/>
                <a:gd name="T32" fmla="*/ 2147483647 w 29"/>
                <a:gd name="T33" fmla="*/ 2147483647 h 35"/>
                <a:gd name="T34" fmla="*/ 2147483647 w 29"/>
                <a:gd name="T35" fmla="*/ 0 h 35"/>
                <a:gd name="T36" fmla="*/ 2147483647 w 29"/>
                <a:gd name="T37" fmla="*/ 0 h 35"/>
                <a:gd name="T38" fmla="*/ 2147483647 w 29"/>
                <a:gd name="T39" fmla="*/ 0 h 35"/>
                <a:gd name="T40" fmla="*/ 2147483647 w 29"/>
                <a:gd name="T41" fmla="*/ 0 h 35"/>
                <a:gd name="T42" fmla="*/ 2147483647 w 29"/>
                <a:gd name="T43" fmla="*/ 0 h 35"/>
                <a:gd name="T44" fmla="*/ 2147483647 w 29"/>
                <a:gd name="T45" fmla="*/ 0 h 35"/>
                <a:gd name="T46" fmla="*/ 2147483647 w 29"/>
                <a:gd name="T47" fmla="*/ 0 h 35"/>
                <a:gd name="T48" fmla="*/ 2147483647 w 29"/>
                <a:gd name="T49" fmla="*/ 2147483647 h 35"/>
                <a:gd name="T50" fmla="*/ 2147483647 w 29"/>
                <a:gd name="T51" fmla="*/ 2147483647 h 35"/>
                <a:gd name="T52" fmla="*/ 2147483647 w 29"/>
                <a:gd name="T53" fmla="*/ 2147483647 h 35"/>
                <a:gd name="T54" fmla="*/ 0 w 29"/>
                <a:gd name="T55" fmla="*/ 2147483647 h 35"/>
                <a:gd name="T56" fmla="*/ 0 w 29"/>
                <a:gd name="T57" fmla="*/ 2147483647 h 35"/>
                <a:gd name="T58" fmla="*/ 0 w 29"/>
                <a:gd name="T59" fmla="*/ 2147483647 h 35"/>
                <a:gd name="T60" fmla="*/ 0 w 29"/>
                <a:gd name="T61" fmla="*/ 2147483647 h 35"/>
                <a:gd name="T62" fmla="*/ 0 w 29"/>
                <a:gd name="T63" fmla="*/ 2147483647 h 35"/>
                <a:gd name="T64" fmla="*/ 0 w 29"/>
                <a:gd name="T65" fmla="*/ 2147483647 h 35"/>
                <a:gd name="T66" fmla="*/ 0 w 29"/>
                <a:gd name="T67" fmla="*/ 2147483647 h 35"/>
                <a:gd name="T68" fmla="*/ 2147483647 w 29"/>
                <a:gd name="T69" fmla="*/ 2147483647 h 35"/>
                <a:gd name="T70" fmla="*/ 2147483647 w 29"/>
                <a:gd name="T71" fmla="*/ 2147483647 h 35"/>
                <a:gd name="T72" fmla="*/ 2147483647 w 29"/>
                <a:gd name="T73" fmla="*/ 2147483647 h 35"/>
                <a:gd name="T74" fmla="*/ 2147483647 w 29"/>
                <a:gd name="T75" fmla="*/ 2147483647 h 35"/>
                <a:gd name="T76" fmla="*/ 2147483647 w 29"/>
                <a:gd name="T77" fmla="*/ 2147483647 h 35"/>
                <a:gd name="T78" fmla="*/ 2147483647 w 29"/>
                <a:gd name="T79" fmla="*/ 2147483647 h 35"/>
                <a:gd name="T80" fmla="*/ 2147483647 w 29"/>
                <a:gd name="T81" fmla="*/ 2147483647 h 35"/>
                <a:gd name="T82" fmla="*/ 2147483647 w 29"/>
                <a:gd name="T83" fmla="*/ 2147483647 h 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35"/>
                <a:gd name="T128" fmla="*/ 29 w 29"/>
                <a:gd name="T129" fmla="*/ 35 h 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35">
                  <a:moveTo>
                    <a:pt x="14" y="35"/>
                  </a:moveTo>
                  <a:lnTo>
                    <a:pt x="17" y="35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4" y="32"/>
                  </a:lnTo>
                  <a:lnTo>
                    <a:pt x="26" y="29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7" y="35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11" name="Freeform 293"/>
            <p:cNvSpPr>
              <a:spLocks/>
            </p:cNvSpPr>
            <p:nvPr/>
          </p:nvSpPr>
          <p:spPr bwMode="auto">
            <a:xfrm>
              <a:off x="3990976" y="4022725"/>
              <a:ext cx="4752975" cy="2554288"/>
            </a:xfrm>
            <a:custGeom>
              <a:avLst/>
              <a:gdLst>
                <a:gd name="T0" fmla="*/ 2147483647 w 2994"/>
                <a:gd name="T1" fmla="*/ 2147483647 h 1609"/>
                <a:gd name="T2" fmla="*/ 2147483647 w 2994"/>
                <a:gd name="T3" fmla="*/ 2147483647 h 1609"/>
                <a:gd name="T4" fmla="*/ 0 w 2994"/>
                <a:gd name="T5" fmla="*/ 2147483647 h 1609"/>
                <a:gd name="T6" fmla="*/ 0 w 2994"/>
                <a:gd name="T7" fmla="*/ 0 h 1609"/>
                <a:gd name="T8" fmla="*/ 2147483647 w 2994"/>
                <a:gd name="T9" fmla="*/ 0 h 16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1609"/>
                <a:gd name="T17" fmla="*/ 2994 w 2994"/>
                <a:gd name="T18" fmla="*/ 1609 h 16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1609">
                  <a:moveTo>
                    <a:pt x="2991" y="1246"/>
                  </a:moveTo>
                  <a:lnTo>
                    <a:pt x="2994" y="1609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38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12" name="Freeform 294"/>
            <p:cNvSpPr>
              <a:spLocks/>
            </p:cNvSpPr>
            <p:nvPr/>
          </p:nvSpPr>
          <p:spPr bwMode="auto">
            <a:xfrm>
              <a:off x="8716963" y="5972175"/>
              <a:ext cx="49212" cy="57150"/>
            </a:xfrm>
            <a:custGeom>
              <a:avLst/>
              <a:gdLst>
                <a:gd name="T0" fmla="*/ 2147483647 w 31"/>
                <a:gd name="T1" fmla="*/ 2147483647 h 36"/>
                <a:gd name="T2" fmla="*/ 2147483647 w 31"/>
                <a:gd name="T3" fmla="*/ 2147483647 h 36"/>
                <a:gd name="T4" fmla="*/ 2147483647 w 31"/>
                <a:gd name="T5" fmla="*/ 2147483647 h 36"/>
                <a:gd name="T6" fmla="*/ 2147483647 w 31"/>
                <a:gd name="T7" fmla="*/ 2147483647 h 36"/>
                <a:gd name="T8" fmla="*/ 2147483647 w 31"/>
                <a:gd name="T9" fmla="*/ 2147483647 h 36"/>
                <a:gd name="T10" fmla="*/ 2147483647 w 31"/>
                <a:gd name="T11" fmla="*/ 2147483647 h 36"/>
                <a:gd name="T12" fmla="*/ 2147483647 w 31"/>
                <a:gd name="T13" fmla="*/ 2147483647 h 36"/>
                <a:gd name="T14" fmla="*/ 2147483647 w 31"/>
                <a:gd name="T15" fmla="*/ 2147483647 h 36"/>
                <a:gd name="T16" fmla="*/ 2147483647 w 31"/>
                <a:gd name="T17" fmla="*/ 2147483647 h 36"/>
                <a:gd name="T18" fmla="*/ 2147483647 w 31"/>
                <a:gd name="T19" fmla="*/ 2147483647 h 36"/>
                <a:gd name="T20" fmla="*/ 2147483647 w 31"/>
                <a:gd name="T21" fmla="*/ 2147483647 h 36"/>
                <a:gd name="T22" fmla="*/ 2147483647 w 31"/>
                <a:gd name="T23" fmla="*/ 2147483647 h 36"/>
                <a:gd name="T24" fmla="*/ 2147483647 w 31"/>
                <a:gd name="T25" fmla="*/ 2147483647 h 36"/>
                <a:gd name="T26" fmla="*/ 2147483647 w 31"/>
                <a:gd name="T27" fmla="*/ 2147483647 h 36"/>
                <a:gd name="T28" fmla="*/ 2147483647 w 31"/>
                <a:gd name="T29" fmla="*/ 2147483647 h 36"/>
                <a:gd name="T30" fmla="*/ 2147483647 w 31"/>
                <a:gd name="T31" fmla="*/ 2147483647 h 36"/>
                <a:gd name="T32" fmla="*/ 2147483647 w 31"/>
                <a:gd name="T33" fmla="*/ 2147483647 h 36"/>
                <a:gd name="T34" fmla="*/ 2147483647 w 31"/>
                <a:gd name="T35" fmla="*/ 0 h 36"/>
                <a:gd name="T36" fmla="*/ 2147483647 w 31"/>
                <a:gd name="T37" fmla="*/ 0 h 36"/>
                <a:gd name="T38" fmla="*/ 2147483647 w 31"/>
                <a:gd name="T39" fmla="*/ 0 h 36"/>
                <a:gd name="T40" fmla="*/ 2147483647 w 31"/>
                <a:gd name="T41" fmla="*/ 0 h 36"/>
                <a:gd name="T42" fmla="*/ 2147483647 w 31"/>
                <a:gd name="T43" fmla="*/ 0 h 36"/>
                <a:gd name="T44" fmla="*/ 2147483647 w 31"/>
                <a:gd name="T45" fmla="*/ 0 h 36"/>
                <a:gd name="T46" fmla="*/ 2147483647 w 31"/>
                <a:gd name="T47" fmla="*/ 0 h 36"/>
                <a:gd name="T48" fmla="*/ 2147483647 w 31"/>
                <a:gd name="T49" fmla="*/ 2147483647 h 36"/>
                <a:gd name="T50" fmla="*/ 2147483647 w 31"/>
                <a:gd name="T51" fmla="*/ 2147483647 h 36"/>
                <a:gd name="T52" fmla="*/ 2147483647 w 31"/>
                <a:gd name="T53" fmla="*/ 2147483647 h 36"/>
                <a:gd name="T54" fmla="*/ 2147483647 w 31"/>
                <a:gd name="T55" fmla="*/ 2147483647 h 36"/>
                <a:gd name="T56" fmla="*/ 2147483647 w 31"/>
                <a:gd name="T57" fmla="*/ 2147483647 h 36"/>
                <a:gd name="T58" fmla="*/ 0 w 31"/>
                <a:gd name="T59" fmla="*/ 2147483647 h 36"/>
                <a:gd name="T60" fmla="*/ 0 w 31"/>
                <a:gd name="T61" fmla="*/ 2147483647 h 36"/>
                <a:gd name="T62" fmla="*/ 0 w 31"/>
                <a:gd name="T63" fmla="*/ 2147483647 h 36"/>
                <a:gd name="T64" fmla="*/ 2147483647 w 31"/>
                <a:gd name="T65" fmla="*/ 2147483647 h 36"/>
                <a:gd name="T66" fmla="*/ 2147483647 w 31"/>
                <a:gd name="T67" fmla="*/ 2147483647 h 36"/>
                <a:gd name="T68" fmla="*/ 2147483647 w 31"/>
                <a:gd name="T69" fmla="*/ 2147483647 h 36"/>
                <a:gd name="T70" fmla="*/ 2147483647 w 31"/>
                <a:gd name="T71" fmla="*/ 2147483647 h 36"/>
                <a:gd name="T72" fmla="*/ 2147483647 w 31"/>
                <a:gd name="T73" fmla="*/ 2147483647 h 36"/>
                <a:gd name="T74" fmla="*/ 2147483647 w 31"/>
                <a:gd name="T75" fmla="*/ 2147483647 h 36"/>
                <a:gd name="T76" fmla="*/ 2147483647 w 31"/>
                <a:gd name="T77" fmla="*/ 2147483647 h 36"/>
                <a:gd name="T78" fmla="*/ 2147483647 w 31"/>
                <a:gd name="T79" fmla="*/ 2147483647 h 36"/>
                <a:gd name="T80" fmla="*/ 2147483647 w 31"/>
                <a:gd name="T81" fmla="*/ 2147483647 h 36"/>
                <a:gd name="T82" fmla="*/ 2147483647 w 31"/>
                <a:gd name="T83" fmla="*/ 2147483647 h 36"/>
                <a:gd name="T84" fmla="*/ 2147483647 w 31"/>
                <a:gd name="T85" fmla="*/ 2147483647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36"/>
                <a:gd name="T131" fmla="*/ 31 w 31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36">
                  <a:moveTo>
                    <a:pt x="14" y="36"/>
                  </a:moveTo>
                  <a:lnTo>
                    <a:pt x="19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13" name="Freeform 295"/>
            <p:cNvSpPr>
              <a:spLocks/>
            </p:cNvSpPr>
            <p:nvPr/>
          </p:nvSpPr>
          <p:spPr bwMode="auto">
            <a:xfrm>
              <a:off x="5708651" y="2335214"/>
              <a:ext cx="49213" cy="65087"/>
            </a:xfrm>
            <a:custGeom>
              <a:avLst/>
              <a:gdLst>
                <a:gd name="T0" fmla="*/ 0 w 31"/>
                <a:gd name="T1" fmla="*/ 0 h 41"/>
                <a:gd name="T2" fmla="*/ 2147483647 w 31"/>
                <a:gd name="T3" fmla="*/ 2147483647 h 41"/>
                <a:gd name="T4" fmla="*/ 2147483647 w 31"/>
                <a:gd name="T5" fmla="*/ 2147483647 h 41"/>
                <a:gd name="T6" fmla="*/ 2147483647 w 31"/>
                <a:gd name="T7" fmla="*/ 2147483647 h 41"/>
                <a:gd name="T8" fmla="*/ 2147483647 w 31"/>
                <a:gd name="T9" fmla="*/ 2147483647 h 41"/>
                <a:gd name="T10" fmla="*/ 0 w 31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41"/>
                <a:gd name="T20" fmla="*/ 31 w 31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41">
                  <a:moveTo>
                    <a:pt x="0" y="0"/>
                  </a:moveTo>
                  <a:lnTo>
                    <a:pt x="3" y="41"/>
                  </a:lnTo>
                  <a:lnTo>
                    <a:pt x="31" y="2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14" name="Freeform 296"/>
            <p:cNvSpPr>
              <a:spLocks/>
            </p:cNvSpPr>
            <p:nvPr/>
          </p:nvSpPr>
          <p:spPr bwMode="auto">
            <a:xfrm>
              <a:off x="5275263" y="2335214"/>
              <a:ext cx="49212" cy="65087"/>
            </a:xfrm>
            <a:custGeom>
              <a:avLst/>
              <a:gdLst>
                <a:gd name="T0" fmla="*/ 0 w 31"/>
                <a:gd name="T1" fmla="*/ 0 h 41"/>
                <a:gd name="T2" fmla="*/ 2147483647 w 31"/>
                <a:gd name="T3" fmla="*/ 2147483647 h 41"/>
                <a:gd name="T4" fmla="*/ 2147483647 w 31"/>
                <a:gd name="T5" fmla="*/ 2147483647 h 41"/>
                <a:gd name="T6" fmla="*/ 2147483647 w 31"/>
                <a:gd name="T7" fmla="*/ 2147483647 h 41"/>
                <a:gd name="T8" fmla="*/ 2147483647 w 31"/>
                <a:gd name="T9" fmla="*/ 2147483647 h 41"/>
                <a:gd name="T10" fmla="*/ 0 w 31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41"/>
                <a:gd name="T20" fmla="*/ 31 w 31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41">
                  <a:moveTo>
                    <a:pt x="0" y="0"/>
                  </a:moveTo>
                  <a:lnTo>
                    <a:pt x="2" y="41"/>
                  </a:lnTo>
                  <a:lnTo>
                    <a:pt x="31" y="2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15" name="Rectangle 297"/>
            <p:cNvSpPr>
              <a:spLocks noChangeArrowheads="1"/>
            </p:cNvSpPr>
            <p:nvPr/>
          </p:nvSpPr>
          <p:spPr bwMode="auto">
            <a:xfrm>
              <a:off x="3252788" y="27289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16" name="Rectangle 298"/>
            <p:cNvSpPr>
              <a:spLocks noChangeArrowheads="1"/>
            </p:cNvSpPr>
            <p:nvPr/>
          </p:nvSpPr>
          <p:spPr bwMode="auto">
            <a:xfrm>
              <a:off x="3279775" y="2728914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1917" name="Rectangle 299"/>
            <p:cNvSpPr>
              <a:spLocks noChangeArrowheads="1"/>
            </p:cNvSpPr>
            <p:nvPr/>
          </p:nvSpPr>
          <p:spPr bwMode="auto">
            <a:xfrm>
              <a:off x="3340100" y="27289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918" name="Rectangle 300"/>
            <p:cNvSpPr>
              <a:spLocks noChangeArrowheads="1"/>
            </p:cNvSpPr>
            <p:nvPr/>
          </p:nvSpPr>
          <p:spPr bwMode="auto">
            <a:xfrm>
              <a:off x="3367088" y="27289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19" name="Rectangle 301"/>
            <p:cNvSpPr>
              <a:spLocks noChangeArrowheads="1"/>
            </p:cNvSpPr>
            <p:nvPr/>
          </p:nvSpPr>
          <p:spPr bwMode="auto">
            <a:xfrm>
              <a:off x="3394075" y="27289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920" name="Rectangle 302"/>
            <p:cNvSpPr>
              <a:spLocks noChangeArrowheads="1"/>
            </p:cNvSpPr>
            <p:nvPr/>
          </p:nvSpPr>
          <p:spPr bwMode="auto">
            <a:xfrm rot="16200000">
              <a:off x="3535911" y="3895061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21" name="Rectangle 303"/>
            <p:cNvSpPr>
              <a:spLocks noChangeArrowheads="1"/>
            </p:cNvSpPr>
            <p:nvPr/>
          </p:nvSpPr>
          <p:spPr bwMode="auto">
            <a:xfrm rot="16200000">
              <a:off x="3518995" y="3844261"/>
              <a:ext cx="6766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922" name="Rectangle 304"/>
            <p:cNvSpPr>
              <a:spLocks noChangeArrowheads="1"/>
            </p:cNvSpPr>
            <p:nvPr/>
          </p:nvSpPr>
          <p:spPr bwMode="auto">
            <a:xfrm rot="16200000">
              <a:off x="3522070" y="3777586"/>
              <a:ext cx="6151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1923" name="Rectangle 305"/>
            <p:cNvSpPr>
              <a:spLocks noChangeArrowheads="1"/>
            </p:cNvSpPr>
            <p:nvPr/>
          </p:nvSpPr>
          <p:spPr bwMode="auto">
            <a:xfrm rot="16200000">
              <a:off x="3535911" y="3734724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24" name="Rectangle 306"/>
            <p:cNvSpPr>
              <a:spLocks noChangeArrowheads="1"/>
            </p:cNvSpPr>
            <p:nvPr/>
          </p:nvSpPr>
          <p:spPr bwMode="auto">
            <a:xfrm rot="16200000">
              <a:off x="3532066" y="3698211"/>
              <a:ext cx="4152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25" name="Rectangle 307"/>
            <p:cNvSpPr>
              <a:spLocks noChangeArrowheads="1"/>
            </p:cNvSpPr>
            <p:nvPr/>
          </p:nvSpPr>
          <p:spPr bwMode="auto">
            <a:xfrm rot="16200000">
              <a:off x="3518995" y="3642648"/>
              <a:ext cx="6766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u</a:t>
              </a:r>
              <a:endParaRPr lang="en-US" sz="3200"/>
            </a:p>
          </p:txBody>
        </p:sp>
        <p:sp>
          <p:nvSpPr>
            <p:cNvPr id="111926" name="Rectangle 308"/>
            <p:cNvSpPr>
              <a:spLocks noChangeArrowheads="1"/>
            </p:cNvSpPr>
            <p:nvPr/>
          </p:nvSpPr>
          <p:spPr bwMode="auto">
            <a:xfrm rot="16200000">
              <a:off x="3522070" y="3580736"/>
              <a:ext cx="6151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c</a:t>
              </a:r>
              <a:endParaRPr lang="en-US" sz="3200"/>
            </a:p>
          </p:txBody>
        </p:sp>
        <p:sp>
          <p:nvSpPr>
            <p:cNvPr id="111927" name="Rectangle 309"/>
            <p:cNvSpPr>
              <a:spLocks noChangeArrowheads="1"/>
            </p:cNvSpPr>
            <p:nvPr/>
          </p:nvSpPr>
          <p:spPr bwMode="auto">
            <a:xfrm rot="16200000">
              <a:off x="3535911" y="3537874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28" name="Rectangle 310"/>
            <p:cNvSpPr>
              <a:spLocks noChangeArrowheads="1"/>
            </p:cNvSpPr>
            <p:nvPr/>
          </p:nvSpPr>
          <p:spPr bwMode="auto">
            <a:xfrm rot="16200000">
              <a:off x="3538985" y="3506124"/>
              <a:ext cx="27680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29" name="Rectangle 311"/>
            <p:cNvSpPr>
              <a:spLocks noChangeArrowheads="1"/>
            </p:cNvSpPr>
            <p:nvPr/>
          </p:nvSpPr>
          <p:spPr bwMode="auto">
            <a:xfrm rot="16200000">
              <a:off x="3518995" y="3458499"/>
              <a:ext cx="6766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o</a:t>
              </a:r>
              <a:endParaRPr lang="en-US" sz="3200"/>
            </a:p>
          </p:txBody>
        </p:sp>
        <p:sp>
          <p:nvSpPr>
            <p:cNvPr id="111930" name="Rectangle 312"/>
            <p:cNvSpPr>
              <a:spLocks noChangeArrowheads="1"/>
            </p:cNvSpPr>
            <p:nvPr/>
          </p:nvSpPr>
          <p:spPr bwMode="auto">
            <a:xfrm rot="16200000">
              <a:off x="3518995" y="3393412"/>
              <a:ext cx="6766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n</a:t>
              </a:r>
              <a:endParaRPr lang="en-US" sz="3200"/>
            </a:p>
          </p:txBody>
        </p:sp>
        <p:sp>
          <p:nvSpPr>
            <p:cNvPr id="111931" name="Rectangle 313"/>
            <p:cNvSpPr>
              <a:spLocks noChangeArrowheads="1"/>
            </p:cNvSpPr>
            <p:nvPr/>
          </p:nvSpPr>
          <p:spPr bwMode="auto">
            <a:xfrm>
              <a:off x="5187950" y="12430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I</a:t>
              </a:r>
              <a:endParaRPr lang="en-US" sz="3200" b="1"/>
            </a:p>
          </p:txBody>
        </p:sp>
        <p:sp>
          <p:nvSpPr>
            <p:cNvPr id="111932" name="Rectangle 314"/>
            <p:cNvSpPr>
              <a:spLocks noChangeArrowheads="1"/>
            </p:cNvSpPr>
            <p:nvPr/>
          </p:nvSpPr>
          <p:spPr bwMode="auto">
            <a:xfrm>
              <a:off x="5213350" y="12430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D</a:t>
              </a:r>
              <a:endParaRPr lang="en-US" sz="3200" b="1"/>
            </a:p>
          </p:txBody>
        </p:sp>
        <p:sp>
          <p:nvSpPr>
            <p:cNvPr id="111933" name="Rectangle 315"/>
            <p:cNvSpPr>
              <a:spLocks noChangeArrowheads="1"/>
            </p:cNvSpPr>
            <p:nvPr/>
          </p:nvSpPr>
          <p:spPr bwMode="auto">
            <a:xfrm>
              <a:off x="5286375" y="12430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/</a:t>
              </a:r>
              <a:endParaRPr lang="en-US" sz="3200" b="1"/>
            </a:p>
          </p:txBody>
        </p:sp>
        <p:sp>
          <p:nvSpPr>
            <p:cNvPr id="111934" name="Rectangle 316"/>
            <p:cNvSpPr>
              <a:spLocks noChangeArrowheads="1"/>
            </p:cNvSpPr>
            <p:nvPr/>
          </p:nvSpPr>
          <p:spPr bwMode="auto">
            <a:xfrm>
              <a:off x="5313363" y="1243014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E</a:t>
              </a:r>
              <a:endParaRPr lang="en-US" sz="3200" b="1"/>
            </a:p>
          </p:txBody>
        </p:sp>
        <p:sp>
          <p:nvSpPr>
            <p:cNvPr id="111935" name="Rectangle 317"/>
            <p:cNvSpPr>
              <a:spLocks noChangeArrowheads="1"/>
            </p:cNvSpPr>
            <p:nvPr/>
          </p:nvSpPr>
          <p:spPr bwMode="auto">
            <a:xfrm>
              <a:off x="5373688" y="1243014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X</a:t>
              </a:r>
              <a:endParaRPr lang="en-US" sz="3200" b="1"/>
            </a:p>
          </p:txBody>
        </p:sp>
        <p:sp>
          <p:nvSpPr>
            <p:cNvPr id="111936" name="Rectangle 318"/>
            <p:cNvSpPr>
              <a:spLocks noChangeArrowheads="1"/>
            </p:cNvSpPr>
            <p:nvPr/>
          </p:nvSpPr>
          <p:spPr bwMode="auto">
            <a:xfrm>
              <a:off x="5438775" y="12430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.</a:t>
              </a:r>
              <a:endParaRPr lang="en-US" sz="3200" b="1"/>
            </a:p>
          </p:txBody>
        </p:sp>
        <p:sp>
          <p:nvSpPr>
            <p:cNvPr id="111937" name="Rectangle 319"/>
            <p:cNvSpPr>
              <a:spLocks noChangeArrowheads="1"/>
            </p:cNvSpPr>
            <p:nvPr/>
          </p:nvSpPr>
          <p:spPr bwMode="auto">
            <a:xfrm>
              <a:off x="5465763" y="1243014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M</a:t>
              </a:r>
              <a:endParaRPr lang="en-US" sz="3200" b="1"/>
            </a:p>
          </p:txBody>
        </p:sp>
        <p:sp>
          <p:nvSpPr>
            <p:cNvPr id="111938" name="Rectangle 320"/>
            <p:cNvSpPr>
              <a:spLocks noChangeArrowheads="1"/>
            </p:cNvSpPr>
            <p:nvPr/>
          </p:nvSpPr>
          <p:spPr bwMode="auto">
            <a:xfrm>
              <a:off x="5545138" y="12430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e</a:t>
              </a:r>
              <a:endParaRPr lang="en-US" sz="3200" b="1"/>
            </a:p>
          </p:txBody>
        </p:sp>
        <p:sp>
          <p:nvSpPr>
            <p:cNvPr id="111939" name="Rectangle 321"/>
            <p:cNvSpPr>
              <a:spLocks noChangeArrowheads="1"/>
            </p:cNvSpPr>
            <p:nvPr/>
          </p:nvSpPr>
          <p:spPr bwMode="auto">
            <a:xfrm>
              <a:off x="5602288" y="1243014"/>
              <a:ext cx="106652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m</a:t>
              </a:r>
              <a:endParaRPr lang="en-US" sz="3200" b="1"/>
            </a:p>
          </p:txBody>
        </p:sp>
        <p:sp>
          <p:nvSpPr>
            <p:cNvPr id="111940" name="Rectangle 322"/>
            <p:cNvSpPr>
              <a:spLocks noChangeArrowheads="1"/>
            </p:cNvSpPr>
            <p:nvPr/>
          </p:nvSpPr>
          <p:spPr bwMode="auto">
            <a:xfrm>
              <a:off x="5681663" y="12430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R</a:t>
              </a:r>
              <a:endParaRPr lang="en-US" sz="3200" b="1"/>
            </a:p>
          </p:txBody>
        </p:sp>
        <p:sp>
          <p:nvSpPr>
            <p:cNvPr id="111941" name="Rectangle 323"/>
            <p:cNvSpPr>
              <a:spLocks noChangeArrowheads="1"/>
            </p:cNvSpPr>
            <p:nvPr/>
          </p:nvSpPr>
          <p:spPr bwMode="auto">
            <a:xfrm>
              <a:off x="5751513" y="12430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e</a:t>
              </a:r>
              <a:endParaRPr lang="en-US" sz="3200" b="1"/>
            </a:p>
          </p:txBody>
        </p:sp>
        <p:sp>
          <p:nvSpPr>
            <p:cNvPr id="111942" name="Rectangle 324"/>
            <p:cNvSpPr>
              <a:spLocks noChangeArrowheads="1"/>
            </p:cNvSpPr>
            <p:nvPr/>
          </p:nvSpPr>
          <p:spPr bwMode="auto">
            <a:xfrm>
              <a:off x="5803900" y="12430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a</a:t>
              </a:r>
              <a:endParaRPr lang="en-US" sz="3200" b="1"/>
            </a:p>
          </p:txBody>
        </p:sp>
        <p:sp>
          <p:nvSpPr>
            <p:cNvPr id="111943" name="Rectangle 325"/>
            <p:cNvSpPr>
              <a:spLocks noChangeArrowheads="1"/>
            </p:cNvSpPr>
            <p:nvPr/>
          </p:nvSpPr>
          <p:spPr bwMode="auto">
            <a:xfrm>
              <a:off x="5857875" y="1243014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EB7500"/>
                  </a:solidFill>
                </a:rPr>
                <a:t>d</a:t>
              </a:r>
              <a:endParaRPr lang="en-US" sz="3200" b="1"/>
            </a:p>
          </p:txBody>
        </p:sp>
        <p:sp>
          <p:nvSpPr>
            <p:cNvPr id="111944" name="Rectangle 326"/>
            <p:cNvSpPr>
              <a:spLocks noChangeArrowheads="1"/>
            </p:cNvSpPr>
            <p:nvPr/>
          </p:nvSpPr>
          <p:spPr bwMode="auto">
            <a:xfrm rot="16200000">
              <a:off x="3250160" y="2371062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45" name="Rectangle 327"/>
            <p:cNvSpPr>
              <a:spLocks noChangeArrowheads="1"/>
            </p:cNvSpPr>
            <p:nvPr/>
          </p:nvSpPr>
          <p:spPr bwMode="auto">
            <a:xfrm rot="16200000">
              <a:off x="3229400" y="2318673"/>
              <a:ext cx="7535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1946" name="Rectangle 328"/>
            <p:cNvSpPr>
              <a:spLocks noChangeArrowheads="1"/>
            </p:cNvSpPr>
            <p:nvPr/>
          </p:nvSpPr>
          <p:spPr bwMode="auto">
            <a:xfrm rot="16200000">
              <a:off x="3250160" y="2267873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947" name="Rectangle 329"/>
            <p:cNvSpPr>
              <a:spLocks noChangeArrowheads="1"/>
            </p:cNvSpPr>
            <p:nvPr/>
          </p:nvSpPr>
          <p:spPr bwMode="auto">
            <a:xfrm rot="16200000">
              <a:off x="3250160" y="2234537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48" name="Rectangle 330"/>
            <p:cNvSpPr>
              <a:spLocks noChangeArrowheads="1"/>
            </p:cNvSpPr>
            <p:nvPr/>
          </p:nvSpPr>
          <p:spPr bwMode="auto">
            <a:xfrm rot="16200000">
              <a:off x="3222480" y="2174211"/>
              <a:ext cx="8919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949" name="Rectangle 331"/>
            <p:cNvSpPr>
              <a:spLocks noChangeArrowheads="1"/>
            </p:cNvSpPr>
            <p:nvPr/>
          </p:nvSpPr>
          <p:spPr bwMode="auto">
            <a:xfrm rot="16200000">
              <a:off x="3208640" y="2078962"/>
              <a:ext cx="11687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950" name="Rectangle 332"/>
            <p:cNvSpPr>
              <a:spLocks noChangeArrowheads="1"/>
            </p:cNvSpPr>
            <p:nvPr/>
          </p:nvSpPr>
          <p:spPr bwMode="auto">
            <a:xfrm rot="16200000">
              <a:off x="3246315" y="2001174"/>
              <a:ext cx="4152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51" name="Rectangle 333"/>
            <p:cNvSpPr>
              <a:spLocks noChangeArrowheads="1"/>
            </p:cNvSpPr>
            <p:nvPr/>
          </p:nvSpPr>
          <p:spPr bwMode="auto">
            <a:xfrm rot="16200000">
              <a:off x="3253236" y="1964662"/>
              <a:ext cx="27680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52" name="Rectangle 334"/>
            <p:cNvSpPr>
              <a:spLocks noChangeArrowheads="1"/>
            </p:cNvSpPr>
            <p:nvPr/>
          </p:nvSpPr>
          <p:spPr bwMode="auto">
            <a:xfrm rot="16200000">
              <a:off x="3250160" y="1939262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53" name="Rectangle 335"/>
            <p:cNvSpPr>
              <a:spLocks noChangeArrowheads="1"/>
            </p:cNvSpPr>
            <p:nvPr/>
          </p:nvSpPr>
          <p:spPr bwMode="auto">
            <a:xfrm rot="16200000">
              <a:off x="3233245" y="1888462"/>
              <a:ext cx="6766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954" name="Rectangle 336"/>
            <p:cNvSpPr>
              <a:spLocks noChangeArrowheads="1"/>
            </p:cNvSpPr>
            <p:nvPr/>
          </p:nvSpPr>
          <p:spPr bwMode="auto">
            <a:xfrm rot="16200000">
              <a:off x="2137299" y="3491837"/>
              <a:ext cx="81504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P</a:t>
              </a:r>
              <a:endParaRPr lang="en-US" sz="3200"/>
            </a:p>
          </p:txBody>
        </p:sp>
        <p:sp>
          <p:nvSpPr>
            <p:cNvPr id="111955" name="Rectangle 337"/>
            <p:cNvSpPr>
              <a:spLocks noChangeArrowheads="1"/>
            </p:cNvSpPr>
            <p:nvPr/>
          </p:nvSpPr>
          <p:spPr bwMode="auto">
            <a:xfrm rot="16200000">
              <a:off x="2133455" y="3407699"/>
              <a:ext cx="8919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C</a:t>
              </a:r>
              <a:endParaRPr lang="en-US" sz="3200"/>
            </a:p>
          </p:txBody>
        </p:sp>
        <p:sp>
          <p:nvSpPr>
            <p:cNvPr id="111956" name="Rectangle 338"/>
            <p:cNvSpPr>
              <a:spLocks noChangeArrowheads="1"/>
            </p:cNvSpPr>
            <p:nvPr/>
          </p:nvSpPr>
          <p:spPr bwMode="auto">
            <a:xfrm rot="16200000">
              <a:off x="2119616" y="3312448"/>
              <a:ext cx="11687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1957" name="Rectangle 339"/>
            <p:cNvSpPr>
              <a:spLocks noChangeArrowheads="1"/>
            </p:cNvSpPr>
            <p:nvPr/>
          </p:nvSpPr>
          <p:spPr bwMode="auto">
            <a:xfrm rot="16200000">
              <a:off x="2157290" y="3234661"/>
              <a:ext cx="4152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58" name="Rectangle 340"/>
            <p:cNvSpPr>
              <a:spLocks noChangeArrowheads="1"/>
            </p:cNvSpPr>
            <p:nvPr/>
          </p:nvSpPr>
          <p:spPr bwMode="auto">
            <a:xfrm rot="16200000">
              <a:off x="2164211" y="3196562"/>
              <a:ext cx="27680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59" name="Rectangle 341"/>
            <p:cNvSpPr>
              <a:spLocks noChangeArrowheads="1"/>
            </p:cNvSpPr>
            <p:nvPr/>
          </p:nvSpPr>
          <p:spPr bwMode="auto">
            <a:xfrm rot="16200000">
              <a:off x="2161135" y="3171162"/>
              <a:ext cx="33832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60" name="Rectangle 342"/>
            <p:cNvSpPr>
              <a:spLocks noChangeArrowheads="1"/>
            </p:cNvSpPr>
            <p:nvPr/>
          </p:nvSpPr>
          <p:spPr bwMode="auto">
            <a:xfrm rot="16200000">
              <a:off x="2144221" y="3121948"/>
              <a:ext cx="67663" cy="1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EB75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961" name="Rectangle 343"/>
            <p:cNvSpPr>
              <a:spLocks noChangeArrowheads="1"/>
            </p:cNvSpPr>
            <p:nvPr/>
          </p:nvSpPr>
          <p:spPr bwMode="auto">
            <a:xfrm>
              <a:off x="4676775" y="57419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62" name="Rectangle 344"/>
            <p:cNvSpPr>
              <a:spLocks noChangeArrowheads="1"/>
            </p:cNvSpPr>
            <p:nvPr/>
          </p:nvSpPr>
          <p:spPr bwMode="auto">
            <a:xfrm>
              <a:off x="4703763" y="574198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963" name="Rectangle 345"/>
            <p:cNvSpPr>
              <a:spLocks noChangeArrowheads="1"/>
            </p:cNvSpPr>
            <p:nvPr/>
          </p:nvSpPr>
          <p:spPr bwMode="auto">
            <a:xfrm>
              <a:off x="4776788" y="57419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964" name="Rectangle 346"/>
            <p:cNvSpPr>
              <a:spLocks noChangeArrowheads="1"/>
            </p:cNvSpPr>
            <p:nvPr/>
          </p:nvSpPr>
          <p:spPr bwMode="auto">
            <a:xfrm>
              <a:off x="4802188" y="574198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965" name="Rectangle 347"/>
            <p:cNvSpPr>
              <a:spLocks noChangeArrowheads="1"/>
            </p:cNvSpPr>
            <p:nvPr/>
          </p:nvSpPr>
          <p:spPr bwMode="auto">
            <a:xfrm>
              <a:off x="4864100" y="574198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1966" name="Rectangle 348"/>
            <p:cNvSpPr>
              <a:spLocks noChangeArrowheads="1"/>
            </p:cNvSpPr>
            <p:nvPr/>
          </p:nvSpPr>
          <p:spPr bwMode="auto">
            <a:xfrm>
              <a:off x="4927600" y="57419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1967" name="Rectangle 349"/>
            <p:cNvSpPr>
              <a:spLocks noChangeArrowheads="1"/>
            </p:cNvSpPr>
            <p:nvPr/>
          </p:nvSpPr>
          <p:spPr bwMode="auto">
            <a:xfrm>
              <a:off x="4954588" y="574198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68" name="Rectangle 350"/>
            <p:cNvSpPr>
              <a:spLocks noChangeArrowheads="1"/>
            </p:cNvSpPr>
            <p:nvPr/>
          </p:nvSpPr>
          <p:spPr bwMode="auto">
            <a:xfrm>
              <a:off x="5027613" y="57419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969" name="Rectangle 351"/>
            <p:cNvSpPr>
              <a:spLocks noChangeArrowheads="1"/>
            </p:cNvSpPr>
            <p:nvPr/>
          </p:nvSpPr>
          <p:spPr bwMode="auto">
            <a:xfrm>
              <a:off x="5080000" y="57419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1970" name="Rectangle 352"/>
            <p:cNvSpPr>
              <a:spLocks noChangeArrowheads="1"/>
            </p:cNvSpPr>
            <p:nvPr/>
          </p:nvSpPr>
          <p:spPr bwMode="auto">
            <a:xfrm>
              <a:off x="5133975" y="5741989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71" name="Rectangle 353"/>
            <p:cNvSpPr>
              <a:spLocks noChangeArrowheads="1"/>
            </p:cNvSpPr>
            <p:nvPr/>
          </p:nvSpPr>
          <p:spPr bwMode="auto">
            <a:xfrm>
              <a:off x="5153025" y="574198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1972" name="Rectangle 354"/>
            <p:cNvSpPr>
              <a:spLocks noChangeArrowheads="1"/>
            </p:cNvSpPr>
            <p:nvPr/>
          </p:nvSpPr>
          <p:spPr bwMode="auto">
            <a:xfrm>
              <a:off x="5202238" y="57419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73" name="Rectangle 355"/>
            <p:cNvSpPr>
              <a:spLocks noChangeArrowheads="1"/>
            </p:cNvSpPr>
            <p:nvPr/>
          </p:nvSpPr>
          <p:spPr bwMode="auto">
            <a:xfrm>
              <a:off x="5229225" y="574198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974" name="Rectangle 356"/>
            <p:cNvSpPr>
              <a:spLocks noChangeArrowheads="1"/>
            </p:cNvSpPr>
            <p:nvPr/>
          </p:nvSpPr>
          <p:spPr bwMode="auto">
            <a:xfrm>
              <a:off x="5283200" y="5741989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75" name="Rectangle 357"/>
            <p:cNvSpPr>
              <a:spLocks noChangeArrowheads="1"/>
            </p:cNvSpPr>
            <p:nvPr/>
          </p:nvSpPr>
          <p:spPr bwMode="auto">
            <a:xfrm>
              <a:off x="5316538" y="574198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76" name="Rectangle 358"/>
            <p:cNvSpPr>
              <a:spLocks noChangeArrowheads="1"/>
            </p:cNvSpPr>
            <p:nvPr/>
          </p:nvSpPr>
          <p:spPr bwMode="auto">
            <a:xfrm>
              <a:off x="5384800" y="574198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77" name="Freeform 359"/>
            <p:cNvSpPr>
              <a:spLocks/>
            </p:cNvSpPr>
            <p:nvPr/>
          </p:nvSpPr>
          <p:spPr bwMode="auto">
            <a:xfrm>
              <a:off x="6942138" y="6034089"/>
              <a:ext cx="49212" cy="60325"/>
            </a:xfrm>
            <a:custGeom>
              <a:avLst/>
              <a:gdLst>
                <a:gd name="T0" fmla="*/ 0 w 31"/>
                <a:gd name="T1" fmla="*/ 0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0 h 38"/>
                <a:gd name="T8" fmla="*/ 2147483647 w 31"/>
                <a:gd name="T9" fmla="*/ 0 h 38"/>
                <a:gd name="T10" fmla="*/ 0 w 3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0"/>
                  </a:moveTo>
                  <a:lnTo>
                    <a:pt x="3" y="38"/>
                  </a:lnTo>
                  <a:lnTo>
                    <a:pt x="31" y="1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78" name="Freeform 360"/>
            <p:cNvSpPr>
              <a:spLocks/>
            </p:cNvSpPr>
            <p:nvPr/>
          </p:nvSpPr>
          <p:spPr bwMode="auto">
            <a:xfrm>
              <a:off x="5959476" y="5241925"/>
              <a:ext cx="982663" cy="819150"/>
            </a:xfrm>
            <a:custGeom>
              <a:avLst/>
              <a:gdLst>
                <a:gd name="T0" fmla="*/ 2147483647 w 619"/>
                <a:gd name="T1" fmla="*/ 2147483647 h 516"/>
                <a:gd name="T2" fmla="*/ 2147483647 w 619"/>
                <a:gd name="T3" fmla="*/ 2147483647 h 516"/>
                <a:gd name="T4" fmla="*/ 2147483647 w 619"/>
                <a:gd name="T5" fmla="*/ 0 h 516"/>
                <a:gd name="T6" fmla="*/ 0 w 619"/>
                <a:gd name="T7" fmla="*/ 0 h 5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9"/>
                <a:gd name="T13" fmla="*/ 0 h 516"/>
                <a:gd name="T14" fmla="*/ 619 w 619"/>
                <a:gd name="T15" fmla="*/ 516 h 5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9" h="516">
                  <a:moveTo>
                    <a:pt x="619" y="516"/>
                  </a:moveTo>
                  <a:lnTo>
                    <a:pt x="125" y="516"/>
                  </a:lnTo>
                  <a:lnTo>
                    <a:pt x="12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79" name="Freeform 361"/>
            <p:cNvSpPr>
              <a:spLocks/>
            </p:cNvSpPr>
            <p:nvPr/>
          </p:nvSpPr>
          <p:spPr bwMode="auto">
            <a:xfrm>
              <a:off x="6043613" y="5391151"/>
              <a:ext cx="49212" cy="60325"/>
            </a:xfrm>
            <a:custGeom>
              <a:avLst/>
              <a:gdLst>
                <a:gd name="T0" fmla="*/ 2147483647 w 31"/>
                <a:gd name="T1" fmla="*/ 2147483647 h 38"/>
                <a:gd name="T2" fmla="*/ 2147483647 w 31"/>
                <a:gd name="T3" fmla="*/ 2147483647 h 38"/>
                <a:gd name="T4" fmla="*/ 2147483647 w 31"/>
                <a:gd name="T5" fmla="*/ 2147483647 h 38"/>
                <a:gd name="T6" fmla="*/ 2147483647 w 31"/>
                <a:gd name="T7" fmla="*/ 2147483647 h 38"/>
                <a:gd name="T8" fmla="*/ 2147483647 w 31"/>
                <a:gd name="T9" fmla="*/ 2147483647 h 38"/>
                <a:gd name="T10" fmla="*/ 2147483647 w 31"/>
                <a:gd name="T11" fmla="*/ 2147483647 h 38"/>
                <a:gd name="T12" fmla="*/ 2147483647 w 31"/>
                <a:gd name="T13" fmla="*/ 2147483647 h 38"/>
                <a:gd name="T14" fmla="*/ 2147483647 w 31"/>
                <a:gd name="T15" fmla="*/ 2147483647 h 38"/>
                <a:gd name="T16" fmla="*/ 2147483647 w 31"/>
                <a:gd name="T17" fmla="*/ 2147483647 h 38"/>
                <a:gd name="T18" fmla="*/ 2147483647 w 31"/>
                <a:gd name="T19" fmla="*/ 2147483647 h 38"/>
                <a:gd name="T20" fmla="*/ 2147483647 w 31"/>
                <a:gd name="T21" fmla="*/ 2147483647 h 38"/>
                <a:gd name="T22" fmla="*/ 2147483647 w 31"/>
                <a:gd name="T23" fmla="*/ 2147483647 h 38"/>
                <a:gd name="T24" fmla="*/ 2147483647 w 31"/>
                <a:gd name="T25" fmla="*/ 2147483647 h 38"/>
                <a:gd name="T26" fmla="*/ 2147483647 w 31"/>
                <a:gd name="T27" fmla="*/ 2147483647 h 38"/>
                <a:gd name="T28" fmla="*/ 2147483647 w 31"/>
                <a:gd name="T29" fmla="*/ 2147483647 h 38"/>
                <a:gd name="T30" fmla="*/ 2147483647 w 31"/>
                <a:gd name="T31" fmla="*/ 2147483647 h 38"/>
                <a:gd name="T32" fmla="*/ 2147483647 w 31"/>
                <a:gd name="T33" fmla="*/ 2147483647 h 38"/>
                <a:gd name="T34" fmla="*/ 2147483647 w 31"/>
                <a:gd name="T35" fmla="*/ 2147483647 h 38"/>
                <a:gd name="T36" fmla="*/ 2147483647 w 31"/>
                <a:gd name="T37" fmla="*/ 2147483647 h 38"/>
                <a:gd name="T38" fmla="*/ 2147483647 w 31"/>
                <a:gd name="T39" fmla="*/ 0 h 38"/>
                <a:gd name="T40" fmla="*/ 2147483647 w 31"/>
                <a:gd name="T41" fmla="*/ 0 h 38"/>
                <a:gd name="T42" fmla="*/ 2147483647 w 31"/>
                <a:gd name="T43" fmla="*/ 0 h 38"/>
                <a:gd name="T44" fmla="*/ 2147483647 w 31"/>
                <a:gd name="T45" fmla="*/ 2147483647 h 38"/>
                <a:gd name="T46" fmla="*/ 2147483647 w 31"/>
                <a:gd name="T47" fmla="*/ 2147483647 h 38"/>
                <a:gd name="T48" fmla="*/ 2147483647 w 31"/>
                <a:gd name="T49" fmla="*/ 2147483647 h 38"/>
                <a:gd name="T50" fmla="*/ 2147483647 w 31"/>
                <a:gd name="T51" fmla="*/ 2147483647 h 38"/>
                <a:gd name="T52" fmla="*/ 2147483647 w 31"/>
                <a:gd name="T53" fmla="*/ 2147483647 h 38"/>
                <a:gd name="T54" fmla="*/ 2147483647 w 31"/>
                <a:gd name="T55" fmla="*/ 2147483647 h 38"/>
                <a:gd name="T56" fmla="*/ 0 w 31"/>
                <a:gd name="T57" fmla="*/ 2147483647 h 38"/>
                <a:gd name="T58" fmla="*/ 0 w 31"/>
                <a:gd name="T59" fmla="*/ 2147483647 h 38"/>
                <a:gd name="T60" fmla="*/ 0 w 31"/>
                <a:gd name="T61" fmla="*/ 2147483647 h 38"/>
                <a:gd name="T62" fmla="*/ 0 w 31"/>
                <a:gd name="T63" fmla="*/ 2147483647 h 38"/>
                <a:gd name="T64" fmla="*/ 0 w 31"/>
                <a:gd name="T65" fmla="*/ 2147483647 h 38"/>
                <a:gd name="T66" fmla="*/ 2147483647 w 31"/>
                <a:gd name="T67" fmla="*/ 2147483647 h 38"/>
                <a:gd name="T68" fmla="*/ 2147483647 w 31"/>
                <a:gd name="T69" fmla="*/ 2147483647 h 38"/>
                <a:gd name="T70" fmla="*/ 2147483647 w 31"/>
                <a:gd name="T71" fmla="*/ 2147483647 h 38"/>
                <a:gd name="T72" fmla="*/ 2147483647 w 31"/>
                <a:gd name="T73" fmla="*/ 2147483647 h 38"/>
                <a:gd name="T74" fmla="*/ 2147483647 w 31"/>
                <a:gd name="T75" fmla="*/ 2147483647 h 38"/>
                <a:gd name="T76" fmla="*/ 2147483647 w 31"/>
                <a:gd name="T77" fmla="*/ 2147483647 h 38"/>
                <a:gd name="T78" fmla="*/ 2147483647 w 31"/>
                <a:gd name="T79" fmla="*/ 2147483647 h 38"/>
                <a:gd name="T80" fmla="*/ 2147483647 w 31"/>
                <a:gd name="T81" fmla="*/ 2147483647 h 38"/>
                <a:gd name="T82" fmla="*/ 2147483647 w 31"/>
                <a:gd name="T83" fmla="*/ 214748364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38"/>
                <a:gd name="T128" fmla="*/ 31 w 31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38">
                  <a:moveTo>
                    <a:pt x="15" y="38"/>
                  </a:moveTo>
                  <a:lnTo>
                    <a:pt x="19" y="38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0" name="Freeform 362"/>
            <p:cNvSpPr>
              <a:spLocks/>
            </p:cNvSpPr>
            <p:nvPr/>
          </p:nvSpPr>
          <p:spPr bwMode="auto">
            <a:xfrm>
              <a:off x="6934200" y="5873751"/>
              <a:ext cx="50800" cy="61913"/>
            </a:xfrm>
            <a:custGeom>
              <a:avLst/>
              <a:gdLst>
                <a:gd name="T0" fmla="*/ 0 w 32"/>
                <a:gd name="T1" fmla="*/ 0 h 39"/>
                <a:gd name="T2" fmla="*/ 2147483647 w 32"/>
                <a:gd name="T3" fmla="*/ 2147483647 h 39"/>
                <a:gd name="T4" fmla="*/ 2147483647 w 32"/>
                <a:gd name="T5" fmla="*/ 2147483647 h 39"/>
                <a:gd name="T6" fmla="*/ 2147483647 w 32"/>
                <a:gd name="T7" fmla="*/ 2147483647 h 39"/>
                <a:gd name="T8" fmla="*/ 2147483647 w 32"/>
                <a:gd name="T9" fmla="*/ 2147483647 h 39"/>
                <a:gd name="T10" fmla="*/ 0 w 32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9"/>
                <a:gd name="T20" fmla="*/ 32 w 32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9">
                  <a:moveTo>
                    <a:pt x="0" y="0"/>
                  </a:moveTo>
                  <a:lnTo>
                    <a:pt x="3" y="39"/>
                  </a:lnTo>
                  <a:lnTo>
                    <a:pt x="32" y="21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1" name="Freeform 363"/>
            <p:cNvSpPr>
              <a:spLocks/>
            </p:cNvSpPr>
            <p:nvPr/>
          </p:nvSpPr>
          <p:spPr bwMode="auto">
            <a:xfrm>
              <a:off x="7715251" y="5465763"/>
              <a:ext cx="49213" cy="61912"/>
            </a:xfrm>
            <a:custGeom>
              <a:avLst/>
              <a:gdLst>
                <a:gd name="T0" fmla="*/ 0 w 31"/>
                <a:gd name="T1" fmla="*/ 0 h 39"/>
                <a:gd name="T2" fmla="*/ 0 w 31"/>
                <a:gd name="T3" fmla="*/ 2147483647 h 39"/>
                <a:gd name="T4" fmla="*/ 2147483647 w 31"/>
                <a:gd name="T5" fmla="*/ 2147483647 h 39"/>
                <a:gd name="T6" fmla="*/ 0 w 31"/>
                <a:gd name="T7" fmla="*/ 0 h 39"/>
                <a:gd name="T8" fmla="*/ 0 w 31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9"/>
                <a:gd name="T17" fmla="*/ 31 w 3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9">
                  <a:moveTo>
                    <a:pt x="0" y="0"/>
                  </a:moveTo>
                  <a:lnTo>
                    <a:pt x="0" y="39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2" name="Line 364"/>
            <p:cNvSpPr>
              <a:spLocks noChangeShapeType="1"/>
            </p:cNvSpPr>
            <p:nvPr/>
          </p:nvSpPr>
          <p:spPr bwMode="auto">
            <a:xfrm>
              <a:off x="5959476" y="5611814"/>
              <a:ext cx="63341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3" name="Line 365"/>
            <p:cNvSpPr>
              <a:spLocks noChangeShapeType="1"/>
            </p:cNvSpPr>
            <p:nvPr/>
          </p:nvSpPr>
          <p:spPr bwMode="auto">
            <a:xfrm>
              <a:off x="5964239" y="5414963"/>
              <a:ext cx="623887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4" name="Freeform 366"/>
            <p:cNvSpPr>
              <a:spLocks/>
            </p:cNvSpPr>
            <p:nvPr/>
          </p:nvSpPr>
          <p:spPr bwMode="auto">
            <a:xfrm>
              <a:off x="5959476" y="5062538"/>
              <a:ext cx="1001713" cy="844550"/>
            </a:xfrm>
            <a:custGeom>
              <a:avLst/>
              <a:gdLst>
                <a:gd name="T0" fmla="*/ 0 w 631"/>
                <a:gd name="T1" fmla="*/ 0 h 532"/>
                <a:gd name="T2" fmla="*/ 2147483647 w 631"/>
                <a:gd name="T3" fmla="*/ 2147483647 h 532"/>
                <a:gd name="T4" fmla="*/ 2147483647 w 631"/>
                <a:gd name="T5" fmla="*/ 2147483647 h 532"/>
                <a:gd name="T6" fmla="*/ 2147483647 w 631"/>
                <a:gd name="T7" fmla="*/ 2147483647 h 5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1"/>
                <a:gd name="T13" fmla="*/ 0 h 532"/>
                <a:gd name="T14" fmla="*/ 631 w 631"/>
                <a:gd name="T15" fmla="*/ 532 h 5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1" h="532">
                  <a:moveTo>
                    <a:pt x="0" y="0"/>
                  </a:moveTo>
                  <a:lnTo>
                    <a:pt x="176" y="3"/>
                  </a:lnTo>
                  <a:lnTo>
                    <a:pt x="176" y="532"/>
                  </a:lnTo>
                  <a:lnTo>
                    <a:pt x="631" y="5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5" name="Line 367"/>
            <p:cNvSpPr>
              <a:spLocks noChangeShapeType="1"/>
            </p:cNvSpPr>
            <p:nvPr/>
          </p:nvSpPr>
          <p:spPr bwMode="auto">
            <a:xfrm>
              <a:off x="6821489" y="5494339"/>
              <a:ext cx="9096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6" name="Line 368"/>
            <p:cNvSpPr>
              <a:spLocks noChangeShapeType="1"/>
            </p:cNvSpPr>
            <p:nvPr/>
          </p:nvSpPr>
          <p:spPr bwMode="auto">
            <a:xfrm>
              <a:off x="3668714" y="1697039"/>
              <a:ext cx="16668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987" name="Rectangle 369"/>
            <p:cNvSpPr>
              <a:spLocks noChangeArrowheads="1"/>
            </p:cNvSpPr>
            <p:nvPr/>
          </p:nvSpPr>
          <p:spPr bwMode="auto">
            <a:xfrm>
              <a:off x="4676775" y="546576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88" name="Rectangle 370"/>
            <p:cNvSpPr>
              <a:spLocks noChangeArrowheads="1"/>
            </p:cNvSpPr>
            <p:nvPr/>
          </p:nvSpPr>
          <p:spPr bwMode="auto">
            <a:xfrm>
              <a:off x="4703763" y="5465764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1989" name="Rectangle 371"/>
            <p:cNvSpPr>
              <a:spLocks noChangeArrowheads="1"/>
            </p:cNvSpPr>
            <p:nvPr/>
          </p:nvSpPr>
          <p:spPr bwMode="auto">
            <a:xfrm>
              <a:off x="4764088" y="546576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1990" name="Rectangle 372"/>
            <p:cNvSpPr>
              <a:spLocks noChangeArrowheads="1"/>
            </p:cNvSpPr>
            <p:nvPr/>
          </p:nvSpPr>
          <p:spPr bwMode="auto">
            <a:xfrm>
              <a:off x="4791075" y="546576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91" name="Rectangle 373"/>
            <p:cNvSpPr>
              <a:spLocks noChangeArrowheads="1"/>
            </p:cNvSpPr>
            <p:nvPr/>
          </p:nvSpPr>
          <p:spPr bwMode="auto">
            <a:xfrm>
              <a:off x="4818063" y="546576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1992" name="Rectangle 374"/>
            <p:cNvSpPr>
              <a:spLocks noChangeArrowheads="1"/>
            </p:cNvSpPr>
            <p:nvPr/>
          </p:nvSpPr>
          <p:spPr bwMode="auto">
            <a:xfrm>
              <a:off x="4886325" y="546576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1993" name="Rectangle 375"/>
            <p:cNvSpPr>
              <a:spLocks noChangeArrowheads="1"/>
            </p:cNvSpPr>
            <p:nvPr/>
          </p:nvSpPr>
          <p:spPr bwMode="auto">
            <a:xfrm>
              <a:off x="4913313" y="546576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1994" name="Rectangle 376"/>
            <p:cNvSpPr>
              <a:spLocks noChangeArrowheads="1"/>
            </p:cNvSpPr>
            <p:nvPr/>
          </p:nvSpPr>
          <p:spPr bwMode="auto">
            <a:xfrm>
              <a:off x="4981575" y="54657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1995" name="Rectangle 377"/>
            <p:cNvSpPr>
              <a:spLocks noChangeArrowheads="1"/>
            </p:cNvSpPr>
            <p:nvPr/>
          </p:nvSpPr>
          <p:spPr bwMode="auto">
            <a:xfrm>
              <a:off x="5035550" y="54657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1996" name="Rectangle 378"/>
            <p:cNvSpPr>
              <a:spLocks noChangeArrowheads="1"/>
            </p:cNvSpPr>
            <p:nvPr/>
          </p:nvSpPr>
          <p:spPr bwMode="auto">
            <a:xfrm>
              <a:off x="5092700" y="5465764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1997" name="Rectangle 379"/>
            <p:cNvSpPr>
              <a:spLocks noChangeArrowheads="1"/>
            </p:cNvSpPr>
            <p:nvPr/>
          </p:nvSpPr>
          <p:spPr bwMode="auto">
            <a:xfrm>
              <a:off x="5111750" y="5465764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1998" name="Rectangle 380"/>
            <p:cNvSpPr>
              <a:spLocks noChangeArrowheads="1"/>
            </p:cNvSpPr>
            <p:nvPr/>
          </p:nvSpPr>
          <p:spPr bwMode="auto">
            <a:xfrm>
              <a:off x="5160963" y="546576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1999" name="Rectangle 381"/>
            <p:cNvSpPr>
              <a:spLocks noChangeArrowheads="1"/>
            </p:cNvSpPr>
            <p:nvPr/>
          </p:nvSpPr>
          <p:spPr bwMode="auto">
            <a:xfrm>
              <a:off x="5187950" y="54657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00" name="Rectangle 382"/>
            <p:cNvSpPr>
              <a:spLocks noChangeArrowheads="1"/>
            </p:cNvSpPr>
            <p:nvPr/>
          </p:nvSpPr>
          <p:spPr bwMode="auto">
            <a:xfrm>
              <a:off x="5240338" y="5465764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01" name="Rectangle 383"/>
            <p:cNvSpPr>
              <a:spLocks noChangeArrowheads="1"/>
            </p:cNvSpPr>
            <p:nvPr/>
          </p:nvSpPr>
          <p:spPr bwMode="auto">
            <a:xfrm>
              <a:off x="5270500" y="546576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02" name="Rectangle 384"/>
            <p:cNvSpPr>
              <a:spLocks noChangeArrowheads="1"/>
            </p:cNvSpPr>
            <p:nvPr/>
          </p:nvSpPr>
          <p:spPr bwMode="auto">
            <a:xfrm>
              <a:off x="5343525" y="54657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2003" name="Rectangle 385"/>
            <p:cNvSpPr>
              <a:spLocks noChangeArrowheads="1"/>
            </p:cNvSpPr>
            <p:nvPr/>
          </p:nvSpPr>
          <p:spPr bwMode="auto">
            <a:xfrm>
              <a:off x="4676775" y="52641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04" name="Rectangle 386"/>
            <p:cNvSpPr>
              <a:spLocks noChangeArrowheads="1"/>
            </p:cNvSpPr>
            <p:nvPr/>
          </p:nvSpPr>
          <p:spPr bwMode="auto">
            <a:xfrm>
              <a:off x="4703763" y="5264151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2005" name="Rectangle 387"/>
            <p:cNvSpPr>
              <a:spLocks noChangeArrowheads="1"/>
            </p:cNvSpPr>
            <p:nvPr/>
          </p:nvSpPr>
          <p:spPr bwMode="auto">
            <a:xfrm>
              <a:off x="4764088" y="52641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2006" name="Rectangle 388"/>
            <p:cNvSpPr>
              <a:spLocks noChangeArrowheads="1"/>
            </p:cNvSpPr>
            <p:nvPr/>
          </p:nvSpPr>
          <p:spPr bwMode="auto">
            <a:xfrm>
              <a:off x="4791075" y="52641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07" name="Rectangle 389"/>
            <p:cNvSpPr>
              <a:spLocks noChangeArrowheads="1"/>
            </p:cNvSpPr>
            <p:nvPr/>
          </p:nvSpPr>
          <p:spPr bwMode="auto">
            <a:xfrm>
              <a:off x="4818063" y="52641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2008" name="Rectangle 390"/>
            <p:cNvSpPr>
              <a:spLocks noChangeArrowheads="1"/>
            </p:cNvSpPr>
            <p:nvPr/>
          </p:nvSpPr>
          <p:spPr bwMode="auto">
            <a:xfrm>
              <a:off x="4886325" y="52641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2009" name="Rectangle 391"/>
            <p:cNvSpPr>
              <a:spLocks noChangeArrowheads="1"/>
            </p:cNvSpPr>
            <p:nvPr/>
          </p:nvSpPr>
          <p:spPr bwMode="auto">
            <a:xfrm>
              <a:off x="4913313" y="52641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10" name="Rectangle 392"/>
            <p:cNvSpPr>
              <a:spLocks noChangeArrowheads="1"/>
            </p:cNvSpPr>
            <p:nvPr/>
          </p:nvSpPr>
          <p:spPr bwMode="auto">
            <a:xfrm>
              <a:off x="4981575" y="52641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11" name="Rectangle 393"/>
            <p:cNvSpPr>
              <a:spLocks noChangeArrowheads="1"/>
            </p:cNvSpPr>
            <p:nvPr/>
          </p:nvSpPr>
          <p:spPr bwMode="auto">
            <a:xfrm>
              <a:off x="5035550" y="52641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2012" name="Rectangle 394"/>
            <p:cNvSpPr>
              <a:spLocks noChangeArrowheads="1"/>
            </p:cNvSpPr>
            <p:nvPr/>
          </p:nvSpPr>
          <p:spPr bwMode="auto">
            <a:xfrm>
              <a:off x="5092700" y="5264151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13" name="Rectangle 395"/>
            <p:cNvSpPr>
              <a:spLocks noChangeArrowheads="1"/>
            </p:cNvSpPr>
            <p:nvPr/>
          </p:nvSpPr>
          <p:spPr bwMode="auto">
            <a:xfrm>
              <a:off x="5111750" y="52641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14" name="Rectangle 396"/>
            <p:cNvSpPr>
              <a:spLocks noChangeArrowheads="1"/>
            </p:cNvSpPr>
            <p:nvPr/>
          </p:nvSpPr>
          <p:spPr bwMode="auto">
            <a:xfrm>
              <a:off x="5160963" y="52641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15" name="Rectangle 397"/>
            <p:cNvSpPr>
              <a:spLocks noChangeArrowheads="1"/>
            </p:cNvSpPr>
            <p:nvPr/>
          </p:nvSpPr>
          <p:spPr bwMode="auto">
            <a:xfrm>
              <a:off x="5187950" y="52641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16" name="Rectangle 398"/>
            <p:cNvSpPr>
              <a:spLocks noChangeArrowheads="1"/>
            </p:cNvSpPr>
            <p:nvPr/>
          </p:nvSpPr>
          <p:spPr bwMode="auto">
            <a:xfrm>
              <a:off x="5240338" y="5264151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17" name="Rectangle 399"/>
            <p:cNvSpPr>
              <a:spLocks noChangeArrowheads="1"/>
            </p:cNvSpPr>
            <p:nvPr/>
          </p:nvSpPr>
          <p:spPr bwMode="auto">
            <a:xfrm>
              <a:off x="5270500" y="52641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18" name="Rectangle 400"/>
            <p:cNvSpPr>
              <a:spLocks noChangeArrowheads="1"/>
            </p:cNvSpPr>
            <p:nvPr/>
          </p:nvSpPr>
          <p:spPr bwMode="auto">
            <a:xfrm>
              <a:off x="5343525" y="52641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19" name="Rectangle 401"/>
            <p:cNvSpPr>
              <a:spLocks noChangeArrowheads="1"/>
            </p:cNvSpPr>
            <p:nvPr/>
          </p:nvSpPr>
          <p:spPr bwMode="auto">
            <a:xfrm>
              <a:off x="4676775" y="50911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20" name="Rectangle 402"/>
            <p:cNvSpPr>
              <a:spLocks noChangeArrowheads="1"/>
            </p:cNvSpPr>
            <p:nvPr/>
          </p:nvSpPr>
          <p:spPr bwMode="auto">
            <a:xfrm>
              <a:off x="4703763" y="5091114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2021" name="Rectangle 403"/>
            <p:cNvSpPr>
              <a:spLocks noChangeArrowheads="1"/>
            </p:cNvSpPr>
            <p:nvPr/>
          </p:nvSpPr>
          <p:spPr bwMode="auto">
            <a:xfrm>
              <a:off x="4764088" y="50911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2022" name="Rectangle 404"/>
            <p:cNvSpPr>
              <a:spLocks noChangeArrowheads="1"/>
            </p:cNvSpPr>
            <p:nvPr/>
          </p:nvSpPr>
          <p:spPr bwMode="auto">
            <a:xfrm>
              <a:off x="4791075" y="50911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23" name="Rectangle 405"/>
            <p:cNvSpPr>
              <a:spLocks noChangeArrowheads="1"/>
            </p:cNvSpPr>
            <p:nvPr/>
          </p:nvSpPr>
          <p:spPr bwMode="auto">
            <a:xfrm>
              <a:off x="4818063" y="50911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2024" name="Rectangle 406"/>
            <p:cNvSpPr>
              <a:spLocks noChangeArrowheads="1"/>
            </p:cNvSpPr>
            <p:nvPr/>
          </p:nvSpPr>
          <p:spPr bwMode="auto">
            <a:xfrm>
              <a:off x="4886325" y="50911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2025" name="Rectangle 407"/>
            <p:cNvSpPr>
              <a:spLocks noChangeArrowheads="1"/>
            </p:cNvSpPr>
            <p:nvPr/>
          </p:nvSpPr>
          <p:spPr bwMode="auto">
            <a:xfrm>
              <a:off x="4913313" y="50911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26" name="Rectangle 408"/>
            <p:cNvSpPr>
              <a:spLocks noChangeArrowheads="1"/>
            </p:cNvSpPr>
            <p:nvPr/>
          </p:nvSpPr>
          <p:spPr bwMode="auto">
            <a:xfrm>
              <a:off x="4981575" y="50911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27" name="Rectangle 409"/>
            <p:cNvSpPr>
              <a:spLocks noChangeArrowheads="1"/>
            </p:cNvSpPr>
            <p:nvPr/>
          </p:nvSpPr>
          <p:spPr bwMode="auto">
            <a:xfrm>
              <a:off x="5035550" y="50911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2028" name="Rectangle 410"/>
            <p:cNvSpPr>
              <a:spLocks noChangeArrowheads="1"/>
            </p:cNvSpPr>
            <p:nvPr/>
          </p:nvSpPr>
          <p:spPr bwMode="auto">
            <a:xfrm>
              <a:off x="5092700" y="5091114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29" name="Rectangle 411"/>
            <p:cNvSpPr>
              <a:spLocks noChangeArrowheads="1"/>
            </p:cNvSpPr>
            <p:nvPr/>
          </p:nvSpPr>
          <p:spPr bwMode="auto">
            <a:xfrm>
              <a:off x="5111750" y="5091114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30" name="Rectangle 412"/>
            <p:cNvSpPr>
              <a:spLocks noChangeArrowheads="1"/>
            </p:cNvSpPr>
            <p:nvPr/>
          </p:nvSpPr>
          <p:spPr bwMode="auto">
            <a:xfrm>
              <a:off x="5160963" y="50911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31" name="Rectangle 413"/>
            <p:cNvSpPr>
              <a:spLocks noChangeArrowheads="1"/>
            </p:cNvSpPr>
            <p:nvPr/>
          </p:nvSpPr>
          <p:spPr bwMode="auto">
            <a:xfrm>
              <a:off x="5187950" y="509111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32" name="Rectangle 414"/>
            <p:cNvSpPr>
              <a:spLocks noChangeArrowheads="1"/>
            </p:cNvSpPr>
            <p:nvPr/>
          </p:nvSpPr>
          <p:spPr bwMode="auto">
            <a:xfrm>
              <a:off x="5240338" y="5091114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33" name="Rectangle 415"/>
            <p:cNvSpPr>
              <a:spLocks noChangeArrowheads="1"/>
            </p:cNvSpPr>
            <p:nvPr/>
          </p:nvSpPr>
          <p:spPr bwMode="auto">
            <a:xfrm>
              <a:off x="5270500" y="509111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34" name="Rectangle 416"/>
            <p:cNvSpPr>
              <a:spLocks noChangeArrowheads="1"/>
            </p:cNvSpPr>
            <p:nvPr/>
          </p:nvSpPr>
          <p:spPr bwMode="auto">
            <a:xfrm>
              <a:off x="5343525" y="5091114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35" name="Rectangle 417"/>
            <p:cNvSpPr>
              <a:spLocks noChangeArrowheads="1"/>
            </p:cNvSpPr>
            <p:nvPr/>
          </p:nvSpPr>
          <p:spPr bwMode="auto">
            <a:xfrm>
              <a:off x="4676775" y="49085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36" name="Rectangle 418"/>
            <p:cNvSpPr>
              <a:spLocks noChangeArrowheads="1"/>
            </p:cNvSpPr>
            <p:nvPr/>
          </p:nvSpPr>
          <p:spPr bwMode="auto">
            <a:xfrm>
              <a:off x="4703763" y="4908551"/>
              <a:ext cx="7360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F</a:t>
              </a:r>
              <a:endParaRPr lang="en-US" sz="3200"/>
            </a:p>
          </p:txBody>
        </p:sp>
        <p:sp>
          <p:nvSpPr>
            <p:cNvPr id="112037" name="Rectangle 419"/>
            <p:cNvSpPr>
              <a:spLocks noChangeArrowheads="1"/>
            </p:cNvSpPr>
            <p:nvPr/>
          </p:nvSpPr>
          <p:spPr bwMode="auto">
            <a:xfrm>
              <a:off x="4764088" y="49085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2038" name="Rectangle 420"/>
            <p:cNvSpPr>
              <a:spLocks noChangeArrowheads="1"/>
            </p:cNvSpPr>
            <p:nvPr/>
          </p:nvSpPr>
          <p:spPr bwMode="auto">
            <a:xfrm>
              <a:off x="4791075" y="49085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39" name="Rectangle 421"/>
            <p:cNvSpPr>
              <a:spLocks noChangeArrowheads="1"/>
            </p:cNvSpPr>
            <p:nvPr/>
          </p:nvSpPr>
          <p:spPr bwMode="auto">
            <a:xfrm>
              <a:off x="4818063" y="49085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2040" name="Rectangle 422"/>
            <p:cNvSpPr>
              <a:spLocks noChangeArrowheads="1"/>
            </p:cNvSpPr>
            <p:nvPr/>
          </p:nvSpPr>
          <p:spPr bwMode="auto">
            <a:xfrm>
              <a:off x="4886325" y="49085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2041" name="Rectangle 423"/>
            <p:cNvSpPr>
              <a:spLocks noChangeArrowheads="1"/>
            </p:cNvSpPr>
            <p:nvPr/>
          </p:nvSpPr>
          <p:spPr bwMode="auto">
            <a:xfrm>
              <a:off x="4913313" y="49085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42" name="Rectangle 424"/>
            <p:cNvSpPr>
              <a:spLocks noChangeArrowheads="1"/>
            </p:cNvSpPr>
            <p:nvPr/>
          </p:nvSpPr>
          <p:spPr bwMode="auto">
            <a:xfrm>
              <a:off x="4981575" y="49085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43" name="Rectangle 425"/>
            <p:cNvSpPr>
              <a:spLocks noChangeArrowheads="1"/>
            </p:cNvSpPr>
            <p:nvPr/>
          </p:nvSpPr>
          <p:spPr bwMode="auto">
            <a:xfrm>
              <a:off x="5035550" y="49085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2044" name="Rectangle 426"/>
            <p:cNvSpPr>
              <a:spLocks noChangeArrowheads="1"/>
            </p:cNvSpPr>
            <p:nvPr/>
          </p:nvSpPr>
          <p:spPr bwMode="auto">
            <a:xfrm>
              <a:off x="5092700" y="4908551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45" name="Rectangle 427"/>
            <p:cNvSpPr>
              <a:spLocks noChangeArrowheads="1"/>
            </p:cNvSpPr>
            <p:nvPr/>
          </p:nvSpPr>
          <p:spPr bwMode="auto">
            <a:xfrm>
              <a:off x="5111750" y="49085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46" name="Rectangle 428"/>
            <p:cNvSpPr>
              <a:spLocks noChangeArrowheads="1"/>
            </p:cNvSpPr>
            <p:nvPr/>
          </p:nvSpPr>
          <p:spPr bwMode="auto">
            <a:xfrm>
              <a:off x="5160963" y="49085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47" name="Rectangle 429"/>
            <p:cNvSpPr>
              <a:spLocks noChangeArrowheads="1"/>
            </p:cNvSpPr>
            <p:nvPr/>
          </p:nvSpPr>
          <p:spPr bwMode="auto">
            <a:xfrm>
              <a:off x="5187950" y="49085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48" name="Rectangle 430"/>
            <p:cNvSpPr>
              <a:spLocks noChangeArrowheads="1"/>
            </p:cNvSpPr>
            <p:nvPr/>
          </p:nvSpPr>
          <p:spPr bwMode="auto">
            <a:xfrm>
              <a:off x="5240338" y="4908551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49" name="Rectangle 431"/>
            <p:cNvSpPr>
              <a:spLocks noChangeArrowheads="1"/>
            </p:cNvSpPr>
            <p:nvPr/>
          </p:nvSpPr>
          <p:spPr bwMode="auto">
            <a:xfrm>
              <a:off x="5270500" y="49085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50" name="Rectangle 432"/>
            <p:cNvSpPr>
              <a:spLocks noChangeArrowheads="1"/>
            </p:cNvSpPr>
            <p:nvPr/>
          </p:nvSpPr>
          <p:spPr bwMode="auto">
            <a:xfrm>
              <a:off x="5343525" y="49085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51" name="Rectangle 433"/>
            <p:cNvSpPr>
              <a:spLocks noChangeArrowheads="1"/>
            </p:cNvSpPr>
            <p:nvPr/>
          </p:nvSpPr>
          <p:spPr bwMode="auto">
            <a:xfrm>
              <a:off x="6261100" y="5921376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52" name="Rectangle 434"/>
            <p:cNvSpPr>
              <a:spLocks noChangeArrowheads="1"/>
            </p:cNvSpPr>
            <p:nvPr/>
          </p:nvSpPr>
          <p:spPr bwMode="auto">
            <a:xfrm>
              <a:off x="6329363" y="5921376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53" name="Rectangle 435"/>
            <p:cNvSpPr>
              <a:spLocks noChangeArrowheads="1"/>
            </p:cNvSpPr>
            <p:nvPr/>
          </p:nvSpPr>
          <p:spPr bwMode="auto">
            <a:xfrm>
              <a:off x="6261100" y="576103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54" name="Rectangle 436"/>
            <p:cNvSpPr>
              <a:spLocks noChangeArrowheads="1"/>
            </p:cNvSpPr>
            <p:nvPr/>
          </p:nvSpPr>
          <p:spPr bwMode="auto">
            <a:xfrm>
              <a:off x="6329363" y="576103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55" name="Rectangle 437"/>
            <p:cNvSpPr>
              <a:spLocks noChangeArrowheads="1"/>
            </p:cNvSpPr>
            <p:nvPr/>
          </p:nvSpPr>
          <p:spPr bwMode="auto">
            <a:xfrm>
              <a:off x="6261100" y="5465764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56" name="Rectangle 438"/>
            <p:cNvSpPr>
              <a:spLocks noChangeArrowheads="1"/>
            </p:cNvSpPr>
            <p:nvPr/>
          </p:nvSpPr>
          <p:spPr bwMode="auto">
            <a:xfrm>
              <a:off x="6329363" y="5465764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2057" name="Rectangle 439"/>
            <p:cNvSpPr>
              <a:spLocks noChangeArrowheads="1"/>
            </p:cNvSpPr>
            <p:nvPr/>
          </p:nvSpPr>
          <p:spPr bwMode="auto">
            <a:xfrm>
              <a:off x="6261100" y="5254626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58" name="Rectangle 440"/>
            <p:cNvSpPr>
              <a:spLocks noChangeArrowheads="1"/>
            </p:cNvSpPr>
            <p:nvPr/>
          </p:nvSpPr>
          <p:spPr bwMode="auto">
            <a:xfrm>
              <a:off x="6329363" y="5254626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59" name="Rectangle 441"/>
            <p:cNvSpPr>
              <a:spLocks noChangeArrowheads="1"/>
            </p:cNvSpPr>
            <p:nvPr/>
          </p:nvSpPr>
          <p:spPr bwMode="auto">
            <a:xfrm>
              <a:off x="8332788" y="53165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60" name="Rectangle 442"/>
            <p:cNvSpPr>
              <a:spLocks noChangeArrowheads="1"/>
            </p:cNvSpPr>
            <p:nvPr/>
          </p:nvSpPr>
          <p:spPr bwMode="auto">
            <a:xfrm>
              <a:off x="8393113" y="53165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X</a:t>
              </a:r>
              <a:endParaRPr lang="en-US" sz="3200"/>
            </a:p>
          </p:txBody>
        </p:sp>
        <p:sp>
          <p:nvSpPr>
            <p:cNvPr id="112061" name="Rectangle 443"/>
            <p:cNvSpPr>
              <a:spLocks noChangeArrowheads="1"/>
            </p:cNvSpPr>
            <p:nvPr/>
          </p:nvSpPr>
          <p:spPr bwMode="auto">
            <a:xfrm>
              <a:off x="8458200" y="53165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2062" name="Rectangle 444"/>
            <p:cNvSpPr>
              <a:spLocks noChangeArrowheads="1"/>
            </p:cNvSpPr>
            <p:nvPr/>
          </p:nvSpPr>
          <p:spPr bwMode="auto">
            <a:xfrm>
              <a:off x="8480425" y="5316539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2063" name="Rectangle 445"/>
            <p:cNvSpPr>
              <a:spLocks noChangeArrowheads="1"/>
            </p:cNvSpPr>
            <p:nvPr/>
          </p:nvSpPr>
          <p:spPr bwMode="auto">
            <a:xfrm>
              <a:off x="8561388" y="5316539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64" name="Rectangle 446"/>
            <p:cNvSpPr>
              <a:spLocks noChangeArrowheads="1"/>
            </p:cNvSpPr>
            <p:nvPr/>
          </p:nvSpPr>
          <p:spPr bwMode="auto">
            <a:xfrm>
              <a:off x="8621713" y="5316539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2065" name="Rectangle 447"/>
            <p:cNvSpPr>
              <a:spLocks noChangeArrowheads="1"/>
            </p:cNvSpPr>
            <p:nvPr/>
          </p:nvSpPr>
          <p:spPr bwMode="auto">
            <a:xfrm>
              <a:off x="8701088" y="53165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2066" name="Rectangle 448"/>
            <p:cNvSpPr>
              <a:spLocks noChangeArrowheads="1"/>
            </p:cNvSpPr>
            <p:nvPr/>
          </p:nvSpPr>
          <p:spPr bwMode="auto">
            <a:xfrm>
              <a:off x="8724900" y="531653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67" name="Rectangle 449"/>
            <p:cNvSpPr>
              <a:spLocks noChangeArrowheads="1"/>
            </p:cNvSpPr>
            <p:nvPr/>
          </p:nvSpPr>
          <p:spPr bwMode="auto">
            <a:xfrm>
              <a:off x="8793163" y="5316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68" name="Rectangle 450"/>
            <p:cNvSpPr>
              <a:spLocks noChangeArrowheads="1"/>
            </p:cNvSpPr>
            <p:nvPr/>
          </p:nvSpPr>
          <p:spPr bwMode="auto">
            <a:xfrm>
              <a:off x="8842375" y="5316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2069" name="Rectangle 451"/>
            <p:cNvSpPr>
              <a:spLocks noChangeArrowheads="1"/>
            </p:cNvSpPr>
            <p:nvPr/>
          </p:nvSpPr>
          <p:spPr bwMode="auto">
            <a:xfrm>
              <a:off x="8896350" y="5316539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70" name="Rectangle 452"/>
            <p:cNvSpPr>
              <a:spLocks noChangeArrowheads="1"/>
            </p:cNvSpPr>
            <p:nvPr/>
          </p:nvSpPr>
          <p:spPr bwMode="auto">
            <a:xfrm>
              <a:off x="8915400" y="5316539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71" name="Rectangle 453"/>
            <p:cNvSpPr>
              <a:spLocks noChangeArrowheads="1"/>
            </p:cNvSpPr>
            <p:nvPr/>
          </p:nvSpPr>
          <p:spPr bwMode="auto">
            <a:xfrm>
              <a:off x="8959850" y="5316539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72" name="Rectangle 454"/>
            <p:cNvSpPr>
              <a:spLocks noChangeArrowheads="1"/>
            </p:cNvSpPr>
            <p:nvPr/>
          </p:nvSpPr>
          <p:spPr bwMode="auto">
            <a:xfrm>
              <a:off x="8986838" y="5316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73" name="Rectangle 455"/>
            <p:cNvSpPr>
              <a:spLocks noChangeArrowheads="1"/>
            </p:cNvSpPr>
            <p:nvPr/>
          </p:nvSpPr>
          <p:spPr bwMode="auto">
            <a:xfrm>
              <a:off x="9036050" y="5316539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74" name="Rectangle 456"/>
            <p:cNvSpPr>
              <a:spLocks noChangeArrowheads="1"/>
            </p:cNvSpPr>
            <p:nvPr/>
          </p:nvSpPr>
          <p:spPr bwMode="auto">
            <a:xfrm>
              <a:off x="9067800" y="5316539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75" name="Rectangle 457"/>
            <p:cNvSpPr>
              <a:spLocks noChangeArrowheads="1"/>
            </p:cNvSpPr>
            <p:nvPr/>
          </p:nvSpPr>
          <p:spPr bwMode="auto">
            <a:xfrm>
              <a:off x="9136063" y="5316539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  <p:sp>
          <p:nvSpPr>
            <p:cNvPr id="112076" name="Rectangle 458"/>
            <p:cNvSpPr>
              <a:spLocks noChangeArrowheads="1"/>
            </p:cNvSpPr>
            <p:nvPr/>
          </p:nvSpPr>
          <p:spPr bwMode="auto">
            <a:xfrm>
              <a:off x="8332788" y="5822951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2077" name="Rectangle 459"/>
            <p:cNvSpPr>
              <a:spLocks noChangeArrowheads="1"/>
            </p:cNvSpPr>
            <p:nvPr/>
          </p:nvSpPr>
          <p:spPr bwMode="auto">
            <a:xfrm>
              <a:off x="8408988" y="582295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78" name="Rectangle 460"/>
            <p:cNvSpPr>
              <a:spLocks noChangeArrowheads="1"/>
            </p:cNvSpPr>
            <p:nvPr/>
          </p:nvSpPr>
          <p:spPr bwMode="auto">
            <a:xfrm>
              <a:off x="8472488" y="5822951"/>
              <a:ext cx="10064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M</a:t>
              </a:r>
              <a:endParaRPr lang="en-US" sz="3200"/>
            </a:p>
          </p:txBody>
        </p:sp>
        <p:sp>
          <p:nvSpPr>
            <p:cNvPr id="112079" name="Rectangle 461"/>
            <p:cNvSpPr>
              <a:spLocks noChangeArrowheads="1"/>
            </p:cNvSpPr>
            <p:nvPr/>
          </p:nvSpPr>
          <p:spPr bwMode="auto">
            <a:xfrm>
              <a:off x="8548688" y="58229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/</a:t>
              </a:r>
              <a:endParaRPr lang="en-US" sz="3200"/>
            </a:p>
          </p:txBody>
        </p:sp>
        <p:sp>
          <p:nvSpPr>
            <p:cNvPr id="112080" name="Rectangle 462"/>
            <p:cNvSpPr>
              <a:spLocks noChangeArrowheads="1"/>
            </p:cNvSpPr>
            <p:nvPr/>
          </p:nvSpPr>
          <p:spPr bwMode="auto">
            <a:xfrm>
              <a:off x="8575675" y="5822951"/>
              <a:ext cx="114162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W</a:t>
              </a:r>
              <a:endParaRPr lang="en-US" sz="3200"/>
            </a:p>
          </p:txBody>
        </p:sp>
        <p:sp>
          <p:nvSpPr>
            <p:cNvPr id="112081" name="Rectangle 463"/>
            <p:cNvSpPr>
              <a:spLocks noChangeArrowheads="1"/>
            </p:cNvSpPr>
            <p:nvPr/>
          </p:nvSpPr>
          <p:spPr bwMode="auto">
            <a:xfrm>
              <a:off x="8662988" y="5822951"/>
              <a:ext cx="7961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B</a:t>
              </a:r>
              <a:endParaRPr lang="en-US" sz="3200"/>
            </a:p>
          </p:txBody>
        </p:sp>
        <p:sp>
          <p:nvSpPr>
            <p:cNvPr id="112082" name="Rectangle 464"/>
            <p:cNvSpPr>
              <a:spLocks noChangeArrowheads="1"/>
            </p:cNvSpPr>
            <p:nvPr/>
          </p:nvSpPr>
          <p:spPr bwMode="auto">
            <a:xfrm>
              <a:off x="8728075" y="58229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3200"/>
            </a:p>
          </p:txBody>
        </p:sp>
        <p:sp>
          <p:nvSpPr>
            <p:cNvPr id="112083" name="Rectangle 465"/>
            <p:cNvSpPr>
              <a:spLocks noChangeArrowheads="1"/>
            </p:cNvSpPr>
            <p:nvPr/>
          </p:nvSpPr>
          <p:spPr bwMode="auto">
            <a:xfrm>
              <a:off x="8751888" y="58229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84" name="Rectangle 466"/>
            <p:cNvSpPr>
              <a:spLocks noChangeArrowheads="1"/>
            </p:cNvSpPr>
            <p:nvPr/>
          </p:nvSpPr>
          <p:spPr bwMode="auto">
            <a:xfrm>
              <a:off x="8820150" y="58229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85" name="Rectangle 467"/>
            <p:cNvSpPr>
              <a:spLocks noChangeArrowheads="1"/>
            </p:cNvSpPr>
            <p:nvPr/>
          </p:nvSpPr>
          <p:spPr bwMode="auto">
            <a:xfrm>
              <a:off x="8872538" y="58229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g</a:t>
              </a:r>
              <a:endParaRPr lang="en-US" sz="3200"/>
            </a:p>
          </p:txBody>
        </p:sp>
        <p:sp>
          <p:nvSpPr>
            <p:cNvPr id="112086" name="Rectangle 468"/>
            <p:cNvSpPr>
              <a:spLocks noChangeArrowheads="1"/>
            </p:cNvSpPr>
            <p:nvPr/>
          </p:nvSpPr>
          <p:spPr bwMode="auto">
            <a:xfrm>
              <a:off x="8921750" y="5822951"/>
              <a:ext cx="2703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i</a:t>
              </a:r>
              <a:endParaRPr lang="en-US" sz="3200"/>
            </a:p>
          </p:txBody>
        </p:sp>
        <p:sp>
          <p:nvSpPr>
            <p:cNvPr id="112087" name="Rectangle 469"/>
            <p:cNvSpPr>
              <a:spLocks noChangeArrowheads="1"/>
            </p:cNvSpPr>
            <p:nvPr/>
          </p:nvSpPr>
          <p:spPr bwMode="auto">
            <a:xfrm>
              <a:off x="8940800" y="5822951"/>
              <a:ext cx="60085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s</a:t>
              </a:r>
              <a:endParaRPr lang="en-US" sz="3200"/>
            </a:p>
          </p:txBody>
        </p:sp>
        <p:sp>
          <p:nvSpPr>
            <p:cNvPr id="112088" name="Rectangle 470"/>
            <p:cNvSpPr>
              <a:spLocks noChangeArrowheads="1"/>
            </p:cNvSpPr>
            <p:nvPr/>
          </p:nvSpPr>
          <p:spPr bwMode="auto">
            <a:xfrm>
              <a:off x="8986838" y="5822951"/>
              <a:ext cx="33047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t</a:t>
              </a:r>
              <a:endParaRPr lang="en-US" sz="3200"/>
            </a:p>
          </p:txBody>
        </p:sp>
        <p:sp>
          <p:nvSpPr>
            <p:cNvPr id="112089" name="Rectangle 471"/>
            <p:cNvSpPr>
              <a:spLocks noChangeArrowheads="1"/>
            </p:cNvSpPr>
            <p:nvPr/>
          </p:nvSpPr>
          <p:spPr bwMode="auto">
            <a:xfrm>
              <a:off x="9013825" y="58229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e</a:t>
              </a:r>
              <a:endParaRPr lang="en-US" sz="3200"/>
            </a:p>
          </p:txBody>
        </p:sp>
        <p:sp>
          <p:nvSpPr>
            <p:cNvPr id="112090" name="Rectangle 472"/>
            <p:cNvSpPr>
              <a:spLocks noChangeArrowheads="1"/>
            </p:cNvSpPr>
            <p:nvPr/>
          </p:nvSpPr>
          <p:spPr bwMode="auto">
            <a:xfrm>
              <a:off x="9063038" y="5822951"/>
              <a:ext cx="40558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91" name="Rectangle 473"/>
            <p:cNvSpPr>
              <a:spLocks noChangeArrowheads="1"/>
            </p:cNvSpPr>
            <p:nvPr/>
          </p:nvSpPr>
          <p:spPr bwMode="auto">
            <a:xfrm>
              <a:off x="9093200" y="5822951"/>
              <a:ext cx="87123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R</a:t>
              </a:r>
              <a:endParaRPr lang="en-US" sz="3200"/>
            </a:p>
          </p:txBody>
        </p:sp>
        <p:sp>
          <p:nvSpPr>
            <p:cNvPr id="112092" name="Rectangle 474"/>
            <p:cNvSpPr>
              <a:spLocks noChangeArrowheads="1"/>
            </p:cNvSpPr>
            <p:nvPr/>
          </p:nvSpPr>
          <p:spPr bwMode="auto">
            <a:xfrm>
              <a:off x="9163050" y="5822951"/>
              <a:ext cx="66094" cy="14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>
                  <a:solidFill>
                    <a:srgbClr val="000000"/>
                  </a:solidFill>
                </a:rPr>
                <a:t>d</a:t>
              </a: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8923196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Did we meet our Course goals?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1404600" cy="5334000"/>
          </a:xfrm>
        </p:spPr>
        <p:txBody>
          <a:bodyPr/>
          <a:lstStyle/>
          <a:p>
            <a:r>
              <a:rPr lang="en-US" sz="2800" dirty="0"/>
              <a:t>Learn advanced </a:t>
            </a:r>
            <a:r>
              <a:rPr lang="en-US" sz="2800" dirty="0">
                <a:solidFill>
                  <a:schemeClr val="accent2"/>
                </a:solidFill>
              </a:rPr>
              <a:t>computer architecture concepts </a:t>
            </a:r>
            <a:r>
              <a:rPr lang="en-US" sz="2800" dirty="0"/>
              <a:t>like:</a:t>
            </a:r>
          </a:p>
          <a:p>
            <a:pPr lvl="1"/>
            <a:r>
              <a:rPr lang="en-US" sz="2400" dirty="0"/>
              <a:t>ILP</a:t>
            </a:r>
            <a:r>
              <a:rPr lang="en-US" sz="2400"/>
              <a:t>, DLP, multi-threading and multi-issue architectures;</a:t>
            </a:r>
            <a:endParaRPr lang="en-US" sz="2400" dirty="0"/>
          </a:p>
          <a:p>
            <a:pPr lvl="1"/>
            <a:r>
              <a:rPr lang="en-US" sz="2400"/>
              <a:t>O-O-O  and Speculative execution;</a:t>
            </a:r>
            <a:endParaRPr lang="en-US" sz="2400" dirty="0"/>
          </a:p>
          <a:p>
            <a:pPr lvl="1"/>
            <a:r>
              <a:rPr lang="en-US" sz="2400"/>
              <a:t>Advanced memory / cache hierarchy; speedup methods; CPI impact;</a:t>
            </a:r>
          </a:p>
          <a:p>
            <a:pPr lvl="1"/>
            <a:r>
              <a:rPr lang="en-US" sz="2400"/>
              <a:t>Correlating branch prediction; CPI impact, and</a:t>
            </a:r>
            <a:endParaRPr lang="en-US" sz="2400" dirty="0"/>
          </a:p>
          <a:p>
            <a:pPr lvl="1"/>
            <a:r>
              <a:rPr lang="en-US" sz="2400"/>
              <a:t>Energy </a:t>
            </a:r>
            <a:r>
              <a:rPr lang="en-US" sz="2400" dirty="0"/>
              <a:t>consumption and </a:t>
            </a:r>
            <a:r>
              <a:rPr lang="en-US" sz="2400"/>
              <a:t>Technology issues.</a:t>
            </a:r>
            <a:endParaRPr lang="en-US" sz="2400" dirty="0"/>
          </a:p>
          <a:p>
            <a:pPr marL="482600" lvl="1" indent="0">
              <a:buNone/>
            </a:pPr>
            <a:endParaRPr lang="en-US" sz="2400" dirty="0"/>
          </a:p>
          <a:p>
            <a:r>
              <a:rPr lang="en-US" sz="2800" dirty="0"/>
              <a:t>Learn </a:t>
            </a:r>
            <a:r>
              <a:rPr lang="en-US" sz="2800" dirty="0">
                <a:solidFill>
                  <a:schemeClr val="accent2"/>
                </a:solidFill>
              </a:rPr>
              <a:t>multi-processor architecture concepts </a:t>
            </a:r>
            <a:r>
              <a:rPr lang="en-US" sz="2800" dirty="0"/>
              <a:t>like:</a:t>
            </a:r>
          </a:p>
          <a:p>
            <a:pPr lvl="1"/>
            <a:r>
              <a:rPr lang="en-US" sz="2400"/>
              <a:t>Multi-threading and Multi-processing;</a:t>
            </a:r>
            <a:endParaRPr lang="en-US" sz="2400" dirty="0"/>
          </a:p>
          <a:p>
            <a:pPr lvl="1"/>
            <a:r>
              <a:rPr lang="en-US" sz="2400"/>
              <a:t>Communication models;</a:t>
            </a:r>
          </a:p>
          <a:p>
            <a:pPr lvl="1"/>
            <a:r>
              <a:rPr lang="en-US" sz="2400"/>
              <a:t>Topologies, and</a:t>
            </a:r>
            <a:endParaRPr lang="en-US" sz="2400" dirty="0"/>
          </a:p>
          <a:p>
            <a:pPr lvl="1"/>
            <a:r>
              <a:rPr lang="en-US" sz="2400"/>
              <a:t>Cache Coherence, Synchronization </a:t>
            </a:r>
            <a:r>
              <a:rPr lang="en-US" sz="2400" dirty="0"/>
              <a:t>and </a:t>
            </a:r>
            <a:r>
              <a:rPr lang="en-US" sz="2400"/>
              <a:t>Memory Consistency.</a:t>
            </a:r>
          </a:p>
          <a:p>
            <a:pPr marL="482600" lvl="1" indent="0">
              <a:buNone/>
            </a:pPr>
            <a:endParaRPr lang="en-US" sz="2400" dirty="0"/>
          </a:p>
        </p:txBody>
      </p:sp>
      <p:pic>
        <p:nvPicPr>
          <p:cNvPr id="7" name="Picture 2" descr="Front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4916" y="4653136"/>
            <a:ext cx="1535455" cy="1991294"/>
          </a:xfrm>
          <a:prstGeom prst="rect">
            <a:avLst/>
          </a:prstGeom>
          <a:noFill/>
        </p:spPr>
      </p:pic>
      <p:pic>
        <p:nvPicPr>
          <p:cNvPr id="6" name="Picture 2" descr="Alternative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3429000"/>
            <a:ext cx="1784433" cy="21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C249A3-53A3-4295-92AB-C2B8495CB0DF}"/>
              </a:ext>
            </a:extLst>
          </p:cNvPr>
          <p:cNvSpPr txBox="1"/>
          <p:nvPr/>
        </p:nvSpPr>
        <p:spPr>
          <a:xfrm>
            <a:off x="9622394" y="3022869"/>
            <a:ext cx="2454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the good books!</a:t>
            </a:r>
            <a:endParaRPr lang="nl-NL" sz="20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 the RISC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Reduced number of instructions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Limited addressing modes </a:t>
            </a:r>
          </a:p>
          <a:p>
            <a:pPr lvl="1"/>
            <a:r>
              <a:rPr lang="en-US" sz="2000"/>
              <a:t>load-store architecture</a:t>
            </a:r>
          </a:p>
          <a:p>
            <a:pPr lvl="1"/>
            <a:r>
              <a:rPr lang="en-US" sz="2000"/>
              <a:t>enables pipelining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Large register set</a:t>
            </a:r>
          </a:p>
          <a:p>
            <a:pPr lvl="1"/>
            <a:r>
              <a:rPr lang="en-US" sz="2000"/>
              <a:t>uniform register set (no distinction between e.g. address and data registers)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Limited number of instruction sizes (preferably one)</a:t>
            </a:r>
          </a:p>
          <a:p>
            <a:pPr lvl="1"/>
            <a:r>
              <a:rPr lang="en-US" sz="2000"/>
              <a:t>know directly where the following instruction starts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Limited number of instruction formats</a:t>
            </a:r>
          </a:p>
          <a:p>
            <a:pPr lvl="1"/>
            <a:r>
              <a:rPr lang="en-US"/>
              <a:t>3 for MIPS</a:t>
            </a:r>
          </a:p>
          <a:p>
            <a:pPr lvl="1"/>
            <a:r>
              <a:rPr lang="en-US"/>
              <a:t>Keep reg-source-id at the same place so that register read and instruction decoding can be done in parallel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Memory alignment restrictions</a:t>
            </a:r>
          </a:p>
          <a:p>
            <a:pPr lvl="1"/>
            <a:r>
              <a:rPr lang="en-US"/>
              <a:t>current RISCs support non-aligned data accesses but better not to use them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pic>
        <p:nvPicPr>
          <p:cNvPr id="4" name="Picture 2" descr="Image result for mips32">
            <a:extLst>
              <a:ext uri="{FF2B5EF4-FFF2-40B4-BE49-F238E27FC236}">
                <a16:creationId xmlns:a16="http://schemas.microsoft.com/office/drawing/2014/main" id="{7CDD3FEA-941E-422F-BD48-1977A0FA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79" y="332656"/>
            <a:ext cx="437308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Multi-Issue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Multi-issue = executing multiple instructions (or operations) per cycle from </a:t>
            </a:r>
            <a:r>
              <a:rPr lang="en-US" sz="3200" b="1">
                <a:solidFill>
                  <a:schemeClr val="accent2"/>
                </a:solidFill>
                <a:highlight>
                  <a:srgbClr val="FFFF00"/>
                </a:highlight>
              </a:rPr>
              <a:t>1</a:t>
            </a:r>
            <a:r>
              <a:rPr lang="en-US">
                <a:highlight>
                  <a:srgbClr val="FFFF00"/>
                </a:highlight>
              </a:rPr>
              <a:t> Instr-stream</a:t>
            </a:r>
          </a:p>
          <a:p>
            <a:pPr lvl="1"/>
            <a:r>
              <a:rPr lang="en-US"/>
              <a:t>VLIW vs Superscalar</a:t>
            </a:r>
          </a:p>
          <a:p>
            <a:r>
              <a:rPr lang="en-US"/>
              <a:t>O-O-O execution mechanisms</a:t>
            </a:r>
          </a:p>
          <a:p>
            <a:r>
              <a:rPr lang="en-US"/>
              <a:t>Branch prediction techniques: why do we need them?</a:t>
            </a:r>
          </a:p>
          <a:p>
            <a:pPr lvl="1"/>
            <a:r>
              <a:rPr lang="en-US"/>
              <a:t>problems with 1-bit branch predictors =&gt;  2-bit predictors</a:t>
            </a:r>
          </a:p>
          <a:p>
            <a:pPr lvl="1"/>
            <a:r>
              <a:rPr lang="en-US"/>
              <a:t>branch correlation</a:t>
            </a:r>
          </a:p>
          <a:p>
            <a:pPr lvl="1"/>
            <a:r>
              <a:rPr lang="en-US"/>
              <a:t>more advanced predictors</a:t>
            </a:r>
          </a:p>
          <a:p>
            <a:r>
              <a:rPr lang="en-US"/>
              <a:t>HW and SW speculation techniques</a:t>
            </a:r>
          </a:p>
          <a:p>
            <a:r>
              <a:rPr lang="en-US"/>
              <a:t>TTAs</a:t>
            </a:r>
          </a:p>
          <a:p>
            <a:r>
              <a:rPr lang="en-US"/>
              <a:t>Measuring ILP in programs</a:t>
            </a:r>
          </a:p>
          <a:p>
            <a:r>
              <a:rPr lang="en-US"/>
              <a:t>What can the compiler do to avoid stalls</a:t>
            </a:r>
          </a:p>
          <a:p>
            <a:pPr lvl="1"/>
            <a:r>
              <a:rPr lang="en-US"/>
              <a:t>re-schedule code</a:t>
            </a:r>
          </a:p>
          <a:p>
            <a:pPr lvl="1"/>
            <a:r>
              <a:rPr lang="en-US"/>
              <a:t>unrolling</a:t>
            </a:r>
          </a:p>
          <a:p>
            <a:pPr lvl="1"/>
            <a:r>
              <a:rPr lang="en-US"/>
              <a:t>speculation: moving instructions before branches; deferred exceptions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073150"/>
            <a:ext cx="3779249" cy="5403850"/>
          </a:xfrm>
        </p:spPr>
        <p:txBody>
          <a:bodyPr/>
          <a:lstStyle/>
          <a:p>
            <a:r>
              <a:rPr lang="en-US"/>
              <a:t>What defines a superscalar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>
                <a:solidFill>
                  <a:srgbClr val="00B050"/>
                </a:solidFill>
              </a:rPr>
              <a:t>out-of-order execution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>
                <a:solidFill>
                  <a:srgbClr val="00B050"/>
                </a:solidFill>
              </a:rPr>
              <a:t>multi-issue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>
                <a:solidFill>
                  <a:srgbClr val="00B050"/>
                </a:solidFill>
              </a:rPr>
              <a:t>speculative execution</a:t>
            </a:r>
          </a:p>
          <a:p>
            <a:pPr lvl="1"/>
            <a:endParaRPr lang="en-US"/>
          </a:p>
          <a:p>
            <a:r>
              <a:rPr lang="en-US"/>
              <a:t>Needed</a:t>
            </a:r>
          </a:p>
          <a:p>
            <a:pPr lvl="1"/>
            <a:r>
              <a:rPr lang="en-US"/>
              <a:t>register renaming</a:t>
            </a:r>
          </a:p>
          <a:p>
            <a:pPr lvl="1"/>
            <a:r>
              <a:rPr lang="en-US"/>
              <a:t>reservation stations</a:t>
            </a:r>
          </a:p>
          <a:p>
            <a:pPr lvl="1"/>
            <a:r>
              <a:rPr lang="en-US"/>
              <a:t>reorder buffer</a:t>
            </a:r>
          </a:p>
          <a:p>
            <a:pPr lvl="1"/>
            <a:r>
              <a:rPr lang="en-US"/>
              <a:t>late commit</a:t>
            </a:r>
          </a:p>
          <a:p>
            <a:pPr lvl="1"/>
            <a:r>
              <a:rPr lang="en-US"/>
              <a:t>dealing with mispredictions and exceptions</a:t>
            </a:r>
          </a:p>
          <a:p>
            <a:pPr lvl="1"/>
            <a:r>
              <a:rPr lang="en-US"/>
              <a:t>advanced pipeline administration</a:t>
            </a:r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75112" y="908720"/>
            <a:ext cx="8229600" cy="5486400"/>
            <a:chOff x="1905000" y="1143000"/>
            <a:chExt cx="8229600" cy="54864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05000" y="1143000"/>
              <a:ext cx="1905000" cy="8382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Instruction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Memory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943600" y="1219200"/>
              <a:ext cx="1295400" cy="6096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Instruction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Cache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867400" y="2057400"/>
              <a:ext cx="1524000" cy="22860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Decoder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438400" y="3657600"/>
              <a:ext cx="990600" cy="838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Branch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Unit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657600" y="3657600"/>
              <a:ext cx="990600" cy="838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ALU-1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876800" y="3657600"/>
              <a:ext cx="990600" cy="838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ALU-2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096000" y="3657600"/>
              <a:ext cx="990600" cy="838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Logic &amp;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Shift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315200" y="3657600"/>
              <a:ext cx="990600" cy="838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Load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Unit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8534400" y="3657600"/>
              <a:ext cx="990600" cy="838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Store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Unit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438400" y="33528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438400" y="32766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438400" y="32004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267200" y="33528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267200" y="32766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267200" y="32004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267200" y="31242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267200" y="30480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267200" y="29718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6096000" y="33528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96000" y="32766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315200" y="33528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315200" y="32766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8534400" y="33528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8534400" y="3276600"/>
              <a:ext cx="9906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124200" y="5257800"/>
              <a:ext cx="990600" cy="106680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Reorder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Buffer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572000" y="5486400"/>
              <a:ext cx="990600" cy="83820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Register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File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772400" y="4953000"/>
              <a:ext cx="1295400" cy="533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Data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Cache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7467600" y="5791200"/>
              <a:ext cx="1981200" cy="8382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Data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Memory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810000" y="1524000"/>
              <a:ext cx="213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6553200" y="1828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7848600" y="449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8839200" y="449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819400" y="4495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4114800" y="4495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5334000" y="4495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6553200" y="4495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2057400" y="4724400"/>
              <a:ext cx="502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3505200" y="4724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5029200" y="4724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3581400" y="632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581400" y="65532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4953000" y="632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H="1">
              <a:off x="6934200" y="5257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6934200" y="4724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8382000" y="5486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2895600" y="3429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4419600" y="3429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5105400" y="3429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6553200" y="3429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7772400" y="3429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8991600" y="3429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 flipV="1">
              <a:off x="2057400" y="27432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057400" y="27432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67000" y="2514600"/>
              <a:ext cx="601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67000" y="25146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4419600" y="2514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6248400" y="2514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7467600" y="2514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8686800" y="2514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3276600" y="2743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5105400" y="2743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69342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>
              <a:off x="81534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92964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>
              <a:off x="6553200" y="2286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68"/>
            <p:cNvSpPr txBox="1">
              <a:spLocks noChangeArrowheads="1"/>
            </p:cNvSpPr>
            <p:nvPr/>
          </p:nvSpPr>
          <p:spPr bwMode="auto">
            <a:xfrm>
              <a:off x="3276600" y="28956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Reservation Stations</a:t>
              </a:r>
            </a:p>
          </p:txBody>
        </p:sp>
        <p:sp>
          <p:nvSpPr>
            <p:cNvPr id="71" name="Text Box 69"/>
            <p:cNvSpPr txBox="1">
              <a:spLocks noChangeArrowheads="1"/>
            </p:cNvSpPr>
            <p:nvPr/>
          </p:nvSpPr>
          <p:spPr bwMode="auto">
            <a:xfrm>
              <a:off x="7848600" y="4495800"/>
              <a:ext cx="1066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Address</a:t>
              </a:r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9448800" y="44958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 flipH="1">
              <a:off x="9067800" y="5181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72"/>
            <p:cNvSpPr txBox="1">
              <a:spLocks noChangeArrowheads="1"/>
            </p:cNvSpPr>
            <p:nvPr/>
          </p:nvSpPr>
          <p:spPr bwMode="auto">
            <a:xfrm>
              <a:off x="9067800" y="5181600"/>
              <a:ext cx="1066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Data</a:t>
              </a:r>
            </a:p>
          </p:txBody>
        </p:sp>
        <p:sp>
          <p:nvSpPr>
            <p:cNvPr id="75" name="Text Box 73"/>
            <p:cNvSpPr txBox="1">
              <a:spLocks noChangeArrowheads="1"/>
            </p:cNvSpPr>
            <p:nvPr/>
          </p:nvSpPr>
          <p:spPr bwMode="auto">
            <a:xfrm>
              <a:off x="6705600" y="5257800"/>
              <a:ext cx="1066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Data</a:t>
              </a:r>
            </a:p>
          </p:txBody>
        </p:sp>
        <p:sp>
          <p:nvSpPr>
            <p:cNvPr id="76" name="Text Box 74"/>
            <p:cNvSpPr txBox="1">
              <a:spLocks noChangeArrowheads="1"/>
            </p:cNvSpPr>
            <p:nvPr/>
          </p:nvSpPr>
          <p:spPr bwMode="auto">
            <a:xfrm>
              <a:off x="4343400" y="1219200"/>
              <a:ext cx="1066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9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80" y="2271"/>
            <a:ext cx="11244632" cy="757255"/>
          </a:xfrm>
        </p:spPr>
        <p:txBody>
          <a:bodyPr/>
          <a:lstStyle/>
          <a:p>
            <a:r>
              <a:rPr lang="en-US" sz="360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073150"/>
            <a:ext cx="3836551" cy="5403850"/>
          </a:xfrm>
        </p:spPr>
        <p:txBody>
          <a:bodyPr/>
          <a:lstStyle/>
          <a:p>
            <a:r>
              <a:rPr lang="en-US"/>
              <a:t>Example 7-issue VLIW</a:t>
            </a:r>
          </a:p>
          <a:p>
            <a:endParaRPr lang="en-US"/>
          </a:p>
          <a:p>
            <a:r>
              <a:rPr lang="en-US"/>
              <a:t>Main principles</a:t>
            </a:r>
          </a:p>
          <a:p>
            <a:pPr lvl="1"/>
            <a:r>
              <a:rPr lang="en-US">
                <a:solidFill>
                  <a:srgbClr val="00B050"/>
                </a:solidFill>
              </a:rPr>
              <a:t>compiler is in control</a:t>
            </a:r>
          </a:p>
          <a:p>
            <a:pPr lvl="1"/>
            <a:r>
              <a:rPr lang="en-US"/>
              <a:t>no HW dependency &amp; parallelism checking</a:t>
            </a:r>
          </a:p>
          <a:p>
            <a:pPr lvl="1"/>
            <a:r>
              <a:rPr lang="en-US"/>
              <a:t>visible FU pipeline</a:t>
            </a:r>
            <a:br>
              <a:rPr lang="en-US"/>
            </a:br>
            <a:r>
              <a:rPr lang="en-US"/>
              <a:t>latencies</a:t>
            </a:r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4439815" y="292264"/>
            <a:ext cx="7128793" cy="6161144"/>
            <a:chOff x="768" y="672"/>
            <a:chExt cx="3888" cy="336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768" y="2496"/>
              <a:ext cx="1632" cy="4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Int Register File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76" y="672"/>
              <a:ext cx="216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Instruction Memory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16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Int FU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776" y="3600"/>
              <a:ext cx="216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Data Memory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344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Int FU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920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Int FU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544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LD/ST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072" y="187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LD/ST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176" y="1872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FP FU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48" y="2496"/>
              <a:ext cx="912" cy="43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Floating Point</a:t>
              </a:r>
            </a:p>
            <a:p>
              <a:pPr algn="ctr"/>
              <a:r>
                <a:rPr lang="en-US" sz="1800">
                  <a:latin typeface="Arial" charset="0"/>
                </a:rPr>
                <a:t>Register File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86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960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10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1392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148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32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96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06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20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374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3840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98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4320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4416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4560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3648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22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3600" y="1872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FP FU</a:t>
              </a: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2736" y="225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3264" y="225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400" y="259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400" y="2736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592" y="273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3408" y="273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872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160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448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736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024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312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600" y="1392"/>
              <a:ext cx="288" cy="9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7" name="AutoShape 45"/>
            <p:cNvSpPr>
              <a:spLocks noChangeArrowheads="1"/>
            </p:cNvSpPr>
            <p:nvPr/>
          </p:nvSpPr>
          <p:spPr bwMode="auto">
            <a:xfrm>
              <a:off x="2640" y="1104"/>
              <a:ext cx="336" cy="288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2016" y="14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 flipH="1">
              <a:off x="1008" y="158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008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2304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 flipH="1">
              <a:off x="1536" y="168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1536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2592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 flipH="1">
              <a:off x="2112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11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880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 flipH="1">
              <a:off x="2736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736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H="1">
              <a:off x="3696" y="14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3696" y="15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 flipH="1">
              <a:off x="441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H="1">
              <a:off x="3456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3456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 flipH="1">
              <a:off x="38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3120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>
              <a:off x="3120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3264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2123082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VLIW 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800"/>
              <a:t>Multiple operations per instruction, e.g. </a:t>
            </a:r>
          </a:p>
          <a:p>
            <a:pPr>
              <a:lnSpc>
                <a:spcPct val="70000"/>
              </a:lnSpc>
            </a:pPr>
            <a:r>
              <a:rPr lang="en-US" sz="2800"/>
              <a:t>One instruction per cycle issued (at most)</a:t>
            </a:r>
          </a:p>
          <a:p>
            <a:pPr>
              <a:lnSpc>
                <a:spcPct val="70000"/>
              </a:lnSpc>
            </a:pPr>
            <a:r>
              <a:rPr lang="en-US" sz="2800"/>
              <a:t>Compiler is in control</a:t>
            </a:r>
          </a:p>
          <a:p>
            <a:pPr>
              <a:lnSpc>
                <a:spcPct val="70000"/>
              </a:lnSpc>
            </a:pPr>
            <a:r>
              <a:rPr lang="en-US" sz="2800"/>
              <a:t>Typically RISC like operations (for each issue slot)</a:t>
            </a:r>
          </a:p>
          <a:p>
            <a:pPr lvl="1">
              <a:lnSpc>
                <a:spcPct val="70000"/>
              </a:lnSpc>
            </a:pPr>
            <a:r>
              <a:rPr lang="en-US" sz="2400"/>
              <a:t>Short cycle times</a:t>
            </a:r>
          </a:p>
          <a:p>
            <a:pPr lvl="1">
              <a:lnSpc>
                <a:spcPct val="70000"/>
              </a:lnSpc>
            </a:pPr>
            <a:r>
              <a:rPr lang="en-US" sz="2400"/>
              <a:t>Easier to compile for</a:t>
            </a:r>
          </a:p>
          <a:p>
            <a:pPr>
              <a:lnSpc>
                <a:spcPct val="70000"/>
              </a:lnSpc>
            </a:pPr>
            <a:r>
              <a:rPr lang="en-US" sz="2800"/>
              <a:t>Flexible: Can implement any FU mixture</a:t>
            </a:r>
          </a:p>
          <a:p>
            <a:pPr>
              <a:lnSpc>
                <a:spcPct val="70000"/>
              </a:lnSpc>
            </a:pPr>
            <a:r>
              <a:rPr lang="en-US" sz="2800"/>
              <a:t>Extensible / Scalable</a:t>
            </a:r>
          </a:p>
          <a:p>
            <a:pPr>
              <a:lnSpc>
                <a:spcPct val="70000"/>
              </a:lnSpc>
            </a:pPr>
            <a:endParaRPr lang="en-US" sz="2800"/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/>
              <a:t>However: </a:t>
            </a:r>
          </a:p>
          <a:p>
            <a:pPr>
              <a:lnSpc>
                <a:spcPct val="70000"/>
              </a:lnSpc>
            </a:pPr>
            <a:r>
              <a:rPr lang="en-US" sz="2800"/>
              <a:t>tight inter FU connectivity required</a:t>
            </a:r>
          </a:p>
          <a:p>
            <a:pPr>
              <a:lnSpc>
                <a:spcPct val="70000"/>
              </a:lnSpc>
            </a:pPr>
            <a:r>
              <a:rPr lang="en-US" sz="2800" i="1">
                <a:solidFill>
                  <a:srgbClr val="FF0000"/>
                </a:solidFill>
              </a:rPr>
              <a:t>not binary compatible !!</a:t>
            </a:r>
          </a:p>
          <a:p>
            <a:pPr lvl="1">
              <a:lnSpc>
                <a:spcPct val="70000"/>
              </a:lnSpc>
            </a:pPr>
            <a:r>
              <a:rPr lang="en-US" sz="2400"/>
              <a:t>(new long instruction format)</a:t>
            </a:r>
          </a:p>
          <a:p>
            <a:pPr>
              <a:lnSpc>
                <a:spcPct val="70000"/>
              </a:lnSpc>
            </a:pPr>
            <a:r>
              <a:rPr lang="en-US" sz="2800"/>
              <a:t>low code density</a:t>
            </a:r>
          </a:p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392144" y="908720"/>
            <a:ext cx="4284476" cy="504056"/>
            <a:chOff x="6156176" y="1916832"/>
            <a:chExt cx="3060340" cy="360040"/>
          </a:xfrm>
        </p:grpSpPr>
        <p:sp>
          <p:nvSpPr>
            <p:cNvPr id="7" name="Rectangle 6"/>
            <p:cNvSpPr/>
            <p:nvPr/>
          </p:nvSpPr>
          <p:spPr>
            <a:xfrm>
              <a:off x="6156176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68244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80312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sll</a:t>
              </a:r>
              <a:endPara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92380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04448" y="1916832"/>
              <a:ext cx="612068" cy="360040"/>
            </a:xfrm>
            <a:prstGeom prst="rect">
              <a:avLst/>
            </a:prstGeom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bne</a:t>
              </a:r>
              <a:endPara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2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228600"/>
            <a:ext cx="3631232" cy="2133600"/>
          </a:xfrm>
        </p:spPr>
        <p:txBody>
          <a:bodyPr/>
          <a:lstStyle/>
          <a:p>
            <a:r>
              <a:rPr lang="en-US"/>
              <a:t>VelociTI</a:t>
            </a:r>
            <a:br>
              <a:rPr lang="en-US"/>
            </a:br>
            <a:r>
              <a:rPr lang="en-US"/>
              <a:t>C6x </a:t>
            </a:r>
            <a:br>
              <a:rPr lang="en-US"/>
            </a:br>
            <a:r>
              <a:rPr lang="en-US"/>
              <a:t>datapath</a:t>
            </a:r>
          </a:p>
        </p:txBody>
      </p:sp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"/>
            <a:ext cx="64833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AutoShape 5" descr="data:image/jpeg;base64,/9j/4AAQSkZJRgABAQAAAQABAAD/2wCEAAkGBhIPDxQSEBQWFRQUFB4YFxcUFxUUGBkVFRUXFxgZFRQjHCYfGB8kGRcVIC8gIyc1LCwsFSAxNjAqNS4rLDUBCQoKDQwMFA8PFSkYFSQpKSkpKSwpKSkpKSkpKSkpKSkpKSkpKSkpKSkpKSkpKSkpKSkpKSkpKSkpKSkpKSkpKf/AABEIAHUAeAMBIgACEQEDEQH/xAAcAAABBAMBAAAAAAAAAAAAAAAABQYHCAEDBAL/xAA7EAACAQMCAgcFBgYBBQAAAAABAgMABBEFEiExBgcTIkFxgRRRYZGhCCMyQnKxM2KCwdHwUhUWJKKy/8QAGAEBAQEBAQAAAAAAAAAAAAAAAAECAwT/xAAbEQEAAgMBAQAAAAAAAAAAAAAAARECITETIv/aAAwDAQACEQMRAD8AnGiiigKKKxmgzRWM1yX2sQQY7aWOPPIOyqT5DOT6UHZWM00tV60LC3zukyQcYxt/+sYpl6t9oKJTiCIHjwJ3SH1XuKPMSHyoJhrxPOsalpGVVHMsQoHmTVcNT69L6UEJ3BgjgQPUYUY8snzpo6h0tu7l9zyEvw2kDL55Da5y68/A1aFqJellqOKybxnGYwWXI/n/AA/Wuay6ZQSyKhDJuOAWKYLE4AOGOCfDPvqLtOtzDCiMxZgveYnJZubEnx40X6GSJ0BILIQCDghscCG8MHBrt5fNuHptOVZpG6I6v7ZYwT5yXjBPmRSzXB3FFFFBgmky/wCkttbsVllUOBkoO+4HvKLkgfE0qVTTW9SuJpWF0zF1YhlbhiQHDkry3Fs5PvoLGat10WEAO1t5Az+JR6cyfkM/CmXq32hX4+zxL6ZPylbGD8OyPnUMIpJwBknwHE/KlDROj1zfOUtIXlYDLbByH8zHgucHGeePGqHPqnXBqM/59o48iw5+W39qas+uTvndIwB5hPuwc/8ALbjd65pwaH1bXF0gZ3iti8rQxJcsY3kmjOHQJjIwQVOeR4YrTF1dX4VpJYRFGkbyM8zAJthYKykqSQ27ht4Hj4c6ga4HurqstLmn/gxSScM/dxu/Ac+Q5UqaxqVi8JS2tTG7MGLl27u0thFDFyQVdgTuGSiHHA7n1pmp6jL0etP+ltcGaC7aCRYE3ZUjtEZ+7wCjsxk8O+c1QxdB6GzXiSSh4oIYmCvLct2UYdvyBiO83iV8MjPMU8eifVpHFJPLez4eylXMUAWXIdcxyByeA3bhxHAx06NZ18w31zCLmyhlaCGV4rpFaF7sqwmzID92+3s/iRj3V22mvW1r2jQdmsk9sokktE2RtcKSUZFPgA54/GrEXKTNQ4tf04WsiqjFleMOu4bWAbwdfA0lmWtdxetIxaRizHmWJJ+daDLXpjjz1tI3VJeA20sGR9zMQAPBX76j0Vlp+1EfVdf7NRljJ4TQqwH80ZIb6FKlyvLlG3ojgoooqKwaqp1taR7LrN0oGFkbtl45z2o3Mfh399WsqBPtG6aFubScD+JG6EgeMbKwyfJz8jQJmi3k1joEd1pqK00l2y3MgjEzxhQ3ZpjadqkbTx/5/wA1ObTBcPHcCW2sjfTpDeQ26M0KybNyjtoywO5MBwu7BLDiMVEWhdKruwLGzneLeBu27SGxyyCCPE1y6pq013KZbmRpZG5s5ycDkPcPIe+qJllvLGC+nme9hWS3X/x45na5WC7my1yVAGX2sEAyeeRkYApqWvTmz0+3mtou01GO5mLTe0GSINEYyMLknbIZSXLgcRgHjgiOs/6KxQbJ2BY7QQuTtDHcwXPAM2AGOPEAZ9wrrsdduIIzHDNJEjNuYRuyZbG3iQc8q4KKDs0bT+3nRPy5y36RxP8AYetSOZaa/RK02RtIeb8B+lfH1P7UumSuuGotyz3LoMteDJWgyV4MlatKK/R6/wCx1C2l9zlCc8lkHHz7ypVgAarBezEIWX8Sd9f1RkOv1AqyWiXomt45AchkB+lcs+umPHdRRRWGhUc9fGj9vo5cZzbyrLwHhxRs/AK5P9NSNSZ0n0wXVlcQEZ7WFlABxklTjj54oKb0VgcqzVBRRRQFe4oi7BV5scDzNeKV+jttlzIRwUYH6jz+n71YSZ0c0QCKFXkowPIVkyVzmSsGSt25txkryZK0GSvJkorf2lTd1Q6j2umIpOTETGc8+6SM+uKggyVJnUZqmJbq3OeOyRc/EFSB6p9axk1imGiiistCsGs0UFQenWjiz1S7gUAKkxKheAVH+8RQPgrAelIVSn9oXS+z1KKYcpoPdwzG2Dx8Thh9KiyqCis4rFAf7/v0p0WMXZxqvjjj5nnSDpkO6QZ5Lx/x9f2pcMlahmW8yV5MlaDJ+2fThx+teTJSxuMleTJWgyV4MlB0GSnT1X6p2Gqw8QBKDGc+J4Mo+jfOmXJMF5nHnW+x1DsJops/w5FYnn3c4b/13VJVbuitFlP2kauPzKD8xWayrdRRRQRP9onR+0sIbkAk28uCc4AjmAByPHvrFVfGPOrb9Yuke16VdxYBJhLLnluQblPoRVWej89qk6texvLBjvLG+x8nxU+OPdkZzzoJMPUtC0NhPBLLLHcMva96JCFkjyuwkYwHGDjJw3KmbrHQNrK1tLuWQTQXHF2txns1+7ON54byGcAEAAp41NQ17TZI7a100i4ltAlxBDG7Z2rlGUSMdpfY7go5yM8uFM3rB6Uez6VBo8tskc7QoZVVspEqN3WBXgzMV3YHAZ45oEzTei1hLbRPCJk7S3efcWLFjby9nJGRtIAAYHgCTnhXr/ti0aNQQYZO3Cv7TK8ebRJwktzFkIoyjL3HAIAZlGeNcvQ6H2m2EZlmi9nudpaEqGEF5E42RrjvM9zFGpzz3KOFKFn0asniR5JFnLqre0yM80QUM675UaaJojlFLKd2ACvPBNR5s+kOm7iIlJE4DS29vBcwyiRUZG7MpIFWNlIZUJcKXc8PFn2GhXMpjRIyWeMOASiZQsFDjcQCuSOI5Zpyw9OYIkT8BD2Kbo4IzAFvI5A/e7IJtDEcdp4ZPDiRXBrXT6OXcYo5t5jmjEkkqZC3MnatkKuO45IUDAxjlihTbpnV5cSyFJj2TCcQlAA7kmGSVXByEEb7NivkgseXCuvTOi1hIYw8jqXleJe0dDFIwhR4x7RGdiN2jkKQSrdk45jNNm76f3shb77aCwYKirhdsxmQIxDMoSRiV48AAOQFJF9rE1yx7WSSUk5wxLZIBGdvLkTx+JoH5pnSa0g9nmjS3i7S1YSKvaI8cwlG7M8ayzjeoBAkzwB4jLZZWsPCZpRbBxAWPZh8bthHiPD4D3YzxrTDpk7/AIY29cL+/wDilnTur67n/Kf6QSfmcCoqxHVlq3tOl27k8dgB8wKKx1cdHHsLIRSDBzkDngUUDrooooPLqCMEZB4EH3HnmqZ65pZtLqe3OfuZXjyRgkIxAOPiAD61c3FV967ug0y35u4ULxzgb8YysigLx+BAXl7jQRZbXDROrxsyOpyrISrKferDiDSnrPSa5v5RNdyCSQKEDbI0O0EnB2qu7nzPxrZY9DbmU8F+WWPyA/vTr0rqZupcblb1wg/z9aBkWurywhhFK8YfG7YxXOw5XJHHgeI+PlXLHGXPdQk/Bc8fPlU56V1DqMGUoPTcfmad+n9VdnF+IF/PgPlQVtt+j9zJyTH6j/YZpw6Z1VXc/wCV/QbR8zVk7Po/bwj7uJB/SKUFUDlQQbpXUM5wZdo/US30p5aX1OWsQ75z8FAUVINFAiWPQyzh/BCufeRmleO3VfwqB5ACtlFAUUUUBRRRQFap7ZJBh1DD3EAiiig8QafFH+BFXyAFb8UUUGaKKKAooooCiiigKKKKAooooP/Z"/>
          <p:cNvSpPr>
            <a:spLocks noChangeAspect="1" noChangeArrowheads="1"/>
          </p:cNvSpPr>
          <p:nvPr/>
        </p:nvSpPr>
        <p:spPr bwMode="auto">
          <a:xfrm>
            <a:off x="1692275" y="-5334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7352" name="Picture 7" descr="http://www.ti.com/lsds/media/images/shared/dsp/c62x_c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953001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168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073150"/>
            <a:ext cx="3635233" cy="4444082"/>
          </a:xfrm>
        </p:spPr>
        <p:txBody>
          <a:bodyPr/>
          <a:lstStyle/>
          <a:p>
            <a:r>
              <a:rPr lang="en-US"/>
              <a:t>Compiler controls the inter FU data transports</a:t>
            </a:r>
          </a:p>
          <a:p>
            <a:r>
              <a:rPr lang="en-US"/>
              <a:t>Explicit writes to register files</a:t>
            </a:r>
          </a:p>
          <a:p>
            <a:r>
              <a:rPr lang="en-US"/>
              <a:t>Essentially a VLIW with</a:t>
            </a:r>
            <a:br>
              <a:rPr lang="en-US"/>
            </a:br>
            <a:r>
              <a:rPr lang="en-US"/>
              <a:t>multiple transport issue-slots</a:t>
            </a:r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504022" y="943615"/>
            <a:ext cx="8352618" cy="5008622"/>
            <a:chOff x="1605770" y="1293783"/>
            <a:chExt cx="8352618" cy="5008622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423592" y="3729925"/>
              <a:ext cx="299169" cy="400110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605770" y="3123685"/>
              <a:ext cx="949299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i="1">
                  <a:solidFill>
                    <a:srgbClr val="003399"/>
                  </a:solidFill>
                </a:rPr>
                <a:t>Socket</a:t>
              </a:r>
              <a:endParaRPr lang="en-US" sz="1800" b="1">
                <a:solidFill>
                  <a:srgbClr val="003399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981200" y="2133601"/>
              <a:ext cx="7977188" cy="3275013"/>
              <a:chOff x="288" y="960"/>
              <a:chExt cx="5025" cy="2063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4522" y="1786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4478" y="174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4478" y="1886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4478" y="203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4478" y="2174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4522" y="226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3725" y="1786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3725" y="226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 flipV="1">
                <a:off x="4284" y="1489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4240" y="2021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4240" y="187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4240" y="173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 flipV="1">
                <a:off x="4284" y="153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 flipV="1">
                <a:off x="3324" y="1489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3280" y="216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>
                <a:off x="3280" y="187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1" name="Oval 22"/>
              <p:cNvSpPr>
                <a:spLocks noChangeArrowheads="1"/>
              </p:cNvSpPr>
              <p:nvPr/>
            </p:nvSpPr>
            <p:spPr bwMode="auto">
              <a:xfrm>
                <a:off x="3280" y="173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2" name="Line 23"/>
              <p:cNvSpPr>
                <a:spLocks noChangeShapeType="1"/>
              </p:cNvSpPr>
              <p:nvPr/>
            </p:nvSpPr>
            <p:spPr bwMode="auto">
              <a:xfrm flipV="1">
                <a:off x="3324" y="153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3" name="Line 24"/>
              <p:cNvSpPr>
                <a:spLocks noChangeShapeType="1"/>
              </p:cNvSpPr>
              <p:nvPr/>
            </p:nvSpPr>
            <p:spPr bwMode="auto">
              <a:xfrm>
                <a:off x="2238" y="1783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4" name="Oval 25"/>
              <p:cNvSpPr>
                <a:spLocks noChangeArrowheads="1"/>
              </p:cNvSpPr>
              <p:nvPr/>
            </p:nvSpPr>
            <p:spPr bwMode="auto">
              <a:xfrm>
                <a:off x="2194" y="1739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5" name="Oval 26"/>
              <p:cNvSpPr>
                <a:spLocks noChangeArrowheads="1"/>
              </p:cNvSpPr>
              <p:nvPr/>
            </p:nvSpPr>
            <p:spPr bwMode="auto">
              <a:xfrm>
                <a:off x="2194" y="188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6" name="Oval 27"/>
              <p:cNvSpPr>
                <a:spLocks noChangeArrowheads="1"/>
              </p:cNvSpPr>
              <p:nvPr/>
            </p:nvSpPr>
            <p:spPr bwMode="auto">
              <a:xfrm>
                <a:off x="2194" y="202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7" name="Line 28"/>
              <p:cNvSpPr>
                <a:spLocks noChangeShapeType="1"/>
              </p:cNvSpPr>
              <p:nvPr/>
            </p:nvSpPr>
            <p:spPr bwMode="auto">
              <a:xfrm>
                <a:off x="2238" y="2263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8" name="Line 29"/>
              <p:cNvSpPr>
                <a:spLocks noChangeShapeType="1"/>
              </p:cNvSpPr>
              <p:nvPr/>
            </p:nvSpPr>
            <p:spPr bwMode="auto">
              <a:xfrm flipV="1">
                <a:off x="2124" y="1493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9" name="Oval 30"/>
              <p:cNvSpPr>
                <a:spLocks noChangeArrowheads="1"/>
              </p:cNvSpPr>
              <p:nvPr/>
            </p:nvSpPr>
            <p:spPr bwMode="auto">
              <a:xfrm>
                <a:off x="2080" y="2169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0" name="Oval 31"/>
              <p:cNvSpPr>
                <a:spLocks noChangeArrowheads="1"/>
              </p:cNvSpPr>
              <p:nvPr/>
            </p:nvSpPr>
            <p:spPr bwMode="auto">
              <a:xfrm>
                <a:off x="2080" y="202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auto">
              <a:xfrm>
                <a:off x="2080" y="1881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2" name="Oval 33"/>
              <p:cNvSpPr>
                <a:spLocks noChangeArrowheads="1"/>
              </p:cNvSpPr>
              <p:nvPr/>
            </p:nvSpPr>
            <p:spPr bwMode="auto">
              <a:xfrm>
                <a:off x="2080" y="173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3" name="Line 34"/>
              <p:cNvSpPr>
                <a:spLocks noChangeShapeType="1"/>
              </p:cNvSpPr>
              <p:nvPr/>
            </p:nvSpPr>
            <p:spPr bwMode="auto">
              <a:xfrm flipV="1">
                <a:off x="2124" y="1541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4" name="Line 35"/>
              <p:cNvSpPr>
                <a:spLocks noChangeShapeType="1"/>
              </p:cNvSpPr>
              <p:nvPr/>
            </p:nvSpPr>
            <p:spPr bwMode="auto">
              <a:xfrm>
                <a:off x="2354" y="1783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5" name="Oval 36"/>
              <p:cNvSpPr>
                <a:spLocks noChangeArrowheads="1"/>
              </p:cNvSpPr>
              <p:nvPr/>
            </p:nvSpPr>
            <p:spPr bwMode="auto">
              <a:xfrm>
                <a:off x="2310" y="1739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6" name="Oval 37"/>
              <p:cNvSpPr>
                <a:spLocks noChangeArrowheads="1"/>
              </p:cNvSpPr>
              <p:nvPr/>
            </p:nvSpPr>
            <p:spPr bwMode="auto">
              <a:xfrm>
                <a:off x="2310" y="188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7" name="Oval 38"/>
              <p:cNvSpPr>
                <a:spLocks noChangeArrowheads="1"/>
              </p:cNvSpPr>
              <p:nvPr/>
            </p:nvSpPr>
            <p:spPr bwMode="auto">
              <a:xfrm>
                <a:off x="2310" y="2171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8" name="Line 39"/>
              <p:cNvSpPr>
                <a:spLocks noChangeShapeType="1"/>
              </p:cNvSpPr>
              <p:nvPr/>
            </p:nvSpPr>
            <p:spPr bwMode="auto">
              <a:xfrm>
                <a:off x="2354" y="2263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9" name="Line 40"/>
              <p:cNvSpPr>
                <a:spLocks noChangeShapeType="1"/>
              </p:cNvSpPr>
              <p:nvPr/>
            </p:nvSpPr>
            <p:spPr bwMode="auto">
              <a:xfrm>
                <a:off x="661" y="1779"/>
                <a:ext cx="451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0" name="Line 41"/>
              <p:cNvSpPr>
                <a:spLocks noChangeShapeType="1"/>
              </p:cNvSpPr>
              <p:nvPr/>
            </p:nvSpPr>
            <p:spPr bwMode="auto">
              <a:xfrm>
                <a:off x="661" y="1923"/>
                <a:ext cx="456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1" name="Line 42"/>
              <p:cNvSpPr>
                <a:spLocks noChangeShapeType="1"/>
              </p:cNvSpPr>
              <p:nvPr/>
            </p:nvSpPr>
            <p:spPr bwMode="auto">
              <a:xfrm>
                <a:off x="661" y="2067"/>
                <a:ext cx="456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2" name="Line 43"/>
              <p:cNvSpPr>
                <a:spLocks noChangeShapeType="1"/>
              </p:cNvSpPr>
              <p:nvPr/>
            </p:nvSpPr>
            <p:spPr bwMode="auto">
              <a:xfrm>
                <a:off x="661" y="2211"/>
                <a:ext cx="451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3" name="Rectangle 44"/>
              <p:cNvSpPr>
                <a:spLocks noChangeArrowheads="1"/>
              </p:cNvSpPr>
              <p:nvPr/>
            </p:nvSpPr>
            <p:spPr bwMode="auto">
              <a:xfrm>
                <a:off x="665" y="2513"/>
                <a:ext cx="760" cy="510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1" lang="en-US" sz="2000">
                    <a:solidFill>
                      <a:schemeClr val="bg2"/>
                    </a:solidFill>
                  </a:rPr>
                  <a:t>integer </a:t>
                </a:r>
              </a:p>
              <a:p>
                <a:pPr algn="ctr"/>
                <a:r>
                  <a:rPr kumimoji="1" lang="en-US" sz="2000">
                    <a:solidFill>
                      <a:schemeClr val="bg2"/>
                    </a:solidFill>
                  </a:rPr>
                  <a:t>RF</a:t>
                </a:r>
                <a:endParaRPr kumimoji="1" lang="en-US" sz="18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Rectangle 45"/>
              <p:cNvSpPr>
                <a:spLocks noChangeArrowheads="1"/>
              </p:cNvSpPr>
              <p:nvPr/>
            </p:nvSpPr>
            <p:spPr bwMode="auto">
              <a:xfrm>
                <a:off x="1625" y="2513"/>
                <a:ext cx="760" cy="510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1" lang="en-US" sz="2000">
                    <a:solidFill>
                      <a:schemeClr val="bg2"/>
                    </a:solidFill>
                  </a:rPr>
                  <a:t>float</a:t>
                </a:r>
              </a:p>
              <a:p>
                <a:pPr algn="ctr"/>
                <a:r>
                  <a:rPr kumimoji="1" lang="en-US" sz="2000">
                    <a:solidFill>
                      <a:schemeClr val="bg2"/>
                    </a:solidFill>
                  </a:rPr>
                  <a:t>RF</a:t>
                </a:r>
              </a:p>
            </p:txBody>
          </p:sp>
          <p:sp>
            <p:nvSpPr>
              <p:cNvPr id="55" name="Rectangle 46"/>
              <p:cNvSpPr>
                <a:spLocks noChangeArrowheads="1"/>
              </p:cNvSpPr>
              <p:nvPr/>
            </p:nvSpPr>
            <p:spPr bwMode="auto">
              <a:xfrm>
                <a:off x="2585" y="2513"/>
                <a:ext cx="760" cy="510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1" lang="en-US" sz="2000">
                    <a:solidFill>
                      <a:schemeClr val="bg2"/>
                    </a:solidFill>
                  </a:rPr>
                  <a:t>boolean</a:t>
                </a:r>
              </a:p>
              <a:p>
                <a:pPr algn="ctr"/>
                <a:r>
                  <a:rPr kumimoji="1" lang="en-US" sz="2000">
                    <a:solidFill>
                      <a:schemeClr val="bg2"/>
                    </a:solidFill>
                  </a:rPr>
                  <a:t>RF</a:t>
                </a:r>
              </a:p>
            </p:txBody>
          </p:sp>
          <p:sp>
            <p:nvSpPr>
              <p:cNvPr id="56" name="Rectangle 47"/>
              <p:cNvSpPr>
                <a:spLocks noChangeArrowheads="1"/>
              </p:cNvSpPr>
              <p:nvPr/>
            </p:nvSpPr>
            <p:spPr bwMode="auto">
              <a:xfrm>
                <a:off x="3545" y="2513"/>
                <a:ext cx="760" cy="510"/>
              </a:xfrm>
              <a:prstGeom prst="rect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1" lang="en-US" sz="2000">
                    <a:solidFill>
                      <a:schemeClr val="bg2"/>
                    </a:solidFill>
                  </a:rPr>
                  <a:t>instruct.</a:t>
                </a:r>
              </a:p>
              <a:p>
                <a:pPr algn="ctr"/>
                <a:r>
                  <a:rPr kumimoji="1" lang="en-US" sz="2000">
                    <a:solidFill>
                      <a:schemeClr val="bg2"/>
                    </a:solidFill>
                  </a:rPr>
                  <a:t>unit</a:t>
                </a:r>
              </a:p>
            </p:txBody>
          </p:sp>
          <p:sp>
            <p:nvSpPr>
              <p:cNvPr id="57" name="Rectangle 48"/>
              <p:cNvSpPr>
                <a:spLocks noChangeArrowheads="1"/>
              </p:cNvSpPr>
              <p:nvPr/>
            </p:nvSpPr>
            <p:spPr bwMode="auto">
              <a:xfrm>
                <a:off x="4440" y="2513"/>
                <a:ext cx="873" cy="51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1" lang="en-US" sz="2000">
                    <a:solidFill>
                      <a:schemeClr val="bg2"/>
                    </a:solidFill>
                  </a:rPr>
                  <a:t>immediate</a:t>
                </a:r>
              </a:p>
              <a:p>
                <a:pPr algn="ctr"/>
                <a:r>
                  <a:rPr kumimoji="1" lang="en-US" sz="2000">
                    <a:solidFill>
                      <a:schemeClr val="bg2"/>
                    </a:solidFill>
                  </a:rPr>
                  <a:t>unit</a:t>
                </a:r>
              </a:p>
            </p:txBody>
          </p:sp>
          <p:sp>
            <p:nvSpPr>
              <p:cNvPr id="58" name="Rectangle 49"/>
              <p:cNvSpPr>
                <a:spLocks noChangeArrowheads="1"/>
              </p:cNvSpPr>
              <p:nvPr/>
            </p:nvSpPr>
            <p:spPr bwMode="auto">
              <a:xfrm>
                <a:off x="624" y="974"/>
                <a:ext cx="856" cy="5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9" name="Rectangle 50"/>
              <p:cNvSpPr>
                <a:spLocks noChangeArrowheads="1"/>
              </p:cNvSpPr>
              <p:nvPr/>
            </p:nvSpPr>
            <p:spPr bwMode="auto">
              <a:xfrm>
                <a:off x="648" y="960"/>
                <a:ext cx="982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r>
                  <a:rPr kumimoji="1" lang="en-GB" sz="2000"/>
                  <a:t>load/store</a:t>
                </a:r>
              </a:p>
              <a:p>
                <a:r>
                  <a:rPr kumimoji="1" lang="en-GB" sz="2000"/>
                  <a:t>    unit</a:t>
                </a:r>
              </a:p>
            </p:txBody>
          </p:sp>
          <p:sp>
            <p:nvSpPr>
              <p:cNvPr id="60" name="Rectangle 51"/>
              <p:cNvSpPr>
                <a:spLocks noChangeArrowheads="1"/>
              </p:cNvSpPr>
              <p:nvPr/>
            </p:nvSpPr>
            <p:spPr bwMode="auto">
              <a:xfrm>
                <a:off x="3641" y="977"/>
                <a:ext cx="760" cy="5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1" name="Rectangle 52"/>
              <p:cNvSpPr>
                <a:spLocks noChangeArrowheads="1"/>
              </p:cNvSpPr>
              <p:nvPr/>
            </p:nvSpPr>
            <p:spPr bwMode="auto">
              <a:xfrm>
                <a:off x="3678" y="963"/>
                <a:ext cx="664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kumimoji="1" lang="en-GB" sz="2000"/>
                  <a:t>integer</a:t>
                </a:r>
              </a:p>
              <a:p>
                <a:r>
                  <a:rPr kumimoji="1" lang="en-GB" sz="2000"/>
                  <a:t> ALU</a:t>
                </a:r>
              </a:p>
            </p:txBody>
          </p:sp>
          <p:sp>
            <p:nvSpPr>
              <p:cNvPr id="62" name="Rectangle 53"/>
              <p:cNvSpPr>
                <a:spLocks noChangeArrowheads="1"/>
              </p:cNvSpPr>
              <p:nvPr/>
            </p:nvSpPr>
            <p:spPr bwMode="auto">
              <a:xfrm>
                <a:off x="4553" y="977"/>
                <a:ext cx="760" cy="5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3" name="Rectangle 54"/>
              <p:cNvSpPr>
                <a:spLocks noChangeArrowheads="1"/>
              </p:cNvSpPr>
              <p:nvPr/>
            </p:nvSpPr>
            <p:spPr bwMode="auto">
              <a:xfrm>
                <a:off x="4590" y="963"/>
                <a:ext cx="584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kumimoji="1" lang="en-GB" sz="2000"/>
                  <a:t>  float</a:t>
                </a:r>
              </a:p>
              <a:p>
                <a:r>
                  <a:rPr kumimoji="1" lang="en-GB" sz="2000"/>
                  <a:t>  ALU</a:t>
                </a:r>
              </a:p>
            </p:txBody>
          </p:sp>
          <p:sp>
            <p:nvSpPr>
              <p:cNvPr id="64" name="Rectangle 55"/>
              <p:cNvSpPr>
                <a:spLocks noChangeArrowheads="1"/>
              </p:cNvSpPr>
              <p:nvPr/>
            </p:nvSpPr>
            <p:spPr bwMode="auto">
              <a:xfrm>
                <a:off x="2681" y="977"/>
                <a:ext cx="760" cy="5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5" name="Rectangle 56"/>
              <p:cNvSpPr>
                <a:spLocks noChangeArrowheads="1"/>
              </p:cNvSpPr>
              <p:nvPr/>
            </p:nvSpPr>
            <p:spPr bwMode="auto">
              <a:xfrm>
                <a:off x="2718" y="963"/>
                <a:ext cx="664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kumimoji="1" lang="en-GB" sz="2000"/>
                  <a:t>integer</a:t>
                </a:r>
              </a:p>
              <a:p>
                <a:r>
                  <a:rPr kumimoji="1" lang="en-GB" sz="2000"/>
                  <a:t> ALU</a:t>
                </a:r>
              </a:p>
            </p:txBody>
          </p:sp>
          <p:sp>
            <p:nvSpPr>
              <p:cNvPr id="66" name="Rectangle 57"/>
              <p:cNvSpPr>
                <a:spLocks noChangeArrowheads="1"/>
              </p:cNvSpPr>
              <p:nvPr/>
            </p:nvSpPr>
            <p:spPr bwMode="auto">
              <a:xfrm>
                <a:off x="1573" y="977"/>
                <a:ext cx="856" cy="5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7" name="Rectangle 58"/>
              <p:cNvSpPr>
                <a:spLocks noChangeArrowheads="1"/>
              </p:cNvSpPr>
              <p:nvPr/>
            </p:nvSpPr>
            <p:spPr bwMode="auto">
              <a:xfrm>
                <a:off x="1597" y="963"/>
                <a:ext cx="981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r>
                  <a:rPr kumimoji="1" lang="en-GB" sz="2000"/>
                  <a:t>load/store</a:t>
                </a:r>
              </a:p>
              <a:p>
                <a:r>
                  <a:rPr kumimoji="1" lang="en-GB" sz="2000"/>
                  <a:t>    unit</a:t>
                </a:r>
              </a:p>
            </p:txBody>
          </p:sp>
          <p:sp>
            <p:nvSpPr>
              <p:cNvPr id="68" name="Line 59"/>
              <p:cNvSpPr>
                <a:spLocks noChangeShapeType="1"/>
              </p:cNvSpPr>
              <p:nvPr/>
            </p:nvSpPr>
            <p:spPr bwMode="auto">
              <a:xfrm>
                <a:off x="1278" y="1785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1234" y="173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1234" y="1879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1234" y="216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2" name="Line 63"/>
              <p:cNvSpPr>
                <a:spLocks noChangeShapeType="1"/>
              </p:cNvSpPr>
              <p:nvPr/>
            </p:nvSpPr>
            <p:spPr bwMode="auto">
              <a:xfrm>
                <a:off x="1278" y="2259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3" name="Line 64"/>
              <p:cNvSpPr>
                <a:spLocks noChangeShapeType="1"/>
              </p:cNvSpPr>
              <p:nvPr/>
            </p:nvSpPr>
            <p:spPr bwMode="auto">
              <a:xfrm flipV="1">
                <a:off x="1164" y="1489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120" y="216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1120" y="2021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1120" y="187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1120" y="173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8" name="Line 69"/>
              <p:cNvSpPr>
                <a:spLocks noChangeShapeType="1"/>
              </p:cNvSpPr>
              <p:nvPr/>
            </p:nvSpPr>
            <p:spPr bwMode="auto">
              <a:xfrm flipV="1">
                <a:off x="1164" y="153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9" name="Line 70"/>
              <p:cNvSpPr>
                <a:spLocks noChangeShapeType="1"/>
              </p:cNvSpPr>
              <p:nvPr/>
            </p:nvSpPr>
            <p:spPr bwMode="auto">
              <a:xfrm>
                <a:off x="1394" y="1785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0" name="Oval 71"/>
              <p:cNvSpPr>
                <a:spLocks noChangeArrowheads="1"/>
              </p:cNvSpPr>
              <p:nvPr/>
            </p:nvSpPr>
            <p:spPr bwMode="auto">
              <a:xfrm>
                <a:off x="1350" y="173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1" name="Oval 72"/>
              <p:cNvSpPr>
                <a:spLocks noChangeArrowheads="1"/>
              </p:cNvSpPr>
              <p:nvPr/>
            </p:nvSpPr>
            <p:spPr bwMode="auto">
              <a:xfrm>
                <a:off x="1350" y="1879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2" name="Oval 73"/>
              <p:cNvSpPr>
                <a:spLocks noChangeArrowheads="1"/>
              </p:cNvSpPr>
              <p:nvPr/>
            </p:nvSpPr>
            <p:spPr bwMode="auto">
              <a:xfrm>
                <a:off x="1350" y="202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3" name="Oval 74"/>
              <p:cNvSpPr>
                <a:spLocks noChangeArrowheads="1"/>
              </p:cNvSpPr>
              <p:nvPr/>
            </p:nvSpPr>
            <p:spPr bwMode="auto">
              <a:xfrm>
                <a:off x="1350" y="2167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4" name="Line 75"/>
              <p:cNvSpPr>
                <a:spLocks noChangeShapeType="1"/>
              </p:cNvSpPr>
              <p:nvPr/>
            </p:nvSpPr>
            <p:spPr bwMode="auto">
              <a:xfrm>
                <a:off x="1394" y="227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5" name="Line 76"/>
              <p:cNvSpPr>
                <a:spLocks noChangeShapeType="1"/>
              </p:cNvSpPr>
              <p:nvPr/>
            </p:nvSpPr>
            <p:spPr bwMode="auto">
              <a:xfrm flipV="1">
                <a:off x="5196" y="1489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6" name="Oval 77"/>
              <p:cNvSpPr>
                <a:spLocks noChangeArrowheads="1"/>
              </p:cNvSpPr>
              <p:nvPr/>
            </p:nvSpPr>
            <p:spPr bwMode="auto">
              <a:xfrm>
                <a:off x="5152" y="216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7" name="Oval 78"/>
              <p:cNvSpPr>
                <a:spLocks noChangeArrowheads="1"/>
              </p:cNvSpPr>
              <p:nvPr/>
            </p:nvSpPr>
            <p:spPr bwMode="auto">
              <a:xfrm>
                <a:off x="5152" y="1733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8" name="Line 79"/>
              <p:cNvSpPr>
                <a:spLocks noChangeShapeType="1"/>
              </p:cNvSpPr>
              <p:nvPr/>
            </p:nvSpPr>
            <p:spPr bwMode="auto">
              <a:xfrm flipV="1">
                <a:off x="5196" y="153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9" name="Line 80"/>
              <p:cNvSpPr>
                <a:spLocks noChangeShapeType="1"/>
              </p:cNvSpPr>
              <p:nvPr/>
            </p:nvSpPr>
            <p:spPr bwMode="auto">
              <a:xfrm>
                <a:off x="686" y="1781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0" name="Oval 81"/>
              <p:cNvSpPr>
                <a:spLocks noChangeArrowheads="1"/>
              </p:cNvSpPr>
              <p:nvPr/>
            </p:nvSpPr>
            <p:spPr bwMode="auto">
              <a:xfrm>
                <a:off x="654" y="189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1" name="Line 82"/>
              <p:cNvSpPr>
                <a:spLocks noChangeShapeType="1"/>
              </p:cNvSpPr>
              <p:nvPr/>
            </p:nvSpPr>
            <p:spPr bwMode="auto">
              <a:xfrm>
                <a:off x="686" y="2255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2" name="Oval 83"/>
              <p:cNvSpPr>
                <a:spLocks noChangeArrowheads="1"/>
              </p:cNvSpPr>
              <p:nvPr/>
            </p:nvSpPr>
            <p:spPr bwMode="auto">
              <a:xfrm>
                <a:off x="652" y="202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3" name="Oval 84"/>
              <p:cNvSpPr>
                <a:spLocks noChangeArrowheads="1"/>
              </p:cNvSpPr>
              <p:nvPr/>
            </p:nvSpPr>
            <p:spPr bwMode="auto">
              <a:xfrm>
                <a:off x="652" y="217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4" name="Line 85"/>
              <p:cNvSpPr>
                <a:spLocks noChangeShapeType="1"/>
              </p:cNvSpPr>
              <p:nvPr/>
            </p:nvSpPr>
            <p:spPr bwMode="auto">
              <a:xfrm>
                <a:off x="794" y="1781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5" name="Oval 86"/>
              <p:cNvSpPr>
                <a:spLocks noChangeArrowheads="1"/>
              </p:cNvSpPr>
              <p:nvPr/>
            </p:nvSpPr>
            <p:spPr bwMode="auto">
              <a:xfrm>
                <a:off x="765" y="1746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6" name="Oval 87"/>
              <p:cNvSpPr>
                <a:spLocks noChangeArrowheads="1"/>
              </p:cNvSpPr>
              <p:nvPr/>
            </p:nvSpPr>
            <p:spPr bwMode="auto">
              <a:xfrm>
                <a:off x="762" y="1893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7" name="Line 88"/>
              <p:cNvSpPr>
                <a:spLocks noChangeShapeType="1"/>
              </p:cNvSpPr>
              <p:nvPr/>
            </p:nvSpPr>
            <p:spPr bwMode="auto">
              <a:xfrm>
                <a:off x="794" y="2261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8" name="Oval 89"/>
              <p:cNvSpPr>
                <a:spLocks noChangeArrowheads="1"/>
              </p:cNvSpPr>
              <p:nvPr/>
            </p:nvSpPr>
            <p:spPr bwMode="auto">
              <a:xfrm>
                <a:off x="760" y="2175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9" name="Line 90"/>
              <p:cNvSpPr>
                <a:spLocks noChangeShapeType="1"/>
              </p:cNvSpPr>
              <p:nvPr/>
            </p:nvSpPr>
            <p:spPr bwMode="auto">
              <a:xfrm>
                <a:off x="1646" y="1781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0" name="Line 91"/>
              <p:cNvSpPr>
                <a:spLocks noChangeShapeType="1"/>
              </p:cNvSpPr>
              <p:nvPr/>
            </p:nvSpPr>
            <p:spPr bwMode="auto">
              <a:xfrm>
                <a:off x="1646" y="2261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1" name="Oval 92"/>
              <p:cNvSpPr>
                <a:spLocks noChangeArrowheads="1"/>
              </p:cNvSpPr>
              <p:nvPr/>
            </p:nvSpPr>
            <p:spPr bwMode="auto">
              <a:xfrm>
                <a:off x="1612" y="2034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2" name="Oval 93"/>
              <p:cNvSpPr>
                <a:spLocks noChangeArrowheads="1"/>
              </p:cNvSpPr>
              <p:nvPr/>
            </p:nvSpPr>
            <p:spPr bwMode="auto">
              <a:xfrm>
                <a:off x="1612" y="217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3" name="Line 94"/>
              <p:cNvSpPr>
                <a:spLocks noChangeShapeType="1"/>
              </p:cNvSpPr>
              <p:nvPr/>
            </p:nvSpPr>
            <p:spPr bwMode="auto">
              <a:xfrm>
                <a:off x="1754" y="1782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4" name="Oval 95"/>
              <p:cNvSpPr>
                <a:spLocks noChangeArrowheads="1"/>
              </p:cNvSpPr>
              <p:nvPr/>
            </p:nvSpPr>
            <p:spPr bwMode="auto">
              <a:xfrm>
                <a:off x="1722" y="175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5" name="Line 96"/>
              <p:cNvSpPr>
                <a:spLocks noChangeShapeType="1"/>
              </p:cNvSpPr>
              <p:nvPr/>
            </p:nvSpPr>
            <p:spPr bwMode="auto">
              <a:xfrm>
                <a:off x="1754" y="226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6" name="Oval 97"/>
              <p:cNvSpPr>
                <a:spLocks noChangeArrowheads="1"/>
              </p:cNvSpPr>
              <p:nvPr/>
            </p:nvSpPr>
            <p:spPr bwMode="auto">
              <a:xfrm>
                <a:off x="1720" y="2035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7" name="Line 98"/>
              <p:cNvSpPr>
                <a:spLocks noChangeShapeType="1"/>
              </p:cNvSpPr>
              <p:nvPr/>
            </p:nvSpPr>
            <p:spPr bwMode="auto">
              <a:xfrm>
                <a:off x="2618" y="1782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8" name="Oval 99"/>
              <p:cNvSpPr>
                <a:spLocks noChangeArrowheads="1"/>
              </p:cNvSpPr>
              <p:nvPr/>
            </p:nvSpPr>
            <p:spPr bwMode="auto">
              <a:xfrm>
                <a:off x="2586" y="1747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9" name="Oval 100"/>
              <p:cNvSpPr>
                <a:spLocks noChangeArrowheads="1"/>
              </p:cNvSpPr>
              <p:nvPr/>
            </p:nvSpPr>
            <p:spPr bwMode="auto">
              <a:xfrm>
                <a:off x="2586" y="1891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0" name="Line 101"/>
              <p:cNvSpPr>
                <a:spLocks noChangeShapeType="1"/>
              </p:cNvSpPr>
              <p:nvPr/>
            </p:nvSpPr>
            <p:spPr bwMode="auto">
              <a:xfrm>
                <a:off x="2618" y="226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1" name="Oval 102"/>
              <p:cNvSpPr>
                <a:spLocks noChangeArrowheads="1"/>
              </p:cNvSpPr>
              <p:nvPr/>
            </p:nvSpPr>
            <p:spPr bwMode="auto">
              <a:xfrm>
                <a:off x="2584" y="2035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2" name="Oval 103"/>
              <p:cNvSpPr>
                <a:spLocks noChangeArrowheads="1"/>
              </p:cNvSpPr>
              <p:nvPr/>
            </p:nvSpPr>
            <p:spPr bwMode="auto">
              <a:xfrm>
                <a:off x="2584" y="2179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3" name="Line 104"/>
              <p:cNvSpPr>
                <a:spLocks noChangeShapeType="1"/>
              </p:cNvSpPr>
              <p:nvPr/>
            </p:nvSpPr>
            <p:spPr bwMode="auto">
              <a:xfrm>
                <a:off x="2737" y="1781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4" name="Oval 105"/>
              <p:cNvSpPr>
                <a:spLocks noChangeArrowheads="1"/>
              </p:cNvSpPr>
              <p:nvPr/>
            </p:nvSpPr>
            <p:spPr bwMode="auto">
              <a:xfrm>
                <a:off x="2705" y="1749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5" name="Oval 106"/>
              <p:cNvSpPr>
                <a:spLocks noChangeArrowheads="1"/>
              </p:cNvSpPr>
              <p:nvPr/>
            </p:nvSpPr>
            <p:spPr bwMode="auto">
              <a:xfrm>
                <a:off x="2705" y="189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6" name="Line 107"/>
              <p:cNvSpPr>
                <a:spLocks noChangeShapeType="1"/>
              </p:cNvSpPr>
              <p:nvPr/>
            </p:nvSpPr>
            <p:spPr bwMode="auto">
              <a:xfrm>
                <a:off x="2737" y="2261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7" name="Oval 108"/>
              <p:cNvSpPr>
                <a:spLocks noChangeArrowheads="1"/>
              </p:cNvSpPr>
              <p:nvPr/>
            </p:nvSpPr>
            <p:spPr bwMode="auto">
              <a:xfrm>
                <a:off x="2703" y="2034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8" name="Oval 109"/>
              <p:cNvSpPr>
                <a:spLocks noChangeArrowheads="1"/>
              </p:cNvSpPr>
              <p:nvPr/>
            </p:nvSpPr>
            <p:spPr bwMode="auto">
              <a:xfrm>
                <a:off x="2703" y="217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9" name="Line 110"/>
              <p:cNvSpPr>
                <a:spLocks noChangeShapeType="1"/>
              </p:cNvSpPr>
              <p:nvPr/>
            </p:nvSpPr>
            <p:spPr bwMode="auto">
              <a:xfrm>
                <a:off x="3580" y="1781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0" name="Oval 111"/>
              <p:cNvSpPr>
                <a:spLocks noChangeArrowheads="1"/>
              </p:cNvSpPr>
              <p:nvPr/>
            </p:nvSpPr>
            <p:spPr bwMode="auto">
              <a:xfrm>
                <a:off x="3548" y="1749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1" name="Oval 112"/>
              <p:cNvSpPr>
                <a:spLocks noChangeArrowheads="1"/>
              </p:cNvSpPr>
              <p:nvPr/>
            </p:nvSpPr>
            <p:spPr bwMode="auto">
              <a:xfrm>
                <a:off x="3548" y="1893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2" name="Line 113"/>
              <p:cNvSpPr>
                <a:spLocks noChangeShapeType="1"/>
              </p:cNvSpPr>
              <p:nvPr/>
            </p:nvSpPr>
            <p:spPr bwMode="auto">
              <a:xfrm>
                <a:off x="3580" y="2261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3" name="Oval 114"/>
              <p:cNvSpPr>
                <a:spLocks noChangeArrowheads="1"/>
              </p:cNvSpPr>
              <p:nvPr/>
            </p:nvSpPr>
            <p:spPr bwMode="auto">
              <a:xfrm>
                <a:off x="3540" y="2034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4" name="Oval 115"/>
              <p:cNvSpPr>
                <a:spLocks noChangeArrowheads="1"/>
              </p:cNvSpPr>
              <p:nvPr/>
            </p:nvSpPr>
            <p:spPr bwMode="auto">
              <a:xfrm>
                <a:off x="3540" y="217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5" name="Line 116"/>
              <p:cNvSpPr>
                <a:spLocks noChangeShapeType="1"/>
              </p:cNvSpPr>
              <p:nvPr/>
            </p:nvSpPr>
            <p:spPr bwMode="auto">
              <a:xfrm flipV="1">
                <a:off x="930" y="1490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6" name="Line 117"/>
              <p:cNvSpPr>
                <a:spLocks noChangeShapeType="1"/>
              </p:cNvSpPr>
              <p:nvPr/>
            </p:nvSpPr>
            <p:spPr bwMode="auto">
              <a:xfrm flipV="1">
                <a:off x="930" y="1544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7" name="Oval 118"/>
              <p:cNvSpPr>
                <a:spLocks noChangeArrowheads="1"/>
              </p:cNvSpPr>
              <p:nvPr/>
            </p:nvSpPr>
            <p:spPr bwMode="auto">
              <a:xfrm>
                <a:off x="894" y="1894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8" name="Oval 119"/>
              <p:cNvSpPr>
                <a:spLocks noChangeArrowheads="1"/>
              </p:cNvSpPr>
              <p:nvPr/>
            </p:nvSpPr>
            <p:spPr bwMode="auto">
              <a:xfrm>
                <a:off x="894" y="203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9" name="Oval 120"/>
              <p:cNvSpPr>
                <a:spLocks noChangeArrowheads="1"/>
              </p:cNvSpPr>
              <p:nvPr/>
            </p:nvSpPr>
            <p:spPr bwMode="auto">
              <a:xfrm>
                <a:off x="894" y="218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0" name="Line 121"/>
              <p:cNvSpPr>
                <a:spLocks noChangeShapeType="1"/>
              </p:cNvSpPr>
              <p:nvPr/>
            </p:nvSpPr>
            <p:spPr bwMode="auto">
              <a:xfrm flipV="1">
                <a:off x="1049" y="1490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1" name="Line 122"/>
              <p:cNvSpPr>
                <a:spLocks noChangeShapeType="1"/>
              </p:cNvSpPr>
              <p:nvPr/>
            </p:nvSpPr>
            <p:spPr bwMode="auto">
              <a:xfrm flipV="1">
                <a:off x="1049" y="1544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2" name="Oval 123"/>
              <p:cNvSpPr>
                <a:spLocks noChangeArrowheads="1"/>
              </p:cNvSpPr>
              <p:nvPr/>
            </p:nvSpPr>
            <p:spPr bwMode="auto">
              <a:xfrm>
                <a:off x="1012" y="175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3" name="Oval 124"/>
              <p:cNvSpPr>
                <a:spLocks noChangeArrowheads="1"/>
              </p:cNvSpPr>
              <p:nvPr/>
            </p:nvSpPr>
            <p:spPr bwMode="auto">
              <a:xfrm>
                <a:off x="1012" y="1894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4" name="Oval 125"/>
              <p:cNvSpPr>
                <a:spLocks noChangeArrowheads="1"/>
              </p:cNvSpPr>
              <p:nvPr/>
            </p:nvSpPr>
            <p:spPr bwMode="auto">
              <a:xfrm>
                <a:off x="1012" y="218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5" name="Line 126"/>
              <p:cNvSpPr>
                <a:spLocks noChangeShapeType="1"/>
              </p:cNvSpPr>
              <p:nvPr/>
            </p:nvSpPr>
            <p:spPr bwMode="auto">
              <a:xfrm flipV="1">
                <a:off x="1884" y="1492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6" name="Line 127"/>
              <p:cNvSpPr>
                <a:spLocks noChangeShapeType="1"/>
              </p:cNvSpPr>
              <p:nvPr/>
            </p:nvSpPr>
            <p:spPr bwMode="auto">
              <a:xfrm flipV="1">
                <a:off x="1884" y="1540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7" name="Oval 128"/>
              <p:cNvSpPr>
                <a:spLocks noChangeArrowheads="1"/>
              </p:cNvSpPr>
              <p:nvPr/>
            </p:nvSpPr>
            <p:spPr bwMode="auto">
              <a:xfrm>
                <a:off x="1846" y="189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8" name="Oval 129"/>
              <p:cNvSpPr>
                <a:spLocks noChangeArrowheads="1"/>
              </p:cNvSpPr>
              <p:nvPr/>
            </p:nvSpPr>
            <p:spPr bwMode="auto">
              <a:xfrm>
                <a:off x="1846" y="217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9" name="Line 130"/>
              <p:cNvSpPr>
                <a:spLocks noChangeShapeType="1"/>
              </p:cNvSpPr>
              <p:nvPr/>
            </p:nvSpPr>
            <p:spPr bwMode="auto">
              <a:xfrm flipV="1">
                <a:off x="2001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0" name="Line 131"/>
              <p:cNvSpPr>
                <a:spLocks noChangeShapeType="1"/>
              </p:cNvSpPr>
              <p:nvPr/>
            </p:nvSpPr>
            <p:spPr bwMode="auto">
              <a:xfrm flipV="1">
                <a:off x="2001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1" name="Oval 132"/>
              <p:cNvSpPr>
                <a:spLocks noChangeArrowheads="1"/>
              </p:cNvSpPr>
              <p:nvPr/>
            </p:nvSpPr>
            <p:spPr bwMode="auto">
              <a:xfrm>
                <a:off x="1964" y="189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2" name="Oval 133"/>
              <p:cNvSpPr>
                <a:spLocks noChangeArrowheads="1"/>
              </p:cNvSpPr>
              <p:nvPr/>
            </p:nvSpPr>
            <p:spPr bwMode="auto">
              <a:xfrm>
                <a:off x="1964" y="218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3" name="Line 134"/>
              <p:cNvSpPr>
                <a:spLocks noChangeShapeType="1"/>
              </p:cNvSpPr>
              <p:nvPr/>
            </p:nvSpPr>
            <p:spPr bwMode="auto">
              <a:xfrm flipV="1">
                <a:off x="3009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4" name="Line 135"/>
              <p:cNvSpPr>
                <a:spLocks noChangeShapeType="1"/>
              </p:cNvSpPr>
              <p:nvPr/>
            </p:nvSpPr>
            <p:spPr bwMode="auto">
              <a:xfrm flipV="1">
                <a:off x="3009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5" name="Oval 136"/>
              <p:cNvSpPr>
                <a:spLocks noChangeArrowheads="1"/>
              </p:cNvSpPr>
              <p:nvPr/>
            </p:nvSpPr>
            <p:spPr bwMode="auto">
              <a:xfrm>
                <a:off x="2978" y="174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6" name="Oval 137"/>
              <p:cNvSpPr>
                <a:spLocks noChangeArrowheads="1"/>
              </p:cNvSpPr>
              <p:nvPr/>
            </p:nvSpPr>
            <p:spPr bwMode="auto">
              <a:xfrm>
                <a:off x="2978" y="189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7" name="Line 138"/>
              <p:cNvSpPr>
                <a:spLocks noChangeShapeType="1"/>
              </p:cNvSpPr>
              <p:nvPr/>
            </p:nvSpPr>
            <p:spPr bwMode="auto">
              <a:xfrm flipV="1">
                <a:off x="3153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8" name="Line 139"/>
              <p:cNvSpPr>
                <a:spLocks noChangeShapeType="1"/>
              </p:cNvSpPr>
              <p:nvPr/>
            </p:nvSpPr>
            <p:spPr bwMode="auto">
              <a:xfrm flipV="1">
                <a:off x="3153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9" name="Oval 140"/>
              <p:cNvSpPr>
                <a:spLocks noChangeArrowheads="1"/>
              </p:cNvSpPr>
              <p:nvPr/>
            </p:nvSpPr>
            <p:spPr bwMode="auto">
              <a:xfrm>
                <a:off x="3122" y="189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0" name="Oval 141"/>
              <p:cNvSpPr>
                <a:spLocks noChangeArrowheads="1"/>
              </p:cNvSpPr>
              <p:nvPr/>
            </p:nvSpPr>
            <p:spPr bwMode="auto">
              <a:xfrm>
                <a:off x="3119" y="2036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1" name="Line 142"/>
              <p:cNvSpPr>
                <a:spLocks noChangeShapeType="1"/>
              </p:cNvSpPr>
              <p:nvPr/>
            </p:nvSpPr>
            <p:spPr bwMode="auto">
              <a:xfrm flipV="1">
                <a:off x="5025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2" name="Line 143"/>
              <p:cNvSpPr>
                <a:spLocks noChangeShapeType="1"/>
              </p:cNvSpPr>
              <p:nvPr/>
            </p:nvSpPr>
            <p:spPr bwMode="auto">
              <a:xfrm flipV="1">
                <a:off x="5025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3" name="Oval 144"/>
              <p:cNvSpPr>
                <a:spLocks noChangeArrowheads="1"/>
              </p:cNvSpPr>
              <p:nvPr/>
            </p:nvSpPr>
            <p:spPr bwMode="auto">
              <a:xfrm>
                <a:off x="4988" y="174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4" name="Oval 145"/>
              <p:cNvSpPr>
                <a:spLocks noChangeArrowheads="1"/>
              </p:cNvSpPr>
              <p:nvPr/>
            </p:nvSpPr>
            <p:spPr bwMode="auto">
              <a:xfrm>
                <a:off x="4988" y="189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5" name="Oval 146"/>
              <p:cNvSpPr>
                <a:spLocks noChangeArrowheads="1"/>
              </p:cNvSpPr>
              <p:nvPr/>
            </p:nvSpPr>
            <p:spPr bwMode="auto">
              <a:xfrm>
                <a:off x="4988" y="218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6" name="Line 147"/>
              <p:cNvSpPr>
                <a:spLocks noChangeShapeType="1"/>
              </p:cNvSpPr>
              <p:nvPr/>
            </p:nvSpPr>
            <p:spPr bwMode="auto">
              <a:xfrm flipV="1">
                <a:off x="4881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7" name="Line 148"/>
              <p:cNvSpPr>
                <a:spLocks noChangeShapeType="1"/>
              </p:cNvSpPr>
              <p:nvPr/>
            </p:nvSpPr>
            <p:spPr bwMode="auto">
              <a:xfrm flipV="1">
                <a:off x="4881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8" name="Oval 149"/>
              <p:cNvSpPr>
                <a:spLocks noChangeArrowheads="1"/>
              </p:cNvSpPr>
              <p:nvPr/>
            </p:nvSpPr>
            <p:spPr bwMode="auto">
              <a:xfrm>
                <a:off x="4844" y="174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9" name="Oval 150"/>
              <p:cNvSpPr>
                <a:spLocks noChangeArrowheads="1"/>
              </p:cNvSpPr>
              <p:nvPr/>
            </p:nvSpPr>
            <p:spPr bwMode="auto">
              <a:xfrm>
                <a:off x="4844" y="2036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0" name="Line 151"/>
              <p:cNvSpPr>
                <a:spLocks noChangeShapeType="1"/>
              </p:cNvSpPr>
              <p:nvPr/>
            </p:nvSpPr>
            <p:spPr bwMode="auto">
              <a:xfrm flipV="1">
                <a:off x="3969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1" name="Line 152"/>
              <p:cNvSpPr>
                <a:spLocks noChangeShapeType="1"/>
              </p:cNvSpPr>
              <p:nvPr/>
            </p:nvSpPr>
            <p:spPr bwMode="auto">
              <a:xfrm flipV="1">
                <a:off x="3969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2" name="Oval 153"/>
              <p:cNvSpPr>
                <a:spLocks noChangeArrowheads="1"/>
              </p:cNvSpPr>
              <p:nvPr/>
            </p:nvSpPr>
            <p:spPr bwMode="auto">
              <a:xfrm>
                <a:off x="3932" y="174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3" name="Oval 154"/>
              <p:cNvSpPr>
                <a:spLocks noChangeArrowheads="1"/>
              </p:cNvSpPr>
              <p:nvPr/>
            </p:nvSpPr>
            <p:spPr bwMode="auto">
              <a:xfrm>
                <a:off x="3932" y="2036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4" name="Oval 155"/>
              <p:cNvSpPr>
                <a:spLocks noChangeArrowheads="1"/>
              </p:cNvSpPr>
              <p:nvPr/>
            </p:nvSpPr>
            <p:spPr bwMode="auto">
              <a:xfrm>
                <a:off x="3932" y="218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5" name="Line 156"/>
              <p:cNvSpPr>
                <a:spLocks noChangeShapeType="1"/>
              </p:cNvSpPr>
              <p:nvPr/>
            </p:nvSpPr>
            <p:spPr bwMode="auto">
              <a:xfrm flipV="1">
                <a:off x="4113" y="149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6" name="Line 157"/>
              <p:cNvSpPr>
                <a:spLocks noChangeShapeType="1"/>
              </p:cNvSpPr>
              <p:nvPr/>
            </p:nvSpPr>
            <p:spPr bwMode="auto">
              <a:xfrm flipV="1">
                <a:off x="4113" y="1542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7" name="Oval 158"/>
              <p:cNvSpPr>
                <a:spLocks noChangeArrowheads="1"/>
              </p:cNvSpPr>
              <p:nvPr/>
            </p:nvSpPr>
            <p:spPr bwMode="auto">
              <a:xfrm>
                <a:off x="4076" y="1748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8" name="Oval 159"/>
              <p:cNvSpPr>
                <a:spLocks noChangeArrowheads="1"/>
              </p:cNvSpPr>
              <p:nvPr/>
            </p:nvSpPr>
            <p:spPr bwMode="auto">
              <a:xfrm>
                <a:off x="4076" y="1892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9" name="Oval 160"/>
              <p:cNvSpPr>
                <a:spLocks noChangeArrowheads="1"/>
              </p:cNvSpPr>
              <p:nvPr/>
            </p:nvSpPr>
            <p:spPr bwMode="auto">
              <a:xfrm>
                <a:off x="4076" y="218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0" name="Oval 161"/>
              <p:cNvSpPr>
                <a:spLocks noChangeArrowheads="1"/>
              </p:cNvSpPr>
              <p:nvPr/>
            </p:nvSpPr>
            <p:spPr bwMode="auto">
              <a:xfrm>
                <a:off x="3688" y="1747"/>
                <a:ext cx="64" cy="64"/>
              </a:xfrm>
              <a:prstGeom prst="ellipse">
                <a:avLst/>
              </a:prstGeom>
              <a:solidFill>
                <a:schemeClr val="hlink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1" name="Oval 162"/>
              <p:cNvSpPr>
                <a:spLocks noChangeArrowheads="1"/>
              </p:cNvSpPr>
              <p:nvPr/>
            </p:nvSpPr>
            <p:spPr bwMode="auto">
              <a:xfrm>
                <a:off x="3686" y="1879"/>
                <a:ext cx="64" cy="64"/>
              </a:xfrm>
              <a:prstGeom prst="ellipse">
                <a:avLst/>
              </a:prstGeom>
              <a:solidFill>
                <a:schemeClr val="hlink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2" name="Oval 163"/>
              <p:cNvSpPr>
                <a:spLocks noChangeArrowheads="1"/>
              </p:cNvSpPr>
              <p:nvPr/>
            </p:nvSpPr>
            <p:spPr bwMode="auto">
              <a:xfrm>
                <a:off x="3688" y="2029"/>
                <a:ext cx="64" cy="64"/>
              </a:xfrm>
              <a:prstGeom prst="ellipse">
                <a:avLst/>
              </a:prstGeom>
              <a:solidFill>
                <a:schemeClr val="hlink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3" name="Oval 164"/>
              <p:cNvSpPr>
                <a:spLocks noChangeArrowheads="1"/>
              </p:cNvSpPr>
              <p:nvPr/>
            </p:nvSpPr>
            <p:spPr bwMode="auto">
              <a:xfrm>
                <a:off x="3688" y="2167"/>
                <a:ext cx="64" cy="64"/>
              </a:xfrm>
              <a:prstGeom prst="ellipse">
                <a:avLst/>
              </a:prstGeom>
              <a:solidFill>
                <a:schemeClr val="hlink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4" name="Oval 165"/>
              <p:cNvSpPr>
                <a:spLocks noChangeArrowheads="1"/>
              </p:cNvSpPr>
              <p:nvPr/>
            </p:nvSpPr>
            <p:spPr bwMode="auto">
              <a:xfrm>
                <a:off x="2975" y="2180"/>
                <a:ext cx="64" cy="64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5" name="Oval 166"/>
              <p:cNvSpPr>
                <a:spLocks noChangeArrowheads="1"/>
              </p:cNvSpPr>
              <p:nvPr/>
            </p:nvSpPr>
            <p:spPr bwMode="auto">
              <a:xfrm>
                <a:off x="636" y="1785"/>
                <a:ext cx="164" cy="354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176" name="Freeform 167"/>
              <p:cNvSpPr>
                <a:spLocks/>
              </p:cNvSpPr>
              <p:nvPr/>
            </p:nvSpPr>
            <p:spPr bwMode="auto">
              <a:xfrm>
                <a:off x="288" y="1797"/>
                <a:ext cx="256" cy="252"/>
              </a:xfrm>
              <a:custGeom>
                <a:avLst/>
                <a:gdLst>
                  <a:gd name="T0" fmla="*/ 48 w 336"/>
                  <a:gd name="T1" fmla="*/ 0 h 192"/>
                  <a:gd name="T2" fmla="*/ 48 w 336"/>
                  <a:gd name="T3" fmla="*/ 144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48" y="0"/>
                    </a:moveTo>
                    <a:cubicBezTo>
                      <a:pt x="24" y="56"/>
                      <a:pt x="0" y="112"/>
                      <a:pt x="48" y="144"/>
                    </a:cubicBezTo>
                    <a:cubicBezTo>
                      <a:pt x="96" y="176"/>
                      <a:pt x="216" y="184"/>
                      <a:pt x="336" y="192"/>
                    </a:cubicBezTo>
                  </a:path>
                </a:pathLst>
              </a:custGeom>
              <a:noFill/>
              <a:ln w="19050" cap="rnd" cmpd="sng">
                <a:solidFill>
                  <a:srgbClr val="003399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txBody>
              <a:bodyPr wrap="square" anchor="ctr">
                <a:spAutoFit/>
              </a:bodyPr>
              <a:lstStyle/>
              <a:p>
                <a:endParaRPr lang="en-US" sz="2000"/>
              </a:p>
            </p:txBody>
          </p:sp>
        </p:grpSp>
        <p:sp>
          <p:nvSpPr>
            <p:cNvPr id="8" name="Line 168"/>
            <p:cNvSpPr>
              <a:spLocks noChangeShapeType="1"/>
            </p:cNvSpPr>
            <p:nvPr/>
          </p:nvSpPr>
          <p:spPr bwMode="auto">
            <a:xfrm flipV="1">
              <a:off x="7772400" y="5410200"/>
              <a:ext cx="0" cy="4572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Line 169"/>
            <p:cNvSpPr>
              <a:spLocks noChangeShapeType="1"/>
            </p:cNvSpPr>
            <p:nvPr/>
          </p:nvSpPr>
          <p:spPr bwMode="auto">
            <a:xfrm flipV="1">
              <a:off x="4572000" y="1752600"/>
              <a:ext cx="0" cy="381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0" name="Line 170"/>
            <p:cNvSpPr>
              <a:spLocks noChangeShapeType="1"/>
            </p:cNvSpPr>
            <p:nvPr/>
          </p:nvSpPr>
          <p:spPr bwMode="auto">
            <a:xfrm flipV="1">
              <a:off x="2971800" y="1752600"/>
              <a:ext cx="0" cy="381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1" name="Line 171"/>
            <p:cNvSpPr>
              <a:spLocks noChangeShapeType="1"/>
            </p:cNvSpPr>
            <p:nvPr/>
          </p:nvSpPr>
          <p:spPr bwMode="auto">
            <a:xfrm>
              <a:off x="3276600" y="1752600"/>
              <a:ext cx="0" cy="381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" name="Line 172"/>
            <p:cNvSpPr>
              <a:spLocks noChangeShapeType="1"/>
            </p:cNvSpPr>
            <p:nvPr/>
          </p:nvSpPr>
          <p:spPr bwMode="auto">
            <a:xfrm>
              <a:off x="4800600" y="1752600"/>
              <a:ext cx="0" cy="381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" name="Rectangle 173"/>
            <p:cNvSpPr>
              <a:spLocks noChangeArrowheads="1"/>
            </p:cNvSpPr>
            <p:nvPr/>
          </p:nvSpPr>
          <p:spPr bwMode="auto">
            <a:xfrm>
              <a:off x="2514600" y="1293783"/>
              <a:ext cx="7391400" cy="400110"/>
            </a:xfrm>
            <a:prstGeom prst="rect">
              <a:avLst/>
            </a:prstGeom>
            <a:solidFill>
              <a:srgbClr val="EFDF67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1" lang="en-US" sz="2000">
                  <a:solidFill>
                    <a:schemeClr val="bg2"/>
                  </a:solidFill>
                  <a:latin typeface="Arial" charset="0"/>
                </a:rPr>
                <a:t>Data Memory</a:t>
              </a:r>
            </a:p>
          </p:txBody>
        </p:sp>
        <p:sp>
          <p:nvSpPr>
            <p:cNvPr id="14" name="Rectangle 174"/>
            <p:cNvSpPr>
              <a:spLocks noChangeArrowheads="1"/>
            </p:cNvSpPr>
            <p:nvPr/>
          </p:nvSpPr>
          <p:spPr bwMode="auto">
            <a:xfrm>
              <a:off x="2514600" y="5902295"/>
              <a:ext cx="7391400" cy="400110"/>
            </a:xfrm>
            <a:prstGeom prst="rect">
              <a:avLst/>
            </a:prstGeom>
            <a:solidFill>
              <a:srgbClr val="EFDF67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1" lang="en-US" sz="2000">
                  <a:solidFill>
                    <a:schemeClr val="bg2"/>
                  </a:solidFill>
                  <a:latin typeface="Arial" charset="0"/>
                </a:rPr>
                <a:t>Instruction Memory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263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hierarchy </a:t>
            </a:r>
            <a:br>
              <a:rPr lang="en-US"/>
            </a:br>
            <a:r>
              <a:rPr lang="en-US"/>
              <a:t>and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340768"/>
            <a:ext cx="4499330" cy="5136232"/>
          </a:xfrm>
        </p:spPr>
        <p:txBody>
          <a:bodyPr/>
          <a:lstStyle/>
          <a:p>
            <a:r>
              <a:rPr lang="en-US"/>
              <a:t>Cache organization</a:t>
            </a:r>
          </a:p>
          <a:p>
            <a:r>
              <a:rPr lang="en-US"/>
              <a:t>SRAM and DRAM organization</a:t>
            </a:r>
          </a:p>
          <a:p>
            <a:r>
              <a:rPr lang="en-US"/>
              <a:t>Virtual memory</a:t>
            </a:r>
          </a:p>
          <a:p>
            <a:pPr lvl="1"/>
            <a:r>
              <a:rPr lang="en-US"/>
              <a:t>TLBs</a:t>
            </a:r>
          </a:p>
          <a:p>
            <a:pPr lvl="1"/>
            <a:r>
              <a:rPr lang="en-US"/>
              <a:t>its operation</a:t>
            </a:r>
          </a:p>
          <a:p>
            <a:pPr lvl="2"/>
            <a:r>
              <a:rPr lang="en-US"/>
              <a:t>how can we speed up the memory access</a:t>
            </a:r>
          </a:p>
          <a:p>
            <a:pPr lvl="1"/>
            <a:r>
              <a:rPr lang="en-US"/>
              <a:t>size of page tables</a:t>
            </a:r>
          </a:p>
          <a:p>
            <a:pPr lvl="2"/>
            <a:r>
              <a:rPr lang="en-US"/>
              <a:t>how to reduce them</a:t>
            </a:r>
          </a:p>
          <a:p>
            <a:pPr lvl="2"/>
            <a:endParaRPr lang="en-US"/>
          </a:p>
          <a:p>
            <a:r>
              <a:rPr lang="en-US"/>
              <a:t>Intel i7 and ARM examples of their memory hierarchy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33" y="109702"/>
            <a:ext cx="7082115" cy="66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16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"/>
          <p:cNvSpPr/>
          <p:nvPr/>
        </p:nvSpPr>
        <p:spPr>
          <a:xfrm>
            <a:off x="1749425" y="312739"/>
            <a:ext cx="316865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r>
              <a:rPr lang="en-US" sz="3600" b="1"/>
              <a:t>Direct Mapped Cache: the basics</a:t>
            </a:r>
            <a:endParaRPr b="1"/>
          </a:p>
        </p:txBody>
      </p:sp>
      <p:sp>
        <p:nvSpPr>
          <p:cNvPr id="412" name="Google Shape;412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</a:pPr>
            <a:r>
              <a:rPr lang="en-US"/>
              <a:t>Taking advantage of spatial locality:</a:t>
            </a:r>
            <a:endParaRPr/>
          </a:p>
        </p:txBody>
      </p:sp>
      <p:sp>
        <p:nvSpPr>
          <p:cNvPr id="417" name="Google Shape;41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28</a:t>
            </a:fld>
            <a:endParaRPr/>
          </a:p>
        </p:txBody>
      </p:sp>
      <p:pic>
        <p:nvPicPr>
          <p:cNvPr id="414" name="Google Shape;41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524001"/>
            <a:ext cx="7772400" cy="503396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2"/>
          <p:cNvSpPr txBox="1"/>
          <p:nvPr/>
        </p:nvSpPr>
        <p:spPr>
          <a:xfrm>
            <a:off x="4724400" y="1219201"/>
            <a:ext cx="2266950" cy="366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(bit positions)</a:t>
            </a:r>
            <a:endParaRPr/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7536160" y="908720"/>
            <a:ext cx="3960440" cy="936104"/>
          </a:xfrm>
          <a:prstGeom prst="wedgeRoundRectCallout">
            <a:avLst>
              <a:gd name="adj1" fmla="val -71976"/>
              <a:gd name="adj2" fmla="val 59739"/>
              <a:gd name="adj3" fmla="val 16667"/>
            </a:avLst>
          </a:prstGeom>
          <a:solidFill>
            <a:srgbClr val="FFFFCC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Make sure you understand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these bits !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4-way Associative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5877272"/>
            <a:ext cx="6912768" cy="764704"/>
          </a:xfrm>
        </p:spPr>
        <p:txBody>
          <a:bodyPr/>
          <a:lstStyle/>
          <a:p>
            <a:pPr lvl="0"/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4-ways set-associative cache (N</a:t>
            </a:r>
            <a:r>
              <a:rPr lang="en-US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sets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=4): 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each of the 256 sets in the figure contains 4 blocks </a:t>
            </a:r>
          </a:p>
          <a:p>
            <a:endParaRPr lang="en-US"/>
          </a:p>
        </p:txBody>
      </p:sp>
      <p:pic>
        <p:nvPicPr>
          <p:cNvPr id="4" name="Google Shape;435;p24"/>
          <p:cNvPicPr preferRelativeResize="0">
            <a:picLocks/>
          </p:cNvPicPr>
          <p:nvPr/>
        </p:nvPicPr>
        <p:blipFill rotWithShape="1">
          <a:blip r:embed="rId2">
            <a:alphaModFix/>
          </a:blip>
          <a:stretch/>
        </p:blipFill>
        <p:spPr bwMode="auto">
          <a:xfrm>
            <a:off x="3431704" y="260647"/>
            <a:ext cx="7704856" cy="595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 bwMode="auto">
          <a:xfrm>
            <a:off x="9048328" y="332656"/>
            <a:ext cx="3024336" cy="648072"/>
          </a:xfrm>
          <a:prstGeom prst="wedgeRoundRectCallout">
            <a:avLst>
              <a:gd name="adj1" fmla="val -79548"/>
              <a:gd name="adj2" fmla="val -11611"/>
              <a:gd name="adj3" fmla="val 16667"/>
            </a:avLst>
          </a:prstGeom>
          <a:solidFill>
            <a:srgbClr val="FFFFCC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Make sure you understand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these bits !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Crucial Topics of Embedded Computer Architecture</a:t>
            </a:r>
          </a:p>
        </p:txBody>
      </p:sp>
      <p:sp>
        <p:nvSpPr>
          <p:cNvPr id="41987" name="Content Placeholder 5"/>
          <p:cNvSpPr>
            <a:spLocks noGrp="1"/>
          </p:cNvSpPr>
          <p:nvPr>
            <p:ph idx="1"/>
          </p:nvPr>
        </p:nvSpPr>
        <p:spPr>
          <a:xfrm>
            <a:off x="335360" y="980728"/>
            <a:ext cx="11737304" cy="5619874"/>
          </a:xfrm>
        </p:spPr>
        <p:txBody>
          <a:bodyPr/>
          <a:lstStyle/>
          <a:p>
            <a:r>
              <a:rPr lang="en-US" altLang="en-US"/>
              <a:t>Indepth treatment of Processor components: </a:t>
            </a:r>
          </a:p>
          <a:p>
            <a:pPr lvl="1"/>
            <a:r>
              <a:rPr lang="en-US" altLang="en-US"/>
              <a:t>RISC, CISC, VLIW, Superscalar, SIMD, SIMT, GPU, SMT, TTA, CGRA</a:t>
            </a:r>
          </a:p>
          <a:p>
            <a:r>
              <a:rPr lang="en-US" altLang="en-US"/>
              <a:t>Memory hierarchy with all kinds of optimizations</a:t>
            </a:r>
          </a:p>
          <a:p>
            <a:pPr lvl="1"/>
            <a:r>
              <a:rPr lang="en-US" altLang="en-US"/>
              <a:t>All details about cache design, and many optimizations, incl. the model of the 4 Cs</a:t>
            </a:r>
          </a:p>
          <a:p>
            <a:r>
              <a:rPr lang="en-US" altLang="en-US"/>
              <a:t>All types of Parallelism and How to Parallelize </a:t>
            </a:r>
          </a:p>
          <a:p>
            <a:pPr lvl="1"/>
            <a:r>
              <a:rPr lang="en-US" altLang="en-US"/>
              <a:t>(more on this in 5LIM0, Parallelization-Compilers-Platforms)</a:t>
            </a:r>
          </a:p>
          <a:p>
            <a:r>
              <a:rPr lang="en-US" altLang="en-US"/>
              <a:t>Simulation options</a:t>
            </a:r>
          </a:p>
          <a:p>
            <a:r>
              <a:rPr lang="en-US" altLang="en-US"/>
              <a:t>The energy / power law</a:t>
            </a:r>
          </a:p>
          <a:p>
            <a:r>
              <a:rPr lang="en-US" altLang="en-US"/>
              <a:t>Introduction to Loop transformations (much more on this in PCP course 5LIM0, Q3)</a:t>
            </a:r>
          </a:p>
          <a:p>
            <a:r>
              <a:rPr lang="en-US" altLang="en-US"/>
              <a:t>Multi-Processing systems (more on this in 5KK80, multiprocessors)</a:t>
            </a:r>
          </a:p>
          <a:p>
            <a:pPr lvl="1"/>
            <a:r>
              <a:rPr lang="en-US" altLang="en-US"/>
              <a:t>shared memory and their issues, like Coherence, Consistency and Synchronization</a:t>
            </a:r>
          </a:p>
          <a:p>
            <a:pPr lvl="1"/>
            <a:r>
              <a:rPr lang="en-US" altLang="en-US"/>
              <a:t>message passing</a:t>
            </a:r>
          </a:p>
          <a:p>
            <a:pPr lvl="1"/>
            <a:r>
              <a:rPr lang="en-US" altLang="en-US"/>
              <a:t>interconnect networks and their metrics</a:t>
            </a:r>
          </a:p>
          <a:p>
            <a:r>
              <a:rPr lang="en-US" altLang="en-US"/>
              <a:t>Accelerators</a:t>
            </a:r>
          </a:p>
          <a:p>
            <a:pPr lvl="1"/>
            <a:r>
              <a:rPr lang="en-US" altLang="en-US"/>
              <a:t>Neural Networks and their accelerators</a:t>
            </a:r>
          </a:p>
        </p:txBody>
      </p:sp>
    </p:spTree>
    <p:extLst>
      <p:ext uri="{BB962C8B-B14F-4D97-AF65-F5344CB8AC3E}">
        <p14:creationId xmlns:p14="http://schemas.microsoft.com/office/powerpoint/2010/main" val="1689423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Apply the </a:t>
            </a:r>
            <a:r>
              <a:rPr lang="en-US">
                <a:solidFill>
                  <a:schemeClr val="accent2"/>
                </a:solidFill>
              </a:rPr>
              <a:t>cache performance equations</a:t>
            </a:r>
            <a:r>
              <a:rPr lang="en-US"/>
              <a:t>; calculate the impact on </a:t>
            </a:r>
            <a:r>
              <a:rPr lang="en-US">
                <a:solidFill>
                  <a:schemeClr val="tx2"/>
                </a:solidFill>
              </a:rPr>
              <a:t>CPI </a:t>
            </a:r>
            <a:r>
              <a:rPr lang="en-US"/>
              <a:t>and </a:t>
            </a:r>
            <a:r>
              <a:rPr lang="en-US">
                <a:solidFill>
                  <a:schemeClr val="tx2"/>
                </a:solidFill>
              </a:rPr>
              <a:t>t</a:t>
            </a:r>
            <a:r>
              <a:rPr lang="en-US" baseline="-25000">
                <a:solidFill>
                  <a:schemeClr val="tx2"/>
                </a:solidFill>
              </a:rPr>
              <a:t>execution</a:t>
            </a:r>
          </a:p>
          <a:p>
            <a:pPr lvl="1"/>
            <a:r>
              <a:rPr lang="en-US"/>
              <a:t>Also for </a:t>
            </a:r>
            <a:r>
              <a:rPr lang="en-US">
                <a:solidFill>
                  <a:schemeClr val="accent2"/>
                </a:solidFill>
              </a:rPr>
              <a:t>multi-level</a:t>
            </a:r>
            <a:r>
              <a:rPr lang="en-US"/>
              <a:t> caches</a:t>
            </a:r>
          </a:p>
          <a:p>
            <a:r>
              <a:rPr lang="en-US"/>
              <a:t>Know the relation between cache parameters and division of the address bits into: </a:t>
            </a:r>
          </a:p>
          <a:p>
            <a:pPr lvl="1"/>
            <a:r>
              <a:rPr lang="en-US"/>
              <a:t>tag, index, block offset, byte offset</a:t>
            </a:r>
          </a:p>
          <a:p>
            <a:r>
              <a:rPr lang="en-US"/>
              <a:t>Model of the </a:t>
            </a:r>
            <a:r>
              <a:rPr lang="en-US">
                <a:solidFill>
                  <a:schemeClr val="accent2"/>
                </a:solidFill>
              </a:rPr>
              <a:t>4-Cs</a:t>
            </a:r>
          </a:p>
          <a:p>
            <a:r>
              <a:rPr lang="en-US"/>
              <a:t>Write policies</a:t>
            </a:r>
          </a:p>
          <a:p>
            <a:r>
              <a:rPr lang="en-US"/>
              <a:t>Inclusion</a:t>
            </a:r>
          </a:p>
          <a:p>
            <a:r>
              <a:rPr lang="en-US"/>
              <a:t>Replacement policies, LRU</a:t>
            </a:r>
          </a:p>
          <a:p>
            <a:r>
              <a:rPr lang="en-US"/>
              <a:t>Many cache optimizations and there effects on miss rate, latency, cost</a:t>
            </a:r>
          </a:p>
          <a:p>
            <a:r>
              <a:rPr lang="en-US"/>
              <a:t>Hardware and Software prefetching techniques</a:t>
            </a:r>
          </a:p>
          <a:p>
            <a:pPr lvl="1"/>
            <a:r>
              <a:rPr lang="en-US"/>
              <a:t>where to place the SW prefetch instructions</a:t>
            </a:r>
          </a:p>
          <a:p>
            <a:pPr lvl="1"/>
            <a:r>
              <a:rPr lang="en-US"/>
              <a:t>primary vs secondary misses in non-blocking caches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00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Why Simulators </a:t>
            </a:r>
          </a:p>
          <a:p>
            <a:pPr lvl="1"/>
            <a:r>
              <a:rPr lang="en-US"/>
              <a:t>More accurate than models</a:t>
            </a:r>
          </a:p>
          <a:p>
            <a:pPr lvl="1"/>
            <a:r>
              <a:rPr lang="en-US"/>
              <a:t>Cheaper than building hardware</a:t>
            </a:r>
          </a:p>
          <a:p>
            <a:pPr lvl="0"/>
            <a:r>
              <a:rPr lang="en-US"/>
              <a:t>Simulation detail</a:t>
            </a:r>
          </a:p>
          <a:p>
            <a:pPr lvl="1"/>
            <a:r>
              <a:rPr lang="en-US"/>
              <a:t>Full-System vs User-level</a:t>
            </a:r>
          </a:p>
          <a:p>
            <a:pPr lvl="1"/>
            <a:r>
              <a:rPr lang="en-US"/>
              <a:t>Functional vs Cycle Accurate (micro-arch.) vs Gate-Level</a:t>
            </a:r>
          </a:p>
          <a:p>
            <a:pPr lvl="1"/>
            <a:r>
              <a:rPr lang="en-US"/>
              <a:t>Execution- vs Trace-driven</a:t>
            </a:r>
          </a:p>
          <a:p>
            <a:pPr lvl="0"/>
            <a:r>
              <a:rPr lang="en-US"/>
              <a:t>(Fast) Multiprocessor Simulation</a:t>
            </a:r>
          </a:p>
          <a:p>
            <a:pPr lvl="1"/>
            <a:r>
              <a:rPr lang="en-US"/>
              <a:t>Discrete event simulation</a:t>
            </a:r>
          </a:p>
          <a:p>
            <a:pPr lvl="1"/>
            <a:r>
              <a:rPr lang="en-US"/>
              <a:t>Quantum simulation</a:t>
            </a:r>
          </a:p>
          <a:p>
            <a:pPr lvl="1"/>
            <a:r>
              <a:rPr lang="en-US"/>
              <a:t>Slack simulation</a:t>
            </a:r>
          </a:p>
          <a:p>
            <a:pPr lvl="0"/>
            <a:r>
              <a:rPr lang="en-US"/>
              <a:t>Workload Sampling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1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Simulation: Execution vs Trace-driven</a:t>
            </a:r>
          </a:p>
        </p:txBody>
      </p:sp>
      <p:sp>
        <p:nvSpPr>
          <p:cNvPr id="39" name="Google Shape;683;p79"/>
          <p:cNvSpPr/>
          <p:nvPr/>
        </p:nvSpPr>
        <p:spPr>
          <a:xfrm>
            <a:off x="479212" y="1268760"/>
            <a:ext cx="1668453" cy="1419529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Application Binary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0" name="Google Shape;684;p79"/>
          <p:cNvCxnSpPr>
            <a:stCxn id="39" idx="0"/>
          </p:cNvCxnSpPr>
          <p:nvPr/>
        </p:nvCxnSpPr>
        <p:spPr>
          <a:xfrm rot="10800000" flipH="1">
            <a:off x="2147665" y="1969428"/>
            <a:ext cx="396542" cy="9097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" name="Google Shape;685;p79"/>
          <p:cNvSpPr/>
          <p:nvPr/>
        </p:nvSpPr>
        <p:spPr>
          <a:xfrm>
            <a:off x="2531182" y="1402312"/>
            <a:ext cx="2341624" cy="1143314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Execution-Driven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Simulator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2" name="Google Shape;686;p79"/>
          <p:cNvCxnSpPr>
            <a:stCxn id="41" idx="3"/>
          </p:cNvCxnSpPr>
          <p:nvPr/>
        </p:nvCxnSpPr>
        <p:spPr>
          <a:xfrm>
            <a:off x="4872806" y="1973969"/>
            <a:ext cx="4259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" name="Google Shape;687;p79"/>
          <p:cNvSpPr/>
          <p:nvPr/>
        </p:nvSpPr>
        <p:spPr>
          <a:xfrm>
            <a:off x="5321448" y="1536119"/>
            <a:ext cx="1207820" cy="88488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Metrics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688;p79"/>
          <p:cNvSpPr txBox="1"/>
          <p:nvPr/>
        </p:nvSpPr>
        <p:spPr>
          <a:xfrm>
            <a:off x="379959" y="2743319"/>
            <a:ext cx="7554559" cy="62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" sz="18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Execution Driven: </a:t>
            </a:r>
            <a:r>
              <a:rPr kumimoji="0" lang="nl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Application executes on simulator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1DCBF6-B52D-4F2C-9F5C-7FC767E77F68}"/>
              </a:ext>
            </a:extLst>
          </p:cNvPr>
          <p:cNvGrpSpPr/>
          <p:nvPr/>
        </p:nvGrpSpPr>
        <p:grpSpPr>
          <a:xfrm>
            <a:off x="6675906" y="1642584"/>
            <a:ext cx="4141017" cy="2872380"/>
            <a:chOff x="6595152" y="1577124"/>
            <a:chExt cx="4141017" cy="2872380"/>
          </a:xfrm>
        </p:grpSpPr>
        <p:sp>
          <p:nvSpPr>
            <p:cNvPr id="47" name="Google Shape;691;p79"/>
            <p:cNvSpPr/>
            <p:nvPr/>
          </p:nvSpPr>
          <p:spPr>
            <a:xfrm>
              <a:off x="8347820" y="1577124"/>
              <a:ext cx="2388349" cy="1853286"/>
            </a:xfrm>
            <a:prstGeom prst="verticalScroll">
              <a:avLst>
                <a:gd name="adj" fmla="val 12500"/>
              </a:avLst>
            </a:prstGeom>
            <a:solidFill>
              <a:srgbClr val="F4CCCC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mov edx,len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mov ecx,msg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mov ebx,1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mov eax,4                              </a:t>
              </a:r>
              <a:b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int 0x80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48" name="Google Shape;692;p79"/>
            <p:cNvCxnSpPr/>
            <p:nvPr/>
          </p:nvCxnSpPr>
          <p:spPr>
            <a:xfrm rot="10800000" flipH="1">
              <a:off x="6595152" y="3244165"/>
              <a:ext cx="2021578" cy="1205339"/>
            </a:xfrm>
            <a:prstGeom prst="straightConnector1">
              <a:avLst/>
            </a:prstGeom>
            <a:noFill/>
            <a:ln w="28575" cap="flat" cmpd="sng">
              <a:solidFill>
                <a:srgbClr val="1F497D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5F784A-628C-4544-A170-6B722FB96BF9}"/>
              </a:ext>
            </a:extLst>
          </p:cNvPr>
          <p:cNvGrpSpPr/>
          <p:nvPr/>
        </p:nvGrpSpPr>
        <p:grpSpPr>
          <a:xfrm>
            <a:off x="467284" y="3608296"/>
            <a:ext cx="10453264" cy="3216337"/>
            <a:chOff x="479212" y="3415104"/>
            <a:chExt cx="10453264" cy="3216337"/>
          </a:xfrm>
        </p:grpSpPr>
        <p:sp>
          <p:nvSpPr>
            <p:cNvPr id="30" name="Google Shape;674;p79"/>
            <p:cNvSpPr/>
            <p:nvPr/>
          </p:nvSpPr>
          <p:spPr>
            <a:xfrm>
              <a:off x="479212" y="4235278"/>
              <a:ext cx="1668453" cy="1419529"/>
            </a:xfrm>
            <a:prstGeom prst="snip1Rect">
              <a:avLst>
                <a:gd name="adj" fmla="val 16667"/>
              </a:avLst>
            </a:prstGeom>
            <a:solidFill>
              <a:srgbClr val="B6D7A8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Application Binary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1" name="Google Shape;675;p79"/>
            <p:cNvCxnSpPr>
              <a:stCxn id="30" idx="0"/>
              <a:endCxn id="32" idx="1"/>
            </p:cNvCxnSpPr>
            <p:nvPr/>
          </p:nvCxnSpPr>
          <p:spPr>
            <a:xfrm rot="10800000" flipH="1">
              <a:off x="2147665" y="3986561"/>
              <a:ext cx="322113" cy="958482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2" name="Google Shape;676;p79"/>
            <p:cNvSpPr/>
            <p:nvPr/>
          </p:nvSpPr>
          <p:spPr>
            <a:xfrm>
              <a:off x="2469830" y="3415104"/>
              <a:ext cx="2341624" cy="1143314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Execution-Driven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Simulator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677;p79"/>
            <p:cNvCxnSpPr>
              <a:stCxn id="32" idx="3"/>
              <a:endCxn id="35" idx="2"/>
            </p:cNvCxnSpPr>
            <p:nvPr/>
          </p:nvCxnSpPr>
          <p:spPr>
            <a:xfrm>
              <a:off x="4811454" y="3986761"/>
              <a:ext cx="433757" cy="959309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4" name="Google Shape;679;p79"/>
            <p:cNvSpPr/>
            <p:nvPr/>
          </p:nvSpPr>
          <p:spPr>
            <a:xfrm>
              <a:off x="9490366" y="4503637"/>
              <a:ext cx="1207820" cy="884880"/>
            </a:xfrm>
            <a:prstGeom prst="rect">
              <a:avLst/>
            </a:prstGeom>
            <a:solidFill>
              <a:srgbClr val="F9CB9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Metrics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78;p79"/>
            <p:cNvSpPr/>
            <p:nvPr/>
          </p:nvSpPr>
          <p:spPr>
            <a:xfrm>
              <a:off x="5245158" y="4236312"/>
              <a:ext cx="1592784" cy="1419529"/>
            </a:xfrm>
            <a:prstGeom prst="snip1Rect">
              <a:avLst>
                <a:gd name="adj" fmla="val 16667"/>
              </a:avLst>
            </a:prstGeom>
            <a:solidFill>
              <a:srgbClr val="B6D7A8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Instruction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Trace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6" name="Google Shape;680;p79"/>
            <p:cNvCxnSpPr/>
            <p:nvPr/>
          </p:nvCxnSpPr>
          <p:spPr>
            <a:xfrm rot="10800000" flipH="1">
              <a:off x="6839861" y="4937800"/>
              <a:ext cx="405639" cy="827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7" name="Google Shape;681;p79"/>
            <p:cNvSpPr/>
            <p:nvPr/>
          </p:nvSpPr>
          <p:spPr>
            <a:xfrm>
              <a:off x="7245500" y="4373386"/>
              <a:ext cx="1839227" cy="1143314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Trace-Driven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Simulator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8" name="Google Shape;682;p79"/>
            <p:cNvCxnSpPr/>
            <p:nvPr/>
          </p:nvCxnSpPr>
          <p:spPr>
            <a:xfrm rot="10800000" flipH="1">
              <a:off x="9084727" y="4937800"/>
              <a:ext cx="405639" cy="827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5" name="Google Shape;689;p79"/>
            <p:cNvSpPr txBox="1"/>
            <p:nvPr/>
          </p:nvSpPr>
          <p:spPr>
            <a:xfrm>
              <a:off x="479212" y="6004996"/>
              <a:ext cx="9760143" cy="626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8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Trace Driven: </a:t>
              </a:r>
              <a:r>
                <a:rPr kumimoji="0" lang="nl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simulator uses trace as input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90;p79"/>
            <p:cNvSpPr/>
            <p:nvPr/>
          </p:nvSpPr>
          <p:spPr>
            <a:xfrm>
              <a:off x="5133618" y="3823127"/>
              <a:ext cx="5798858" cy="2078641"/>
            </a:xfrm>
            <a:prstGeom prst="rect">
              <a:avLst/>
            </a:prstGeom>
            <a:noFill/>
            <a:ln w="28575" cap="flat" cmpd="sng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93;p79"/>
            <p:cNvSpPr/>
            <p:nvPr/>
          </p:nvSpPr>
          <p:spPr>
            <a:xfrm>
              <a:off x="2469813" y="4801967"/>
              <a:ext cx="2341624" cy="1143314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ISA compatible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Processor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50" name="Google Shape;694;p79"/>
            <p:cNvCxnSpPr>
              <a:endCxn id="49" idx="1"/>
            </p:cNvCxnSpPr>
            <p:nvPr/>
          </p:nvCxnSpPr>
          <p:spPr>
            <a:xfrm>
              <a:off x="2147700" y="4859649"/>
              <a:ext cx="322113" cy="513975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1" name="Google Shape;695;p79"/>
            <p:cNvCxnSpPr>
              <a:stCxn id="49" idx="3"/>
            </p:cNvCxnSpPr>
            <p:nvPr/>
          </p:nvCxnSpPr>
          <p:spPr>
            <a:xfrm rot="10800000" flipH="1">
              <a:off x="4811436" y="4933665"/>
              <a:ext cx="436238" cy="439959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2" name="Google Shape;696;p79"/>
            <p:cNvSpPr txBox="1"/>
            <p:nvPr/>
          </p:nvSpPr>
          <p:spPr>
            <a:xfrm>
              <a:off x="3289425" y="4423626"/>
              <a:ext cx="737676" cy="531755"/>
            </a:xfrm>
            <a:prstGeom prst="rect">
              <a:avLst/>
            </a:prstGeom>
            <a:solidFill>
              <a:srgbClr val="EA9999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 important ones are: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/>
              <a:t>Loop unrolling</a:t>
            </a:r>
          </a:p>
          <a:p>
            <a:pPr marL="1435100" lvl="2" indent="-457200"/>
            <a:r>
              <a:rPr lang="en-US"/>
              <a:t>what if the number of iterations is not a multiple of the unroll factor ?</a:t>
            </a:r>
          </a:p>
          <a:p>
            <a:pPr marL="1435100" lvl="2" indent="-457200"/>
            <a:r>
              <a:rPr lang="en-US"/>
              <a:t>what if the number of iterations is not know at compile time?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/>
              <a:t>Vectorization / Strip mining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/>
              <a:t>Tiling (see next slide)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/>
              <a:t>Fusion of two loop(-nests)</a:t>
            </a:r>
          </a:p>
          <a:p>
            <a:pPr marL="939800" lvl="1" indent="-457200">
              <a:buFont typeface="+mj-lt"/>
              <a:buAutoNum type="arabicPeriod"/>
            </a:pPr>
            <a:r>
              <a:rPr lang="en-US"/>
              <a:t>Reordering (or Interchange) the loops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4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transformation example: Tiling </a:t>
            </a:r>
            <a:r>
              <a:rPr lang="en-US" dirty="0"/>
              <a:t>the Iteration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 in Iteration Space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18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                        for(</a:t>
            </a:r>
            <a:r>
              <a:rPr lang="en-US" sz="18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+=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++){           for(</a:t>
            </a:r>
            <a:r>
              <a:rPr lang="en-US" sz="18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 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++){           for(</a:t>
            </a:r>
            <a:r>
              <a:rPr lang="en-US" sz="18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+Tj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f(A[</a:t>
            </a:r>
            <a:r>
              <a:rPr lang="en-US" sz="18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</a:t>
            </a:r>
            <a:r>
              <a:rPr lang="en-US" sz="18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]);                 f(A[i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],A[j]);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33601" y="3124199"/>
          <a:ext cx="3204996" cy="341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Visio" r:id="rId4" imgW="1160078" imgH="1234479" progId="Visio.Drawing.11">
                  <p:embed/>
                </p:oleObj>
              </mc:Choice>
              <mc:Fallback>
                <p:oleObj name="Visio" r:id="rId4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1" y="3124199"/>
                        <a:ext cx="3204996" cy="341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10406" y="3124199"/>
          <a:ext cx="3204996" cy="341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Visio" r:id="rId6" imgW="1160078" imgH="1234479" progId="Visio.Drawing.11">
                  <p:embed/>
                </p:oleObj>
              </mc:Choice>
              <mc:Fallback>
                <p:oleObj name="Visio" r:id="rId6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0406" y="3124199"/>
                        <a:ext cx="3204996" cy="341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733800" y="220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295900" y="4419600"/>
            <a:ext cx="8001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96401" y="3581401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assume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Tj=4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Multi-processing: why?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908720"/>
            <a:ext cx="8777650" cy="561662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7369" y="1124744"/>
            <a:ext cx="3096344" cy="5403850"/>
          </a:xfrm>
        </p:spPr>
        <p:txBody>
          <a:bodyPr/>
          <a:lstStyle/>
          <a:p>
            <a:r>
              <a:rPr lang="en-US" sz="2400"/>
              <a:t>which trends</a:t>
            </a:r>
            <a:br>
              <a:rPr lang="en-US" sz="2400"/>
            </a:br>
            <a:r>
              <a:rPr lang="en-US" sz="2400"/>
              <a:t>do you see?</a:t>
            </a:r>
          </a:p>
          <a:p>
            <a:r>
              <a:rPr lang="en-US" sz="2400">
                <a:solidFill>
                  <a:srgbClr val="FF0000"/>
                </a:solidFill>
              </a:rPr>
              <a:t>explain them all!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7728" y="6501759"/>
            <a:ext cx="5820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www.karlrupp.net/2015/06/40-years-of-microprocessor-trend-data</a:t>
            </a:r>
          </a:p>
        </p:txBody>
      </p:sp>
    </p:spTree>
    <p:extLst>
      <p:ext uri="{BB962C8B-B14F-4D97-AF65-F5344CB8AC3E}">
        <p14:creationId xmlns:p14="http://schemas.microsoft.com/office/powerpoint/2010/main" val="1999970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073150"/>
            <a:ext cx="6227522" cy="5403850"/>
          </a:xfrm>
        </p:spPr>
        <p:txBody>
          <a:bodyPr/>
          <a:lstStyle/>
          <a:p>
            <a:r>
              <a:rPr lang="en-US"/>
              <a:t>How to </a:t>
            </a:r>
            <a:r>
              <a:rPr lang="en-US" b="1">
                <a:solidFill>
                  <a:srgbClr val="FF0000"/>
                </a:solidFill>
              </a:rPr>
              <a:t>communicate</a:t>
            </a:r>
            <a:br>
              <a:rPr lang="en-US"/>
            </a:br>
            <a:r>
              <a:rPr lang="en-US"/>
              <a:t>between processes?</a:t>
            </a:r>
          </a:p>
          <a:p>
            <a:pPr lvl="1"/>
            <a:r>
              <a:rPr lang="en-US"/>
              <a:t>2 models / architectures</a:t>
            </a:r>
          </a:p>
          <a:p>
            <a:endParaRPr lang="en-US"/>
          </a:p>
          <a:p>
            <a:r>
              <a:rPr lang="en-US"/>
              <a:t>Shared memory space: </a:t>
            </a:r>
          </a:p>
          <a:p>
            <a:pPr lvl="1"/>
            <a:r>
              <a:rPr lang="en-US"/>
              <a:t>loads &amp; stores, and</a:t>
            </a:r>
          </a:p>
          <a:p>
            <a:pPr lvl="1"/>
            <a:r>
              <a:rPr lang="en-US"/>
              <a:t>explicit synchronization,</a:t>
            </a:r>
            <a:br>
              <a:rPr lang="en-US"/>
            </a:br>
            <a:r>
              <a:rPr lang="en-US"/>
              <a:t>e.g. by using semaphores</a:t>
            </a:r>
            <a:br>
              <a:rPr lang="en-US"/>
            </a:br>
            <a:r>
              <a:rPr lang="en-US"/>
              <a:t>&amp; barriers</a:t>
            </a:r>
          </a:p>
          <a:p>
            <a:pPr lvl="1"/>
            <a:endParaRPr lang="en-US"/>
          </a:p>
          <a:p>
            <a:r>
              <a:rPr lang="en-US"/>
              <a:t>Distributed memory space:</a:t>
            </a:r>
          </a:p>
          <a:p>
            <a:pPr lvl="1"/>
            <a:r>
              <a:rPr lang="en-US"/>
              <a:t>message passing</a:t>
            </a:r>
          </a:p>
          <a:p>
            <a:pPr lvl="1"/>
            <a:r>
              <a:rPr lang="en-US"/>
              <a:t>implicit synchronization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16944" y="980729"/>
            <a:ext cx="7611704" cy="3600400"/>
            <a:chOff x="3243064" y="3280292"/>
            <a:chExt cx="6934200" cy="327993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43064" y="4655227"/>
              <a:ext cx="6934200" cy="533400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Arial" charset="0"/>
                </a:rPr>
                <a:t>Communication Network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2430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6908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1386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5864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90342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8526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3004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67482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81960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9643864" y="5188627"/>
              <a:ext cx="0" cy="704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815267" y="3280292"/>
              <a:ext cx="1143000" cy="685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latin typeface="Arial" charset="0"/>
                </a:rPr>
                <a:t>Memory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5375920" y="3963879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7392144" y="3284984"/>
              <a:ext cx="1143000" cy="685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latin typeface="Arial" charset="0"/>
                </a:rPr>
                <a:t>I/O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7952797" y="3968571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89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Multi-Processors: Communication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Shared-Memory</a:t>
            </a:r>
            <a:r>
              <a:rPr lang="en-US" sz="2800"/>
              <a:t> (used by e.g. </a:t>
            </a:r>
            <a:r>
              <a:rPr lang="en-US" sz="2800" b="1">
                <a:solidFill>
                  <a:srgbClr val="00B050"/>
                </a:solidFill>
              </a:rPr>
              <a:t>OpenMP</a:t>
            </a:r>
            <a:r>
              <a:rPr lang="en-US" sz="2800"/>
              <a:t>)</a:t>
            </a:r>
          </a:p>
          <a:p>
            <a:pPr lvl="1" eaLnBrk="1" hangingPunct="1"/>
            <a:r>
              <a:rPr lang="en-US" sz="2400"/>
              <a:t>Compatibility with well-understood (language) mechanisms</a:t>
            </a:r>
          </a:p>
          <a:p>
            <a:pPr lvl="1" eaLnBrk="1" hangingPunct="1"/>
            <a:r>
              <a:rPr lang="en-US" sz="2400"/>
              <a:t>Ease of programming for complex or dynamic communications patterns</a:t>
            </a:r>
          </a:p>
          <a:p>
            <a:pPr lvl="1" eaLnBrk="1" hangingPunct="1"/>
            <a:r>
              <a:rPr lang="en-US" sz="2400"/>
              <a:t>Shared-memory applications; sharing of large data structures</a:t>
            </a:r>
          </a:p>
          <a:p>
            <a:pPr lvl="1" eaLnBrk="1" hangingPunct="1"/>
            <a:r>
              <a:rPr lang="en-US" sz="2400"/>
              <a:t>Efficient for small items</a:t>
            </a:r>
          </a:p>
          <a:p>
            <a:pPr lvl="1" eaLnBrk="1" hangingPunct="1"/>
            <a:r>
              <a:rPr lang="en-US" sz="2400"/>
              <a:t>Supports hardware caching</a:t>
            </a:r>
          </a:p>
          <a:p>
            <a:pPr eaLnBrk="1" hangingPunct="1"/>
            <a:endParaRPr lang="en-US" sz="2800">
              <a:solidFill>
                <a:schemeClr val="accent2"/>
              </a:solidFill>
            </a:endParaRPr>
          </a:p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Messaging Passing</a:t>
            </a:r>
            <a:r>
              <a:rPr lang="en-US" sz="2800"/>
              <a:t> (used by e.g. </a:t>
            </a:r>
            <a:r>
              <a:rPr lang="en-US" sz="2800" b="1">
                <a:solidFill>
                  <a:srgbClr val="00B050"/>
                </a:solidFill>
              </a:rPr>
              <a:t>MPI</a:t>
            </a:r>
            <a:r>
              <a:rPr lang="en-US" sz="2800"/>
              <a:t>)</a:t>
            </a:r>
          </a:p>
          <a:p>
            <a:pPr lvl="1" eaLnBrk="1" hangingPunct="1"/>
            <a:r>
              <a:rPr lang="en-US" sz="2400"/>
              <a:t>Simpler hardware</a:t>
            </a:r>
          </a:p>
          <a:p>
            <a:pPr lvl="1" eaLnBrk="1" hangingPunct="1"/>
            <a:r>
              <a:rPr lang="en-US" sz="2400"/>
              <a:t>Explicit communication</a:t>
            </a:r>
          </a:p>
          <a:p>
            <a:pPr lvl="1" eaLnBrk="1" hangingPunct="1"/>
            <a:r>
              <a:rPr lang="en-US" sz="2400"/>
              <a:t>Implicit synchronization (with any communication)</a:t>
            </a:r>
          </a:p>
          <a:p>
            <a:pPr eaLnBrk="1" hangingPunct="1"/>
            <a:endParaRPr lang="en-US" sz="2600">
              <a:solidFill>
                <a:srgbClr val="00B050"/>
              </a:solidFill>
            </a:endParaRPr>
          </a:p>
          <a:p>
            <a:pPr eaLnBrk="1" hangingPunct="1"/>
            <a:r>
              <a:rPr lang="en-US" sz="2600" b="1">
                <a:solidFill>
                  <a:srgbClr val="00B050"/>
                </a:solidFill>
              </a:rPr>
              <a:t>What do you prefer?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21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Network: Shared Bus or Switched Network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Bus</a:t>
            </a:r>
          </a:p>
          <a:p>
            <a:pPr lvl="1"/>
            <a:r>
              <a:rPr lang="en-US"/>
              <a:t>all to all connection </a:t>
            </a:r>
          </a:p>
          <a:p>
            <a:pPr lvl="1"/>
            <a:r>
              <a:rPr lang="en-US"/>
              <a:t>timeshared</a:t>
            </a:r>
          </a:p>
          <a:p>
            <a:pPr lvl="2"/>
            <a:r>
              <a:rPr lang="en-US"/>
              <a:t>all communication is sequentialized</a:t>
            </a:r>
          </a:p>
          <a:p>
            <a:pPr lvl="1"/>
            <a:endParaRPr lang="en-US"/>
          </a:p>
          <a:p>
            <a:r>
              <a:rPr lang="en-US" b="1"/>
              <a:t>Network</a:t>
            </a:r>
            <a:r>
              <a:rPr lang="en-US"/>
              <a:t>:</a:t>
            </a:r>
          </a:p>
          <a:p>
            <a:pPr lvl="1"/>
            <a:r>
              <a:rPr lang="en-US"/>
              <a:t>claimed to be more scalable</a:t>
            </a:r>
          </a:p>
          <a:p>
            <a:pPr lvl="1"/>
            <a:r>
              <a:rPr lang="en-US"/>
              <a:t>no bus arbitration</a:t>
            </a:r>
          </a:p>
          <a:p>
            <a:pPr lvl="1"/>
            <a:r>
              <a:rPr lang="en-US"/>
              <a:t>point-to-point connections</a:t>
            </a:r>
          </a:p>
          <a:p>
            <a:pPr lvl="1"/>
            <a:endParaRPr lang="en-US"/>
          </a:p>
          <a:p>
            <a:pPr lvl="1"/>
            <a:r>
              <a:rPr lang="en-US"/>
              <a:t>Disadvantage: router overhead</a:t>
            </a:r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31480" y="3886202"/>
            <a:ext cx="8097838" cy="2676526"/>
            <a:chOff x="467" y="2544"/>
            <a:chExt cx="5101" cy="1686"/>
          </a:xfrm>
        </p:grpSpPr>
        <p:sp>
          <p:nvSpPr>
            <p:cNvPr id="262149" name="Rectangle 5"/>
            <p:cNvSpPr>
              <a:spLocks noChangeArrowheads="1"/>
            </p:cNvSpPr>
            <p:nvPr/>
          </p:nvSpPr>
          <p:spPr bwMode="auto">
            <a:xfrm>
              <a:off x="1728" y="2544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50" name="Rectangle 6"/>
            <p:cNvSpPr>
              <a:spLocks noChangeArrowheads="1"/>
            </p:cNvSpPr>
            <p:nvPr/>
          </p:nvSpPr>
          <p:spPr bwMode="auto">
            <a:xfrm>
              <a:off x="2352" y="3024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51" name="Line 7"/>
            <p:cNvSpPr>
              <a:spLocks noChangeShapeType="1"/>
            </p:cNvSpPr>
            <p:nvPr/>
          </p:nvSpPr>
          <p:spPr bwMode="auto">
            <a:xfrm>
              <a:off x="2208" y="2832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52" name="Rectangle 8"/>
            <p:cNvSpPr>
              <a:spLocks noChangeArrowheads="1"/>
            </p:cNvSpPr>
            <p:nvPr/>
          </p:nvSpPr>
          <p:spPr bwMode="auto">
            <a:xfrm>
              <a:off x="2736" y="2544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53" name="Rectangle 9"/>
            <p:cNvSpPr>
              <a:spLocks noChangeArrowheads="1"/>
            </p:cNvSpPr>
            <p:nvPr/>
          </p:nvSpPr>
          <p:spPr bwMode="auto">
            <a:xfrm>
              <a:off x="3360" y="3024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54" name="Line 10"/>
            <p:cNvSpPr>
              <a:spLocks noChangeShapeType="1"/>
            </p:cNvSpPr>
            <p:nvPr/>
          </p:nvSpPr>
          <p:spPr bwMode="auto">
            <a:xfrm>
              <a:off x="3216" y="2832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55" name="Rectangle 11"/>
            <p:cNvSpPr>
              <a:spLocks noChangeArrowheads="1"/>
            </p:cNvSpPr>
            <p:nvPr/>
          </p:nvSpPr>
          <p:spPr bwMode="auto">
            <a:xfrm>
              <a:off x="3744" y="2544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56" name="Rectangle 12"/>
            <p:cNvSpPr>
              <a:spLocks noChangeArrowheads="1"/>
            </p:cNvSpPr>
            <p:nvPr/>
          </p:nvSpPr>
          <p:spPr bwMode="auto">
            <a:xfrm>
              <a:off x="4368" y="3024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57" name="Line 13"/>
            <p:cNvSpPr>
              <a:spLocks noChangeShapeType="1"/>
            </p:cNvSpPr>
            <p:nvPr/>
          </p:nvSpPr>
          <p:spPr bwMode="auto">
            <a:xfrm>
              <a:off x="4224" y="2832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58" name="Rectangle 14"/>
            <p:cNvSpPr>
              <a:spLocks noChangeArrowheads="1"/>
            </p:cNvSpPr>
            <p:nvPr/>
          </p:nvSpPr>
          <p:spPr bwMode="auto">
            <a:xfrm>
              <a:off x="4752" y="2544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59" name="Rectangle 15"/>
            <p:cNvSpPr>
              <a:spLocks noChangeArrowheads="1"/>
            </p:cNvSpPr>
            <p:nvPr/>
          </p:nvSpPr>
          <p:spPr bwMode="auto">
            <a:xfrm>
              <a:off x="5376" y="3024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60" name="Line 16"/>
            <p:cNvSpPr>
              <a:spLocks noChangeShapeType="1"/>
            </p:cNvSpPr>
            <p:nvPr/>
          </p:nvSpPr>
          <p:spPr bwMode="auto">
            <a:xfrm>
              <a:off x="5232" y="2832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1" name="Rectangle 17"/>
            <p:cNvSpPr>
              <a:spLocks noChangeArrowheads="1"/>
            </p:cNvSpPr>
            <p:nvPr/>
          </p:nvSpPr>
          <p:spPr bwMode="auto">
            <a:xfrm>
              <a:off x="1728" y="3360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62" name="Rectangle 18"/>
            <p:cNvSpPr>
              <a:spLocks noChangeArrowheads="1"/>
            </p:cNvSpPr>
            <p:nvPr/>
          </p:nvSpPr>
          <p:spPr bwMode="auto">
            <a:xfrm>
              <a:off x="2352" y="3840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63" name="Line 19"/>
            <p:cNvSpPr>
              <a:spLocks noChangeShapeType="1"/>
            </p:cNvSpPr>
            <p:nvPr/>
          </p:nvSpPr>
          <p:spPr bwMode="auto">
            <a:xfrm>
              <a:off x="2208" y="36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4" name="Rectangle 20"/>
            <p:cNvSpPr>
              <a:spLocks noChangeArrowheads="1"/>
            </p:cNvSpPr>
            <p:nvPr/>
          </p:nvSpPr>
          <p:spPr bwMode="auto">
            <a:xfrm>
              <a:off x="2736" y="3360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65" name="Rectangle 21"/>
            <p:cNvSpPr>
              <a:spLocks noChangeArrowheads="1"/>
            </p:cNvSpPr>
            <p:nvPr/>
          </p:nvSpPr>
          <p:spPr bwMode="auto">
            <a:xfrm>
              <a:off x="3360" y="3840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66" name="Line 22"/>
            <p:cNvSpPr>
              <a:spLocks noChangeShapeType="1"/>
            </p:cNvSpPr>
            <p:nvPr/>
          </p:nvSpPr>
          <p:spPr bwMode="auto">
            <a:xfrm>
              <a:off x="3216" y="36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7" name="Rectangle 23"/>
            <p:cNvSpPr>
              <a:spLocks noChangeArrowheads="1"/>
            </p:cNvSpPr>
            <p:nvPr/>
          </p:nvSpPr>
          <p:spPr bwMode="auto">
            <a:xfrm>
              <a:off x="3744" y="3360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68" name="Rectangle 24"/>
            <p:cNvSpPr>
              <a:spLocks noChangeArrowheads="1"/>
            </p:cNvSpPr>
            <p:nvPr/>
          </p:nvSpPr>
          <p:spPr bwMode="auto">
            <a:xfrm>
              <a:off x="4368" y="3840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69" name="Line 25"/>
            <p:cNvSpPr>
              <a:spLocks noChangeShapeType="1"/>
            </p:cNvSpPr>
            <p:nvPr/>
          </p:nvSpPr>
          <p:spPr bwMode="auto">
            <a:xfrm>
              <a:off x="4224" y="36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0" name="Rectangle 26"/>
            <p:cNvSpPr>
              <a:spLocks noChangeArrowheads="1"/>
            </p:cNvSpPr>
            <p:nvPr/>
          </p:nvSpPr>
          <p:spPr bwMode="auto">
            <a:xfrm>
              <a:off x="4752" y="3360"/>
              <a:ext cx="480" cy="28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62171" name="Rectangle 27"/>
            <p:cNvSpPr>
              <a:spLocks noChangeArrowheads="1"/>
            </p:cNvSpPr>
            <p:nvPr/>
          </p:nvSpPr>
          <p:spPr bwMode="auto">
            <a:xfrm>
              <a:off x="5376" y="3840"/>
              <a:ext cx="19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R</a:t>
              </a:r>
            </a:p>
          </p:txBody>
        </p:sp>
        <p:sp>
          <p:nvSpPr>
            <p:cNvPr id="262172" name="Line 28"/>
            <p:cNvSpPr>
              <a:spLocks noChangeShapeType="1"/>
            </p:cNvSpPr>
            <p:nvPr/>
          </p:nvSpPr>
          <p:spPr bwMode="auto">
            <a:xfrm>
              <a:off x="5232" y="36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3" name="Line 29"/>
            <p:cNvSpPr>
              <a:spLocks noChangeShapeType="1"/>
            </p:cNvSpPr>
            <p:nvPr/>
          </p:nvSpPr>
          <p:spPr bwMode="auto">
            <a:xfrm>
              <a:off x="2544" y="312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4" name="Line 30"/>
            <p:cNvSpPr>
              <a:spLocks noChangeShapeType="1"/>
            </p:cNvSpPr>
            <p:nvPr/>
          </p:nvSpPr>
          <p:spPr bwMode="auto">
            <a:xfrm>
              <a:off x="3552" y="312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5" name="Line 31"/>
            <p:cNvSpPr>
              <a:spLocks noChangeShapeType="1"/>
            </p:cNvSpPr>
            <p:nvPr/>
          </p:nvSpPr>
          <p:spPr bwMode="auto">
            <a:xfrm>
              <a:off x="4560" y="312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6" name="Line 32"/>
            <p:cNvSpPr>
              <a:spLocks noChangeShapeType="1"/>
            </p:cNvSpPr>
            <p:nvPr/>
          </p:nvSpPr>
          <p:spPr bwMode="auto">
            <a:xfrm>
              <a:off x="2544" y="39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7" name="Line 33"/>
            <p:cNvSpPr>
              <a:spLocks noChangeShapeType="1"/>
            </p:cNvSpPr>
            <p:nvPr/>
          </p:nvSpPr>
          <p:spPr bwMode="auto">
            <a:xfrm>
              <a:off x="3552" y="39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8" name="Line 34"/>
            <p:cNvSpPr>
              <a:spLocks noChangeShapeType="1"/>
            </p:cNvSpPr>
            <p:nvPr/>
          </p:nvSpPr>
          <p:spPr bwMode="auto">
            <a:xfrm>
              <a:off x="4560" y="39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9" name="Line 35"/>
            <p:cNvSpPr>
              <a:spLocks noChangeShapeType="1"/>
            </p:cNvSpPr>
            <p:nvPr/>
          </p:nvSpPr>
          <p:spPr bwMode="auto">
            <a:xfrm>
              <a:off x="2448" y="3216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80" name="Line 36"/>
            <p:cNvSpPr>
              <a:spLocks noChangeShapeType="1"/>
            </p:cNvSpPr>
            <p:nvPr/>
          </p:nvSpPr>
          <p:spPr bwMode="auto">
            <a:xfrm>
              <a:off x="3456" y="3216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81" name="Line 37"/>
            <p:cNvSpPr>
              <a:spLocks noChangeShapeType="1"/>
            </p:cNvSpPr>
            <p:nvPr/>
          </p:nvSpPr>
          <p:spPr bwMode="auto">
            <a:xfrm>
              <a:off x="4464" y="3216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82" name="Line 38"/>
            <p:cNvSpPr>
              <a:spLocks noChangeShapeType="1"/>
            </p:cNvSpPr>
            <p:nvPr/>
          </p:nvSpPr>
          <p:spPr bwMode="auto">
            <a:xfrm>
              <a:off x="5472" y="3216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83" name="Text Box 39"/>
            <p:cNvSpPr txBox="1">
              <a:spLocks noChangeArrowheads="1"/>
            </p:cNvSpPr>
            <p:nvPr/>
          </p:nvSpPr>
          <p:spPr bwMode="auto">
            <a:xfrm>
              <a:off x="467" y="3707"/>
              <a:ext cx="1661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NoC with </a:t>
              </a:r>
              <a:r>
                <a:rPr lang="en-US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2x4 mesh</a:t>
              </a:r>
            </a:p>
            <a:p>
              <a:pPr eaLnBrk="0" hangingPunct="0"/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routing network</a:t>
              </a:r>
            </a:p>
          </p:txBody>
        </p: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888" y="1412776"/>
            <a:ext cx="7670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8616280" y="836712"/>
            <a:ext cx="34147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Bus based communication</a:t>
            </a:r>
            <a:endParaRPr 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13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Characteristics of a Network</a:t>
            </a:r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Topology</a:t>
            </a:r>
            <a:r>
              <a:rPr lang="en-US"/>
              <a:t> (how things are connected):</a:t>
            </a:r>
          </a:p>
          <a:p>
            <a:pPr lvl="1"/>
            <a:r>
              <a:rPr lang="en-US"/>
              <a:t>Crossbar, ring, </a:t>
            </a:r>
            <a:r>
              <a:rPr lang="en-US">
                <a:solidFill>
                  <a:schemeClr val="accent2"/>
                </a:solidFill>
              </a:rPr>
              <a:t>2-D and 3-D meshes </a:t>
            </a:r>
            <a:r>
              <a:rPr lang="en-US"/>
              <a:t>or torus, hypercube, tree, butterfly, perfect shuffle, ....</a:t>
            </a:r>
          </a:p>
          <a:p>
            <a:r>
              <a:rPr lang="en-US" b="1"/>
              <a:t>Routing algorithm </a:t>
            </a:r>
            <a:r>
              <a:rPr lang="en-US"/>
              <a:t>(path used):</a:t>
            </a:r>
          </a:p>
          <a:p>
            <a:pPr lvl="1"/>
            <a:r>
              <a:rPr lang="en-US"/>
              <a:t>Example in 2D torus: first east-west, then north-south (avoids deadlock)</a:t>
            </a:r>
          </a:p>
          <a:p>
            <a:r>
              <a:rPr lang="en-US" b="1"/>
              <a:t>Switching strategy</a:t>
            </a:r>
            <a:r>
              <a:rPr lang="en-US"/>
              <a:t>:</a:t>
            </a:r>
          </a:p>
          <a:p>
            <a:pPr lvl="1"/>
            <a:r>
              <a:rPr lang="en-US"/>
              <a:t>Circuit switching: full path reserved for entire message, like the telephone.</a:t>
            </a:r>
          </a:p>
          <a:p>
            <a:pPr lvl="1"/>
            <a:r>
              <a:rPr lang="en-US"/>
              <a:t>Packet switching: message broken into separately-routed packets, like the post office.  </a:t>
            </a:r>
          </a:p>
          <a:p>
            <a:r>
              <a:rPr lang="en-US" b="1"/>
              <a:t>Flow control</a:t>
            </a:r>
            <a:r>
              <a:rPr lang="en-US"/>
              <a:t> and </a:t>
            </a:r>
            <a:r>
              <a:rPr lang="en-US" b="1"/>
              <a:t>buffering</a:t>
            </a:r>
            <a:r>
              <a:rPr lang="en-US"/>
              <a:t> (what if there is congestion):</a:t>
            </a:r>
          </a:p>
          <a:p>
            <a:pPr lvl="1"/>
            <a:r>
              <a:rPr lang="en-US"/>
              <a:t>Stall, store data temporarily in buffers</a:t>
            </a:r>
          </a:p>
          <a:p>
            <a:pPr lvl="1"/>
            <a:r>
              <a:rPr lang="en-US"/>
              <a:t>re-route data to other nodes</a:t>
            </a:r>
          </a:p>
          <a:p>
            <a:pPr lvl="1"/>
            <a:r>
              <a:rPr lang="en-US"/>
              <a:t>tell source node to temporarily halt, discard, etc.</a:t>
            </a:r>
          </a:p>
          <a:p>
            <a:r>
              <a:rPr lang="en-US" b="1"/>
              <a:t>QoS</a:t>
            </a:r>
            <a:r>
              <a:rPr lang="en-US"/>
              <a:t> (quality of service) guarantees</a:t>
            </a:r>
          </a:p>
          <a:p>
            <a:r>
              <a:rPr lang="en-US" b="1"/>
              <a:t>Error handling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AB6F0-8D20-4052-AD51-00EEE853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5920" y="4149080"/>
            <a:ext cx="763746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E4A5C-6D7A-4FDB-9F5E-F75680734A62}"/>
              </a:ext>
            </a:extLst>
          </p:cNvPr>
          <p:cNvSpPr txBox="1"/>
          <p:nvPr/>
        </p:nvSpPr>
        <p:spPr>
          <a:xfrm>
            <a:off x="8328248" y="4105202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2-D mesh</a:t>
            </a:r>
            <a:endParaRPr lang="nl-NL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6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6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6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6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68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68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2743200" cy="1764432"/>
          </a:xfrm>
          <a:noFill/>
        </p:spPr>
        <p:txBody>
          <a:bodyPr/>
          <a:lstStyle/>
          <a:p>
            <a:r>
              <a:rPr lang="en-US" sz="3600"/>
              <a:t>Original Schedule </a:t>
            </a:r>
            <a:br>
              <a:rPr lang="en-US" sz="3600"/>
            </a:br>
            <a:r>
              <a:rPr lang="en-US" sz="3600"/>
              <a:t>2021-2022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BE2477-CC37-46E0-9036-5F07686CC173}"/>
              </a:ext>
            </a:extLst>
          </p:cNvPr>
          <p:cNvGraphicFramePr>
            <a:graphicFrameLocks noGrp="1"/>
          </p:cNvGraphicFramePr>
          <p:nvPr/>
        </p:nvGraphicFramePr>
        <p:xfrm>
          <a:off x="3746499" y="0"/>
          <a:ext cx="7454902" cy="6858003"/>
        </p:xfrm>
        <a:graphic>
          <a:graphicData uri="http://schemas.openxmlformats.org/drawingml/2006/table">
            <a:tbl>
              <a:tblPr/>
              <a:tblGrid>
                <a:gridCol w="1026051">
                  <a:extLst>
                    <a:ext uri="{9D8B030D-6E8A-4147-A177-3AD203B41FA5}">
                      <a16:colId xmlns:a16="http://schemas.microsoft.com/office/drawing/2014/main" val="651788045"/>
                    </a:ext>
                  </a:extLst>
                </a:gridCol>
                <a:gridCol w="5018030">
                  <a:extLst>
                    <a:ext uri="{9D8B030D-6E8A-4147-A177-3AD203B41FA5}">
                      <a16:colId xmlns:a16="http://schemas.microsoft.com/office/drawing/2014/main" val="3693543293"/>
                    </a:ext>
                  </a:extLst>
                </a:gridCol>
                <a:gridCol w="1410821">
                  <a:extLst>
                    <a:ext uri="{9D8B030D-6E8A-4147-A177-3AD203B41FA5}">
                      <a16:colId xmlns:a16="http://schemas.microsoft.com/office/drawing/2014/main" val="735341598"/>
                    </a:ext>
                  </a:extLst>
                </a:gridCol>
              </a:tblGrid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</a:rPr>
                        <a:t>Book H&amp;P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3710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Nov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Overview + Fundamentals of Computer Architecture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1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37128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Nov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RISC/MIPS recap (1): ISA (Instruction-Set Architecture)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 A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21664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DSE/SImulation Lab &lt; Dec 12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99370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Nov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hierarchy 1 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2+App B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86999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Nov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+ Loop trafos (Intro) 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Dubois ch 9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99201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05440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Nov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RISC/MIPS recap (2): pipelining/hazards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 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080155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hierarchy 2, incl. Flash memory, Virtual Memory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2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373617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73381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DLP Architectures: Vector, SIMD and GPU architectures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4.1-4.3, 4.5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547357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GPU lab &lt; Jan 9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35611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GPU: </a:t>
                      </a:r>
                      <a:r>
                        <a:rPr lang="nl-NL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Gert-Jan van den Braak</a:t>
                      </a: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(Philips Medical Systems)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4.4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906028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85037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ILP Architecturen 1: Out-of-Order execution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3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76661"/>
                  </a:ext>
                </a:extLst>
              </a:tr>
              <a:tr h="50260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ILP Architecturen 2: Branch Pred + Multiple Issue architectures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3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21330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27505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ILP Architectures 3: TTA, How much ILP, compiler support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3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3848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CGRA arch (video) +  CGRA Lab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325056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CGRA lab &lt;  Jan  21 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92152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Jan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Multi-threading/processing + Networks-on-Chip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5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025315"/>
                  </a:ext>
                </a:extLst>
              </a:tr>
              <a:tr h="50260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Jan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Domain-Specific Arch + ML: </a:t>
                      </a:r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Maurice Peemen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(FisherScientific)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7.1-7.4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55122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Try-out exam online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37859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Jan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Coherence, synchr. and consistency 1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5.3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975920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Jan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Coherence, synchr. and consistency 2 + Wrap up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5.5-5.6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88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81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Networks: what should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The main interconnect topologies and their properties</a:t>
            </a:r>
          </a:p>
          <a:p>
            <a:endParaRPr lang="en-US" sz="2800"/>
          </a:p>
          <a:p>
            <a:r>
              <a:rPr lang="en-US" sz="2800"/>
              <a:t>Several routing protocols</a:t>
            </a:r>
          </a:p>
          <a:p>
            <a:pPr lvl="1"/>
            <a:r>
              <a:rPr lang="en-US" sz="2400"/>
              <a:t>Deadlock conditions, how to avoid it</a:t>
            </a:r>
          </a:p>
          <a:p>
            <a:endParaRPr lang="en-US" sz="2800"/>
          </a:p>
          <a:p>
            <a:r>
              <a:rPr lang="en-US" sz="2800"/>
              <a:t>Switching protocols</a:t>
            </a:r>
          </a:p>
          <a:p>
            <a:endParaRPr lang="en-US" sz="2800"/>
          </a:p>
          <a:p>
            <a:r>
              <a:rPr lang="en-US" sz="2800"/>
              <a:t>Network metrics: we discussed </a:t>
            </a:r>
            <a:r>
              <a:rPr lang="en-US" sz="2800" b="1">
                <a:solidFill>
                  <a:schemeClr val="accent2"/>
                </a:solidFill>
              </a:rPr>
              <a:t>4 topology metrics</a:t>
            </a:r>
          </a:p>
          <a:p>
            <a:pPr lvl="1"/>
            <a:r>
              <a:rPr lang="en-US" sz="2400"/>
              <a:t>comparing metrics of various networks</a:t>
            </a:r>
          </a:p>
          <a:p>
            <a:endParaRPr lang="en-US" sz="2800"/>
          </a:p>
          <a:p>
            <a:r>
              <a:rPr lang="en-US" sz="2800"/>
              <a:t>Reason about performance: Bandwidth and Latency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01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 / Network, Topology metrics: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534" y="1073151"/>
            <a:ext cx="11446933" cy="3692144"/>
          </a:xfrm>
        </p:spPr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Degree</a:t>
            </a:r>
            <a:r>
              <a:rPr lang="en-US"/>
              <a:t> = 		number </a:t>
            </a:r>
            <a:r>
              <a:rPr lang="en-US" dirty="0"/>
              <a:t>of links from a node</a:t>
            </a:r>
          </a:p>
          <a:p>
            <a:endParaRPr lang="en-US" b="1">
              <a:solidFill>
                <a:srgbClr val="00B050"/>
              </a:solidFill>
            </a:endParaRPr>
          </a:p>
          <a:p>
            <a:r>
              <a:rPr lang="en-US" b="1">
                <a:solidFill>
                  <a:srgbClr val="00B050"/>
                </a:solidFill>
              </a:rPr>
              <a:t>Diameter</a:t>
            </a:r>
            <a:r>
              <a:rPr lang="en-US"/>
              <a:t> = 		max </a:t>
            </a:r>
            <a:r>
              <a:rPr lang="en-US" dirty="0"/>
              <a:t>number of links crossed between nodes</a:t>
            </a:r>
          </a:p>
          <a:p>
            <a:endParaRPr lang="en-US" b="1">
              <a:solidFill>
                <a:srgbClr val="00B050"/>
              </a:solidFill>
            </a:endParaRPr>
          </a:p>
          <a:p>
            <a:r>
              <a:rPr lang="en-US" b="1">
                <a:solidFill>
                  <a:srgbClr val="00B050"/>
                </a:solidFill>
              </a:rPr>
              <a:t>Average distance</a:t>
            </a:r>
            <a:r>
              <a:rPr lang="en-US"/>
              <a:t> = 	number </a:t>
            </a:r>
            <a:r>
              <a:rPr lang="en-US" dirty="0"/>
              <a:t>of links to random destination</a:t>
            </a:r>
          </a:p>
          <a:p>
            <a:endParaRPr lang="en-US" b="1">
              <a:solidFill>
                <a:srgbClr val="00B050"/>
              </a:solidFill>
            </a:endParaRPr>
          </a:p>
          <a:p>
            <a:r>
              <a:rPr lang="en-US" b="1">
                <a:solidFill>
                  <a:srgbClr val="00B050"/>
                </a:solidFill>
              </a:rPr>
              <a:t>Bisection bandwidth</a:t>
            </a:r>
            <a:r>
              <a:rPr lang="en-US"/>
              <a:t> = </a:t>
            </a:r>
            <a:r>
              <a:rPr lang="en-US" dirty="0"/>
              <a:t>link bandwidth * bisection</a:t>
            </a:r>
          </a:p>
          <a:p>
            <a:pPr lvl="1"/>
            <a:r>
              <a:rPr lang="en-US" b="1">
                <a:solidFill>
                  <a:srgbClr val="00B050"/>
                </a:solidFill>
              </a:rPr>
              <a:t>Bisection</a:t>
            </a:r>
            <a:r>
              <a:rPr lang="en-US"/>
              <a:t> = </a:t>
            </a:r>
            <a:r>
              <a:rPr lang="en-US" b="1"/>
              <a:t>minimum</a:t>
            </a:r>
            <a:r>
              <a:rPr lang="en-US"/>
              <a:t> number of links that separate the network into two halves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6742BE-3F4E-4BDB-A90F-BEDBEEDB263A}"/>
              </a:ext>
            </a:extLst>
          </p:cNvPr>
          <p:cNvGrpSpPr/>
          <p:nvPr/>
        </p:nvGrpSpPr>
        <p:grpSpPr>
          <a:xfrm>
            <a:off x="2641468" y="4437112"/>
            <a:ext cx="8009718" cy="2385369"/>
            <a:chOff x="1171581" y="2657476"/>
            <a:chExt cx="9699046" cy="29359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8FA0B77-14D0-461C-8549-C7A0F9CBA9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3612" y="2670175"/>
              <a:ext cx="2438400" cy="2438400"/>
              <a:chOff x="1104" y="1536"/>
              <a:chExt cx="1536" cy="1536"/>
            </a:xfrm>
          </p:grpSpPr>
          <p:sp>
            <p:nvSpPr>
              <p:cNvPr id="22" name="Rectangle 5">
                <a:extLst>
                  <a:ext uri="{FF2B5EF4-FFF2-40B4-BE49-F238E27FC236}">
                    <a16:creationId xmlns:a16="http://schemas.microsoft.com/office/drawing/2014/main" id="{0974487B-2817-45E4-8E26-19A6E7631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0" cy="14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3" name="Line 6">
                <a:extLst>
                  <a:ext uri="{FF2B5EF4-FFF2-40B4-BE49-F238E27FC236}">
                    <a16:creationId xmlns:a16="http://schemas.microsoft.com/office/drawing/2014/main" id="{7AAE1635-B1EB-44D8-BCA1-82BF71A2E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4" name="Line 7">
                <a:extLst>
                  <a:ext uri="{FF2B5EF4-FFF2-40B4-BE49-F238E27FC236}">
                    <a16:creationId xmlns:a16="http://schemas.microsoft.com/office/drawing/2014/main" id="{33E7EFF0-EEE7-4C24-9097-19E3EF710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584"/>
                <a:ext cx="0" cy="1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5" name="Line 8">
                <a:extLst>
                  <a:ext uri="{FF2B5EF4-FFF2-40B4-BE49-F238E27FC236}">
                    <a16:creationId xmlns:a16="http://schemas.microsoft.com/office/drawing/2014/main" id="{2855634A-B13C-4C1A-AE39-1C3227E82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584"/>
                <a:ext cx="0" cy="1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6" name="Line 9">
                <a:extLst>
                  <a:ext uri="{FF2B5EF4-FFF2-40B4-BE49-F238E27FC236}">
                    <a16:creationId xmlns:a16="http://schemas.microsoft.com/office/drawing/2014/main" id="{A5F31BE7-D612-49F2-90C9-ED9FEBF32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0" cy="1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" name="Line 10">
                <a:extLst>
                  <a:ext uri="{FF2B5EF4-FFF2-40B4-BE49-F238E27FC236}">
                    <a16:creationId xmlns:a16="http://schemas.microsoft.com/office/drawing/2014/main" id="{4F06EC0E-172F-47A7-8FBF-74D69945A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872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:a16="http://schemas.microsoft.com/office/drawing/2014/main" id="{3EBC519A-9107-4505-9FD6-DEECB88AE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160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:a16="http://schemas.microsoft.com/office/drawing/2014/main" id="{60A2E07F-88E5-4178-8D1D-6EA623F97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448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23BFF867-F820-4BA5-9A01-B0CCB4ECB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73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grpSp>
            <p:nvGrpSpPr>
              <p:cNvPr id="31" name="Group 14">
                <a:extLst>
                  <a:ext uri="{FF2B5EF4-FFF2-40B4-BE49-F238E27FC236}">
                    <a16:creationId xmlns:a16="http://schemas.microsoft.com/office/drawing/2014/main" id="{66B02390-E64D-4075-A625-5442F29D1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1536"/>
                <a:ext cx="1536" cy="96"/>
                <a:chOff x="1104" y="1536"/>
                <a:chExt cx="1536" cy="96"/>
              </a:xfrm>
            </p:grpSpPr>
            <p:sp>
              <p:nvSpPr>
                <p:cNvPr id="67" name="Oval 15">
                  <a:extLst>
                    <a:ext uri="{FF2B5EF4-FFF2-40B4-BE49-F238E27FC236}">
                      <a16:creationId xmlns:a16="http://schemas.microsoft.com/office/drawing/2014/main" id="{ED4B8BC5-E846-48CE-AF3C-EFC182C12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8" name="Oval 16">
                  <a:extLst>
                    <a:ext uri="{FF2B5EF4-FFF2-40B4-BE49-F238E27FC236}">
                      <a16:creationId xmlns:a16="http://schemas.microsoft.com/office/drawing/2014/main" id="{3616A6ED-259C-481E-AD86-B1AA970FC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9" name="Oval 17">
                  <a:extLst>
                    <a:ext uri="{FF2B5EF4-FFF2-40B4-BE49-F238E27FC236}">
                      <a16:creationId xmlns:a16="http://schemas.microsoft.com/office/drawing/2014/main" id="{707308ED-DC03-4C21-9687-B78F68B90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70" name="Oval 18">
                  <a:extLst>
                    <a:ext uri="{FF2B5EF4-FFF2-40B4-BE49-F238E27FC236}">
                      <a16:creationId xmlns:a16="http://schemas.microsoft.com/office/drawing/2014/main" id="{5DC6DFEF-4B57-4389-9EF0-A374F74A8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71" name="Oval 19">
                  <a:extLst>
                    <a:ext uri="{FF2B5EF4-FFF2-40B4-BE49-F238E27FC236}">
                      <a16:creationId xmlns:a16="http://schemas.microsoft.com/office/drawing/2014/main" id="{E757D10C-5B4C-4861-AA60-B820C2677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72" name="Oval 20">
                  <a:extLst>
                    <a:ext uri="{FF2B5EF4-FFF2-40B4-BE49-F238E27FC236}">
                      <a16:creationId xmlns:a16="http://schemas.microsoft.com/office/drawing/2014/main" id="{E678BD9F-0E3A-4EEC-B6C0-29C4BB9F8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grpSp>
            <p:nvGrpSpPr>
              <p:cNvPr id="32" name="Group 21">
                <a:extLst>
                  <a:ext uri="{FF2B5EF4-FFF2-40B4-BE49-F238E27FC236}">
                    <a16:creationId xmlns:a16="http://schemas.microsoft.com/office/drawing/2014/main" id="{67A23757-E4D9-438B-997D-BF86A8505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1824"/>
                <a:ext cx="1536" cy="96"/>
                <a:chOff x="1104" y="1536"/>
                <a:chExt cx="1536" cy="96"/>
              </a:xfrm>
            </p:grpSpPr>
            <p:sp>
              <p:nvSpPr>
                <p:cNvPr id="61" name="Oval 22">
                  <a:extLst>
                    <a:ext uri="{FF2B5EF4-FFF2-40B4-BE49-F238E27FC236}">
                      <a16:creationId xmlns:a16="http://schemas.microsoft.com/office/drawing/2014/main" id="{F1EF2C48-F98F-4EAD-ADDB-412E3E84A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" name="Oval 23">
                  <a:extLst>
                    <a:ext uri="{FF2B5EF4-FFF2-40B4-BE49-F238E27FC236}">
                      <a16:creationId xmlns:a16="http://schemas.microsoft.com/office/drawing/2014/main" id="{C4069CC0-ABE6-4272-8470-491524FA8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3" name="Oval 24">
                  <a:extLst>
                    <a:ext uri="{FF2B5EF4-FFF2-40B4-BE49-F238E27FC236}">
                      <a16:creationId xmlns:a16="http://schemas.microsoft.com/office/drawing/2014/main" id="{076D6D99-D177-483D-B6A1-79C9F799D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4" name="Oval 25">
                  <a:extLst>
                    <a:ext uri="{FF2B5EF4-FFF2-40B4-BE49-F238E27FC236}">
                      <a16:creationId xmlns:a16="http://schemas.microsoft.com/office/drawing/2014/main" id="{08576423-4835-43E9-9A67-4AF3B98C5A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5" name="Oval 26">
                  <a:extLst>
                    <a:ext uri="{FF2B5EF4-FFF2-40B4-BE49-F238E27FC236}">
                      <a16:creationId xmlns:a16="http://schemas.microsoft.com/office/drawing/2014/main" id="{2B12FC99-50F5-419C-A144-B16FFDD5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6" name="Oval 27">
                  <a:extLst>
                    <a:ext uri="{FF2B5EF4-FFF2-40B4-BE49-F238E27FC236}">
                      <a16:creationId xmlns:a16="http://schemas.microsoft.com/office/drawing/2014/main" id="{43803D22-8790-4825-A2CC-77E98AA1C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grpSp>
            <p:nvGrpSpPr>
              <p:cNvPr id="33" name="Group 28">
                <a:extLst>
                  <a:ext uri="{FF2B5EF4-FFF2-40B4-BE49-F238E27FC236}">
                    <a16:creationId xmlns:a16="http://schemas.microsoft.com/office/drawing/2014/main" id="{1F23B982-D8BF-43A7-A07E-EB0C308D24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2112"/>
                <a:ext cx="1536" cy="96"/>
                <a:chOff x="1104" y="1536"/>
                <a:chExt cx="1536" cy="96"/>
              </a:xfrm>
            </p:grpSpPr>
            <p:sp>
              <p:nvSpPr>
                <p:cNvPr id="55" name="Oval 29">
                  <a:extLst>
                    <a:ext uri="{FF2B5EF4-FFF2-40B4-BE49-F238E27FC236}">
                      <a16:creationId xmlns:a16="http://schemas.microsoft.com/office/drawing/2014/main" id="{0D8323B2-04AD-47CC-B302-C025DB6FD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56" name="Oval 30">
                  <a:extLst>
                    <a:ext uri="{FF2B5EF4-FFF2-40B4-BE49-F238E27FC236}">
                      <a16:creationId xmlns:a16="http://schemas.microsoft.com/office/drawing/2014/main" id="{25F1FD77-574D-40E8-BC9C-D63954C3B6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57" name="Oval 31">
                  <a:extLst>
                    <a:ext uri="{FF2B5EF4-FFF2-40B4-BE49-F238E27FC236}">
                      <a16:creationId xmlns:a16="http://schemas.microsoft.com/office/drawing/2014/main" id="{D3E6F95C-A0BB-4977-BB91-B972A5AF42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58" name="Oval 32">
                  <a:extLst>
                    <a:ext uri="{FF2B5EF4-FFF2-40B4-BE49-F238E27FC236}">
                      <a16:creationId xmlns:a16="http://schemas.microsoft.com/office/drawing/2014/main" id="{B3411E59-70B3-499F-99E9-15042B7BC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59" name="Oval 33">
                  <a:extLst>
                    <a:ext uri="{FF2B5EF4-FFF2-40B4-BE49-F238E27FC236}">
                      <a16:creationId xmlns:a16="http://schemas.microsoft.com/office/drawing/2014/main" id="{08BF2DA6-87C8-46C2-B3D9-8D09E2819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0" name="Oval 34">
                  <a:extLst>
                    <a:ext uri="{FF2B5EF4-FFF2-40B4-BE49-F238E27FC236}">
                      <a16:creationId xmlns:a16="http://schemas.microsoft.com/office/drawing/2014/main" id="{073A6F3B-98A1-4356-828C-0505A3A8A6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grpSp>
            <p:nvGrpSpPr>
              <p:cNvPr id="34" name="Group 35">
                <a:extLst>
                  <a:ext uri="{FF2B5EF4-FFF2-40B4-BE49-F238E27FC236}">
                    <a16:creationId xmlns:a16="http://schemas.microsoft.com/office/drawing/2014/main" id="{3A6144EE-4DB4-47FC-9169-BBBAE25F9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2400"/>
                <a:ext cx="1536" cy="96"/>
                <a:chOff x="1104" y="1536"/>
                <a:chExt cx="1536" cy="96"/>
              </a:xfrm>
            </p:grpSpPr>
            <p:sp>
              <p:nvSpPr>
                <p:cNvPr id="49" name="Oval 36">
                  <a:extLst>
                    <a:ext uri="{FF2B5EF4-FFF2-40B4-BE49-F238E27FC236}">
                      <a16:creationId xmlns:a16="http://schemas.microsoft.com/office/drawing/2014/main" id="{B27B7EBE-C11D-45CD-8CAD-F13FA21A8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50" name="Oval 37">
                  <a:extLst>
                    <a:ext uri="{FF2B5EF4-FFF2-40B4-BE49-F238E27FC236}">
                      <a16:creationId xmlns:a16="http://schemas.microsoft.com/office/drawing/2014/main" id="{99E4D1F3-C7B0-4A22-ABDF-DA015B08C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51" name="Oval 38">
                  <a:extLst>
                    <a:ext uri="{FF2B5EF4-FFF2-40B4-BE49-F238E27FC236}">
                      <a16:creationId xmlns:a16="http://schemas.microsoft.com/office/drawing/2014/main" id="{FAA45D82-3957-4731-8F60-5EA2B7F07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52" name="Oval 39">
                  <a:extLst>
                    <a:ext uri="{FF2B5EF4-FFF2-40B4-BE49-F238E27FC236}">
                      <a16:creationId xmlns:a16="http://schemas.microsoft.com/office/drawing/2014/main" id="{ED344811-7515-4FF3-BC11-4ECD00D3E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53" name="Oval 40">
                  <a:extLst>
                    <a:ext uri="{FF2B5EF4-FFF2-40B4-BE49-F238E27FC236}">
                      <a16:creationId xmlns:a16="http://schemas.microsoft.com/office/drawing/2014/main" id="{64B03F29-BA7D-43AA-AD08-15FA00EBD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54" name="Oval 41">
                  <a:extLst>
                    <a:ext uri="{FF2B5EF4-FFF2-40B4-BE49-F238E27FC236}">
                      <a16:creationId xmlns:a16="http://schemas.microsoft.com/office/drawing/2014/main" id="{2FAD591E-B976-4D58-BA99-8AB5440AA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grpSp>
            <p:nvGrpSpPr>
              <p:cNvPr id="35" name="Group 42">
                <a:extLst>
                  <a:ext uri="{FF2B5EF4-FFF2-40B4-BE49-F238E27FC236}">
                    <a16:creationId xmlns:a16="http://schemas.microsoft.com/office/drawing/2014/main" id="{8870D9B0-6F19-4ACE-8758-5DEF45BFFA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2688"/>
                <a:ext cx="1536" cy="96"/>
                <a:chOff x="1104" y="1536"/>
                <a:chExt cx="1536" cy="96"/>
              </a:xfrm>
            </p:grpSpPr>
            <p:sp>
              <p:nvSpPr>
                <p:cNvPr id="43" name="Oval 43">
                  <a:extLst>
                    <a:ext uri="{FF2B5EF4-FFF2-40B4-BE49-F238E27FC236}">
                      <a16:creationId xmlns:a16="http://schemas.microsoft.com/office/drawing/2014/main" id="{D0964BC1-93DE-46E4-B96E-34CDDFAEC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4" name="Oval 44">
                  <a:extLst>
                    <a:ext uri="{FF2B5EF4-FFF2-40B4-BE49-F238E27FC236}">
                      <a16:creationId xmlns:a16="http://schemas.microsoft.com/office/drawing/2014/main" id="{6C3CF5F1-C92F-4993-98DB-4CE66427F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5" name="Oval 45">
                  <a:extLst>
                    <a:ext uri="{FF2B5EF4-FFF2-40B4-BE49-F238E27FC236}">
                      <a16:creationId xmlns:a16="http://schemas.microsoft.com/office/drawing/2014/main" id="{8123B847-F242-4D0F-90DB-A5D65649B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6" name="Oval 46">
                  <a:extLst>
                    <a:ext uri="{FF2B5EF4-FFF2-40B4-BE49-F238E27FC236}">
                      <a16:creationId xmlns:a16="http://schemas.microsoft.com/office/drawing/2014/main" id="{3AA49FDE-A107-4B6D-B2C3-F629CED33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7" name="Oval 47">
                  <a:extLst>
                    <a:ext uri="{FF2B5EF4-FFF2-40B4-BE49-F238E27FC236}">
                      <a16:creationId xmlns:a16="http://schemas.microsoft.com/office/drawing/2014/main" id="{A36415B1-7A0E-4B39-9C4F-B3B953D43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8" name="Oval 48">
                  <a:extLst>
                    <a:ext uri="{FF2B5EF4-FFF2-40B4-BE49-F238E27FC236}">
                      <a16:creationId xmlns:a16="http://schemas.microsoft.com/office/drawing/2014/main" id="{FE574D89-833B-4FB4-97CF-DF22BFB52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grpSp>
            <p:nvGrpSpPr>
              <p:cNvPr id="36" name="Group 49">
                <a:extLst>
                  <a:ext uri="{FF2B5EF4-FFF2-40B4-BE49-F238E27FC236}">
                    <a16:creationId xmlns:a16="http://schemas.microsoft.com/office/drawing/2014/main" id="{7A749A54-55EF-4AEC-809C-25734676FA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2976"/>
                <a:ext cx="1536" cy="96"/>
                <a:chOff x="1104" y="1536"/>
                <a:chExt cx="1536" cy="96"/>
              </a:xfrm>
            </p:grpSpPr>
            <p:sp>
              <p:nvSpPr>
                <p:cNvPr id="37" name="Oval 50">
                  <a:extLst>
                    <a:ext uri="{FF2B5EF4-FFF2-40B4-BE49-F238E27FC236}">
                      <a16:creationId xmlns:a16="http://schemas.microsoft.com/office/drawing/2014/main" id="{9DF98BC5-B272-436B-BEC6-B03FA57A6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38" name="Oval 51">
                  <a:extLst>
                    <a:ext uri="{FF2B5EF4-FFF2-40B4-BE49-F238E27FC236}">
                      <a16:creationId xmlns:a16="http://schemas.microsoft.com/office/drawing/2014/main" id="{28091EFA-75D9-4D59-9264-A31F7D170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39" name="Oval 52">
                  <a:extLst>
                    <a:ext uri="{FF2B5EF4-FFF2-40B4-BE49-F238E27FC236}">
                      <a16:creationId xmlns:a16="http://schemas.microsoft.com/office/drawing/2014/main" id="{EAC9C876-36F2-4AA9-AA48-74ED91694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0" name="Oval 53">
                  <a:extLst>
                    <a:ext uri="{FF2B5EF4-FFF2-40B4-BE49-F238E27FC236}">
                      <a16:creationId xmlns:a16="http://schemas.microsoft.com/office/drawing/2014/main" id="{EF6AE757-9A66-41B9-B291-74A3E3461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1" name="Oval 54">
                  <a:extLst>
                    <a:ext uri="{FF2B5EF4-FFF2-40B4-BE49-F238E27FC236}">
                      <a16:creationId xmlns:a16="http://schemas.microsoft.com/office/drawing/2014/main" id="{362EF27B-5450-45CA-B9F2-226C1A8D4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2" name="Oval 55">
                  <a:extLst>
                    <a:ext uri="{FF2B5EF4-FFF2-40B4-BE49-F238E27FC236}">
                      <a16:creationId xmlns:a16="http://schemas.microsoft.com/office/drawing/2014/main" id="{D592E149-F937-4A91-B770-DD68D9067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153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6" name="Group 56">
              <a:extLst>
                <a:ext uri="{FF2B5EF4-FFF2-40B4-BE49-F238E27FC236}">
                  <a16:creationId xmlns:a16="http://schemas.microsoft.com/office/drawing/2014/main" id="{7C0F60AF-9D71-4945-8FE7-8149B37CF1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7576" y="2657476"/>
              <a:ext cx="153987" cy="2436813"/>
              <a:chOff x="1218" y="1728"/>
              <a:chExt cx="97" cy="1535"/>
            </a:xfrm>
          </p:grpSpPr>
          <p:sp>
            <p:nvSpPr>
              <p:cNvPr id="15" name="Line 57">
                <a:extLst>
                  <a:ext uri="{FF2B5EF4-FFF2-40B4-BE49-F238E27FC236}">
                    <a16:creationId xmlns:a16="http://schemas.microsoft.com/office/drawing/2014/main" id="{9340CFAF-178D-437B-8D8A-EF56AAFD3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399992">
                <a:off x="551" y="2504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" name="Oval 58">
                <a:extLst>
                  <a:ext uri="{FF2B5EF4-FFF2-40B4-BE49-F238E27FC236}">
                    <a16:creationId xmlns:a16="http://schemas.microsoft.com/office/drawing/2014/main" id="{D5D971C2-5511-4C5B-8D98-39CAD2BFC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99992">
                <a:off x="1218" y="3167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" name="Oval 59">
                <a:extLst>
                  <a:ext uri="{FF2B5EF4-FFF2-40B4-BE49-F238E27FC236}">
                    <a16:creationId xmlns:a16="http://schemas.microsoft.com/office/drawing/2014/main" id="{88CA13E3-EF74-4781-8A94-B792D4F4E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99992">
                <a:off x="1218" y="2879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8" name="Oval 60">
                <a:extLst>
                  <a:ext uri="{FF2B5EF4-FFF2-40B4-BE49-F238E27FC236}">
                    <a16:creationId xmlns:a16="http://schemas.microsoft.com/office/drawing/2014/main" id="{CEE186FC-0D0C-4EF2-9657-753DDC20F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99992">
                <a:off x="1218" y="2591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9" name="Oval 61">
                <a:extLst>
                  <a:ext uri="{FF2B5EF4-FFF2-40B4-BE49-F238E27FC236}">
                    <a16:creationId xmlns:a16="http://schemas.microsoft.com/office/drawing/2014/main" id="{02107A1E-1FE5-4CB0-808C-7D9A7AF01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99992">
                <a:off x="1219" y="230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0" name="Oval 62">
                <a:extLst>
                  <a:ext uri="{FF2B5EF4-FFF2-40B4-BE49-F238E27FC236}">
                    <a16:creationId xmlns:a16="http://schemas.microsoft.com/office/drawing/2014/main" id="{FE32CFCF-F86A-4E8F-8C27-04CC157AF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99992">
                <a:off x="1219" y="201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1" name="Oval 63">
                <a:extLst>
                  <a:ext uri="{FF2B5EF4-FFF2-40B4-BE49-F238E27FC236}">
                    <a16:creationId xmlns:a16="http://schemas.microsoft.com/office/drawing/2014/main" id="{720EDFDC-CF9F-419F-ADBE-E3D61F224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99992">
                <a:off x="1219" y="172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sp>
          <p:nvSpPr>
            <p:cNvPr id="7" name="Line 64">
              <a:extLst>
                <a:ext uri="{FF2B5EF4-FFF2-40B4-BE49-F238E27FC236}">
                  <a16:creationId xmlns:a16="http://schemas.microsoft.com/office/drawing/2014/main" id="{EE595794-6081-495A-BAD3-E38ACBFFF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976" y="3889375"/>
              <a:ext cx="5989637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" name="Text Box 65">
              <a:extLst>
                <a:ext uri="{FF2B5EF4-FFF2-40B4-BE49-F238E27FC236}">
                  <a16:creationId xmlns:a16="http://schemas.microsoft.com/office/drawing/2014/main" id="{CCC31357-E3EE-47E6-9035-2C2CEA54C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81" y="3416301"/>
              <a:ext cx="2238372" cy="7955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chemeClr val="accent1"/>
                  </a:solidFill>
                </a:rPr>
                <a:t>bisection </a:t>
              </a:r>
            </a:p>
            <a:p>
              <a:pPr algn="ctr" eaLnBrk="0" hangingPunct="0"/>
              <a:r>
                <a:rPr lang="en-US" sz="1800" b="1">
                  <a:solidFill>
                    <a:schemeClr val="accent1"/>
                  </a:solidFill>
                </a:rPr>
                <a:t>cut</a:t>
              </a:r>
            </a:p>
          </p:txBody>
        </p:sp>
        <p:sp>
          <p:nvSpPr>
            <p:cNvPr id="9" name="Line 66">
              <a:extLst>
                <a:ext uri="{FF2B5EF4-FFF2-40B4-BE49-F238E27FC236}">
                  <a16:creationId xmlns:a16="http://schemas.microsoft.com/office/drawing/2014/main" id="{8BC76998-08F4-4591-B992-AC460997C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7712" y="4367213"/>
              <a:ext cx="1524000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0" name="Line 67">
              <a:extLst>
                <a:ext uri="{FF2B5EF4-FFF2-40B4-BE49-F238E27FC236}">
                  <a16:creationId xmlns:a16="http://schemas.microsoft.com/office/drawing/2014/main" id="{DE54104A-70E1-47CF-95B0-9146FF170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1712" y="3416300"/>
              <a:ext cx="1612900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" name="Line 68">
              <a:extLst>
                <a:ext uri="{FF2B5EF4-FFF2-40B4-BE49-F238E27FC236}">
                  <a16:creationId xmlns:a16="http://schemas.microsoft.com/office/drawing/2014/main" id="{5DA8B50E-9DA2-49E8-B496-5F1D714E2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1712" y="3416301"/>
              <a:ext cx="0" cy="950913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" name="Text Box 69">
              <a:extLst>
                <a:ext uri="{FF2B5EF4-FFF2-40B4-BE49-F238E27FC236}">
                  <a16:creationId xmlns:a16="http://schemas.microsoft.com/office/drawing/2014/main" id="{7DBB46AF-0F76-4E61-8160-862FD2483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4451" y="2833690"/>
              <a:ext cx="1405739" cy="11364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6600"/>
                  </a:solidFill>
                </a:rPr>
                <a:t>not a </a:t>
              </a:r>
            </a:p>
            <a:p>
              <a:pPr eaLnBrk="0" hangingPunct="0"/>
              <a:r>
                <a:rPr lang="en-US" sz="1800" b="1">
                  <a:solidFill>
                    <a:srgbClr val="006600"/>
                  </a:solidFill>
                </a:rPr>
                <a:t>bisection</a:t>
              </a:r>
            </a:p>
            <a:p>
              <a:pPr eaLnBrk="0" hangingPunct="0"/>
              <a:r>
                <a:rPr lang="en-US" sz="1800" b="1">
                  <a:solidFill>
                    <a:srgbClr val="006600"/>
                  </a:solidFill>
                </a:rPr>
                <a:t>cut </a:t>
              </a:r>
            </a:p>
          </p:txBody>
        </p: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3761CDF0-1C30-4305-B8CA-0ABE26E02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900" y="5151438"/>
              <a:ext cx="3486149" cy="44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b="1" i="1">
                  <a:solidFill>
                    <a:srgbClr val="000066"/>
                  </a:solidFill>
                </a:rPr>
                <a:t>bisection bw= link bw</a:t>
              </a:r>
            </a:p>
          </p:txBody>
        </p:sp>
        <p:sp>
          <p:nvSpPr>
            <p:cNvPr id="14" name="Rectangle 71">
              <a:extLst>
                <a:ext uri="{FF2B5EF4-FFF2-40B4-BE49-F238E27FC236}">
                  <a16:creationId xmlns:a16="http://schemas.microsoft.com/office/drawing/2014/main" id="{D3D33049-AC1B-4106-8662-D9CDB80DD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237" y="5151439"/>
              <a:ext cx="5160390" cy="44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3500" tIns="25400" rIns="63500" bIns="2540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b="1" i="1">
                  <a:solidFill>
                    <a:srgbClr val="000066"/>
                  </a:solidFill>
                </a:rPr>
                <a:t>bisection bw = sqrt(n) * link bw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1603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1" name="Title 1"/>
          <p:cNvSpPr>
            <a:spLocks noGrp="1"/>
          </p:cNvSpPr>
          <p:nvPr>
            <p:ph type="title"/>
          </p:nvPr>
        </p:nvSpPr>
        <p:spPr>
          <a:xfrm>
            <a:off x="389467" y="228601"/>
            <a:ext cx="9973733" cy="1065943"/>
          </a:xfrm>
        </p:spPr>
        <p:txBody>
          <a:bodyPr/>
          <a:lstStyle/>
          <a:p>
            <a:r>
              <a:rPr lang="en-US"/>
              <a:t>Comparison between </a:t>
            </a:r>
            <a:br>
              <a:rPr lang="en-US"/>
            </a:br>
            <a:r>
              <a:rPr lang="en-US"/>
              <a:t>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772816"/>
            <a:ext cx="4074887" cy="1075660"/>
          </a:xfrm>
        </p:spPr>
        <p:txBody>
          <a:bodyPr/>
          <a:lstStyle/>
          <a:p>
            <a:r>
              <a:rPr lang="en-US" sz="2000" dirty="0"/>
              <a:t>Switch degree: # of ports for each switch (switch complexity)</a:t>
            </a:r>
          </a:p>
          <a:p>
            <a:r>
              <a:rPr lang="en-US" sz="2000" dirty="0"/>
              <a:t>Network diameter: worst-case routing distance between any two nodes</a:t>
            </a:r>
          </a:p>
          <a:p>
            <a:r>
              <a:rPr lang="en-US" sz="2000" dirty="0"/>
              <a:t>Bisection width: # of links in bisection (worst-case bandwidth)</a:t>
            </a:r>
          </a:p>
          <a:p>
            <a:r>
              <a:rPr lang="en-US" sz="2000" dirty="0"/>
              <a:t>Network size: # of nodes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92642"/>
              </p:ext>
            </p:extLst>
          </p:nvPr>
        </p:nvGraphicFramePr>
        <p:xfrm>
          <a:off x="4511824" y="979493"/>
          <a:ext cx="7560841" cy="554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0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Interconnection 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network</a:t>
                      </a:r>
                    </a:p>
                  </a:txBody>
                  <a:tcPr marL="91871" marR="91871" marT="122495" marB="30624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Switch 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degree</a:t>
                      </a:r>
                    </a:p>
                  </a:txBody>
                  <a:tcPr marL="91871" marR="91871" marT="122495" marB="30624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Network 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diameter</a:t>
                      </a:r>
                    </a:p>
                  </a:txBody>
                  <a:tcPr marL="91871" marR="91871" marT="122495" marB="30624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Bisection 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width</a:t>
                      </a:r>
                    </a:p>
                  </a:txBody>
                  <a:tcPr marL="91871" marR="91871" marT="122495" marB="30624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Network 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size</a:t>
                      </a:r>
                    </a:p>
                  </a:txBody>
                  <a:tcPr marL="91871" marR="91871" marT="122495" marB="30624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3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Crossbar switch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8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Butterfly 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(built from k-by-k switches)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log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N/2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k-ary tree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k+1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2log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Linear array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N-1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Ring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N/2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n-by-n mesh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2(n-1)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N=n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n-by-n torus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2n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N=n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23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k-dimensional hypercube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k-1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N=2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k-ary n-cube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2k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nk/2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2k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n-1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30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871" marR="91871" marT="61247" marB="306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Packet switching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store-and-forward</a:t>
            </a:r>
            <a:r>
              <a:rPr lang="en-US"/>
              <a:t> = packets move from node to node and </a:t>
            </a:r>
            <a:br>
              <a:rPr lang="en-US"/>
            </a:br>
            <a:r>
              <a:rPr lang="en-US"/>
              <a:t>                                   </a:t>
            </a:r>
            <a:r>
              <a:rPr lang="en-US" i="1"/>
              <a:t>are stored in buffers in each node</a:t>
            </a:r>
          </a:p>
          <a:p>
            <a:endParaRPr lang="en-US" b="1"/>
          </a:p>
          <a:p>
            <a:r>
              <a:rPr lang="en-US" b="1"/>
              <a:t>cut-through</a:t>
            </a:r>
            <a:r>
              <a:rPr lang="en-US"/>
              <a:t> = packets move through nodes in pipeline fashion, so that the entire packet moves through several nodes at one time</a:t>
            </a:r>
          </a:p>
          <a:p>
            <a:pPr lvl="1"/>
            <a:r>
              <a:rPr lang="en-US"/>
              <a:t>Two implementations of cut-through: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Virtual cut-through switching: </a:t>
            </a:r>
          </a:p>
          <a:p>
            <a:pPr lvl="3"/>
            <a:r>
              <a:rPr lang="en-US"/>
              <a:t>The entire packet is buffered in the node when there is a transmission conflict</a:t>
            </a:r>
          </a:p>
          <a:p>
            <a:pPr lvl="3"/>
            <a:r>
              <a:rPr lang="en-US"/>
              <a:t>When traffic is congested and conflicts are high, virtual cut through behaves like store-and-forward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Wormhole switching:</a:t>
            </a:r>
            <a:r>
              <a:rPr lang="en-US"/>
              <a:t> </a:t>
            </a:r>
          </a:p>
          <a:p>
            <a:pPr lvl="3"/>
            <a:r>
              <a:rPr lang="en-US"/>
              <a:t>Each node has enough buffering for a flit (flow control unit)</a:t>
            </a:r>
          </a:p>
          <a:p>
            <a:pPr lvl="3"/>
            <a:r>
              <a:rPr lang="en-US"/>
              <a:t>A flit is made of consecutive phits (physical transfer unit), which basically is the width of a link (= number of bits transferred per clock)</a:t>
            </a:r>
          </a:p>
          <a:p>
            <a:pPr lvl="3"/>
            <a:r>
              <a:rPr lang="en-US"/>
              <a:t>A flit is a fraction of the packet, so the packet can be stored in several nodes (one or more flits per node) on its path</a:t>
            </a:r>
          </a:p>
          <a:p>
            <a:pPr lvl="1"/>
            <a:r>
              <a:rPr lang="en-US"/>
              <a:t>Note: In virtual cut-through the flit is the whole packet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77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Latency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BCC1BA-8C0C-459D-811E-6FEC99EA9B11}"/>
              </a:ext>
            </a:extLst>
          </p:cNvPr>
          <p:cNvSpPr/>
          <p:nvPr/>
        </p:nvSpPr>
        <p:spPr>
          <a:xfrm>
            <a:off x="408751" y="2319036"/>
            <a:ext cx="5541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</a:t>
            </a:r>
            <a:r>
              <a:rPr lang="en-US" baseline="-25000">
                <a:solidFill>
                  <a:srgbClr val="FF0000"/>
                </a:solidFill>
              </a:rPr>
              <a:t>packet</a:t>
            </a:r>
            <a:r>
              <a:rPr lang="en-US">
                <a:solidFill>
                  <a:srgbClr val="FF0000"/>
                </a:solidFill>
              </a:rPr>
              <a:t> = 	SO+ ToF + TT +RT + RO </a:t>
            </a:r>
            <a:endParaRPr lang="nl-NL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D26461-8E8C-4FBC-8B08-D5D348DF7643}"/>
              </a:ext>
            </a:extLst>
          </p:cNvPr>
          <p:cNvGrpSpPr/>
          <p:nvPr/>
        </p:nvGrpSpPr>
        <p:grpSpPr>
          <a:xfrm>
            <a:off x="7032104" y="247534"/>
            <a:ext cx="5043745" cy="2533167"/>
            <a:chOff x="6363147" y="381000"/>
            <a:chExt cx="5422453" cy="26263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11AC9C-CEA3-4FE9-BDA0-8B307AE4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3147" y="381000"/>
              <a:ext cx="5422453" cy="1248252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551C3F-3732-4AFD-90B6-5109BAA5ED93}"/>
                </a:ext>
              </a:extLst>
            </p:cNvPr>
            <p:cNvSpPr/>
            <p:nvPr/>
          </p:nvSpPr>
          <p:spPr bwMode="auto">
            <a:xfrm>
              <a:off x="6401895" y="2023241"/>
              <a:ext cx="460786" cy="4679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>
                  <a:latin typeface="Calibri" panose="020F0502020204030204" pitchFamily="34" charset="0"/>
                </a:rPr>
                <a:t>A</a:t>
              </a:r>
              <a:endPara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E7A94A-DCC1-431E-B503-4924B300443F}"/>
                </a:ext>
              </a:extLst>
            </p:cNvPr>
            <p:cNvSpPr/>
            <p:nvPr/>
          </p:nvSpPr>
          <p:spPr bwMode="auto">
            <a:xfrm>
              <a:off x="11287084" y="1999948"/>
              <a:ext cx="460786" cy="4679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B</a:t>
              </a:r>
              <a:endPara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A4569F-1374-438A-9F2B-7D8E12643086}"/>
                </a:ext>
              </a:extLst>
            </p:cNvPr>
            <p:cNvSpPr/>
            <p:nvPr/>
          </p:nvSpPr>
          <p:spPr bwMode="auto">
            <a:xfrm>
              <a:off x="7205481" y="2386424"/>
              <a:ext cx="349624" cy="195357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3BA3CD-52C9-4EAD-A4D1-B0807DB35594}"/>
                </a:ext>
              </a:extLst>
            </p:cNvPr>
            <p:cNvSpPr/>
            <p:nvPr/>
          </p:nvSpPr>
          <p:spPr bwMode="auto">
            <a:xfrm>
              <a:off x="7952440" y="2386424"/>
              <a:ext cx="349624" cy="195357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47E4F1-0681-4EB4-A30B-4361162D34D3}"/>
                </a:ext>
              </a:extLst>
            </p:cNvPr>
            <p:cNvSpPr/>
            <p:nvPr/>
          </p:nvSpPr>
          <p:spPr bwMode="auto">
            <a:xfrm>
              <a:off x="10635349" y="2343446"/>
              <a:ext cx="349624" cy="195357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B2996F-B496-4FA7-9609-A923C684C6AA}"/>
                </a:ext>
              </a:extLst>
            </p:cNvPr>
            <p:cNvCxnSpPr>
              <a:cxnSpLocks/>
              <a:stCxn id="8" idx="6"/>
              <a:endCxn id="10" idx="1"/>
            </p:cNvCxnSpPr>
            <p:nvPr/>
          </p:nvCxnSpPr>
          <p:spPr bwMode="auto">
            <a:xfrm>
              <a:off x="6862681" y="2257220"/>
              <a:ext cx="342800" cy="226883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6C38502-B843-404E-870B-48FEBA76DB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70544" y="2472375"/>
              <a:ext cx="381896" cy="1829"/>
            </a:xfrm>
            <a:prstGeom prst="straightConnector1">
              <a:avLst/>
            </a:prstGeom>
            <a:noFill/>
            <a:ln w="38100" cap="flat" cmpd="sng" algn="ctr">
              <a:solidFill>
                <a:srgbClr val="FF03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51EC117-3733-4B20-A7CB-898702953E0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17503" y="2462476"/>
              <a:ext cx="381896" cy="1829"/>
            </a:xfrm>
            <a:prstGeom prst="straightConnector1">
              <a:avLst/>
            </a:prstGeom>
            <a:noFill/>
            <a:ln w="38100" cap="flat" cmpd="sng" algn="ctr">
              <a:solidFill>
                <a:srgbClr val="FF03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EF36011-8FEC-4445-AD3B-56BB07C87E55}"/>
                </a:ext>
              </a:extLst>
            </p:cNvPr>
            <p:cNvCxnSpPr>
              <a:cxnSpLocks/>
              <a:stCxn id="12" idx="3"/>
              <a:endCxn id="9" idx="2"/>
            </p:cNvCxnSpPr>
            <p:nvPr/>
          </p:nvCxnSpPr>
          <p:spPr bwMode="auto">
            <a:xfrm flipV="1">
              <a:off x="10984973" y="2233927"/>
              <a:ext cx="302111" cy="207198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AB9EAB-70A9-4910-B6C8-844AA224AB59}"/>
                </a:ext>
              </a:extLst>
            </p:cNvPr>
            <p:cNvSpPr txBox="1"/>
            <p:nvPr/>
          </p:nvSpPr>
          <p:spPr>
            <a:xfrm>
              <a:off x="7435953" y="2152400"/>
              <a:ext cx="655223" cy="351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/>
                <a:t>10ns</a:t>
              </a:r>
              <a:endParaRPr lang="nl-NL" sz="1600" i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F5BB53-FD1E-438D-9A5B-FD1F77A121C1}"/>
                </a:ext>
              </a:extLst>
            </p:cNvPr>
            <p:cNvSpPr txBox="1"/>
            <p:nvPr/>
          </p:nvSpPr>
          <p:spPr>
            <a:xfrm>
              <a:off x="8219666" y="2152399"/>
              <a:ext cx="655223" cy="351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/>
                <a:t>10ns</a:t>
              </a:r>
              <a:endParaRPr lang="nl-NL" sz="1600" i="1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739902-9291-44CB-B0F7-782FA2DD91AD}"/>
                </a:ext>
              </a:extLst>
            </p:cNvPr>
            <p:cNvSpPr txBox="1"/>
            <p:nvPr/>
          </p:nvSpPr>
          <p:spPr>
            <a:xfrm>
              <a:off x="6785851" y="2032185"/>
              <a:ext cx="655223" cy="351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/>
                <a:t>12ns</a:t>
              </a:r>
              <a:endParaRPr lang="nl-NL" sz="1600" i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C18038-1B68-413D-85C1-AA2A71042171}"/>
                </a:ext>
              </a:extLst>
            </p:cNvPr>
            <p:cNvSpPr txBox="1"/>
            <p:nvPr/>
          </p:nvSpPr>
          <p:spPr>
            <a:xfrm>
              <a:off x="10810161" y="1999948"/>
              <a:ext cx="655223" cy="351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/>
                <a:t>12ns</a:t>
              </a:r>
              <a:endParaRPr lang="nl-NL" sz="1600" i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E61144-4073-4CDD-94A7-5C635C0278D5}"/>
                </a:ext>
              </a:extLst>
            </p:cNvPr>
            <p:cNvSpPr txBox="1"/>
            <p:nvPr/>
          </p:nvSpPr>
          <p:spPr>
            <a:xfrm>
              <a:off x="7288306" y="2592482"/>
              <a:ext cx="4248437" cy="41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/>
                <a:t>10 switches =&gt; 9 hops ( or links)</a:t>
              </a:r>
              <a:endParaRPr lang="nl-NL" sz="2000" i="1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352CAFC-DC57-455E-A9D1-CBD98DDCA7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73563" y="2464495"/>
              <a:ext cx="381896" cy="1829"/>
            </a:xfrm>
            <a:prstGeom prst="straightConnector1">
              <a:avLst/>
            </a:prstGeom>
            <a:noFill/>
            <a:ln w="38100" cap="flat" cmpd="sng" algn="ctr">
              <a:solidFill>
                <a:srgbClr val="FF03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E27C2A-9EC1-4CAE-9243-5B8C6E0F87FA}"/>
                </a:ext>
              </a:extLst>
            </p:cNvPr>
            <p:cNvSpPr txBox="1"/>
            <p:nvPr/>
          </p:nvSpPr>
          <p:spPr>
            <a:xfrm>
              <a:off x="10175726" y="2154418"/>
              <a:ext cx="655223" cy="351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/>
                <a:t>10ns</a:t>
              </a:r>
              <a:endParaRPr lang="nl-NL" sz="1600" i="1"/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7316285-1E53-4817-A31B-2A3F30738E11}"/>
              </a:ext>
            </a:extLst>
          </p:cNvPr>
          <p:cNvSpPr txBox="1">
            <a:spLocks/>
          </p:cNvSpPr>
          <p:nvPr/>
        </p:nvSpPr>
        <p:spPr bwMode="auto">
          <a:xfrm>
            <a:off x="365551" y="2973433"/>
            <a:ext cx="11802534" cy="300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673100" indent="-1905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68400" indent="-2095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875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28825" indent="-2508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86025" indent="-2508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43225" indent="-2508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00425" indent="-2508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57625" indent="-2508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b="1" kern="0"/>
              <a:t>Sender Overhead (SO)</a:t>
            </a:r>
            <a:r>
              <a:rPr lang="en-US" sz="2000" kern="0"/>
              <a:t>: creating the packet and moving it to NI (Network Interface)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kern="0"/>
              <a:t>Time of Flight (ToF)</a:t>
            </a:r>
            <a:r>
              <a:rPr lang="en-US" sz="2000" kern="0"/>
              <a:t>: time to send a bit from source to destination when the route is established and without conflicts; this includes switching time</a:t>
            </a:r>
          </a:p>
          <a:p>
            <a:pPr lvl="1"/>
            <a:r>
              <a:rPr lang="en-US" sz="1800" kern="0"/>
              <a:t>ToF can include buffering time at switches (as in store-and-forward or virtual cut-through)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kern="0"/>
              <a:t>Transmission Time (TT)</a:t>
            </a:r>
            <a:r>
              <a:rPr lang="en-US" sz="2000" kern="0"/>
              <a:t>: time to transfer a packet from source to destination, </a:t>
            </a:r>
            <a:r>
              <a:rPr lang="en-US" sz="2000" i="1" kern="0"/>
              <a:t>once the first bit has arrived at destination</a:t>
            </a:r>
          </a:p>
          <a:p>
            <a:pPr lvl="1"/>
            <a:r>
              <a:rPr lang="en-US" sz="2000" b="1" kern="0"/>
              <a:t>phit</a:t>
            </a:r>
            <a:r>
              <a:rPr lang="en-US" sz="2000" kern="0"/>
              <a:t>: number of bits transferred on a link per cycle, so Link BW = phit*freq</a:t>
            </a:r>
            <a:r>
              <a:rPr lang="en-US" sz="2000" kern="0" baseline="-25000"/>
              <a:t>link</a:t>
            </a:r>
          </a:p>
          <a:p>
            <a:pPr lvl="1"/>
            <a:r>
              <a:rPr lang="en-US" sz="2000" kern="0"/>
              <a:t>Transmission time = packet size/phit size</a:t>
            </a:r>
          </a:p>
          <a:p>
            <a:pPr lvl="1"/>
            <a:r>
              <a:rPr lang="en-US" sz="2000" kern="0"/>
              <a:t>note: a </a:t>
            </a:r>
            <a:r>
              <a:rPr lang="en-US" sz="2000" b="1" kern="0"/>
              <a:t>flit</a:t>
            </a:r>
            <a:r>
              <a:rPr lang="en-US" sz="2000" kern="0"/>
              <a:t> = unit of flow control (over a link), containing 1 or more phits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kern="0"/>
              <a:t>Routing Time (RT)</a:t>
            </a:r>
            <a:r>
              <a:rPr lang="en-US" sz="2000" kern="0"/>
              <a:t>: time to set-up route (as in circuit switching), or setting switches (in packet switching)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kern="0"/>
              <a:t>Receiver Overhead (RO): </a:t>
            </a:r>
            <a:r>
              <a:rPr lang="en-US" sz="2000" kern="0"/>
              <a:t>time to strip packet and move it out of the input buffer (of the NI)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360200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Routing distance</a:t>
            </a:r>
            <a:r>
              <a:rPr lang="en-US" dirty="0"/>
              <a:t>: Number of links traversed by a packet</a:t>
            </a:r>
          </a:p>
          <a:p>
            <a:r>
              <a:rPr lang="en-US" b="1" dirty="0"/>
              <a:t>Average routing distance</a:t>
            </a:r>
            <a:r>
              <a:rPr lang="en-US" dirty="0"/>
              <a:t>: average over all pairs of nodes</a:t>
            </a:r>
          </a:p>
          <a:p>
            <a:r>
              <a:rPr lang="en-US" b="1" dirty="0"/>
              <a:t>Network diameter</a:t>
            </a:r>
            <a:r>
              <a:rPr lang="en-US" dirty="0"/>
              <a:t>: longest routing distance over all pairs </a:t>
            </a:r>
            <a:r>
              <a:rPr lang="en-US"/>
              <a:t>of nodes</a:t>
            </a:r>
          </a:p>
          <a:p>
            <a:endParaRPr lang="en-US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/>
              <a:t>Packet transfer (of a message) </a:t>
            </a:r>
            <a:r>
              <a:rPr lang="en-US" dirty="0"/>
              <a:t>can </a:t>
            </a:r>
            <a:r>
              <a:rPr lang="en-US"/>
              <a:t>be </a:t>
            </a:r>
            <a:r>
              <a:rPr lang="en-US" b="1"/>
              <a:t>pipelined:</a:t>
            </a:r>
            <a:endParaRPr lang="en-US" b="1" dirty="0"/>
          </a:p>
          <a:p>
            <a:pPr lvl="1"/>
            <a:r>
              <a:rPr lang="en-US" dirty="0"/>
              <a:t>Transfer pipeline has 3 stages </a:t>
            </a:r>
          </a:p>
          <a:p>
            <a:pPr lvl="2"/>
            <a:r>
              <a:rPr lang="en-US" dirty="0"/>
              <a:t>Sender overhead--&gt;transmission --&gt;receiver overhead</a:t>
            </a:r>
          </a:p>
          <a:p>
            <a:pPr lvl="1"/>
            <a:r>
              <a:rPr lang="en-US" sz="2000" i="1">
                <a:solidFill>
                  <a:srgbClr val="FF0000"/>
                </a:solidFill>
              </a:rPr>
              <a:t>Total message </a:t>
            </a:r>
            <a:r>
              <a:rPr lang="en-US" sz="2000" i="1" dirty="0">
                <a:solidFill>
                  <a:srgbClr val="FF0000"/>
                </a:solidFill>
              </a:rPr>
              <a:t>time = time for the first packet + (n-1)/pipeline throughput</a:t>
            </a:r>
          </a:p>
          <a:p>
            <a:endParaRPr lang="en-US" dirty="0"/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End-to-end </a:t>
            </a:r>
            <a:r>
              <a:rPr lang="en-US" sz="2000" b="1">
                <a:solidFill>
                  <a:srgbClr val="FF0000"/>
                </a:solidFill>
              </a:rPr>
              <a:t>message</a:t>
            </a:r>
            <a:r>
              <a:rPr lang="en-US" sz="2000">
                <a:solidFill>
                  <a:srgbClr val="FF0000"/>
                </a:solidFill>
              </a:rPr>
              <a:t> latency (a message contains multiple packets)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br>
              <a:rPr lang="en-US" sz="2000" dirty="0"/>
            </a:br>
            <a:r>
              <a:rPr lang="en-US" sz="2000" dirty="0"/>
              <a:t>      </a:t>
            </a:r>
            <a:r>
              <a:rPr lang="en-US" sz="2000" i="1" dirty="0">
                <a:solidFill>
                  <a:srgbClr val="FF0000"/>
                </a:solidFill>
              </a:rPr>
              <a:t>sender overhead + time of flight + transmission time </a:t>
            </a:r>
            <a:r>
              <a:rPr lang="en-US" sz="2000" i="1">
                <a:solidFill>
                  <a:srgbClr val="FF0000"/>
                </a:solidFill>
              </a:rPr>
              <a:t>+ routing </a:t>
            </a:r>
            <a:r>
              <a:rPr lang="en-US" sz="2000" i="1" dirty="0">
                <a:solidFill>
                  <a:srgbClr val="FF0000"/>
                </a:solidFill>
              </a:rPr>
              <a:t>time + </a:t>
            </a:r>
            <a:br>
              <a:rPr lang="en-US" sz="2000" i="1" dirty="0">
                <a:solidFill>
                  <a:srgbClr val="FF0000"/>
                </a:solidFill>
              </a:rPr>
            </a:br>
            <a:r>
              <a:rPr lang="en-US" sz="2000" i="1">
                <a:solidFill>
                  <a:srgbClr val="FF0000"/>
                </a:solidFill>
              </a:rPr>
              <a:t>          </a:t>
            </a:r>
            <a:r>
              <a:rPr lang="en-US" sz="2000" i="1" dirty="0">
                <a:solidFill>
                  <a:srgbClr val="FF0000"/>
                </a:solidFill>
              </a:rPr>
              <a:t>(n-1) * </a:t>
            </a:r>
            <a:r>
              <a:rPr lang="en-US" sz="2000" i="1">
                <a:solidFill>
                  <a:srgbClr val="FF0000"/>
                </a:solidFill>
              </a:rPr>
              <a:t>MAX(sender overhead, </a:t>
            </a:r>
            <a:r>
              <a:rPr lang="en-US" sz="2000" i="1" dirty="0">
                <a:solidFill>
                  <a:srgbClr val="FF0000"/>
                </a:solidFill>
              </a:rPr>
              <a:t>transmission time, receiver overhead)</a:t>
            </a:r>
          </a:p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0B64DB-6563-4E89-AC4D-5DBF48440F0D}"/>
              </a:ext>
            </a:extLst>
          </p:cNvPr>
          <p:cNvGrpSpPr/>
          <p:nvPr/>
        </p:nvGrpSpPr>
        <p:grpSpPr>
          <a:xfrm>
            <a:off x="5805285" y="2420888"/>
            <a:ext cx="6106555" cy="1944216"/>
            <a:chOff x="6001669" y="916398"/>
            <a:chExt cx="6017632" cy="191590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2D23693-8787-4F5B-833B-AEE2ADAD0F53}"/>
                </a:ext>
              </a:extLst>
            </p:cNvPr>
            <p:cNvSpPr/>
            <p:nvPr/>
          </p:nvSpPr>
          <p:spPr bwMode="auto">
            <a:xfrm>
              <a:off x="6673326" y="1593877"/>
              <a:ext cx="460786" cy="4679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>
                  <a:latin typeface="Calibri" panose="020F0502020204030204" pitchFamily="34" charset="0"/>
                </a:rPr>
                <a:t>A</a:t>
              </a:r>
              <a:endPara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5012B9C-78C6-4A63-B9AB-EA26430DCEAE}"/>
                </a:ext>
              </a:extLst>
            </p:cNvPr>
            <p:cNvSpPr/>
            <p:nvPr/>
          </p:nvSpPr>
          <p:spPr bwMode="auto">
            <a:xfrm>
              <a:off x="11558515" y="1570584"/>
              <a:ext cx="460786" cy="4679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B</a:t>
              </a:r>
              <a:endPara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7671EB-C97D-4F5D-B2C6-3BA0BFDE921E}"/>
                </a:ext>
              </a:extLst>
            </p:cNvPr>
            <p:cNvSpPr/>
            <p:nvPr/>
          </p:nvSpPr>
          <p:spPr bwMode="auto">
            <a:xfrm>
              <a:off x="7476912" y="1957060"/>
              <a:ext cx="349624" cy="195357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80957C2-C0C8-417E-ABD7-C563A168DD80}"/>
                </a:ext>
              </a:extLst>
            </p:cNvPr>
            <p:cNvSpPr/>
            <p:nvPr/>
          </p:nvSpPr>
          <p:spPr bwMode="auto">
            <a:xfrm>
              <a:off x="8223871" y="1957060"/>
              <a:ext cx="349624" cy="195357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E8A00C-9674-4624-AEFE-65E5D91635F1}"/>
                </a:ext>
              </a:extLst>
            </p:cNvPr>
            <p:cNvSpPr/>
            <p:nvPr/>
          </p:nvSpPr>
          <p:spPr bwMode="auto">
            <a:xfrm>
              <a:off x="10906780" y="1914082"/>
              <a:ext cx="349624" cy="195357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05C2C17-9F62-428D-A1CF-5B1628C9E320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7134112" y="1827856"/>
              <a:ext cx="342800" cy="226883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CE2D36-500E-49B6-BB86-89D460B4F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41975" y="2043011"/>
              <a:ext cx="381896" cy="1829"/>
            </a:xfrm>
            <a:prstGeom prst="straightConnector1">
              <a:avLst/>
            </a:prstGeom>
            <a:noFill/>
            <a:ln w="38100" cap="flat" cmpd="sng" algn="ctr">
              <a:solidFill>
                <a:srgbClr val="FF03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C6546A2-3DD7-40B6-A439-653646FB14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8934" y="2033112"/>
              <a:ext cx="381896" cy="1829"/>
            </a:xfrm>
            <a:prstGeom prst="straightConnector1">
              <a:avLst/>
            </a:prstGeom>
            <a:noFill/>
            <a:ln w="38100" cap="flat" cmpd="sng" algn="ctr">
              <a:solidFill>
                <a:srgbClr val="FF03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F02C02-FAE9-43E7-A620-2E246287BA0D}"/>
                </a:ext>
              </a:extLst>
            </p:cNvPr>
            <p:cNvCxnSpPr>
              <a:cxnSpLocks/>
              <a:stCxn id="27" idx="3"/>
              <a:endCxn id="24" idx="2"/>
            </p:cNvCxnSpPr>
            <p:nvPr/>
          </p:nvCxnSpPr>
          <p:spPr bwMode="auto">
            <a:xfrm flipV="1">
              <a:off x="11256404" y="1804563"/>
              <a:ext cx="302111" cy="207198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72C211-EE06-422F-B2B3-007D2B22FB04}"/>
                </a:ext>
              </a:extLst>
            </p:cNvPr>
            <p:cNvSpPr txBox="1"/>
            <p:nvPr/>
          </p:nvSpPr>
          <p:spPr>
            <a:xfrm>
              <a:off x="7057282" y="1602821"/>
              <a:ext cx="1440000" cy="29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/>
                <a:t>110ns, per packet</a:t>
              </a:r>
              <a:endParaRPr lang="nl-NL" sz="900" i="1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BFBE5-5753-45CA-9F6F-DC43139E1DB7}"/>
                </a:ext>
              </a:extLst>
            </p:cNvPr>
            <p:cNvSpPr txBox="1"/>
            <p:nvPr/>
          </p:nvSpPr>
          <p:spPr>
            <a:xfrm>
              <a:off x="11081592" y="1570584"/>
              <a:ext cx="571285" cy="29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/>
                <a:t>80ns</a:t>
              </a:r>
              <a:endParaRPr lang="nl-NL" sz="900" i="1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74C2F97-650A-4E55-B837-B52754555B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544994" y="2035131"/>
              <a:ext cx="381896" cy="1829"/>
            </a:xfrm>
            <a:prstGeom prst="straightConnector1">
              <a:avLst/>
            </a:prstGeom>
            <a:noFill/>
            <a:ln w="38100" cap="flat" cmpd="sng" algn="ctr">
              <a:solidFill>
                <a:srgbClr val="FF03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050261C-C1CD-4CA4-822A-74E361D40516}"/>
                </a:ext>
              </a:extLst>
            </p:cNvPr>
            <p:cNvGrpSpPr/>
            <p:nvPr/>
          </p:nvGrpSpPr>
          <p:grpSpPr>
            <a:xfrm>
              <a:off x="6001669" y="916398"/>
              <a:ext cx="2802768" cy="569746"/>
              <a:chOff x="6751813" y="830541"/>
              <a:chExt cx="2802768" cy="56974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B9C9C0D-17EF-40FF-9B5D-4927ED53773F}"/>
                  </a:ext>
                </a:extLst>
              </p:cNvPr>
              <p:cNvSpPr/>
              <p:nvPr/>
            </p:nvSpPr>
            <p:spPr bwMode="auto">
              <a:xfrm>
                <a:off x="6852621" y="1201271"/>
                <a:ext cx="268941" cy="19901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nl-NL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535ED72-6C4F-4BB9-AD4E-3C9F28224DC4}"/>
                  </a:ext>
                </a:extLst>
              </p:cNvPr>
              <p:cNvSpPr/>
              <p:nvPr/>
            </p:nvSpPr>
            <p:spPr bwMode="auto">
              <a:xfrm>
                <a:off x="7134112" y="1201271"/>
                <a:ext cx="268941" cy="19901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nl-NL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8AE01D7-E060-4038-AAB1-DB478898B585}"/>
                  </a:ext>
                </a:extLst>
              </p:cNvPr>
              <p:cNvSpPr/>
              <p:nvPr/>
            </p:nvSpPr>
            <p:spPr bwMode="auto">
              <a:xfrm>
                <a:off x="7403053" y="1201271"/>
                <a:ext cx="268941" cy="19901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nl-NL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CACEDC7-ABFA-4F4D-AB5D-34ABDD3FC603}"/>
                  </a:ext>
                </a:extLst>
              </p:cNvPr>
              <p:cNvSpPr/>
              <p:nvPr/>
            </p:nvSpPr>
            <p:spPr bwMode="auto">
              <a:xfrm>
                <a:off x="7671994" y="1201271"/>
                <a:ext cx="268941" cy="19901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nl-NL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52B80DF-3C44-4230-A8E9-61D46E29875E}"/>
                  </a:ext>
                </a:extLst>
              </p:cNvPr>
              <p:cNvSpPr/>
              <p:nvPr/>
            </p:nvSpPr>
            <p:spPr bwMode="auto">
              <a:xfrm>
                <a:off x="7940935" y="1201271"/>
                <a:ext cx="268941" cy="19901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nl-NL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559A85B-5AA6-45C5-BF33-6C89DBAB9A01}"/>
                  </a:ext>
                </a:extLst>
              </p:cNvPr>
              <p:cNvSpPr/>
              <p:nvPr/>
            </p:nvSpPr>
            <p:spPr bwMode="auto">
              <a:xfrm>
                <a:off x="8209876" y="1201271"/>
                <a:ext cx="268941" cy="19901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nl-NL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EB38BF6-4E25-4214-BDDE-744C99900491}"/>
                  </a:ext>
                </a:extLst>
              </p:cNvPr>
              <p:cNvSpPr/>
              <p:nvPr/>
            </p:nvSpPr>
            <p:spPr bwMode="auto">
              <a:xfrm>
                <a:off x="8478817" y="1201271"/>
                <a:ext cx="268941" cy="19901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nl-NL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36D5B16-BC20-455C-AAE7-23235A1A41AA}"/>
                  </a:ext>
                </a:extLst>
              </p:cNvPr>
              <p:cNvSpPr/>
              <p:nvPr/>
            </p:nvSpPr>
            <p:spPr bwMode="auto">
              <a:xfrm>
                <a:off x="8747758" y="1201271"/>
                <a:ext cx="268941" cy="19901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nl-NL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A5B6665-8330-4BBE-9FD0-57B34060FA5A}"/>
                  </a:ext>
                </a:extLst>
              </p:cNvPr>
              <p:cNvSpPr/>
              <p:nvPr/>
            </p:nvSpPr>
            <p:spPr bwMode="auto">
              <a:xfrm>
                <a:off x="9016699" y="1201271"/>
                <a:ext cx="268941" cy="19901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nl-NL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07E2631-53A9-4F36-A045-D8F288015A4C}"/>
                  </a:ext>
                </a:extLst>
              </p:cNvPr>
              <p:cNvSpPr/>
              <p:nvPr/>
            </p:nvSpPr>
            <p:spPr bwMode="auto">
              <a:xfrm>
                <a:off x="9285640" y="1201271"/>
                <a:ext cx="268941" cy="19901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nl-NL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5E4A51D-2F8B-4BEA-B1BE-88931DDA11FF}"/>
                  </a:ext>
                </a:extLst>
              </p:cNvPr>
              <p:cNvSpPr txBox="1"/>
              <p:nvPr/>
            </p:nvSpPr>
            <p:spPr>
              <a:xfrm>
                <a:off x="6751813" y="830541"/>
                <a:ext cx="1162839" cy="397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Message</a:t>
                </a:r>
                <a:endParaRPr lang="nl-NL" sz="14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CF528AF-53EC-443A-86FB-D9772FFB8111}"/>
                </a:ext>
              </a:extLst>
            </p:cNvPr>
            <p:cNvGrpSpPr/>
            <p:nvPr/>
          </p:nvGrpSpPr>
          <p:grpSpPr>
            <a:xfrm>
              <a:off x="7459732" y="2296181"/>
              <a:ext cx="3669054" cy="536121"/>
              <a:chOff x="7459732" y="2152417"/>
              <a:chExt cx="3669054" cy="53612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3403C0-264A-4F10-AB49-4FB5C846007B}"/>
                  </a:ext>
                </a:extLst>
              </p:cNvPr>
              <p:cNvSpPr txBox="1"/>
              <p:nvPr/>
            </p:nvSpPr>
            <p:spPr>
              <a:xfrm>
                <a:off x="8226702" y="2152417"/>
                <a:ext cx="2176339" cy="536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i="1"/>
                  <a:t>ToF = 20 ns, TT = 100ns</a:t>
                </a:r>
              </a:p>
              <a:p>
                <a:pPr algn="ctr"/>
                <a:r>
                  <a:rPr lang="en-US" sz="1050" i="1"/>
                  <a:t>per packet </a:t>
                </a:r>
                <a:endParaRPr lang="nl-NL" sz="1050" i="1"/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87B1134-7A80-4B13-932B-995BECCB6632}"/>
                  </a:ext>
                </a:extLst>
              </p:cNvPr>
              <p:cNvCxnSpPr>
                <a:cxnSpLocks/>
                <a:stCxn id="37" idx="1"/>
              </p:cNvCxnSpPr>
              <p:nvPr/>
            </p:nvCxnSpPr>
            <p:spPr bwMode="auto">
              <a:xfrm flipH="1">
                <a:off x="7459732" y="2420477"/>
                <a:ext cx="76697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AFF8213-69A8-412B-8E93-675FD50B6E6A}"/>
                  </a:ext>
                </a:extLst>
              </p:cNvPr>
              <p:cNvCxnSpPr/>
              <p:nvPr/>
            </p:nvCxnSpPr>
            <p:spPr bwMode="auto">
              <a:xfrm flipV="1">
                <a:off x="10526040" y="2444804"/>
                <a:ext cx="602746" cy="1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5617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Coherency, Synchronization and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/>
              <a:t>Coherence</a:t>
            </a:r>
            <a:r>
              <a:rPr lang="en-US" sz="2800"/>
              <a:t>, </a:t>
            </a:r>
            <a:br>
              <a:rPr lang="en-US" sz="2800"/>
            </a:br>
            <a:r>
              <a:rPr lang="en-US" sz="2800"/>
              <a:t>about: </a:t>
            </a:r>
            <a:r>
              <a:rPr lang="en-US" sz="2800" i="1">
                <a:solidFill>
                  <a:srgbClr val="0033CC"/>
                </a:solidFill>
              </a:rPr>
              <a:t>Do I see the most recent data?</a:t>
            </a:r>
          </a:p>
          <a:p>
            <a:pPr lvl="1" eaLnBrk="1" hangingPunct="1"/>
            <a:r>
              <a:rPr lang="en-US" sz="2400"/>
              <a:t>e.g., when I load from address 1200, do I get the latest value written to address 1200 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 b="1"/>
              <a:t>Consistency</a:t>
            </a:r>
            <a:r>
              <a:rPr lang="en-US" sz="2800"/>
              <a:t>, </a:t>
            </a:r>
            <a:br>
              <a:rPr lang="en-US" sz="2800"/>
            </a:br>
            <a:r>
              <a:rPr lang="en-US" sz="2800"/>
              <a:t>about: </a:t>
            </a:r>
            <a:r>
              <a:rPr lang="en-US" sz="2800" b="1" i="1">
                <a:solidFill>
                  <a:srgbClr val="0033CC"/>
                </a:solidFill>
              </a:rPr>
              <a:t>When</a:t>
            </a:r>
            <a:r>
              <a:rPr lang="en-US" sz="2800" i="1">
                <a:solidFill>
                  <a:srgbClr val="0033CC"/>
                </a:solidFill>
              </a:rPr>
              <a:t> do I see a written value?</a:t>
            </a:r>
          </a:p>
          <a:p>
            <a:pPr lvl="1" eaLnBrk="1" hangingPunct="1"/>
            <a:r>
              <a:rPr lang="en-US" sz="2400"/>
              <a:t>e.g. do different processors see writes in the same order </a:t>
            </a:r>
            <a:br>
              <a:rPr lang="en-US" sz="2400"/>
            </a:br>
            <a:r>
              <a:rPr lang="en-US" sz="2400"/>
              <a:t>(w.r.t. other memory accesses)?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 b="1"/>
              <a:t>Synchronization</a:t>
            </a:r>
            <a:br>
              <a:rPr lang="en-US" sz="2800" i="1"/>
            </a:br>
            <a:r>
              <a:rPr lang="en-US" sz="2800" i="1">
                <a:solidFill>
                  <a:srgbClr val="0033CC"/>
                </a:solidFill>
              </a:rPr>
              <a:t>How to synchronize processes?</a:t>
            </a:r>
          </a:p>
          <a:p>
            <a:pPr lvl="1" eaLnBrk="1" hangingPunct="1"/>
            <a:r>
              <a:rPr lang="en-US" sz="2400"/>
              <a:t>how to protect access to shared data? </a:t>
            </a:r>
          </a:p>
          <a:p>
            <a:pPr lvl="1" eaLnBrk="1" hangingPunct="1"/>
            <a:r>
              <a:rPr lang="en-US" sz="2400"/>
              <a:t>how to make sure 2 processes communicate correctly?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65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63352" y="44624"/>
            <a:ext cx="11445875" cy="5403850"/>
          </a:xfrm>
        </p:spPr>
        <p:txBody>
          <a:bodyPr/>
          <a:lstStyle/>
          <a:p>
            <a:r>
              <a:rPr lang="en-US" sz="2600">
                <a:solidFill>
                  <a:schemeClr val="accent2"/>
                </a:solidFill>
              </a:rPr>
              <a:t>Coherence</a:t>
            </a:r>
          </a:p>
          <a:p>
            <a:pPr lvl="1"/>
            <a:r>
              <a:rPr lang="en-US" sz="2600"/>
              <a:t>problem caused if multiple copies of data in system exist (caches)</a:t>
            </a:r>
          </a:p>
          <a:p>
            <a:pPr lvl="2"/>
            <a:r>
              <a:rPr lang="en-US" sz="2400"/>
              <a:t>even in single processor system with DMA the problem exists</a:t>
            </a:r>
          </a:p>
          <a:p>
            <a:pPr lvl="1"/>
            <a:r>
              <a:rPr lang="en-US" sz="2600"/>
              <a:t>understand Snooping and Directory based protocols (+ some optimizations)</a:t>
            </a:r>
          </a:p>
          <a:p>
            <a:pPr lvl="2"/>
            <a:r>
              <a:rPr lang="en-US" sz="2400"/>
              <a:t>calculate time and space overhead</a:t>
            </a:r>
          </a:p>
          <a:p>
            <a:pPr lvl="2"/>
            <a:r>
              <a:rPr lang="en-US" sz="2400"/>
              <a:t>2 FSMs for Snooping: understand all possible actions</a:t>
            </a:r>
          </a:p>
          <a:p>
            <a:r>
              <a:rPr lang="en-US" sz="2600">
                <a:solidFill>
                  <a:schemeClr val="accent2"/>
                </a:solidFill>
              </a:rPr>
              <a:t>Synchronization</a:t>
            </a:r>
          </a:p>
          <a:p>
            <a:pPr lvl="1"/>
            <a:r>
              <a:rPr lang="en-US" sz="2600"/>
              <a:t>requires atomic read/write access operations to memory, like</a:t>
            </a:r>
          </a:p>
          <a:p>
            <a:pPr lvl="2"/>
            <a:r>
              <a:rPr lang="en-US" sz="2400"/>
              <a:t>exchange, test-and-set, ...</a:t>
            </a:r>
          </a:p>
          <a:p>
            <a:pPr lvl="2"/>
            <a:r>
              <a:rPr lang="en-US" sz="2400"/>
              <a:t>or use a load-linked / store-conditional scheme</a:t>
            </a:r>
          </a:p>
          <a:p>
            <a:pPr lvl="1"/>
            <a:r>
              <a:rPr lang="en-US" sz="2600"/>
              <a:t>critical sections</a:t>
            </a:r>
          </a:p>
          <a:p>
            <a:pPr lvl="1"/>
            <a:r>
              <a:rPr lang="en-US" sz="2600"/>
              <a:t>spinlock implementation and its optimization in the context of caches</a:t>
            </a:r>
          </a:p>
          <a:p>
            <a:r>
              <a:rPr lang="en-US" sz="2600">
                <a:solidFill>
                  <a:schemeClr val="accent2"/>
                </a:solidFill>
              </a:rPr>
              <a:t>Consistency</a:t>
            </a:r>
          </a:p>
          <a:p>
            <a:pPr lvl="1"/>
            <a:r>
              <a:rPr lang="en-US" sz="2600"/>
              <a:t>understand the fundamental problem (</a:t>
            </a:r>
            <a:r>
              <a:rPr lang="en-US" sz="2600" i="1">
                <a:solidFill>
                  <a:schemeClr val="accent3">
                    <a:lumMod val="50000"/>
                  </a:schemeClr>
                </a:solidFill>
              </a:rPr>
              <a:t>what’s the difference with coherence?</a:t>
            </a:r>
            <a:r>
              <a:rPr lang="en-US" sz="2600"/>
              <a:t>)</a:t>
            </a:r>
          </a:p>
          <a:p>
            <a:pPr lvl="1"/>
            <a:r>
              <a:rPr lang="en-US" sz="2600"/>
              <a:t>sequential the </a:t>
            </a:r>
            <a:r>
              <a:rPr lang="en-US" sz="2600" i="1"/>
              <a:t>most costly</a:t>
            </a:r>
            <a:r>
              <a:rPr lang="en-US" sz="2600"/>
              <a:t>, but </a:t>
            </a:r>
            <a:r>
              <a:rPr lang="en-US" sz="2600" i="1"/>
              <a:t>easiest for reasoning about your programs</a:t>
            </a:r>
          </a:p>
          <a:p>
            <a:pPr lvl="2"/>
            <a:r>
              <a:rPr lang="en-US" sz="2400"/>
              <a:t>it makes write buffer largely useless</a:t>
            </a:r>
          </a:p>
          <a:p>
            <a:pPr lvl="1"/>
            <a:r>
              <a:rPr lang="en-US" sz="2600"/>
              <a:t>relaxed models used in practice (i.e. ignore certain orderings)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170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073150"/>
            <a:ext cx="11446933" cy="1851794"/>
          </a:xfrm>
        </p:spPr>
        <p:txBody>
          <a:bodyPr/>
          <a:lstStyle/>
          <a:p>
            <a:r>
              <a:rPr lang="en-US"/>
              <a:t>Perceptron model</a:t>
            </a:r>
          </a:p>
          <a:p>
            <a:r>
              <a:rPr lang="en-US"/>
              <a:t>Multi-layer models</a:t>
            </a:r>
          </a:p>
          <a:p>
            <a:r>
              <a:rPr lang="en-US"/>
              <a:t>Convolution Neural Networks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67608" y="2492896"/>
            <a:ext cx="8656875" cy="4176464"/>
            <a:chOff x="965386" y="1597929"/>
            <a:chExt cx="7135416" cy="344244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965386" y="1597929"/>
            <a:ext cx="5816204" cy="3231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6" name="Visio" r:id="rId3" imgW="7794566" imgH="4328109" progId="Visio.Drawing.11">
                    <p:embed/>
                  </p:oleObj>
                </mc:Choice>
                <mc:Fallback>
                  <p:oleObj name="Visio" r:id="rId3" imgW="7794566" imgH="4328109" progId="Visio.Drawing.11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386" y="1597929"/>
                          <a:ext cx="5816204" cy="3231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5480237" y="1599119"/>
            <a:ext cx="2620565" cy="3237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7" name="Visio" r:id="rId5" imgW="3533393" imgH="4335407" progId="Visio.Drawing.11">
                    <p:embed/>
                  </p:oleObj>
                </mc:Choice>
                <mc:Fallback>
                  <p:oleObj name="Visio" r:id="rId5" imgW="3533393" imgH="4335407" progId="Visio.Drawing.11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0237" y="1599119"/>
                          <a:ext cx="2620565" cy="3237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6023162" y="2108707"/>
            <a:ext cx="1659731" cy="2174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8" name="Visio" r:id="rId7" imgW="2212486" imgH="2899011" progId="Visio.Drawing.11">
                    <p:embed/>
                  </p:oleObj>
                </mc:Choice>
                <mc:Fallback>
                  <p:oleObj name="Visio" r:id="rId7" imgW="2212486" imgH="2899011" progId="Visio.Drawing.11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3162" y="2108707"/>
                          <a:ext cx="1659731" cy="21740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4914690" y="1603881"/>
            <a:ext cx="1593056" cy="293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9" name="Visio" r:id="rId9" imgW="2124245" imgH="3918598" progId="Visio.Drawing.11">
                    <p:embed/>
                  </p:oleObj>
                </mc:Choice>
                <mc:Fallback>
                  <p:oleObj name="Visio" r:id="rId9" imgW="2124245" imgH="3918598" progId="Visio.Drawing.11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4690" y="1603881"/>
                          <a:ext cx="1593056" cy="2938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5475474" y="1863438"/>
            <a:ext cx="1727597" cy="2756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0" name="Visio" r:id="rId11" imgW="2303155" imgH="3675595" progId="Visio.Drawing.11">
                    <p:embed/>
                  </p:oleObj>
                </mc:Choice>
                <mc:Fallback>
                  <p:oleObj name="Visio" r:id="rId11" imgW="2303155" imgH="3675595" progId="Visio.Drawing.11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5474" y="1863438"/>
                          <a:ext cx="1727597" cy="2756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4211031" y="1600309"/>
            <a:ext cx="1264444" cy="293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1" name="Visio" r:id="rId13" imgW="1685742" imgH="3918598" progId="Visio.Drawing.11">
                    <p:embed/>
                  </p:oleObj>
                </mc:Choice>
                <mc:Fallback>
                  <p:oleObj name="Visio" r:id="rId13" imgW="1685742" imgH="3918598" progId="Visio.Drawing.11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1031" y="1600309"/>
                          <a:ext cx="1264444" cy="2938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484875" y="2318257"/>
            <a:ext cx="558403" cy="1045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" name="Visio" r:id="rId15" imgW="744511" imgH="1394499" progId="Visio.Drawing.11">
                    <p:embed/>
                  </p:oleObj>
                </mc:Choice>
                <mc:Fallback>
                  <p:oleObj name="Visio" r:id="rId15" imgW="744511" imgH="1394499" progId="Visio.Drawing.11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4875" y="2318257"/>
                          <a:ext cx="558403" cy="10453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4664658" y="2507566"/>
            <a:ext cx="472679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" name="Visio" r:id="rId17" imgW="630096" imgH="1511270" progId="Visio.Drawing.11">
                    <p:embed/>
                  </p:oleObj>
                </mc:Choice>
                <mc:Fallback>
                  <p:oleObj name="Visio" r:id="rId17" imgW="630096" imgH="1511270" progId="Visio.Drawing.11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4658" y="2507566"/>
                          <a:ext cx="472679" cy="1133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4327712" y="2655203"/>
            <a:ext cx="897731" cy="958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4" name="Visio" r:id="rId19" imgW="1197317" imgH="1277998" progId="Visio.Drawing.11">
                    <p:embed/>
                  </p:oleObj>
                </mc:Choice>
                <mc:Fallback>
                  <p:oleObj name="Visio" r:id="rId19" imgW="1197317" imgH="1277998" progId="Visio.Drawing.11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7712" y="2655203"/>
                          <a:ext cx="897731" cy="958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4320568" y="2811175"/>
            <a:ext cx="994172" cy="551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" name="Visio" r:id="rId21" imgW="1325764" imgH="734957" progId="Visio.Drawing.11">
                    <p:embed/>
                  </p:oleObj>
                </mc:Choice>
                <mc:Fallback>
                  <p:oleObj name="Visio" r:id="rId21" imgW="1325764" imgH="734957" progId="Visio.Drawing.11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568" y="2811175"/>
                          <a:ext cx="994172" cy="551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4499162" y="3005247"/>
            <a:ext cx="901303" cy="615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6" name="Visio" r:id="rId23" imgW="1201634" imgH="820103" progId="Visio.Drawing.11">
                    <p:embed/>
                  </p:oleObj>
                </mc:Choice>
                <mc:Fallback>
                  <p:oleObj name="Visio" r:id="rId23" imgW="1201634" imgH="820103" progId="Visio.Drawing.11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162" y="3005247"/>
                          <a:ext cx="901303" cy="615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4333665" y="2867135"/>
            <a:ext cx="1162050" cy="773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7" name="Visio" r:id="rId25" imgW="1549738" imgH="1031751" progId="Visio.Drawing.11">
                    <p:embed/>
                  </p:oleObj>
                </mc:Choice>
                <mc:Fallback>
                  <p:oleObj name="Visio" r:id="rId25" imgW="1549738" imgH="1031751" progId="Visio.Drawing.11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665" y="2867135"/>
                          <a:ext cx="1162050" cy="7739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4320568" y="2877851"/>
            <a:ext cx="1244203" cy="812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8" name="Visio" r:id="rId27" imgW="1659297" imgH="1082568" progId="Visio.Drawing.11">
                    <p:embed/>
                  </p:oleObj>
                </mc:Choice>
                <mc:Fallback>
                  <p:oleObj name="Visio" r:id="rId27" imgW="1659297" imgH="1082568" progId="Visio.Drawing.11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568" y="2877851"/>
                          <a:ext cx="1244203" cy="8120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4333664" y="2871897"/>
            <a:ext cx="1329929" cy="979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9" name="Visio" r:id="rId29" imgW="1773443" imgH="1306379" progId="Visio.Drawing.11">
                    <p:embed/>
                  </p:oleObj>
                </mc:Choice>
                <mc:Fallback>
                  <p:oleObj name="Visio" r:id="rId29" imgW="1773443" imgH="1306379" progId="Visio.Drawing.11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664" y="2871897"/>
                          <a:ext cx="1329929" cy="9798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4489637" y="3130263"/>
            <a:ext cx="1254919" cy="902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0" name="Visio" r:id="rId31" imgW="1673059" imgH="1203664" progId="Visio.Drawing.11">
                    <p:embed/>
                  </p:oleObj>
                </mc:Choice>
                <mc:Fallback>
                  <p:oleObj name="Visio" r:id="rId31" imgW="1673059" imgH="1203664" progId="Visio.Drawing.11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9637" y="3130263"/>
                          <a:ext cx="1254919" cy="902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4320569" y="2893328"/>
            <a:ext cx="1496615" cy="1314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1" name="Visio" r:id="rId33" imgW="1994988" imgH="1751841" progId="Visio.Drawing.11">
                    <p:embed/>
                  </p:oleObj>
                </mc:Choice>
                <mc:Fallback>
                  <p:oleObj name="Visio" r:id="rId33" imgW="1994988" imgH="1751841" progId="Visio.Drawing.11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569" y="2893328"/>
                          <a:ext cx="1496615" cy="1314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484875" y="3127882"/>
            <a:ext cx="1416844" cy="12311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" name="Visio" r:id="rId35" imgW="1889747" imgH="1641827" progId="Visio.Drawing.11">
                    <p:embed/>
                  </p:oleObj>
                </mc:Choice>
                <mc:Fallback>
                  <p:oleObj name="Visio" r:id="rId35" imgW="1889747" imgH="1641827" progId="Visio.Drawing.11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4875" y="3127882"/>
                          <a:ext cx="1416844" cy="12311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3471653" y="1909872"/>
            <a:ext cx="1146572" cy="215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" name="Visio" r:id="rId37" imgW="1529500" imgH="2867926" progId="Visio.Drawing.11">
                    <p:embed/>
                  </p:oleObj>
                </mc:Choice>
                <mc:Fallback>
                  <p:oleObj name="Visio" r:id="rId37" imgW="1529500" imgH="2867926" progId="Visio.Drawing.11">
                    <p:embed/>
                    <p:pic>
                      <p:nvPicPr>
                        <p:cNvPr id="2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1653" y="1909872"/>
                          <a:ext cx="1146572" cy="2151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2592971" y="1919397"/>
            <a:ext cx="919163" cy="195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4" name="Visio" r:id="rId39" imgW="1225651" imgH="2604109" progId="Visio.Drawing.11">
                    <p:embed/>
                  </p:oleObj>
                </mc:Choice>
                <mc:Fallback>
                  <p:oleObj name="Visio" r:id="rId39" imgW="1225651" imgH="2604109" progId="Visio.Drawing.11">
                    <p:embed/>
                    <p:pic>
                      <p:nvPicPr>
                        <p:cNvPr id="2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971" y="1919397"/>
                          <a:ext cx="919163" cy="1952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2616784" y="2819509"/>
            <a:ext cx="106561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5" name="Visio" r:id="rId41" imgW="1421010" imgH="761820" progId="Visio.Drawing.11">
                    <p:embed/>
                  </p:oleObj>
                </mc:Choice>
                <mc:Fallback>
                  <p:oleObj name="Visio" r:id="rId41" imgW="1421010" imgH="761820" progId="Visio.Drawing.11">
                    <p:embed/>
                    <p:pic>
                      <p:nvPicPr>
                        <p:cNvPr id="2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784" y="2819509"/>
                          <a:ext cx="1065610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2621546" y="3077875"/>
            <a:ext cx="123706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" name="Visio" r:id="rId43" imgW="1649700" imgH="761551" progId="Visio.Drawing.11">
                    <p:embed/>
                  </p:oleObj>
                </mc:Choice>
                <mc:Fallback>
                  <p:oleObj name="Visio" r:id="rId43" imgW="1649700" imgH="761551" progId="Visio.Drawing.11">
                    <p:embed/>
                    <p:pic>
                      <p:nvPicPr>
                        <p:cNvPr id="27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1546" y="3077875"/>
                          <a:ext cx="1237060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2616784" y="3205272"/>
            <a:ext cx="1393031" cy="701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7" name="Visio" r:id="rId45" imgW="1856790" imgH="934349" progId="Visio.Drawing.11">
                    <p:embed/>
                  </p:oleObj>
                </mc:Choice>
                <mc:Fallback>
                  <p:oleObj name="Visio" r:id="rId45" imgW="1856790" imgH="934349" progId="Visio.Drawing.11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784" y="3205272"/>
                          <a:ext cx="1393031" cy="701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3646675" y="2905234"/>
            <a:ext cx="88701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8" name="Visio" r:id="rId47" imgW="1182600" imgH="533759" progId="Visio.Drawing.11">
                    <p:embed/>
                  </p:oleObj>
                </mc:Choice>
                <mc:Fallback>
                  <p:oleObj name="Visio" r:id="rId47" imgW="1182600" imgH="533759" progId="Visio.Drawing.11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675" y="2905234"/>
                          <a:ext cx="887015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3821696" y="3179079"/>
            <a:ext cx="890588" cy="403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9" name="Visio" r:id="rId49" imgW="1187730" imgH="538612" progId="Visio.Drawing.11">
                    <p:embed/>
                  </p:oleObj>
                </mc:Choice>
                <mc:Fallback>
                  <p:oleObj name="Visio" r:id="rId49" imgW="1187730" imgH="538612" progId="Visio.Drawing.11">
                    <p:embed/>
                    <p:pic>
                      <p:nvPicPr>
                        <p:cNvPr id="3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1696" y="3179079"/>
                          <a:ext cx="890588" cy="403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3975287" y="3437444"/>
            <a:ext cx="897731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0" name="Visio" r:id="rId51" imgW="1196910" imgH="514350" progId="Visio.Drawing.11">
                    <p:embed/>
                  </p:oleObj>
                </mc:Choice>
                <mc:Fallback>
                  <p:oleObj name="Visio" r:id="rId51" imgW="1196910" imgH="514350" progId="Visio.Drawing.11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5287" y="3437444"/>
                          <a:ext cx="897731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5002796" y="2386122"/>
            <a:ext cx="588169" cy="172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1" name="Visio" r:id="rId53" imgW="784719" imgH="230029" progId="Visio.Drawing.11">
                    <p:embed/>
                  </p:oleObj>
                </mc:Choice>
                <mc:Fallback>
                  <p:oleObj name="Visio" r:id="rId53" imgW="784719" imgH="230029" progId="Visio.Drawing.11">
                    <p:embed/>
                    <p:pic>
                      <p:nvPicPr>
                        <p:cNvPr id="32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2796" y="2386122"/>
                          <a:ext cx="588169" cy="1726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5096855" y="2564716"/>
            <a:ext cx="594122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" name="Visio" r:id="rId55" imgW="792544" imgH="228677" progId="Visio.Drawing.11">
                    <p:embed/>
                  </p:oleObj>
                </mc:Choice>
                <mc:Fallback>
                  <p:oleObj name="Visio" r:id="rId55" imgW="792544" imgH="228677" progId="Visio.Drawing.11">
                    <p:embed/>
                    <p:pic>
                      <p:nvPicPr>
                        <p:cNvPr id="3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6855" y="2564716"/>
                          <a:ext cx="594122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5184962" y="2726641"/>
            <a:ext cx="590550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3" name="Visio" r:id="rId57" imgW="787687" imgH="228677" progId="Visio.Drawing.11">
                    <p:embed/>
                  </p:oleObj>
                </mc:Choice>
                <mc:Fallback>
                  <p:oleObj name="Visio" r:id="rId57" imgW="787687" imgH="228677" progId="Visio.Drawing.11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962" y="2726641"/>
                          <a:ext cx="590550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5273068" y="2895709"/>
            <a:ext cx="594122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" name="Visio" r:id="rId59" imgW="792544" imgH="228677" progId="Visio.Drawing.11">
                    <p:embed/>
                  </p:oleObj>
                </mc:Choice>
                <mc:Fallback>
                  <p:oleObj name="Visio" r:id="rId59" imgW="792544" imgH="228677" progId="Visio.Drawing.11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3068" y="2895709"/>
                          <a:ext cx="594122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5357602" y="3074303"/>
            <a:ext cx="590550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" name="Visio" r:id="rId61" imgW="787687" imgH="228677" progId="Visio.Drawing.11">
                    <p:embed/>
                  </p:oleObj>
                </mc:Choice>
                <mc:Fallback>
                  <p:oleObj name="Visio" r:id="rId61" imgW="787687" imgH="228677" progId="Visio.Drawing.11">
                    <p:embed/>
                    <p:pic>
                      <p:nvPicPr>
                        <p:cNvPr id="36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602" y="3074303"/>
                          <a:ext cx="590550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5444518" y="3254088"/>
            <a:ext cx="584597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" name="Visio" r:id="rId63" imgW="779861" imgH="228677" progId="Visio.Drawing.11">
                    <p:embed/>
                  </p:oleObj>
                </mc:Choice>
                <mc:Fallback>
                  <p:oleObj name="Visio" r:id="rId63" imgW="779861" imgH="228677" progId="Visio.Drawing.11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4518" y="3254088"/>
                          <a:ext cx="584597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5515956" y="3429109"/>
            <a:ext cx="600075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7" name="Visio" r:id="rId65" imgW="800370" imgH="228677" progId="Visio.Drawing.11">
                    <p:embed/>
                  </p:oleObj>
                </mc:Choice>
                <mc:Fallback>
                  <p:oleObj name="Visio" r:id="rId65" imgW="800370" imgH="228677" progId="Visio.Drawing.11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5956" y="3429109"/>
                          <a:ext cx="600075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5614778" y="3608895"/>
            <a:ext cx="603647" cy="173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8" name="Visio" r:id="rId67" imgW="804418" imgH="232191" progId="Visio.Drawing.11">
                    <p:embed/>
                  </p:oleObj>
                </mc:Choice>
                <mc:Fallback>
                  <p:oleObj name="Visio" r:id="rId67" imgW="804418" imgH="232191" progId="Visio.Drawing.11">
                    <p:embed/>
                    <p:pic>
                      <p:nvPicPr>
                        <p:cNvPr id="39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4778" y="3608895"/>
                          <a:ext cx="603647" cy="1738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5690977" y="3795822"/>
            <a:ext cx="596504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9" name="Visio" r:id="rId69" imgW="794973" imgH="228677" progId="Visio.Drawing.11">
                    <p:embed/>
                  </p:oleObj>
                </mc:Choice>
                <mc:Fallback>
                  <p:oleObj name="Visio" r:id="rId69" imgW="794973" imgH="228677" progId="Visio.Drawing.11">
                    <p:embed/>
                    <p:pic>
                      <p:nvPicPr>
                        <p:cNvPr id="4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0977" y="3795822"/>
                          <a:ext cx="596504" cy="1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5771940" y="3952985"/>
            <a:ext cx="589360" cy="173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0" name="Visio" r:id="rId71" imgW="785258" imgH="231921" progId="Visio.Drawing.11">
                    <p:embed/>
                  </p:oleObj>
                </mc:Choice>
                <mc:Fallback>
                  <p:oleObj name="Visio" r:id="rId71" imgW="785258" imgH="231921" progId="Visio.Drawing.11">
                    <p:embed/>
                    <p:pic>
                      <p:nvPicPr>
                        <p:cNvPr id="4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1940" y="3952985"/>
                          <a:ext cx="589360" cy="1738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5867189" y="4122053"/>
            <a:ext cx="604838" cy="1869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1" name="Visio" r:id="rId73" imgW="806846" imgH="250031" progId="Visio.Drawing.11">
                    <p:embed/>
                  </p:oleObj>
                </mc:Choice>
                <mc:Fallback>
                  <p:oleObj name="Visio" r:id="rId73" imgW="806846" imgH="250031" progId="Visio.Drawing.11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189" y="4122053"/>
                          <a:ext cx="604838" cy="1869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5988634" y="3283853"/>
            <a:ext cx="1088231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2" name="Visio" r:id="rId75" imgW="1451244" imgH="1403148" progId="Visio.Drawing.11">
                    <p:embed/>
                  </p:oleObj>
                </mc:Choice>
                <mc:Fallback>
                  <p:oleObj name="Visio" r:id="rId75" imgW="1451244" imgH="1403148" progId="Visio.Drawing.11">
                    <p:embed/>
                    <p:pic>
                      <p:nvPicPr>
                        <p:cNvPr id="4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8634" y="3283853"/>
                          <a:ext cx="1088231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1750008" y="2089657"/>
            <a:ext cx="939404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3" name="Visio" r:id="rId77" imgW="1246969" imgH="2015117" progId="Visio.Drawing.11">
                    <p:embed/>
                  </p:oleObj>
                </mc:Choice>
                <mc:Fallback>
                  <p:oleObj name="Visio" r:id="rId77" imgW="1246969" imgH="2015117" progId="Visio.Drawing.11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0008" y="2089657"/>
                          <a:ext cx="939404" cy="152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244F6D1-B8B1-4D39-8E16-ADA767806CF8}"/>
                </a:ext>
              </a:extLst>
            </p:cNvPr>
            <p:cNvSpPr txBox="1"/>
            <p:nvPr/>
          </p:nvSpPr>
          <p:spPr>
            <a:xfrm>
              <a:off x="2261441" y="3960581"/>
              <a:ext cx="193514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/>
                <a:t>multiple</a:t>
              </a:r>
              <a:br>
                <a:rPr lang="en-US" sz="1650" dirty="0"/>
              </a:br>
              <a:r>
                <a:rPr lang="en-US" sz="1650" dirty="0"/>
                <a:t>output channels (M)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F511173-D95D-4313-82C9-BAB38F5A7C81}"/>
                </a:ext>
              </a:extLst>
            </p:cNvPr>
            <p:cNvSpPr txBox="1"/>
            <p:nvPr/>
          </p:nvSpPr>
          <p:spPr>
            <a:xfrm>
              <a:off x="4689584" y="4440209"/>
              <a:ext cx="173156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/>
                <a:t>multiple</a:t>
              </a:r>
              <a:br>
                <a:rPr lang="en-US" sz="1650" dirty="0"/>
              </a:br>
              <a:r>
                <a:rPr lang="en-US" sz="1650" dirty="0"/>
                <a:t>input channels (C)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840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Neural Networks do?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966" y="1268760"/>
            <a:ext cx="3466836" cy="228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30" y="1196752"/>
            <a:ext cx="3729332" cy="237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5" y="4054390"/>
            <a:ext cx="4119331" cy="17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997" y="3861048"/>
            <a:ext cx="3880617" cy="218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55132" y="3106377"/>
            <a:ext cx="143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Classification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97523" y="3110265"/>
            <a:ext cx="161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Approximation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51584" y="5805264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Optimization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04312" y="5805264"/>
            <a:ext cx="113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17036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Computer systems</a:t>
            </a:r>
          </a:p>
          <a:p>
            <a:r>
              <a:rPr lang="en-US"/>
              <a:t>Micro Architecture</a:t>
            </a:r>
          </a:p>
          <a:p>
            <a:pPr lvl="1"/>
            <a:r>
              <a:rPr lang="en-US"/>
              <a:t>RISC principles</a:t>
            </a:r>
          </a:p>
          <a:p>
            <a:r>
              <a:rPr lang="en-US"/>
              <a:t>Multi-Issue architectures</a:t>
            </a:r>
          </a:p>
          <a:p>
            <a:pPr lvl="1"/>
            <a:r>
              <a:rPr lang="en-US"/>
              <a:t>Superscalar</a:t>
            </a:r>
          </a:p>
          <a:p>
            <a:pPr lvl="1"/>
            <a:r>
              <a:rPr lang="en-US"/>
              <a:t>VLIW + TTA</a:t>
            </a:r>
          </a:p>
          <a:p>
            <a:r>
              <a:rPr lang="en-US"/>
              <a:t>Memory hierarchy &amp; Caches</a:t>
            </a:r>
          </a:p>
          <a:p>
            <a:r>
              <a:rPr lang="en-US"/>
              <a:t>Simulation</a:t>
            </a:r>
          </a:p>
          <a:p>
            <a:r>
              <a:rPr lang="en-US"/>
              <a:t>Loop transformations</a:t>
            </a:r>
          </a:p>
          <a:p>
            <a:r>
              <a:rPr lang="en-US"/>
              <a:t>Multi-threading &amp; Multi-Processors</a:t>
            </a:r>
          </a:p>
          <a:p>
            <a:r>
              <a:rPr lang="en-US"/>
              <a:t>Networks</a:t>
            </a:r>
          </a:p>
          <a:p>
            <a:r>
              <a:rPr lang="en-US"/>
              <a:t>Coherency, Synchronization, Consistency</a:t>
            </a:r>
          </a:p>
          <a:p>
            <a:r>
              <a:rPr lang="en-US"/>
              <a:t>Introduction to Deep Learning and their Accelerators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475" y="0"/>
            <a:ext cx="26765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08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we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Computer systems</a:t>
            </a:r>
          </a:p>
          <a:p>
            <a:r>
              <a:rPr lang="en-US"/>
              <a:t>Micro Architecture</a:t>
            </a:r>
          </a:p>
          <a:p>
            <a:pPr lvl="1"/>
            <a:r>
              <a:rPr lang="en-US"/>
              <a:t>RISC principles</a:t>
            </a:r>
          </a:p>
          <a:p>
            <a:r>
              <a:rPr lang="en-US"/>
              <a:t>Multi-Issue architectures</a:t>
            </a:r>
          </a:p>
          <a:p>
            <a:pPr lvl="1"/>
            <a:r>
              <a:rPr lang="en-US"/>
              <a:t>Superscalar</a:t>
            </a:r>
          </a:p>
          <a:p>
            <a:pPr lvl="1"/>
            <a:r>
              <a:rPr lang="en-US"/>
              <a:t>VLIW + TTA</a:t>
            </a:r>
          </a:p>
          <a:p>
            <a:r>
              <a:rPr lang="en-US"/>
              <a:t>Memory hierarchy &amp; Caches</a:t>
            </a:r>
          </a:p>
          <a:p>
            <a:r>
              <a:rPr lang="en-US"/>
              <a:t>Simulation</a:t>
            </a:r>
          </a:p>
          <a:p>
            <a:r>
              <a:rPr lang="en-US"/>
              <a:t>Loop transformations</a:t>
            </a:r>
          </a:p>
          <a:p>
            <a:r>
              <a:rPr lang="en-US"/>
              <a:t>Multi-threading support</a:t>
            </a:r>
          </a:p>
          <a:p>
            <a:r>
              <a:rPr lang="en-US"/>
              <a:t>Multi-Processors</a:t>
            </a:r>
          </a:p>
          <a:p>
            <a:r>
              <a:rPr lang="en-US"/>
              <a:t>Networks &amp; Routing</a:t>
            </a:r>
          </a:p>
          <a:p>
            <a:r>
              <a:rPr lang="en-US"/>
              <a:t>Coherency, Synchronization, Consistency</a:t>
            </a:r>
          </a:p>
          <a:p>
            <a:r>
              <a:rPr lang="en-US"/>
              <a:t>Deep learning and architectures supporting it</a:t>
            </a:r>
          </a:p>
        </p:txBody>
      </p:sp>
      <p:pic>
        <p:nvPicPr>
          <p:cNvPr id="5" name="Picture 2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4294" y="116632"/>
            <a:ext cx="3237706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1002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Feedback from you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are the major things </a:t>
            </a:r>
            <a:r>
              <a:rPr lang="en-US" altLang="en-US" b="1"/>
              <a:t>you</a:t>
            </a:r>
            <a:r>
              <a:rPr lang="en-US" altLang="en-US"/>
              <a:t> learned?</a:t>
            </a:r>
          </a:p>
          <a:p>
            <a:pPr lvl="1"/>
            <a:r>
              <a:rPr lang="en-US" altLang="en-US"/>
              <a:t>What was your favorite topic(s)?</a:t>
            </a:r>
          </a:p>
          <a:p>
            <a:pPr lvl="1"/>
            <a:r>
              <a:rPr lang="en-US" altLang="en-US"/>
              <a:t>What are the key issues?</a:t>
            </a:r>
          </a:p>
          <a:p>
            <a:r>
              <a:rPr lang="en-US" altLang="en-US"/>
              <a:t>Theory: What topics did you miss?</a:t>
            </a:r>
          </a:p>
          <a:p>
            <a:pPr lvl="1"/>
            <a:r>
              <a:rPr lang="en-US" altLang="en-US"/>
              <a:t>note, you can also select an interesting topic for you bonus paper presentation</a:t>
            </a:r>
          </a:p>
          <a:p>
            <a:r>
              <a:rPr lang="en-US" altLang="en-US"/>
              <a:t>Labs: What did you think about the 3 labs?</a:t>
            </a:r>
          </a:p>
          <a:p>
            <a:pPr lvl="1"/>
            <a:r>
              <a:rPr lang="en-US" altLang="en-US"/>
              <a:t>did you miss anything?</a:t>
            </a:r>
          </a:p>
          <a:p>
            <a:pPr lvl="1"/>
            <a:r>
              <a:rPr lang="en-US" altLang="en-US"/>
              <a:t>what was our experience with the (GPU) server? We used it for the first time.</a:t>
            </a:r>
          </a:p>
          <a:p>
            <a:r>
              <a:rPr lang="en-US" altLang="en-US"/>
              <a:t>What should we further change next year?</a:t>
            </a:r>
          </a:p>
          <a:p>
            <a:pPr marL="0" indent="0">
              <a:buNone/>
            </a:pPr>
            <a:endParaRPr lang="en-US" altLang="en-US"/>
          </a:p>
          <a:p>
            <a:r>
              <a:rPr lang="en-US" altLang="en-US"/>
              <a:t>Check our website 5SIA0:</a:t>
            </a:r>
          </a:p>
          <a:p>
            <a:r>
              <a:rPr lang="en-US" altLang="en-US" sz="2000">
                <a:hlinkClick r:id="rId2"/>
              </a:rPr>
              <a:t>www.es.ele.tue.nl/~heco/courses/EmbeddedComputerArchitecture/</a:t>
            </a:r>
            <a:endParaRPr lang="en-US" altLang="en-US" sz="2000"/>
          </a:p>
          <a:p>
            <a:endParaRPr lang="en-US" altLang="en-US" sz="2000"/>
          </a:p>
          <a:p>
            <a:pPr marL="0" indent="0">
              <a:buNone/>
            </a:pPr>
            <a:r>
              <a:rPr lang="en-US" altLang="en-US" sz="2800" b="1">
                <a:solidFill>
                  <a:srgbClr val="00B050"/>
                </a:solidFill>
              </a:rPr>
              <a:t>Send an email if you have feedback and ideas; highly appreciated !</a:t>
            </a:r>
          </a:p>
          <a:p>
            <a:endParaRPr lang="en-US" altLang="en-US" sz="2000"/>
          </a:p>
        </p:txBody>
      </p:sp>
      <p:pic>
        <p:nvPicPr>
          <p:cNvPr id="6146" name="Picture 2" descr="Crafting a Good Customer Feedback Survey | Issuetrak">
            <a:extLst>
              <a:ext uri="{FF2B5EF4-FFF2-40B4-BE49-F238E27FC236}">
                <a16:creationId xmlns:a16="http://schemas.microsoft.com/office/drawing/2014/main" id="{13E3CFB3-DE5F-4C8A-9386-A18EB366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15095"/>
            <a:ext cx="3416796" cy="24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ernon Parish School Board - Grading Policies">
            <a:extLst>
              <a:ext uri="{FF2B5EF4-FFF2-40B4-BE49-F238E27FC236}">
                <a16:creationId xmlns:a16="http://schemas.microsoft.com/office/drawing/2014/main" id="{5A24FE01-C4AF-401F-8F57-94BACC555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240" y="4365103"/>
            <a:ext cx="2269479" cy="2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Grading, max 100 points (gives a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073150"/>
            <a:ext cx="11772138" cy="5403850"/>
          </a:xfrm>
        </p:spPr>
        <p:txBody>
          <a:bodyPr/>
          <a:lstStyle/>
          <a:p>
            <a:r>
              <a:rPr lang="en-US" sz="2600" b="1"/>
              <a:t>3 </a:t>
            </a:r>
            <a:r>
              <a:rPr lang="en-US" sz="2600" b="1" dirty="0"/>
              <a:t>lab reports</a:t>
            </a:r>
            <a:r>
              <a:rPr lang="en-US" sz="2600" dirty="0"/>
              <a:t>, each up to </a:t>
            </a:r>
            <a:r>
              <a:rPr lang="en-US" sz="2600"/>
              <a:t>10 points</a:t>
            </a:r>
            <a:endParaRPr lang="en-US" sz="2600" dirty="0"/>
          </a:p>
          <a:p>
            <a:r>
              <a:rPr lang="en-US" sz="2600" b="1"/>
              <a:t>On-campus</a:t>
            </a:r>
            <a:r>
              <a:rPr lang="en-US" sz="2600"/>
              <a:t> exam, max 70 points: </a:t>
            </a:r>
            <a:r>
              <a:rPr lang="en-US" sz="2600">
                <a:solidFill>
                  <a:schemeClr val="accent2"/>
                </a:solidFill>
              </a:rPr>
              <a:t>Monday Jan 31</a:t>
            </a:r>
            <a:r>
              <a:rPr lang="en-US" sz="2600"/>
              <a:t>, </a:t>
            </a:r>
            <a:r>
              <a:rPr lang="en-US" sz="2600">
                <a:solidFill>
                  <a:schemeClr val="accent2"/>
                </a:solidFill>
              </a:rPr>
              <a:t>13.30</a:t>
            </a:r>
            <a:r>
              <a:rPr lang="en-US">
                <a:solidFill>
                  <a:schemeClr val="accent2"/>
                </a:solidFill>
              </a:rPr>
              <a:t>h </a:t>
            </a:r>
            <a:r>
              <a:rPr lang="en-US"/>
              <a:t>(login a little earlier)</a:t>
            </a:r>
          </a:p>
          <a:p>
            <a:pPr lvl="1"/>
            <a:r>
              <a:rPr lang="en-US"/>
              <a:t>use and test your laptop with the ‘stepstick’</a:t>
            </a:r>
          </a:p>
          <a:p>
            <a:pPr lvl="1"/>
            <a:r>
              <a:rPr lang="en-US"/>
              <a:t>questions </a:t>
            </a:r>
            <a:r>
              <a:rPr lang="en-US" dirty="0"/>
              <a:t>about each lab: each 15 points</a:t>
            </a:r>
          </a:p>
          <a:p>
            <a:pPr lvl="1"/>
            <a:r>
              <a:rPr lang="en-US" dirty="0"/>
              <a:t>questions about general / discussed theory: </a:t>
            </a:r>
            <a:r>
              <a:rPr lang="en-US"/>
              <a:t>25 points</a:t>
            </a:r>
            <a:endParaRPr lang="en-US" dirty="0"/>
          </a:p>
          <a:p>
            <a:pPr lvl="1"/>
            <a:r>
              <a:rPr lang="en-US"/>
              <a:t>Note: to get access to the exam you have to pass the trial exam with an 8</a:t>
            </a:r>
          </a:p>
          <a:p>
            <a:pPr lvl="2"/>
            <a:r>
              <a:rPr lang="en-US" sz="1800"/>
              <a:t>you may try as many times as you like, before the deadline (see oncourse)</a:t>
            </a:r>
            <a:endParaRPr lang="en-US" sz="2600" b="1"/>
          </a:p>
          <a:p>
            <a:r>
              <a:rPr lang="en-US" sz="2600" b="1"/>
              <a:t>Bonus</a:t>
            </a:r>
            <a:r>
              <a:rPr lang="en-US" sz="2600"/>
              <a:t>, up to 10 points: </a:t>
            </a:r>
            <a:r>
              <a:rPr lang="en-US" sz="2600">
                <a:solidFill>
                  <a:schemeClr val="accent2"/>
                </a:solidFill>
              </a:rPr>
              <a:t>Thursday Febr 10, 2022, 13h-17.30h (10 min slots)</a:t>
            </a:r>
          </a:p>
          <a:p>
            <a:pPr lvl="1"/>
            <a:r>
              <a:rPr lang="en-US"/>
              <a:t>studying </a:t>
            </a:r>
            <a:r>
              <a:rPr lang="en-US" dirty="0"/>
              <a:t>and presenting a </a:t>
            </a:r>
            <a:r>
              <a:rPr lang="en-US"/>
              <a:t>recent scientific high </a:t>
            </a:r>
            <a:r>
              <a:rPr lang="en-US" dirty="0"/>
              <a:t>quality article, strongly related to </a:t>
            </a:r>
            <a:r>
              <a:rPr lang="en-US"/>
              <a:t>the course; follow instructions on the course website </a:t>
            </a:r>
            <a:r>
              <a:rPr lang="en-US" sz="2400"/>
              <a:t>(</a:t>
            </a:r>
            <a:r>
              <a:rPr lang="en-US" sz="2000"/>
              <a:t>http://www.es.ele.tue.nl/~heco/courses/ECA)</a:t>
            </a:r>
            <a:endParaRPr lang="en-US" sz="2400"/>
          </a:p>
          <a:p>
            <a:pPr lvl="1"/>
            <a:r>
              <a:rPr lang="en-US"/>
              <a:t>you have to sign up (you’ll get an email); penalty (5 points) for no-show</a:t>
            </a:r>
            <a:endParaRPr lang="en-US" sz="2600" b="1"/>
          </a:p>
          <a:p>
            <a:endParaRPr lang="en-US" sz="2600" b="1"/>
          </a:p>
          <a:p>
            <a:r>
              <a:rPr lang="en-US" sz="2600" b="1"/>
              <a:t>Resit: </a:t>
            </a:r>
            <a:r>
              <a:rPr lang="en-US" sz="2600">
                <a:solidFill>
                  <a:schemeClr val="accent2"/>
                </a:solidFill>
              </a:rPr>
              <a:t>April 19, Monday, at 18-21h</a:t>
            </a:r>
            <a:r>
              <a:rPr lang="en-US" sz="2600"/>
              <a:t>; same procedure as main exam !</a:t>
            </a:r>
          </a:p>
          <a:p>
            <a:pPr lvl="1"/>
            <a:r>
              <a:rPr lang="en-US" sz="2000"/>
              <a:t>Labs reports which are insufficient can be improved; </a:t>
            </a:r>
            <a:r>
              <a:rPr lang="en-US" sz="2000" b="1"/>
              <a:t>hand-in before </a:t>
            </a:r>
            <a:r>
              <a:rPr lang="en-US" sz="2000" b="1">
                <a:solidFill>
                  <a:schemeClr val="accent2"/>
                </a:solidFill>
              </a:rPr>
              <a:t>April 10, 23.59h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07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073150"/>
            <a:ext cx="11700130" cy="5403850"/>
          </a:xfrm>
        </p:spPr>
        <p:txBody>
          <a:bodyPr/>
          <a:lstStyle/>
          <a:p>
            <a:pPr>
              <a:defRPr/>
            </a:pPr>
            <a:r>
              <a:rPr lang="en-US"/>
              <a:t>Interesting follow-up courses</a:t>
            </a:r>
          </a:p>
          <a:p>
            <a:pPr lvl="1">
              <a:defRPr/>
            </a:pPr>
            <a:r>
              <a:rPr lang="en-US"/>
              <a:t>Intelligent Architectures 5LIL0 (Q3)</a:t>
            </a:r>
          </a:p>
          <a:p>
            <a:pPr lvl="2">
              <a:defRPr/>
            </a:pPr>
            <a:r>
              <a:rPr lang="en-US"/>
              <a:t>Deep Learning, Efficient Implementation</a:t>
            </a:r>
          </a:p>
          <a:p>
            <a:pPr lvl="2">
              <a:defRPr/>
            </a:pPr>
            <a:r>
              <a:rPr lang="en-US"/>
              <a:t>http://www.es.ele.tue.nl/~heco/courses/IA-5LIL0/index.html</a:t>
            </a:r>
          </a:p>
          <a:p>
            <a:pPr lvl="2">
              <a:defRPr/>
            </a:pPr>
            <a:endParaRPr lang="en-US"/>
          </a:p>
          <a:p>
            <a:pPr lvl="1">
              <a:defRPr/>
            </a:pPr>
            <a:r>
              <a:rPr lang="en-US"/>
              <a:t>Parallelization, Compilers and Platforms: 5LIM0 (Q3)</a:t>
            </a:r>
          </a:p>
          <a:p>
            <a:pPr lvl="2">
              <a:defRPr/>
            </a:pPr>
            <a:r>
              <a:rPr lang="en-US"/>
              <a:t>all about the newest LLVM compiler and much more</a:t>
            </a:r>
          </a:p>
          <a:p>
            <a:pPr>
              <a:defRPr/>
            </a:pPr>
            <a:endParaRPr lang="en-US"/>
          </a:p>
          <a:p>
            <a:pPr lvl="1">
              <a:defRPr/>
            </a:pPr>
            <a:r>
              <a:rPr lang="en-US"/>
              <a:t>Project </a:t>
            </a:r>
            <a:r>
              <a:rPr lang="en-US" dirty="0"/>
              <a:t>based course </a:t>
            </a:r>
            <a:r>
              <a:rPr lang="en-US"/>
              <a:t>on designing an Embedded System, Embedded Visual Control: 5LIA0 (Q4)</a:t>
            </a:r>
            <a:endParaRPr lang="en-US" dirty="0"/>
          </a:p>
          <a:p>
            <a:pPr marL="1409700" lvl="2" indent="-514350">
              <a:defRPr/>
            </a:pPr>
            <a:r>
              <a:rPr lang="en-US" sz="1800" dirty="0"/>
              <a:t>http://www.es.ele.tue.nl/~heco/courses/EmbeddedVisualControl/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/>
              <a:t>Many Student Internship and Thesis assignements:  </a:t>
            </a:r>
          </a:p>
          <a:p>
            <a:pPr lvl="1">
              <a:defRPr/>
            </a:pPr>
            <a:r>
              <a:rPr lang="en-US"/>
              <a:t>see </a:t>
            </a:r>
            <a:r>
              <a:rPr lang="en-US" b="1"/>
              <a:t>PARSE (Parallel Architecture Research Eindhoven) </a:t>
            </a:r>
            <a:r>
              <a:rPr lang="en-US"/>
              <a:t>website, then go to student </a:t>
            </a:r>
            <a:r>
              <a:rPr lang="en-US" dirty="0"/>
              <a:t>projects:</a:t>
            </a:r>
          </a:p>
          <a:p>
            <a:pPr lvl="1">
              <a:defRPr/>
            </a:pPr>
            <a:r>
              <a:rPr lang="en-US" sz="2400" dirty="0">
                <a:solidFill>
                  <a:srgbClr val="FF0000"/>
                </a:solidFill>
              </a:rPr>
              <a:t>http://parse.ele.tue</a:t>
            </a:r>
            <a:r>
              <a:rPr lang="en-US" sz="2400">
                <a:solidFill>
                  <a:srgbClr val="FF0000"/>
                </a:solidFill>
              </a:rPr>
              <a:t>.nl</a:t>
            </a:r>
            <a:endParaRPr lang="en-US" dirty="0"/>
          </a:p>
          <a:p>
            <a:pPr>
              <a:defRPr/>
            </a:pPr>
            <a:r>
              <a:rPr lang="en-US"/>
              <a:t>Hope you enjoyed the course, and especially, learned a lot</a:t>
            </a:r>
          </a:p>
          <a:p>
            <a:pPr>
              <a:defRPr/>
            </a:pPr>
            <a:r>
              <a:rPr lang="en-US"/>
              <a:t>Wish you success !!</a:t>
            </a:r>
            <a:endParaRPr lang="en-US" dirty="0"/>
          </a:p>
        </p:txBody>
      </p:sp>
      <p:pic>
        <p:nvPicPr>
          <p:cNvPr id="8196" name="Picture 4" descr="Finally, the end of semester! Happy Holiday to me and my friends! | Vincent  Loy's Online Journal">
            <a:extLst>
              <a:ext uri="{FF2B5EF4-FFF2-40B4-BE49-F238E27FC236}">
                <a16:creationId xmlns:a16="http://schemas.microsoft.com/office/drawing/2014/main" id="{74A97F6B-9ABC-4743-9AF0-A66512D8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86520"/>
            <a:ext cx="2536381" cy="21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maleenhanis.files.wordpress.com/2012/11/learning.gif%3Fw%3D4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0616" y="476672"/>
            <a:ext cx="5172844" cy="3024336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1679575" y="1878269"/>
            <a:ext cx="6595120" cy="1364348"/>
          </a:xfrm>
          <a:prstGeom prst="wedgeEllipseCallout">
            <a:avLst>
              <a:gd name="adj1" fmla="val 67282"/>
              <a:gd name="adj2" fmla="val -2712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i="1">
                <a:solidFill>
                  <a:schemeClr val="tx1"/>
                </a:solidFill>
              </a:rPr>
              <a:t>What computer architecture to use? Where is computing going?</a:t>
            </a:r>
            <a:endParaRPr lang="en-US" b="1" i="1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967192" y="3829472"/>
            <a:ext cx="3997424" cy="1676400"/>
          </a:xfrm>
          <a:prstGeom prst="wedgeEllipseCallout">
            <a:avLst>
              <a:gd name="adj1" fmla="val 12895"/>
              <a:gd name="adj2" fmla="val -9437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i="1">
                <a:solidFill>
                  <a:schemeClr val="tx1"/>
                </a:solidFill>
              </a:rPr>
              <a:t>Making it efficient, that's really fun</a:t>
            </a:r>
            <a:endParaRPr lang="en-US" b="1" i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228601"/>
            <a:ext cx="11396133" cy="958849"/>
          </a:xfrm>
        </p:spPr>
        <p:txBody>
          <a:bodyPr/>
          <a:lstStyle/>
          <a:p>
            <a:r>
              <a:rPr lang="en-US" noProof="0"/>
              <a:t>Embedded Computer Architectures </a:t>
            </a:r>
            <a:br>
              <a:rPr lang="en-US" noProof="0"/>
            </a:br>
            <a:r>
              <a:rPr lang="en-US" noProof="0"/>
              <a:t>5SIA0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856" y="5832195"/>
            <a:ext cx="5945832" cy="1067634"/>
          </a:xfrm>
        </p:spPr>
        <p:txBody>
          <a:bodyPr/>
          <a:lstStyle/>
          <a:p>
            <a:pPr>
              <a:buNone/>
            </a:pPr>
            <a:r>
              <a:rPr lang="en-US" sz="2800" b="1" noProof="0">
                <a:solidFill>
                  <a:schemeClr val="accent1"/>
                </a:solidFill>
              </a:rPr>
              <a:t>We hope you learned a lot and </a:t>
            </a:r>
          </a:p>
          <a:p>
            <a:pPr>
              <a:buNone/>
            </a:pPr>
            <a:r>
              <a:rPr lang="en-US" sz="2800" b="1">
                <a:solidFill>
                  <a:schemeClr val="accent1"/>
                </a:solidFill>
              </a:rPr>
              <a:t>enjoyed our course</a:t>
            </a:r>
            <a:r>
              <a:rPr lang="en-US" sz="2800" b="1" noProof="0">
                <a:solidFill>
                  <a:schemeClr val="accent1"/>
                </a:solidFill>
              </a:rPr>
              <a:t> !!</a:t>
            </a:r>
            <a:endParaRPr lang="en-US" sz="2800" b="1" noProof="0" dirty="0">
              <a:solidFill>
                <a:schemeClr val="accent1"/>
              </a:solidFill>
            </a:endParaRPr>
          </a:p>
        </p:txBody>
      </p:sp>
      <p:sp>
        <p:nvSpPr>
          <p:cNvPr id="1028" name="AutoShape 4" descr="data:image/jpeg;base64,/9j/4AAQSkZJRgABAQAAAQABAAD/2wCEAAkGBhQSERUSExQWFBQWGBoZGBgYFyAaGhscGhwfIBsXGhocGyYeGRojGhgYIC8gJCcpLCwsGB8xNTAqNSYrLCkBCQoKDgwOGg8PGi0kHyQ1LCwsLCwtMiwsLiwvLDAsLCwsLCwsKSwsLywsLCwsLCwsLCwsLCwsLCwsLCwsLCwsLP/AABEIALIBGwMBIgACEQEDEQH/xAAbAAACAgMBAAAAAAAAAAAAAAAEBQMGAAECB//EAEwQAAIBAgQDBAQKBwcBCAMBAAECEQMhAAQSMQVBUQYTImEycYGRFBUjM0KTobHB0QdSU1Rzs/AkQ2JygrLh8SU0Y4OSotLTF0TjFv/EABoBAAIDAQEAAAAAAAAAAAAAAAIDAAEEBQb/xABCEQABAwEEBgUJBwQBBQEAAAABAAIRAwQSITETQVGRsfAFFCJScTJhcoGSocHR0hUzQlNissIjJDSC4UNjc+LxBv/aAAwDAQACEQMRAD8ANz/bHMrmKlMOAqvUA8KzCswFyI2AucQ5bt1mG1eMkg7d2u09AJPswq4rPwutB0nvat728T9PyxvguaYVCe9ESZAME8rE2BmN+uFUejbI6iwmmybo/CJy8ErSPxxPPrTfO9tswhX5Q+ILMItpHqke388Sr2xzJDeOAFkHQs8ufonf1YR8YrNrkVFAkQDM7G+0X8v+rCrmWNAfKAsB6U2G0ctQMRyxPs2y3Gm4zV+EfJXpHwMTztxUuU7dZhtXjJIJt3Y6xsBqxvP9uMwjAd4RMSAikCVm0iRfrhXwTMsHb5QFbghTBJJixNgZ9uI+LV27ye8UXsDNvD6vuw77Lsl7yGeyPkjD3Xszz60/XthmNLkuQABB0LJk+Y0n2YGy3brMsCQ5JB2NNY3PICfwxFmcwxogd4NYAlptuOUSDHXngbs/mmDGag07QpgzqOxIjceuPtFvRlkxGjZ7I+SIPdBz59aO4l25zFNiBUIsfoIQCFncjr1xRK36YOJBiO+SxP8AdJ/8cWHjNZg7fKKLNAMyPDcbb+qceV5j029Z+/CanR1kDW/02+yPkiL3QFch+mLiX7ZPqU/+OHXZn9IHEs5Uen8KSmVpl1mghDNqREpkwNOp6ijVeOmPMUww4dxE0hWAE97SNOZjTLo2oefyYHtwr7Psv5TdwVX3bV6VU7W8VFGg4zFPvKveF0alTQUlpqjhndrCadVWvEAqLkxiGn2x4wSQa1AAd34yaIQ96GNMq5MMG0NEdDMQcVfJdua6HUxLuz1mqP3jI79+lJWAZIKEGgrBhztEWMeZ7TNU1iHIZ6LzUrNVf5EVAAXYXnvTyAECBc4n2fZfym7gpfdtVtq9sOMqyr3lIlndCAKJ0NTGp1qEGKZVZY6iIAPQxtu2XF5MVaJUIH7z5HuyjMUDioSFI1grvIIgjFWp9rGD1D3akVK9aqyljBFZGpvSkQQNLtDbzGN53j+uk1FaYSnoRFBcsVC1TVJLEDUzOx5AARAtiGwWX8pu4K77tqf5rt7xdO9JdIpinJ7umR8rBQgizakuImwJ5YN4b2/zooLWzOYK947rTWnQpsxCadTtqKgCWgC5JB2i9U4nxoPlsvRF+7UmoYIJOphTUz6Qp0jAP+MjljOHcYTuRRq0u9RGLodZpspcLqWQDKEqpiJBBgiTgeoWX8tu4Ki921W+v2z4loNVK1NkhnWVprUampINUUidWkaTO8QdwCcFZLtLxVnRGqURqqU6bGaRNPvfQZ0BkAi4B32sSMVGr2gBpwKSK4pVKKOHaFpvqldBnUwWoyhidjcEicE5TtIwapUCLLPQcXJAOXggbAkGBO2L6hZY+6buCq+6M06qdsOKgFhVosoYoCGonUwCnQkHxtDL4VkyY5HBeW7T8T1EVK1KAlYk0xSqQ9GmXNJtJ8LWg+uRMYo+b41ZBSp90KdY10ltZDFadpIEgGkDtzjlJbN2l+TAp0lphhWZl1lhqq0zTkSJVVFQkLfzJ3E6hZfy27gic921WKv2q4lr006tMiKUNUFOmC9WmrimskS3ij2AmJwPm+23EqaCo7oqsLAimGMEq0JOuzKQbWjCzh3bVqbMGlUPd/N1XpkNTpLTuyjxBgikgi0WI5qeJ541AkwNCFeZJ1O7ySefykeycNHR9lmNE32R8kN905qwUP0j55tXyi2iPk0641/+TM7yqKfXTUYUZioTSWGEiJ9wi02xxwitpZpYRHkOZ64gsNkxdom+ED5KtI7HEqyV/wBIubV9PeWk/wB2v3x9+J2/SBmtJOsWMWQfiPuxVqjnX6QmT7P6/ryOztUlB4o2k7ja8e3C/s6yw3sN3D5KX3QMSnOV/SHmmA8ckkb0x+At7cdP+kDMirp7wxJ+gvXr/R9uE3Ca5gjUCIsB15cton7MDd4RV9NQZN+ni229X9XwQ6Ost49hu4fJS+6czz61aa3bvNd3rDAXIsg6dGE+7HWQ7d5l9PjmSJlB5dBbfnhNxStKAhgLmZvNuUcv68sS8EzBgjWCLQBytzHS428sB9nWW4ew3cPkg0jruZ59aYL2/wAx3mkvbl4F69Ry9V7dZwRmu22ZWlr1X8WyDYRuGE9cVejWYVLVV1dfabbbf162nHq5KghwB4t7ztt9/wCeCPRtllvYb7P/AArNR14Ynn1o9+3OZNNir30s0lBYhSeSwBbZr4uWS7TzSpkqSWpoxvzZQ3Tzx5zTzB+C1lLhvA0AWjwGxB3G23nfFnyHzFD+DR/lrji9M2alZ2tNJoGJyEJ1FxLnAz60vznE8rrqu2Tbw1HV6nePGoswkkCFLEGB+WJ+DUMnWqiiMoU1p3kl3uu4aDEg2gjCKnxSnSObSpqZXzR7ympIZqc1wSt7FX0MG2BAw77L8S7/ADtNyQW+DQwAMK2tzouYEKVgbgRhtppinZHPY5wIbh234YelHwTxQwvHgPkg+IZvKDxVMowC6bmu4A5D6P8AVsR5fjmQLFe5ClhB/tD8uUhJ9uEPaOrWqfJrpZJkzbY2G42g7YCymTYVpVEMej4ySYgCQKnTHQZZgWgEun03/Us5Y27n7h8ldaVLJwSMsSp/Vq1DN+Q0RgbiGeymsa8o0iI1ZgraIFot/wAYqPGc+ZpiLm55xfaTe2074nzldQaTOZ8VxsdI/wAkRz6YM2YCCS7X+N/1qNpx2iZ9Q+Ss7cVyihh8EYTE/wBoN/swPl+KZGDpyhI3MZgnn6sVnIVabEF1PzdOSCx5GSfFP/TB2XoZYISQYkeiW6+ZN7HlFsCKAGt3tv8ArViI1e75KwNmspWrBDk3LMYnv2kTAJgCRA39WAuL9n+G0KtVWyLkI13+EVADeNXOL4HyrUlzAgMGD+E3keK8RaN7nEvb6tWevVpIFZS5mbbEQNxzja+MxZNdrJdF0ny37R+pG3LV7kEKHCZj4E09PhVT8sH0+DcNIkZCqR1FaoRiv0Mke+BCqQAI8ZmwEW7wHGcZzxAQbEmSN4vsSem07419TaT+If7v+pQQXRhuTrM8P4am+QcHocy62ve/mIxi5Tho9LIuvT+0uZwrruIpF7+ICNjpBb9S/ttiLI16baSyt6C3BY/SaT6XSB7MD1dgGbvbf9arzYJwlHhhmMmTHTNVP/jgijk+HHw/AnDT6JzDk7X5Wjn6sLsvl8sKbkzG1i/4n1+VsazdWkC5GsGHKkapkAzEW6mW6YA2ZuUv9t/1IXu1ABTdouz2Vo5upSVIXQGALEx4NXrN/vxxkeBUHRoUahp2ZgPttcg4a9vAozjNfVpQWHLQs3mdo2xHwSqoSo0mBp+j0na5nFWWo51lpuJJMN4BVXaWiQEZ2f7P5dqx1ZdWVEclWdmBKi1vR67j1YlrcQyCGGyFIN0uP91IYN7M0lDVGWfElQ39XTlvGKhmalM1GnWW1OCb7ByIHKPyxk0ba9oc2pOAbk5w27CEllQxDfPmnFXjORXfhtIcruBfp6GO6PGcibDh1La3jG3sTCfNUcsUc9HJPpxznmOh/qMBZhqS6SqmRsZYD0W28XJo5csO6hRjJ3tv+paL5I1blZTxrJzA4dSJ6Cpf3d3iepxPLC/xYlhuWjl17vFMyFbUCwMEID1JOk6vS9ZsMccNz576opPK1huPV/Q5csN+zaByve2/6kEvOII3K11O1OQUEDh9OTFg63964K4PxPJ5ioiDhqKGcJq1KQCd9l5C8Til52gzVFfQo2mXMi/nUucOuxBqJm0SFFM1ZF5O69WJuNO454TXsFKnRc4XgYJHbfs9JGwuIEx7k+4hxPKU6pVuHJIZgCSBMGJEriKpx/Jopnh9MCbgsovefo/ZhXx6pTOYq6tZYVagm9lDmY+jG/niDMUcsUY39O869/YfI7dMBSsVJzGkh2r8T/qQ3nTHwCdUOPZIxHD6flDL9nh647+PsoXtw+mzAkempbrtpna8YqtZqKaNKGxtdgNmmDq21fdiPh2Z1HUDDCkrXMknSdR8VryTH9Bw6PoyTDvbf9askzn7grq/FMuFgcNGnczAG2/on+hgal2oyIYD4FSQiI8Yt6oTFL4bnj37ITblYbiI2xJn1ZqiOUUEG4Z2kRBG9S+/TBnoyiMIcf8Ad/1IO3MEjcFd8rxjK1GBXIUjLBSwcHflPd+e2D+M91SqdwmSpVByEEz4dR8Kg+fuxS+zrVaVXT4Vps8zMn0he7E3EbjF645xDuc6ralTwVLkxB7o6b9dUDGJ1lpMtbKcG6Q4xfdmCP1edFUDgBdIOI1DYUnfilEUWqHI0NKhgCNWmdJPdzpgEibdMN6VYOlNggQNSpEIuyg01hR5DbCfj/HUqZOoiaEBMhNRmTTq62Aiw1Mqj/CFFjhnkPmKH8Cj/LXGfpez0qbGupgjE5uJ4lXQL5N/n3KlZWgG4pEb5siQFm9ciQZmfZ7MNf0bR8LbwBfA17eVrHCb4IlTO5haj6BrrESVXURVMIHcBEJudTGLdSMWHsNQ7viFSnDKFVoDABuW5UaTY8mIIg4320f2L/R+C6DYublWs1SYuy3PiYXMyAbEY6bPsosqqQln03B1AD1nGU6zMSwKgg6jPMLcjz5746qZlnpDSQINzEEeQP42x1QSIWHUh+LZapqpnUra7kheUi58NueFnEKpLuhMkMYtPK4vg6vnVVirO0qIInoR6+vnjjMUtWYqbXax9nvwRMiEdLFzRCnSo1Hu0CKRYElASCeU9QLYny2fqMxXu106iDCDyj12JOBmyzVKgYVBCmT4jffyHI4ko8NdWYmpYmTc+XToBHtwggXTezW+52gQMPci8lmWauAU0nUgBjfUQSCR6j9mCe1Sls7mLH5026iNwPWcQ8GyhWsjM+oFqcEk76hH2H7RgrtEWbPZkKVBFU3PPTePsxlp/wCUI7p4tSq4AxiEqOdZFHgUEKfHEkGwHrIOOeMZerCNqVi1zC8rXIK2uT9uJmzJakSpUQd4gjnY3m2BMzmQjaWqNIABv1v59RjpglYx5WIQedqnW9NjJBt/6TIvgtXaitNQqm4BJUGJJtPWI9+NV6Ouu20HTpJ809+JMxlGqVF0vsQbMbkE9QOuEuz8y2UmA0g4jFS5fO1GZl7tdOqDCj1j12Y2xxWrOwqAoVJUgHTuWBsYveD68b+LXRmmpAYgm59Q28h9uOqFArJapqEWJJieXLocA67ewVtY0NhzfcrR2sVWzbAswbQhtH6gm3KwwvoVqYpsRqjUs6iJ2687YM7YVGGYqFD8oFox/wCkfZhOGbu/lDaaY96Xg+uJxnsLB1Wkf0jgsFUFzoJwVn7L11NRkUG9Ko149X4HFKao6x4CzF2nw/rEnn1vi1dkqlQ5qvJ8Hc1NP9fnisZlC4lXgyZIJ6W5cvxwDG3bTU8G/wAkyzU2AYjeuczm6ir6Agnmo3aAPva/l54h+EtUZ0hQIAB0jms7+u3txs5Ko4CipIsRc7iCDceX24jr5F0qkl4BK2LdBEmAcbWRAAzT7jb83cPDBA0KhpwgOkkwbRaTv64w04dk6hrOCVAEwSBBvf6MnAz0CKieiTrBJ8iSed5wR8ODVNIqMCWIFzuTEerGgAjBIrCCQEQudY7qrt45crzB6dIODezdNlzdCxANWnb2iZ9VsC0arJSbUQbwDEm5Ig/+nqdxg/gLH4Vl2JUh6qEAbgE/ZtjPagdBUJ2HgUDM8kHxSvUWtU8BZu/q208mdiInqF5eWBs3n6qr82IJEyo3YgD72vgvjNMtWqaWIbvakkE9WAHsk4XPkXdQoqyJB3O4IINx5H34RRi62Vtc1twgD3Lts41R2TSoEAatIsTcXwpDmmNAOkkxtHhBO/nbDDM5JkqFi8A6bFjy2NgcR5rLwV9EktM+snrecbGNkSMkJaLuWKLyOVqGu0lQBJBIF/bpk7nnghc4xPiVajS8uUiIiBHQA/bgNs8C+kVWB1RYnew92GFCqyI4ZgbkAkSReI+zqcON54nxCw65hRZNXV1Ok+lTMCxJ1Cd+k88WntlmJzsAkaSoJDBd1B3NhuMVqhVIam5KwzoQBuBIH4dZxYO01KeIuJIl6YJCho+TQSQbHfbntjj2lv8AeMnuP4tTow586XdqDCgaiZyymO9HOipPhja/O55Ys2RHyND+DR/lris9psqKdM6C7IadWGmkytG5BQmeUg3WRizZEfI0P4NH+WuMPTP3TPE8AqZ8PiVSE7wZ3NNSqClpasXdtWkJ3p9ICdUsUAABkkW54ddgHLcQqMagqkqx1jXBmDPjg8+YHPCPNZoJmsywYQz1UdGpgqymofCYqqd1UgiDIBthn2Ar/wDaC6dIVw9lTSBCGwmo55AyT1xutjW9RqQfwHgjp1KjjBbA2weKQ5RCXcaSohwo8zMNPlb343k6T93pqGTqDW8RgARtyJnCoOy1DDeKCw8No0nn6icAcKzGZrsx7/QtNQ9So5OlVBVQTpUsxLFVAAJJI8zjokTklioGkgqxZ3JA1GgC+wI9Vr/dgjNZZUcsSZKbgEw02sB0woy1LMs4XL1TmiF1fIqxIG0MrIGUyAIIi4iZxNRzOaqIzxV0zdtJgMCBcgQCGIHrOLIkQQjbWuEFmz5JjlaSSPH9HaCD7vWcT1aQAALb6osT6QK3jz+7Cmpw+qjKKy1KbESA4KyNibgHkBiTO1wCq9BsT5m+4wZALLgzKaLQ8nHJOMno1IoJvVpkeA7BlEfZjrjQPxlmJBC66nL0p29xvhXwuqpq0tvTQRP+MH9bHXa+oV4lXg371iPDa07n2H345zaejtQ9E8WqVnhzZnJcZSk/dsjmSSNjqNli0dT1xriGWDVCQANUbjna18V1+1TswOmNrBt9MRJPq+04sGWrVgq1ClFfB3gptWQVGTSSHCE64K3A3IuARjcJaZSNIJkoyvllVkckyVvANiLCw9eOMkiSh1idIMQQeZ292BV7TOwvTC6riSR6iPaN8QZaoKkEgmJkhjAG17W9eLDGh0kJjLVUuhuUQnGaFhLbyRYneQeXU4hr017sqGNwIlGtpAHTyxDnM2F0rpG20zz3mR0xx8JUjYWBkT7T9PFVGX33h6kYqXh2idyf9s8wVzr2saSCTP7NY2vv9xwpqVGFGIuGTr+q3XfbD7tlm8kcyy1s4tFwtMMnwZ3PoAiXFjYg26xhYnE+GhSvw9SZmTk6nnyAvub+eOTYrWxlmptIdkPwOOrbdhKe2TmEw7EV2euxYCfgzzvvpEjeN592EmVpqqwWm+r0G2EW2xYexlfKGs/cZwV6nc1Tp+DNTtFzqa1rW54qXEuJaKLsukNptz3Im2o4ZRIr1qhaCBDcwRt1EAq2kNMz8UflKQBIDGw/VO0+Yv6Qx1nkR3k1NxMQSfMnfoMU6h2qrTMrcEeiOcdfUMOa9E0lmpmKaVggqd0VcwGXWqs4UqHKsDp2GoAkHbphouQc1OsOGAPuTLI5NahB1XVGNwRJGwgjzwNQyQ70ExZiTAv9gx3OdphFai8vOkaJLEAEiN9QUA6TcDlgg5HNOHqGmQVHjUpBHhLERuSFIJA2Bk2xIjJKNZzz2lxnVYoy07EuGv4TA1SL2jb3HDDgaMubyQgmDSDdNUiXnn/xhNkq5DhyTa8CD6XhtBkG59+CezGYLcSy4Jv3q/RtA8/UMJtQPV6hOw8FGElwR2apAVq0t/fVGsrbBySNsQZShpMKx2t4TtM8x5j3YF7WcSNM5goQG7x42JvUhrajvflirZftNXn0xsfor09XQDAUGENa7wTDWIEBXbPIruCaguDaCT57csCZDJCpBLHwoxuGFwCQNvPC3J5dzTSrUzFKgKkmnr1EtpaC50U20pqBEtElTGxIJGZzK0O9KuaUxrCeAn0fSiDe3sjGkgThkhdaakLujkPlATB8UkAX5eXXBWcVtLqlizhhPhMA3F7REHHdLI5qoQTTfWVJ0GkZIU6SYiYBifMjANEsKmpiw0xKwJBHhuJlSCOY54IF5wG1CXSEXoYHLiCxhAwFxq1XaedrYtHaoH4xsfEaqBbavFoSIEi8+eKNSrFs0oJIOsR4bQPPrbFw7eVGXOsac94GVgQJghKZFjzsPdjnV2zbmDLsP4sVyQ0TzmhO1FZmRg1ZaxVKobTTMKRcySANz6S9Lzviz5H5mj/Bo/y1x5ZxPjlWqWDUqaRq1mmjLqJ3JljH+UQPLHqeRHyNH+DR/lrjB042KTPE8ArZmvPs3kmq56rSp6S71qgGrSoJ1tbU0CeW98Mv0e1AOI01kEgVRaIsjSQRYjzFjiXhOUb40ZvEVTMPUYKjsQFqE/Ra3ITEXwR2K4c9LiKK5uvei4ZT6BjwuZHqib42Wpzeo1PQP7U5lmqN7ROGaq9SmCWZYXwt0IgWjax9uK32f4iiLWpVVY0q6BWKRrUo6ujqGs0FYKkiQxuDGLOMrqlWLCTABkzvyJ5b+3Gsj2ZywVjUVhBsSxFpAFo646mGaSaZdCDyubyq06lD5funNNzU0pr1U+8EaNekIVqmPGSGUG8wGdXteHrUa4p/N5mpXKFpU66isBPNoWCxG9/LBVfstQCMVUkgGJcxMGJ8pwlXJAKx0qAp5Tz8p64gM5KtC4Zppn+JJUVETVpXW0GjSpAFtINqVmYhRLGNhYYXncEbEdY5npg6pwrwAgX5yTsQPPHWQQKksAGnSPVczEz/AF54jsHEJjWxiVvhb/KUtvTT6R/aAdOmCO1dGc9mWEAiowvBkWnl5nngjhuairTEiO8UDa/ixD2qoas7mQSwmqY3IPLafuxhkutYnun9zUbhhgvMKKzi452vlq7/AAlqmltFPVRNMkl6dNU0q86e7bQDJIKgxpMXCy/Y1oYmqqheoOwMTHrOGSdjWAJFVDA6HG5Yy0jNO07V0u91989UGvUqpqVvkFalVUUwCSJLVKYITwgUgZ5CbgnaYCgoqP8ALAuXaoKr94GUAToqAOQoKxUEREHcYqlLhLAMSVgRsOvt8sMDwlwgMjkbgixX1+vBRhKZoy3NRWlY2iLmOd9sTLWsNtj9I8j6sdZKmVUloBB0j1b2Ezg1MyRPiEXANsBJGSMO1ABV/wDSfSJ4lXI6U/5SYbZnKN39Wh3YHD1oOyN3S6dAoE08wKumTVaro8WqSzFP8OBf0jpPEa3qp/ykxDlsvVpUqtPWr0jlkzJp1ELpJZQAqlvC6mpOsb3BBnGSw/41P0W8AkP8oqT9EiH4c8iP7NW+4Y1xusDl6ot6P6xOzDywR+iwRnHt/wDrVvuGCuIjvqTUyw0tAJBG1jPvwNNxFpqRsb8Uxs3dS85o4t1bi9CqwrtTq/CAqTDL3TOihVqEEaoOkEpzMwwBgR1eylNVJRmY6tNyBbr192DMp2VGktJ8o6CZ+7G4YmEsCckbT7VUlZ3SnUHe1HrVNbizNTqIFQgCQDWYljcwLWksOBcaRKFOnBU0y5RlSmT44kTUQskEbqdjtacVxOG+FSIIJi46eRw/yPCVCKSYtf8A4scH5J7QVPF3EoGrTVFBVRcgGBy8/bgrs1SjO5drT3qCAALEweVzJnGuIZcGmChJ8V4N7SDaLwTiTs7ltOcy4DM3y6zuBYrc39vswm2kGi+O6eCZTJIlLO29QFcx/EbmeVTpGKLl98eo9pU741qTN4TUaYIkAOT94xXK3ZWkqMULMQwAkjY8za+3LC6B/pidgVPGOreuMtn6FWlRSsKwagrIDTCkOhdnCnUw0MGd/ENQIIta7BOPUu7J0v3nwYZaDp7vSCPHqnVMAeHTGuWnljnJdlliTO4iDym+BhkBptBkxfy3sfVjQB2bwVXCrRleOUqlTMuyymYfWC1NKpEOxUFKkqRDnmIgR0wDxmupZ6u5d7khQTPUDwjabYI4dwpe6VjaQZvA3Owg/fiLiNBTSlJPivBv4d+XUjDWvbGSAE3kBRpaatNjp9NRAAHMA+s3nFq7W1Iz9S8QyfT0f3a/SG2KvSyul0hnb5RZEEc1vY3/AOMWvtQpPEXChixanGnSCZprABbeemORXH92z0H8WLViRjzmkvaHLtSQoxWe6ZhprarMJBAUlRIIMHeZ54t2R+Zo/wAGj/LXCHtvQKgenHwfT4vAJp0wjQrAFrr9ow+yPzNH+DR/lrjndN/dM8TwCFiq+brLU+F0ZFNzmAwLVAquKZqArqZdKwWVgCYtvIEsOzhniGVAfvO6oNTZxcMwRzYkCQoZUB5hOkY44x2Zypr1S+fCPrYsvdTpkkxOrlhj2P4Hl6WYD084K7AMAvdlN1vz6XwNa3Un2R7e1iwjyXR5O2I9eS6b7tyBOpUn4WGqhdTNqYjedMwD9I/hjbZ1Qmkhot02DTyJxw1MyXBAbrp8/V0wbQzlNFBqCSzaAQI6dSOvL3Y9FqWcQCUTlM0GVwDOo2HsNhbr9+AqdGSwMwpkzbYQMbogGmwhSSzpCm1wbExY288RrQ7upohRrCCNUnobxFowZb2pGxCx+YIwwUmYrylTTa3XoQPwOF4LaT4uY5+R8sSINPexBABmRvtFiL3EY4NQELoUEc/CN7eXmcPYJzzWa0U7xvBEcPnvaF/pJz/8T1YY9qM0Bn6q6mPyxtM6ZEExO0Ha2FWQY99R8MgVEFlXbWOonmdsOO1OX/tmYYEAh3+j0846YwVsLY30TxaroUoaZ+aWnMqFZYaII5frTa5wxyeYB1RzAgexrC3XEC5unSTVUudWkECDtPMge7HGWcFXEKYYrCmwkMAG6G2NDRMgptTBq4pUiWZTqIEEgyB4R/yMd5jMyrhRFoN/1fZiBaXdVBIUSgWNU8+RCxyxGUCtUAIIvqkb7gC4vcYJjSIxwRO7bTKhWYN+nP1+WNHVHpcuvmfLHYqAqpVVM7+EbiLbeZxFVJiQk3+iq7X/AFhjSAIn4Lm9XMx8UT+kAf8AaFa37L+WmJX4bnfgTNqHddyPD3Z1miHn53utOkMAwTvJAuBjfbl54hVE3inabj5JeXqxlWvUajoaiGK01iodQZaX0WgMEIEgBipMEDkMcawyLNTnut4J7h2sFr9Gy/2mpv8A92rD7BiJCYMmbddtr7dJGGHYClpzNQ3/AO71ufkPLCekxM+AjYDUq9D+qPVhtkANoq+Df5IKtIvaCNSJE6dzv+H+XBdHNQiBhIvz3kkdPMe7APexJZQB/lG/uxhh+7BIAIBAiYuZsBa59+N7hGAzRWez3TeKKzCERGoAkG1/L8MHVswFRATdbkbe+3XAFah3j6QFOgMPSjcECSRF5x3UbSgEKLoniNiRuAYufdgQzElye6CQFB8KUqFAbT4ul5O3K1jhh2frgZ+kmorFZBv6UGBz/PEVXOpUSUsysEJa/XaGP2+7EvZ6mRncsSQZdLlb+kY5dBjHap6vUx1Hgo1ozhQ8Snv61/p1efmfLA4nSbn0hz8j5Y1xGo3wmuNP95UAlV21N0E44FWAdShVsfRG/u6HGyk0aJp8w1LnmzG9HxRuXzelV1CRPWPpHy88R5ikREagCQbXvcHpgR2DCnJABuBG1zNgLb4MahrqaAFOjXzjcGJJEXxRaSMDguhTaKbQNYR1bMhKaKTBFzyMSfLY2wsGcXSVAaPHO3MjzHTEtbw0dlWAqeI+GQZgGLn2DE+ZztOojd3ZkYIS1+u0Mf1efuxHtAiEICEoZkLXCSU01EG8aoMCPEOZ88XLijheKsTafCG06tJahpDxzALA4p9Cmwq0mLAklblb+nA5dBi9dpOHZZsyz1MyqNIlGQt9ERMEbgT7ccW2Vm0bWxzpPZdkCdbNQlMc3BV3jFMU8i1MlXZizgIEdVCo4JLCx1Fl8x3fkMWDJfM0f4NH+WuE+e4RkihDZ2mo0sNXcmb851cvLD4U1VUVW1qKdMK0RqARYaOUi+OX0raqdZjQ2czm1w1DaAga2FQ+1UfD81/mbr067Yafo9/70PV5/qHmcK+1Oo8QzKojVGNQgKgJJJE+iBeB0w07BBhmk1qyMdXheQwhWsQQI646RY77PcYypn9i6LnANicwkrU1AMkXteBzn8MaWuAaelt6hmL+fI4kzHDBolDUBBE60KzYmBe+/wBmIqXDbrOqNU33JtPPb347VIa5SS2T2QoSlTTIWrq1sVJYE3tYx4SADgxAahgi6KL8ydImT7TiBc63dM40EK7bK5URcajy3OG2XzewIBBUbA9L+zEceyEVNoL0pqUQC5WZAuSNvENpJ5ziHxxOob8gPy6YNzghXg7gXFiLr68LQDpmT6W8+W3o40tfeEpFU6N0FMeH1m76mNUS6GLbah5b4Y9qABm8wSRd3F/PlOE+QBFajBPpU5vv4x/hw+7VcODZnMFS4JqSdSnSfJTInHNrY2tnou/c1WxwfqSVq4AXQ29SDHSBYwfLHFSlUhoWrq7wsssD6tJI8BF/eOhnteG2WS3pSZ5mLxJsNrXxv4YxSow0MEciyuQIBMt0238jjcBGCO7AxXdBS+lWnUokkm5M7E7cziKtSALFZ1XmRtflJMXJwzyudJCyAdSgmAZJIm3lfAedEB77j1EbevzwLXw4japEM8EH44J1c94E/diRqriYaLE8uXlG84FExud+vkf8OMckCxOx5+Z8saQcc/eswrtGpOO2GTHw+pUOqSE6R80o6TiReJ0+5I7uprNBaGrUugBWBBiJkhQInz52O7VUVObcaZYqh8vQUXMgezHFbi8ZbuVNMMKPdmmVrHU41NrWKnc3ZQ2sjUDIvY48/Yr5oUwCPJbwC0udRDZLT51H2Ko/L1In5isOXMDCRK1QgS0mOg/LD3sQW7+rKBfkKkH/AEKTzP0ifditrMb8uvq8sa7GHMtFUOOpmX+yQ+vTwLAYKnippJ1D0uY+63ScSUqYJBaZgQY8zvcTeMD8t+e8+W22DsqPCl/xO5/4x03VA0SVKdQPdAWq3hkAXZTtuCByPLYYGSlV0iVq6taliHCm1jLAeKR92GtbNm4AAhTYi8gEg+rC/wCFsER5RdTi7I4Bm5K9eWFNP9PNGcTJC21YEuGawqeGfVMCT9nlhh2cQHNZYjlUTpyb/kYBXh064LRq1CNwYtsduothr2b4aBmaDMXLCqCIUwNrMZtjNb8KDzqg8Ed0hL+KVX7+r4v7ypA/1kdMCEVINx6XMf8AGJuJCa9aT9Orz28R8sDBfCb8xefI22/qMbKLv6bcTkFk0zdnBSpQBKs09AQIPpne48sEVW0bC7D2i3IzbbG8qPCkn8ZucG181YiAABYEGfL1Dn/1wLqgNQeZaWjsSNaTdzVKGVq6yyyQ4U2tdova0HE9WqCXDG2vwz535n128scnOt3QeUXUwuyOFMyTHUiB7jiY8ODM5BaJm24tbY7eVsEcZCtok4BbytJS1OCLMBaP15/HDjt2f7W/+nr+ovT7sLcjwkShcuW7wEaVJg2N72uPtwf+kKvozFV4LQUEA3OpFAj2449QXra0a7j+LENXyVVeJXQ/wzyJ5dTYY9JynzVH+DS/lrjzvP5apoh6b0mKuAKgZSdI3AIFj1x6JlPmqP8ABpfy1xzOnPumeJ4BKDCw468VV+LszZniVIOqu7LoLOElVaXp6iQASNJuQDoibgYYdm1anmsnl6hBq0kdKniDFZ710pkgmdKMu0gTHLAtZR8Z54nSNKVyGamHVSEs0aWmOkHBXCOK9/xHLeJmCLomNClhRbUyp9BTbwgDaYEkY1ucT0c7/wAZ/YtRbBlE0+E8OINRXzEAkkwfoagd0k8/XGAM7meEnRqr1xBkQlt4vNLqPLCzIZg6CSQTra5PrAO+2OsxTXXQIC+k87RBRo+3CuqVGuIdVqeoj5LXo23cCUypcQ4Sp0ivmCQSbqTdgOtPp7r4ZDKZAsT3uY22i1//AC94OEJCspJCzoPTeD1nn6sRZCr8lTBIvTSTM/RHnvMYvqxiNJUn0hs9FCKQDpnDWrFU4Tw91IL1oMTYg2I60/LA57L8NiNdeJnb/wDnhLTaKtaIiUgEj9QTG0fZjXE6kUwyxq7xYiOu0SOcWnFMs1QQBWqD1j6Vb6FJ2LgeSn9Ls7w5WVg9eUIIt+qZH93tOCK+TyFerUr66wYuSxAgSpvulwCMU+nxWtAlRcx6Mcr7O03nphk7RG3pNM7+k3q5xhtbo2oAKmmfOWYy16kDKVLNshFZ/M8JZQGr1wAZEJ7LzSPUY2ud4UhI7+uTOq6kwTI/Z2tPvwtzNMHuioX5yTsLaW9u/K+JqMN6QWw8v+eeAFmfnpamH6h9KjmNOOMJ6mUyDEMKtfaYixn/AEb40eE8PZSveVgCIuIsPWmK3kSVRFbT6ABMg9ZuG9XXHRUq7kaYinzHKdVgRG/liOsrr0tq1PaH0qgwRDk7/wD8xw2PnK0ez/68YezPDT/eVrW5ef8A4eEmeb5IkelqXb/MOW/TngOjxOuRJUTPNQOXk7Tef+cPp2Os4xp6m8fJINKlqarxxF+HVnDVHbXBAAZ0JkAHwjcgAQeWB2pcL0zrfSAq6hUfkLXn0uvM4qWd4sy1lHg5elOq9iRfAq8VY0GMUvnFjfTdWYzfeQPZhY6LututrVABh5f/AKqxRYDOvHUr9kKvDqTsab1NTKVILO0BhHokmPdgFOzfDgLVK1/Dy57/AN30xVslxh3r37u48WmZsLc+UnHNbiFcLIUT5KDy83EXjF0+jTTJLK1QTn2p/jqVVKbTjEwrUvZvhsfOVd/L/wCvEo4Tw5VC95WgTEDr6qeK5kjNME2aWnYX1HlJ+/G+7ZmQmIAafEOYgWJM+yYwDrNUI7VapHiPpVtotaeyIVifKcPUljWr+jMbgAD+Hv7cL/hnCXYL3+YknUIUidI8qd7csK85TdkZVi6ECSBv5lgBzvbE9VdPowPd+Ec8F1V0QKtTz9ofSiDNqMyOZ4SgZVr1yCZMp0taKYnDShluH0aiV9dYsHUqSsiSbbJYTit5fLx3hMSakiCptpUcrgyNjB995qMneN12/wAyjqfPC3WJ78NLUjI4jLciuiITutwTh7O7l60uSTYfSMmPB54iHZ7h0enW36D/AOvzxWq/Eq4BhRvyUG1+rrF4674K4YxKlms3eEnby5Sefnh7rJUYABXqe0PpWcWdhMR7lYk4bw9FCh6pEGIWdzP7OxxjZTIBpNavttuLf+XPLrivd2zPTYxpBYnxCYKkCxJ1XI2nG86rMjIpF0YCWAuQQLlgBfmYwoWY3pNWp5+0PpWgUoEA5I5s/wAJche/zEm9lYEwCeVO9ibYzJ57hKGoFr17klpToTMRSE3PngbTpURAOkDlv7I5+eIstloeszabspWCpsFANrkXGxjrzxRs7ziatT2h9KgYMDzkrAOH8PBSqXrGWUqYm7lQuySBIX1TgXj9YrxN5YINJAYn0HbLxTqeQV4M8t8BUGJdJj5xdt9x5nBXaZZ4mQRI7yiIsforaPbzwNmpPpWsFz3O7D8zl2mJNpaGjBV/itGrQyBpu6h6lTvaYFRXimEdajAqSPG2gb3NMnle75M/I0f4NL+WuKv214nNA5cPq0vVbwIKVMLEBNMLqYHUZ02ncziz5L5mj/Bo/wAtcL6d+7Z4ngFlYTJkqmcQrauNvSelqSrmRSbxlSVdlVrqQdjPsHqx12GzWviNLwCmNdSACTbuqlpYloEcycD9o8w1LilapTkOlVmU92rQREHxSDG8xbffE3Yerq4jRYxJaoTCKo+aqTAWw32Axrc0Do1x/wC2f2rV28ycFHQym41bMwn/AFGD9uOa6Xognm32odvV7Mbi7b+m23mb44rATR5en6/RvfyxqdJM+PBaHADUiO50hryNBH33/qcQ5DL/ACSEH6KdOg+y+Nj0XN/mzv6jf7sR5UfJqLxpT7h+GJB58FBE5cypKVLVUq3jxL9iDf1454oCKVz9MX22n1j7MYB8pV5HUthb6IjHPFBFKLjx8t9jzty88CNXq4K2xs5lBZaj/wCIJkbtO4mLKOc9cPq9LUwvF2/3thBlChC3ezR4r8txLGMPcz6QufSO3+ZvPpjbUadGEdOLm3kqHMr82CRaoDPWzWHn7tsbGap0zBqpMXUsoI+2fPHNUWo8vHa1yYaxPK2KwlakufrNWUsopmH7oVhTaFC1XpMdLqJiCY8QMGADja28SOc0itUFNt4DmFYMnWpqijvqchQLOPsmDeenLHXwimzse9p30/TH0Rzkxf1nCzMZKmtKtWrLTrU2oUalNsvTXLlgcwUJKmlFNpVlJCGQBvM4IyHYqicy9Go7Kj1xQovrhidKtHdrRfWyioky1Nb79GaPzrN1v9KNzubTu2XvFJ1Lsw2kdCfuOFWWcafnVmRu88rj0Rz9fsx1kOzlB2o0y9QM2X+EVCSAoUIzFFhWaTpHigwJ8LRjZ4LlEV6yvUrUl7lQtN7h6veWNR6I1KBS3FMSXAtBk2NgyrNqJ1JjmhS169aTt9FjsPO3PGk7o0mA0RrBso5KbxP+KMaGXpni9WiUXuxUzEJA0gKtSBGwA0j3YC4DnwrAmAhIDN3KVyLTZXtJvzmPdjROtELQdiLyKr3zsCunaYC39W/P7MAZj0Z7xZvcMRsNvRPP1e3DLI5YtxZ6DpFMVaoFMElZXUUpBjBhiFXkb8jjnLKuanvaapTp6mdqaLl9AC3DMiGRtYozdOeFuIOpTSkhFcMeaYEgXa8zz84+4ezHZpAOpDLYPAmSZHKLW5yRhi/A6NFC81KlOaekKQG+Vp95LO1OTEQPCpbyx2/D6L6ANa1VywqAnToMlVbWNM6ocHVO4254yluC0isDqSzPZbVTaWUSpGo7C3OATA9RwQ6agZMbe/rgjtHwuhTSooqsCpZHF2MXl9JRApkejJ33tgXMC17bC39dMURBTWuDsYUeVpQXhgdVSTG6+EDSZAGq08xcYmo0INr3B/8Aev8AXtxDQC/KEX8fiGmIbSoIBJM2gzb1CMd0L8z6Q/3DBNGKsRGXMpFmqZgnWJncMRaDb0T+GG3CJNOAfpG+/TrH3YU5ru9LenExa14Nz4xPPDbhS/JR/iPSeXO/LzxdTNA3yipGoAPTOpQRqIBmWkEQsSJEzeLY1nMtqpvLKsow1HYTzMSYG+xOMUAvTJY6vFA0yCSDMknw2vz6Y1nVXQ4Ziq920kCYB3IWRJjlb14DWmiMedSJ0lhvaB+F5OIaFLS1WGU6mUmJJWFAhpAE2m02IxJUHhHKwuLWsOXliOiizWIJaSsysQdKwAZMiIM23jlOK1KjEDDmETRp6XSf2i/7hiDt/nGTPVdK6oKHeI+TSIMzjuh6aXPzi7+uBjfbg/26uP4ewH7NOeFD/MaP0v8A3MWe1CUh7V1jqhKKopoUSx1ljNWkrtd2JszEewY9DyXzNH+DR/lrjzjjedarTdql2CooK00UQogA6QNlgDyAHTHo+T+Zo/waP8tcYenhDGDzngFzmZSqN2iyPe8SzQ1IgQ1Hd2DEBViTYEkyQAANyMMuxPD+64hTBKsGQsjqCAytTJB8QBFpEEWIIwDxzOonE84HnRUFSk2k+IBtJ1CRBIZQYO4kTzw07IZtKudo6J0Uk7tJ9IgUnu0CASdTQJiY5Y31rv2Y67+X/Fa2XteWPBJ6ceLVHpN69zP345ZyHoXtDxvHo+Lf18sb5n/O/wBjY5rDx0efhfp+re3n54c7An18FpfnztUlYCHIOyGY6QbWttGNZV17tAYnSv4fhOMrDwVJOyGR7Dad/wDpjMsIRemleU8h7NsVnHOpQeUcOZW6DDvKuqJ1D36BG/4444gV0CYCa7ztsettsdU1OuqNzrF/9Iv7hyxHxY/JA3PjNhY7G4i+1sCMx6uCJpy51oWnpDwrSAQJQAT6Nz5xh1mUXXLHmf8AefMcpwjyjL4ZV/StqJ3t15bYeZgHV/qP+4421cKYhEwS0nnWhqy3o3tr8PQeFt73EchimcZztSlnalSg702sA1NipjSLSp+ycXWsL0ecuY5R4WvH54mopvysTt+PqtjI10Gec0itS0jYy/8Ai83q5+tULGpUqOakayzMxbTsGk3gi07YOynG8yjMVr1lLFWYrUYaivokwbkeeLjlhNNDEDQvnvFrz9uO2HylQRJ8N+si3u8sM0qz9Sx8r3KmU804ZGDOGSArBiCoXYKd1A5RgpeOZjW1QZisXZdLOKjaiP1SZmPLbFrza/Jk/wCMWFjv5QZwoyrpoHhaJ+kT0G0naIwymQ50KdVy7WaBTMVBXFYM4qzPeBjqkzJ1byZN/M4a0uPZmdRzFcttPeNOkTAmZIkk+3FgqZY6wbRInEdDLFEM82J+wX+w4Y0y6EYs0ZlVLI0WFQtBF5mbknn68HJ2grF0Z8zWBUHSzVGJWVvpJJi1j1w/y1AiLCIJ+z/jFczJp6LI0SfRJ6cwD0nC5wVmjAmQnGQ4tVBLirUkyNYqNJUGwmZIAiOmNfCiXW7ElHX0raREqd5G0CYEYkyPzYNxdrG538+d/sxgtUQECStS95ERIF4vzkHGcuwWnRgLfE+Jl6RSoajoqmxc2Gx06pAPnGJqlED0ieW498XxDnmhKjEBhoJINgeo8MQPVGCK6+c7cvxjFkhEBBCHy6j5SJgVPFzk6RJERAjlc+fSbK0ACCpm6j/3jzOI8sZ7z6MVIMSZOlfEZm8WtAttibKgz/rX/euCYcedisZc7UjJS4dtIM3cA3AY2tvhnw6CDYGnrMEbctowpzTJpaFaJ+iSL6W3gi2+G/C/m5kjxbG/TeZvGLqEShZgYwW6gXXTgX8WmDYGDqmxJETEEXxznKqCm2pCRobUAYMXmDeDHMgj14k1Q9IECTqhpMrAMkQYMi153xrOsAjkgOBTaQZAMTIMQYI6QfPCwQmbedSmVBHi6CJB2t5gbYhoKC1aJjUurmCdKxERA0xYzeb3jE7L4RfkDHuMT6sRUGGqtACkMoMSdR0qQxBkAgGLAbDngVNQ51KZUGtdP7RfvHmeQxvt9Hw55tIQSRb0V5zbcYzLiXQH9ov2nE3b1Ac24ZiB4T/7VFrGdvtwumB11k5XH5ekxItUxhsVS4/kTR1UmKMxSm0qdSwyhhDCxsRcSMek5P5mj/Bo/wAtcef9pczRqAvTL+GlTpnWAPQVVBEE76ZM7eePQMn8zR/g0f5a4y//AKK7cpxtM7guWyYXn/a8/wDaOZ3+cb6QHTlGGn6NpObXnc85/u36YR9sq7DiOZ8DR3rX0SOXl9uH/wCiqTXLFWEGLrH0Gw2q6OjXY/8AT/it1N7Xdnx4ISlmNJNpOp/95t/XTEdep8pRtfS9udgPvwxo8PZgfCZ1VN7fSMezfHNfh/y1EBNkqk2tsNMnlywb6zJPr4Lc+m4xjhhxQ2dzGqnUMQAhidjufdf7MbymZhFAE2X8D94jBObyJWjVJF+7bSdzMW9u/LHdLh50rCiyruY5Dl1nA6VnPgpddOfMoDK1tNSrz8YHvUer1Yh40xNMWElzYieTdbG5wyoZP5StAgd6I5W0CYPrxFxTJEpTVfC5qRIJt4TckXiTghUaSPVwVBpAz5lJcjXYafk0EtPoKOl7H78PxmNLTE3P+4nrvgTL8FrDTNTZp9Jja1rj14Y06GoCInUdyBzMb8pxqrPZcGKungyOKBzFTxUfNjb1K22CvhGoG0DSfvJj32xzmKENQAA9JpjayGJM9fvxP3MKSY9EwZBMwfxxkDm8+KEuIGfMIHI5k90gj6Cnpvp5dMbSvFarYW08r3UTJtOJ8nQPdpMfNpIJAvAmRvM4xUmrVvaUi9vRExOLvNE+virL8c1DxOoWpkkX17G/Pz39uEuSdwo+TQSf1E5D/D59cP8APUfBpsGLgWM+2Qdp54BocJqgQaw3n02PIdfOffjTRIkpZdN2fP8ABSZ+qQ25b5TQQTAg2PlA+3HFXiqAKH9EkiPoi4A84tjKlQ9+zq7d2dRAIPpSfwjlidqq6GGoAyYjUSLCJtB8U/diy+EGkZJxC4yBJgyRLEBdxAFr7QQv24U5suV+bQm/0E5j/F+GGeQDd+pNQlAJ23MXJ9+I6/C6pAArdfpsOVtvPB5n/hUXA08OKP4bUimCBeWttF/Lb/jG2zJNVBAulQ7CbREHcA9BvjeUHgAkapaZPmb3PtxnekOg1eEo83tIjTN4npPnjKSIWg1MSFrP50im9hKoTcSPKQZBHlGCmrlRYSLf9MCZt2Wm7K0NpkaTefKDM74JqmfRKxbmPzxCWyq0mShydck1DAkVYEACRpG5AuZO5vtiRaxN/wDEP9y+eOMvWLFwxmKkLJtpgRE20zP24mUwIJXccxyIP54JpE87FA/MTzKrmcZypGhCZ/UTmCPpD7sOuDsRTBAvqNtun6u1+mBMxwyqRAq8/wBdhyPTzj3YP4esJpMFg8GTvteW5TzwdSBCFpIJK0+ampSECG1C4BNhIgmSu14PljeezhWk/hErTY3Ei0xKtYjyIjHRqlXpjV4Tq1QbEBZXVBj0oInnjebZlpsyNDBGK6WEyAdJEGQZwkEc+KaHZjnJSisQsgCIH4WtA3xBQzBL1rL4WUCFAJ8KnxECWN9zygchgkXURHoi8iZ9vniKjWLPWDGYZQkmwUqCQvKNU7c5xJCl4wOdS2KpapTEf3i/ffniTt6D8La9iq/SjkPfiagIdZIJ1rzB53+3A36Sa5XMiFLSOQmIC79MLpvHXG+i/wDcxJtA4FVHPH5F4n6P0wfsjHpWR+Zo/wAGj/LXHluZzblGXQ8GBOjcA87Tj1PJ/M0f4NH+WuMvT5BYyNp4LmAQAFWm47mI+frbn+8b88cjj2Y/eK31jfnjMZjBoqfdG5LlZ8fZj9vW+sb88Z8fZj9vW+sb88ZjMTRU+6NykrPj7Mft631jfnjPj7MfvFb6xvzxmMxNFT7o3KSs+Psx+3rfWN+eNfH2Y/eK31jfnjeMxNDT7o3KSs+Psx+3rfWN+eM+Psx+8VvrG/PGYzE0NPujcpK18fZj94rfWN+eM+Psx+8VvrG/PG8ZiaGn3RuUla+Psx+8VvrG/PGfH2Y/eK31jfnjeMxehp90blJK18fZj94rfWN+eM+Psx+8VvrG/PG8ZiaGn3RuUla+Psx+8VvrG/PGfH2Y/eK31jfnjMZiaGn3RuUlZ8fZj94rfWN+eM+Psx+8VvrG/PGYzE0NPujcpKz4+zH7xW+sb88Z8fZj94rfWN+eMxmJoafdG5SVnx9mP3it9Y354z4+zH7xW+sb88ZjMVoafdG5SVnx9mP3it9Y354z4+zH7xW+sb88bxmJoafdG5SVr4+zH7et9Y354z4+zH7et9Y3543jMTQ0+6NykrXx9mP3it9Y35438fZj9vW+sb88ZjMTQ0+6NykrXx9mP29b6xvzxnx9mP29b6xvzxvGYmhp90blJWfH2Y/b1vrG/PGHj2Y/eK31jfnjMZiaGn3RuUla+Psx+8VvrG/PAeZ4vXLEmtVO3026evGYzDaVJgPkjchccF//2Q=="/>
          <p:cNvSpPr>
            <a:spLocks noChangeAspect="1" noChangeArrowheads="1"/>
          </p:cNvSpPr>
          <p:nvPr/>
        </p:nvSpPr>
        <p:spPr bwMode="auto">
          <a:xfrm>
            <a:off x="1679575" y="-1089025"/>
            <a:ext cx="360045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8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D2BBD18C-9656-449F-AC24-CBF78AF36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4" y="3789040"/>
            <a:ext cx="3703529" cy="2708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082893-361E-407B-ADCB-DA9FD1657A50}"/>
              </a:ext>
            </a:extLst>
          </p:cNvPr>
          <p:cNvSpPr txBox="1"/>
          <p:nvPr/>
        </p:nvSpPr>
        <p:spPr>
          <a:xfrm>
            <a:off x="359877" y="6128628"/>
            <a:ext cx="211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Nvidia ampere, 2020</a:t>
            </a:r>
            <a:endParaRPr lang="nl-NL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Trends</a:t>
            </a:r>
          </a:p>
          <a:p>
            <a:pPr lvl="1" eaLnBrk="1" hangingPunct="1"/>
            <a:r>
              <a:rPr lang="en-US"/>
              <a:t>Performance increase slows down</a:t>
            </a:r>
          </a:p>
          <a:p>
            <a:pPr lvl="2" eaLnBrk="1" hangingPunct="1"/>
            <a:r>
              <a:rPr lang="en-US"/>
              <a:t>almost none for single processor</a:t>
            </a:r>
          </a:p>
          <a:p>
            <a:pPr lvl="1" eaLnBrk="1" hangingPunct="1"/>
            <a:r>
              <a:rPr lang="en-US"/>
              <a:t>Technology factors, Energy problem</a:t>
            </a:r>
          </a:p>
          <a:p>
            <a:pPr eaLnBrk="1" hangingPunct="1"/>
            <a:r>
              <a:rPr lang="en-US"/>
              <a:t>Main design issues, like parallelism, performance, </a:t>
            </a:r>
            <a:br>
              <a:rPr lang="en-US"/>
            </a:br>
            <a:r>
              <a:rPr lang="en-US"/>
              <a:t>cost &amp; energy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Amdahl's law vs Gustafson's law</a:t>
            </a:r>
          </a:p>
          <a:p>
            <a:pPr lvl="1" eaLnBrk="1" hangingPunct="1"/>
            <a:r>
              <a:rPr lang="en-US"/>
              <a:t>What are their assumptions? </a:t>
            </a:r>
            <a:r>
              <a:rPr lang="en-US">
                <a:solidFill>
                  <a:schemeClr val="accent2"/>
                </a:solidFill>
              </a:rPr>
              <a:t>Make some calculations!</a:t>
            </a:r>
          </a:p>
          <a:p>
            <a:pPr eaLnBrk="1" hangingPunct="1"/>
            <a:r>
              <a:rPr lang="en-US"/>
              <a:t>How the cost of a computer is build up</a:t>
            </a:r>
          </a:p>
          <a:p>
            <a:pPr eaLnBrk="1" hangingPunct="1"/>
            <a:r>
              <a:rPr lang="en-US"/>
              <a:t>Performance measurement</a:t>
            </a:r>
          </a:p>
          <a:p>
            <a:pPr lvl="1" eaLnBrk="1" hangingPunct="1"/>
            <a:r>
              <a:rPr lang="en-US"/>
              <a:t>Benchmarks &amp; Metrics; summarizing performance</a:t>
            </a:r>
          </a:p>
          <a:p>
            <a:pPr lvl="1" eaLnBrk="1" hangingPunct="1"/>
            <a:r>
              <a:rPr lang="en-US"/>
              <a:t>Arithmetic or Weighted mean, Harmonic mean, Geometric mean: </a:t>
            </a:r>
            <a:r>
              <a:rPr lang="en-US">
                <a:solidFill>
                  <a:schemeClr val="accent2"/>
                </a:solidFill>
              </a:rPr>
              <a:t>When to use what</a:t>
            </a:r>
            <a:r>
              <a:rPr lang="en-US"/>
              <a:t>?</a:t>
            </a:r>
          </a:p>
          <a:p>
            <a:pPr eaLnBrk="1" hangingPunct="1"/>
            <a:r>
              <a:rPr lang="en-US"/>
              <a:t>System reliability: Dependability calculations</a:t>
            </a:r>
          </a:p>
          <a:p>
            <a:pPr lvl="1" eaLnBrk="1" hangingPunct="1"/>
            <a:r>
              <a:rPr lang="en-US"/>
              <a:t>Availability </a:t>
            </a:r>
            <a:r>
              <a:rPr lang="en-US">
                <a:solidFill>
                  <a:schemeClr val="accent2"/>
                </a:solidFill>
              </a:rPr>
              <a:t>MTTF &amp; FIT: calculate them for a system containing many parts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20C018E-F544-4B9E-9102-8B80807A9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0"/>
            <a:ext cx="5025035" cy="35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1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systems: Power &amp; Energy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000" y="1143000"/>
            <a:ext cx="10693400" cy="5334000"/>
          </a:xfrm>
        </p:spPr>
        <p:txBody>
          <a:bodyPr/>
          <a:lstStyle/>
          <a:p>
            <a:r>
              <a:rPr lang="en-US"/>
              <a:t>Energy </a:t>
            </a:r>
            <a:r>
              <a:rPr lang="en-US">
                <a:solidFill>
                  <a:schemeClr val="tx2"/>
                </a:solidFill>
              </a:rPr>
              <a:t>E = P*t</a:t>
            </a:r>
            <a:r>
              <a:rPr lang="en-US"/>
              <a:t>   </a:t>
            </a:r>
            <a:br>
              <a:rPr lang="en-US"/>
            </a:br>
            <a:r>
              <a:rPr lang="en-US" sz="2800" i="1"/>
              <a:t>(power P, execution time t)</a:t>
            </a:r>
            <a:endParaRPr lang="en-US" i="1"/>
          </a:p>
          <a:p>
            <a:r>
              <a:rPr lang="en-US">
                <a:solidFill>
                  <a:schemeClr val="tx2"/>
                </a:solidFill>
              </a:rPr>
              <a:t>P = P</a:t>
            </a:r>
            <a:r>
              <a:rPr lang="en-US" baseline="-25000">
                <a:solidFill>
                  <a:schemeClr val="tx2"/>
                </a:solidFill>
              </a:rPr>
              <a:t>static</a:t>
            </a:r>
            <a:r>
              <a:rPr lang="en-US">
                <a:solidFill>
                  <a:schemeClr val="tx2"/>
                </a:solidFill>
              </a:rPr>
              <a:t> + P</a:t>
            </a:r>
            <a:r>
              <a:rPr lang="en-US" baseline="-25000">
                <a:solidFill>
                  <a:schemeClr val="tx2"/>
                </a:solidFill>
              </a:rPr>
              <a:t>dynamic</a:t>
            </a:r>
            <a:r>
              <a:rPr lang="en-US">
                <a:solidFill>
                  <a:schemeClr val="tx2"/>
                </a:solidFill>
              </a:rPr>
              <a:t> </a:t>
            </a:r>
          </a:p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static</a:t>
            </a:r>
            <a:r>
              <a:rPr lang="en-US"/>
              <a:t>: leakage ~ chip area </a:t>
            </a:r>
            <a:r>
              <a:rPr lang="en-US" sz="2000" i="1"/>
              <a:t>(more circuits &amp; transistors =&gt; more leakage)</a:t>
            </a:r>
            <a:endParaRPr lang="en-US" i="1"/>
          </a:p>
          <a:p>
            <a:pPr lvl="1"/>
            <a:r>
              <a:rPr lang="en-US">
                <a:solidFill>
                  <a:schemeClr val="tx2"/>
                </a:solidFill>
              </a:rPr>
              <a:t>P</a:t>
            </a:r>
            <a:r>
              <a:rPr lang="en-US" baseline="-25000">
                <a:solidFill>
                  <a:schemeClr val="tx2"/>
                </a:solidFill>
              </a:rPr>
              <a:t>static</a:t>
            </a:r>
            <a:r>
              <a:rPr lang="en-US">
                <a:solidFill>
                  <a:schemeClr val="tx2"/>
                </a:solidFill>
              </a:rPr>
              <a:t> = I_static * V</a:t>
            </a:r>
          </a:p>
          <a:p>
            <a:pPr lvl="1"/>
            <a:r>
              <a:rPr lang="en-US"/>
              <a:t>scales with #transistors</a:t>
            </a:r>
          </a:p>
          <a:p>
            <a:pPr lvl="1"/>
            <a:r>
              <a:rPr lang="en-US"/>
              <a:t>reduce leakage by power gating</a:t>
            </a:r>
          </a:p>
          <a:p>
            <a:r>
              <a:rPr lang="en-US">
                <a:solidFill>
                  <a:schemeClr val="accent2"/>
                </a:solidFill>
              </a:rPr>
              <a:t>dynamic</a:t>
            </a:r>
            <a:r>
              <a:rPr lang="en-US"/>
              <a:t>: switching ( 0-&gt;1 or 1-&gt;0 )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P</a:t>
            </a:r>
            <a:r>
              <a:rPr lang="en-US" baseline="-25000">
                <a:solidFill>
                  <a:schemeClr val="tx2"/>
                </a:solidFill>
              </a:rPr>
              <a:t>dynamic</a:t>
            </a:r>
            <a:r>
              <a:rPr lang="en-US">
                <a:solidFill>
                  <a:schemeClr val="tx2"/>
                </a:solidFill>
              </a:rPr>
              <a:t> = ½ </a:t>
            </a:r>
            <a:r>
              <a:rPr lang="el-GR">
                <a:solidFill>
                  <a:schemeClr val="tx2"/>
                </a:solidFill>
              </a:rPr>
              <a:t>α</a:t>
            </a:r>
            <a:r>
              <a:rPr lang="en-US">
                <a:solidFill>
                  <a:schemeClr val="tx2"/>
                </a:solidFill>
              </a:rPr>
              <a:t> f C V</a:t>
            </a:r>
            <a:r>
              <a:rPr lang="en-US" baseline="-25000">
                <a:solidFill>
                  <a:schemeClr val="tx2"/>
                </a:solidFill>
              </a:rPr>
              <a:t>dd</a:t>
            </a:r>
            <a:r>
              <a:rPr lang="en-US" baseline="30000">
                <a:solidFill>
                  <a:schemeClr val="tx2"/>
                </a:solidFill>
              </a:rPr>
              <a:t>2  </a:t>
            </a:r>
          </a:p>
          <a:p>
            <a:pPr lvl="1"/>
            <a:endParaRPr lang="en-US" baseline="30000"/>
          </a:p>
          <a:p>
            <a:pPr lvl="1"/>
            <a:r>
              <a:rPr lang="en-US">
                <a:solidFill>
                  <a:schemeClr val="tx2"/>
                </a:solidFill>
              </a:rPr>
              <a:t>E</a:t>
            </a:r>
            <a:r>
              <a:rPr lang="en-US" baseline="-25000">
                <a:solidFill>
                  <a:schemeClr val="tx2"/>
                </a:solidFill>
              </a:rPr>
              <a:t>dynamic</a:t>
            </a:r>
            <a:r>
              <a:rPr lang="en-US">
                <a:solidFill>
                  <a:schemeClr val="tx2"/>
                </a:solidFill>
              </a:rPr>
              <a:t> = ½ </a:t>
            </a:r>
            <a:r>
              <a:rPr lang="el-GR">
                <a:solidFill>
                  <a:schemeClr val="tx2"/>
                </a:solidFill>
              </a:rPr>
              <a:t>α</a:t>
            </a:r>
            <a:r>
              <a:rPr lang="en-US">
                <a:solidFill>
                  <a:schemeClr val="tx2"/>
                </a:solidFill>
              </a:rPr>
              <a:t> C V</a:t>
            </a:r>
            <a:r>
              <a:rPr lang="en-US" baseline="-25000">
                <a:solidFill>
                  <a:schemeClr val="tx2"/>
                </a:solidFill>
              </a:rPr>
              <a:t>dd</a:t>
            </a:r>
            <a:r>
              <a:rPr lang="en-US" baseline="30000">
                <a:solidFill>
                  <a:schemeClr val="tx2"/>
                </a:solidFill>
              </a:rPr>
              <a:t>2</a:t>
            </a:r>
          </a:p>
          <a:p>
            <a:endParaRPr lang="en-US"/>
          </a:p>
          <a:p>
            <a:r>
              <a:rPr lang="en-US"/>
              <a:t>Clock gating vs Power gating</a:t>
            </a:r>
          </a:p>
          <a:p>
            <a:r>
              <a:rPr lang="en-US"/>
              <a:t>Reducing clock rate reduces power, not energy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8425" y="98425"/>
          <a:ext cx="7112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3" imgW="711000" imgH="359640" progId="Package">
                  <p:embed/>
                </p:oleObj>
              </mc:Choice>
              <mc:Fallback>
                <p:oleObj name="Packager Shell Object" showAsIcon="1" r:id="rId3" imgW="711000" imgH="359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71120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4429125" cy="232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15400" y="2514600"/>
            <a:ext cx="192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Power vs Energy</a:t>
            </a:r>
          </a:p>
        </p:txBody>
      </p:sp>
    </p:spTree>
    <p:extLst>
      <p:ext uri="{BB962C8B-B14F-4D97-AF65-F5344CB8AC3E}">
        <p14:creationId xmlns:p14="http://schemas.microsoft.com/office/powerpoint/2010/main" val="11600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Micro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073150"/>
            <a:ext cx="11772138" cy="5403850"/>
          </a:xfrm>
        </p:spPr>
        <p:txBody>
          <a:bodyPr/>
          <a:lstStyle/>
          <a:p>
            <a:r>
              <a:rPr lang="en-US"/>
              <a:t>ISA + MIPS instruction set</a:t>
            </a:r>
          </a:p>
          <a:p>
            <a:pPr lvl="1"/>
            <a:r>
              <a:rPr lang="en-US"/>
              <a:t>3 basic instruction types: Arithmetic, Memory &amp; Control</a:t>
            </a:r>
          </a:p>
          <a:p>
            <a:pPr lvl="1"/>
            <a:r>
              <a:rPr lang="en-US"/>
              <a:t>calculation of next address for branch and jump from label</a:t>
            </a:r>
          </a:p>
          <a:p>
            <a:pPr lvl="1"/>
            <a:r>
              <a:rPr lang="en-US"/>
              <a:t>handling immediates; building longer immediates</a:t>
            </a:r>
          </a:p>
          <a:p>
            <a:r>
              <a:rPr lang="en-US"/>
              <a:t>Assembly language</a:t>
            </a:r>
          </a:p>
          <a:p>
            <a:r>
              <a:rPr lang="en-US"/>
              <a:t>Process layout in memory: Stack, Heap, Code, Global data</a:t>
            </a:r>
          </a:p>
          <a:p>
            <a:r>
              <a:rPr lang="en-US"/>
              <a:t>Translating C code into MIPS assembly code</a:t>
            </a:r>
          </a:p>
          <a:p>
            <a:r>
              <a:rPr lang="en-US"/>
              <a:t>Machine code / Instruction formats</a:t>
            </a:r>
          </a:p>
          <a:p>
            <a:pPr lvl="1"/>
            <a:r>
              <a:rPr lang="en-US"/>
              <a:t>R, I and J formats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Other architecture styles</a:t>
            </a:r>
          </a:p>
          <a:p>
            <a:pPr lvl="1"/>
            <a:r>
              <a:rPr lang="en-US"/>
              <a:t>Stack, Load-Store (= RISC), Memory-Memory, Register-Memory &amp; Accumulator Architecture</a:t>
            </a:r>
          </a:p>
          <a:p>
            <a:pPr marL="0" indent="0">
              <a:buNone/>
            </a:pP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519936" y="3861048"/>
            <a:ext cx="6445250" cy="1412876"/>
            <a:chOff x="2895600" y="5334000"/>
            <a:chExt cx="6445250" cy="1412876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895600" y="5334000"/>
              <a:ext cx="6445250" cy="1379538"/>
              <a:chOff x="420" y="2891"/>
              <a:chExt cx="4060" cy="869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645" y="3171"/>
                <a:ext cx="3835" cy="213"/>
                <a:chOff x="645" y="3171"/>
                <a:chExt cx="3835" cy="213"/>
              </a:xfrm>
            </p:grpSpPr>
            <p:sp>
              <p:nvSpPr>
                <p:cNvPr id="22" name="Rectangle 6"/>
                <p:cNvSpPr>
                  <a:spLocks noChangeArrowheads="1"/>
                </p:cNvSpPr>
                <p:nvPr/>
              </p:nvSpPr>
              <p:spPr bwMode="auto">
                <a:xfrm>
                  <a:off x="645" y="3171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23" name="Rectangle 7"/>
                <p:cNvSpPr>
                  <a:spLocks noChangeArrowheads="1"/>
                </p:cNvSpPr>
                <p:nvPr/>
              </p:nvSpPr>
              <p:spPr bwMode="auto">
                <a:xfrm>
                  <a:off x="1284" y="3171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24" name="Rectangle 8"/>
                <p:cNvSpPr>
                  <a:spLocks noChangeArrowheads="1"/>
                </p:cNvSpPr>
                <p:nvPr/>
              </p:nvSpPr>
              <p:spPr bwMode="auto">
                <a:xfrm>
                  <a:off x="1923" y="3171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25" name="Rectangle 9"/>
                <p:cNvSpPr>
                  <a:spLocks noChangeArrowheads="1"/>
                </p:cNvSpPr>
                <p:nvPr/>
              </p:nvSpPr>
              <p:spPr bwMode="auto">
                <a:xfrm>
                  <a:off x="2562" y="3171"/>
                  <a:ext cx="1918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645" y="2918"/>
                <a:ext cx="3835" cy="213"/>
                <a:chOff x="645" y="2918"/>
                <a:chExt cx="3835" cy="213"/>
              </a:xfrm>
            </p:grpSpPr>
            <p:sp>
              <p:nvSpPr>
                <p:cNvPr id="16" name="Rectangle 11"/>
                <p:cNvSpPr>
                  <a:spLocks noChangeArrowheads="1"/>
                </p:cNvSpPr>
                <p:nvPr/>
              </p:nvSpPr>
              <p:spPr bwMode="auto">
                <a:xfrm>
                  <a:off x="645" y="2918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7" name="Rectangle 12"/>
                <p:cNvSpPr>
                  <a:spLocks noChangeArrowheads="1"/>
                </p:cNvSpPr>
                <p:nvPr/>
              </p:nvSpPr>
              <p:spPr bwMode="auto">
                <a:xfrm>
                  <a:off x="1284" y="2918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8" name="Rectangle 13"/>
                <p:cNvSpPr>
                  <a:spLocks noChangeArrowheads="1"/>
                </p:cNvSpPr>
                <p:nvPr/>
              </p:nvSpPr>
              <p:spPr bwMode="auto">
                <a:xfrm>
                  <a:off x="1923" y="2918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9" name="Rectangle 14"/>
                <p:cNvSpPr>
                  <a:spLocks noChangeArrowheads="1"/>
                </p:cNvSpPr>
                <p:nvPr/>
              </p:nvSpPr>
              <p:spPr bwMode="auto">
                <a:xfrm>
                  <a:off x="2562" y="2918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202" y="2918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21" name="Rectangle 16"/>
                <p:cNvSpPr>
                  <a:spLocks noChangeArrowheads="1"/>
                </p:cNvSpPr>
                <p:nvPr/>
              </p:nvSpPr>
              <p:spPr bwMode="auto">
                <a:xfrm>
                  <a:off x="3841" y="2918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645" y="3424"/>
                <a:ext cx="3835" cy="213"/>
                <a:chOff x="645" y="3424"/>
                <a:chExt cx="3835" cy="213"/>
              </a:xfrm>
            </p:grpSpPr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645" y="3424"/>
                  <a:ext cx="639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1284" y="3424"/>
                  <a:ext cx="3196" cy="21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420" y="2891"/>
                <a:ext cx="4040" cy="869"/>
                <a:chOff x="420" y="2891"/>
                <a:chExt cx="4040" cy="869"/>
              </a:xfrm>
            </p:grpSpPr>
            <p:sp>
              <p:nvSpPr>
                <p:cNvPr id="11" name="Rectangle 21"/>
                <p:cNvSpPr>
                  <a:spLocks noChangeArrowheads="1"/>
                </p:cNvSpPr>
                <p:nvPr/>
              </p:nvSpPr>
              <p:spPr bwMode="auto">
                <a:xfrm>
                  <a:off x="436" y="2891"/>
                  <a:ext cx="4024" cy="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26988" rIns="19050" bIns="26988"/>
                <a:lstStyle/>
                <a:p>
                  <a:pPr marL="112713" defTabSz="904875">
                    <a:lnSpc>
                      <a:spcPts val="27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452438" algn="l"/>
                      <a:tab pos="1520825" algn="l"/>
                      <a:tab pos="2540000" algn="l"/>
                      <a:tab pos="3557588" algn="l"/>
                      <a:tab pos="4638675" algn="l"/>
                      <a:tab pos="5594350" algn="l"/>
                    </a:tabLst>
                  </a:pPr>
                  <a:r>
                    <a:rPr lang="en-US" sz="2000" b="1">
                      <a:solidFill>
                        <a:srgbClr val="000000"/>
                      </a:solidFill>
                      <a:latin typeface="Courier New" pitchFamily="49" charset="0"/>
                    </a:rPr>
                    <a:t>	  op	  rs	  rt	  rd	shamt	funct</a:t>
                  </a:r>
                </a:p>
              </p:txBody>
            </p:sp>
            <p:sp>
              <p:nvSpPr>
                <p:cNvPr id="12" name="Rectangle 22"/>
                <p:cNvSpPr>
                  <a:spLocks noChangeArrowheads="1"/>
                </p:cNvSpPr>
                <p:nvPr/>
              </p:nvSpPr>
              <p:spPr bwMode="auto">
                <a:xfrm>
                  <a:off x="420" y="3120"/>
                  <a:ext cx="3701" cy="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26988" rIns="19050" bIns="26988"/>
                <a:lstStyle/>
                <a:p>
                  <a:pPr marL="112713" defTabSz="904875">
                    <a:lnSpc>
                      <a:spcPts val="27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452438" algn="l"/>
                      <a:tab pos="1520825" algn="l"/>
                      <a:tab pos="2540000" algn="l"/>
                      <a:tab pos="3557588" algn="l"/>
                      <a:tab pos="4638675" algn="l"/>
                      <a:tab pos="5594350" algn="l"/>
                    </a:tabLst>
                  </a:pPr>
                  <a:r>
                    <a:rPr lang="en-US" sz="2000" b="1" dirty="0">
                      <a:solidFill>
                        <a:srgbClr val="000000"/>
                      </a:solidFill>
                      <a:latin typeface="Courier New" pitchFamily="49" charset="0"/>
                    </a:rPr>
                    <a:t>	  op	 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Courier New" pitchFamily="49" charset="0"/>
                    </a:rPr>
                    <a:t>rs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Courier New" pitchFamily="49" charset="0"/>
                    </a:rPr>
                    <a:t>	  </a:t>
                  </a:r>
                  <a:r>
                    <a:rPr lang="en-US" sz="2000" b="1" dirty="0" err="1">
                      <a:solidFill>
                        <a:srgbClr val="000000"/>
                      </a:solidFill>
                      <a:latin typeface="Courier New" pitchFamily="49" charset="0"/>
                    </a:rPr>
                    <a:t>rt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Courier New" pitchFamily="49" charset="0"/>
                    </a:rPr>
                    <a:t>	  16 bit address</a:t>
                  </a:r>
                  <a:br>
                    <a:rPr lang="en-US" sz="2000" b="1" dirty="0">
                      <a:solidFill>
                        <a:srgbClr val="000000"/>
                      </a:solidFill>
                      <a:latin typeface="Courier New" pitchFamily="49" charset="0"/>
                    </a:rPr>
                  </a:br>
                  <a:endParaRPr lang="en-US" sz="2000" b="1" dirty="0">
                    <a:solidFill>
                      <a:srgbClr val="000000"/>
                    </a:solidFill>
                    <a:latin typeface="Courier New" pitchFamily="49" charset="0"/>
                  </a:endParaRPr>
                </a:p>
              </p:txBody>
            </p:sp>
            <p:sp>
              <p:nvSpPr>
                <p:cNvPr id="13" name="Rectangle 23"/>
                <p:cNvSpPr>
                  <a:spLocks noChangeArrowheads="1"/>
                </p:cNvSpPr>
                <p:nvPr/>
              </p:nvSpPr>
              <p:spPr bwMode="auto">
                <a:xfrm>
                  <a:off x="420" y="3373"/>
                  <a:ext cx="3062" cy="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26988" rIns="19050" bIns="26988"/>
                <a:lstStyle/>
                <a:p>
                  <a:pPr marL="112713" defTabSz="904875">
                    <a:lnSpc>
                      <a:spcPts val="27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452438" algn="l"/>
                      <a:tab pos="1520825" algn="l"/>
                      <a:tab pos="2540000" algn="l"/>
                      <a:tab pos="3557588" algn="l"/>
                      <a:tab pos="4638675" algn="l"/>
                      <a:tab pos="5594350" algn="l"/>
                    </a:tabLst>
                  </a:pPr>
                  <a:r>
                    <a:rPr lang="en-US" sz="2000" b="1" dirty="0">
                      <a:solidFill>
                        <a:srgbClr val="000000"/>
                      </a:solidFill>
                      <a:latin typeface="Courier New" pitchFamily="49" charset="0"/>
                    </a:rPr>
                    <a:t>	  op	  	  26 bit address</a:t>
                  </a:r>
                </a:p>
              </p:txBody>
            </p:sp>
          </p:grpSp>
        </p:grp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2895600" y="5380039"/>
              <a:ext cx="400050" cy="136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26988" rIns="19050" bIns="26988"/>
            <a:lstStyle/>
            <a:p>
              <a:pPr defTabSz="904875">
                <a:lnSpc>
                  <a:spcPts val="21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452438" algn="l"/>
                  <a:tab pos="904875" algn="l"/>
                  <a:tab pos="13573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</a:rPr>
                <a:t>R</a:t>
              </a:r>
            </a:p>
            <a:p>
              <a:pPr defTabSz="904875">
                <a:lnSpc>
                  <a:spcPts val="21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452438" algn="l"/>
                  <a:tab pos="904875" algn="l"/>
                  <a:tab pos="13573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</a:rPr>
                <a:t>I</a:t>
              </a:r>
            </a:p>
            <a:p>
              <a:pPr defTabSz="904875">
                <a:lnSpc>
                  <a:spcPts val="21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452438" algn="l"/>
                  <a:tab pos="904875" algn="l"/>
                  <a:tab pos="135731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</a:rPr>
                <a:t>J</a:t>
              </a:r>
            </a:p>
          </p:txBody>
        </p:sp>
      </p:grpSp>
      <p:pic>
        <p:nvPicPr>
          <p:cNvPr id="26" name="Picture 2" descr="Image result for mips32">
            <a:extLst>
              <a:ext uri="{FF2B5EF4-FFF2-40B4-BE49-F238E27FC236}">
                <a16:creationId xmlns:a16="http://schemas.microsoft.com/office/drawing/2014/main" id="{28BCBEBD-11F1-4EE1-8AE5-8FA40843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73" y="188639"/>
            <a:ext cx="3961642" cy="24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9467" y="228601"/>
            <a:ext cx="2034125" cy="1976263"/>
          </a:xfrm>
        </p:spPr>
        <p:txBody>
          <a:bodyPr/>
          <a:lstStyle/>
          <a:p>
            <a:r>
              <a:rPr lang="en-US"/>
              <a:t>MIPS</a:t>
            </a:r>
            <a:br>
              <a:rPr lang="en-US"/>
            </a:br>
            <a:r>
              <a:rPr lang="en-US"/>
              <a:t>ISA</a:t>
            </a:r>
            <a:br>
              <a:rPr lang="en-US"/>
            </a:br>
            <a:r>
              <a:rPr lang="en-US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673755"/>
            <a:ext cx="2844800" cy="184245"/>
          </a:xfrm>
          <a:prstGeom prst="rect">
            <a:avLst/>
          </a:prstGeom>
        </p:spPr>
        <p:txBody>
          <a:bodyPr/>
          <a:lstStyle/>
          <a:p>
            <a:fld id="{2377CB08-1D4D-4CC8-AD4C-DE409ECA941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050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92467" y="272956"/>
          <a:ext cx="9596747" cy="652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Worksheet" r:id="rId4" imgW="6067496" imgH="3952907" progId="Excel.Sheet.8">
                  <p:embed/>
                </p:oleObj>
              </mc:Choice>
              <mc:Fallback>
                <p:oleObj name="Worksheet" r:id="rId4" imgW="6067496" imgH="395290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467" y="272956"/>
                        <a:ext cx="9596747" cy="6525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3849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mp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3399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DCAAD"/>
      </a:accent5>
      <a:accent6>
        <a:srgbClr val="2D2DB9"/>
      </a:accent6>
      <a:hlink>
        <a:srgbClr val="990099"/>
      </a:hlink>
      <a:folHlink>
        <a:srgbClr val="FFFF00"/>
      </a:folHlink>
    </a:clrScheme>
    <a:fontScheme name="comp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>
    <a:extraClrScheme>
      <a:clrScheme name="co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D:\werk\comp\comp.pot</Template>
  <TotalTime>45929</TotalTime>
  <Words>5869</Words>
  <Application>Microsoft Office PowerPoint</Application>
  <PresentationFormat>Widescreen</PresentationFormat>
  <Paragraphs>2502</Paragraphs>
  <Slides>54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Comic Sans MS</vt:lpstr>
      <vt:lpstr>Courier New</vt:lpstr>
      <vt:lpstr>Monotype Sorts</vt:lpstr>
      <vt:lpstr>Times New Roman</vt:lpstr>
      <vt:lpstr>comp</vt:lpstr>
      <vt:lpstr>Packager Shell Object</vt:lpstr>
      <vt:lpstr>Worksheet</vt:lpstr>
      <vt:lpstr>Visio</vt:lpstr>
      <vt:lpstr>Embedded Computer Architecture 5SAI0  Wrap-Up, we are almost there...</vt:lpstr>
      <vt:lpstr>Did we meet our Course goals?</vt:lpstr>
      <vt:lpstr>Crucial Topics of Embedded Computer Architecture</vt:lpstr>
      <vt:lpstr>Original Schedule  2021-2022 </vt:lpstr>
      <vt:lpstr>Recap topics</vt:lpstr>
      <vt:lpstr>Computer systems</vt:lpstr>
      <vt:lpstr>Computer systems: Power &amp; Energy</vt:lpstr>
      <vt:lpstr>MIPS Micro Architecture</vt:lpstr>
      <vt:lpstr>MIPS ISA Summary</vt:lpstr>
      <vt:lpstr>What's the next address (Branch &amp; Jump)?</vt:lpstr>
      <vt:lpstr>MIPS has (only) 3 data addressing modes</vt:lpstr>
      <vt:lpstr>Micro Architecture: MIPS pipelining</vt:lpstr>
      <vt:lpstr>Micro Architecture: Hazards</vt:lpstr>
      <vt:lpstr>Three Data dependences types: RaW, WaR, WaW</vt:lpstr>
      <vt:lpstr>Forwarding  example</vt:lpstr>
      <vt:lpstr>Forwarding</vt:lpstr>
      <vt:lpstr>Can't always forward: Load !!</vt:lpstr>
      <vt:lpstr>Stalling</vt:lpstr>
      <vt:lpstr>Hazard Detection  Unit</vt:lpstr>
      <vt:lpstr>Remember the RISC design principles</vt:lpstr>
      <vt:lpstr>Multi-Issue architectures</vt:lpstr>
      <vt:lpstr>Superscalar</vt:lpstr>
      <vt:lpstr>VLIW</vt:lpstr>
      <vt:lpstr>VLIW characteristics</vt:lpstr>
      <vt:lpstr>VelociTI C6x  datapath</vt:lpstr>
      <vt:lpstr>TTA</vt:lpstr>
      <vt:lpstr>Memory hierarchy  and caches</vt:lpstr>
      <vt:lpstr>Direct Mapped Cache: the basics</vt:lpstr>
      <vt:lpstr>4-way Associative Cache</vt:lpstr>
      <vt:lpstr>Cache basics</vt:lpstr>
      <vt:lpstr>Simulation</vt:lpstr>
      <vt:lpstr>Simulation: Execution vs Trace-driven</vt:lpstr>
      <vt:lpstr>Loop Transformations</vt:lpstr>
      <vt:lpstr>Loop transformation example: Tiling the Iteration Order</vt:lpstr>
      <vt:lpstr>Multi-processing: why?</vt:lpstr>
      <vt:lpstr>Multi-Processors</vt:lpstr>
      <vt:lpstr>Multi-Processors: Communication models</vt:lpstr>
      <vt:lpstr>Network: Shared Bus or Switched Network</vt:lpstr>
      <vt:lpstr>Design Characteristics of a Network</vt:lpstr>
      <vt:lpstr>Networks: what should you know?</vt:lpstr>
      <vt:lpstr>Switch / Network, Topology metrics:</vt:lpstr>
      <vt:lpstr>Comparison between  topologies</vt:lpstr>
      <vt:lpstr>2 Packet switching strategies</vt:lpstr>
      <vt:lpstr>Packet Latency</vt:lpstr>
      <vt:lpstr>Message latency</vt:lpstr>
      <vt:lpstr>Coherency, Synchronization and Consistency</vt:lpstr>
      <vt:lpstr>PowerPoint Presentation</vt:lpstr>
      <vt:lpstr>Deep Learning</vt:lpstr>
      <vt:lpstr>What can Neural Networks do?</vt:lpstr>
      <vt:lpstr>What did we learn</vt:lpstr>
      <vt:lpstr>Feedback from you</vt:lpstr>
      <vt:lpstr>Grading, max 100 points (gives a 10)</vt:lpstr>
      <vt:lpstr>Finally</vt:lpstr>
      <vt:lpstr>Embedded Computer Architectures  5SIA0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</dc:title>
  <dc:creator>Henk Corporaal</dc:creator>
  <cp:lastModifiedBy>Corporaal, Henk</cp:lastModifiedBy>
  <cp:revision>227</cp:revision>
  <dcterms:created xsi:type="dcterms:W3CDTF">2001-08-18T17:28:58Z</dcterms:created>
  <dcterms:modified xsi:type="dcterms:W3CDTF">2022-01-19T16:15:52Z</dcterms:modified>
</cp:coreProperties>
</file>