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88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tags/tag29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tags/tag73.xml" ContentType="application/vnd.openxmlformats-officedocument.presentationml.tags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78.xml" ContentType="application/vnd.openxmlformats-officedocument.presentationml.tags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45.xml" ContentType="application/vnd.openxmlformats-officedocument.presentationml.tags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slides/slide167.xml" ContentType="application/vnd.openxmlformats-officedocument.presentationml.slide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tags/tag50.xml" ContentType="application/vnd.openxmlformats-officedocument.presentationml.tags+xml"/>
  <Override PartName="/ppt/notesSlides/notesSlide108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tags/tag77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tags/tag19.xml" ContentType="application/vnd.openxmlformats-officedocument.presentationml.tags+xml"/>
  <Override PartName="/ppt/notesSlides/notesSlide91.xml" ContentType="application/vnd.openxmlformats-officedocument.presentationml.notesSlide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55.xml" ContentType="application/vnd.openxmlformats-officedocument.presentationml.tags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tags/tag11.xml" ContentType="application/vnd.openxmlformats-officedocument.presentationml.tags+xml"/>
  <Override PartName="/ppt/notesSlides/notesSlide116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49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notesSlides/notesSlide52.xml" ContentType="application/vnd.openxmlformats-officedocument.presentationml.notesSlide+xml"/>
  <Override PartName="/ppt/tags/tag74.xml" ContentType="application/vnd.openxmlformats-officedocument.presentationml.tags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tags/tag6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2" r:id="rId1"/>
    <p:sldMasterId id="2147483654" r:id="rId2"/>
    <p:sldMasterId id="2147483656" r:id="rId3"/>
  </p:sldMasterIdLst>
  <p:notesMasterIdLst>
    <p:notesMasterId r:id="rId186"/>
  </p:notesMasterIdLst>
  <p:sldIdLst>
    <p:sldId id="324" r:id="rId4"/>
    <p:sldId id="335" r:id="rId5"/>
    <p:sldId id="337" r:id="rId6"/>
    <p:sldId id="339" r:id="rId7"/>
    <p:sldId id="340" r:id="rId8"/>
    <p:sldId id="341" r:id="rId9"/>
    <p:sldId id="342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2" r:id="rId18"/>
    <p:sldId id="351" r:id="rId19"/>
    <p:sldId id="329" r:id="rId20"/>
    <p:sldId id="332" r:id="rId21"/>
    <p:sldId id="333" r:id="rId22"/>
    <p:sldId id="331" r:id="rId23"/>
    <p:sldId id="334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7" r:id="rId33"/>
    <p:sldId id="369" r:id="rId34"/>
    <p:sldId id="370" r:id="rId35"/>
    <p:sldId id="371" r:id="rId36"/>
    <p:sldId id="372" r:id="rId37"/>
    <p:sldId id="373" r:id="rId38"/>
    <p:sldId id="374" r:id="rId39"/>
    <p:sldId id="378" r:id="rId40"/>
    <p:sldId id="364" r:id="rId41"/>
    <p:sldId id="363" r:id="rId42"/>
    <p:sldId id="362" r:id="rId43"/>
    <p:sldId id="361" r:id="rId44"/>
    <p:sldId id="365" r:id="rId45"/>
    <p:sldId id="366" r:id="rId46"/>
    <p:sldId id="375" r:id="rId47"/>
    <p:sldId id="376" r:id="rId48"/>
    <p:sldId id="377" r:id="rId49"/>
    <p:sldId id="379" r:id="rId50"/>
    <p:sldId id="380" r:id="rId51"/>
    <p:sldId id="381" r:id="rId52"/>
    <p:sldId id="383" r:id="rId53"/>
    <p:sldId id="382" r:id="rId54"/>
    <p:sldId id="384" r:id="rId55"/>
    <p:sldId id="385" r:id="rId56"/>
    <p:sldId id="386" r:id="rId57"/>
    <p:sldId id="387" r:id="rId58"/>
    <p:sldId id="388" r:id="rId59"/>
    <p:sldId id="390" r:id="rId60"/>
    <p:sldId id="391" r:id="rId61"/>
    <p:sldId id="392" r:id="rId62"/>
    <p:sldId id="393" r:id="rId63"/>
    <p:sldId id="394" r:id="rId64"/>
    <p:sldId id="395" r:id="rId65"/>
    <p:sldId id="400" r:id="rId66"/>
    <p:sldId id="398" r:id="rId67"/>
    <p:sldId id="401" r:id="rId68"/>
    <p:sldId id="402" r:id="rId69"/>
    <p:sldId id="418" r:id="rId70"/>
    <p:sldId id="317" r:id="rId71"/>
    <p:sldId id="313" r:id="rId72"/>
    <p:sldId id="314" r:id="rId73"/>
    <p:sldId id="315" r:id="rId74"/>
    <p:sldId id="316" r:id="rId75"/>
    <p:sldId id="403" r:id="rId76"/>
    <p:sldId id="404" r:id="rId77"/>
    <p:sldId id="405" r:id="rId78"/>
    <p:sldId id="406" r:id="rId79"/>
    <p:sldId id="409" r:id="rId80"/>
    <p:sldId id="411" r:id="rId81"/>
    <p:sldId id="412" r:id="rId82"/>
    <p:sldId id="413" r:id="rId83"/>
    <p:sldId id="414" r:id="rId84"/>
    <p:sldId id="494" r:id="rId85"/>
    <p:sldId id="416" r:id="rId86"/>
    <p:sldId id="417" r:id="rId87"/>
    <p:sldId id="420" r:id="rId88"/>
    <p:sldId id="421" r:id="rId89"/>
    <p:sldId id="419" r:id="rId90"/>
    <p:sldId id="470" r:id="rId91"/>
    <p:sldId id="472" r:id="rId92"/>
    <p:sldId id="471" r:id="rId93"/>
    <p:sldId id="496" r:id="rId94"/>
    <p:sldId id="497" r:id="rId95"/>
    <p:sldId id="498" r:id="rId96"/>
    <p:sldId id="499" r:id="rId97"/>
    <p:sldId id="500" r:id="rId98"/>
    <p:sldId id="501" r:id="rId99"/>
    <p:sldId id="502" r:id="rId100"/>
    <p:sldId id="503" r:id="rId101"/>
    <p:sldId id="504" r:id="rId102"/>
    <p:sldId id="505" r:id="rId103"/>
    <p:sldId id="506" r:id="rId104"/>
    <p:sldId id="507" r:id="rId105"/>
    <p:sldId id="508" r:id="rId106"/>
    <p:sldId id="509" r:id="rId107"/>
    <p:sldId id="510" r:id="rId108"/>
    <p:sldId id="511" r:id="rId109"/>
    <p:sldId id="512" r:id="rId110"/>
    <p:sldId id="513" r:id="rId111"/>
    <p:sldId id="514" r:id="rId112"/>
    <p:sldId id="515" r:id="rId113"/>
    <p:sldId id="516" r:id="rId114"/>
    <p:sldId id="517" r:id="rId115"/>
    <p:sldId id="469" r:id="rId116"/>
    <p:sldId id="422" r:id="rId117"/>
    <p:sldId id="423" r:id="rId118"/>
    <p:sldId id="424" r:id="rId119"/>
    <p:sldId id="425" r:id="rId120"/>
    <p:sldId id="426" r:id="rId121"/>
    <p:sldId id="427" r:id="rId122"/>
    <p:sldId id="428" r:id="rId123"/>
    <p:sldId id="433" r:id="rId124"/>
    <p:sldId id="434" r:id="rId125"/>
    <p:sldId id="435" r:id="rId126"/>
    <p:sldId id="436" r:id="rId127"/>
    <p:sldId id="437" r:id="rId128"/>
    <p:sldId id="438" r:id="rId129"/>
    <p:sldId id="439" r:id="rId130"/>
    <p:sldId id="440" r:id="rId131"/>
    <p:sldId id="443" r:id="rId132"/>
    <p:sldId id="444" r:id="rId133"/>
    <p:sldId id="445" r:id="rId134"/>
    <p:sldId id="446" r:id="rId135"/>
    <p:sldId id="447" r:id="rId136"/>
    <p:sldId id="448" r:id="rId137"/>
    <p:sldId id="449" r:id="rId138"/>
    <p:sldId id="450" r:id="rId139"/>
    <p:sldId id="451" r:id="rId140"/>
    <p:sldId id="452" r:id="rId141"/>
    <p:sldId id="453" r:id="rId142"/>
    <p:sldId id="454" r:id="rId143"/>
    <p:sldId id="455" r:id="rId144"/>
    <p:sldId id="456" r:id="rId145"/>
    <p:sldId id="457" r:id="rId146"/>
    <p:sldId id="458" r:id="rId147"/>
    <p:sldId id="459" r:id="rId148"/>
    <p:sldId id="460" r:id="rId149"/>
    <p:sldId id="461" r:id="rId150"/>
    <p:sldId id="462" r:id="rId151"/>
    <p:sldId id="463" r:id="rId152"/>
    <p:sldId id="464" r:id="rId153"/>
    <p:sldId id="465" r:id="rId154"/>
    <p:sldId id="466" r:id="rId155"/>
    <p:sldId id="467" r:id="rId156"/>
    <p:sldId id="468" r:id="rId157"/>
    <p:sldId id="318" r:id="rId158"/>
    <p:sldId id="319" r:id="rId159"/>
    <p:sldId id="495" r:id="rId160"/>
    <p:sldId id="473" r:id="rId161"/>
    <p:sldId id="474" r:id="rId162"/>
    <p:sldId id="475" r:id="rId163"/>
    <p:sldId id="476" r:id="rId164"/>
    <p:sldId id="477" r:id="rId165"/>
    <p:sldId id="478" r:id="rId166"/>
    <p:sldId id="479" r:id="rId167"/>
    <p:sldId id="480" r:id="rId168"/>
    <p:sldId id="481" r:id="rId169"/>
    <p:sldId id="482" r:id="rId170"/>
    <p:sldId id="483" r:id="rId171"/>
    <p:sldId id="484" r:id="rId172"/>
    <p:sldId id="485" r:id="rId173"/>
    <p:sldId id="486" r:id="rId174"/>
    <p:sldId id="487" r:id="rId175"/>
    <p:sldId id="488" r:id="rId176"/>
    <p:sldId id="489" r:id="rId177"/>
    <p:sldId id="490" r:id="rId178"/>
    <p:sldId id="491" r:id="rId179"/>
    <p:sldId id="492" r:id="rId180"/>
    <p:sldId id="493" r:id="rId181"/>
    <p:sldId id="518" r:id="rId182"/>
    <p:sldId id="320" r:id="rId183"/>
    <p:sldId id="321" r:id="rId184"/>
    <p:sldId id="322" r:id="rId18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é Spanjaard" initials="" lastIdx="0" clrIdx="0"/>
  <p:cmAuthor id="1" name="TU/e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FF"/>
    <a:srgbClr val="CC66FF"/>
    <a:srgbClr val="00FFFF"/>
    <a:srgbClr val="000000"/>
    <a:srgbClr val="FF0066"/>
    <a:srgbClr val="FF5050"/>
    <a:srgbClr val="33CCFF"/>
    <a:srgbClr val="00FF99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5" autoAdjust="0"/>
  </p:normalViewPr>
  <p:slideViewPr>
    <p:cSldViewPr>
      <p:cViewPr varScale="1">
        <p:scale>
          <a:sx n="84" d="100"/>
          <a:sy n="84" d="100"/>
        </p:scale>
        <p:origin x="-7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75" Type="http://schemas.openxmlformats.org/officeDocument/2006/relationships/slide" Target="slides/slide172.xml"/><Relationship Id="rId170" Type="http://schemas.openxmlformats.org/officeDocument/2006/relationships/slide" Target="slides/slide167.xml"/><Relationship Id="rId191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72" Type="http://schemas.openxmlformats.org/officeDocument/2006/relationships/slide" Target="slides/slide169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0" Type="http://schemas.openxmlformats.org/officeDocument/2006/relationships/theme" Target="theme/theme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1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4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6.wmf"/><Relationship Id="rId1" Type="http://schemas.openxmlformats.org/officeDocument/2006/relationships/image" Target="../media/image14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7.wmf"/><Relationship Id="rId1" Type="http://schemas.openxmlformats.org/officeDocument/2006/relationships/image" Target="../media/image14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4" Type="http://schemas.openxmlformats.org/officeDocument/2006/relationships/image" Target="../media/image15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149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image" Target="../media/image16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Relationship Id="rId4" Type="http://schemas.openxmlformats.org/officeDocument/2006/relationships/image" Target="../media/image16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2" Type="http://schemas.openxmlformats.org/officeDocument/2006/relationships/image" Target="../media/image183.wmf"/><Relationship Id="rId1" Type="http://schemas.openxmlformats.org/officeDocument/2006/relationships/image" Target="../media/image182.wmf"/><Relationship Id="rId6" Type="http://schemas.openxmlformats.org/officeDocument/2006/relationships/image" Target="../media/image187.wmf"/><Relationship Id="rId5" Type="http://schemas.openxmlformats.org/officeDocument/2006/relationships/image" Target="../media/image186.wmf"/><Relationship Id="rId4" Type="http://schemas.openxmlformats.org/officeDocument/2006/relationships/image" Target="../media/image185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wmf"/><Relationship Id="rId1" Type="http://schemas.openxmlformats.org/officeDocument/2006/relationships/image" Target="../media/image194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7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8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1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41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6.wmf"/><Relationship Id="rId1" Type="http://schemas.openxmlformats.org/officeDocument/2006/relationships/image" Target="../media/image141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7.wmf"/><Relationship Id="rId1" Type="http://schemas.openxmlformats.org/officeDocument/2006/relationships/image" Target="../media/image141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4" Type="http://schemas.openxmlformats.org/officeDocument/2006/relationships/image" Target="../media/image154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149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image" Target="../media/image16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Relationship Id="rId4" Type="http://schemas.openxmlformats.org/officeDocument/2006/relationships/image" Target="../media/image16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6928F-CEFB-460E-8655-8B20143849D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576421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hematics" TargetMode="External"/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Derivative" TargetMode="External"/><Relationship Id="rId5" Type="http://schemas.openxmlformats.org/officeDocument/2006/relationships/hyperlink" Target="http://en.wikipedia.org/wiki/Series_(mathematics)" TargetMode="External"/><Relationship Id="rId4" Type="http://schemas.openxmlformats.org/officeDocument/2006/relationships/hyperlink" Target="http://en.wikipedia.org/wiki/Function_(mathematics)" TargetMode="Externa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In recent years, there is a growing availability of various 3D modeling systems, such as LIDAR platforms and extended RGB-D mapping systems.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6928F-CEFB-460E-8655-8B20143849DB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6AE6D-8CF5-477C-B98F-D261BE481ECD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60DE1-E694-4734-B560-4758BE7C2703}" type="slidenum">
              <a:rPr lang="en-US" altLang="en-US" smtClean="0"/>
              <a:pPr/>
              <a:t>160</a:t>
            </a:fld>
            <a:endParaRPr lang="en-US" alt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C5B24-35A2-4E68-92A3-01BA7F150F45}" type="slidenum">
              <a:rPr lang="en-US" altLang="en-US" smtClean="0"/>
              <a:pPr/>
              <a:t>161</a:t>
            </a:fld>
            <a:endParaRPr lang="en-US" alt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9C83F-9DC4-44B5-9F2E-2931E64AD057}" type="slidenum">
              <a:rPr lang="en-US" altLang="en-US" smtClean="0"/>
              <a:pPr/>
              <a:t>162</a:t>
            </a:fld>
            <a:endParaRPr lang="en-US" alt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C58BC-2AC8-4214-A8E0-304A92863987}" type="slidenum">
              <a:rPr lang="en-US" altLang="en-US" smtClean="0"/>
              <a:pPr/>
              <a:t>163</a:t>
            </a:fld>
            <a:endParaRPr lang="en-US" alt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D5C9-F84F-46CB-9588-8D425FA25F50}" type="slidenum">
              <a:rPr lang="en-US" altLang="en-US" smtClean="0"/>
              <a:pPr/>
              <a:t>164</a:t>
            </a:fld>
            <a:endParaRPr lang="en-US" alt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1A93F-22D1-46CA-8552-E547EF296D49}" type="slidenum">
              <a:rPr lang="en-US" altLang="en-US" smtClean="0"/>
              <a:pPr/>
              <a:t>165</a:t>
            </a:fld>
            <a:endParaRPr lang="en-US" alt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F3453-32FE-40C4-8F25-7794B9338E3F}" type="slidenum">
              <a:rPr lang="en-US" altLang="en-US" smtClean="0"/>
              <a:pPr/>
              <a:t>166</a:t>
            </a:fld>
            <a:endParaRPr lang="en-US" alt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4FDAE-C0BD-4136-8F52-FEC0A6B965D8}" type="slidenum">
              <a:rPr lang="en-US" altLang="en-US" smtClean="0">
                <a:solidFill>
                  <a:srgbClr val="000000"/>
                </a:solidFill>
              </a:rPr>
              <a:pPr/>
              <a:t>167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5743" y="683381"/>
            <a:ext cx="4481215" cy="3413881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E22FD-1507-4DE7-8D4A-5C2A413F8203}" type="slidenum">
              <a:rPr lang="en-US" altLang="en-US" smtClean="0"/>
              <a:pPr/>
              <a:t>168</a:t>
            </a:fld>
            <a:endParaRPr lang="en-US" alt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7EB6A-8A7D-452F-9619-0C8E545F2C1F}" type="slidenum">
              <a:rPr lang="en-US" altLang="en-US" smtClean="0"/>
              <a:pPr/>
              <a:t>169</a:t>
            </a:fld>
            <a:endParaRPr lang="en-US" alt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773D6-8CF1-4EDE-988B-74EA374AA500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B488A-FC40-43D5-90EF-F721C9129CC4}" type="slidenum">
              <a:rPr lang="en-US" altLang="en-US" smtClean="0"/>
              <a:pPr/>
              <a:t>170</a:t>
            </a:fld>
            <a:endParaRPr lang="en-US" alt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41265-8496-46EE-B5E0-7DE139133431}" type="slidenum">
              <a:rPr lang="en-US" altLang="en-US" smtClean="0"/>
              <a:pPr/>
              <a:t>171</a:t>
            </a:fld>
            <a:endParaRPr lang="en-US" alt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35C2A-61B7-4957-A173-3D9EF06B08C1}" type="slidenum">
              <a:rPr lang="en-US" altLang="en-US" smtClean="0"/>
              <a:pPr/>
              <a:t>172</a:t>
            </a:fld>
            <a:endParaRPr lang="en-US" alt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1CF90-BC72-46B8-A7EF-2BD437087036}" type="slidenum">
              <a:rPr lang="en-US" altLang="en-US" smtClean="0"/>
              <a:pPr/>
              <a:t>173</a:t>
            </a:fld>
            <a:endParaRPr lang="en-US" alt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4F695-AEB9-485C-81C7-79F356682055}" type="slidenum">
              <a:rPr lang="en-US" altLang="en-US" smtClean="0"/>
              <a:pPr/>
              <a:t>174</a:t>
            </a:fld>
            <a:endParaRPr lang="en-US" alt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D19EF-F9AD-44EE-8969-2A69BC1D0BD3}" type="slidenum">
              <a:rPr lang="en-US" altLang="en-US" smtClean="0"/>
              <a:pPr/>
              <a:t>175</a:t>
            </a:fld>
            <a:endParaRPr lang="en-US" alt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45FB2E-DDB2-42CA-A8F7-0AF753493DF0}" type="slidenum">
              <a:rPr lang="en-US" altLang="en-US" smtClean="0">
                <a:solidFill>
                  <a:srgbClr val="000000"/>
                </a:solidFill>
              </a:rPr>
              <a:pPr/>
              <a:t>176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/>
          <a:p>
            <a:pPr algn="r">
              <a:defRPr/>
            </a:pPr>
            <a:fld id="{65FAA285-D075-4246-BB24-76B6E13A6543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176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/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4" tIns="45712" rIns="91424" bIns="45712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CE9B0-731B-4ADD-8FE3-3C55BC4C00FE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BE1B3-4CB3-4F2F-9A5E-98C9531F39A8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A3663-37FF-454E-B82C-8DC11255431B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04D5D-1ED7-4351-8406-E9BBA416DE76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8130F-76CF-42E5-B617-0C685C9EDEB4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CA33D-7372-4CA0-B4A5-2742937FCD3E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generation of 3D models of the real world environment is of high interest to many fields, including professional civil engineering, environment-based game design, robotics and </a:t>
            </a:r>
            <a:r>
              <a:rPr lang="en-US" baseline="0" dirty="0" err="1" smtClean="0"/>
              <a:t>ect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6928F-CEFB-460E-8655-8B20143849DB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CA33D-7372-4CA0-B4A5-2742937FCD3E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2A9A62-1CDB-44D3-B1BB-D992AFD4FC03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47E0B4-C7D2-497D-BBD3-A003A55042A9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490425-D8DD-4EE2-A365-69C5271104C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generation of 3D models of the real world environment is of high interest to many fields, including professional civil engineering, environment-based game design, robotics and </a:t>
            </a:r>
            <a:r>
              <a:rPr lang="en-US" baseline="0" dirty="0" err="1" smtClean="0"/>
              <a:t>ect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6928F-CEFB-460E-8655-8B20143849DB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Blob</a:t>
            </a:r>
            <a:r>
              <a:rPr lang="de-DE" baseline="0" dirty="0" smtClean="0"/>
              <a:t> detector is distinct from harris corner detector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Structure from motion solves the following problem: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Given a set of images of a static scene with 2D points in correspondence, shown here as color-coded points, find…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a set of 3D points P and </a:t>
            </a:r>
          </a:p>
          <a:p>
            <a:pPr eaLnBrk="1" hangingPunct="1"/>
            <a:r>
              <a:rPr lang="en-US" altLang="en-US" smtClean="0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pPr eaLnBrk="1" hangingPunct="1"/>
            <a:r>
              <a:rPr lang="en-US" altLang="en-US" smtClean="0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use homogeneous coordinates to write camera matrix in linear form.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generation of 3D models of the real world environment is of high interest to many fields, including professional civil engineering, environment-based game design, robotics and </a:t>
            </a:r>
            <a:r>
              <a:rPr lang="en-US" baseline="0" dirty="0" err="1" smtClean="0"/>
              <a:t>ect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6928F-CEFB-460E-8655-8B20143849DB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692A15-EBA1-461F-81EE-98AA6E13F4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51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DEC56D64-C3AE-4E5E-9DEA-08FB0975E355}" type="slidenum">
              <a:rPr lang="en-US" altLang="en-US" sz="1200">
                <a:solidFill>
                  <a:srgbClr val="000000"/>
                </a:solidFill>
              </a:rPr>
              <a:pPr algn="r"/>
              <a:t>72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5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5110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mtClean="0">
                <a:solidFill>
                  <a:srgbClr val="000000"/>
                </a:solidFill>
              </a:rPr>
              <a:t>CS 376 Lecture 16: Stereo 1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97579B-0796-476D-B981-1DB9F3ECE6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6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A520B206-1894-45EA-8F12-F1210C1DCCBA}" type="slidenum">
              <a:rPr lang="en-US" altLang="en-US" sz="1200">
                <a:solidFill>
                  <a:srgbClr val="000000"/>
                </a:solidFill>
              </a:rPr>
              <a:pPr algn="r"/>
              <a:t>73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76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6134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mtClean="0">
                <a:solidFill>
                  <a:srgbClr val="000000"/>
                </a:solidFill>
              </a:rPr>
              <a:t>CS 376 Lecture 16: Stereo 1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954A49-8D14-4C67-9A8B-3C6665CB710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7157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mtClean="0">
                <a:solidFill>
                  <a:srgbClr val="000000"/>
                </a:solidFill>
              </a:rPr>
              <a:t>CS 376 Lecture 16: Stereo 1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2D1129-213F-4C5D-834E-16616833C1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0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7A89CC9B-E42D-47EA-A1A9-7CB86C066D89}" type="slidenum">
              <a:rPr lang="en-US" altLang="en-US" sz="1200">
                <a:solidFill>
                  <a:srgbClr val="000000"/>
                </a:solidFill>
              </a:rPr>
              <a:pPr algn="r"/>
              <a:t>76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0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0230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mtClean="0">
                <a:solidFill>
                  <a:srgbClr val="000000"/>
                </a:solidFill>
              </a:rPr>
              <a:t>CS 376 Lecture 16: Stereo 1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992727-A82C-4BAA-8F80-2C554EE460A8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D5A4E-4F5D-4319-A4EE-7EC5DF8360BA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Structure from motion solves the following problem: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Given a set of images of a static scene with 2D points in correspondence, shown here as color-coded points, find…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a set of 3D points P and </a:t>
            </a:r>
          </a:p>
          <a:p>
            <a:pPr eaLnBrk="1" hangingPunct="1"/>
            <a:r>
              <a:rPr lang="en-US" altLang="en-US" smtClean="0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pPr eaLnBrk="1" hangingPunct="1"/>
            <a:r>
              <a:rPr lang="en-US" altLang="en-US" smtClean="0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BE1B3-4CB3-4F2F-9A5E-98C9531F39A8}" type="slidenum">
              <a:rPr lang="en-US" altLang="en-US" smtClean="0"/>
              <a:pPr/>
              <a:t>91</a:t>
            </a:fld>
            <a:endParaRPr lang="en-US" alt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AC0A1-70FC-49F6-A1AA-97458D13ACE2}" type="slidenum">
              <a:rPr lang="en-US" altLang="en-US" smtClean="0"/>
              <a:pPr/>
              <a:t>92</a:t>
            </a:fld>
            <a:endParaRPr lang="en-US" alt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E48D5-4CEC-4960-B1D7-3BE38BF41823}" type="slidenum">
              <a:rPr lang="en-US" altLang="en-US" smtClean="0"/>
              <a:pPr/>
              <a:t>93</a:t>
            </a:fld>
            <a:endParaRPr lang="en-US" alt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60DE1-E694-4734-B560-4758BE7C2703}" type="slidenum">
              <a:rPr lang="en-US" altLang="en-US" smtClean="0"/>
              <a:pPr/>
              <a:t>94</a:t>
            </a:fld>
            <a:endParaRPr lang="en-US" alt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C5B24-35A2-4E68-92A3-01BA7F150F45}" type="slidenum">
              <a:rPr lang="en-US" altLang="en-US" smtClean="0"/>
              <a:pPr/>
              <a:t>95</a:t>
            </a:fld>
            <a:endParaRPr lang="en-US" alt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9C83F-9DC4-44B5-9F2E-2931E64AD057}" type="slidenum">
              <a:rPr lang="en-US" altLang="en-US" smtClean="0"/>
              <a:pPr/>
              <a:t>96</a:t>
            </a:fld>
            <a:endParaRPr lang="en-US" alt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C58BC-2AC8-4214-A8E0-304A92863987}" type="slidenum">
              <a:rPr lang="en-US" altLang="en-US" smtClean="0"/>
              <a:pPr/>
              <a:t>97</a:t>
            </a:fld>
            <a:endParaRPr lang="en-US" alt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D5C9-F84F-46CB-9588-8D425FA25F50}" type="slidenum">
              <a:rPr lang="en-US" altLang="en-US" smtClean="0"/>
              <a:pPr/>
              <a:t>98</a:t>
            </a:fld>
            <a:endParaRPr lang="en-US" alt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1A93F-22D1-46CA-8552-E547EF296D49}" type="slidenum">
              <a:rPr lang="en-US" altLang="en-US" smtClean="0"/>
              <a:pPr/>
              <a:t>99</a:t>
            </a:fld>
            <a:endParaRPr lang="en-US" alt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F3453-32FE-40C4-8F25-7794B9338E3F}" type="slidenum">
              <a:rPr lang="en-US" altLang="en-US" smtClean="0"/>
              <a:pPr/>
              <a:t>100</a:t>
            </a:fld>
            <a:endParaRPr lang="en-US" alt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4FDAE-C0BD-4136-8F52-FEC0A6B965D8}" type="slidenum">
              <a:rPr lang="en-US" altLang="en-US" smtClean="0">
                <a:solidFill>
                  <a:srgbClr val="000000"/>
                </a:solidFill>
              </a:rPr>
              <a:pPr/>
              <a:t>101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5743" y="683381"/>
            <a:ext cx="4481215" cy="3413881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E22FD-1507-4DE7-8D4A-5C2A413F8203}" type="slidenum">
              <a:rPr lang="en-US" altLang="en-US" smtClean="0"/>
              <a:pPr/>
              <a:t>102</a:t>
            </a:fld>
            <a:endParaRPr lang="en-US" alt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7EB6A-8A7D-452F-9619-0C8E545F2C1F}" type="slidenum">
              <a:rPr lang="en-US" altLang="en-US" smtClean="0"/>
              <a:pPr/>
              <a:t>103</a:t>
            </a:fld>
            <a:endParaRPr lang="en-US" alt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2B488A-FC40-43D5-90EF-F721C9129CC4}" type="slidenum">
              <a:rPr lang="en-US" altLang="en-US" smtClean="0"/>
              <a:pPr/>
              <a:t>104</a:t>
            </a:fld>
            <a:endParaRPr lang="en-US" alt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41265-8496-46EE-B5E0-7DE139133431}" type="slidenum">
              <a:rPr lang="en-US" altLang="en-US" smtClean="0"/>
              <a:pPr/>
              <a:t>105</a:t>
            </a:fld>
            <a:endParaRPr lang="en-US" alt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35C2A-61B7-4957-A173-3D9EF06B08C1}" type="slidenum">
              <a:rPr lang="en-US" altLang="en-US" smtClean="0"/>
              <a:pPr/>
              <a:t>106</a:t>
            </a:fld>
            <a:endParaRPr lang="en-US" alt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51CF90-BC72-46B8-A7EF-2BD437087036}" type="slidenum">
              <a:rPr lang="en-US" altLang="en-US" smtClean="0"/>
              <a:pPr/>
              <a:t>107</a:t>
            </a:fld>
            <a:endParaRPr lang="en-US" alt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4F695-AEB9-485C-81C7-79F356682055}" type="slidenum">
              <a:rPr lang="en-US" altLang="en-US" smtClean="0"/>
              <a:pPr/>
              <a:t>108</a:t>
            </a:fld>
            <a:endParaRPr lang="en-US" alt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D19EF-F9AD-44EE-8969-2A69BC1D0BD3}" type="slidenum">
              <a:rPr lang="en-US" altLang="en-US" smtClean="0"/>
              <a:pPr/>
              <a:t>109</a:t>
            </a:fld>
            <a:endParaRPr lang="en-US" alt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45FB2E-DDB2-42CA-A8F7-0AF753493DF0}" type="slidenum">
              <a:rPr lang="en-US" altLang="en-US" smtClean="0">
                <a:solidFill>
                  <a:srgbClr val="000000"/>
                </a:solidFill>
              </a:rPr>
              <a:pPr/>
              <a:t>110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/>
          <a:p>
            <a:pPr algn="r">
              <a:defRPr/>
            </a:pPr>
            <a:fld id="{65FAA285-D075-4246-BB24-76B6E13A6543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110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/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4" tIns="45712" rIns="91424" bIns="45712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548824-D817-4946-8704-1E24A1BB6ECF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6A5700-A4FD-4EA3-A3C8-3FE32285F17C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E101C-B0D3-4A3B-8E73-763915D349A6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2EABBC-7F30-46B1-8D9F-5623CFA8FA1A}" type="slidenum">
              <a:rPr lang="en-US" smtClean="0"/>
              <a:pPr>
                <a:defRPr/>
              </a:pPr>
              <a:t>116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35E402-2C97-48E7-B611-A8A6DC4129B3}" type="slidenum">
              <a:rPr lang="en-US" smtClean="0"/>
              <a:pPr>
                <a:defRPr/>
              </a:pPr>
              <a:t>117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7" y="686405"/>
            <a:ext cx="450056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Brightness constancy equation is equivalent to minimizing the squared error of I(t) and I(t+1)</a:t>
            </a:r>
          </a:p>
          <a:p>
            <a:pPr eaLnBrk="1" hangingPunct="1"/>
            <a:r>
              <a:rPr lang="en-US" altLang="en-US" smtClean="0"/>
              <a:t>http://en.wikipedia.org/wiki/Taylor_series</a:t>
            </a:r>
          </a:p>
          <a:p>
            <a:pPr eaLnBrk="1" hangingPunct="1"/>
            <a:r>
              <a:rPr lang="en-US" altLang="en-US" smtClean="0"/>
              <a:t>In </a:t>
            </a:r>
            <a:r>
              <a:rPr lang="en-US" altLang="en-US" smtClean="0">
                <a:hlinkClick r:id="rId3" tooltip="Mathematics"/>
              </a:rPr>
              <a:t>mathematics</a:t>
            </a:r>
            <a:r>
              <a:rPr lang="en-US" altLang="en-US" smtClean="0"/>
              <a:t>, a </a:t>
            </a:r>
            <a:r>
              <a:rPr lang="en-US" altLang="en-US" b="1" smtClean="0"/>
              <a:t>Taylor series</a:t>
            </a:r>
            <a:r>
              <a:rPr lang="en-US" altLang="en-US" smtClean="0"/>
              <a:t> is a representation of a </a:t>
            </a:r>
            <a:r>
              <a:rPr lang="en-US" altLang="en-US" smtClean="0">
                <a:hlinkClick r:id="rId4" tooltip="Function (mathematics)"/>
              </a:rPr>
              <a:t>function</a:t>
            </a:r>
            <a:r>
              <a:rPr lang="en-US" altLang="en-US" smtClean="0"/>
              <a:t> as an </a:t>
            </a:r>
            <a:r>
              <a:rPr lang="en-US" altLang="en-US" smtClean="0">
                <a:hlinkClick r:id="rId5" tooltip="Series (mathematics)"/>
              </a:rPr>
              <a:t>infinite sum</a:t>
            </a:r>
            <a:r>
              <a:rPr lang="en-US" altLang="en-US" smtClean="0"/>
              <a:t> of terms that are calculated from the values of the function's </a:t>
            </a:r>
            <a:r>
              <a:rPr lang="en-US" altLang="en-US" smtClean="0">
                <a:hlinkClick r:id="rId6" tooltip="Derivative"/>
              </a:rPr>
              <a:t>derivatives</a:t>
            </a:r>
            <a:r>
              <a:rPr lang="en-US" altLang="en-US" smtClean="0"/>
              <a:t> at a single point. http://en.wikipedia.org/wiki/Taylor_series#Taylor_series_in_several_variables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CC81D-0B6D-49CF-B469-0C4E31272F1A}" type="slidenum">
              <a:rPr lang="en-US" smtClean="0"/>
              <a:pPr>
                <a:defRPr/>
              </a:pPr>
              <a:t>119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A:  u and v are unknown, 1 equation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C39C36-3B0B-4574-9814-4131E488F4D7}" type="slidenum">
              <a:rPr lang="en-US" smtClean="0"/>
              <a:pPr>
                <a:defRPr/>
              </a:pPr>
              <a:t>120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0F66CA-1B60-47A3-A4CF-BF7156F4C0DB}" type="slidenum">
              <a:rPr lang="en-US" smtClean="0"/>
              <a:pPr>
                <a:defRPr/>
              </a:pPr>
              <a:t>121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BDCF2B-382E-4233-BD55-D09494B41066}" type="slidenum">
              <a:rPr lang="en-US" smtClean="0"/>
              <a:pPr>
                <a:defRPr/>
              </a:pPr>
              <a:t>122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BB9481-D62A-4605-8527-0DA1B256BE0E}" type="slidenum">
              <a:rPr lang="en-US" smtClean="0"/>
              <a:pPr>
                <a:defRPr/>
              </a:pPr>
              <a:t>123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http://en.wikipedia.org/wiki/Invertible_matrix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046638-D5A3-4DAC-93F4-275382CC2FB6}" type="slidenum">
              <a:rPr lang="en-US" smtClean="0"/>
              <a:pPr>
                <a:defRPr/>
              </a:pPr>
              <a:t>124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Suppose M = vv^T .  What are the eigenvectors and eigenvalues?  Start by considering Mv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A64C1A-747C-4549-AD8D-D5534D6473DC}" type="slidenum">
              <a:rPr lang="en-US" smtClean="0"/>
              <a:pPr>
                <a:defRPr/>
              </a:pPr>
              <a:t>125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EE5642-6F28-4E87-95F8-90532632D98E}" type="slidenum">
              <a:rPr lang="en-US" smtClean="0"/>
              <a:pPr>
                <a:defRPr/>
              </a:pPr>
              <a:t>126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F68399-7D74-4B5A-AA9C-AC7138BE4402}" type="slidenum">
              <a:rPr lang="en-US" smtClean="0"/>
              <a:pPr>
                <a:defRPr/>
              </a:pPr>
              <a:t>127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0ADACD-A4A5-479F-8A11-0A80AE8726E3}" type="slidenum">
              <a:rPr lang="en-US" smtClean="0"/>
              <a:pPr>
                <a:defRPr/>
              </a:pPr>
              <a:t>129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CAA3E2-CB88-4B00-8D9A-F6AFB7B3A874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0416AE-FA4D-4FF9-832C-D5479F23106D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B7F562-EC66-45C0-9F9B-B23C129AB01E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65C19D-6369-4F11-8459-ECA442F5077B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387DB-76E3-4D41-ABE7-CFB53EB156D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13E3E3-9DEF-44DC-B402-B4E9E6F83DA6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137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FD7ED8-E460-4462-810B-23109948DBCD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286EB0-3209-496E-B324-64A62F06283B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2" y="683381"/>
            <a:ext cx="4479727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6DB6C0-3650-413E-8710-D59D68F34E4F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2" y="683381"/>
            <a:ext cx="4479727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A5F48F-AA95-4D42-A73C-DE4E838D735E}" type="slidenum">
              <a:rPr lang="en-US" smtClean="0"/>
              <a:pPr>
                <a:defRPr/>
              </a:pPr>
              <a:t>144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52769-0D60-4929-80F3-B821E1AF10F1}" type="slidenum">
              <a:rPr lang="en-US" smtClean="0"/>
              <a:pPr>
                <a:defRPr/>
              </a:pPr>
              <a:t>145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3" y="683381"/>
            <a:ext cx="4481215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FCF7AB-4D1B-40F6-9F25-E0E0AB9A1E0A}" type="slidenum">
              <a:rPr lang="en-US" alt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5742" y="683381"/>
            <a:ext cx="4479727" cy="3413881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992" y="4324048"/>
            <a:ext cx="5048250" cy="417134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itchFamily="34" charset="0"/>
                <a:cs typeface="Arial" pitchFamily="34" charset="0"/>
              </a:rPr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latin typeface="Arial" pitchFamily="34" charset="0"/>
                <a:cs typeface="Arial" pitchFamily="34" charset="0"/>
              </a:rPr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latin typeface="Arial" pitchFamily="34" charset="0"/>
                <a:cs typeface="Arial" pitchFamily="34" charset="0"/>
              </a:rPr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latin typeface="Arial" pitchFamily="34" charset="0"/>
                <a:cs typeface="Arial" pitchFamily="34" charset="0"/>
              </a:rPr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BE1B3-4CB3-4F2F-9A5E-98C9531F39A8}" type="slidenum">
              <a:rPr lang="en-US" altLang="en-US" smtClean="0"/>
              <a:pPr/>
              <a:t>157</a:t>
            </a:fld>
            <a:endParaRPr lang="en-US" alt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AC0A1-70FC-49F6-A1AA-97458D13ACE2}" type="slidenum">
              <a:rPr lang="en-US" altLang="en-US" smtClean="0"/>
              <a:pPr/>
              <a:t>158</a:t>
            </a:fld>
            <a:endParaRPr lang="en-US" alt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E48D5-4CEC-4960-B1D7-3BE38BF41823}" type="slidenum">
              <a:rPr lang="en-US" altLang="en-US" smtClean="0"/>
              <a:pPr/>
              <a:t>159</a:t>
            </a:fld>
            <a:endParaRPr lang="en-US" alt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6DC88A4F-6746-476B-BE6E-68A3AB41A530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343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343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B756615E-2790-4B05-888A-5973127F7ABE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60E5C040-BBCF-46EA-8E5F-B10B74180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8701-71CE-4049-8EE6-4E2E7290E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1B3E1-35B9-458F-BBF3-29CA455BC45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2" name="Picture 16" descr="blue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5" y="1125538"/>
            <a:ext cx="3571875" cy="4133850"/>
          </a:xfrm>
          <a:prstGeom prst="rect">
            <a:avLst/>
          </a:prstGeom>
          <a:noFill/>
        </p:spPr>
      </p:pic>
      <p:pic>
        <p:nvPicPr>
          <p:cNvPr id="50191" name="Picture 15" descr="blue 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B89E3E3E-FBBA-418C-A91D-1BA92EA3986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EDB489F-2C67-431E-9C28-DECCD9060595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FCFEF186-8B72-475B-8910-D6307FBCC80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5575317-CF5D-4C45-8499-7803B6F2F43F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5790FFC-B91A-408D-A343-B280C396DC8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FC56A90-3C7A-4F56-A917-DD9CFABA0F72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D57B6C3E-8097-4B9F-BB3F-30F25F391BF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BFF6858-2E7B-4E40-AC48-79CCD9A87DC0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>
                <a:solidFill>
                  <a:srgbClr val="0070C0"/>
                </a:solidFill>
              </a:defRPr>
            </a:lvl1pPr>
            <a:lvl2pPr>
              <a:buClr>
                <a:srgbClr val="0070C0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B55AEAB2-4774-4CBF-8021-3C4260F6D9E3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DDF9C84B-AC80-49A2-88AC-3A67A0A6E12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D307600-33C3-462F-82B8-36122BBA9900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6ED8879-DB30-4EC2-A8B9-5E50046B2D6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AD17005-5930-4544-8366-68B9ED70A82E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CE93C136-4137-4094-A814-C0C29270FA5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3956B9A-23E3-4DFD-9271-1B5AF1A9611E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5962410B-A230-4301-9BAF-2F84FE8345B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59A69E6-D19D-4312-A300-78FEB166E716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50F0A6E1-146B-4266-A391-30CD60D7B41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EB0717D-DCBB-4F3B-A56A-3D8C0F4ED5CF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A9DA8854-2EC5-4AF2-8C5A-F16682A5406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F71FA41-8024-4030-9748-EDDA028F96AB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987B5E19-0BF9-4476-964C-5AF9A346D552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55850C9-2C06-4171-B6A5-7EF8FDC6C76C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34DBF583-2B7B-4364-B54B-3588CE4DB0B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CFED1B6-2C9F-4F3A-BAF7-A54616473CFE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18EE41CF-0AAF-4F19-8B27-BB7BE4954AC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4563E34-A0EE-4A61-900D-7DCB7BD00F04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2FA52407-6897-40F8-AE4E-48E055F3A40D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918EAC36-17F8-4FDF-A1AB-3147E231A44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C9872E5-8F98-4882-9019-15578FE55999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A5787408-88E1-43FF-9718-4C15C9979FB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79F7992-96F6-4AE0-8F42-37F10E8DCBF1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CAB048EE-1E42-4644-ADD1-BABD90DF4F6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BD10224-BCBB-44A0-A1E7-F00215F06E5E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0C012F1-D455-41E2-9457-79E19336CAE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A4E6E00-2143-4C02-A22A-DAB4BCFDD00D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5DCA2E51-6590-4F8C-AFCC-5A560FB3795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1C5A912-615B-47BB-8541-212423F79EE7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2DEA09B0-91A0-4A01-818F-CBC024C02B6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E600229-21D0-4B6A-8DA3-1A04F56285E4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7817797E-5565-43AE-8C08-81B4B7E51AA0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FB2112F-D2B8-4569-A460-010DA52118BF}" type="datetime1">
              <a:rPr lang="nl-NL"/>
              <a:pPr/>
              <a:t>8-4-2015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F52825AD-C1EA-4BA7-9519-CB1CDD3830E4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5117960C-D09D-4985-9741-61943D96FA78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328EC557-25CE-4A1C-A642-106C5408CF2A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641F5B0A-EC02-4F63-B489-BE065FB636CB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1C9BEB10-CF22-4CFB-8FFD-BA6CBB8ED870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DBF363D8-EA1A-4BA6-B0C6-C6602E105F06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0" name="Picture 18" descr="blue ba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nl-NL" dirty="0" smtClean="0"/>
          </a:p>
        </p:txBody>
      </p:sp>
      <p:pic>
        <p:nvPicPr>
          <p:cNvPr id="23562" name="Picture 10" descr="date ba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</p:spPr>
      </p:pic>
      <p:sp>
        <p:nvSpPr>
          <p:cNvPr id="235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 smtClean="0"/>
              <a:t>PAGE </a:t>
            </a:r>
            <a:fld id="{FFDBBE85-3524-4B09-96CD-21D9D553C2E2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3564" name="Picture 12" descr="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4188" y="6400800"/>
            <a:ext cx="2030412" cy="431800"/>
          </a:xfrm>
          <a:prstGeom prst="rect">
            <a:avLst/>
          </a:prstGeom>
          <a:noFill/>
        </p:spPr>
      </p:pic>
      <p:sp>
        <p:nvSpPr>
          <p:cNvPr id="2356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50975"/>
            <a:ext cx="79946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88" r:id="rId12"/>
    <p:sldLayoutId id="2147483689" r:id="rId13"/>
    <p:sldLayoutId id="2147483690" r:id="rId1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Wingdings" pitchFamily="2" charset="2"/>
        <a:buChar char="§"/>
        <a:defRPr sz="2400" b="1">
          <a:solidFill>
            <a:srgbClr val="0070C0"/>
          </a:solidFill>
          <a:latin typeface="+mn-lt"/>
          <a:ea typeface="+mn-ea"/>
          <a:cs typeface="+mn-cs"/>
        </a:defRPr>
      </a:lvl1pPr>
      <a:lvl2pPr marL="536575" indent="-2667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Char char="•"/>
        <a:defRPr sz="2200" b="1">
          <a:solidFill>
            <a:schemeClr val="tx1"/>
          </a:solidFill>
          <a:latin typeface="+mn-lt"/>
        </a:defRPr>
      </a:lvl2pPr>
      <a:lvl3pPr marL="809625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90613" indent="-2794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1" name="Picture 19" descr="blue ba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</p:spPr>
      </p:pic>
      <p:pic>
        <p:nvPicPr>
          <p:cNvPr id="49161" name="Picture 9" descr="date b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 dirty="0"/>
              <a:t>/ name of </a:t>
            </a:r>
            <a:r>
              <a:rPr lang="nl-NL" dirty="0" err="1"/>
              <a:t>department</a:t>
            </a:r>
            <a:endParaRPr lang="nl-NL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PAGE </a:t>
            </a:r>
            <a:fld id="{E6C555FF-3D82-4076-B501-A4CBF96B457A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</p:spPr>
      </p:pic>
      <p:sp>
        <p:nvSpPr>
          <p:cNvPr id="49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fld id="{DEEE3F7C-E491-4C6D-9F86-196F20E41654}" type="datetime1">
              <a:rPr lang="nl-NL"/>
              <a:pPr/>
              <a:t>8-4-2015</a:t>
            </a:fld>
            <a:endParaRPr lang="nl-NL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9" name="Picture 13" descr="blue ba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</p:spPr>
      </p:pic>
      <p:pic>
        <p:nvPicPr>
          <p:cNvPr id="219138" name="Picture 2" descr="date b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</p:spPr>
      </p:pic>
      <p:sp>
        <p:nvSpPr>
          <p:cNvPr id="2191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PAGE </a:t>
            </a:r>
            <a:fld id="{91149167-3E94-4001-856A-2DF6B8B0B5F0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219143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</p:spPr>
      </p:pic>
      <p:sp>
        <p:nvSpPr>
          <p:cNvPr id="2191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fld id="{18C9FA4C-2BE1-4D5D-9C75-F5AC0F14ED30}" type="datetime1">
              <a:rPr lang="nl-NL"/>
              <a:pPr/>
              <a:t>8-4-2015</a:t>
            </a:fld>
            <a:endParaRPr lang="nl-NL"/>
          </a:p>
        </p:txBody>
      </p:sp>
      <p:sp>
        <p:nvSpPr>
          <p:cNvPr id="2191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814388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3pPr>
      <a:lvl4pPr marL="1069975" indent="-2540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4pPr>
      <a:lvl5pPr marL="13493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53.bin"/><Relationship Id="rId5" Type="http://schemas.openxmlformats.org/officeDocument/2006/relationships/oleObject" Target="../embeddings/oleObject52.bin"/><Relationship Id="rId4" Type="http://schemas.openxmlformats.org/officeDocument/2006/relationships/oleObject" Target="../embeddings/oleObject51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55.bin"/><Relationship Id="rId5" Type="http://schemas.openxmlformats.org/officeDocument/2006/relationships/oleObject" Target="../embeddings/oleObject54.bin"/><Relationship Id="rId4" Type="http://schemas.openxmlformats.org/officeDocument/2006/relationships/notesSlide" Target="../notesSlides/notesSlide59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55.png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Relationship Id="rId9" Type="http://schemas.openxmlformats.org/officeDocument/2006/relationships/oleObject" Target="../embeddings/oleObject59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61.bin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5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62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61.png"/><Relationship Id="rId4" Type="http://schemas.openxmlformats.org/officeDocument/2006/relationships/oleObject" Target="../embeddings/oleObject63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65.bin"/><Relationship Id="rId4" Type="http://schemas.openxmlformats.org/officeDocument/2006/relationships/oleObject" Target="../embeddings/oleObject64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66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64.jpeg"/><Relationship Id="rId4" Type="http://schemas.openxmlformats.org/officeDocument/2006/relationships/oleObject" Target="../embeddings/oleObject67.bin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68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oleObject" Target="../embeddings/oleObject72.bin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71.bin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175.png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3/lucas_bruce_d_1981_1/lucas_bruce_d_1981_1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oleObject" Target="../embeddings/oleObject76.bin"/><Relationship Id="rId3" Type="http://schemas.openxmlformats.org/officeDocument/2006/relationships/tags" Target="../tags/tag34.xml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190.png"/><Relationship Id="rId2" Type="http://schemas.openxmlformats.org/officeDocument/2006/relationships/tags" Target="../tags/tag33.xml"/><Relationship Id="rId1" Type="http://schemas.openxmlformats.org/officeDocument/2006/relationships/vmlDrawing" Target="../drawings/vmlDrawing40.vml"/><Relationship Id="rId6" Type="http://schemas.openxmlformats.org/officeDocument/2006/relationships/notesSlide" Target="../notesSlides/notesSlide75.xml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78.bin"/><Relationship Id="rId10" Type="http://schemas.openxmlformats.org/officeDocument/2006/relationships/image" Target="../media/image188.png"/><Relationship Id="rId4" Type="http://schemas.openxmlformats.org/officeDocument/2006/relationships/tags" Target="../tags/tag35.xml"/><Relationship Id="rId9" Type="http://schemas.openxmlformats.org/officeDocument/2006/relationships/oleObject" Target="../embeddings/oleObject75.bin"/><Relationship Id="rId14" Type="http://schemas.openxmlformats.org/officeDocument/2006/relationships/oleObject" Target="../embeddings/oleObject77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9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5" Type="http://schemas.openxmlformats.org/officeDocument/2006/relationships/oleObject" Target="../embeddings/oleObject81.bin"/><Relationship Id="rId4" Type="http://schemas.openxmlformats.org/officeDocument/2006/relationships/oleObject" Target="../embeddings/oleObject80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notesSlide" Target="../notesSlides/notesSlide7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78.xml"/><Relationship Id="rId12" Type="http://schemas.openxmlformats.org/officeDocument/2006/relationships/image" Target="../media/image19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1.png"/><Relationship Id="rId5" Type="http://schemas.openxmlformats.org/officeDocument/2006/relationships/tags" Target="../tags/tag42.xml"/><Relationship Id="rId10" Type="http://schemas.openxmlformats.org/officeDocument/2006/relationships/image" Target="../media/image200.png"/><Relationship Id="rId4" Type="http://schemas.openxmlformats.org/officeDocument/2006/relationships/tags" Target="../tags/tag41.xml"/><Relationship Id="rId9" Type="http://schemas.openxmlformats.org/officeDocument/2006/relationships/image" Target="../media/image199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199.png"/><Relationship Id="rId18" Type="http://schemas.openxmlformats.org/officeDocument/2006/relationships/image" Target="../media/image203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198.png"/><Relationship Id="rId17" Type="http://schemas.openxmlformats.org/officeDocument/2006/relationships/image" Target="../media/image202.png"/><Relationship Id="rId2" Type="http://schemas.openxmlformats.org/officeDocument/2006/relationships/tags" Target="../tags/tag44.xml"/><Relationship Id="rId16" Type="http://schemas.openxmlformats.org/officeDocument/2006/relationships/image" Target="../media/image197.png"/><Relationship Id="rId20" Type="http://schemas.openxmlformats.org/officeDocument/2006/relationships/image" Target="../media/image205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notesSlide" Target="../notesSlides/notesSlide79.xml"/><Relationship Id="rId5" Type="http://schemas.openxmlformats.org/officeDocument/2006/relationships/tags" Target="../tags/tag47.xml"/><Relationship Id="rId15" Type="http://schemas.openxmlformats.org/officeDocument/2006/relationships/image" Target="../media/image20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4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200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tags" Target="../tags/tag54.xml"/><Relationship Id="rId7" Type="http://schemas.openxmlformats.org/officeDocument/2006/relationships/image" Target="../media/image20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02.png"/><Relationship Id="rId5" Type="http://schemas.openxmlformats.org/officeDocument/2006/relationships/notesSlide" Target="../notesSlides/notesSlide80.xml"/><Relationship Id="rId4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15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shi-tomasi-good-features-cvpr1994.pdf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w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2.gif"/><Relationship Id="rId4" Type="http://schemas.openxmlformats.org/officeDocument/2006/relationships/image" Target="../media/image221.gif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.cmu.edu/pub_files/pub3/lucas_bruce_d_1981_1/lucas_bruce_d_1981_1.pdf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hyperlink" Target="http://www.csse.uwa.edu.au/~pk/research/matlabfns/Spatial/Docs/Harris/A_Combined_Corner_and_Edge_Detector.pdf" TargetMode="External"/><Relationship Id="rId4" Type="http://schemas.openxmlformats.org/officeDocument/2006/relationships/oleObject" Target="../embeddings/oleObject84.bin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oleObject" Target="../embeddings/oleObject85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oleObject" Target="../embeddings/oleObject86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87.bin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43.png"/><Relationship Id="rId4" Type="http://schemas.openxmlformats.org/officeDocument/2006/relationships/oleObject" Target="../embeddings/oleObject88.bin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5" Type="http://schemas.openxmlformats.org/officeDocument/2006/relationships/oleObject" Target="../embeddings/oleObject90.bin"/><Relationship Id="rId4" Type="http://schemas.openxmlformats.org/officeDocument/2006/relationships/oleObject" Target="../embeddings/oleObject89.bin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93.bin"/><Relationship Id="rId5" Type="http://schemas.openxmlformats.org/officeDocument/2006/relationships/oleObject" Target="../embeddings/oleObject92.bin"/><Relationship Id="rId4" Type="http://schemas.openxmlformats.org/officeDocument/2006/relationships/oleObject" Target="../embeddings/oleObject91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96.bin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4" Type="http://schemas.openxmlformats.org/officeDocument/2006/relationships/oleObject" Target="../embeddings/oleObject97.bin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60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4" Type="http://schemas.openxmlformats.org/officeDocument/2006/relationships/notesSlide" Target="../notesSlides/notesSlide106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55.png"/><Relationship Id="rId5" Type="http://schemas.openxmlformats.org/officeDocument/2006/relationships/oleObject" Target="../embeddings/oleObject103.bin"/><Relationship Id="rId4" Type="http://schemas.openxmlformats.org/officeDocument/2006/relationships/oleObject" Target="../embeddings/oleObject102.bin"/><Relationship Id="rId9" Type="http://schemas.openxmlformats.org/officeDocument/2006/relationships/oleObject" Target="../embeddings/oleObject105.bin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107.bin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1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oleObject108.bin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61.png"/><Relationship Id="rId4" Type="http://schemas.openxmlformats.org/officeDocument/2006/relationships/oleObject" Target="../embeddings/oleObject109.bin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5" Type="http://schemas.openxmlformats.org/officeDocument/2006/relationships/oleObject" Target="../embeddings/oleObject111.bin"/><Relationship Id="rId4" Type="http://schemas.openxmlformats.org/officeDocument/2006/relationships/oleObject" Target="../embeddings/oleObject110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4" Type="http://schemas.openxmlformats.org/officeDocument/2006/relationships/oleObject" Target="../embeddings/oleObject112.bin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64.jpeg"/><Relationship Id="rId4" Type="http://schemas.openxmlformats.org/officeDocument/2006/relationships/oleObject" Target="../embeddings/oleObject113.bin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4" Type="http://schemas.openxmlformats.org/officeDocument/2006/relationships/oleObject" Target="../embeddings/oleObject114.bin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notesSlide" Target="../notesSlides/notesSlide117.xml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17.bin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oleObject" Target="../embeddings/oleObject116.bin"/><Relationship Id="rId10" Type="http://schemas.openxmlformats.org/officeDocument/2006/relationships/image" Target="../media/image175.png"/><Relationship Id="rId4" Type="http://schemas.openxmlformats.org/officeDocument/2006/relationships/oleObject" Target="../embeddings/oleObject115.bin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tags" Target="../tags/tag86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29.wmf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notesSlide" Target="../notesSlides/notesSlide118.xml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hyperlink" Target="http://www.csse.uwa.edu.au/~pk/research/matlabfns/Spatial/Docs/Harris/A_Combined_Corner_and_Edge_Detector.pdf" TargetMode="External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jpe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tags" Target="../tags/tag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27.xml"/><Relationship Id="rId9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23.bin"/><Relationship Id="rId2" Type="http://schemas.openxmlformats.org/officeDocument/2006/relationships/tags" Target="../tags/tag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8.xml"/><Relationship Id="rId9" Type="http://schemas.openxmlformats.org/officeDocument/2006/relationships/oleObject" Target="../embeddings/oleObject2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2.pn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29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33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3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i.sri.com/~luong/research/Meta3DViewer/EpipolarGeo.html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127.pn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notesSlide" Target="../notesSlides/notesSlide46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notesSlide" Target="../notesSlides/notesSlide4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29.gif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28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3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hawk.ethz.ch/software/computer_vision/flight" TargetMode="External"/><Relationship Id="rId2" Type="http://schemas.openxmlformats.org/officeDocument/2006/relationships/hyperlink" Target="http://www.ro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ore.3drobotics.com/products/3dr-arducopter-quad-c-frame-kit-1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hyperlink" Target="http://www.csse.uwa.edu.au/~pk/research/matlabfns/Spatial/Docs/Harris/A_Combined_Corner_and_Edge_Detector.pdf" TargetMode="External"/><Relationship Id="rId4" Type="http://schemas.openxmlformats.org/officeDocument/2006/relationships/oleObject" Target="../embeddings/oleObject38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oleObject" Target="../embeddings/oleObject39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oleObject" Target="../embeddings/oleObject40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41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43.png"/><Relationship Id="rId4" Type="http://schemas.openxmlformats.org/officeDocument/2006/relationships/oleObject" Target="../embeddings/oleObject42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oleObject" Target="../embeddings/oleObject45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0.bin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3938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Computer Vision for 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Autonomous </a:t>
            </a:r>
            <a:r>
              <a:rPr lang="en-US" altLang="en-US" dirty="0" smtClean="0"/>
              <a:t>Systems </a:t>
            </a:r>
          </a:p>
        </p:txBody>
      </p:sp>
      <p:sp>
        <p:nvSpPr>
          <p:cNvPr id="98309" name="TextBox 1"/>
          <p:cNvSpPr txBox="1">
            <a:spLocks noChangeArrowheads="1"/>
          </p:cNvSpPr>
          <p:nvPr/>
        </p:nvSpPr>
        <p:spPr bwMode="auto">
          <a:xfrm>
            <a:off x="6215063" y="2438400"/>
            <a:ext cx="289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Read Szeliski 4.1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4267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Credit for slides by</a:t>
            </a:r>
            <a:b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Kristen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Grauman</a:t>
            </a:r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, Robert Collins, Derek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Hoiem</a:t>
            </a:r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Alyosha</a:t>
            </a:r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Efros</a:t>
            </a:r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, and Svetlana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Lazebnik</a:t>
            </a:r>
            <a:endParaRPr lang="en-US" altLang="en-US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2667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dr.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Egor</a:t>
            </a:r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altLang="en-US" dirty="0" err="1" smtClean="0">
                <a:solidFill>
                  <a:schemeClr val="tx2"/>
                </a:solidFill>
                <a:latin typeface="Calibri" pitchFamily="34" charset="0"/>
              </a:rPr>
              <a:t>Bondarev</a:t>
            </a:r>
            <a:endParaRPr lang="en-US" altLang="en-US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VCA/SPS group</a:t>
            </a:r>
          </a:p>
          <a:p>
            <a:r>
              <a:rPr lang="en-US" altLang="en-US" dirty="0" smtClean="0">
                <a:solidFill>
                  <a:schemeClr val="tx2"/>
                </a:solidFill>
                <a:latin typeface="Calibri" pitchFamily="34" charset="0"/>
              </a:rPr>
              <a:t>TUE</a:t>
            </a:r>
            <a:endParaRPr lang="en-US" altLang="en-US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Application Domains</a:t>
            </a:r>
          </a:p>
        </p:txBody>
      </p:sp>
      <p:pic>
        <p:nvPicPr>
          <p:cNvPr id="187396" name="Picture 4" descr="File:CVoverview2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915150" cy="4838700"/>
          </a:xfrm>
          <a:prstGeom prst="rect">
            <a:avLst/>
          </a:prstGeom>
          <a:noFill/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7620000" y="6019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wiki</a:t>
            </a:r>
            <a:endParaRPr lang="en-US" dirty="0"/>
          </a:p>
        </p:txBody>
      </p:sp>
      <p:sp>
        <p:nvSpPr>
          <p:cNvPr id="187400" name="AutoShape 8"/>
          <p:cNvSpPr>
            <a:spLocks noChangeArrowheads="1"/>
          </p:cNvSpPr>
          <p:nvPr/>
        </p:nvSpPr>
        <p:spPr bwMode="auto">
          <a:xfrm>
            <a:off x="3048000" y="5070564"/>
            <a:ext cx="7620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3124200" y="5105400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p:oleObj spid="_x0000_s304130" name="Equation" r:id="rId4" imgW="2768600" imgH="381000" progId="">
              <p:embed/>
            </p:oleObj>
          </a:graphicData>
        </a:graphic>
      </p:graphicFrame>
      <p:sp>
        <p:nvSpPr>
          <p:cNvPr id="131076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Second-order Taylor expansion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about (0,0):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31077" name="Object 36"/>
          <p:cNvGraphicFramePr>
            <a:graphicFrameLocks noChangeAspect="1"/>
          </p:cNvGraphicFramePr>
          <p:nvPr>
            <p:ph idx="1"/>
          </p:nvPr>
        </p:nvGraphicFramePr>
        <p:xfrm>
          <a:off x="685800" y="2362200"/>
          <a:ext cx="7805738" cy="1231900"/>
        </p:xfrm>
        <a:graphic>
          <a:graphicData uri="http://schemas.openxmlformats.org/presentationml/2006/ole">
            <p:oleObj spid="_x0000_s304131" name="Equation" r:id="rId5" imgW="4508500" imgH="711200" progId="Equation.3">
              <p:embed/>
            </p:oleObj>
          </a:graphicData>
        </a:graphic>
      </p:graphicFrame>
      <p:graphicFrame>
        <p:nvGraphicFramePr>
          <p:cNvPr id="131078" name="Object 4"/>
          <p:cNvGraphicFramePr>
            <a:graphicFrameLocks noChangeAspect="1"/>
          </p:cNvGraphicFramePr>
          <p:nvPr/>
        </p:nvGraphicFramePr>
        <p:xfrm>
          <a:off x="2514600" y="3519488"/>
          <a:ext cx="4256088" cy="3338512"/>
        </p:xfrm>
        <a:graphic>
          <a:graphicData uri="http://schemas.openxmlformats.org/presentationml/2006/ole">
            <p:oleObj spid="_x0000_s304132" name="Equation" r:id="rId6" imgW="2298700" imgH="18034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/>
          <p:cNvSpPr>
            <a:spLocks noChangeArrowheads="1"/>
          </p:cNvSpPr>
          <p:nvPr/>
        </p:nvSpPr>
        <p:spPr bwMode="auto">
          <a:xfrm>
            <a:off x="2286000" y="1524000"/>
            <a:ext cx="4038600" cy="1295400"/>
          </a:xfrm>
          <a:prstGeom prst="rect">
            <a:avLst/>
          </a:prstGeom>
          <a:solidFill>
            <a:srgbClr val="62D86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cs typeface="Times New Roman" pitchFamily="18" charset="0"/>
              </a:rPr>
              <a:t>The quadratic approximation simplifies to</a:t>
            </a:r>
            <a:endParaRPr lang="ru-RU" altLang="en-US" sz="2400">
              <a:cs typeface="Times New Roman" pitchFamily="18" charset="0"/>
            </a:endParaRPr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2286000" y="4140200"/>
          <a:ext cx="4422775" cy="1270000"/>
        </p:xfrm>
        <a:graphic>
          <a:graphicData uri="http://schemas.openxmlformats.org/presentationml/2006/ole">
            <p:oleObj spid="_x0000_s305154" name="Equation" r:id="rId5" imgW="1765300" imgH="508000" progId="">
              <p:embed/>
            </p:oleObj>
          </a:graphicData>
        </a:graphic>
      </p:graphicFrame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381000" y="3208338"/>
            <a:ext cx="8534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cs typeface="Times New Roman" pitchFamily="18" charset="0"/>
              </a:rPr>
              <a:t>where </a:t>
            </a:r>
            <a:r>
              <a:rPr lang="en-US" altLang="en-US" sz="2400" i="1">
                <a:cs typeface="Times New Roman" pitchFamily="18" charset="0"/>
              </a:rPr>
              <a:t>M</a:t>
            </a:r>
            <a:r>
              <a:rPr lang="en-US" altLang="en-US" sz="2400">
                <a:cs typeface="Times New Roman" pitchFamily="18" charset="0"/>
              </a:rPr>
              <a:t> is a </a:t>
            </a:r>
            <a:r>
              <a:rPr lang="en-US" altLang="en-US" sz="2400" i="1">
                <a:cs typeface="Times New Roman" pitchFamily="18" charset="0"/>
              </a:rPr>
              <a:t>second moment matrix</a:t>
            </a:r>
            <a:r>
              <a:rPr lang="en-US" altLang="en-US" sz="2400">
                <a:cs typeface="Times New Roman" pitchFamily="18" charset="0"/>
              </a:rPr>
              <a:t> </a:t>
            </a:r>
            <a:r>
              <a:rPr lang="en-US" altLang="en-US" sz="2400">
                <a:cs typeface="Times New Roman" pitchFamily="18" charset="0"/>
                <a:sym typeface="Symbol" pitchFamily="18" charset="2"/>
              </a:rPr>
              <a:t>computed from image derivatives:</a:t>
            </a:r>
            <a:endParaRPr lang="ru-RU" altLang="en-US" sz="2400">
              <a:cs typeface="Times New Roman" pitchFamily="18" charset="0"/>
            </a:endParaRPr>
          </a:p>
        </p:txBody>
      </p:sp>
      <p:graphicFrame>
        <p:nvGraphicFramePr>
          <p:cNvPr id="132103" name="Object 8"/>
          <p:cNvGraphicFramePr>
            <a:graphicFrameLocks noChangeAspect="1"/>
          </p:cNvGraphicFramePr>
          <p:nvPr>
            <p:ph idx="1"/>
          </p:nvPr>
        </p:nvGraphicFramePr>
        <p:xfrm>
          <a:off x="2286000" y="1560513"/>
          <a:ext cx="4038600" cy="1201737"/>
        </p:xfrm>
        <a:graphic>
          <a:graphicData uri="http://schemas.openxmlformats.org/presentationml/2006/ole">
            <p:oleObj spid="_x0000_s305155" name="Equation" r:id="rId6" imgW="1536700" imgH="457200" progId="Equation.3">
              <p:embed/>
            </p:oleObj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5867400"/>
            <a:ext cx="7431088" cy="687388"/>
            <a:chOff x="528" y="3696"/>
            <a:chExt cx="4681" cy="433"/>
          </a:xfrm>
        </p:grpSpPr>
        <p:pic>
          <p:nvPicPr>
            <p:cNvPr id="13210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10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i="1">
                  <a:latin typeface="Times New Roman" pitchFamily="18" charset="0"/>
                </a:rPr>
                <a:t>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p:oleObj spid="_x0000_s306178" name="Equation" r:id="rId4" imgW="1790700" imgH="482600" progId="Equation.3">
              <p:embed/>
            </p:oleObj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2687638" y="5362575"/>
          <a:ext cx="1428750" cy="984250"/>
        </p:xfrm>
        <a:graphic>
          <a:graphicData uri="http://schemas.openxmlformats.org/presentationml/2006/ole">
            <p:oleObj spid="_x0000_s306179" name="Equation" r:id="rId5" imgW="571252" imgH="393529" progId="Equation.3">
              <p:embed/>
            </p:oleObj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3" y="3990975"/>
            <a:ext cx="1655762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7" cstate="print"/>
          <a:srcRect l="7629" t="9563" r="47212" b="45161"/>
          <a:stretch>
            <a:fillRect/>
          </a:stretch>
        </p:blipFill>
        <p:spPr bwMode="auto">
          <a:xfrm>
            <a:off x="2606675" y="4013200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7" cstate="print"/>
          <a:srcRect l="6955" t="54877" r="45802"/>
          <a:stretch>
            <a:fillRect/>
          </a:stretch>
        </p:blipFill>
        <p:spPr bwMode="auto">
          <a:xfrm>
            <a:off x="6762750" y="4013200"/>
            <a:ext cx="17002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7" cstate="print"/>
          <a:srcRect l="53523" t="54877"/>
          <a:stretch>
            <a:fillRect/>
          </a:stretch>
        </p:blipFill>
        <p:spPr bwMode="auto">
          <a:xfrm>
            <a:off x="4668838" y="4013200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4"/>
          <p:cNvGraphicFramePr>
            <a:graphicFrameLocks noChangeAspect="1"/>
          </p:cNvGraphicFramePr>
          <p:nvPr/>
        </p:nvGraphicFramePr>
        <p:xfrm>
          <a:off x="4745038" y="5362575"/>
          <a:ext cx="1460500" cy="1047750"/>
        </p:xfrm>
        <a:graphic>
          <a:graphicData uri="http://schemas.openxmlformats.org/presentationml/2006/ole">
            <p:oleObj spid="_x0000_s306180" name="Equation" r:id="rId8" imgW="583947" imgH="418918" progId="Equation.3">
              <p:embed/>
            </p:oleObj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/>
        </p:nvGraphicFramePr>
        <p:xfrm>
          <a:off x="6497638" y="5362575"/>
          <a:ext cx="2222500" cy="1047750"/>
        </p:xfrm>
        <a:graphic>
          <a:graphicData uri="http://schemas.openxmlformats.org/presentationml/2006/ole">
            <p:oleObj spid="_x0000_s306181" name="Equation" r:id="rId9" imgW="889000" imgH="419100" progId="Equation.3">
              <p:embed/>
            </p:oleObj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+mn-cs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+mn-cs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33131" name="Text Box 6"/>
          <p:cNvSpPr txBox="1">
            <a:spLocks noChangeArrowheads="1"/>
          </p:cNvSpPr>
          <p:nvPr/>
        </p:nvSpPr>
        <p:spPr bwMode="auto">
          <a:xfrm>
            <a:off x="957263" y="2771775"/>
            <a:ext cx="7813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650" y="5619750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Notation: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 surface </a:t>
            </a:r>
            <a:r>
              <a:rPr lang="en-US" altLang="en-US" i="1"/>
              <a:t>E</a:t>
            </a:r>
            <a:r>
              <a:rPr lang="en-US" altLang="en-US"/>
              <a:t>(</a:t>
            </a:r>
            <a:r>
              <a:rPr lang="en-US" altLang="en-US" i="1"/>
              <a:t>u</a:t>
            </a:r>
            <a:r>
              <a:rPr lang="en-US" altLang="en-US"/>
              <a:t>,</a:t>
            </a:r>
            <a:r>
              <a:rPr lang="en-US" altLang="en-US" i="1"/>
              <a:t>v</a:t>
            </a:r>
            <a:r>
              <a:rPr lang="en-US" altLang="en-US"/>
              <a:t>) is locally approximated by a quadratic form. Let’s try to understand its shape.</a:t>
            </a:r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pic>
        <p:nvPicPr>
          <p:cNvPr id="13414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149" name="Object 8"/>
          <p:cNvGraphicFramePr>
            <a:graphicFrameLocks noChangeAspect="1"/>
          </p:cNvGraphicFramePr>
          <p:nvPr/>
        </p:nvGraphicFramePr>
        <p:xfrm>
          <a:off x="533400" y="2743200"/>
          <a:ext cx="4038600" cy="1201738"/>
        </p:xfrm>
        <a:graphic>
          <a:graphicData uri="http://schemas.openxmlformats.org/presentationml/2006/ole">
            <p:oleObj spid="_x0000_s307202" name="Equation" r:id="rId5" imgW="1536700" imgH="457200" progId="Equation.3">
              <p:embed/>
            </p:oleObj>
          </a:graphicData>
        </a:graphic>
      </p:graphicFrame>
      <p:graphicFrame>
        <p:nvGraphicFramePr>
          <p:cNvPr id="134150" name="Object 2"/>
          <p:cNvGraphicFramePr>
            <a:graphicFrameLocks noChangeAspect="1"/>
          </p:cNvGraphicFramePr>
          <p:nvPr/>
        </p:nvGraphicFramePr>
        <p:xfrm>
          <a:off x="304800" y="4267200"/>
          <a:ext cx="4495800" cy="1303338"/>
        </p:xfrm>
        <a:graphic>
          <a:graphicData uri="http://schemas.openxmlformats.org/presentationml/2006/ole">
            <p:oleObj spid="_x0000_s307203" name="Equation" r:id="rId6" imgW="1752600" imgH="5080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846138" y="2514600"/>
          <a:ext cx="7473950" cy="1549400"/>
        </p:xfrm>
        <a:graphic>
          <a:graphicData uri="http://schemas.openxmlformats.org/presentationml/2006/ole">
            <p:oleObj spid="_x0000_s308226" name="Equation" r:id="rId4" imgW="2451100" imgH="508000" progId="Equation.3">
              <p:embed/>
            </p:oleObj>
          </a:graphicData>
        </a:graphic>
      </p:graphicFrame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4343400"/>
            <a:ext cx="822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/>
              <a:t>If either </a:t>
            </a:r>
            <a:r>
              <a:rPr lang="el-GR" altLang="en-US"/>
              <a:t>λ</a:t>
            </a:r>
            <a:r>
              <a:rPr lang="en-US" altLang="en-US"/>
              <a:t> is close to 0, then this is </a:t>
            </a:r>
            <a:r>
              <a:rPr lang="en-US" altLang="en-US" b="1"/>
              <a:t>not</a:t>
            </a:r>
            <a:r>
              <a:rPr lang="en-US" altLang="en-US"/>
              <a:t> a corner, so look for locations where both are large.</a:t>
            </a:r>
            <a:endParaRPr lang="en-US" altLang="en-US" sz="2400">
              <a:latin typeface="Symbol" pitchFamily="18" charset="2"/>
            </a:endParaRPr>
          </a:p>
        </p:txBody>
      </p:sp>
      <p:sp>
        <p:nvSpPr>
          <p:cNvPr id="1351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72200" y="24384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/>
              <a:t>Consider a horizontal “slice” of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 </a:t>
            </a:r>
            <a:r>
              <a:rPr lang="en-US" altLang="en-US" sz="2400" i="1"/>
              <a:t>v</a:t>
            </a:r>
            <a:r>
              <a:rPr lang="en-US" altLang="en-US" sz="2400"/>
              <a:t>):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This is the equation of an ellipse.</a:t>
            </a:r>
          </a:p>
        </p:txBody>
      </p:sp>
      <p:graphicFrame>
        <p:nvGraphicFramePr>
          <p:cNvPr id="136197" name="Object 18"/>
          <p:cNvGraphicFramePr>
            <a:graphicFrameLocks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p:oleObj spid="_x0000_s309250" name="Equation" r:id="rId4" imgW="1358900" imgH="457200" progId="Equation.3">
              <p:embed/>
            </p:oleObj>
          </a:graphicData>
        </a:graphic>
      </p:graphicFrame>
      <p:pic>
        <p:nvPicPr>
          <p:cNvPr id="13619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667000"/>
            <a:ext cx="66992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/>
              <a:t>Consider a horizontal “slice” of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 </a:t>
            </a:r>
            <a:r>
              <a:rPr lang="en-US" altLang="en-US" sz="2400" i="1"/>
              <a:t>v</a:t>
            </a:r>
            <a:r>
              <a:rPr lang="en-US" altLang="en-US" sz="2400"/>
              <a:t>):</a:t>
            </a: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137220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This is the equation of an ellipse.</a:t>
            </a:r>
          </a:p>
        </p:txBody>
      </p:sp>
      <p:graphicFrame>
        <p:nvGraphicFramePr>
          <p:cNvPr id="137221" name="Object 4"/>
          <p:cNvGraphicFramePr>
            <a:graphicFrameLocks noChangeAspect="1"/>
          </p:cNvGraphicFramePr>
          <p:nvPr/>
        </p:nvGraphicFramePr>
        <p:xfrm>
          <a:off x="4343400" y="2117725"/>
          <a:ext cx="2514600" cy="1006475"/>
        </p:xfrm>
        <a:graphic>
          <a:graphicData uri="http://schemas.openxmlformats.org/presentationml/2006/ole">
            <p:oleObj spid="_x0000_s310274" name="Equation" r:id="rId4" imgW="1206500" imgH="482600" progId="Equation.3">
              <p:embed/>
            </p:oleObj>
          </a:graphicData>
        </a:graphic>
      </p:graphicFrame>
      <p:sp>
        <p:nvSpPr>
          <p:cNvPr id="137222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7315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The axis lengths of the ellipse are determined by the eigenvalues and the orientation is determined by </a:t>
            </a:r>
            <a:r>
              <a:rPr lang="en-US" altLang="en-US" sz="2400" i="1"/>
              <a:t>R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438400" y="3979863"/>
            <a:ext cx="5413375" cy="2878137"/>
            <a:chOff x="2254" y="2352"/>
            <a:chExt cx="3410" cy="1813"/>
          </a:xfrm>
        </p:grpSpPr>
        <p:sp>
          <p:nvSpPr>
            <p:cNvPr id="13722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13722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13722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722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23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23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723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723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723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137224" name="Object 18"/>
          <p:cNvGraphicFramePr>
            <a:graphicFrameLocks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p:oleObj spid="_x0000_s310275" name="Equation" r:id="rId5" imgW="1358900" imgH="457200" progId="Equation.3">
              <p:embed/>
            </p:oleObj>
          </a:graphicData>
        </a:graphic>
      </p:graphicFrame>
      <p:sp>
        <p:nvSpPr>
          <p:cNvPr id="137225" name="Text Box 3"/>
          <p:cNvSpPr txBox="1">
            <a:spLocks noChangeArrowheads="1"/>
          </p:cNvSpPr>
          <p:nvPr/>
        </p:nvSpPr>
        <p:spPr bwMode="auto">
          <a:xfrm>
            <a:off x="381000" y="2373313"/>
            <a:ext cx="739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Diagonalization of 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altLang="en-US" smtClean="0"/>
              <a:t>Visualization of second moment matrices</a:t>
            </a:r>
          </a:p>
        </p:txBody>
      </p:sp>
      <p:graphicFrame>
        <p:nvGraphicFramePr>
          <p:cNvPr id="138243" name="Object 5"/>
          <p:cNvGraphicFramePr>
            <a:graphicFrameLocks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p:oleObj spid="_x0000_s311298" name="Image" r:id="rId4" imgW="5650794" imgH="52825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altLang="en-US" smtClean="0"/>
              <a:t>Visualization of second moment matrices</a:t>
            </a:r>
          </a:p>
        </p:txBody>
      </p:sp>
      <p:graphicFrame>
        <p:nvGraphicFramePr>
          <p:cNvPr id="139267" name="Object 3"/>
          <p:cNvGraphicFramePr>
            <a:graphicFrameLocks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p:oleObj spid="_x0000_s312322" name="Image" r:id="rId4" imgW="5650794" imgH="5282540" progId="">
              <p:embed/>
            </p:oleObj>
          </a:graphicData>
        </a:graphic>
      </p:graphicFrame>
      <p:pic>
        <p:nvPicPr>
          <p:cNvPr id="139268" name="Picture 4" descr="second_moment_v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139825"/>
            <a:ext cx="56388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eigenvalues</a:t>
            </a:r>
            <a:endParaRPr lang="ru-RU" altLang="en-US" smtClean="0"/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altLang="en-US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altLang="en-US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5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300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cs typeface="Times New Roman" pitchFamily="18" charset="0"/>
              </a:rPr>
              <a:t>Classification of image points using eigenvalues of </a:t>
            </a:r>
            <a:r>
              <a:rPr lang="en-US" altLang="en-US" i="1">
                <a:cs typeface="Times New Roman" pitchFamily="18" charset="0"/>
              </a:rPr>
              <a:t>M</a:t>
            </a:r>
            <a:r>
              <a:rPr lang="en-US" altLang="en-US">
                <a:cs typeface="Times New Roman" pitchFamily="18" charset="0"/>
              </a:rPr>
              <a:t>:</a:t>
            </a:r>
            <a:endParaRPr lang="ru-RU" altLang="en-US">
              <a:cs typeface="Times New Roman" pitchFamily="18" charset="0"/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Application for Robotics</a:t>
            </a:r>
          </a:p>
        </p:txBody>
      </p:sp>
      <p:pic>
        <p:nvPicPr>
          <p:cNvPr id="187396" name="Picture 4" descr="File:CVoverview2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6915150" cy="4838700"/>
          </a:xfrm>
          <a:prstGeom prst="rect">
            <a:avLst/>
          </a:prstGeom>
          <a:noFill/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7620000" y="6019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wiki</a:t>
            </a:r>
            <a:endParaRPr lang="en-US" dirty="0"/>
          </a:p>
        </p:txBody>
      </p:sp>
      <p:sp>
        <p:nvSpPr>
          <p:cNvPr id="187400" name="AutoShape 8"/>
          <p:cNvSpPr>
            <a:spLocks noChangeArrowheads="1"/>
          </p:cNvSpPr>
          <p:nvPr/>
        </p:nvSpPr>
        <p:spPr bwMode="auto">
          <a:xfrm>
            <a:off x="3048000" y="5070564"/>
            <a:ext cx="7620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3124200" y="5105400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HCI</a:t>
            </a:r>
          </a:p>
        </p:txBody>
      </p:sp>
      <p:sp>
        <p:nvSpPr>
          <p:cNvPr id="7" name="Oval 6"/>
          <p:cNvSpPr/>
          <p:nvPr/>
        </p:nvSpPr>
        <p:spPr>
          <a:xfrm rot="21420157">
            <a:off x="3505200" y="1219200"/>
            <a:ext cx="2438400" cy="3962400"/>
          </a:xfrm>
          <a:prstGeom prst="ellips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response function</a:t>
            </a:r>
          </a:p>
        </p:txBody>
      </p:sp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16" name="Freeform 5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1317" name="AutoShape 6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5562600" y="23622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&gt; 0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19" name="Rectangle 8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&lt; 0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20" name="Rectangle 9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0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21" name="Rectangle 10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22" name="Oval 11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3" name="Oval 12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4" name="Oval 13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5" name="Oval 14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6" name="Rectangle 15"/>
          <p:cNvSpPr>
            <a:spLocks noChangeArrowheads="1"/>
          </p:cNvSpPr>
          <p:nvPr/>
        </p:nvSpPr>
        <p:spPr bwMode="auto">
          <a:xfrm>
            <a:off x="4899025" y="4714875"/>
            <a:ext cx="127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itchFamily="18" charset="0"/>
                <a:sym typeface="Symbol" pitchFamily="18" charset="2"/>
              </a:rPr>
              <a:t>|R|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small</a:t>
            </a:r>
          </a:p>
        </p:txBody>
      </p:sp>
      <p:sp>
        <p:nvSpPr>
          <p:cNvPr id="141327" name="Line 16"/>
          <p:cNvSpPr>
            <a:spLocks noChangeShapeType="1"/>
          </p:cNvSpPr>
          <p:nvPr/>
        </p:nvSpPr>
        <p:spPr bwMode="auto">
          <a:xfrm flipH="1">
            <a:off x="5029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141328" name="Object 17"/>
          <p:cNvGraphicFramePr>
            <a:graphicFrameLocks noChangeAspect="1"/>
          </p:cNvGraphicFramePr>
          <p:nvPr/>
        </p:nvGraphicFramePr>
        <p:xfrm>
          <a:off x="990600" y="990600"/>
          <a:ext cx="7123113" cy="571500"/>
        </p:xfrm>
        <a:graphic>
          <a:graphicData uri="http://schemas.openxmlformats.org/presentationml/2006/ole">
            <p:oleObj spid="_x0000_s313346" name="Equation" r:id="rId4" imgW="2844800" imgH="228600" progId="Equation.3">
              <p:embed/>
            </p:oleObj>
          </a:graphicData>
        </a:graphic>
      </p:graphicFrame>
      <p:sp>
        <p:nvSpPr>
          <p:cNvPr id="141329" name="Text Box 18"/>
          <p:cNvSpPr txBox="1">
            <a:spLocks noChangeArrowheads="1"/>
          </p:cNvSpPr>
          <p:nvPr/>
        </p:nvSpPr>
        <p:spPr bwMode="auto">
          <a:xfrm>
            <a:off x="1006475" y="1828800"/>
            <a:ext cx="2727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altLang="en-US" sz="1800" i="1">
                <a:latin typeface="Times New Roman" pitchFamily="18" charset="0"/>
              </a:rPr>
              <a:t>α</a:t>
            </a:r>
            <a:r>
              <a:rPr lang="en-US" altLang="en-US" sz="1800"/>
              <a:t>: constant (0.04 to 0.06)</a:t>
            </a:r>
            <a:endParaRPr lang="el-GR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Harris corner detector</a:t>
            </a:r>
            <a:endParaRPr lang="ru-RU" alt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dirty="0" smtClean="0"/>
              <a:t>Compute</a:t>
            </a:r>
            <a:r>
              <a:rPr lang="en-US" altLang="en-US" i="1" dirty="0" smtClean="0"/>
              <a:t> M </a:t>
            </a:r>
            <a:r>
              <a:rPr lang="en-US" altLang="en-US" dirty="0" smtClean="0"/>
              <a:t>matrix for each image window to get their </a:t>
            </a:r>
            <a:r>
              <a:rPr lang="en-US" altLang="en-US" i="1" dirty="0" err="1" smtClean="0"/>
              <a:t>cornerness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dirty="0" smtClean="0"/>
              <a:t>Find points whose surrounding window gave large corner response (</a:t>
            </a:r>
            <a:r>
              <a:rPr lang="en-US" altLang="en-US" i="1" dirty="0" smtClean="0"/>
              <a:t>f</a:t>
            </a:r>
            <a:r>
              <a:rPr lang="en-US" altLang="en-US" dirty="0" smtClean="0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dirty="0" smtClean="0"/>
              <a:t>Take the points of local maxima, i.e., perform non-maximum suppression</a:t>
            </a:r>
            <a:endParaRPr lang="ru-RU" altLang="en-US" dirty="0" smtClean="0"/>
          </a:p>
        </p:txBody>
      </p:sp>
      <p:sp>
        <p:nvSpPr>
          <p:cNvPr id="142340" name="Rectangle 14"/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C.Harris and M.Stephens. </a:t>
            </a:r>
            <a:r>
              <a:rPr lang="en-US" altLang="en-US" sz="2000">
                <a:hlinkClick r:id="rId3"/>
              </a:rPr>
              <a:t>“A Combined Corner and Edge Detector.” </a:t>
            </a:r>
            <a:r>
              <a:rPr lang="en-US" altLang="en-US" sz="2000" i="1"/>
              <a:t>Proceedings of the 4th Alvey Vision Conference</a:t>
            </a:r>
            <a:r>
              <a:rPr lang="en-US" altLang="en-US" sz="2000"/>
              <a:t>: pages 147—151, 1988.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Harris Detector </a:t>
            </a:r>
            <a:r>
              <a:rPr lang="pl-PL" sz="2000" smtClean="0">
                <a:latin typeface="Arial" pitchFamily="34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pitchFamily="34" charset="0"/>
              </a:rPr>
              <a:t>]</a:t>
            </a:r>
            <a:endParaRPr lang="en-US" sz="2000" smtClean="0">
              <a:latin typeface="Arial" pitchFamily="34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smtClean="0"/>
              <a:t>Second moment matrix</a:t>
            </a:r>
            <a:endParaRPr lang="en-US" smtClean="0"/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p:oleObj spid="_x0000_s314370" name="Equation" r:id="rId4" imgW="2654300" imgH="508000" progId="Equation.3">
              <p:embed/>
            </p:oleObj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D31C58-FEEF-4702-9CE0-AA9F2A3D3794}" type="slidenum">
              <a:rPr lang="de-DE" smtClean="0"/>
              <a:pPr>
                <a:defRPr/>
              </a:pPr>
              <a:t>111</a:t>
            </a:fld>
            <a:endParaRPr lang="de-DE" smtClean="0"/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700" y="2132013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p:oleObj spid="_x0000_s314371" name="Equation" r:id="rId15" imgW="2679700" imgH="254000" progId="Equation.3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87388" y="5191125"/>
          <a:ext cx="5287962" cy="431800"/>
        </p:xfrm>
        <a:graphic>
          <a:graphicData uri="http://schemas.openxmlformats.org/presentationml/2006/ole">
            <p:oleObj spid="_x0000_s314372" name="Equation" r:id="rId16" imgW="2806560" imgH="228600" progId="Equation.3">
              <p:embed/>
            </p:oleObj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p:oleObj spid="_x0000_s314373" name="Equation" r:id="rId17" imgW="1066800" imgH="457200" progId="">
              <p:embed/>
            </p:oleObj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275" y="2592388"/>
            <a:ext cx="20177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Annex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4000" dirty="0" smtClean="0"/>
              <a:t>Tracking based on Optical Flow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112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This class: recovering motion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Feature-tracking</a:t>
            </a:r>
          </a:p>
          <a:p>
            <a:pPr lvl="1" eaLnBrk="1" hangingPunct="1"/>
            <a:r>
              <a:rPr lang="en-US" altLang="en-US" sz="2000" smtClean="0"/>
              <a:t>Extract visual features (corners, textured areas) and “track” them over multiple frames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Optical flow</a:t>
            </a:r>
          </a:p>
          <a:p>
            <a:pPr lvl="1" eaLnBrk="1" hangingPunct="1"/>
            <a:r>
              <a:rPr lang="en-US" altLang="en-US" sz="2000" smtClean="0"/>
              <a:t>Recover image motion at each pixel from spatio-temporal image brightness variations (optical flow)</a:t>
            </a:r>
          </a:p>
          <a:p>
            <a:endParaRPr lang="en-US" altLang="en-US" smtClean="0"/>
          </a:p>
        </p:txBody>
      </p:sp>
      <p:sp>
        <p:nvSpPr>
          <p:cNvPr id="17413" name="Rectangle 34"/>
          <p:cNvSpPr>
            <a:spLocks noChangeArrowheads="1"/>
          </p:cNvSpPr>
          <p:nvPr/>
        </p:nvSpPr>
        <p:spPr bwMode="auto">
          <a:xfrm>
            <a:off x="0" y="5865813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B. Lucas and T. Kanade. </a:t>
            </a:r>
            <a:r>
              <a:rPr lang="en-US" altLang="en-US">
                <a:hlinkClick r:id="rId3"/>
              </a:rPr>
              <a:t>An iterative image registration technique with an application to</a:t>
            </a:r>
          </a:p>
          <a:p>
            <a:r>
              <a:rPr lang="en-US" altLang="en-US">
                <a:hlinkClick r:id="rId3"/>
              </a:rPr>
              <a:t>stereo vision.</a:t>
            </a:r>
            <a:r>
              <a:rPr lang="en-US" altLang="en-US"/>
              <a:t> In </a:t>
            </a:r>
            <a:r>
              <a:rPr lang="en-US" altLang="en-US" i="1"/>
              <a:t>Proceedings of the International Joint Conference on Artificial Intelligence</a:t>
            </a:r>
            <a:r>
              <a:rPr lang="en-US" altLang="en-US"/>
              <a:t>, pp. 674–679, 1981.</a:t>
            </a:r>
          </a:p>
        </p:txBody>
      </p:sp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1600200" y="5181600"/>
            <a:ext cx="550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Two problems, one registration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tracking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Many problems, such as structure from motion require matching points</a:t>
            </a:r>
          </a:p>
          <a:p>
            <a:r>
              <a:rPr lang="en-US" altLang="en-US" dirty="0" smtClean="0"/>
              <a:t>If motion is small, tracking is an easy way to get them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4876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400" y="2971800"/>
            <a:ext cx="3784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Feature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Challenges</a:t>
            </a:r>
          </a:p>
          <a:p>
            <a:pPr lvl="1"/>
            <a:r>
              <a:rPr lang="en-US" altLang="en-US" smtClean="0"/>
              <a:t>Figure out which features can be tracked</a:t>
            </a:r>
          </a:p>
          <a:p>
            <a:pPr lvl="1"/>
            <a:r>
              <a:rPr lang="en-US" altLang="en-US" smtClean="0"/>
              <a:t>Efficiently track across frames</a:t>
            </a:r>
          </a:p>
          <a:p>
            <a:pPr lvl="1"/>
            <a:r>
              <a:rPr lang="en-US" altLang="en-US" smtClean="0"/>
              <a:t>Some points may change appearance over time (e.g., due to rotation, moving into shadows, etc.)</a:t>
            </a:r>
          </a:p>
          <a:p>
            <a:pPr lvl="1"/>
            <a:r>
              <a:rPr lang="en-US" altLang="en-US" smtClean="0"/>
              <a:t>Drift: small errors can accumulate as appearance model is updated</a:t>
            </a:r>
          </a:p>
          <a:p>
            <a:pPr lvl="1"/>
            <a:r>
              <a:rPr lang="en-US" altLang="en-US" smtClean="0"/>
              <a:t>Points may appear or disappear: need to be able to add/delete tracked points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Feature tracking</a:t>
            </a:r>
            <a:endParaRPr lang="en-US" altLang="en-US" sz="420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581400"/>
            <a:ext cx="8915400" cy="990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Given two subsequent frames, estimate the point translation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6" name="Oval 5"/>
          <p:cNvSpPr>
            <a:spLocks noChangeArrowheads="1"/>
          </p:cNvSpPr>
          <p:nvPr/>
        </p:nvSpPr>
        <p:spPr bwMode="auto">
          <a:xfrm>
            <a:off x="2286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7" name="Oval 6"/>
          <p:cNvSpPr>
            <a:spLocks noChangeArrowheads="1"/>
          </p:cNvSpPr>
          <p:nvPr/>
        </p:nvSpPr>
        <p:spPr bwMode="auto">
          <a:xfrm>
            <a:off x="3200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8" name="Oval 7"/>
          <p:cNvSpPr>
            <a:spLocks noChangeArrowheads="1"/>
          </p:cNvSpPr>
          <p:nvPr/>
        </p:nvSpPr>
        <p:spPr bwMode="auto">
          <a:xfrm>
            <a:off x="2286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9" name="Oval 8"/>
          <p:cNvSpPr>
            <a:spLocks noChangeArrowheads="1"/>
          </p:cNvSpPr>
          <p:nvPr/>
        </p:nvSpPr>
        <p:spPr bwMode="auto">
          <a:xfrm>
            <a:off x="3200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62200" y="1600200"/>
            <a:ext cx="1066800" cy="968375"/>
            <a:chOff x="1488" y="1008"/>
            <a:chExt cx="672" cy="610"/>
          </a:xfrm>
        </p:grpSpPr>
        <p:sp>
          <p:nvSpPr>
            <p:cNvPr id="20499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0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1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2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867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781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943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629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76200" y="4495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Key assumptions of Lucas-Kanade Tracker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en-US" sz="2000" b="1"/>
              <a:t>Brightness constancy:  </a:t>
            </a:r>
            <a:r>
              <a:rPr lang="en-US" altLang="en-US" sz="20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en-US" sz="2000" b="1"/>
              <a:t>Small motion:</a:t>
            </a:r>
            <a:r>
              <a:rPr lang="en-US" altLang="en-US" sz="20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en-US" sz="2000" b="1"/>
              <a:t>Spatial coherence:</a:t>
            </a:r>
            <a:r>
              <a:rPr lang="en-US" altLang="en-US" sz="2000"/>
              <a:t> points move like their neighbors</a:t>
            </a:r>
          </a:p>
        </p:txBody>
      </p:sp>
      <p:sp>
        <p:nvSpPr>
          <p:cNvPr id="20497" name="Text Box 20"/>
          <p:cNvSpPr txBox="1">
            <a:spLocks noChangeArrowheads="1"/>
          </p:cNvSpPr>
          <p:nvPr/>
        </p:nvSpPr>
        <p:spPr bwMode="auto">
          <a:xfrm>
            <a:off x="2286000" y="2895600"/>
            <a:ext cx="1003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itchFamily="18" charset="0"/>
              </a:rPr>
              <a:t>I</a:t>
            </a:r>
            <a:r>
              <a:rPr lang="en-US" altLang="en-US" sz="2400">
                <a:latin typeface="Times New Roman" pitchFamily="18" charset="0"/>
              </a:rPr>
              <a:t>(</a:t>
            </a:r>
            <a:r>
              <a:rPr lang="en-US" altLang="en-US" sz="2400" i="1">
                <a:latin typeface="Times New Roman" pitchFamily="18" charset="0"/>
              </a:rPr>
              <a:t>x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y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t</a:t>
            </a:r>
            <a:r>
              <a:rPr lang="en-US" altLang="en-US" sz="2400">
                <a:latin typeface="Times New Roman" pitchFamily="18" charset="0"/>
              </a:rPr>
              <a:t>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562600" y="2895600"/>
            <a:ext cx="1366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itchFamily="18" charset="0"/>
              </a:rPr>
              <a:t>I</a:t>
            </a:r>
            <a:r>
              <a:rPr lang="en-US" altLang="en-US" sz="2400">
                <a:latin typeface="Times New Roman" pitchFamily="18" charset="0"/>
              </a:rPr>
              <a:t>(</a:t>
            </a:r>
            <a:r>
              <a:rPr lang="en-US" altLang="en-US" sz="2400" i="1">
                <a:latin typeface="Times New Roman" pitchFamily="18" charset="0"/>
              </a:rPr>
              <a:t>x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y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t+1</a:t>
            </a:r>
            <a:r>
              <a:rPr lang="en-US" altLang="en-US" sz="24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398588" y="4981575"/>
          <a:ext cx="6143625" cy="504825"/>
        </p:xfrm>
        <a:graphic>
          <a:graphicData uri="http://schemas.openxmlformats.org/presentationml/2006/ole">
            <p:oleObj spid="_x0000_s199682" name="Equation" r:id="rId7" imgW="2908300" imgH="241300" progId="Equation.3">
              <p:embed/>
            </p:oleObj>
          </a:graphicData>
        </a:graphic>
      </p:graphicFrame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7050" y="2852738"/>
            <a:ext cx="7772400" cy="1360487"/>
          </a:xfrm>
        </p:spPr>
        <p:txBody>
          <a:bodyPr/>
          <a:lstStyle/>
          <a:p>
            <a:pPr eaLnBrk="1" hangingPunct="1"/>
            <a:r>
              <a:rPr lang="en-US" altLang="en-US" smtClean="0"/>
              <a:t>Brightness Constancy Equation:</a:t>
            </a:r>
          </a:p>
        </p:txBody>
      </p:sp>
      <p:graphicFrame>
        <p:nvGraphicFramePr>
          <p:cNvPr id="21509" name="Object 3"/>
          <p:cNvGraphicFramePr>
            <a:graphicFrameLocks noChangeAspect="1"/>
          </p:cNvGraphicFramePr>
          <p:nvPr/>
        </p:nvGraphicFramePr>
        <p:xfrm>
          <a:off x="2139950" y="3505200"/>
          <a:ext cx="4725988" cy="531813"/>
        </p:xfrm>
        <a:graphic>
          <a:graphicData uri="http://schemas.openxmlformats.org/presentationml/2006/ole">
            <p:oleObj spid="_x0000_s199683" name="Equation" r:id="rId8" imgW="1790700" imgH="203200" progId="Equation.3">
              <p:embed/>
            </p:oleObj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527050" y="41148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en-US" sz="2000"/>
              <a:t>Take Taylor expansion of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I(x+u, y+v, t+1)</a:t>
            </a:r>
            <a:r>
              <a:rPr lang="en-US" altLang="en-US" sz="2000"/>
              <a:t> at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(x,y,t)</a:t>
            </a:r>
            <a:r>
              <a:rPr lang="en-US" altLang="en-US" sz="2000"/>
              <a:t> to linearize the right side:</a:t>
            </a:r>
          </a:p>
        </p:txBody>
      </p:sp>
      <p:graphicFrame>
        <p:nvGraphicFramePr>
          <p:cNvPr id="21511" name="Object 6"/>
          <p:cNvGraphicFramePr>
            <a:graphicFrameLocks noChangeAspect="1"/>
          </p:cNvGraphicFramePr>
          <p:nvPr/>
        </p:nvGraphicFramePr>
        <p:xfrm>
          <a:off x="4672013" y="4400550"/>
          <a:ext cx="114300" cy="215900"/>
        </p:xfrm>
        <a:graphic>
          <a:graphicData uri="http://schemas.openxmlformats.org/presentationml/2006/ole">
            <p:oleObj spid="_x0000_s199684" name="Equation" r:id="rId9" imgW="114151" imgH="215619" progId="Equation.3">
              <p:embed/>
            </p:oleObj>
          </a:graphicData>
        </a:graphic>
      </p:graphicFrame>
      <p:sp>
        <p:nvSpPr>
          <p:cNvPr id="2151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brightness constancy constraint</a:t>
            </a:r>
          </a:p>
        </p:txBody>
      </p:sp>
      <p:sp>
        <p:nvSpPr>
          <p:cNvPr id="21513" name="Rectangle 8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14" name="Oval 9"/>
          <p:cNvSpPr>
            <a:spLocks noChangeArrowheads="1"/>
          </p:cNvSpPr>
          <p:nvPr/>
        </p:nvSpPr>
        <p:spPr bwMode="auto">
          <a:xfrm>
            <a:off x="2286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15" name="Line 10"/>
          <p:cNvSpPr>
            <a:spLocks noChangeShapeType="1"/>
          </p:cNvSpPr>
          <p:nvPr/>
        </p:nvSpPr>
        <p:spPr bwMode="auto">
          <a:xfrm>
            <a:off x="2360613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516" name="Rectangle 11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17" name="Oval 12"/>
          <p:cNvSpPr>
            <a:spLocks noChangeArrowheads="1"/>
          </p:cNvSpPr>
          <p:nvPr/>
        </p:nvSpPr>
        <p:spPr bwMode="auto">
          <a:xfrm>
            <a:off x="6019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151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91188" y="1789113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3125" y="1173163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59063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Text Box 16"/>
          <p:cNvSpPr txBox="1">
            <a:spLocks noChangeArrowheads="1"/>
          </p:cNvSpPr>
          <p:nvPr/>
        </p:nvSpPr>
        <p:spPr bwMode="auto">
          <a:xfrm>
            <a:off x="2667000" y="2211388"/>
            <a:ext cx="1003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itchFamily="18" charset="0"/>
              </a:rPr>
              <a:t>I</a:t>
            </a:r>
            <a:r>
              <a:rPr lang="en-US" altLang="en-US" sz="2400">
                <a:latin typeface="Times New Roman" pitchFamily="18" charset="0"/>
              </a:rPr>
              <a:t>(</a:t>
            </a:r>
            <a:r>
              <a:rPr lang="en-US" altLang="en-US" sz="2400" i="1">
                <a:latin typeface="Times New Roman" pitchFamily="18" charset="0"/>
              </a:rPr>
              <a:t>x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y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t</a:t>
            </a:r>
            <a:r>
              <a:rPr lang="en-US" altLang="en-US" sz="2400">
                <a:latin typeface="Times New Roman" pitchFamily="18" charset="0"/>
              </a:rPr>
              <a:t>)</a:t>
            </a:r>
          </a:p>
        </p:txBody>
      </p:sp>
      <p:sp>
        <p:nvSpPr>
          <p:cNvPr id="21522" name="Text Box 17"/>
          <p:cNvSpPr txBox="1">
            <a:spLocks noChangeArrowheads="1"/>
          </p:cNvSpPr>
          <p:nvPr/>
        </p:nvSpPr>
        <p:spPr bwMode="auto">
          <a:xfrm>
            <a:off x="6019800" y="2211388"/>
            <a:ext cx="1366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itchFamily="18" charset="0"/>
              </a:rPr>
              <a:t>I</a:t>
            </a:r>
            <a:r>
              <a:rPr lang="en-US" altLang="en-US" sz="2400">
                <a:latin typeface="Times New Roman" pitchFamily="18" charset="0"/>
              </a:rPr>
              <a:t>(</a:t>
            </a:r>
            <a:r>
              <a:rPr lang="en-US" altLang="en-US" sz="2400" i="1">
                <a:latin typeface="Times New Roman" pitchFamily="18" charset="0"/>
              </a:rPr>
              <a:t>x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y</a:t>
            </a:r>
            <a:r>
              <a:rPr lang="en-US" altLang="en-US" sz="2400">
                <a:latin typeface="Times New Roman" pitchFamily="18" charset="0"/>
              </a:rPr>
              <a:t>,</a:t>
            </a:r>
            <a:r>
              <a:rPr lang="en-US" altLang="en-US" sz="2400" i="1">
                <a:latin typeface="Times New Roman" pitchFamily="18" charset="0"/>
              </a:rPr>
              <a:t>t+1</a:t>
            </a:r>
            <a:r>
              <a:rPr lang="en-US" altLang="en-US" sz="2400"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93725" y="6157913"/>
            <a:ext cx="3916363" cy="571500"/>
            <a:chOff x="1063" y="3460"/>
            <a:chExt cx="2901" cy="398"/>
          </a:xfrm>
        </p:grpSpPr>
        <p:graphicFrame>
          <p:nvGraphicFramePr>
            <p:cNvPr id="21530" name="Object 19"/>
            <p:cNvGraphicFramePr>
              <a:graphicFrameLocks noChangeAspect="1"/>
            </p:cNvGraphicFramePr>
            <p:nvPr/>
          </p:nvGraphicFramePr>
          <p:xfrm>
            <a:off x="1918" y="3460"/>
            <a:ext cx="2046" cy="398"/>
          </p:xfrm>
          <a:graphic>
            <a:graphicData uri="http://schemas.openxmlformats.org/presentationml/2006/ole">
              <p:oleObj spid="_x0000_s199687" name="Equation" r:id="rId13" imgW="1231366" imgH="241195" progId="Equation.3">
                <p:embed/>
              </p:oleObj>
            </a:graphicData>
          </a:graphic>
        </p:graphicFrame>
        <p:sp>
          <p:nvSpPr>
            <p:cNvPr id="21531" name="Rectangle 20"/>
            <p:cNvSpPr>
              <a:spLocks noChangeArrowheads="1"/>
            </p:cNvSpPr>
            <p:nvPr/>
          </p:nvSpPr>
          <p:spPr bwMode="auto">
            <a:xfrm>
              <a:off x="1063" y="3521"/>
              <a:ext cx="8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en-US" sz="2400"/>
                <a:t>Hence,</a:t>
              </a:r>
              <a:endParaRPr lang="en-US" altLang="en-US" sz="2400">
                <a:solidFill>
                  <a:schemeClr val="accent2"/>
                </a:solidFill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5410200" y="49530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267200" y="45720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/>
        </p:nvGraphicFramePr>
        <p:xfrm>
          <a:off x="4724400" y="6096000"/>
          <a:ext cx="3048000" cy="587375"/>
        </p:xfrm>
        <a:graphic>
          <a:graphicData uri="http://schemas.openxmlformats.org/presentationml/2006/ole">
            <p:oleObj spid="_x0000_s199685" name="Equation" r:id="rId14" imgW="1307532" imgH="253890" progId="Equation.3">
              <p:embed/>
            </p:oleObj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251700" y="49530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1304925" y="5562600"/>
          <a:ext cx="6329363" cy="504825"/>
        </p:xfrm>
        <a:graphic>
          <a:graphicData uri="http://schemas.openxmlformats.org/presentationml/2006/ole">
            <p:oleObj spid="_x0000_s199686" name="Equation" r:id="rId15" imgW="2997200" imgH="241300" progId="Equation.3">
              <p:embed/>
            </p:oleObj>
          </a:graphicData>
        </a:graphic>
      </p:graphicFrame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858000" y="45720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Difference over frames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  <p:bldP spid="2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581400"/>
            <a:ext cx="25892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590925"/>
            <a:ext cx="259873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4" name="Object 25"/>
          <p:cNvGraphicFramePr>
            <a:graphicFrameLocks noChangeAspect="1"/>
          </p:cNvGraphicFramePr>
          <p:nvPr/>
        </p:nvGraphicFramePr>
        <p:xfrm>
          <a:off x="2657475" y="1143000"/>
          <a:ext cx="3757613" cy="838200"/>
        </p:xfrm>
        <a:graphic>
          <a:graphicData uri="http://schemas.openxmlformats.org/presentationml/2006/ole">
            <p:oleObj spid="_x0000_s200706" name="Equation" r:id="rId5" imgW="1129810" imgH="25389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Vision in Robotics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0975"/>
            <a:ext cx="7696200" cy="3959225"/>
          </a:xfrm>
        </p:spPr>
        <p:txBody>
          <a:bodyPr/>
          <a:lstStyle/>
          <a:p>
            <a:r>
              <a:rPr lang="en-GB" dirty="0" smtClean="0"/>
              <a:t>Major Goals</a:t>
            </a:r>
          </a:p>
          <a:p>
            <a:pPr lvl="1"/>
            <a:r>
              <a:rPr lang="en-GB" dirty="0" smtClean="0"/>
              <a:t>Identify camera (robot) </a:t>
            </a:r>
            <a:r>
              <a:rPr lang="en-GB" i="1" dirty="0" smtClean="0">
                <a:solidFill>
                  <a:schemeClr val="accent6"/>
                </a:solidFill>
              </a:rPr>
              <a:t>position and orientation </a:t>
            </a:r>
            <a:r>
              <a:rPr lang="en-GB" dirty="0" smtClean="0"/>
              <a:t>at every moment in time - localization</a:t>
            </a:r>
          </a:p>
          <a:p>
            <a:pPr lvl="1"/>
            <a:r>
              <a:rPr lang="en-GB" dirty="0" smtClean="0"/>
              <a:t>Understand the obstacles - mapping</a:t>
            </a:r>
          </a:p>
          <a:p>
            <a:pPr lvl="1"/>
            <a:r>
              <a:rPr lang="en-GB" dirty="0" smtClean="0"/>
              <a:t>Compute best path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10242" name="Picture 2" descr="http://arl.cs.utah.edu/research/orca_quad/no_co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429000"/>
            <a:ext cx="5232821" cy="289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brightness constancy constraint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01875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368675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/>
              <a:t>The component of the motion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5562600" y="5121275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324600" y="504507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324600" y="5730875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010400" y="633888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315200" y="5043488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(</a:t>
            </a:r>
            <a:r>
              <a:rPr lang="en-US" altLang="en-US" i="1"/>
              <a:t>u</a:t>
            </a:r>
            <a:r>
              <a:rPr lang="en-US" altLang="en-US"/>
              <a:t>,</a:t>
            </a:r>
            <a:r>
              <a:rPr lang="en-US" altLang="en-US" i="1"/>
              <a:t>v</a:t>
            </a:r>
            <a:r>
              <a:rPr lang="en-US" altLang="en-US"/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400800" y="5715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5867400" y="6019800"/>
            <a:ext cx="7715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(</a:t>
            </a:r>
            <a:r>
              <a:rPr lang="en-US" altLang="en-US" i="1"/>
              <a:t>u</a:t>
            </a:r>
            <a:r>
              <a:rPr lang="en-US" altLang="en-US"/>
              <a:t>’,</a:t>
            </a:r>
            <a:r>
              <a:rPr lang="en-US" altLang="en-US" i="1"/>
              <a:t>v</a:t>
            </a:r>
            <a:r>
              <a:rPr lang="en-US" altLang="en-US"/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324600" y="542607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324600" y="46624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6858000" y="5899150"/>
            <a:ext cx="139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(</a:t>
            </a:r>
            <a:r>
              <a:rPr lang="en-US" altLang="en-US" i="1"/>
              <a:t>u</a:t>
            </a:r>
            <a:r>
              <a:rPr lang="en-US" altLang="en-US"/>
              <a:t>+</a:t>
            </a:r>
            <a:r>
              <a:rPr lang="en-US" altLang="en-US" i="1"/>
              <a:t>u</a:t>
            </a:r>
            <a:r>
              <a:rPr lang="en-US" altLang="en-US"/>
              <a:t>’,</a:t>
            </a:r>
            <a:r>
              <a:rPr lang="en-US" altLang="en-US" i="1"/>
              <a:t>v</a:t>
            </a:r>
            <a:r>
              <a:rPr lang="en-US" altLang="en-US"/>
              <a:t>+</a:t>
            </a:r>
            <a:r>
              <a:rPr lang="en-US" altLang="en-US" i="1"/>
              <a:t>v</a:t>
            </a:r>
            <a:r>
              <a:rPr lang="en-US" altLang="en-US"/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altLang="en-US" sz="2000"/>
              <a:t>If (</a:t>
            </a:r>
            <a:r>
              <a:rPr lang="en-US" altLang="en-US" sz="2000" i="1"/>
              <a:t>u</a:t>
            </a:r>
            <a:r>
              <a:rPr lang="en-US" altLang="en-US" sz="2000"/>
              <a:t>, </a:t>
            </a:r>
            <a:r>
              <a:rPr lang="en-US" altLang="en-US" sz="2000" i="1"/>
              <a:t>v</a:t>
            </a:r>
            <a:r>
              <a:rPr lang="en-US" altLang="en-US" sz="2000"/>
              <a:t>) satisfies the equation, </a:t>
            </a:r>
            <a:br>
              <a:rPr lang="en-US" altLang="en-US" sz="2000"/>
            </a:br>
            <a:r>
              <a:rPr lang="en-US" altLang="en-US" sz="2000"/>
              <a:t>so does (</a:t>
            </a:r>
            <a:r>
              <a:rPr lang="en-US" altLang="en-US" sz="2000" i="1"/>
              <a:t>u+u’</a:t>
            </a:r>
            <a:r>
              <a:rPr lang="en-US" altLang="en-US" sz="2000"/>
              <a:t>, </a:t>
            </a:r>
            <a:r>
              <a:rPr lang="en-US" altLang="en-US" sz="2000" i="1"/>
              <a:t>v+v’ </a:t>
            </a:r>
            <a:r>
              <a:rPr lang="en-US" altLang="en-US" sz="2000"/>
              <a:t>) if</a:t>
            </a:r>
            <a:r>
              <a:rPr lang="en-US" altLang="en-US" sz="2000" b="1"/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2759075"/>
            <a:ext cx="714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/>
              <a:t>One equation (this is a scalar equation!), two unknowns (u,v)</a:t>
            </a:r>
          </a:p>
        </p:txBody>
      </p:sp>
      <p:graphicFrame>
        <p:nvGraphicFramePr>
          <p:cNvPr id="23570" name="Object 23"/>
          <p:cNvGraphicFramePr>
            <a:graphicFrameLocks noChangeAspect="1"/>
          </p:cNvGraphicFramePr>
          <p:nvPr/>
        </p:nvGraphicFramePr>
        <p:xfrm>
          <a:off x="2819400" y="1676400"/>
          <a:ext cx="2605088" cy="587375"/>
        </p:xfrm>
        <a:graphic>
          <a:graphicData uri="http://schemas.openxmlformats.org/presentationml/2006/ole">
            <p:oleObj spid="_x0000_s201730" name="Equation" r:id="rId4" imgW="1117115" imgH="253890" progId="Equation.3">
              <p:embed/>
            </p:oleObj>
          </a:graphicData>
        </a:graphic>
      </p:graphicFrame>
      <p:graphicFrame>
        <p:nvGraphicFramePr>
          <p:cNvPr id="411673" name="Object 25"/>
          <p:cNvGraphicFramePr>
            <a:graphicFrameLocks noChangeAspect="1"/>
          </p:cNvGraphicFramePr>
          <p:nvPr/>
        </p:nvGraphicFramePr>
        <p:xfrm>
          <a:off x="1828800" y="5349875"/>
          <a:ext cx="1912938" cy="493713"/>
        </p:xfrm>
        <a:graphic>
          <a:graphicData uri="http://schemas.openxmlformats.org/presentationml/2006/ole">
            <p:oleObj spid="_x0000_s201731" name="Equation" r:id="rId5" imgW="927100" imgH="241300" progId="Equation.3">
              <p:embed/>
            </p:oleObj>
          </a:graphicData>
        </a:graphic>
      </p:graphicFrame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381000" y="990600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/>
              <a:t>Can we use this equation to recover image motion (u,v) at each pixel?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 animBg="1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How to get more equations for a pixel?</a:t>
            </a:r>
          </a:p>
          <a:p>
            <a:pPr eaLnBrk="1" hangingPunct="1"/>
            <a:r>
              <a:rPr lang="en-US" altLang="en-US" sz="2400" b="1" dirty="0" smtClean="0"/>
              <a:t>Spatial coherence constraint</a:t>
            </a:r>
            <a:r>
              <a:rPr lang="en-US" altLang="en-US" sz="2400" dirty="0" smtClean="0"/>
              <a:t> </a:t>
            </a:r>
          </a:p>
          <a:p>
            <a:pPr eaLnBrk="1" hangingPunct="1"/>
            <a:r>
              <a:rPr lang="en-US" altLang="en-US" sz="2400" dirty="0" smtClean="0"/>
              <a:t>    Assume the pixel’s neighbors have the same (</a:t>
            </a:r>
            <a:r>
              <a:rPr lang="en-US" altLang="en-US" sz="2400" dirty="0" err="1" smtClean="0"/>
              <a:t>u,v</a:t>
            </a:r>
            <a:r>
              <a:rPr lang="en-US" altLang="en-US" sz="2400" dirty="0" smtClean="0"/>
              <a:t>)</a:t>
            </a:r>
          </a:p>
          <a:p>
            <a:pPr lvl="1" eaLnBrk="1" hangingPunct="1"/>
            <a:r>
              <a:rPr lang="en-US" altLang="en-US" sz="1800" dirty="0" smtClean="0"/>
              <a:t>If we use a 5x5 window, that gives us 25 equations per pixel</a:t>
            </a:r>
          </a:p>
        </p:txBody>
      </p:sp>
      <p:pic>
        <p:nvPicPr>
          <p:cNvPr id="425988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267200"/>
            <a:ext cx="29892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0513" y="469900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04800" y="1006475"/>
            <a:ext cx="914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1400"/>
              <a:t>B. Lucas and T. Kanade. An iterative image registration technique with an application to stereo vision. In </a:t>
            </a:r>
            <a:r>
              <a:rPr lang="en-US" altLang="en-US" sz="1400" i="1"/>
              <a:t>Proceedings of the International Joint Conference on Artificial Intelligence</a:t>
            </a:r>
            <a:r>
              <a:rPr lang="en-US" altLang="en-US" sz="1400"/>
              <a:t>, pp. 674–679, 1981.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Least squares problem: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29703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4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Solving the  ambiguity…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Matching patches across images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 sz="2400" dirty="0" err="1" smtClean="0"/>
              <a:t>Overconstrained</a:t>
            </a:r>
            <a:r>
              <a:rPr lang="en-US" altLang="en-US" sz="2400" dirty="0" smtClean="0"/>
              <a:t> linear system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37338" y="2093912"/>
            <a:ext cx="1592262" cy="533400"/>
            <a:chOff x="1680" y="945"/>
            <a:chExt cx="1003" cy="305"/>
          </a:xfrm>
        </p:grpSpPr>
        <p:pic>
          <p:nvPicPr>
            <p:cNvPr id="30734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5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6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6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3275" y="1712912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4151312"/>
            <a:ext cx="5561013" cy="1335088"/>
            <a:chOff x="769" y="1919"/>
            <a:chExt cx="3503" cy="817"/>
          </a:xfrm>
        </p:grpSpPr>
        <p:pic>
          <p:nvPicPr>
            <p:cNvPr id="30731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3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alt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65838" y="3497262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685800" y="3490912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en-US" sz="2400"/>
              <a:t>Least squares solution for </a:t>
            </a:r>
            <a:r>
              <a:rPr lang="en-US" altLang="en-US" sz="2400" i="1"/>
              <a:t>d</a:t>
            </a:r>
            <a:r>
              <a:rPr lang="en-US" altLang="en-US" sz="2400"/>
              <a:t> given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Conditions for solvability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>
              <a:buFont typeface="Arial" pitchFamily="34" charset="0"/>
              <a:buNone/>
            </a:pPr>
            <a:r>
              <a:rPr lang="en-US" altLang="en-US" smtClean="0"/>
              <a:t>Optimal (u, v) satisfies Lucas-Kanade equation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1754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6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3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Does this remind you of anything?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2147483647 w 384"/>
              <a:gd name="T1" fmla="*/ 0 h 2400"/>
              <a:gd name="T2" fmla="*/ 0 w 384"/>
              <a:gd name="T3" fmla="*/ 2147483647 h 2400"/>
              <a:gd name="T4" fmla="*/ 0 w 384"/>
              <a:gd name="T5" fmla="*/ 2147483647 h 2400"/>
              <a:gd name="T6" fmla="*/ 2147483647 w 384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400"/>
              <a:t>	When is this solvable?  I.e., what are good points to track?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/>
              <a:t>A</a:t>
            </a:r>
            <a:r>
              <a:rPr lang="en-US" altLang="en-US" sz="2000" b="1" baseline="30000"/>
              <a:t>T</a:t>
            </a:r>
            <a:r>
              <a:rPr lang="en-US" altLang="en-US" sz="2000" b="1"/>
              <a:t>A</a:t>
            </a:r>
            <a:r>
              <a:rPr lang="en-US" alt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/>
              <a:t>A</a:t>
            </a:r>
            <a:r>
              <a:rPr lang="en-US" altLang="en-US" sz="2000" b="1" baseline="30000"/>
              <a:t>T</a:t>
            </a:r>
            <a:r>
              <a:rPr lang="en-US" altLang="en-US" sz="2000" b="1"/>
              <a:t>A</a:t>
            </a:r>
            <a:r>
              <a:rPr lang="en-US" alt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eigenvalues </a:t>
            </a:r>
            <a:r>
              <a:rPr lang="en-US" altLang="en-US" sz="2000">
                <a:sym typeface="Symbol" pitchFamily="18" charset="2"/>
              </a:rPr>
              <a:t></a:t>
            </a:r>
            <a:r>
              <a:rPr lang="en-US" altLang="en-US" sz="2000" baseline="-25000"/>
              <a:t>1</a:t>
            </a:r>
            <a:r>
              <a:rPr lang="en-US" altLang="en-US" sz="2000"/>
              <a:t> and </a:t>
            </a:r>
            <a:r>
              <a:rPr lang="en-US" altLang="en-US">
                <a:sym typeface="Symbol" pitchFamily="18" charset="2"/>
              </a:rPr>
              <a:t></a:t>
            </a:r>
            <a:r>
              <a:rPr lang="en-US" altLang="en-US"/>
              <a:t> </a:t>
            </a:r>
            <a:r>
              <a:rPr lang="en-US" altLang="en-US" sz="2000" baseline="-25000"/>
              <a:t>2</a:t>
            </a:r>
            <a:r>
              <a:rPr lang="en-US" altLang="en-US" sz="2000"/>
              <a:t> of </a:t>
            </a:r>
            <a:r>
              <a:rPr lang="en-US" altLang="en-US" sz="2000" b="1"/>
              <a:t>A</a:t>
            </a:r>
            <a:r>
              <a:rPr lang="en-US" altLang="en-US" sz="2000" b="1" baseline="30000"/>
              <a:t>T</a:t>
            </a:r>
            <a:r>
              <a:rPr lang="en-US" altLang="en-US" sz="2000" b="1"/>
              <a:t>A</a:t>
            </a:r>
            <a:r>
              <a:rPr lang="en-US" alt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 b="1"/>
              <a:t>A</a:t>
            </a:r>
            <a:r>
              <a:rPr lang="en-US" altLang="en-US" sz="2000" b="1" baseline="30000"/>
              <a:t>T</a:t>
            </a:r>
            <a:r>
              <a:rPr lang="en-US" altLang="en-US" sz="2000" b="1"/>
              <a:t>A</a:t>
            </a:r>
            <a:r>
              <a:rPr lang="en-US" alt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 </a:t>
            </a:r>
            <a:r>
              <a:rPr lang="en-US" altLang="en-US">
                <a:sym typeface="Symbol" pitchFamily="18" charset="2"/>
              </a:rPr>
              <a:t></a:t>
            </a:r>
            <a:r>
              <a:rPr lang="en-US" altLang="en-US"/>
              <a:t> </a:t>
            </a:r>
            <a:r>
              <a:rPr lang="en-US" altLang="en-US" sz="2000" baseline="-25000"/>
              <a:t>1</a:t>
            </a:r>
            <a:r>
              <a:rPr lang="en-US" altLang="en-US" sz="2000"/>
              <a:t>/ </a:t>
            </a:r>
            <a:r>
              <a:rPr lang="en-US" altLang="en-US">
                <a:sym typeface="Symbol" pitchFamily="18" charset="2"/>
              </a:rPr>
              <a:t></a:t>
            </a:r>
            <a:r>
              <a:rPr lang="en-US" altLang="en-US"/>
              <a:t> </a:t>
            </a:r>
            <a:r>
              <a:rPr lang="en-US" altLang="en-US" sz="2000" baseline="-25000"/>
              <a:t>2</a:t>
            </a:r>
            <a:r>
              <a:rPr lang="en-US" altLang="en-US" sz="2000"/>
              <a:t> should not be too large </a:t>
            </a:r>
            <a:r>
              <a:rPr lang="en-US" altLang="en-US"/>
              <a:t>(</a:t>
            </a:r>
            <a:r>
              <a:rPr lang="en-US" altLang="en-US" sz="1600">
                <a:sym typeface="Symbol" pitchFamily="18" charset="2"/>
              </a:rPr>
              <a:t></a:t>
            </a:r>
            <a:r>
              <a:rPr lang="en-US" altLang="en-US" sz="1600"/>
              <a:t> </a:t>
            </a:r>
            <a:r>
              <a:rPr lang="en-US" altLang="en-US" baseline="-25000"/>
              <a:t>1</a:t>
            </a:r>
            <a:r>
              <a:rPr lang="en-US" alt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3600" y="6324600"/>
            <a:ext cx="477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/>
              <a:t>Criteria for Harris corner detector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  <p:bldP spid="11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894013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685800" y="3810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/>
              <a:t>Eigenvectors and </a:t>
            </a:r>
            <a:r>
              <a:rPr lang="en-US" altLang="en-US" sz="2800" dirty="0" err="1"/>
              <a:t>eigenvalues</a:t>
            </a:r>
            <a:r>
              <a:rPr lang="en-US" altLang="en-US" sz="2800" dirty="0"/>
              <a:t> of A</a:t>
            </a:r>
            <a:r>
              <a:rPr lang="en-US" altLang="en-US" sz="2800" baseline="30000" dirty="0"/>
              <a:t>T</a:t>
            </a:r>
            <a:r>
              <a:rPr lang="en-US" altLang="en-US" sz="2800" dirty="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The eigenvector associated with the larger </a:t>
            </a:r>
            <a:r>
              <a:rPr lang="en-US" altLang="en-US" sz="2000" dirty="0" err="1"/>
              <a:t>eigenvalue</a:t>
            </a:r>
            <a:r>
              <a:rPr lang="en-US" altLang="en-US" sz="2000" dirty="0"/>
              <a:t>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The other eigenvector is orthogonal to it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914400" y="1371600"/>
            <a:ext cx="75215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3200" i="1"/>
              <a:t>M = </a:t>
            </a:r>
            <a:r>
              <a:rPr lang="en-US" altLang="en-US" sz="3200"/>
              <a:t>A</a:t>
            </a:r>
            <a:r>
              <a:rPr lang="en-US" altLang="en-US" sz="3200" baseline="30000"/>
              <a:t>T</a:t>
            </a:r>
            <a:r>
              <a:rPr lang="en-US" altLang="en-US" sz="3200"/>
              <a:t>A is the </a:t>
            </a:r>
            <a:r>
              <a:rPr lang="en-US" altLang="en-US" sz="3200" i="1"/>
              <a:t>second moment matrix </a:t>
            </a:r>
            <a:r>
              <a:rPr lang="en-US" altLang="en-US" sz="3200"/>
              <a:t>!</a:t>
            </a:r>
          </a:p>
          <a:p>
            <a:pPr algn="ctr">
              <a:spcBef>
                <a:spcPct val="20000"/>
              </a:spcBef>
            </a:pPr>
            <a:r>
              <a:rPr lang="en-US" altLang="en-US" sz="3200"/>
              <a:t>(Harris corner detector…)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 build="p" bldLvl="2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5" name="Picture 2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Low-texture region</a:t>
            </a:r>
          </a:p>
        </p:txBody>
      </p:sp>
      <p:sp>
        <p:nvSpPr>
          <p:cNvPr id="33797" name="Line 4"/>
          <p:cNvSpPr>
            <a:spLocks noChangeShapeType="1"/>
          </p:cNvSpPr>
          <p:nvPr/>
        </p:nvSpPr>
        <p:spPr bwMode="auto">
          <a:xfrm flipH="1">
            <a:off x="2987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2836863" y="5611813"/>
            <a:ext cx="4022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400"/>
              <a:t> </a:t>
            </a:r>
            <a:r>
              <a:rPr lang="en-US" altLang="en-US" sz="2000"/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 small</a:t>
            </a:r>
            <a:r>
              <a:rPr lang="en-US" altLang="en-US" sz="2000">
                <a:latin typeface="Symbol" pitchFamily="18" charset="2"/>
              </a:rPr>
              <a:t> l</a:t>
            </a:r>
            <a:r>
              <a:rPr lang="en-US" altLang="en-US" sz="2000" baseline="-25000"/>
              <a:t>1</a:t>
            </a:r>
            <a:r>
              <a:rPr lang="en-US" altLang="en-US" sz="2000"/>
              <a:t>, small </a:t>
            </a:r>
            <a:r>
              <a:rPr lang="en-US" altLang="en-US" sz="2000">
                <a:latin typeface="Symbol" pitchFamily="18" charset="2"/>
              </a:rPr>
              <a:t>l</a:t>
            </a:r>
            <a:r>
              <a:rPr lang="en-US" altLang="en-US" sz="2000" baseline="-25000"/>
              <a:t>2</a:t>
            </a: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803525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33800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2578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Edge</a:t>
            </a:r>
          </a:p>
        </p:txBody>
      </p:sp>
      <p:pic>
        <p:nvPicPr>
          <p:cNvPr id="34820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6356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6140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2819400" y="5654675"/>
            <a:ext cx="413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 large</a:t>
            </a:r>
            <a:r>
              <a:rPr lang="en-US" altLang="en-US" sz="2000">
                <a:latin typeface="Symbol" pitchFamily="18" charset="2"/>
              </a:rPr>
              <a:t> l</a:t>
            </a:r>
            <a:r>
              <a:rPr lang="en-US" altLang="en-US" sz="2000" baseline="-25000"/>
              <a:t>1</a:t>
            </a:r>
            <a:r>
              <a:rPr lang="en-US" altLang="en-US" sz="2000"/>
              <a:t>, small </a:t>
            </a:r>
            <a:r>
              <a:rPr lang="en-US" altLang="en-US" sz="2000">
                <a:latin typeface="Symbol" pitchFamily="18" charset="2"/>
              </a:rPr>
              <a:t>l</a:t>
            </a:r>
            <a:r>
              <a:rPr lang="en-US" altLang="en-US" sz="2000" baseline="-25000"/>
              <a:t>2</a:t>
            </a:r>
          </a:p>
        </p:txBody>
      </p:sp>
      <p:pic>
        <p:nvPicPr>
          <p:cNvPr id="34824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2578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3" name="Picture 2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High-texture region</a:t>
            </a:r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 flipH="1">
            <a:off x="6088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5915025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2855913" y="5611813"/>
            <a:ext cx="4992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400"/>
              <a:t> </a:t>
            </a:r>
            <a:r>
              <a:rPr lang="en-US" altLang="en-US" sz="2000"/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en-US" sz="2000"/>
              <a:t> large</a:t>
            </a:r>
            <a:r>
              <a:rPr lang="en-US" altLang="en-US" sz="2000">
                <a:latin typeface="Symbol" pitchFamily="18" charset="2"/>
              </a:rPr>
              <a:t> l</a:t>
            </a:r>
            <a:r>
              <a:rPr lang="en-US" altLang="en-US" sz="2000" baseline="-25000"/>
              <a:t>1</a:t>
            </a:r>
            <a:r>
              <a:rPr lang="en-US" altLang="en-US" sz="2000"/>
              <a:t>, large </a:t>
            </a:r>
            <a:r>
              <a:rPr lang="en-US" altLang="en-US" sz="2000">
                <a:latin typeface="Symbol" pitchFamily="18" charset="2"/>
              </a:rPr>
              <a:t>l</a:t>
            </a:r>
            <a:r>
              <a:rPr lang="en-US" altLang="en-US" sz="2000" baseline="-25000"/>
              <a:t>2</a:t>
            </a:r>
          </a:p>
        </p:txBody>
      </p:sp>
      <p:pic>
        <p:nvPicPr>
          <p:cNvPr id="35848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2578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Dealing with larger movements: Iterative refinement</a:t>
            </a:r>
            <a:endParaRPr lang="en-US" dirty="0"/>
          </a:p>
        </p:txBody>
      </p:sp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457200" y="1908175"/>
            <a:ext cx="7994650" cy="3959225"/>
          </a:xfrm>
        </p:spPr>
        <p:txBody>
          <a:bodyPr/>
          <a:lstStyle/>
          <a:p>
            <a:pPr marL="971550" lvl="1" indent="-514350">
              <a:buFont typeface="Calibri" pitchFamily="34" charset="0"/>
              <a:buAutoNum type="arabicPeriod"/>
            </a:pPr>
            <a:r>
              <a:rPr lang="en-US" altLang="en-US" smtClean="0"/>
              <a:t>Initialize (x’,y’) = (x,y)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altLang="en-US" smtClean="0"/>
              <a:t>Compute (u,v) by</a:t>
            </a:r>
          </a:p>
          <a:p>
            <a:pPr marL="971550" lvl="1" indent="-514350">
              <a:buFont typeface="Calibri" pitchFamily="34" charset="0"/>
              <a:buAutoNum type="arabicPeriod"/>
            </a:pPr>
            <a:endParaRPr lang="en-US" altLang="en-US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altLang="en-US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altLang="en-US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altLang="en-US" smtClean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altLang="en-US" smtClean="0"/>
              <a:t>Shift window by (u, v): </a:t>
            </a:r>
            <a:r>
              <a:rPr lang="en-US" altLang="en-US" sz="2400" smtClean="0">
                <a:latin typeface="Courier New" pitchFamily="49" charset="0"/>
                <a:cs typeface="Courier New" pitchFamily="49" charset="0"/>
              </a:rPr>
              <a:t>x’</a:t>
            </a:r>
            <a:r>
              <a:rPr lang="en-US" altLang="en-US" sz="240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=x’+u; y’=y’+v;</a:t>
            </a:r>
            <a:endParaRPr lang="en-US" altLang="en-US" smtClean="0">
              <a:latin typeface="Courier New" pitchFamily="49" charset="0"/>
              <a:cs typeface="Courier New" pitchFamily="49" charset="0"/>
            </a:endParaRP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altLang="en-US" smtClean="0"/>
              <a:t>Recalculate </a:t>
            </a:r>
            <a:r>
              <a:rPr lang="en-US" altLang="en-US" i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 i="1" baseline="-2500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en-US" i="1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altLang="en-US" smtClean="0"/>
              <a:t>Repeat steps 2-4 until small change</a:t>
            </a:r>
          </a:p>
          <a:p>
            <a:pPr marL="1371600" lvl="2" indent="-514350"/>
            <a:r>
              <a:rPr lang="en-US" altLang="en-US" smtClean="0"/>
              <a:t>Use interpolation for subpixel values</a:t>
            </a:r>
          </a:p>
          <a:p>
            <a:pPr marL="1371600" lvl="2" indent="-514350"/>
            <a:endParaRPr lang="en-US" altLang="en-US" smtClean="0"/>
          </a:p>
        </p:txBody>
      </p:sp>
      <p:pic>
        <p:nvPicPr>
          <p:cNvPr id="38917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667000"/>
            <a:ext cx="556101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1295400" y="36576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moment matrix for feature patch in first image</a:t>
            </a:r>
          </a:p>
        </p:txBody>
      </p:sp>
      <p:sp>
        <p:nvSpPr>
          <p:cNvPr id="38919" name="TextBox 11"/>
          <p:cNvSpPr txBox="1">
            <a:spLocks noChangeArrowheads="1"/>
          </p:cNvSpPr>
          <p:nvPr/>
        </p:nvSpPr>
        <p:spPr bwMode="auto">
          <a:xfrm>
            <a:off x="4800600" y="38100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displacement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5029200" y="3505200"/>
            <a:ext cx="3048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010401" y="2438400"/>
            <a:ext cx="304800" cy="31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2" name="TextBox 17"/>
          <p:cNvSpPr txBox="1">
            <a:spLocks noChangeArrowheads="1"/>
          </p:cNvSpPr>
          <p:nvPr/>
        </p:nvSpPr>
        <p:spPr bwMode="auto">
          <a:xfrm>
            <a:off x="5638800" y="1981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= I(x’, y’, t+1) - I(x, y, t) </a:t>
            </a:r>
          </a:p>
        </p:txBody>
      </p:sp>
      <p:sp>
        <p:nvSpPr>
          <p:cNvPr id="38923" name="TextBox 17"/>
          <p:cNvSpPr txBox="1">
            <a:spLocks noChangeArrowheads="1"/>
          </p:cNvSpPr>
          <p:nvPr/>
        </p:nvSpPr>
        <p:spPr bwMode="auto">
          <a:xfrm>
            <a:off x="6629400" y="12954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Original (x,y) position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7925594" y="1904206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Vision in Robotics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0975"/>
            <a:ext cx="7696200" cy="2282825"/>
          </a:xfrm>
        </p:spPr>
        <p:txBody>
          <a:bodyPr/>
          <a:lstStyle/>
          <a:p>
            <a:r>
              <a:rPr lang="en-GB" dirty="0" smtClean="0"/>
              <a:t>Major Goals</a:t>
            </a:r>
          </a:p>
          <a:p>
            <a:pPr lvl="1"/>
            <a:r>
              <a:rPr lang="en-GB" dirty="0" smtClean="0"/>
              <a:t>Identify camera (robot) </a:t>
            </a:r>
            <a:r>
              <a:rPr lang="en-GB" i="1" dirty="0" smtClean="0">
                <a:solidFill>
                  <a:schemeClr val="accent6"/>
                </a:solidFill>
              </a:rPr>
              <a:t>position and orientation </a:t>
            </a:r>
            <a:r>
              <a:rPr lang="en-GB" dirty="0" smtClean="0"/>
              <a:t>at every moment in time - localization</a:t>
            </a:r>
          </a:p>
          <a:p>
            <a:pPr lvl="1"/>
            <a:r>
              <a:rPr lang="en-GB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Understand the obstacles - mapping</a:t>
            </a:r>
          </a:p>
          <a:p>
            <a:pPr lvl="1"/>
            <a:r>
              <a:rPr lang="en-GB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Compute best path</a:t>
            </a:r>
            <a:endParaRPr lang="en-GB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6" name="Curved Right Arrow 5"/>
          <p:cNvSpPr/>
          <p:nvPr/>
        </p:nvSpPr>
        <p:spPr>
          <a:xfrm>
            <a:off x="0" y="1984248"/>
            <a:ext cx="731520" cy="22829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3733800"/>
            <a:ext cx="838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36575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Tx/>
              <a:buChar char="•"/>
              <a:tabLst/>
              <a:defRPr/>
            </a:pPr>
            <a:r>
              <a:rPr lang="en-GB" sz="2200" b="1" kern="0" noProof="0" dirty="0" smtClean="0">
                <a:latin typeface="+mn-lt"/>
              </a:rPr>
              <a:t>Analyse images obtained at X Hz frequency</a:t>
            </a:r>
          </a:p>
          <a:p>
            <a:pPr marL="993775" lvl="2" indent="-266700"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b="1" kern="0" noProof="0" dirty="0" smtClean="0">
                <a:solidFill>
                  <a:schemeClr val="accent6"/>
                </a:solidFill>
                <a:latin typeface="+mn-lt"/>
              </a:rPr>
              <a:t>Compute the camera pose from feature points on the images</a:t>
            </a:r>
            <a:endParaRPr kumimoji="0" lang="en-GB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</a:endParaRPr>
          </a:p>
          <a:p>
            <a:pPr marL="536575" lvl="1" indent="-266700"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sz="2200" b="1" kern="0" dirty="0" smtClean="0">
                <a:latin typeface="+mn-lt"/>
              </a:rPr>
              <a:t>Computation speed is important </a:t>
            </a:r>
          </a:p>
          <a:p>
            <a:pPr marL="993775" lvl="2" indent="-266700"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b="1" kern="0" dirty="0" smtClean="0"/>
              <a:t>30 Hz frequency </a:t>
            </a:r>
            <a:r>
              <a:rPr lang="en-GB" b="1" kern="0" dirty="0" smtClean="0">
                <a:sym typeface="Wingdings" pitchFamily="2" charset="2"/>
              </a:rPr>
              <a:t></a:t>
            </a:r>
            <a:r>
              <a:rPr lang="en-GB" b="1" kern="0" dirty="0" smtClean="0"/>
              <a:t> 33 ms deadline </a:t>
            </a:r>
            <a:endParaRPr lang="en-GB" b="1" kern="0" dirty="0" smtClean="0">
              <a:latin typeface="+mn-lt"/>
            </a:endParaRPr>
          </a:p>
          <a:p>
            <a:pPr marL="536575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Tx/>
              <a:buChar char="•"/>
              <a:tabLst/>
              <a:defRPr/>
            </a:pPr>
            <a:r>
              <a:rPr lang="en-GB" sz="2200" b="1" kern="0" dirty="0" smtClean="0">
                <a:latin typeface="+mn-lt"/>
              </a:rPr>
              <a:t>Alternative (complementary) ways exist</a:t>
            </a:r>
          </a:p>
          <a:p>
            <a:pPr marL="993775" lvl="2" indent="-266700"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b="1" kern="0" dirty="0" smtClean="0">
                <a:latin typeface="+mn-lt"/>
              </a:rPr>
              <a:t>GPS, Accelerometer, Gyroscope, Barometer, Laser, Compass, etc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21288" y="4884738"/>
            <a:ext cx="3609975" cy="1203325"/>
            <a:chOff x="3289" y="3273"/>
            <a:chExt cx="2274" cy="758"/>
          </a:xfrm>
        </p:grpSpPr>
        <p:sp>
          <p:nvSpPr>
            <p:cNvPr id="39983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9984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200" b="1"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7800" y="4905375"/>
            <a:ext cx="3606800" cy="1203325"/>
            <a:chOff x="112" y="3286"/>
            <a:chExt cx="2272" cy="758"/>
          </a:xfrm>
        </p:grpSpPr>
        <p:sp>
          <p:nvSpPr>
            <p:cNvPr id="39981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9982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200" b="1"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1143000"/>
            <a:ext cx="8797925" cy="5324475"/>
            <a:chOff x="112" y="916"/>
            <a:chExt cx="5542" cy="3354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39973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74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75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76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77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78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79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80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997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altLang="en-US" sz="2000" b="1"/>
                    <a:t>Gaussian pyramid of image 1 (t)</a:t>
                  </a:r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9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39963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64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65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66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67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68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69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39970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996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altLang="en-US" sz="2000" b="1"/>
                    <a:t>Gaussian pyramid of image 2 (t+1)</a:t>
                  </a:r>
                </a:p>
              </p:txBody>
            </p:sp>
          </p:grpSp>
        </p:grpSp>
        <p:sp>
          <p:nvSpPr>
            <p:cNvPr id="39957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</a:rPr>
                <a:t>image 2</a:t>
              </a:r>
            </a:p>
          </p:txBody>
        </p:sp>
        <p:sp>
          <p:nvSpPr>
            <p:cNvPr id="39958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/>
                <a:t>image 1</a:t>
              </a:r>
            </a:p>
          </p:txBody>
        </p:sp>
      </p:grpSp>
      <p:sp>
        <p:nvSpPr>
          <p:cNvPr id="39942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Dealing with larger movements: coarse-to-fine registration</a:t>
            </a:r>
          </a:p>
        </p:txBody>
      </p:sp>
      <p:sp>
        <p:nvSpPr>
          <p:cNvPr id="39943" name="Text Box 35"/>
          <p:cNvSpPr txBox="1">
            <a:spLocks noChangeArrowheads="1"/>
          </p:cNvSpPr>
          <p:nvPr/>
        </p:nvSpPr>
        <p:spPr bwMode="auto">
          <a:xfrm>
            <a:off x="3276600" y="218757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run iterative L-K</a:t>
            </a:r>
          </a:p>
        </p:txBody>
      </p:sp>
      <p:sp>
        <p:nvSpPr>
          <p:cNvPr id="39944" name="Line 36"/>
          <p:cNvSpPr>
            <a:spLocks noChangeShapeType="1"/>
          </p:cNvSpPr>
          <p:nvPr/>
        </p:nvSpPr>
        <p:spPr bwMode="auto">
          <a:xfrm>
            <a:off x="2362200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45" name="Line 37"/>
          <p:cNvSpPr>
            <a:spLocks noChangeShapeType="1"/>
          </p:cNvSpPr>
          <p:nvPr/>
        </p:nvSpPr>
        <p:spPr bwMode="auto">
          <a:xfrm flipH="1">
            <a:off x="5334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3178175"/>
            <a:ext cx="3273425" cy="396875"/>
            <a:chOff x="1682" y="2198"/>
            <a:chExt cx="2062" cy="250"/>
          </a:xfrm>
        </p:grpSpPr>
        <p:sp>
          <p:nvSpPr>
            <p:cNvPr id="39953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954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955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/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584450"/>
            <a:ext cx="1303338" cy="593725"/>
            <a:chOff x="2640" y="1824"/>
            <a:chExt cx="821" cy="374"/>
          </a:xfrm>
        </p:grpSpPr>
        <p:sp>
          <p:nvSpPr>
            <p:cNvPr id="39951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952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8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/>
                <a:t>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498850"/>
            <a:ext cx="303213" cy="685800"/>
            <a:chOff x="2640" y="2400"/>
            <a:chExt cx="191" cy="432"/>
          </a:xfrm>
        </p:grpSpPr>
        <p:sp>
          <p:nvSpPr>
            <p:cNvPr id="39949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950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b="1"/>
                <a:t>.</a:t>
              </a:r>
            </a:p>
            <a:p>
              <a:pPr eaLnBrk="0" hangingPunct="0"/>
              <a:r>
                <a:rPr lang="en-US" altLang="en-US" sz="1200" b="1"/>
                <a:t>.</a:t>
              </a:r>
            </a:p>
            <a:p>
              <a:pPr eaLnBrk="0" hangingPunct="0"/>
              <a:r>
                <a:rPr lang="en-US" altLang="en-US" sz="1200" b="1"/>
                <a:t>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Shi-Tomasi feature tracker</a:t>
            </a:r>
          </a:p>
        </p:txBody>
      </p:sp>
      <p:sp>
        <p:nvSpPr>
          <p:cNvPr id="182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334000"/>
          </a:xfrm>
        </p:spPr>
        <p:txBody>
          <a:bodyPr>
            <a:normAutofit lnSpcReduction="10000"/>
          </a:bodyPr>
          <a:lstStyle/>
          <a:p>
            <a:pPr marL="533400" indent="-533400">
              <a:buFontTx/>
              <a:buChar char="•"/>
              <a:defRPr/>
            </a:pPr>
            <a:r>
              <a:rPr lang="en-US" dirty="0" smtClean="0"/>
              <a:t>Find good features using </a:t>
            </a:r>
            <a:r>
              <a:rPr lang="en-US" dirty="0" err="1" smtClean="0"/>
              <a:t>eigenvalues</a:t>
            </a:r>
            <a:r>
              <a:rPr lang="en-US" dirty="0" smtClean="0"/>
              <a:t> of second-moment matrix (e.g., Harris detector or threshold on the smallest </a:t>
            </a:r>
            <a:r>
              <a:rPr lang="en-US" dirty="0" err="1" smtClean="0"/>
              <a:t>eigenvalue</a:t>
            </a:r>
            <a:r>
              <a:rPr lang="en-US" dirty="0" smtClean="0"/>
              <a:t>)</a:t>
            </a:r>
          </a:p>
          <a:p>
            <a:pPr marL="914400" lvl="1" indent="-457200">
              <a:buFont typeface="Arial" charset="0"/>
              <a:buChar char="–"/>
              <a:defRPr/>
            </a:pPr>
            <a:r>
              <a:rPr lang="en-US" dirty="0" smtClean="0"/>
              <a:t>Key idea: “good” features to track are the ones whose motion can be estimated reliably</a:t>
            </a:r>
          </a:p>
          <a:p>
            <a:pPr marL="914400" lvl="1" indent="-457200">
              <a:buFont typeface="Arial" charset="0"/>
              <a:buChar char="–"/>
              <a:defRPr/>
            </a:pPr>
            <a:endParaRPr lang="en-US" dirty="0" smtClean="0"/>
          </a:p>
          <a:p>
            <a:pPr marL="533400" indent="-533400">
              <a:buFontTx/>
              <a:buChar char="•"/>
              <a:defRPr/>
            </a:pPr>
            <a:r>
              <a:rPr lang="en-US" dirty="0" smtClean="0">
                <a:sym typeface="Symbol" pitchFamily="18" charset="2"/>
              </a:rPr>
              <a:t>Track from frame to frame with Lucas-Kanade</a:t>
            </a:r>
          </a:p>
          <a:p>
            <a:pPr marL="914400" lvl="1" indent="-457200">
              <a:buFont typeface="Arial" charset="0"/>
              <a:buChar char="–"/>
              <a:defRPr/>
            </a:pPr>
            <a:r>
              <a:rPr lang="en-US" dirty="0" smtClean="0">
                <a:sym typeface="Symbol" pitchFamily="18" charset="2"/>
              </a:rPr>
              <a:t>This amounts to assuming a translation model for frame-to-frame feature movement</a:t>
            </a:r>
          </a:p>
          <a:p>
            <a:pPr marL="914400" lvl="1" indent="-457200">
              <a:buFont typeface="Arial" charset="0"/>
              <a:buChar char="–"/>
              <a:defRPr/>
            </a:pPr>
            <a:endParaRPr lang="en-US" dirty="0" smtClean="0">
              <a:sym typeface="Symbol" pitchFamily="18" charset="2"/>
            </a:endParaRPr>
          </a:p>
          <a:p>
            <a:pPr marL="533400" indent="-533400">
              <a:buFontTx/>
              <a:buChar char="•"/>
              <a:defRPr/>
            </a:pPr>
            <a:r>
              <a:rPr lang="en-US" dirty="0" smtClean="0">
                <a:sym typeface="Symbol" pitchFamily="18" charset="2"/>
              </a:rPr>
              <a:t>Check consistency of tracks by </a:t>
            </a:r>
            <a:r>
              <a:rPr lang="en-US" i="1" dirty="0" smtClean="0">
                <a:sym typeface="Symbol" pitchFamily="18" charset="2"/>
              </a:rPr>
              <a:t>affine</a:t>
            </a:r>
            <a:r>
              <a:rPr lang="en-US" dirty="0" smtClean="0">
                <a:sym typeface="Symbol" pitchFamily="18" charset="2"/>
              </a:rPr>
              <a:t> registration to the first observed instance of the feature</a:t>
            </a:r>
          </a:p>
          <a:p>
            <a:pPr marL="914400" lvl="1" indent="-457200">
              <a:buFont typeface="Arial" charset="0"/>
              <a:buChar char="–"/>
              <a:defRPr/>
            </a:pPr>
            <a:r>
              <a:rPr lang="en-US" dirty="0" smtClean="0">
                <a:sym typeface="Symbol" pitchFamily="18" charset="2"/>
              </a:rPr>
              <a:t>Affine model is more accurate for larger displacements</a:t>
            </a:r>
          </a:p>
          <a:p>
            <a:pPr marL="914400" lvl="1" indent="-457200">
              <a:buFont typeface="Arial" charset="0"/>
              <a:buChar char="–"/>
              <a:defRPr/>
            </a:pPr>
            <a:r>
              <a:rPr lang="en-US" dirty="0" smtClean="0">
                <a:sym typeface="Symbol" pitchFamily="18" charset="2"/>
              </a:rPr>
              <a:t>Comparing to the first frame helps to minimize drift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/>
              <a:t>J. Shi and C. Tomasi. </a:t>
            </a:r>
            <a:r>
              <a:rPr lang="en-US" altLang="en-US">
                <a:hlinkClick r:id="rId3"/>
              </a:rPr>
              <a:t>Good Features to Track</a:t>
            </a:r>
            <a:r>
              <a:rPr lang="en-US" altLang="en-US"/>
              <a:t>. CVPR 1994.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1699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Tracking example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8538"/>
            <a:ext cx="57150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/>
              <a:t>J. Shi and C. Tomasi. </a:t>
            </a:r>
            <a:r>
              <a:rPr lang="en-US" altLang="en-US">
                <a:hlinkClick r:id="rId4"/>
              </a:rPr>
              <a:t>Good Features to Track</a:t>
            </a:r>
            <a:r>
              <a:rPr lang="en-US" altLang="en-US"/>
              <a:t>. CVPR 1994.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 of KLT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Find a good point to track (</a:t>
            </a:r>
            <a:r>
              <a:rPr lang="en-US" dirty="0" err="1" smtClean="0"/>
              <a:t>harris</a:t>
            </a:r>
            <a:r>
              <a:rPr lang="en-US" dirty="0" smtClean="0"/>
              <a:t> corner)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Use intensity second moment matrix and difference across frames to find displacement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Iterate and use coarse-to-fine search to deal with larger movements</a:t>
            </a: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When creating long tracks, check appearance of registered patch against appearance of initial patch to find points that have drifted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Implementation issues</a:t>
            </a:r>
          </a:p>
        </p:txBody>
      </p:sp>
      <p:sp>
        <p:nvSpPr>
          <p:cNvPr id="440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Window size</a:t>
            </a:r>
          </a:p>
          <a:p>
            <a:pPr lvl="1"/>
            <a:r>
              <a:rPr lang="en-US" altLang="en-US" sz="2400" smtClean="0"/>
              <a:t>Small window more sensitive to noise and may miss larger motions (without pyramid)</a:t>
            </a:r>
          </a:p>
          <a:p>
            <a:pPr lvl="1"/>
            <a:r>
              <a:rPr lang="en-US" altLang="en-US" sz="2400" smtClean="0"/>
              <a:t>Large window more likely to cross an occlusion boundary (and it’s slower)</a:t>
            </a:r>
          </a:p>
          <a:p>
            <a:pPr lvl="1"/>
            <a:r>
              <a:rPr lang="en-US" altLang="en-US" sz="2400" smtClean="0"/>
              <a:t>15x15 to 31x31 seems typical</a:t>
            </a:r>
          </a:p>
          <a:p>
            <a:pPr lvl="1"/>
            <a:endParaRPr lang="en-US" altLang="en-US" sz="2400" smtClean="0"/>
          </a:p>
          <a:p>
            <a:r>
              <a:rPr lang="en-US" altLang="en-US" sz="2800" smtClean="0"/>
              <a:t>Weighting the window</a:t>
            </a:r>
          </a:p>
          <a:p>
            <a:pPr lvl="1"/>
            <a:r>
              <a:rPr lang="en-US" altLang="en-US" sz="2400" smtClean="0"/>
              <a:t>Common to apply weights so that center matters more (e.g., with Gaussian)</a:t>
            </a:r>
          </a:p>
          <a:p>
            <a:endParaRPr lang="en-US" altLang="en-US" sz="2800" smtClean="0"/>
          </a:p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457200" y="990600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1371600" y="6172200"/>
            <a:ext cx="708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1400"/>
              <a:t>Picture courtesy of Selim Temizer - Learning and Intelligent Systems (LIS) Group, MIT 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2895600" y="160338"/>
            <a:ext cx="270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600"/>
              <a:t>Optical flow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953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Vector field function of the spatio-temporal image brightness variations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Motion and perceptual organization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Sometimes, motion is the only cue</a:t>
            </a:r>
          </a:p>
        </p:txBody>
      </p:sp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1728788"/>
            <a:ext cx="46688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1752600"/>
            <a:ext cx="32829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4665" name="Oval 9"/>
          <p:cNvSpPr>
            <a:spLocks noChangeArrowheads="1"/>
          </p:cNvSpPr>
          <p:nvPr/>
        </p:nvSpPr>
        <p:spPr bwMode="auto">
          <a:xfrm>
            <a:off x="228600" y="3657600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466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Motion and perceptual organization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88" y="1295400"/>
            <a:ext cx="3373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/>
              <a:t>G. Johansson, “Visual Perception of Biological Motion and a Model For Its Analysis", </a:t>
            </a:r>
            <a:r>
              <a:rPr lang="fr-FR" altLang="en-US" sz="2000" i="1"/>
              <a:t>Perception and Psychophysics 14, 201-211, 1973.</a:t>
            </a:r>
            <a:endParaRPr lang="en-US" altLang="en-US" sz="2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Motion and perceptual organization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Even “impoverished” motion data can evoke a strong percept </a:t>
            </a:r>
          </a:p>
        </p:txBody>
      </p:sp>
      <p:pic>
        <p:nvPicPr>
          <p:cNvPr id="48133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3375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/>
              <a:t>G. Johansson, “Visual Perception of Biological Motion and a Model For Its Analysis", </a:t>
            </a:r>
            <a:r>
              <a:rPr lang="fr-FR" altLang="en-US" sz="2000" i="1"/>
              <a:t>Perception and Psychophysics 14, 201-211, 1973.</a:t>
            </a:r>
            <a:endParaRPr lang="en-US" altLang="en-US" sz="2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Uses of motion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Estimating 3D structure</a:t>
            </a:r>
          </a:p>
          <a:p>
            <a:pPr>
              <a:buFontTx/>
              <a:buChar char="•"/>
            </a:pPr>
            <a:r>
              <a:rPr lang="en-US" altLang="en-US" smtClean="0"/>
              <a:t>Segmenting objects based on motion cues</a:t>
            </a:r>
          </a:p>
          <a:p>
            <a:pPr>
              <a:buFontTx/>
              <a:buChar char="•"/>
            </a:pPr>
            <a:r>
              <a:rPr lang="en-US" altLang="en-US" smtClean="0"/>
              <a:t>Learning and tracking dynamical models</a:t>
            </a:r>
          </a:p>
          <a:p>
            <a:pPr>
              <a:buFontTx/>
              <a:buChar char="•"/>
            </a:pPr>
            <a:r>
              <a:rPr lang="en-US" altLang="en-US" smtClean="0"/>
              <a:t>Recognizing events and activities</a:t>
            </a:r>
          </a:p>
          <a:p>
            <a:pPr>
              <a:buFontTx/>
              <a:buChar char="•"/>
            </a:pPr>
            <a:r>
              <a:rPr lang="en-US" altLang="en-US" smtClean="0"/>
              <a:t>Improving video quality (motion stabilization)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Pipeline for Localization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457200" y="2910054"/>
            <a:ext cx="19812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Identify features on image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133600" y="2910054"/>
            <a:ext cx="22098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Describe &amp; store the features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038600" y="2910054"/>
            <a:ext cx="22860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Find correlated features on next image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019800" y="2910054"/>
            <a:ext cx="26670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Compute image-level transformation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267815" y="3410065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Images from Copter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646303" y="3483832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Copter position and orientation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1232342" y="1931122"/>
            <a:ext cx="6159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From images to drone position &amp; orientation</a:t>
            </a:r>
          </a:p>
        </p:txBody>
      </p:sp>
      <p:sp>
        <p:nvSpPr>
          <p:cNvPr id="18" name="Chevron 1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Motion field</a:t>
            </a:r>
          </a:p>
        </p:txBody>
      </p:sp>
      <p:sp>
        <p:nvSpPr>
          <p:cNvPr id="5018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The motion field is the projection of the 3D scene motion into the image</a:t>
            </a:r>
          </a:p>
        </p:txBody>
      </p:sp>
      <p:pic>
        <p:nvPicPr>
          <p:cNvPr id="50181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13125"/>
            <a:ext cx="4251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675" y="2514600"/>
            <a:ext cx="40576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88113"/>
            <a:ext cx="9045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What would the motion field of a non-rotating ball moving towards the camera look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Definition: optical flow is the </a:t>
            </a:r>
            <a:r>
              <a:rPr lang="en-US" altLang="en-US" i="1" smtClean="0"/>
              <a:t>apparent</a:t>
            </a:r>
            <a:r>
              <a:rPr lang="en-US" altLang="en-US" smtClean="0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 smtClean="0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 smtClean="0"/>
              <a:t>Have to be careful: apparent motion can be caused by lighting changes without any actual motion</a:t>
            </a:r>
          </a:p>
          <a:p>
            <a:pPr lvl="1"/>
            <a:r>
              <a:rPr lang="en-US" altLang="en-US" smtClean="0"/>
              <a:t>Think of a uniform rotating sphere under fixed lighting vs. a stationary sphere under moving illumination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Lucas-Kanade Optical Flow</a:t>
            </a:r>
          </a:p>
        </p:txBody>
      </p:sp>
      <p:sp>
        <p:nvSpPr>
          <p:cNvPr id="522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Same as Lucas-Kanade feature tracking, but for each pixel</a:t>
            </a:r>
          </a:p>
          <a:p>
            <a:pPr lvl="1"/>
            <a:r>
              <a:rPr lang="en-US" altLang="en-US" smtClean="0"/>
              <a:t>As we saw, works better for textured pixels</a:t>
            </a:r>
          </a:p>
          <a:p>
            <a:r>
              <a:rPr lang="en-US" altLang="en-US" smtClean="0"/>
              <a:t>Operations can be done one frame at a time, rather than pixel by pixel</a:t>
            </a:r>
          </a:p>
          <a:p>
            <a:pPr lvl="1"/>
            <a:r>
              <a:rPr lang="en-US" altLang="en-US" smtClean="0"/>
              <a:t>Efficient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000" smtClean="0"/>
              <a:t>Multi-resolution Lucas Kanade Algorithm</a:t>
            </a:r>
          </a:p>
        </p:txBody>
      </p:sp>
      <p:pic>
        <p:nvPicPr>
          <p:cNvPr id="53251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499818-289E-4EE0-B533-B31093DBE35C}" type="slidenum">
              <a:rPr lang="en-US">
                <a:latin typeface="Arial" pitchFamily="34" charset="0"/>
              </a:rPr>
              <a:pPr>
                <a:defRPr/>
              </a:pPr>
              <a:t>143</a:t>
            </a:fld>
            <a:endParaRPr lang="en-US">
              <a:latin typeface="Arial" pitchFamily="34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Iterative Refinement</a:t>
            </a:r>
          </a:p>
        </p:txBody>
      </p:sp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381000" y="1441450"/>
            <a:ext cx="8305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</a:rPr>
              <a:t>Iterative Lukas-</a:t>
            </a:r>
            <a:r>
              <a:rPr lang="en-US" altLang="en-US" sz="3200" dirty="0" err="1">
                <a:solidFill>
                  <a:srgbClr val="000000"/>
                </a:solidFill>
              </a:rPr>
              <a:t>Kanade</a:t>
            </a:r>
            <a:r>
              <a:rPr lang="en-US" altLang="en-US" sz="3200" dirty="0">
                <a:solidFill>
                  <a:srgbClr val="000000"/>
                </a:solidFill>
              </a:rPr>
              <a:t> Algorithm</a:t>
            </a: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altLang="en-US" sz="2400" dirty="0">
                <a:solidFill>
                  <a:srgbClr val="000000"/>
                </a:solidFill>
              </a:rPr>
              <a:t>Estimate displacement at each pixel by solving Lucas-</a:t>
            </a:r>
            <a:r>
              <a:rPr lang="en-US" altLang="en-US" sz="2400" dirty="0" err="1">
                <a:solidFill>
                  <a:srgbClr val="000000"/>
                </a:solidFill>
              </a:rPr>
              <a:t>Kanade</a:t>
            </a:r>
            <a:r>
              <a:rPr lang="en-US" altLang="en-US" sz="2400" dirty="0">
                <a:solidFill>
                  <a:srgbClr val="000000"/>
                </a:solidFill>
              </a:rPr>
              <a:t> equations</a:t>
            </a: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altLang="en-US" sz="2400" dirty="0">
                <a:solidFill>
                  <a:srgbClr val="000000"/>
                </a:solidFill>
              </a:rPr>
              <a:t>Warp I(t) towards I(t+1) using the estimated flow field</a:t>
            </a:r>
          </a:p>
          <a:p>
            <a:pPr marL="1257300" lvl="2" indent="-342900">
              <a:spcBef>
                <a:spcPct val="20000"/>
              </a:spcBef>
            </a:pPr>
            <a:r>
              <a:rPr lang="en-US" altLang="en-US" sz="2000" i="1" dirty="0">
                <a:solidFill>
                  <a:srgbClr val="000000"/>
                </a:solidFill>
              </a:rPr>
              <a:t>-</a:t>
            </a:r>
            <a:r>
              <a:rPr lang="en-US" altLang="en-US" sz="2000" dirty="0">
                <a:solidFill>
                  <a:srgbClr val="000000"/>
                </a:solidFill>
              </a:rPr>
              <a:t> Basically, just interpolation</a:t>
            </a:r>
          </a:p>
          <a:p>
            <a:pPr marL="838200" lvl="1" indent="-381000">
              <a:spcBef>
                <a:spcPct val="20000"/>
              </a:spcBef>
              <a:buFontTx/>
              <a:buAutoNum type="arabicPeriod"/>
            </a:pPr>
            <a:r>
              <a:rPr lang="en-US" altLang="en-US" sz="2400" dirty="0">
                <a:solidFill>
                  <a:srgbClr val="000000"/>
                </a:solidFill>
              </a:rPr>
              <a:t>Repeat until convergence</a:t>
            </a:r>
          </a:p>
        </p:txBody>
      </p:sp>
      <p:sp>
        <p:nvSpPr>
          <p:cNvPr id="54278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</a:rPr>
              <a:t>* From Khurram Hassan-Shafique CAP5415 Computer Vision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21288" y="4884738"/>
            <a:ext cx="3609975" cy="1203325"/>
            <a:chOff x="3289" y="3273"/>
            <a:chExt cx="2274" cy="758"/>
          </a:xfrm>
        </p:grpSpPr>
        <p:sp>
          <p:nvSpPr>
            <p:cNvPr id="55343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55344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200" b="1"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7800" y="4905375"/>
            <a:ext cx="3606800" cy="1203325"/>
            <a:chOff x="112" y="3286"/>
            <a:chExt cx="2272" cy="758"/>
          </a:xfrm>
        </p:grpSpPr>
        <p:sp>
          <p:nvSpPr>
            <p:cNvPr id="55341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55342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200" b="1"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1143000"/>
            <a:ext cx="8797925" cy="5324475"/>
            <a:chOff x="112" y="916"/>
            <a:chExt cx="5542" cy="3354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5333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34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35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36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37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38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39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40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533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altLang="en-US" sz="2000" b="1"/>
                    <a:t>Gaussian pyramid of image 1 (t)</a:t>
                  </a:r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9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5323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24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25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26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27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28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29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5330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532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altLang="en-US" sz="2000" b="1"/>
                    <a:t>Gaussian pyramid of image 2 (t+1)</a:t>
                  </a:r>
                </a:p>
              </p:txBody>
            </p:sp>
          </p:grpSp>
        </p:grpSp>
        <p:sp>
          <p:nvSpPr>
            <p:cNvPr id="55317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</a:rPr>
                <a:t>image 2</a:t>
              </a:r>
            </a:p>
          </p:txBody>
        </p:sp>
        <p:sp>
          <p:nvSpPr>
            <p:cNvPr id="55318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/>
                <a:t>image 1</a:t>
              </a:r>
            </a:p>
          </p:txBody>
        </p:sp>
      </p:grpSp>
      <p:sp>
        <p:nvSpPr>
          <p:cNvPr id="55302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Coarse-to-fine optical flow estimation</a:t>
            </a:r>
          </a:p>
        </p:txBody>
      </p:sp>
      <p:sp>
        <p:nvSpPr>
          <p:cNvPr id="55303" name="Text Box 35"/>
          <p:cNvSpPr txBox="1">
            <a:spLocks noChangeArrowheads="1"/>
          </p:cNvSpPr>
          <p:nvPr/>
        </p:nvSpPr>
        <p:spPr bwMode="auto">
          <a:xfrm>
            <a:off x="3276600" y="218757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run iterative L-K</a:t>
            </a:r>
          </a:p>
        </p:txBody>
      </p:sp>
      <p:sp>
        <p:nvSpPr>
          <p:cNvPr id="55304" name="Line 36"/>
          <p:cNvSpPr>
            <a:spLocks noChangeShapeType="1"/>
          </p:cNvSpPr>
          <p:nvPr/>
        </p:nvSpPr>
        <p:spPr bwMode="auto">
          <a:xfrm>
            <a:off x="2362200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5305" name="Line 37"/>
          <p:cNvSpPr>
            <a:spLocks noChangeShapeType="1"/>
          </p:cNvSpPr>
          <p:nvPr/>
        </p:nvSpPr>
        <p:spPr bwMode="auto">
          <a:xfrm flipH="1">
            <a:off x="5334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3178175"/>
            <a:ext cx="3273425" cy="396875"/>
            <a:chOff x="1682" y="2198"/>
            <a:chExt cx="2062" cy="250"/>
          </a:xfrm>
        </p:grpSpPr>
        <p:sp>
          <p:nvSpPr>
            <p:cNvPr id="55313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314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315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/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584450"/>
            <a:ext cx="2243138" cy="593725"/>
            <a:chOff x="2640" y="1824"/>
            <a:chExt cx="1413" cy="374"/>
          </a:xfrm>
        </p:grpSpPr>
        <p:sp>
          <p:nvSpPr>
            <p:cNvPr id="55311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312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4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/>
                <a:t>warp &amp; upsample 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498850"/>
            <a:ext cx="303213" cy="685800"/>
            <a:chOff x="2640" y="2400"/>
            <a:chExt cx="191" cy="432"/>
          </a:xfrm>
        </p:grpSpPr>
        <p:sp>
          <p:nvSpPr>
            <p:cNvPr id="55309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310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b="1"/>
                <a:t>.</a:t>
              </a:r>
            </a:p>
            <a:p>
              <a:pPr eaLnBrk="0" hangingPunct="0"/>
              <a:r>
                <a:rPr lang="en-US" altLang="en-US" sz="1200" b="1"/>
                <a:t>.</a:t>
              </a:r>
            </a:p>
            <a:p>
              <a:pPr eaLnBrk="0" hangingPunct="0"/>
              <a:r>
                <a:rPr lang="en-US" altLang="en-US" sz="1200" b="1"/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21288" y="4886325"/>
            <a:ext cx="3609975" cy="1203325"/>
            <a:chOff x="3289" y="3273"/>
            <a:chExt cx="2274" cy="758"/>
          </a:xfrm>
        </p:grpSpPr>
        <p:sp>
          <p:nvSpPr>
            <p:cNvPr id="5635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5635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200" b="1"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7800" y="4906963"/>
            <a:ext cx="3606800" cy="1203325"/>
            <a:chOff x="112" y="3286"/>
            <a:chExt cx="2272" cy="758"/>
          </a:xfrm>
        </p:grpSpPr>
        <p:sp>
          <p:nvSpPr>
            <p:cNvPr id="5635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5635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200" b="1">
                  <a:latin typeface="Times New Roman" pitchFamily="18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1143000"/>
            <a:ext cx="8763000" cy="5321300"/>
            <a:chOff x="112" y="916"/>
            <a:chExt cx="5520" cy="3352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634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4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5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5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5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5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5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5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634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altLang="en-US" sz="2000" b="1"/>
                    <a:t>Gaussian pyramid of image 1</a:t>
                  </a:r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9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633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3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4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4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4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4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4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sp>
                <p:nvSpPr>
                  <p:cNvPr id="5634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633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altLang="en-US" sz="2000" b="1"/>
                    <a:t>Gaussian pyramid of image 2</a:t>
                  </a:r>
                </a:p>
              </p:txBody>
            </p:sp>
          </p:grpSp>
        </p:grpSp>
        <p:sp>
          <p:nvSpPr>
            <p:cNvPr id="5633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/>
                <a:t>image 2</a:t>
              </a:r>
            </a:p>
          </p:txBody>
        </p:sp>
        <p:sp>
          <p:nvSpPr>
            <p:cNvPr id="5633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/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2043113"/>
            <a:ext cx="1724025" cy="3602037"/>
            <a:chOff x="2489" y="1482"/>
            <a:chExt cx="1086" cy="2269"/>
          </a:xfrm>
        </p:grpSpPr>
        <p:sp>
          <p:nvSpPr>
            <p:cNvPr id="56327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200" b="1" i="1">
                  <a:solidFill>
                    <a:srgbClr val="D60093"/>
                  </a:solidFill>
                  <a:latin typeface="Times New Roman" pitchFamily="18" charset="0"/>
                </a:rPr>
                <a:t>u=10 pixels</a:t>
              </a:r>
              <a:endParaRPr lang="en-US" altLang="en-US" sz="2200" b="1">
                <a:latin typeface="Times New Roman" pitchFamily="18" charset="0"/>
              </a:endParaRPr>
            </a:p>
          </p:txBody>
        </p:sp>
        <p:sp>
          <p:nvSpPr>
            <p:cNvPr id="56328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200" b="1" i="1">
                  <a:solidFill>
                    <a:srgbClr val="D60093"/>
                  </a:solidFill>
                  <a:latin typeface="Times New Roman" pitchFamily="18" charset="0"/>
                </a:rPr>
                <a:t>u=5 pixels</a:t>
              </a:r>
              <a:endParaRPr lang="en-US" altLang="en-US" sz="2200" b="1">
                <a:latin typeface="Times New Roman" pitchFamily="18" charset="0"/>
              </a:endParaRPr>
            </a:p>
          </p:txBody>
        </p:sp>
        <p:sp>
          <p:nvSpPr>
            <p:cNvPr id="56329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200" b="1" i="1">
                  <a:solidFill>
                    <a:srgbClr val="D60093"/>
                  </a:solidFill>
                  <a:latin typeface="Times New Roman" pitchFamily="18" charset="0"/>
                </a:rPr>
                <a:t>u=2.5 pixels</a:t>
              </a:r>
              <a:endParaRPr lang="en-US" altLang="en-US" sz="2200" b="1">
                <a:latin typeface="Times New Roman" pitchFamily="18" charset="0"/>
              </a:endParaRPr>
            </a:p>
          </p:txBody>
        </p:sp>
        <p:sp>
          <p:nvSpPr>
            <p:cNvPr id="56330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200" b="1" i="1">
                  <a:solidFill>
                    <a:srgbClr val="D60093"/>
                  </a:solidFill>
                  <a:latin typeface="Times New Roman" pitchFamily="18" charset="0"/>
                </a:rPr>
                <a:t>u=1.25 pixels</a:t>
              </a:r>
              <a:endParaRPr lang="en-US" altLang="en-US" sz="2200" b="1">
                <a:latin typeface="Times New Roman" pitchFamily="18" charset="0"/>
              </a:endParaRPr>
            </a:p>
          </p:txBody>
        </p:sp>
      </p:grpSp>
      <p:sp>
        <p:nvSpPr>
          <p:cNvPr id="56326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Coarse-to-fine optical flow estimation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7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Example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  <p:sp>
        <p:nvSpPr>
          <p:cNvPr id="5735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Multi-resolution registration</a:t>
            </a:r>
          </a:p>
        </p:txBody>
      </p:sp>
      <p:pic>
        <p:nvPicPr>
          <p:cNvPr id="58372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5" y="36591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Optical Flow Results</a:t>
            </a:r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01763"/>
            <a:ext cx="85344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Oval 3"/>
          <p:cNvSpPr>
            <a:spLocks noChangeArrowheads="1"/>
          </p:cNvSpPr>
          <p:nvPr/>
        </p:nvSpPr>
        <p:spPr bwMode="auto">
          <a:xfrm>
            <a:off x="1905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Oval 4"/>
          <p:cNvSpPr>
            <a:spLocks noChangeArrowheads="1"/>
          </p:cNvSpPr>
          <p:nvPr/>
        </p:nvSpPr>
        <p:spPr bwMode="auto">
          <a:xfrm>
            <a:off x="6477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Oval 6"/>
          <p:cNvSpPr>
            <a:spLocks noChangeArrowheads="1"/>
          </p:cNvSpPr>
          <p:nvPr/>
        </p:nvSpPr>
        <p:spPr bwMode="auto">
          <a:xfrm>
            <a:off x="1752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8" name="Oval 7"/>
          <p:cNvSpPr>
            <a:spLocks noChangeArrowheads="1"/>
          </p:cNvSpPr>
          <p:nvPr/>
        </p:nvSpPr>
        <p:spPr bwMode="auto">
          <a:xfrm>
            <a:off x="6172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9" name="Oval 8"/>
          <p:cNvSpPr>
            <a:spLocks noChangeArrowheads="1"/>
          </p:cNvSpPr>
          <p:nvPr/>
        </p:nvSpPr>
        <p:spPr bwMode="auto">
          <a:xfrm>
            <a:off x="2743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Oval 9"/>
          <p:cNvSpPr>
            <a:spLocks noChangeArrowheads="1"/>
          </p:cNvSpPr>
          <p:nvPr/>
        </p:nvSpPr>
        <p:spPr bwMode="auto">
          <a:xfrm>
            <a:off x="7315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Oval 10"/>
          <p:cNvSpPr>
            <a:spLocks noChangeArrowheads="1"/>
          </p:cNvSpPr>
          <p:nvPr/>
        </p:nvSpPr>
        <p:spPr bwMode="auto">
          <a:xfrm>
            <a:off x="2362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Oval 11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Oval 12"/>
          <p:cNvSpPr>
            <a:spLocks noChangeArrowheads="1"/>
          </p:cNvSpPr>
          <p:nvPr/>
        </p:nvSpPr>
        <p:spPr bwMode="auto">
          <a:xfrm>
            <a:off x="1371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Oval 13"/>
          <p:cNvSpPr>
            <a:spLocks noChangeArrowheads="1"/>
          </p:cNvSpPr>
          <p:nvPr/>
        </p:nvSpPr>
        <p:spPr bwMode="auto">
          <a:xfrm>
            <a:off x="5715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Oval 14"/>
          <p:cNvSpPr>
            <a:spLocks noChangeArrowheads="1"/>
          </p:cNvSpPr>
          <p:nvPr/>
        </p:nvSpPr>
        <p:spPr bwMode="auto">
          <a:xfrm>
            <a:off x="3429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6" name="Oval 15"/>
          <p:cNvSpPr>
            <a:spLocks noChangeArrowheads="1"/>
          </p:cNvSpPr>
          <p:nvPr/>
        </p:nvSpPr>
        <p:spPr bwMode="auto">
          <a:xfrm>
            <a:off x="7772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7" name="Oval 16"/>
          <p:cNvSpPr>
            <a:spLocks noChangeArrowheads="1"/>
          </p:cNvSpPr>
          <p:nvPr/>
        </p:nvSpPr>
        <p:spPr bwMode="auto">
          <a:xfrm>
            <a:off x="3962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8" name="Oval 17"/>
          <p:cNvSpPr>
            <a:spLocks noChangeArrowheads="1"/>
          </p:cNvSpPr>
          <p:nvPr/>
        </p:nvSpPr>
        <p:spPr bwMode="auto">
          <a:xfrm>
            <a:off x="8534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Oval 18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Oval 19"/>
          <p:cNvSpPr>
            <a:spLocks noChangeArrowheads="1"/>
          </p:cNvSpPr>
          <p:nvPr/>
        </p:nvSpPr>
        <p:spPr bwMode="auto">
          <a:xfrm>
            <a:off x="5410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Line 20"/>
          <p:cNvSpPr>
            <a:spLocks noChangeShapeType="1"/>
          </p:cNvSpPr>
          <p:nvPr/>
        </p:nvSpPr>
        <p:spPr bwMode="auto">
          <a:xfrm>
            <a:off x="762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372" name="Line 21"/>
          <p:cNvSpPr>
            <a:spLocks noChangeShapeType="1"/>
          </p:cNvSpPr>
          <p:nvPr/>
        </p:nvSpPr>
        <p:spPr bwMode="auto">
          <a:xfrm>
            <a:off x="533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373" name="Line 22"/>
          <p:cNvSpPr>
            <a:spLocks noChangeShapeType="1"/>
          </p:cNvSpPr>
          <p:nvPr/>
        </p:nvSpPr>
        <p:spPr bwMode="auto">
          <a:xfrm>
            <a:off x="762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374" name="Line 23"/>
          <p:cNvSpPr>
            <a:spLocks noChangeShapeType="1"/>
          </p:cNvSpPr>
          <p:nvPr/>
        </p:nvSpPr>
        <p:spPr bwMode="auto">
          <a:xfrm flipV="1">
            <a:off x="5562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375" name="Line 24"/>
          <p:cNvSpPr>
            <a:spLocks noChangeShapeType="1"/>
          </p:cNvSpPr>
          <p:nvPr/>
        </p:nvSpPr>
        <p:spPr bwMode="auto">
          <a:xfrm flipV="1">
            <a:off x="5562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376" name="Line 25"/>
          <p:cNvSpPr>
            <a:spLocks noChangeShapeType="1"/>
          </p:cNvSpPr>
          <p:nvPr/>
        </p:nvSpPr>
        <p:spPr bwMode="auto">
          <a:xfrm flipV="1">
            <a:off x="5791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0377" name="Title 2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The whole pipeline in crash: </a:t>
            </a:r>
            <a:br>
              <a:rPr lang="en-US" dirty="0" smtClean="0"/>
            </a:br>
            <a:r>
              <a:rPr lang="en-US" dirty="0" smtClean="0"/>
              <a:t>Localize robot using feature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Optical Flow Results</a:t>
            </a: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Errors in Lucas-Kanade</a:t>
            </a:r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The motion is large</a:t>
            </a:r>
          </a:p>
          <a:p>
            <a:pPr lvl="1"/>
            <a:r>
              <a:rPr lang="en-US" altLang="en-US" dirty="0" smtClean="0"/>
              <a:t>Possible Fix: </a:t>
            </a:r>
            <a:r>
              <a:rPr lang="en-US" altLang="en-US" dirty="0" err="1" smtClean="0"/>
              <a:t>Keypoint</a:t>
            </a:r>
            <a:r>
              <a:rPr lang="en-US" altLang="en-US" dirty="0" smtClean="0"/>
              <a:t> matching</a:t>
            </a:r>
          </a:p>
          <a:p>
            <a:pPr>
              <a:buFontTx/>
              <a:buChar char="•"/>
            </a:pPr>
            <a:r>
              <a:rPr lang="en-US" altLang="en-US" dirty="0" smtClean="0"/>
              <a:t>A point does not move like its neighbors</a:t>
            </a:r>
          </a:p>
          <a:p>
            <a:pPr lvl="1"/>
            <a:r>
              <a:rPr lang="en-US" altLang="en-US" dirty="0" smtClean="0"/>
              <a:t>Possible Fix: Region-based matching</a:t>
            </a:r>
          </a:p>
          <a:p>
            <a:pPr>
              <a:buFontTx/>
              <a:buChar char="•"/>
            </a:pPr>
            <a:r>
              <a:rPr lang="en-US" altLang="en-US" dirty="0" smtClean="0"/>
              <a:t>Brightness constancy does not hold</a:t>
            </a:r>
          </a:p>
          <a:p>
            <a:pPr lvl="1"/>
            <a:r>
              <a:rPr lang="en-US" altLang="en-US" dirty="0" smtClean="0"/>
              <a:t>Possible Fix: Gradient constancy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State-of-the-art optical flow</a:t>
            </a:r>
          </a:p>
        </p:txBody>
      </p:sp>
      <p:sp>
        <p:nvSpPr>
          <p:cNvPr id="624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 dirty="0" smtClean="0"/>
              <a:t>	Start with something similar to Lucas-</a:t>
            </a:r>
            <a:r>
              <a:rPr lang="en-US" altLang="en-US" dirty="0" err="1" smtClean="0"/>
              <a:t>Kanade</a:t>
            </a:r>
            <a:endParaRPr lang="en-US" altLang="en-US" dirty="0" smtClean="0"/>
          </a:p>
          <a:p>
            <a:pPr>
              <a:buFont typeface="Arial" pitchFamily="34" charset="0"/>
              <a:buNone/>
            </a:pPr>
            <a:r>
              <a:rPr lang="en-US" altLang="en-US" dirty="0" smtClean="0"/>
              <a:t>	+ gradient constancy</a:t>
            </a:r>
          </a:p>
          <a:p>
            <a:pPr>
              <a:buFont typeface="Arial" pitchFamily="34" charset="0"/>
              <a:buNone/>
            </a:pPr>
            <a:r>
              <a:rPr lang="en-US" altLang="en-US" dirty="0" smtClean="0"/>
              <a:t>	+ energy minimization with smoothing term</a:t>
            </a:r>
          </a:p>
          <a:p>
            <a:pPr>
              <a:buFont typeface="Arial" pitchFamily="34" charset="0"/>
              <a:buNone/>
            </a:pPr>
            <a:r>
              <a:rPr lang="en-US" altLang="en-US" dirty="0" smtClean="0"/>
              <a:t>	+ region matching</a:t>
            </a:r>
          </a:p>
          <a:p>
            <a:pPr>
              <a:buFont typeface="Arial" pitchFamily="34" charset="0"/>
              <a:buNone/>
            </a:pPr>
            <a:r>
              <a:rPr lang="en-US" altLang="en-US" dirty="0" smtClean="0"/>
              <a:t>	+ </a:t>
            </a:r>
            <a:r>
              <a:rPr lang="en-US" altLang="en-US" dirty="0" err="1" smtClean="0"/>
              <a:t>keypoint</a:t>
            </a:r>
            <a:r>
              <a:rPr lang="en-US" altLang="en-US" dirty="0" smtClean="0"/>
              <a:t> matching (long-range)</a:t>
            </a:r>
          </a:p>
        </p:txBody>
      </p:sp>
      <p:sp>
        <p:nvSpPr>
          <p:cNvPr id="62469" name="TextBox 3"/>
          <p:cNvSpPr txBox="1">
            <a:spLocks noChangeArrowheads="1"/>
          </p:cNvSpPr>
          <p:nvPr/>
        </p:nvSpPr>
        <p:spPr bwMode="auto">
          <a:xfrm>
            <a:off x="0" y="6488113"/>
            <a:ext cx="590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hlinkClick r:id="rId2"/>
              </a:rPr>
              <a:t>Large displacement optical flow</a:t>
            </a:r>
            <a:r>
              <a:rPr lang="en-US" altLang="en-US"/>
              <a:t>, Brox et al., CVPR 2009</a:t>
            </a:r>
          </a:p>
        </p:txBody>
      </p:sp>
      <p:pic>
        <p:nvPicPr>
          <p:cNvPr id="62470" name="Picture 2"/>
          <p:cNvPicPr>
            <a:picLocks noChangeAspect="1" noChangeArrowheads="1"/>
          </p:cNvPicPr>
          <p:nvPr/>
        </p:nvPicPr>
        <p:blipFill>
          <a:blip r:embed="rId3" cstate="print"/>
          <a:srcRect l="67105" t="54716"/>
          <a:stretch>
            <a:fillRect/>
          </a:stretch>
        </p:blipFill>
        <p:spPr bwMode="auto">
          <a:xfrm>
            <a:off x="7086600" y="4343400"/>
            <a:ext cx="1905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3"/>
          <p:cNvPicPr>
            <a:picLocks noChangeAspect="1" noChangeArrowheads="1"/>
          </p:cNvPicPr>
          <p:nvPr/>
        </p:nvPicPr>
        <p:blipFill>
          <a:blip r:embed="rId4" cstate="print"/>
          <a:srcRect r="21297"/>
          <a:stretch>
            <a:fillRect/>
          </a:stretch>
        </p:blipFill>
        <p:spPr bwMode="auto">
          <a:xfrm>
            <a:off x="228600" y="4114800"/>
            <a:ext cx="64770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Box 6"/>
          <p:cNvSpPr txBox="1">
            <a:spLocks noChangeArrowheads="1"/>
          </p:cNvSpPr>
          <p:nvPr/>
        </p:nvSpPr>
        <p:spPr bwMode="auto">
          <a:xfrm>
            <a:off x="1920875" y="6199188"/>
            <a:ext cx="1620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Region-based</a:t>
            </a:r>
          </a:p>
        </p:txBody>
      </p:sp>
      <p:sp>
        <p:nvSpPr>
          <p:cNvPr id="62473" name="TextBox 7"/>
          <p:cNvSpPr txBox="1">
            <a:spLocks noChangeArrowheads="1"/>
          </p:cNvSpPr>
          <p:nvPr/>
        </p:nvSpPr>
        <p:spPr bwMode="auto">
          <a:xfrm>
            <a:off x="3581400" y="6199188"/>
            <a:ext cx="152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+Pixel-based</a:t>
            </a:r>
          </a:p>
        </p:txBody>
      </p:sp>
      <p:sp>
        <p:nvSpPr>
          <p:cNvPr id="62474" name="TextBox 8"/>
          <p:cNvSpPr txBox="1">
            <a:spLocks noChangeArrowheads="1"/>
          </p:cNvSpPr>
          <p:nvPr/>
        </p:nvSpPr>
        <p:spPr bwMode="auto">
          <a:xfrm>
            <a:off x="4992688" y="6184900"/>
            <a:ext cx="192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+Keypoint-based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Stereo vs.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r>
              <a:rPr lang="en-US" altLang="en-US" dirty="0" smtClean="0"/>
              <a:t>Similar dense matching procedures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Why don’t we typically use </a:t>
            </a:r>
            <a:r>
              <a:rPr lang="en-US" altLang="en-US" dirty="0" err="1" smtClean="0"/>
              <a:t>epipolar</a:t>
            </a:r>
            <a:r>
              <a:rPr lang="en-US" altLang="en-US" dirty="0" smtClean="0"/>
              <a:t> constraints for optical flow?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63492" name="Rectangle 34"/>
          <p:cNvSpPr>
            <a:spLocks noChangeArrowheads="1"/>
          </p:cNvSpPr>
          <p:nvPr/>
        </p:nvSpPr>
        <p:spPr bwMode="auto">
          <a:xfrm>
            <a:off x="0" y="5865813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B. Lucas and T. Kanade. </a:t>
            </a:r>
            <a:r>
              <a:rPr lang="en-US" altLang="en-US">
                <a:hlinkClick r:id="rId2"/>
              </a:rPr>
              <a:t>An iterative image registration technique with an application to</a:t>
            </a:r>
          </a:p>
          <a:p>
            <a:r>
              <a:rPr lang="en-US" altLang="en-US">
                <a:hlinkClick r:id="rId2"/>
              </a:rPr>
              <a:t>stereo vision.</a:t>
            </a:r>
            <a:r>
              <a:rPr lang="en-US" altLang="en-US"/>
              <a:t> In </a:t>
            </a:r>
            <a:r>
              <a:rPr lang="en-US" altLang="en-US" i="1"/>
              <a:t>Proceedings of the International Joint Conference on Artificial Intelligence</a:t>
            </a:r>
            <a:r>
              <a:rPr lang="en-US" altLang="en-US"/>
              <a:t>, pp. 674–679, 1981.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645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Major contributions from Lucas, </a:t>
            </a:r>
            <a:r>
              <a:rPr lang="en-US" altLang="en-US" dirty="0" err="1" smtClean="0"/>
              <a:t>Tomasi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Kanade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Tracking feature points</a:t>
            </a:r>
          </a:p>
          <a:p>
            <a:pPr lvl="1"/>
            <a:r>
              <a:rPr lang="en-US" altLang="en-US" dirty="0" smtClean="0"/>
              <a:t>Optical flow</a:t>
            </a:r>
          </a:p>
          <a:p>
            <a:r>
              <a:rPr lang="en-US" altLang="en-US" dirty="0" smtClean="0"/>
              <a:t>Key ideas</a:t>
            </a:r>
          </a:p>
          <a:p>
            <a:pPr lvl="1"/>
            <a:r>
              <a:rPr lang="en-US" altLang="en-US" dirty="0" smtClean="0"/>
              <a:t>By assuming brightness constancy, truncated Taylor expansion leads to simple and fast patch matching across frames</a:t>
            </a:r>
          </a:p>
          <a:p>
            <a:pPr lvl="1"/>
            <a:r>
              <a:rPr lang="en-US" altLang="en-US" dirty="0" smtClean="0"/>
              <a:t>Coarse-to-fine registration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3116262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563937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3057525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4246562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2378075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695575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714625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036887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4284662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581400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3089275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02250" y="4406900"/>
          <a:ext cx="3379788" cy="1976438"/>
        </p:xfrm>
        <a:graphic>
          <a:graphicData uri="http://schemas.openxmlformats.org/presentationml/2006/ole">
            <p:oleObj spid="_x0000_s6146" name="Equation" r:id="rId3" imgW="1587500" imgH="927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3116262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563937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3057525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4246562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2378075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695575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714625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036887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4284662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581400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3089275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233988" y="4406900"/>
          <a:ext cx="3516312" cy="1976438"/>
        </p:xfrm>
        <a:graphic>
          <a:graphicData uri="http://schemas.openxmlformats.org/presentationml/2006/ole">
            <p:oleObj spid="_x0000_s7170" name="Equation" r:id="rId3" imgW="1651000" imgH="927100" progId="Equation.3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Annex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4000" dirty="0" smtClean="0"/>
              <a:t>Corner Point Detection</a:t>
            </a:r>
          </a:p>
          <a:p>
            <a:pPr>
              <a:buNone/>
            </a:pPr>
            <a:endParaRPr lang="en-GB" sz="4000" dirty="0" smtClean="0"/>
          </a:p>
          <a:p>
            <a:pPr>
              <a:buNone/>
            </a:pPr>
            <a:r>
              <a:rPr lang="en-GB" sz="4000" dirty="0" smtClean="0"/>
              <a:t>Mathematics required for </a:t>
            </a:r>
          </a:p>
          <a:p>
            <a:pPr>
              <a:buNone/>
            </a:pPr>
            <a:r>
              <a:rPr lang="en-GB" sz="4000" dirty="0" smtClean="0"/>
              <a:t>Optical Flow tracking</a:t>
            </a:r>
          </a:p>
          <a:p>
            <a:pPr>
              <a:buNone/>
            </a:pP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156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 smtClean="0"/>
              <a:t>Corners are repeatable and distinctive</a:t>
            </a:r>
          </a:p>
        </p:txBody>
      </p:sp>
      <p:graphicFrame>
        <p:nvGraphicFramePr>
          <p:cNvPr id="122884" name="Object 12"/>
          <p:cNvGraphicFramePr>
            <a:graphicFrameLocks noChangeAspect="1"/>
          </p:cNvGraphicFramePr>
          <p:nvPr>
            <p:ph sz="half" idx="4294967295"/>
          </p:nvPr>
        </p:nvGraphicFramePr>
        <p:xfrm>
          <a:off x="1447800" y="935038"/>
          <a:ext cx="6248400" cy="2265362"/>
        </p:xfrm>
        <a:graphic>
          <a:graphicData uri="http://schemas.openxmlformats.org/presentationml/2006/ole">
            <p:oleObj spid="_x0000_s276482" name="Bitmap Image" r:id="rId4" imgW="7411485" imgH="2685714" progId="PBrush">
              <p:embed/>
            </p:oleObj>
          </a:graphicData>
        </a:graphic>
      </p:graphicFrame>
      <p:sp>
        <p:nvSpPr>
          <p:cNvPr id="122885" name="Rectangle 14"/>
          <p:cNvSpPr>
            <a:spLocks noChangeArrowheads="1"/>
          </p:cNvSpPr>
          <p:nvPr/>
        </p:nvSpPr>
        <p:spPr bwMode="auto">
          <a:xfrm>
            <a:off x="457200" y="575945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C.Harris and M.Stephens. </a:t>
            </a:r>
            <a:r>
              <a:rPr lang="en-US" altLang="en-US" sz="2000">
                <a:hlinkClick r:id="rId5"/>
              </a:rPr>
              <a:t>"A Combined Corner and Edge Detector.“</a:t>
            </a:r>
            <a:r>
              <a:rPr lang="en-US" altLang="en-US" sz="2000"/>
              <a:t> </a:t>
            </a:r>
            <a:r>
              <a:rPr lang="en-US" altLang="en-US" sz="2000" i="1"/>
              <a:t>Proceedings of the 4th Alvey Vision Conference</a:t>
            </a:r>
            <a:r>
              <a:rPr lang="en-US" altLang="en-US" sz="2000"/>
              <a:t>: pages 147--151. 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77506" name="Equation" r:id="rId4" imgW="2768600" imgH="381000" progId="">
              <p:embed/>
            </p:oleObj>
          </a:graphicData>
        </a:graphic>
      </p:graphicFrame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  <p:pic>
        <p:nvPicPr>
          <p:cNvPr id="12390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3913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51125" y="4191000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59625" y="4745038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0" y="4876800"/>
            <a:ext cx="715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(3,2)</a:t>
            </a:r>
          </a:p>
        </p:txBody>
      </p:sp>
      <p:sp>
        <p:nvSpPr>
          <p:cNvPr id="123917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illusion, rotating snakes</a:t>
            </a:r>
          </a:p>
        </p:txBody>
      </p:sp>
      <p:pic>
        <p:nvPicPr>
          <p:cNvPr id="27651" name="Picture 3" descr="C:\comp_photo\rotsnak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78530" name="Equation" r:id="rId4" imgW="2768600" imgH="381000" progId="">
              <p:embed/>
            </p:oleObj>
          </a:graphicData>
        </a:graphic>
      </p:graphicFrame>
      <p:pic>
        <p:nvPicPr>
          <p:cNvPr id="12493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4934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24935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4936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4937" name="Rectangle 15"/>
          <p:cNvSpPr>
            <a:spLocks noChangeArrowheads="1"/>
          </p:cNvSpPr>
          <p:nvPr/>
        </p:nvSpPr>
        <p:spPr bwMode="auto">
          <a:xfrm>
            <a:off x="6629400" y="5084763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24938" name="TextBox 16"/>
          <p:cNvSpPr txBox="1">
            <a:spLocks noChangeArrowheads="1"/>
          </p:cNvSpPr>
          <p:nvPr/>
        </p:nvSpPr>
        <p:spPr bwMode="auto">
          <a:xfrm>
            <a:off x="6324600" y="5224463"/>
            <a:ext cx="7159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(0,0)</a:t>
            </a:r>
          </a:p>
        </p:txBody>
      </p:sp>
      <p:sp>
        <p:nvSpPr>
          <p:cNvPr id="124939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4940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79554" name="Equation" r:id="rId4" imgW="2768600" imgH="381000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77000" y="2514600"/>
            <a:ext cx="1371600" cy="1371600"/>
            <a:chOff x="4080" y="1920"/>
            <a:chExt cx="864" cy="864"/>
          </a:xfrm>
        </p:grpSpPr>
        <p:sp>
          <p:nvSpPr>
            <p:cNvPr id="125985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986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5987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  <a:cs typeface="Tahoma" pitchFamily="34" charset="0"/>
                </a:rPr>
                <a:t>Intensity</a:t>
              </a:r>
              <a:endParaRPr lang="ru-RU" altLang="en-US" sz="200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14800" y="2667000"/>
            <a:ext cx="1385888" cy="1371600"/>
            <a:chOff x="2592" y="2016"/>
            <a:chExt cx="873" cy="864"/>
          </a:xfrm>
        </p:grpSpPr>
        <p:sp>
          <p:nvSpPr>
            <p:cNvPr id="125982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5983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  <a:cs typeface="Tahoma" pitchFamily="34" charset="0"/>
                </a:rPr>
                <a:t>Shifted intensity</a:t>
              </a:r>
              <a:endParaRPr lang="ru-RU" altLang="en-US" sz="20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5984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905000" y="2590800"/>
            <a:ext cx="1385888" cy="1447800"/>
            <a:chOff x="1200" y="1968"/>
            <a:chExt cx="873" cy="912"/>
          </a:xfrm>
        </p:grpSpPr>
        <p:sp>
          <p:nvSpPr>
            <p:cNvPr id="125979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5980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  <a:cs typeface="Tahoma" pitchFamily="34" charset="0"/>
                </a:rPr>
                <a:t>Window function</a:t>
              </a:r>
              <a:endParaRPr lang="ru-RU" altLang="en-US" sz="20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5981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400" y="4876800"/>
            <a:ext cx="8758238" cy="1281113"/>
            <a:chOff x="99" y="3312"/>
            <a:chExt cx="5517" cy="807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259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altLang="en-US"/>
                </a:p>
              </p:txBody>
            </p:sp>
            <p:sp>
              <p:nvSpPr>
                <p:cNvPr id="125978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25974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975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976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2597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altLang="en-US"/>
                </a:p>
              </p:txBody>
            </p:sp>
            <p:sp>
              <p:nvSpPr>
                <p:cNvPr id="125971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25969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5964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or</a:t>
              </a:r>
              <a:endParaRPr lang="ru-RU" altLang="en-US" sz="2000">
                <a:cs typeface="Times New Roman" pitchFamily="18" charset="0"/>
              </a:endParaRPr>
            </a:p>
          </p:txBody>
        </p:sp>
        <p:sp>
          <p:nvSpPr>
            <p:cNvPr id="125965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Window function </a:t>
              </a:r>
              <a:r>
                <a:rPr lang="en-US" altLang="en-US" i="1">
                  <a:latin typeface="Times New Roman" pitchFamily="18" charset="0"/>
                  <a:cs typeface="Times New Roman" pitchFamily="18" charset="0"/>
                </a:rPr>
                <a:t>w(x,y)</a:t>
              </a:r>
              <a:r>
                <a:rPr lang="en-US" altLang="en-US" sz="2000">
                  <a:latin typeface="Times New Roman" pitchFamily="18" charset="0"/>
                  <a:cs typeface="Times New Roman" pitchFamily="18" charset="0"/>
                </a:rPr>
                <a:t> =</a:t>
              </a:r>
              <a:endParaRPr lang="ru-RU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966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Gaussian</a:t>
              </a:r>
              <a:endParaRPr lang="ru-RU" altLang="en-US" sz="2000">
                <a:cs typeface="Times New Roman" pitchFamily="18" charset="0"/>
              </a:endParaRPr>
            </a:p>
          </p:txBody>
        </p:sp>
        <p:sp>
          <p:nvSpPr>
            <p:cNvPr id="125967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1 in window, 0 outside</a:t>
              </a:r>
              <a:endParaRPr lang="ru-RU" altLang="en-US" sz="2000">
                <a:cs typeface="Times New Roman" pitchFamily="18" charset="0"/>
              </a:endParaRPr>
            </a:p>
          </p:txBody>
        </p:sp>
      </p:grpSp>
      <p:sp>
        <p:nvSpPr>
          <p:cNvPr id="125960" name="Text Box 35"/>
          <p:cNvSpPr txBox="1">
            <a:spLocks noChangeArrowheads="1"/>
          </p:cNvSpPr>
          <p:nvPr/>
        </p:nvSpPr>
        <p:spPr bwMode="auto">
          <a:xfrm>
            <a:off x="7504113" y="6477000"/>
            <a:ext cx="1674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/>
              <a:t>Source: R. Szeliski</a:t>
            </a:r>
          </a:p>
        </p:txBody>
      </p:sp>
      <p:sp>
        <p:nvSpPr>
          <p:cNvPr id="12596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80578" name="Equation" r:id="rId4" imgW="2768600" imgH="381000" progId="">
              <p:embed/>
            </p:oleObj>
          </a:graphicData>
        </a:graphic>
      </p:graphicFrame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We want to find out how this function behaves for small shifts</a:t>
            </a:r>
            <a:endParaRPr lang="ru-RU" altLang="en-US">
              <a:cs typeface="Times New Roman" pitchFamily="18" charset="0"/>
            </a:endParaRP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6983" name="TextBox 12"/>
          <p:cNvSpPr txBox="1">
            <a:spLocks noChangeArrowheads="1"/>
          </p:cNvSpPr>
          <p:nvPr/>
        </p:nvSpPr>
        <p:spPr bwMode="auto">
          <a:xfrm>
            <a:off x="4291013" y="38957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81602" name="Equation" r:id="rId4" imgW="2768600" imgH="381000" progId="">
              <p:embed/>
            </p:oleObj>
          </a:graphicData>
        </a:graphic>
      </p:graphicFrame>
      <p:sp>
        <p:nvSpPr>
          <p:cNvPr id="128004" name="Text Box 35"/>
          <p:cNvSpPr txBox="1">
            <a:spLocks noChangeArrowheads="1"/>
          </p:cNvSpPr>
          <p:nvPr/>
        </p:nvSpPr>
        <p:spPr bwMode="auto">
          <a:xfrm>
            <a:off x="457200" y="4191000"/>
            <a:ext cx="84216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Local quadratic approximation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in the neighborhood of (0,0) is given by the </a:t>
            </a:r>
            <a:r>
              <a:rPr lang="en-US" altLang="en-US" i="1">
                <a:cs typeface="Times New Roman" pitchFamily="18" charset="0"/>
              </a:rPr>
              <a:t>second-order Taylor expansion</a:t>
            </a:r>
            <a:r>
              <a:rPr lang="en-US" altLang="en-US">
                <a:cs typeface="Times New Roman" pitchFamily="18" charset="0"/>
              </a:rPr>
              <a:t>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28005" name="Object 36"/>
          <p:cNvGraphicFramePr>
            <a:graphicFrameLocks noChangeAspect="1"/>
          </p:cNvGraphicFramePr>
          <p:nvPr>
            <p:ph idx="1"/>
          </p:nvPr>
        </p:nvGraphicFramePr>
        <p:xfrm>
          <a:off x="334963" y="5622925"/>
          <a:ext cx="8550275" cy="1006475"/>
        </p:xfrm>
        <a:graphic>
          <a:graphicData uri="http://schemas.openxmlformats.org/presentationml/2006/ole">
            <p:oleObj spid="_x0000_s281603" name="Equation" r:id="rId5" imgW="4102100" imgH="482600" progId="Equation.3">
              <p:embed/>
            </p:oleObj>
          </a:graphicData>
        </a:graphic>
      </p:graphicFrame>
      <p:sp>
        <p:nvSpPr>
          <p:cNvPr id="128006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cs typeface="Times New Roman" pitchFamily="18" charset="0"/>
              </a:rPr>
              <a:t>We want to find out how this function behaves for small shifts</a:t>
            </a:r>
            <a:endParaRPr lang="ru-RU" altLang="en-US" dirty="0">
              <a:cs typeface="Times New Roman" pitchFamily="18" charset="0"/>
            </a:endParaRPr>
          </a:p>
        </p:txBody>
      </p:sp>
      <p:sp>
        <p:nvSpPr>
          <p:cNvPr id="128007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p:oleObj spid="_x0000_s282626" name="Equation" r:id="rId4" imgW="2768600" imgH="381000" progId="">
              <p:embed/>
            </p:oleObj>
          </a:graphicData>
        </a:graphic>
      </p:graphicFrame>
      <p:sp>
        <p:nvSpPr>
          <p:cNvPr id="129028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Second-order Taylor expansion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about (0,0):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29029" name="Object 36"/>
          <p:cNvGraphicFramePr>
            <a:graphicFrameLocks noChangeAspect="1"/>
          </p:cNvGraphicFramePr>
          <p:nvPr>
            <p:ph idx="1"/>
          </p:nvPr>
        </p:nvGraphicFramePr>
        <p:xfrm>
          <a:off x="563563" y="2424113"/>
          <a:ext cx="7894637" cy="928687"/>
        </p:xfrm>
        <a:graphic>
          <a:graphicData uri="http://schemas.openxmlformats.org/presentationml/2006/ole">
            <p:oleObj spid="_x0000_s282627" name="Equation" r:id="rId5" imgW="4102100" imgH="482600" progId="Equation.3">
              <p:embed/>
            </p:oleObj>
          </a:graphicData>
        </a:graphic>
      </p:graphicFrame>
      <p:graphicFrame>
        <p:nvGraphicFramePr>
          <p:cNvPr id="129030" name="Object 4"/>
          <p:cNvGraphicFramePr>
            <a:graphicFrameLocks noChangeAspect="1"/>
          </p:cNvGraphicFramePr>
          <p:nvPr/>
        </p:nvGraphicFramePr>
        <p:xfrm>
          <a:off x="838200" y="3424238"/>
          <a:ext cx="7032625" cy="3433762"/>
        </p:xfrm>
        <a:graphic>
          <a:graphicData uri="http://schemas.openxmlformats.org/presentationml/2006/ole">
            <p:oleObj spid="_x0000_s282628" name="Equation" r:id="rId6" imgW="3797300" imgH="1854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30051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p:oleObj spid="_x0000_s283650" name="Equation" r:id="rId4" imgW="2768600" imgH="381000" progId="">
              <p:embed/>
            </p:oleObj>
          </a:graphicData>
        </a:graphic>
      </p:graphicFrame>
      <p:sp>
        <p:nvSpPr>
          <p:cNvPr id="130052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Second-order Taylor expansion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about (0,0):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30053" name="Object 4"/>
          <p:cNvGraphicFramePr>
            <a:graphicFrameLocks noChangeAspect="1"/>
          </p:cNvGraphicFramePr>
          <p:nvPr/>
        </p:nvGraphicFramePr>
        <p:xfrm>
          <a:off x="2514600" y="3519488"/>
          <a:ext cx="4256088" cy="3338512"/>
        </p:xfrm>
        <a:graphic>
          <a:graphicData uri="http://schemas.openxmlformats.org/presentationml/2006/ole">
            <p:oleObj spid="_x0000_s283651" name="Equation" r:id="rId5" imgW="2298700" imgH="1803400" progId="Equation.3">
              <p:embed/>
            </p:oleObj>
          </a:graphicData>
        </a:graphic>
      </p:graphicFrame>
      <p:graphicFrame>
        <p:nvGraphicFramePr>
          <p:cNvPr id="130054" name="Object 36"/>
          <p:cNvGraphicFramePr>
            <a:graphicFrameLocks noChangeAspect="1"/>
          </p:cNvGraphicFramePr>
          <p:nvPr/>
        </p:nvGraphicFramePr>
        <p:xfrm>
          <a:off x="563563" y="2424113"/>
          <a:ext cx="7894637" cy="928687"/>
        </p:xfrm>
        <a:graphic>
          <a:graphicData uri="http://schemas.openxmlformats.org/presentationml/2006/ole">
            <p:oleObj spid="_x0000_s283652" name="Equation" r:id="rId6" imgW="4102100" imgH="482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p:oleObj spid="_x0000_s284674" name="Equation" r:id="rId4" imgW="2768600" imgH="381000" progId="">
              <p:embed/>
            </p:oleObj>
          </a:graphicData>
        </a:graphic>
      </p:graphicFrame>
      <p:sp>
        <p:nvSpPr>
          <p:cNvPr id="131076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Second-order Taylor expansion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about (0,0):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31077" name="Object 36"/>
          <p:cNvGraphicFramePr>
            <a:graphicFrameLocks noChangeAspect="1"/>
          </p:cNvGraphicFramePr>
          <p:nvPr>
            <p:ph idx="1"/>
          </p:nvPr>
        </p:nvGraphicFramePr>
        <p:xfrm>
          <a:off x="685800" y="2362200"/>
          <a:ext cx="7805738" cy="1231900"/>
        </p:xfrm>
        <a:graphic>
          <a:graphicData uri="http://schemas.openxmlformats.org/presentationml/2006/ole">
            <p:oleObj spid="_x0000_s284675" name="Equation" r:id="rId5" imgW="4508500" imgH="711200" progId="Equation.3">
              <p:embed/>
            </p:oleObj>
          </a:graphicData>
        </a:graphic>
      </p:graphicFrame>
      <p:graphicFrame>
        <p:nvGraphicFramePr>
          <p:cNvPr id="131078" name="Object 4"/>
          <p:cNvGraphicFramePr>
            <a:graphicFrameLocks noChangeAspect="1"/>
          </p:cNvGraphicFramePr>
          <p:nvPr/>
        </p:nvGraphicFramePr>
        <p:xfrm>
          <a:off x="2514600" y="3519488"/>
          <a:ext cx="4256088" cy="3338512"/>
        </p:xfrm>
        <a:graphic>
          <a:graphicData uri="http://schemas.openxmlformats.org/presentationml/2006/ole">
            <p:oleObj spid="_x0000_s284676" name="Equation" r:id="rId6" imgW="2298700" imgH="18034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/>
          <p:cNvSpPr>
            <a:spLocks noChangeArrowheads="1"/>
          </p:cNvSpPr>
          <p:nvPr/>
        </p:nvSpPr>
        <p:spPr bwMode="auto">
          <a:xfrm>
            <a:off x="2286000" y="1524000"/>
            <a:ext cx="4038600" cy="1295400"/>
          </a:xfrm>
          <a:prstGeom prst="rect">
            <a:avLst/>
          </a:prstGeom>
          <a:solidFill>
            <a:srgbClr val="62D86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cs typeface="Times New Roman" pitchFamily="18" charset="0"/>
              </a:rPr>
              <a:t>The quadratic approximation simplifies to</a:t>
            </a:r>
            <a:endParaRPr lang="ru-RU" altLang="en-US" sz="2400">
              <a:cs typeface="Times New Roman" pitchFamily="18" charset="0"/>
            </a:endParaRPr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2286000" y="4140200"/>
          <a:ext cx="4422775" cy="1270000"/>
        </p:xfrm>
        <a:graphic>
          <a:graphicData uri="http://schemas.openxmlformats.org/presentationml/2006/ole">
            <p:oleObj spid="_x0000_s285698" name="Equation" r:id="rId5" imgW="1765300" imgH="508000" progId="">
              <p:embed/>
            </p:oleObj>
          </a:graphicData>
        </a:graphic>
      </p:graphicFrame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381000" y="3208338"/>
            <a:ext cx="8534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cs typeface="Times New Roman" pitchFamily="18" charset="0"/>
              </a:rPr>
              <a:t>where </a:t>
            </a:r>
            <a:r>
              <a:rPr lang="en-US" altLang="en-US" sz="2400" i="1">
                <a:cs typeface="Times New Roman" pitchFamily="18" charset="0"/>
              </a:rPr>
              <a:t>M</a:t>
            </a:r>
            <a:r>
              <a:rPr lang="en-US" altLang="en-US" sz="2400">
                <a:cs typeface="Times New Roman" pitchFamily="18" charset="0"/>
              </a:rPr>
              <a:t> is a </a:t>
            </a:r>
            <a:r>
              <a:rPr lang="en-US" altLang="en-US" sz="2400" i="1">
                <a:cs typeface="Times New Roman" pitchFamily="18" charset="0"/>
              </a:rPr>
              <a:t>second moment matrix</a:t>
            </a:r>
            <a:r>
              <a:rPr lang="en-US" altLang="en-US" sz="2400">
                <a:cs typeface="Times New Roman" pitchFamily="18" charset="0"/>
              </a:rPr>
              <a:t> </a:t>
            </a:r>
            <a:r>
              <a:rPr lang="en-US" altLang="en-US" sz="2400">
                <a:cs typeface="Times New Roman" pitchFamily="18" charset="0"/>
                <a:sym typeface="Symbol" pitchFamily="18" charset="2"/>
              </a:rPr>
              <a:t>computed from image derivatives:</a:t>
            </a:r>
            <a:endParaRPr lang="ru-RU" altLang="en-US" sz="2400">
              <a:cs typeface="Times New Roman" pitchFamily="18" charset="0"/>
            </a:endParaRPr>
          </a:p>
        </p:txBody>
      </p:sp>
      <p:graphicFrame>
        <p:nvGraphicFramePr>
          <p:cNvPr id="132103" name="Object 8"/>
          <p:cNvGraphicFramePr>
            <a:graphicFrameLocks noChangeAspect="1"/>
          </p:cNvGraphicFramePr>
          <p:nvPr>
            <p:ph idx="1"/>
          </p:nvPr>
        </p:nvGraphicFramePr>
        <p:xfrm>
          <a:off x="2286000" y="1560513"/>
          <a:ext cx="4038600" cy="1201737"/>
        </p:xfrm>
        <a:graphic>
          <a:graphicData uri="http://schemas.openxmlformats.org/presentationml/2006/ole">
            <p:oleObj spid="_x0000_s285699" name="Equation" r:id="rId6" imgW="1536700" imgH="457200" progId="Equation.3">
              <p:embed/>
            </p:oleObj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5867400"/>
            <a:ext cx="7431088" cy="687388"/>
            <a:chOff x="528" y="3696"/>
            <a:chExt cx="4681" cy="433"/>
          </a:xfrm>
        </p:grpSpPr>
        <p:pic>
          <p:nvPicPr>
            <p:cNvPr id="13210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10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altLang="en-US" sz="2400" i="1">
                  <a:latin typeface="Times New Roman" pitchFamily="18" charset="0"/>
                </a:rPr>
                <a:t>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p:oleObj spid="_x0000_s286722" name="Equation" r:id="rId4" imgW="1790700" imgH="482600" progId="Equation.3">
              <p:embed/>
            </p:oleObj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2687638" y="5362575"/>
          <a:ext cx="1428750" cy="984250"/>
        </p:xfrm>
        <a:graphic>
          <a:graphicData uri="http://schemas.openxmlformats.org/presentationml/2006/ole">
            <p:oleObj spid="_x0000_s286723" name="Equation" r:id="rId5" imgW="571252" imgH="393529" progId="Equation.3">
              <p:embed/>
            </p:oleObj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3" y="3990975"/>
            <a:ext cx="1655762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7" cstate="print"/>
          <a:srcRect l="7629" t="9563" r="47212" b="45161"/>
          <a:stretch>
            <a:fillRect/>
          </a:stretch>
        </p:blipFill>
        <p:spPr bwMode="auto">
          <a:xfrm>
            <a:off x="2606675" y="4013200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7" cstate="print"/>
          <a:srcRect l="6955" t="54877" r="45802"/>
          <a:stretch>
            <a:fillRect/>
          </a:stretch>
        </p:blipFill>
        <p:spPr bwMode="auto">
          <a:xfrm>
            <a:off x="6762750" y="4013200"/>
            <a:ext cx="17002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7" cstate="print"/>
          <a:srcRect l="53523" t="54877"/>
          <a:stretch>
            <a:fillRect/>
          </a:stretch>
        </p:blipFill>
        <p:spPr bwMode="auto">
          <a:xfrm>
            <a:off x="4668838" y="4013200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4"/>
          <p:cNvGraphicFramePr>
            <a:graphicFrameLocks noChangeAspect="1"/>
          </p:cNvGraphicFramePr>
          <p:nvPr/>
        </p:nvGraphicFramePr>
        <p:xfrm>
          <a:off x="4745038" y="5362575"/>
          <a:ext cx="1460500" cy="1047750"/>
        </p:xfrm>
        <a:graphic>
          <a:graphicData uri="http://schemas.openxmlformats.org/presentationml/2006/ole">
            <p:oleObj spid="_x0000_s286724" name="Equation" r:id="rId8" imgW="583947" imgH="418918" progId="Equation.3">
              <p:embed/>
            </p:oleObj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/>
        </p:nvGraphicFramePr>
        <p:xfrm>
          <a:off x="6497638" y="5362575"/>
          <a:ext cx="2222500" cy="1047750"/>
        </p:xfrm>
        <a:graphic>
          <a:graphicData uri="http://schemas.openxmlformats.org/presentationml/2006/ole">
            <p:oleObj spid="_x0000_s286725" name="Equation" r:id="rId9" imgW="889000" imgH="419100" progId="Equation.3">
              <p:embed/>
            </p:oleObj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+mn-cs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+mn-cs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33131" name="Text Box 6"/>
          <p:cNvSpPr txBox="1">
            <a:spLocks noChangeArrowheads="1"/>
          </p:cNvSpPr>
          <p:nvPr/>
        </p:nvSpPr>
        <p:spPr bwMode="auto">
          <a:xfrm>
            <a:off x="957263" y="2771775"/>
            <a:ext cx="7813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650" y="5619750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+mn-cs"/>
              </a:rPr>
              <a:t>Notation: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The surface </a:t>
            </a:r>
            <a:r>
              <a:rPr lang="en-US" altLang="en-US" i="1"/>
              <a:t>E</a:t>
            </a:r>
            <a:r>
              <a:rPr lang="en-US" altLang="en-US"/>
              <a:t>(</a:t>
            </a:r>
            <a:r>
              <a:rPr lang="en-US" altLang="en-US" i="1"/>
              <a:t>u</a:t>
            </a:r>
            <a:r>
              <a:rPr lang="en-US" altLang="en-US"/>
              <a:t>,</a:t>
            </a:r>
            <a:r>
              <a:rPr lang="en-US" altLang="en-US" i="1"/>
              <a:t>v</a:t>
            </a:r>
            <a:r>
              <a:rPr lang="en-US" altLang="en-US"/>
              <a:t>) is locally approximated by a quadratic form. Let’s try to understand its shape.</a:t>
            </a:r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pic>
        <p:nvPicPr>
          <p:cNvPr id="13414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149" name="Object 8"/>
          <p:cNvGraphicFramePr>
            <a:graphicFrameLocks noChangeAspect="1"/>
          </p:cNvGraphicFramePr>
          <p:nvPr/>
        </p:nvGraphicFramePr>
        <p:xfrm>
          <a:off x="533400" y="2743200"/>
          <a:ext cx="4038600" cy="1201738"/>
        </p:xfrm>
        <a:graphic>
          <a:graphicData uri="http://schemas.openxmlformats.org/presentationml/2006/ole">
            <p:oleObj spid="_x0000_s287746" name="Equation" r:id="rId5" imgW="1536700" imgH="457200" progId="Equation.3">
              <p:embed/>
            </p:oleObj>
          </a:graphicData>
        </a:graphic>
      </p:graphicFrame>
      <p:graphicFrame>
        <p:nvGraphicFramePr>
          <p:cNvPr id="134150" name="Object 2"/>
          <p:cNvGraphicFramePr>
            <a:graphicFrameLocks noChangeAspect="1"/>
          </p:cNvGraphicFramePr>
          <p:nvPr/>
        </p:nvGraphicFramePr>
        <p:xfrm>
          <a:off x="304800" y="4267200"/>
          <a:ext cx="4495800" cy="1303338"/>
        </p:xfrm>
        <a:graphic>
          <a:graphicData uri="http://schemas.openxmlformats.org/presentationml/2006/ole">
            <p:oleObj spid="_x0000_s287747" name="Equation" r:id="rId6" imgW="1752600" imgH="5080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points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543800" cy="5040313"/>
          </a:xfrm>
        </p:spPr>
        <p:txBody>
          <a:bodyPr/>
          <a:lstStyle/>
          <a:p>
            <a:r>
              <a:rPr lang="en-US" dirty="0" smtClean="0"/>
              <a:t>“interest points” = “</a:t>
            </a:r>
            <a:r>
              <a:rPr lang="en-US" dirty="0" err="1" smtClean="0"/>
              <a:t>keypoints</a:t>
            </a:r>
            <a:r>
              <a:rPr lang="en-US" dirty="0" smtClean="0"/>
              <a:t>”, also sometimes called “features”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hevron 3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1450975"/>
            <a:ext cx="79946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b="1" kern="0" dirty="0" err="1" smtClean="0">
                <a:solidFill>
                  <a:srgbClr val="0070C0"/>
                </a:solidFill>
                <a:latin typeface="+mn-lt"/>
              </a:rPr>
              <a:t>Keyp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oints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should be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repeatable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distinctive</a:t>
            </a:r>
          </a:p>
        </p:txBody>
      </p:sp>
      <p:pic>
        <p:nvPicPr>
          <p:cNvPr id="11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5083175" y="2066925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 rot="-6419039">
            <a:off x="6003925" y="3276600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FFFF00"/>
              </a:solidFill>
            </a:endParaRPr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 rot="-6419039">
            <a:off x="6311107" y="2553494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37"/>
          <p:cNvSpPr>
            <a:spLocks noChangeShapeType="1"/>
          </p:cNvSpPr>
          <p:nvPr/>
        </p:nvSpPr>
        <p:spPr bwMode="auto">
          <a:xfrm rot="15180961" flipH="1">
            <a:off x="6311107" y="2553494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26"/>
          <p:cNvGrpSpPr>
            <a:grpSpLocks/>
          </p:cNvGrpSpPr>
          <p:nvPr/>
        </p:nvGrpSpPr>
        <p:grpSpPr bwMode="auto">
          <a:xfrm rot="-6419039">
            <a:off x="5517357" y="3617119"/>
            <a:ext cx="63500" cy="65087"/>
            <a:chOff x="1292" y="2205"/>
            <a:chExt cx="46" cy="46"/>
          </a:xfrm>
        </p:grpSpPr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29"/>
          <p:cNvGrpSpPr>
            <a:grpSpLocks/>
          </p:cNvGrpSpPr>
          <p:nvPr/>
        </p:nvGrpSpPr>
        <p:grpSpPr bwMode="auto">
          <a:xfrm rot="-6419039">
            <a:off x="5684044" y="3304381"/>
            <a:ext cx="63500" cy="65088"/>
            <a:chOff x="1292" y="2205"/>
            <a:chExt cx="46" cy="46"/>
          </a:xfrm>
        </p:grpSpPr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32"/>
          <p:cNvGrpSpPr>
            <a:grpSpLocks/>
          </p:cNvGrpSpPr>
          <p:nvPr/>
        </p:nvGrpSpPr>
        <p:grpSpPr bwMode="auto">
          <a:xfrm rot="-6419039">
            <a:off x="5943600" y="2435225"/>
            <a:ext cx="63500" cy="63500"/>
            <a:chOff x="1292" y="2205"/>
            <a:chExt cx="46" cy="46"/>
          </a:xfrm>
        </p:grpSpPr>
        <p:sp>
          <p:nvSpPr>
            <p:cNvPr id="22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38"/>
          <p:cNvGrpSpPr>
            <a:grpSpLocks/>
          </p:cNvGrpSpPr>
          <p:nvPr/>
        </p:nvGrpSpPr>
        <p:grpSpPr bwMode="auto">
          <a:xfrm rot="-6419039">
            <a:off x="5218906" y="2755107"/>
            <a:ext cx="65087" cy="63500"/>
            <a:chOff x="1292" y="2205"/>
            <a:chExt cx="46" cy="46"/>
          </a:xfrm>
        </p:grpSpPr>
        <p:sp>
          <p:nvSpPr>
            <p:cNvPr id="25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43"/>
          <p:cNvGrpSpPr>
            <a:grpSpLocks/>
          </p:cNvGrpSpPr>
          <p:nvPr/>
        </p:nvGrpSpPr>
        <p:grpSpPr bwMode="auto">
          <a:xfrm rot="-6419039">
            <a:off x="6180138" y="3419475"/>
            <a:ext cx="65088" cy="65087"/>
            <a:chOff x="1292" y="2205"/>
            <a:chExt cx="46" cy="46"/>
          </a:xfrm>
        </p:grpSpPr>
        <p:sp>
          <p:nvSpPr>
            <p:cNvPr id="28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Rectangle 88"/>
          <p:cNvSpPr>
            <a:spLocks noChangeArrowheads="1"/>
          </p:cNvSpPr>
          <p:nvPr/>
        </p:nvSpPr>
        <p:spPr bwMode="auto">
          <a:xfrm rot="-1019039">
            <a:off x="5634038" y="359092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B</a:t>
            </a:r>
            <a:r>
              <a:rPr lang="pl-PL" sz="1800" baseline="-25000">
                <a:solidFill>
                  <a:srgbClr val="FFFF00"/>
                </a:solidFill>
              </a:rPr>
              <a:t>1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31" name="Rectangle 89"/>
          <p:cNvSpPr>
            <a:spLocks noChangeArrowheads="1"/>
          </p:cNvSpPr>
          <p:nvPr/>
        </p:nvSpPr>
        <p:spPr bwMode="auto">
          <a:xfrm rot="-1019039">
            <a:off x="6286500" y="3357563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B</a:t>
            </a:r>
            <a:r>
              <a:rPr lang="pl-PL" sz="1800" baseline="-25000">
                <a:solidFill>
                  <a:srgbClr val="FFFF00"/>
                </a:solidFill>
              </a:rPr>
              <a:t>2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32" name="Rectangle 90"/>
          <p:cNvSpPr>
            <a:spLocks noChangeArrowheads="1"/>
          </p:cNvSpPr>
          <p:nvPr/>
        </p:nvSpPr>
        <p:spPr bwMode="auto">
          <a:xfrm rot="-1019039">
            <a:off x="6021388" y="238442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B</a:t>
            </a:r>
            <a:r>
              <a:rPr lang="pl-PL" sz="1800" baseline="-25000">
                <a:solidFill>
                  <a:srgbClr val="FFFF00"/>
                </a:solidFill>
              </a:rPr>
              <a:t>3</a:t>
            </a:r>
            <a:endParaRPr lang="en-US" sz="1800">
              <a:solidFill>
                <a:srgbClr val="FFFF00"/>
              </a:solidFill>
            </a:endParaRPr>
          </a:p>
        </p:txBody>
      </p:sp>
      <p:pic>
        <p:nvPicPr>
          <p:cNvPr id="33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86000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160713" y="2957513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FFFF00"/>
              </a:solidFill>
            </a:endParaRP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294063" y="3101975"/>
            <a:ext cx="53975" cy="53975"/>
            <a:chOff x="1292" y="2205"/>
            <a:chExt cx="46" cy="46"/>
          </a:xfrm>
        </p:grpSpPr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" name="Group 10"/>
          <p:cNvGrpSpPr>
            <a:grpSpLocks/>
          </p:cNvGrpSpPr>
          <p:nvPr/>
        </p:nvGrpSpPr>
        <p:grpSpPr bwMode="auto">
          <a:xfrm>
            <a:off x="3321050" y="2509838"/>
            <a:ext cx="55563" cy="55562"/>
            <a:chOff x="1292" y="2205"/>
            <a:chExt cx="46" cy="46"/>
          </a:xfrm>
        </p:grpSpPr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" name="Group 13"/>
          <p:cNvGrpSpPr>
            <a:grpSpLocks/>
          </p:cNvGrpSpPr>
          <p:nvPr/>
        </p:nvGrpSpPr>
        <p:grpSpPr bwMode="auto">
          <a:xfrm>
            <a:off x="3535363" y="2724150"/>
            <a:ext cx="55562" cy="55563"/>
            <a:chOff x="1292" y="2205"/>
            <a:chExt cx="46" cy="46"/>
          </a:xfrm>
        </p:grpSpPr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" name="Group 16"/>
          <p:cNvGrpSpPr>
            <a:grpSpLocks/>
          </p:cNvGrpSpPr>
          <p:nvPr/>
        </p:nvGrpSpPr>
        <p:grpSpPr bwMode="auto">
          <a:xfrm>
            <a:off x="4179888" y="3154363"/>
            <a:ext cx="55562" cy="55562"/>
            <a:chOff x="1292" y="2205"/>
            <a:chExt cx="46" cy="46"/>
          </a:xfrm>
        </p:grpSpPr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" name="Group 19"/>
          <p:cNvGrpSpPr>
            <a:grpSpLocks/>
          </p:cNvGrpSpPr>
          <p:nvPr/>
        </p:nvGrpSpPr>
        <p:grpSpPr bwMode="auto">
          <a:xfrm>
            <a:off x="3992563" y="3425825"/>
            <a:ext cx="53975" cy="53975"/>
            <a:chOff x="1292" y="2205"/>
            <a:chExt cx="46" cy="46"/>
          </a:xfrm>
        </p:grpSpPr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" name="Group 22"/>
          <p:cNvGrpSpPr>
            <a:grpSpLocks/>
          </p:cNvGrpSpPr>
          <p:nvPr/>
        </p:nvGrpSpPr>
        <p:grpSpPr bwMode="auto">
          <a:xfrm>
            <a:off x="4100513" y="2484438"/>
            <a:ext cx="53975" cy="53975"/>
            <a:chOff x="1292" y="2205"/>
            <a:chExt cx="46" cy="46"/>
          </a:xfrm>
        </p:grpSpPr>
        <p:sp>
          <p:nvSpPr>
            <p:cNvPr id="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" name="Rectangle 91"/>
          <p:cNvSpPr>
            <a:spLocks noChangeArrowheads="1"/>
          </p:cNvSpPr>
          <p:nvPr/>
        </p:nvSpPr>
        <p:spPr bwMode="auto">
          <a:xfrm>
            <a:off x="3348038" y="2428875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A</a:t>
            </a:r>
            <a:r>
              <a:rPr lang="pl-PL" sz="1800" baseline="-25000">
                <a:solidFill>
                  <a:srgbClr val="FFFF00"/>
                </a:solidFill>
              </a:rPr>
              <a:t>1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54" name="Rectangle 92"/>
          <p:cNvSpPr>
            <a:spLocks noChangeArrowheads="1"/>
          </p:cNvSpPr>
          <p:nvPr/>
        </p:nvSpPr>
        <p:spPr bwMode="auto">
          <a:xfrm>
            <a:off x="3294063" y="30480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A</a:t>
            </a:r>
            <a:r>
              <a:rPr lang="pl-PL" sz="1800" baseline="-25000">
                <a:solidFill>
                  <a:srgbClr val="FFFF00"/>
                </a:solidFill>
              </a:rPr>
              <a:t>2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55" name="Rectangle 93"/>
          <p:cNvSpPr>
            <a:spLocks noChangeArrowheads="1"/>
          </p:cNvSpPr>
          <p:nvPr/>
        </p:nvSpPr>
        <p:spPr bwMode="auto">
          <a:xfrm>
            <a:off x="4181475" y="3101975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A</a:t>
            </a:r>
            <a:r>
              <a:rPr lang="pl-PL" sz="1800" baseline="-25000">
                <a:solidFill>
                  <a:srgbClr val="FFFF00"/>
                </a:solidFill>
              </a:rPr>
              <a:t>3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56" name="Line 96"/>
          <p:cNvSpPr>
            <a:spLocks noChangeShapeType="1"/>
          </p:cNvSpPr>
          <p:nvPr/>
        </p:nvSpPr>
        <p:spPr bwMode="auto">
          <a:xfrm>
            <a:off x="3486150" y="3130550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846138" y="2514600"/>
          <a:ext cx="7473950" cy="1549400"/>
        </p:xfrm>
        <a:graphic>
          <a:graphicData uri="http://schemas.openxmlformats.org/presentationml/2006/ole">
            <p:oleObj spid="_x0000_s288770" name="Equation" r:id="rId4" imgW="2451100" imgH="508000" progId="Equation.3">
              <p:embed/>
            </p:oleObj>
          </a:graphicData>
        </a:graphic>
      </p:graphicFrame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4343400"/>
            <a:ext cx="822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altLang="en-US"/>
              <a:t>If either </a:t>
            </a:r>
            <a:r>
              <a:rPr lang="el-GR" altLang="en-US"/>
              <a:t>λ</a:t>
            </a:r>
            <a:r>
              <a:rPr lang="en-US" altLang="en-US"/>
              <a:t> is close to 0, then this is </a:t>
            </a:r>
            <a:r>
              <a:rPr lang="en-US" altLang="en-US" b="1"/>
              <a:t>not</a:t>
            </a:r>
            <a:r>
              <a:rPr lang="en-US" altLang="en-US"/>
              <a:t> a corner, so look for locations where both are large.</a:t>
            </a:r>
            <a:endParaRPr lang="en-US" altLang="en-US" sz="2400">
              <a:latin typeface="Symbol" pitchFamily="18" charset="2"/>
            </a:endParaRPr>
          </a:p>
        </p:txBody>
      </p:sp>
      <p:sp>
        <p:nvSpPr>
          <p:cNvPr id="1351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72200" y="2438400"/>
            <a:ext cx="2286000" cy="1676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/>
              <a:t>Consider a horizontal “slice” of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 </a:t>
            </a:r>
            <a:r>
              <a:rPr lang="en-US" altLang="en-US" sz="2400" i="1"/>
              <a:t>v</a:t>
            </a:r>
            <a:r>
              <a:rPr lang="en-US" altLang="en-US" sz="2400"/>
              <a:t>):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This is the equation of an ellipse.</a:t>
            </a:r>
          </a:p>
        </p:txBody>
      </p:sp>
      <p:graphicFrame>
        <p:nvGraphicFramePr>
          <p:cNvPr id="136197" name="Object 18"/>
          <p:cNvGraphicFramePr>
            <a:graphicFrameLocks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p:oleObj spid="_x0000_s289794" name="Equation" r:id="rId4" imgW="1358900" imgH="457200" progId="Equation.3">
              <p:embed/>
            </p:oleObj>
          </a:graphicData>
        </a:graphic>
      </p:graphicFrame>
      <p:pic>
        <p:nvPicPr>
          <p:cNvPr id="13619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667000"/>
            <a:ext cx="66992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/>
              <a:t>Consider a horizontal “slice” of </a:t>
            </a:r>
            <a:r>
              <a:rPr lang="en-US" altLang="en-US" sz="2400" i="1"/>
              <a:t>E</a:t>
            </a:r>
            <a:r>
              <a:rPr lang="en-US" altLang="en-US" sz="2400"/>
              <a:t>(</a:t>
            </a:r>
            <a:r>
              <a:rPr lang="en-US" altLang="en-US" sz="2400" i="1"/>
              <a:t>u</a:t>
            </a:r>
            <a:r>
              <a:rPr lang="en-US" altLang="en-US" sz="2400"/>
              <a:t>, </a:t>
            </a:r>
            <a:r>
              <a:rPr lang="en-US" altLang="en-US" sz="2400" i="1"/>
              <a:t>v</a:t>
            </a:r>
            <a:r>
              <a:rPr lang="en-US" altLang="en-US" sz="2400"/>
              <a:t>):</a:t>
            </a: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second moment matrix</a:t>
            </a:r>
          </a:p>
        </p:txBody>
      </p:sp>
      <p:sp>
        <p:nvSpPr>
          <p:cNvPr id="137220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This is the equation of an ellipse.</a:t>
            </a:r>
          </a:p>
        </p:txBody>
      </p:sp>
      <p:graphicFrame>
        <p:nvGraphicFramePr>
          <p:cNvPr id="137221" name="Object 4"/>
          <p:cNvGraphicFramePr>
            <a:graphicFrameLocks noChangeAspect="1"/>
          </p:cNvGraphicFramePr>
          <p:nvPr/>
        </p:nvGraphicFramePr>
        <p:xfrm>
          <a:off x="4343400" y="2117725"/>
          <a:ext cx="2514600" cy="1006475"/>
        </p:xfrm>
        <a:graphic>
          <a:graphicData uri="http://schemas.openxmlformats.org/presentationml/2006/ole">
            <p:oleObj spid="_x0000_s290818" name="Equation" r:id="rId4" imgW="1206500" imgH="482600" progId="Equation.3">
              <p:embed/>
            </p:oleObj>
          </a:graphicData>
        </a:graphic>
      </p:graphicFrame>
      <p:sp>
        <p:nvSpPr>
          <p:cNvPr id="137222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7315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The axis lengths of the ellipse are determined by the eigenvalues and the orientation is determined by </a:t>
            </a:r>
            <a:r>
              <a:rPr lang="en-US" altLang="en-US" sz="2400" i="1"/>
              <a:t>R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438400" y="3979863"/>
            <a:ext cx="5413375" cy="2878137"/>
            <a:chOff x="2254" y="2352"/>
            <a:chExt cx="3410" cy="1813"/>
          </a:xfrm>
        </p:grpSpPr>
        <p:sp>
          <p:nvSpPr>
            <p:cNvPr id="13722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13722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13722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722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23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23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723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723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723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137224" name="Object 18"/>
          <p:cNvGraphicFramePr>
            <a:graphicFrameLocks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p:oleObj spid="_x0000_s290819" name="Equation" r:id="rId5" imgW="1358900" imgH="457200" progId="Equation.3">
              <p:embed/>
            </p:oleObj>
          </a:graphicData>
        </a:graphic>
      </p:graphicFrame>
      <p:sp>
        <p:nvSpPr>
          <p:cNvPr id="137225" name="Text Box 3"/>
          <p:cNvSpPr txBox="1">
            <a:spLocks noChangeArrowheads="1"/>
          </p:cNvSpPr>
          <p:nvPr/>
        </p:nvSpPr>
        <p:spPr bwMode="auto">
          <a:xfrm>
            <a:off x="381000" y="2373313"/>
            <a:ext cx="739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Diagonalization of 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altLang="en-US" smtClean="0"/>
              <a:t>Visualization of second moment matrices</a:t>
            </a:r>
          </a:p>
        </p:txBody>
      </p:sp>
      <p:graphicFrame>
        <p:nvGraphicFramePr>
          <p:cNvPr id="138243" name="Object 5"/>
          <p:cNvGraphicFramePr>
            <a:graphicFrameLocks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p:oleObj spid="_x0000_s291842" name="Image" r:id="rId4" imgW="5650794" imgH="52825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altLang="en-US" smtClean="0"/>
              <a:t>Visualization of second moment matrices</a:t>
            </a:r>
          </a:p>
        </p:txBody>
      </p:sp>
      <p:graphicFrame>
        <p:nvGraphicFramePr>
          <p:cNvPr id="139267" name="Object 3"/>
          <p:cNvGraphicFramePr>
            <a:graphicFrameLocks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p:oleObj spid="_x0000_s292866" name="Image" r:id="rId4" imgW="5650794" imgH="5282540" progId="">
              <p:embed/>
            </p:oleObj>
          </a:graphicData>
        </a:graphic>
      </p:graphicFrame>
      <p:pic>
        <p:nvPicPr>
          <p:cNvPr id="139268" name="Picture 4" descr="second_moment_v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139825"/>
            <a:ext cx="56388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Interpreting the eigenvalues</a:t>
            </a:r>
            <a:endParaRPr lang="ru-RU" altLang="en-US" smtClean="0"/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altLang="en-US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altLang="en-US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5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300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alt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cs typeface="Times New Roman" pitchFamily="18" charset="0"/>
              </a:rPr>
              <a:t>Classification of image points using eigenvalues of </a:t>
            </a:r>
            <a:r>
              <a:rPr lang="en-US" altLang="en-US" i="1">
                <a:cs typeface="Times New Roman" pitchFamily="18" charset="0"/>
              </a:rPr>
              <a:t>M</a:t>
            </a:r>
            <a:r>
              <a:rPr lang="en-US" altLang="en-US">
                <a:cs typeface="Times New Roman" pitchFamily="18" charset="0"/>
              </a:rPr>
              <a:t>:</a:t>
            </a:r>
            <a:endParaRPr lang="ru-RU" altLang="en-US">
              <a:cs typeface="Times New Roman" pitchFamily="18" charset="0"/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response function</a:t>
            </a:r>
          </a:p>
        </p:txBody>
      </p:sp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16" name="Freeform 5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1317" name="AutoShape 6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5562600" y="23622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&gt; 0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19" name="Rectangle 8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&lt; 0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20" name="Rectangle 9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alt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0</a:t>
            </a:r>
            <a:endParaRPr lang="ru-RU" alt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21" name="Rectangle 10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1322" name="Oval 11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3" name="Oval 12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4" name="Oval 13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5" name="Oval 14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41326" name="Rectangle 15"/>
          <p:cNvSpPr>
            <a:spLocks noChangeArrowheads="1"/>
          </p:cNvSpPr>
          <p:nvPr/>
        </p:nvSpPr>
        <p:spPr bwMode="auto">
          <a:xfrm>
            <a:off x="4899025" y="4714875"/>
            <a:ext cx="127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>
                <a:latin typeface="Times New Roman" pitchFamily="18" charset="0"/>
                <a:sym typeface="Symbol" pitchFamily="18" charset="2"/>
              </a:rPr>
              <a:t>|R|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small</a:t>
            </a:r>
          </a:p>
        </p:txBody>
      </p:sp>
      <p:sp>
        <p:nvSpPr>
          <p:cNvPr id="141327" name="Line 16"/>
          <p:cNvSpPr>
            <a:spLocks noChangeShapeType="1"/>
          </p:cNvSpPr>
          <p:nvPr/>
        </p:nvSpPr>
        <p:spPr bwMode="auto">
          <a:xfrm flipH="1">
            <a:off x="5029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141328" name="Object 17"/>
          <p:cNvGraphicFramePr>
            <a:graphicFrameLocks noChangeAspect="1"/>
          </p:cNvGraphicFramePr>
          <p:nvPr/>
        </p:nvGraphicFramePr>
        <p:xfrm>
          <a:off x="990600" y="990600"/>
          <a:ext cx="7123113" cy="571500"/>
        </p:xfrm>
        <a:graphic>
          <a:graphicData uri="http://schemas.openxmlformats.org/presentationml/2006/ole">
            <p:oleObj spid="_x0000_s293890" name="Equation" r:id="rId4" imgW="2844800" imgH="228600" progId="Equation.3">
              <p:embed/>
            </p:oleObj>
          </a:graphicData>
        </a:graphic>
      </p:graphicFrame>
      <p:sp>
        <p:nvSpPr>
          <p:cNvPr id="141329" name="Text Box 18"/>
          <p:cNvSpPr txBox="1">
            <a:spLocks noChangeArrowheads="1"/>
          </p:cNvSpPr>
          <p:nvPr/>
        </p:nvSpPr>
        <p:spPr bwMode="auto">
          <a:xfrm>
            <a:off x="1006475" y="1828800"/>
            <a:ext cx="2727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altLang="en-US" sz="1800" i="1">
                <a:latin typeface="Times New Roman" pitchFamily="18" charset="0"/>
              </a:rPr>
              <a:t>α</a:t>
            </a:r>
            <a:r>
              <a:rPr lang="en-US" altLang="en-US" sz="1800"/>
              <a:t>: constant (0.04 to 0.06)</a:t>
            </a:r>
            <a:endParaRPr lang="el-GR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Harris corner detector</a:t>
            </a:r>
            <a:endParaRPr lang="ru-RU" alt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dirty="0" smtClean="0"/>
              <a:t>Compute</a:t>
            </a:r>
            <a:r>
              <a:rPr lang="en-US" altLang="en-US" i="1" dirty="0" smtClean="0"/>
              <a:t> M </a:t>
            </a:r>
            <a:r>
              <a:rPr lang="en-US" altLang="en-US" dirty="0" smtClean="0"/>
              <a:t>matrix for each image window to get their </a:t>
            </a:r>
            <a:r>
              <a:rPr lang="en-US" altLang="en-US" i="1" dirty="0" err="1" smtClean="0"/>
              <a:t>cornerness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dirty="0" smtClean="0"/>
              <a:t>Find points whose surrounding window gave large corner response (</a:t>
            </a:r>
            <a:r>
              <a:rPr lang="en-US" altLang="en-US" i="1" dirty="0" smtClean="0"/>
              <a:t>f</a:t>
            </a:r>
            <a:r>
              <a:rPr lang="en-US" altLang="en-US" dirty="0" smtClean="0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dirty="0" smtClean="0"/>
              <a:t>Take the points of local maxima, i.e., perform non-maximum suppression</a:t>
            </a:r>
            <a:endParaRPr lang="ru-RU" altLang="en-US" dirty="0" smtClean="0"/>
          </a:p>
        </p:txBody>
      </p:sp>
      <p:sp>
        <p:nvSpPr>
          <p:cNvPr id="142340" name="Rectangle 14"/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C.Harris and M.Stephens. </a:t>
            </a:r>
            <a:r>
              <a:rPr lang="en-US" altLang="en-US" sz="2000">
                <a:hlinkClick r:id="rId3"/>
              </a:rPr>
              <a:t>“A Combined Corner and Edge Detector.” </a:t>
            </a:r>
            <a:r>
              <a:rPr lang="en-US" altLang="en-US" sz="2000" i="1"/>
              <a:t>Proceedings of the 4th Alvey Vision Conference</a:t>
            </a:r>
            <a:r>
              <a:rPr lang="en-US" altLang="en-US" sz="2000"/>
              <a:t>: pages 147—151, 1988.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Harris Detector </a:t>
            </a:r>
            <a:r>
              <a:rPr lang="pl-PL" sz="2000" smtClean="0">
                <a:latin typeface="Arial" pitchFamily="34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pitchFamily="34" charset="0"/>
              </a:rPr>
              <a:t>]</a:t>
            </a:r>
            <a:endParaRPr lang="en-US" sz="2000" smtClean="0">
              <a:latin typeface="Arial" pitchFamily="34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smtClean="0"/>
              <a:t>Second moment matrix</a:t>
            </a:r>
            <a:endParaRPr lang="en-US" smtClean="0"/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p:oleObj spid="_x0000_s294914" name="Equation" r:id="rId4" imgW="2654300" imgH="508000" progId="Equation.3">
              <p:embed/>
            </p:oleObj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D31C58-FEEF-4702-9CE0-AA9F2A3D3794}" type="slidenum">
              <a:rPr lang="de-DE" smtClean="0"/>
              <a:pPr>
                <a:defRPr/>
              </a:pPr>
              <a:t>177</a:t>
            </a:fld>
            <a:endParaRPr lang="de-DE" smtClean="0"/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700" y="2132013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p:oleObj spid="_x0000_s294915" name="Equation" r:id="rId15" imgW="2679700" imgH="254000" progId="Equation.3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87388" y="5191125"/>
          <a:ext cx="5287962" cy="431800"/>
        </p:xfrm>
        <a:graphic>
          <a:graphicData uri="http://schemas.openxmlformats.org/presentationml/2006/ole">
            <p:oleObj spid="_x0000_s294916" name="Equation" r:id="rId16" imgW="2806560" imgH="228600" progId="Equation.3">
              <p:embed/>
            </p:oleObj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p:oleObj spid="_x0000_s294917" name="Equation" r:id="rId17" imgW="1066800" imgH="457200" progId="">
              <p:embed/>
            </p:oleObj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275" y="2592388"/>
            <a:ext cx="20177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Annex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50975"/>
            <a:ext cx="8991600" cy="3959225"/>
          </a:xfrm>
        </p:spPr>
        <p:txBody>
          <a:bodyPr/>
          <a:lstStyle/>
          <a:p>
            <a:pPr>
              <a:buNone/>
            </a:pPr>
            <a:r>
              <a:rPr lang="en-GB" sz="4000" dirty="0" smtClean="0"/>
              <a:t>Some Camera &amp; Human Eye Notions</a:t>
            </a:r>
          </a:p>
          <a:p>
            <a:pPr>
              <a:buNone/>
            </a:pP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178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None/>
            </a:pPr>
            <a:r>
              <a:rPr lang="en-US" dirty="0" smtClean="0"/>
              <a:t>Detect points that are </a:t>
            </a:r>
            <a:r>
              <a:rPr lang="en-US" i="1" dirty="0" smtClean="0"/>
              <a:t>repeatable</a:t>
            </a:r>
            <a:r>
              <a:rPr lang="en-US" dirty="0" smtClean="0"/>
              <a:t> and </a:t>
            </a:r>
            <a:r>
              <a:rPr lang="en-US" i="1" dirty="0" smtClean="0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/>
          <a:lstStyle/>
          <a:p>
            <a:r>
              <a:rPr lang="en-US" smtClean="0"/>
              <a:t>A lens focuses light onto the film</a:t>
            </a:r>
          </a:p>
          <a:p>
            <a:pPr lvl="1"/>
            <a:r>
              <a:rPr lang="en-US" smtClean="0"/>
              <a:t>There is a specific distance at which objects are “in focus”</a:t>
            </a:r>
          </a:p>
          <a:p>
            <a:pPr lvl="2"/>
            <a:r>
              <a:rPr lang="en-US" smtClean="0"/>
              <a:t>other points project to a “circle of confusion” in the image</a:t>
            </a:r>
          </a:p>
          <a:p>
            <a:pPr lvl="1"/>
            <a:r>
              <a:rPr lang="en-US" smtClean="0"/>
              <a:t>Changing the shape of the lens changes this distance</a:t>
            </a:r>
          </a:p>
        </p:txBody>
      </p:sp>
      <p:pic>
        <p:nvPicPr>
          <p:cNvPr id="22532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53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22557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58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2555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56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2553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54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22543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2545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6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7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8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9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50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2539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22541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“circle of </a:t>
              </a:r>
            </a:p>
            <a:p>
              <a:pPr algn="ctr"/>
              <a:r>
                <a:rPr lang="en-US" sz="1800"/>
                <a:t>confusion”</a:t>
              </a:r>
            </a:p>
          </p:txBody>
        </p:sp>
        <p:sp>
          <p:nvSpPr>
            <p:cNvPr id="22542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r>
              <a:rPr lang="en-US" smtClean="0"/>
              <a:t>The human eye is a camera!</a:t>
            </a:r>
          </a:p>
          <a:p>
            <a:pPr lvl="1"/>
            <a:r>
              <a:rPr lang="en-US" b="1" smtClean="0"/>
              <a:t>Iris</a:t>
            </a:r>
            <a:r>
              <a:rPr lang="en-US" smtClean="0"/>
              <a:t> - </a:t>
            </a:r>
            <a:r>
              <a:rPr lang="en-US" sz="1800" smtClean="0"/>
              <a:t>colored annulus with radial muscles</a:t>
            </a:r>
          </a:p>
          <a:p>
            <a:pPr lvl="1"/>
            <a:r>
              <a:rPr lang="en-US" b="1" smtClean="0"/>
              <a:t>Pupil</a:t>
            </a:r>
            <a:r>
              <a:rPr lang="en-US" smtClean="0"/>
              <a:t> - </a:t>
            </a:r>
            <a:r>
              <a:rPr lang="en-US" sz="1800" smtClean="0"/>
              <a:t>the hole (aperture) whose size is controlled by the iris</a:t>
            </a:r>
          </a:p>
          <a:p>
            <a:pPr lvl="1"/>
            <a:r>
              <a:rPr lang="en-US" sz="1800" smtClean="0"/>
              <a:t>What’s the “film”?</a:t>
            </a:r>
          </a:p>
        </p:txBody>
      </p:sp>
      <p:pic>
        <p:nvPicPr>
          <p:cNvPr id="48132" name="Picture 4" descr="human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/>
              <a:t>photoreceptor cells (rods and cones) in the </a:t>
            </a:r>
            <a:r>
              <a:rPr lang="en-US" sz="1600" b="1"/>
              <a:t>retina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Retina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705600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 rot="10800000">
            <a:off x="609600" y="2798311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7524" name="TextBox 4"/>
          <p:cNvSpPr txBox="1">
            <a:spLocks noChangeArrowheads="1"/>
          </p:cNvSpPr>
          <p:nvPr/>
        </p:nvSpPr>
        <p:spPr bwMode="auto">
          <a:xfrm>
            <a:off x="457200" y="3439661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More Repeatable</a:t>
            </a:r>
          </a:p>
        </p:txBody>
      </p:sp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5913438" y="3438074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More Points</a:t>
            </a:r>
          </a:p>
        </p:txBody>
      </p:sp>
      <p:pic>
        <p:nvPicPr>
          <p:cNvPr id="107526" name="Picture 2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19039">
            <a:off x="6988175" y="675568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Rectangle 42"/>
          <p:cNvSpPr>
            <a:spLocks noChangeArrowheads="1"/>
          </p:cNvSpPr>
          <p:nvPr/>
        </p:nvSpPr>
        <p:spPr bwMode="auto">
          <a:xfrm rot="-6419039">
            <a:off x="7908925" y="1885243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FFFF00"/>
              </a:solidFill>
            </a:endParaRPr>
          </a:p>
        </p:txBody>
      </p:sp>
      <p:sp>
        <p:nvSpPr>
          <p:cNvPr id="107528" name="Line 36"/>
          <p:cNvSpPr>
            <a:spLocks noChangeShapeType="1"/>
          </p:cNvSpPr>
          <p:nvPr/>
        </p:nvSpPr>
        <p:spPr bwMode="auto">
          <a:xfrm rot="-6419039">
            <a:off x="8216107" y="1162137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7529" name="Line 37"/>
          <p:cNvSpPr>
            <a:spLocks noChangeShapeType="1"/>
          </p:cNvSpPr>
          <p:nvPr/>
        </p:nvSpPr>
        <p:spPr bwMode="auto">
          <a:xfrm rot="15180961" flipH="1">
            <a:off x="8216107" y="1162137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128473"/>
            <a:ext cx="63500" cy="65087"/>
            <a:chOff x="1292" y="2205"/>
            <a:chExt cx="46" cy="46"/>
          </a:xfrm>
        </p:grpSpPr>
        <p:sp>
          <p:nvSpPr>
            <p:cNvPr id="107581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82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913024"/>
            <a:ext cx="63500" cy="65088"/>
            <a:chOff x="1292" y="2205"/>
            <a:chExt cx="46" cy="46"/>
          </a:xfrm>
        </p:grpSpPr>
        <p:sp>
          <p:nvSpPr>
            <p:cNvPr id="107579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80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1043868"/>
            <a:ext cx="63500" cy="63500"/>
            <a:chOff x="1292" y="2205"/>
            <a:chExt cx="46" cy="46"/>
          </a:xfrm>
        </p:grpSpPr>
        <p:sp>
          <p:nvSpPr>
            <p:cNvPr id="107577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78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363750"/>
            <a:ext cx="65087" cy="63500"/>
            <a:chOff x="1292" y="2205"/>
            <a:chExt cx="46" cy="46"/>
          </a:xfrm>
        </p:grpSpPr>
        <p:sp>
          <p:nvSpPr>
            <p:cNvPr id="107575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76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930829"/>
            <a:ext cx="65088" cy="65087"/>
            <a:chOff x="1292" y="2205"/>
            <a:chExt cx="46" cy="46"/>
          </a:xfrm>
        </p:grpSpPr>
        <p:sp>
          <p:nvSpPr>
            <p:cNvPr id="107573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74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7535" name="Rectangle 88"/>
          <p:cNvSpPr>
            <a:spLocks noChangeArrowheads="1"/>
          </p:cNvSpPr>
          <p:nvPr/>
        </p:nvSpPr>
        <p:spPr bwMode="auto">
          <a:xfrm rot="-1019039">
            <a:off x="7539038" y="2102279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B</a:t>
            </a:r>
            <a:r>
              <a:rPr lang="pl-PL" sz="1800" baseline="-25000">
                <a:solidFill>
                  <a:srgbClr val="FFFF00"/>
                </a:solidFill>
              </a:rPr>
              <a:t>1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07536" name="Rectangle 89"/>
          <p:cNvSpPr>
            <a:spLocks noChangeArrowheads="1"/>
          </p:cNvSpPr>
          <p:nvPr/>
        </p:nvSpPr>
        <p:spPr bwMode="auto">
          <a:xfrm rot="-1019039">
            <a:off x="8191500" y="1868917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B</a:t>
            </a:r>
            <a:r>
              <a:rPr lang="pl-PL" sz="1800" baseline="-25000">
                <a:solidFill>
                  <a:srgbClr val="FFFF00"/>
                </a:solidFill>
              </a:rPr>
              <a:t>2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07537" name="Rectangle 90"/>
          <p:cNvSpPr>
            <a:spLocks noChangeArrowheads="1"/>
          </p:cNvSpPr>
          <p:nvPr/>
        </p:nvSpPr>
        <p:spPr bwMode="auto">
          <a:xfrm rot="-1019039">
            <a:off x="7926388" y="993068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B</a:t>
            </a:r>
            <a:r>
              <a:rPr lang="pl-PL" sz="1800" baseline="-25000">
                <a:solidFill>
                  <a:srgbClr val="FFFF00"/>
                </a:solidFill>
              </a:rPr>
              <a:t>3</a:t>
            </a:r>
            <a:endParaRPr lang="en-US" sz="1800">
              <a:solidFill>
                <a:srgbClr val="FFFF00"/>
              </a:solidFill>
            </a:endParaRPr>
          </a:p>
        </p:txBody>
      </p:sp>
      <p:pic>
        <p:nvPicPr>
          <p:cNvPr id="107538" name="Picture 5" descr="obj14_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894643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07539" name="Rectangle 6"/>
          <p:cNvSpPr>
            <a:spLocks noChangeArrowheads="1"/>
          </p:cNvSpPr>
          <p:nvPr/>
        </p:nvSpPr>
        <p:spPr bwMode="auto">
          <a:xfrm>
            <a:off x="5065713" y="1566156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710618"/>
            <a:ext cx="53975" cy="53975"/>
            <a:chOff x="1292" y="2205"/>
            <a:chExt cx="46" cy="46"/>
          </a:xfrm>
        </p:grpSpPr>
        <p:sp>
          <p:nvSpPr>
            <p:cNvPr id="10757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7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1118481"/>
            <a:ext cx="55563" cy="55562"/>
            <a:chOff x="1292" y="2205"/>
            <a:chExt cx="46" cy="46"/>
          </a:xfrm>
        </p:grpSpPr>
        <p:sp>
          <p:nvSpPr>
            <p:cNvPr id="10756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7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332793"/>
            <a:ext cx="55562" cy="55563"/>
            <a:chOff x="1292" y="2205"/>
            <a:chExt cx="46" cy="46"/>
          </a:xfrm>
        </p:grpSpPr>
        <p:sp>
          <p:nvSpPr>
            <p:cNvPr id="10756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6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763006"/>
            <a:ext cx="55562" cy="55562"/>
            <a:chOff x="1292" y="2205"/>
            <a:chExt cx="46" cy="46"/>
          </a:xfrm>
        </p:grpSpPr>
        <p:sp>
          <p:nvSpPr>
            <p:cNvPr id="10756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6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937179"/>
            <a:ext cx="53975" cy="53975"/>
            <a:chOff x="1292" y="2205"/>
            <a:chExt cx="46" cy="46"/>
          </a:xfrm>
        </p:grpSpPr>
        <p:sp>
          <p:nvSpPr>
            <p:cNvPr id="10756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6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1093081"/>
            <a:ext cx="53975" cy="53975"/>
            <a:chOff x="1292" y="2205"/>
            <a:chExt cx="46" cy="46"/>
          </a:xfrm>
        </p:grpSpPr>
        <p:sp>
          <p:nvSpPr>
            <p:cNvPr id="10756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56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7546" name="Rectangle 91"/>
          <p:cNvSpPr>
            <a:spLocks noChangeArrowheads="1"/>
          </p:cNvSpPr>
          <p:nvPr/>
        </p:nvSpPr>
        <p:spPr bwMode="auto">
          <a:xfrm>
            <a:off x="5253038" y="1037518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A</a:t>
            </a:r>
            <a:r>
              <a:rPr lang="pl-PL" sz="1800" baseline="-25000">
                <a:solidFill>
                  <a:srgbClr val="FFFF00"/>
                </a:solidFill>
              </a:rPr>
              <a:t>1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07547" name="Rectangle 92"/>
          <p:cNvSpPr>
            <a:spLocks noChangeArrowheads="1"/>
          </p:cNvSpPr>
          <p:nvPr/>
        </p:nvSpPr>
        <p:spPr bwMode="auto">
          <a:xfrm>
            <a:off x="5199063" y="1656643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A</a:t>
            </a:r>
            <a:r>
              <a:rPr lang="pl-PL" sz="1800" baseline="-25000">
                <a:solidFill>
                  <a:srgbClr val="FFFF00"/>
                </a:solidFill>
              </a:rPr>
              <a:t>2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07548" name="Rectangle 93"/>
          <p:cNvSpPr>
            <a:spLocks noChangeArrowheads="1"/>
          </p:cNvSpPr>
          <p:nvPr/>
        </p:nvSpPr>
        <p:spPr bwMode="auto">
          <a:xfrm>
            <a:off x="6086475" y="1710618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sz="1800">
                <a:solidFill>
                  <a:srgbClr val="FFFF00"/>
                </a:solidFill>
              </a:rPr>
              <a:t>A</a:t>
            </a:r>
            <a:r>
              <a:rPr lang="pl-PL" sz="1800" baseline="-25000">
                <a:solidFill>
                  <a:srgbClr val="FFFF00"/>
                </a:solidFill>
              </a:rPr>
              <a:t>3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07549" name="Line 96"/>
          <p:cNvSpPr>
            <a:spLocks noChangeShapeType="1"/>
          </p:cNvSpPr>
          <p:nvPr/>
        </p:nvSpPr>
        <p:spPr bwMode="auto">
          <a:xfrm>
            <a:off x="5391150" y="1739193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7550" name="TextBox 107"/>
          <p:cNvSpPr txBox="1">
            <a:spLocks noChangeArrowheads="1"/>
          </p:cNvSpPr>
          <p:nvPr/>
        </p:nvSpPr>
        <p:spPr bwMode="auto">
          <a:xfrm>
            <a:off x="533400" y="2188711"/>
            <a:ext cx="503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Detection of interest points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533400" y="4343400"/>
            <a:ext cx="8154988" cy="1649413"/>
            <a:chOff x="533400" y="4648199"/>
            <a:chExt cx="8154650" cy="1649179"/>
          </a:xfrm>
        </p:grpSpPr>
        <p:sp>
          <p:nvSpPr>
            <p:cNvPr id="109" name="Left-Right Arrow 108"/>
            <p:cNvSpPr/>
            <p:nvPr/>
          </p:nvSpPr>
          <p:spPr>
            <a:xfrm rot="10800000">
              <a:off x="609597" y="5265649"/>
              <a:ext cx="7848275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107558" name="TextBox 109"/>
            <p:cNvSpPr txBox="1">
              <a:spLocks noChangeArrowheads="1"/>
            </p:cNvSpPr>
            <p:nvPr/>
          </p:nvSpPr>
          <p:spPr bwMode="auto">
            <a:xfrm>
              <a:off x="685111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More Distinctive</a:t>
              </a:r>
            </a:p>
          </p:txBody>
        </p:sp>
        <p:sp>
          <p:nvSpPr>
            <p:cNvPr id="107559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More Flexible</a:t>
              </a:r>
            </a:p>
          </p:txBody>
        </p:sp>
        <p:sp>
          <p:nvSpPr>
            <p:cNvPr id="107560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4238485" cy="584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Description of patches</a:t>
              </a:r>
            </a:p>
          </p:txBody>
        </p:sp>
      </p:grpSp>
      <p:sp>
        <p:nvSpPr>
          <p:cNvPr id="107552" name="TextBox 113"/>
          <p:cNvSpPr txBox="1">
            <a:spLocks noChangeArrowheads="1"/>
          </p:cNvSpPr>
          <p:nvPr/>
        </p:nvSpPr>
        <p:spPr bwMode="auto">
          <a:xfrm>
            <a:off x="685800" y="3788911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7553" name="TextBox 114"/>
          <p:cNvSpPr txBox="1">
            <a:spLocks noChangeArrowheads="1"/>
          </p:cNvSpPr>
          <p:nvPr/>
        </p:nvSpPr>
        <p:spPr bwMode="auto">
          <a:xfrm>
            <a:off x="6248400" y="3788911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Robust to occlusion</a:t>
            </a:r>
          </a:p>
          <a:p>
            <a:r>
              <a:rPr lang="en-US" sz="1600">
                <a:solidFill>
                  <a:srgbClr val="000000"/>
                </a:solidFill>
              </a:rPr>
              <a:t>Works with less texture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533400" y="5954713"/>
            <a:ext cx="2441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Minimize wrong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096000" y="5875337"/>
            <a:ext cx="290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Robust to expected variations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Maximize correct matches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7556" name="TextBox 114"/>
          <p:cNvSpPr txBox="1">
            <a:spLocks noChangeArrowheads="1"/>
          </p:cNvSpPr>
          <p:nvPr/>
        </p:nvSpPr>
        <p:spPr bwMode="auto">
          <a:xfrm>
            <a:off x="763588" y="3788911"/>
            <a:ext cx="2132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Robust detection</a:t>
            </a:r>
          </a:p>
          <a:p>
            <a:r>
              <a:rPr lang="en-US" sz="1600">
                <a:solidFill>
                  <a:srgbClr val="000000"/>
                </a:solidFill>
              </a:rPr>
              <a:t>Precise localization</a:t>
            </a:r>
          </a:p>
        </p:txBody>
      </p:sp>
      <p:sp>
        <p:nvSpPr>
          <p:cNvPr id="63" name="Chevron 62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4" name="Chevron 63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5" name="Chevron 64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Research Interests: 3D sensing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7994650" cy="403860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Set of 2D/3D Sensing Platforms</a:t>
            </a:r>
          </a:p>
          <a:p>
            <a:pPr marL="568325" indent="-212725"/>
            <a:r>
              <a:rPr lang="en-US" sz="2200" dirty="0" smtClean="0">
                <a:solidFill>
                  <a:srgbClr val="002060"/>
                </a:solidFill>
              </a:rPr>
              <a:t>Few laser-scanner platforms (LIDARs)</a:t>
            </a:r>
          </a:p>
          <a:p>
            <a:pPr marL="568325" indent="-212725"/>
            <a:r>
              <a:rPr lang="en-US" sz="2200" dirty="0" smtClean="0">
                <a:solidFill>
                  <a:srgbClr val="002060"/>
                </a:solidFill>
              </a:rPr>
              <a:t>RGB-D mapping system (</a:t>
            </a:r>
            <a:r>
              <a:rPr lang="en-US" sz="2200" dirty="0" err="1" smtClean="0">
                <a:solidFill>
                  <a:srgbClr val="002060"/>
                </a:solidFill>
              </a:rPr>
              <a:t>Kinect</a:t>
            </a:r>
            <a:r>
              <a:rPr lang="en-US" sz="2200" dirty="0" smtClean="0">
                <a:solidFill>
                  <a:srgbClr val="002060"/>
                </a:solidFill>
              </a:rPr>
              <a:t>)</a:t>
            </a:r>
          </a:p>
          <a:p>
            <a:pPr marL="568325" indent="-212725"/>
            <a:r>
              <a:rPr lang="en-US" sz="2200" dirty="0" smtClean="0">
                <a:solidFill>
                  <a:srgbClr val="002060"/>
                </a:solidFill>
              </a:rPr>
              <a:t>Stereo Cameras, Panoramic 360 camera</a:t>
            </a:r>
          </a:p>
          <a:p>
            <a:pPr marL="568325" indent="-212725"/>
            <a:r>
              <a:rPr lang="en-US" sz="2200" dirty="0" smtClean="0">
                <a:solidFill>
                  <a:srgbClr val="002060"/>
                </a:solidFill>
              </a:rPr>
              <a:t>Autonomous robot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PAGE </a:t>
            </a:r>
            <a:fld id="{B55AEAB2-4774-4CBF-8021-3C4260F6D9E3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2" descr="F:\Egor\Trajectory3D\ValorGrant\Image Rob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396459"/>
            <a:ext cx="1363482" cy="27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3dnews.ru/assets/external/illustrations/2010/10/07/599821/faroscanner-s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570" y="3338854"/>
            <a:ext cx="2194190" cy="1851896"/>
          </a:xfrm>
          <a:prstGeom prst="rect">
            <a:avLst/>
          </a:prstGeom>
          <a:noFill/>
        </p:spPr>
      </p:pic>
      <p:pic>
        <p:nvPicPr>
          <p:cNvPr id="9" name="Picture 9" descr="http://upload.wikimedia.org/wikipedia/commons/6/67/Xbox-360-Kinect-Standalo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4210" y="5336735"/>
            <a:ext cx="2574472" cy="889461"/>
          </a:xfrm>
          <a:prstGeom prst="rect">
            <a:avLst/>
          </a:prstGeom>
          <a:noFill/>
        </p:spPr>
      </p:pic>
      <p:pic>
        <p:nvPicPr>
          <p:cNvPr id="10" name="Picture 9" descr="http://en.manu-systems.com/images/L/UTM-30LX-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0963" y="3610053"/>
            <a:ext cx="1052403" cy="1443079"/>
          </a:xfrm>
          <a:prstGeom prst="rect">
            <a:avLst/>
          </a:prstGeom>
          <a:noFill/>
        </p:spPr>
      </p:pic>
      <p:pic>
        <p:nvPicPr>
          <p:cNvPr id="11" name="Picture 13" descr="http://www.ptgrey.com/products/ladybug3/images/ld3_white_background_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6338" y="3539812"/>
            <a:ext cx="1058494" cy="1404937"/>
          </a:xfrm>
          <a:prstGeom prst="rect">
            <a:avLst/>
          </a:prstGeom>
          <a:noFill/>
        </p:spPr>
      </p:pic>
      <p:pic>
        <p:nvPicPr>
          <p:cNvPr id="12" name="Picture 15" descr="http://img.directindustry.com/images_di/photo-g/firewire-cameras-ieee-1394-100807-29158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1600" y="5187022"/>
            <a:ext cx="2207482" cy="932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 of Keypoint Matching</a:t>
            </a:r>
            <a:endParaRPr lang="de-CH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75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2686050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000000"/>
              </a:solidFill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533525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05557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58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59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0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1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2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3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4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5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6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7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8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69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70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</p:grpSp>
        <p:graphicFrame>
          <p:nvGraphicFramePr>
            <p:cNvPr id="105556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p:oleObj spid="_x0000_s9220" name="Equation" r:id="rId5" imgW="190335" imgH="215713" progId="Equation.3">
                <p:embed/>
              </p:oleObj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3722688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5541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42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43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44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45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46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47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48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49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50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51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52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53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554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1800">
                  <a:solidFill>
                    <a:srgbClr val="000000"/>
                  </a:solidFill>
                </a:endParaRPr>
              </a:p>
            </p:txBody>
          </p:sp>
        </p:grpSp>
        <p:graphicFrame>
          <p:nvGraphicFramePr>
            <p:cNvPr id="105540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p:oleObj spid="_x0000_s9219" name="Equation" r:id="rId6" imgW="190335" imgH="215713" progId="Equation.3">
                <p:embed/>
              </p:oleObj>
            </a:graphicData>
          </a:graphic>
        </p:graphicFrame>
      </p:grpSp>
      <p:pic>
        <p:nvPicPr>
          <p:cNvPr id="105481" name="Picture 25" descr="obj14__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19039">
            <a:off x="3209925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442619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3570288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5537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38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5535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53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5533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534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5531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532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5529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5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5527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528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5524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sz="1800">
                    <a:solidFill>
                      <a:srgbClr val="FFFF00"/>
                    </a:solidFill>
                  </a:rPr>
                  <a:t>B</a:t>
                </a:r>
                <a:r>
                  <a:rPr lang="pl-PL" sz="1800" baseline="-25000">
                    <a:solidFill>
                      <a:srgbClr val="FFFF00"/>
                    </a:solidFill>
                  </a:rPr>
                  <a:t>1</a:t>
                </a:r>
                <a:endParaRPr lang="en-US" sz="18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5525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sz="1800">
                    <a:solidFill>
                      <a:srgbClr val="FFFF00"/>
                    </a:solidFill>
                  </a:rPr>
                  <a:t>B</a:t>
                </a:r>
                <a:r>
                  <a:rPr lang="pl-PL" sz="1800" baseline="-25000">
                    <a:solidFill>
                      <a:srgbClr val="FFFF00"/>
                    </a:solidFill>
                  </a:rPr>
                  <a:t>2</a:t>
                </a:r>
                <a:endParaRPr lang="en-US" sz="1800">
                  <a:solidFill>
                    <a:srgbClr val="FFFF00"/>
                  </a:solidFill>
                </a:endParaRPr>
              </a:p>
            </p:txBody>
          </p:sp>
          <p:sp>
            <p:nvSpPr>
              <p:cNvPr id="105526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sz="1800">
                    <a:solidFill>
                      <a:srgbClr val="FFFF00"/>
                    </a:solidFill>
                  </a:rPr>
                  <a:t>B</a:t>
                </a:r>
                <a:r>
                  <a:rPr lang="pl-PL" sz="1800" baseline="-25000">
                    <a:solidFill>
                      <a:srgbClr val="FFFF00"/>
                    </a:solidFill>
                  </a:rPr>
                  <a:t>3</a:t>
                </a:r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5484" name="Picture 5" descr="obj14_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35000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 sz="1800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812800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5515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16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5513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14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5511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12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5509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10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5507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08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505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06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5502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1800">
                  <a:solidFill>
                    <a:srgbClr val="FFFF00"/>
                  </a:solidFill>
                </a:rPr>
                <a:t>A</a:t>
              </a:r>
              <a:r>
                <a:rPr lang="pl-PL" sz="1800" baseline="-25000">
                  <a:solidFill>
                    <a:srgbClr val="FFFF00"/>
                  </a:solidFill>
                </a:rPr>
                <a:t>1</a:t>
              </a:r>
              <a:endParaRPr lang="en-US" sz="1800">
                <a:solidFill>
                  <a:srgbClr val="FFFF00"/>
                </a:solidFill>
              </a:endParaRPr>
            </a:p>
          </p:txBody>
        </p:sp>
        <p:sp>
          <p:nvSpPr>
            <p:cNvPr id="105503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1800">
                  <a:solidFill>
                    <a:srgbClr val="FFFF00"/>
                  </a:solidFill>
                </a:rPr>
                <a:t>A</a:t>
              </a:r>
              <a:r>
                <a:rPr lang="pl-PL" sz="1800" baseline="-25000">
                  <a:solidFill>
                    <a:srgbClr val="FFFF00"/>
                  </a:solidFill>
                </a:rPr>
                <a:t>2</a:t>
              </a:r>
              <a:endParaRPr lang="en-US" sz="1800">
                <a:solidFill>
                  <a:srgbClr val="FFFF00"/>
                </a:solidFill>
              </a:endParaRPr>
            </a:p>
          </p:txBody>
        </p:sp>
        <p:sp>
          <p:nvSpPr>
            <p:cNvPr id="105504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1800">
                  <a:solidFill>
                    <a:srgbClr val="FFFF00"/>
                  </a:solidFill>
                </a:rPr>
                <a:t>A</a:t>
              </a:r>
              <a:r>
                <a:rPr lang="pl-PL" sz="1800" baseline="-25000">
                  <a:solidFill>
                    <a:srgbClr val="FFFF00"/>
                  </a:solidFill>
                </a:rPr>
                <a:t>3</a:t>
              </a:r>
              <a:endParaRPr lang="en-US" sz="18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303463" y="5508625"/>
          <a:ext cx="1449387" cy="361950"/>
        </p:xfrm>
        <a:graphic>
          <a:graphicData uri="http://schemas.openxmlformats.org/presentationml/2006/ole">
            <p:oleObj spid="_x0000_s9218" name="Equation" r:id="rId9" imgW="863225" imgH="215806" progId="Equation.3">
              <p:embed/>
            </p:oleObj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069975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849313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4830763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5854186" y="1392755"/>
            <a:ext cx="393910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rgbClr val="000000"/>
                </a:solidFill>
              </a:rPr>
              <a:t>1. Find a set of   </a:t>
            </a:r>
            <a:br>
              <a:rPr lang="en-US" sz="2100" b="1" dirty="0">
                <a:solidFill>
                  <a:srgbClr val="000000"/>
                </a:solidFill>
              </a:rPr>
            </a:br>
            <a:r>
              <a:rPr lang="en-US" sz="2100" b="1" dirty="0">
                <a:solidFill>
                  <a:srgbClr val="000000"/>
                </a:solidFill>
              </a:rPr>
              <a:t>    distinctive </a:t>
            </a:r>
            <a:r>
              <a:rPr lang="en-US" sz="2100" b="1" dirty="0" smtClean="0">
                <a:solidFill>
                  <a:srgbClr val="000000"/>
                </a:solidFill>
              </a:rPr>
              <a:t>key- points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5943600" y="3048000"/>
            <a:ext cx="3352800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rgbClr val="000000"/>
                </a:solidFill>
              </a:rPr>
              <a:t>3. Extract and </a:t>
            </a:r>
            <a:r>
              <a:rPr lang="en-US" sz="2100" b="1" dirty="0" smtClean="0">
                <a:solidFill>
                  <a:srgbClr val="000000"/>
                </a:solidFill>
              </a:rPr>
              <a:t>normalize the </a:t>
            </a:r>
            <a:r>
              <a:rPr lang="en-US" sz="2100" b="1" dirty="0">
                <a:solidFill>
                  <a:srgbClr val="000000"/>
                </a:solidFill>
              </a:rPr>
              <a:t>region content 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5902922" y="2182813"/>
            <a:ext cx="3496666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rgbClr val="000000"/>
                </a:solidFill>
              </a:rPr>
              <a:t>2. Define a region </a:t>
            </a:r>
            <a:br>
              <a:rPr lang="en-US" sz="2100" b="1" dirty="0">
                <a:solidFill>
                  <a:srgbClr val="000000"/>
                </a:solidFill>
              </a:rPr>
            </a:br>
            <a:r>
              <a:rPr lang="en-US" sz="2100" b="1" dirty="0">
                <a:solidFill>
                  <a:srgbClr val="000000"/>
                </a:solidFill>
              </a:rPr>
              <a:t>    around each </a:t>
            </a:r>
            <a:r>
              <a:rPr lang="en-US" sz="2100" b="1" dirty="0" err="1" smtClean="0">
                <a:solidFill>
                  <a:srgbClr val="000000"/>
                </a:solidFill>
              </a:rPr>
              <a:t>keypoint</a:t>
            </a:r>
            <a:r>
              <a:rPr lang="en-US" sz="2100" b="1" dirty="0" smtClean="0">
                <a:solidFill>
                  <a:srgbClr val="000000"/>
                </a:solidFill>
              </a:rPr>
              <a:t>  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5916481" y="3965575"/>
            <a:ext cx="3373569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rgbClr val="000000"/>
                </a:solidFill>
              </a:rPr>
              <a:t>4. Compute a local </a:t>
            </a:r>
            <a:br>
              <a:rPr lang="en-US" sz="2100" b="1" dirty="0">
                <a:solidFill>
                  <a:srgbClr val="000000"/>
                </a:solidFill>
              </a:rPr>
            </a:br>
            <a:r>
              <a:rPr lang="en-US" sz="2100" b="1" dirty="0">
                <a:solidFill>
                  <a:srgbClr val="000000"/>
                </a:solidFill>
              </a:rPr>
              <a:t>    descriptor from the </a:t>
            </a:r>
            <a:br>
              <a:rPr lang="en-US" sz="2100" b="1" dirty="0">
                <a:solidFill>
                  <a:srgbClr val="000000"/>
                </a:solidFill>
              </a:rPr>
            </a:br>
            <a:r>
              <a:rPr lang="en-US" sz="2100" b="1" dirty="0">
                <a:solidFill>
                  <a:srgbClr val="000000"/>
                </a:solidFill>
              </a:rPr>
              <a:t>    normalized region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5916481" y="5105400"/>
            <a:ext cx="3373569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rgbClr val="000000"/>
                </a:solidFill>
              </a:rPr>
              <a:t>5. Match local </a:t>
            </a:r>
            <a:br>
              <a:rPr lang="en-US" sz="2100" b="1" dirty="0">
                <a:solidFill>
                  <a:srgbClr val="000000"/>
                </a:solidFill>
              </a:rPr>
            </a:br>
            <a:r>
              <a:rPr lang="en-US" sz="2100" b="1" dirty="0">
                <a:solidFill>
                  <a:srgbClr val="000000"/>
                </a:solidFill>
              </a:rPr>
              <a:t>    descriptors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01" name="Chevron 100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2" name="Chevron 101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3" name="Chevron 102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4" name="Chevron 103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838200"/>
          </a:xfrm>
        </p:spPr>
        <p:txBody>
          <a:bodyPr/>
          <a:lstStyle/>
          <a:p>
            <a:r>
              <a:rPr lang="en-US" sz="3000" dirty="0" smtClean="0"/>
              <a:t>Invariant Local Features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001000" cy="1524000"/>
          </a:xfrm>
        </p:spPr>
        <p:txBody>
          <a:bodyPr/>
          <a:lstStyle/>
          <a:p>
            <a:pPr marL="0" indent="0"/>
            <a:r>
              <a:rPr lang="en-US" sz="2000" dirty="0" smtClean="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0854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362200"/>
            <a:ext cx="7559675" cy="3640138"/>
          </a:xfrm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352800" y="6186488"/>
            <a:ext cx="24701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</a:rPr>
              <a:t>Features Descriptors</a:t>
            </a:r>
          </a:p>
        </p:txBody>
      </p:sp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2004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 dirty="0" smtClean="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 dirty="0" smtClean="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 dirty="0" smtClean="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 dirty="0" smtClean="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A feature occupies a relatively small area of the image; robust to clutter and occlusion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00200" y="990600"/>
            <a:ext cx="5791200" cy="2133600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Many Existing Features Available</a:t>
            </a:r>
            <a:endParaRPr lang="de-CH" altLang="en-US" dirty="0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kern="0" dirty="0" smtClean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Hessian &amp; Harris		[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Beaudet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‘78], [Harris ‘88]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Laplacian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DoG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		[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Lindeberg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‘98], [Lowe 1999]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Harris-/Hessian-Laplace       	[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Mikolajczyk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&amp; 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Schmid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‘01]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Harris-/Hessian-Affine		[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Mikolajczyk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&amp; 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Schmid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‘04]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EBR and IBR	 		[Tuytelaars &amp; Van 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Gool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‘04]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MSER				[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Matas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‘02]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Salient Regions		[</a:t>
            </a:r>
            <a:r>
              <a:rPr lang="en-US" sz="2000" kern="0" dirty="0" err="1" smtClean="0">
                <a:solidFill>
                  <a:schemeClr val="bg1">
                    <a:lumMod val="75000"/>
                  </a:schemeClr>
                </a:solidFill>
              </a:rPr>
              <a:t>Kadir</a:t>
            </a: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 &amp; Brady ‘01]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kern="0" dirty="0" smtClean="0">
                <a:solidFill>
                  <a:schemeClr val="bg1">
                    <a:lumMod val="75000"/>
                  </a:schemeClr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CH" sz="24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533400"/>
          </a:xfrm>
        </p:spPr>
        <p:txBody>
          <a:bodyPr/>
          <a:lstStyle/>
          <a:p>
            <a:r>
              <a:rPr lang="en-US" altLang="en-US" sz="3000" dirty="0" smtClean="0"/>
              <a:t>Corner Detection: Basic Idea</a:t>
            </a:r>
            <a:endParaRPr lang="ru-RU" altLang="en-US" sz="3000" dirty="0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Shifting a window in </a:t>
            </a:r>
            <a:r>
              <a:rPr lang="en-US" altLang="en-US" i="1" dirty="0" smtClean="0"/>
              <a:t>any</a:t>
            </a:r>
            <a:r>
              <a:rPr lang="en-US" altLang="en-US" dirty="0" smtClean="0"/>
              <a:t> </a:t>
            </a:r>
            <a:r>
              <a:rPr lang="en-US" altLang="en-US" i="1" dirty="0" smtClean="0"/>
              <a:t>direction</a:t>
            </a:r>
            <a:r>
              <a:rPr lang="en-US" altLang="en-US" dirty="0" smtClean="0"/>
              <a:t> should give </a:t>
            </a:r>
            <a:r>
              <a:rPr lang="en-US" altLang="en-US" i="1" dirty="0" smtClean="0"/>
              <a:t>a large change</a:t>
            </a:r>
            <a:r>
              <a:rPr lang="en-US" altLang="en-US" dirty="0" smtClean="0"/>
              <a:t> in intensity</a:t>
            </a:r>
            <a:endParaRPr lang="ru-RU" altLang="en-US" dirty="0" smtClean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altLang="en-US" sz="240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altLang="en-US" sz="2400">
                  <a:latin typeface="Arial Unicode MS" pitchFamily="34" charset="-128"/>
                  <a:cs typeface="Times New Roman" pitchFamily="18" charset="0"/>
                </a:rPr>
              </a:br>
              <a:r>
                <a:rPr lang="en-US" altLang="en-US" sz="240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altLang="en-US" sz="24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95600"/>
            <a:ext cx="3124200" cy="3517900"/>
            <a:chOff x="3792" y="1824"/>
            <a:chExt cx="1968" cy="2216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82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alt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alt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altLang="en-US" sz="2400" dirty="0">
                  <a:latin typeface="Arial Unicode MS" pitchFamily="34" charset="-128"/>
                  <a:cs typeface="Times New Roman" pitchFamily="18" charset="0"/>
                </a:rPr>
                <a:t>significant change in </a:t>
              </a:r>
              <a:r>
                <a:rPr lang="en-US" altLang="en-US" sz="2400" dirty="0" smtClean="0">
                  <a:latin typeface="Arial Unicode MS" pitchFamily="34" charset="-128"/>
                  <a:cs typeface="Times New Roman" pitchFamily="18" charset="0"/>
                </a:rPr>
                <a:t>all directions</a:t>
              </a:r>
              <a:endParaRPr lang="ru-RU" altLang="en-US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altLang="en-US" sz="240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altLang="en-US" sz="2400">
                  <a:latin typeface="Arial Unicode MS" pitchFamily="34" charset="-128"/>
                  <a:cs typeface="Times New Roman" pitchFamily="18" charset="0"/>
                </a:rPr>
              </a:br>
              <a:r>
                <a:rPr lang="en-US" altLang="en-US" sz="240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altLang="en-US" sz="24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47625" y="6553200"/>
            <a:ext cx="147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/>
              <a:t>Source: A. Efros</a:t>
            </a:r>
          </a:p>
        </p:txBody>
      </p:sp>
      <p:sp>
        <p:nvSpPr>
          <p:cNvPr id="26" name="Chevron 2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38100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 dirty="0" smtClean="0"/>
              <a:t>Corners are repeatable and distinctive</a:t>
            </a:r>
          </a:p>
        </p:txBody>
      </p:sp>
      <p:graphicFrame>
        <p:nvGraphicFramePr>
          <p:cNvPr id="122884" name="Object 12"/>
          <p:cNvGraphicFramePr>
            <a:graphicFrameLocks noChangeAspect="1"/>
          </p:cNvGraphicFramePr>
          <p:nvPr>
            <p:ph sz="half" idx="4294967295"/>
          </p:nvPr>
        </p:nvGraphicFramePr>
        <p:xfrm>
          <a:off x="1447800" y="1392238"/>
          <a:ext cx="6248400" cy="2265362"/>
        </p:xfrm>
        <a:graphic>
          <a:graphicData uri="http://schemas.openxmlformats.org/presentationml/2006/ole">
            <p:oleObj spid="_x0000_s88066" name="Bitmap Image" r:id="rId4" imgW="7411485" imgH="2685714" progId="PBrush">
              <p:embed/>
            </p:oleObj>
          </a:graphicData>
        </a:graphic>
      </p:graphicFrame>
      <p:sp>
        <p:nvSpPr>
          <p:cNvPr id="122885" name="Rectangle 14"/>
          <p:cNvSpPr>
            <a:spLocks noChangeArrowheads="1"/>
          </p:cNvSpPr>
          <p:nvPr/>
        </p:nvSpPr>
        <p:spPr bwMode="auto">
          <a:xfrm>
            <a:off x="457200" y="575945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C.Harris and M.Stephens. </a:t>
            </a:r>
            <a:r>
              <a:rPr lang="en-US" altLang="en-US" sz="2000">
                <a:hlinkClick r:id="rId5"/>
              </a:rPr>
              <a:t>"A Combined Corner and Edge Detector.“</a:t>
            </a:r>
            <a:r>
              <a:rPr lang="en-US" altLang="en-US" sz="2000"/>
              <a:t> </a:t>
            </a:r>
            <a:r>
              <a:rPr lang="en-US" altLang="en-US" sz="2000" i="1"/>
              <a:t>Proceedings of the 4th Alvey Vision Conference</a:t>
            </a:r>
            <a:r>
              <a:rPr lang="en-US" altLang="en-US" sz="2000"/>
              <a:t>: pages 147--151.  </a:t>
            </a:r>
          </a:p>
        </p:txBody>
      </p:sp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Robustness problem: </a:t>
            </a:r>
            <a:r>
              <a:rPr lang="en-US" altLang="en-US" dirty="0" smtClean="0"/>
              <a:t>covariance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15400" cy="5029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 dirty="0" smtClean="0"/>
              <a:t>We want corner locations to be </a:t>
            </a:r>
            <a:r>
              <a:rPr lang="en-US" altLang="en-US" sz="2400" i="1" dirty="0" smtClean="0"/>
              <a:t>covariant</a:t>
            </a:r>
            <a:r>
              <a:rPr lang="en-US" altLang="en-US" sz="2400" dirty="0" smtClean="0"/>
              <a:t> to geometric transformations</a:t>
            </a:r>
          </a:p>
          <a:p>
            <a:pPr lvl="1"/>
            <a:r>
              <a:rPr lang="en-US" altLang="en-US" b="1" i="1" dirty="0" smtClean="0"/>
              <a:t>Covariance</a:t>
            </a:r>
            <a:r>
              <a:rPr lang="en-US" altLang="en-US" b="1" dirty="0" smtClean="0"/>
              <a:t>: </a:t>
            </a:r>
            <a:r>
              <a:rPr lang="en-US" altLang="en-US" dirty="0" smtClean="0"/>
              <a:t>if we have two transformed versions of the same image, features should be detected in corresponding locations</a:t>
            </a:r>
          </a:p>
        </p:txBody>
      </p:sp>
      <p:pic>
        <p:nvPicPr>
          <p:cNvPr id="149508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1143883" y="3124200"/>
            <a:ext cx="4952117" cy="320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Image translation - for corner feature</a:t>
            </a:r>
            <a:endParaRPr lang="ru-RU" altLang="en-US" dirty="0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838200" y="4267200"/>
            <a:ext cx="769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2400">
                <a:cs typeface="Times New Roman" pitchFamily="18" charset="0"/>
              </a:rPr>
              <a:t>  Derivatives and window function are shift-invariant</a:t>
            </a:r>
            <a:endParaRPr lang="ru-RU" altLang="en-US" sz="2400">
              <a:cs typeface="Times New Roman" pitchFamily="18" charset="0"/>
            </a:endParaRPr>
          </a:p>
        </p:txBody>
      </p:sp>
      <p:sp>
        <p:nvSpPr>
          <p:cNvPr id="151556" name="Rectangle 7"/>
          <p:cNvSpPr>
            <a:spLocks noChangeArrowheads="1"/>
          </p:cNvSpPr>
          <p:nvPr/>
        </p:nvSpPr>
        <p:spPr bwMode="auto">
          <a:xfrm>
            <a:off x="1447800" y="16002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51557" name="Freeform 8"/>
          <p:cNvSpPr>
            <a:spLocks/>
          </p:cNvSpPr>
          <p:nvPr/>
        </p:nvSpPr>
        <p:spPr bwMode="auto">
          <a:xfrm>
            <a:off x="1755775" y="1984375"/>
            <a:ext cx="788988" cy="723900"/>
          </a:xfrm>
          <a:custGeom>
            <a:avLst/>
            <a:gdLst>
              <a:gd name="T0" fmla="*/ 0 w 720"/>
              <a:gd name="T1" fmla="*/ 2147483647 h 528"/>
              <a:gd name="T2" fmla="*/ 2147483647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8" name="AutoShape 12"/>
          <p:cNvSpPr>
            <a:spLocks noChangeArrowheads="1"/>
          </p:cNvSpPr>
          <p:nvPr/>
        </p:nvSpPr>
        <p:spPr bwMode="auto">
          <a:xfrm>
            <a:off x="3898900" y="21209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49530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51560" name="Rectangle 7"/>
          <p:cNvSpPr>
            <a:spLocks noChangeArrowheads="1"/>
          </p:cNvSpPr>
          <p:nvPr/>
        </p:nvSpPr>
        <p:spPr bwMode="auto">
          <a:xfrm>
            <a:off x="5435600" y="16002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151561" name="Freeform 8"/>
          <p:cNvSpPr>
            <a:spLocks/>
          </p:cNvSpPr>
          <p:nvPr/>
        </p:nvSpPr>
        <p:spPr bwMode="auto">
          <a:xfrm>
            <a:off x="6553200" y="2703513"/>
            <a:ext cx="787400" cy="725487"/>
          </a:xfrm>
          <a:custGeom>
            <a:avLst/>
            <a:gdLst>
              <a:gd name="T0" fmla="*/ 0 w 720"/>
              <a:gd name="T1" fmla="*/ 2147483647 h 528"/>
              <a:gd name="T2" fmla="*/ 2147483647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Chevron 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Image rotation for corner feature</a:t>
            </a:r>
            <a:endParaRPr lang="ru-RU" altLang="en-US" dirty="0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1219200" y="4343400"/>
            <a:ext cx="670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>
                <a:cs typeface="Times New Roman" pitchFamily="18" charset="0"/>
              </a:rPr>
              <a:t>Second moment ellipse rotates but its shape (i.e. eigenvalues) remains the same</a:t>
            </a:r>
            <a:endParaRPr lang="ru-RU" altLang="en-US" sz="2400">
              <a:cs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28800" y="1676400"/>
            <a:ext cx="5257800" cy="2438400"/>
            <a:chOff x="1720" y="1344"/>
            <a:chExt cx="2072" cy="95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15259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altLang="en-US"/>
              </a:p>
            </p:txBody>
          </p:sp>
          <p:sp>
            <p:nvSpPr>
              <p:cNvPr id="15259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41038 h 528"/>
                  <a:gd name="T2" fmla="*/ 3442 w 720"/>
                  <a:gd name="T3" fmla="*/ 0 h 528"/>
                  <a:gd name="T4" fmla="*/ 51732 w 720"/>
                  <a:gd name="T5" fmla="*/ 26097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5259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altLang="en-US"/>
              </a:p>
            </p:txBody>
          </p:sp>
          <p:sp>
            <p:nvSpPr>
              <p:cNvPr id="15259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4 h 528"/>
                  <a:gd name="T2" fmla="*/ 1 w 720"/>
                  <a:gd name="T3" fmla="*/ 0 h 528"/>
                  <a:gd name="T4" fmla="*/ 1 w 720"/>
                  <a:gd name="T5" fmla="*/ 2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5258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15259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altLang="en-US"/>
              </a:p>
            </p:txBody>
          </p:sp>
          <p:sp>
            <p:nvSpPr>
              <p:cNvPr id="15259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9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15258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altLang="en-US"/>
              </a:p>
            </p:txBody>
          </p:sp>
          <p:sp>
            <p:nvSpPr>
              <p:cNvPr id="15258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8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3340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Scaling of corner feature</a:t>
            </a:r>
            <a:endParaRPr lang="ru-RU" altLang="en-US" dirty="0" smtClean="0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5715000" y="2970213"/>
            <a:ext cx="2590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cs typeface="Times New Roman" pitchFamily="18" charset="0"/>
              </a:rPr>
              <a:t>All points will be classified as </a:t>
            </a:r>
            <a:r>
              <a:rPr lang="en-US" altLang="en-US" dirty="0">
                <a:solidFill>
                  <a:srgbClr val="0033CC"/>
                </a:solidFill>
                <a:cs typeface="Times New Roman" pitchFamily="18" charset="0"/>
              </a:rPr>
              <a:t>edges</a:t>
            </a:r>
            <a:endParaRPr lang="ru-RU" altLang="en-US" dirty="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233488" y="2370138"/>
            <a:ext cx="442912" cy="434975"/>
            <a:chOff x="4329" y="1733"/>
            <a:chExt cx="279" cy="274"/>
          </a:xfrm>
        </p:grpSpPr>
        <p:sp>
          <p:nvSpPr>
            <p:cNvPr id="153614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615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</p:grpSp>
      <p:sp>
        <p:nvSpPr>
          <p:cNvPr id="153605" name="Text Box 12"/>
          <p:cNvSpPr txBox="1">
            <a:spLocks noChangeArrowheads="1"/>
          </p:cNvSpPr>
          <p:nvPr/>
        </p:nvSpPr>
        <p:spPr bwMode="auto">
          <a:xfrm>
            <a:off x="762000" y="31242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cs typeface="Times New Roman" pitchFamily="18" charset="0"/>
              </a:rPr>
              <a:t>Corner</a:t>
            </a:r>
            <a:endParaRPr lang="ru-RU" altLang="en-US">
              <a:cs typeface="Times New Roman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1143000" y="4038600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819400" y="1447800"/>
            <a:ext cx="5029200" cy="2159000"/>
            <a:chOff x="2064" y="1152"/>
            <a:chExt cx="3168" cy="1360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153612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613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53609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53610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53611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14400" y="4876800"/>
            <a:ext cx="7543800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0033CC"/>
                </a:solidFill>
                <a:cs typeface="Times New Roman" pitchFamily="18" charset="0"/>
              </a:rPr>
              <a:t>Need for improvement: multi-scale patches around the feature</a:t>
            </a:r>
            <a:endParaRPr lang="ru-RU" altLang="en-US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2D/3D Data Fusion Pipeline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2</a:t>
            </a:fld>
            <a:endParaRPr lang="nl-NL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2400" y="1874196"/>
            <a:ext cx="8839200" cy="3654463"/>
            <a:chOff x="1080" y="1035"/>
            <a:chExt cx="4569" cy="1889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80" y="1035"/>
              <a:ext cx="4569" cy="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" y="2041"/>
              <a:ext cx="968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7" y="1603"/>
              <a:ext cx="976" cy="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5" y="1607"/>
              <a:ext cx="976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4" y="1168"/>
              <a:ext cx="976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1192" y="1069"/>
              <a:ext cx="198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Point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1355" y="1069"/>
              <a:ext cx="5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377" y="1069"/>
              <a:ext cx="600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clouds from laser</a:t>
              </a: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-scan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1897" y="1069"/>
              <a:ext cx="0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126" y="2781"/>
              <a:ext cx="875" cy="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Image samples from 360</a:t>
              </a: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-camera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1878" y="2781"/>
              <a:ext cx="0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2346" y="1477"/>
              <a:ext cx="99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Generated 3D meshed model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3516" y="1477"/>
              <a:ext cx="1018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3D model with mapped texture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2120" y="1566"/>
              <a:ext cx="185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4" y="0"/>
                </a:cxn>
                <a:cxn ang="0">
                  <a:pos x="368" y="24"/>
                </a:cxn>
                <a:cxn ang="0">
                  <a:pos x="368" y="1666"/>
                </a:cxn>
                <a:cxn ang="0">
                  <a:pos x="344" y="1642"/>
                </a:cxn>
                <a:cxn ang="0">
                  <a:pos x="472" y="1642"/>
                </a:cxn>
                <a:cxn ang="0">
                  <a:pos x="472" y="1690"/>
                </a:cxn>
                <a:cxn ang="0">
                  <a:pos x="344" y="1690"/>
                </a:cxn>
                <a:cxn ang="0">
                  <a:pos x="320" y="1666"/>
                </a:cxn>
                <a:cxn ang="0">
                  <a:pos x="320" y="24"/>
                </a:cxn>
                <a:cxn ang="0">
                  <a:pos x="344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448" y="1546"/>
                </a:cxn>
                <a:cxn ang="0">
                  <a:pos x="688" y="1666"/>
                </a:cxn>
                <a:cxn ang="0">
                  <a:pos x="448" y="1786"/>
                </a:cxn>
                <a:cxn ang="0">
                  <a:pos x="448" y="1546"/>
                </a:cxn>
              </a:cxnLst>
              <a:rect l="0" t="0" r="r" b="b"/>
              <a:pathLst>
                <a:path w="688" h="1786">
                  <a:moveTo>
                    <a:pt x="0" y="0"/>
                  </a:moveTo>
                  <a:lnTo>
                    <a:pt x="344" y="0"/>
                  </a:lnTo>
                  <a:cubicBezTo>
                    <a:pt x="358" y="0"/>
                    <a:pt x="368" y="11"/>
                    <a:pt x="368" y="24"/>
                  </a:cubicBezTo>
                  <a:lnTo>
                    <a:pt x="368" y="1666"/>
                  </a:lnTo>
                  <a:lnTo>
                    <a:pt x="344" y="1642"/>
                  </a:lnTo>
                  <a:lnTo>
                    <a:pt x="472" y="1642"/>
                  </a:lnTo>
                  <a:lnTo>
                    <a:pt x="472" y="1690"/>
                  </a:lnTo>
                  <a:lnTo>
                    <a:pt x="344" y="1690"/>
                  </a:lnTo>
                  <a:cubicBezTo>
                    <a:pt x="331" y="1690"/>
                    <a:pt x="320" y="1680"/>
                    <a:pt x="320" y="1666"/>
                  </a:cubicBezTo>
                  <a:lnTo>
                    <a:pt x="320" y="24"/>
                  </a:lnTo>
                  <a:lnTo>
                    <a:pt x="344" y="48"/>
                  </a:lnTo>
                  <a:lnTo>
                    <a:pt x="0" y="48"/>
                  </a:lnTo>
                  <a:lnTo>
                    <a:pt x="0" y="0"/>
                  </a:lnTo>
                  <a:close/>
                  <a:moveTo>
                    <a:pt x="448" y="1546"/>
                  </a:moveTo>
                  <a:lnTo>
                    <a:pt x="688" y="1666"/>
                  </a:lnTo>
                  <a:lnTo>
                    <a:pt x="448" y="1786"/>
                  </a:lnTo>
                  <a:lnTo>
                    <a:pt x="448" y="1546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2112" y="1983"/>
              <a:ext cx="193" cy="429"/>
            </a:xfrm>
            <a:custGeom>
              <a:avLst/>
              <a:gdLst/>
              <a:ahLst/>
              <a:cxnLst>
                <a:cxn ang="0">
                  <a:pos x="0" y="1547"/>
                </a:cxn>
                <a:cxn ang="0">
                  <a:pos x="360" y="1547"/>
                </a:cxn>
                <a:cxn ang="0">
                  <a:pos x="336" y="1571"/>
                </a:cxn>
                <a:cxn ang="0">
                  <a:pos x="336" y="120"/>
                </a:cxn>
                <a:cxn ang="0">
                  <a:pos x="360" y="96"/>
                </a:cxn>
                <a:cxn ang="0">
                  <a:pos x="504" y="96"/>
                </a:cxn>
                <a:cxn ang="0">
                  <a:pos x="504" y="144"/>
                </a:cxn>
                <a:cxn ang="0">
                  <a:pos x="360" y="144"/>
                </a:cxn>
                <a:cxn ang="0">
                  <a:pos x="384" y="120"/>
                </a:cxn>
                <a:cxn ang="0">
                  <a:pos x="384" y="1571"/>
                </a:cxn>
                <a:cxn ang="0">
                  <a:pos x="360" y="1595"/>
                </a:cxn>
                <a:cxn ang="0">
                  <a:pos x="0" y="1595"/>
                </a:cxn>
                <a:cxn ang="0">
                  <a:pos x="0" y="1547"/>
                </a:cxn>
                <a:cxn ang="0">
                  <a:pos x="480" y="0"/>
                </a:cxn>
                <a:cxn ang="0">
                  <a:pos x="720" y="120"/>
                </a:cxn>
                <a:cxn ang="0">
                  <a:pos x="480" y="240"/>
                </a:cxn>
                <a:cxn ang="0">
                  <a:pos x="480" y="0"/>
                </a:cxn>
              </a:cxnLst>
              <a:rect l="0" t="0" r="r" b="b"/>
              <a:pathLst>
                <a:path w="720" h="1595">
                  <a:moveTo>
                    <a:pt x="0" y="1547"/>
                  </a:moveTo>
                  <a:lnTo>
                    <a:pt x="360" y="1547"/>
                  </a:lnTo>
                  <a:lnTo>
                    <a:pt x="336" y="1571"/>
                  </a:lnTo>
                  <a:lnTo>
                    <a:pt x="336" y="120"/>
                  </a:lnTo>
                  <a:cubicBezTo>
                    <a:pt x="336" y="107"/>
                    <a:pt x="347" y="96"/>
                    <a:pt x="360" y="96"/>
                  </a:cubicBezTo>
                  <a:lnTo>
                    <a:pt x="504" y="96"/>
                  </a:lnTo>
                  <a:lnTo>
                    <a:pt x="504" y="144"/>
                  </a:lnTo>
                  <a:lnTo>
                    <a:pt x="360" y="144"/>
                  </a:lnTo>
                  <a:lnTo>
                    <a:pt x="384" y="120"/>
                  </a:lnTo>
                  <a:lnTo>
                    <a:pt x="384" y="1571"/>
                  </a:lnTo>
                  <a:cubicBezTo>
                    <a:pt x="384" y="1584"/>
                    <a:pt x="374" y="1595"/>
                    <a:pt x="360" y="1595"/>
                  </a:cubicBezTo>
                  <a:lnTo>
                    <a:pt x="0" y="1595"/>
                  </a:lnTo>
                  <a:lnTo>
                    <a:pt x="0" y="1547"/>
                  </a:lnTo>
                  <a:close/>
                  <a:moveTo>
                    <a:pt x="480" y="0"/>
                  </a:moveTo>
                  <a:lnTo>
                    <a:pt x="720" y="120"/>
                  </a:lnTo>
                  <a:lnTo>
                    <a:pt x="480" y="24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3281" y="1983"/>
              <a:ext cx="207" cy="65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386" y="100"/>
                </a:cxn>
                <a:cxn ang="0">
                  <a:pos x="362" y="124"/>
                </a:cxn>
                <a:cxn ang="0">
                  <a:pos x="362" y="120"/>
                </a:cxn>
                <a:cxn ang="0">
                  <a:pos x="386" y="96"/>
                </a:cxn>
                <a:cxn ang="0">
                  <a:pos x="557" y="96"/>
                </a:cxn>
                <a:cxn ang="0">
                  <a:pos x="557" y="144"/>
                </a:cxn>
                <a:cxn ang="0">
                  <a:pos x="386" y="144"/>
                </a:cxn>
                <a:cxn ang="0">
                  <a:pos x="410" y="120"/>
                </a:cxn>
                <a:cxn ang="0">
                  <a:pos x="410" y="124"/>
                </a:cxn>
                <a:cxn ang="0">
                  <a:pos x="386" y="148"/>
                </a:cxn>
                <a:cxn ang="0">
                  <a:pos x="0" y="148"/>
                </a:cxn>
                <a:cxn ang="0">
                  <a:pos x="0" y="100"/>
                </a:cxn>
                <a:cxn ang="0">
                  <a:pos x="533" y="0"/>
                </a:cxn>
                <a:cxn ang="0">
                  <a:pos x="773" y="120"/>
                </a:cxn>
                <a:cxn ang="0">
                  <a:pos x="533" y="240"/>
                </a:cxn>
                <a:cxn ang="0">
                  <a:pos x="533" y="0"/>
                </a:cxn>
              </a:cxnLst>
              <a:rect l="0" t="0" r="r" b="b"/>
              <a:pathLst>
                <a:path w="773" h="240">
                  <a:moveTo>
                    <a:pt x="0" y="100"/>
                  </a:moveTo>
                  <a:lnTo>
                    <a:pt x="386" y="100"/>
                  </a:lnTo>
                  <a:lnTo>
                    <a:pt x="362" y="124"/>
                  </a:lnTo>
                  <a:lnTo>
                    <a:pt x="362" y="120"/>
                  </a:lnTo>
                  <a:cubicBezTo>
                    <a:pt x="362" y="107"/>
                    <a:pt x="373" y="96"/>
                    <a:pt x="386" y="96"/>
                  </a:cubicBezTo>
                  <a:lnTo>
                    <a:pt x="557" y="96"/>
                  </a:lnTo>
                  <a:lnTo>
                    <a:pt x="557" y="144"/>
                  </a:lnTo>
                  <a:lnTo>
                    <a:pt x="386" y="144"/>
                  </a:lnTo>
                  <a:lnTo>
                    <a:pt x="410" y="120"/>
                  </a:lnTo>
                  <a:lnTo>
                    <a:pt x="410" y="124"/>
                  </a:lnTo>
                  <a:cubicBezTo>
                    <a:pt x="410" y="138"/>
                    <a:pt x="400" y="148"/>
                    <a:pt x="386" y="148"/>
                  </a:cubicBezTo>
                  <a:lnTo>
                    <a:pt x="0" y="148"/>
                  </a:lnTo>
                  <a:lnTo>
                    <a:pt x="0" y="100"/>
                  </a:lnTo>
                  <a:close/>
                  <a:moveTo>
                    <a:pt x="533" y="0"/>
                  </a:moveTo>
                  <a:lnTo>
                    <a:pt x="773" y="120"/>
                  </a:lnTo>
                  <a:lnTo>
                    <a:pt x="533" y="24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2112" y="2074"/>
              <a:ext cx="1386" cy="554"/>
            </a:xfrm>
            <a:custGeom>
              <a:avLst/>
              <a:gdLst/>
              <a:ahLst/>
              <a:cxnLst>
                <a:cxn ang="0">
                  <a:pos x="0" y="2016"/>
                </a:cxn>
                <a:cxn ang="0">
                  <a:pos x="4644" y="2016"/>
                </a:cxn>
                <a:cxn ang="0">
                  <a:pos x="4620" y="2040"/>
                </a:cxn>
                <a:cxn ang="0">
                  <a:pos x="4620" y="120"/>
                </a:cxn>
                <a:cxn ang="0">
                  <a:pos x="4644" y="96"/>
                </a:cxn>
                <a:cxn ang="0">
                  <a:pos x="4945" y="96"/>
                </a:cxn>
                <a:cxn ang="0">
                  <a:pos x="4945" y="144"/>
                </a:cxn>
                <a:cxn ang="0">
                  <a:pos x="4644" y="144"/>
                </a:cxn>
                <a:cxn ang="0">
                  <a:pos x="4668" y="120"/>
                </a:cxn>
                <a:cxn ang="0">
                  <a:pos x="4668" y="2040"/>
                </a:cxn>
                <a:cxn ang="0">
                  <a:pos x="4644" y="2064"/>
                </a:cxn>
                <a:cxn ang="0">
                  <a:pos x="0" y="2064"/>
                </a:cxn>
                <a:cxn ang="0">
                  <a:pos x="0" y="2016"/>
                </a:cxn>
                <a:cxn ang="0">
                  <a:pos x="4921" y="0"/>
                </a:cxn>
                <a:cxn ang="0">
                  <a:pos x="5161" y="120"/>
                </a:cxn>
                <a:cxn ang="0">
                  <a:pos x="4921" y="240"/>
                </a:cxn>
                <a:cxn ang="0">
                  <a:pos x="4921" y="0"/>
                </a:cxn>
              </a:cxnLst>
              <a:rect l="0" t="0" r="r" b="b"/>
              <a:pathLst>
                <a:path w="5161" h="2064">
                  <a:moveTo>
                    <a:pt x="0" y="2016"/>
                  </a:moveTo>
                  <a:lnTo>
                    <a:pt x="4644" y="2016"/>
                  </a:lnTo>
                  <a:lnTo>
                    <a:pt x="4620" y="2040"/>
                  </a:lnTo>
                  <a:lnTo>
                    <a:pt x="4620" y="120"/>
                  </a:lnTo>
                  <a:cubicBezTo>
                    <a:pt x="4620" y="107"/>
                    <a:pt x="4631" y="96"/>
                    <a:pt x="4644" y="96"/>
                  </a:cubicBezTo>
                  <a:lnTo>
                    <a:pt x="4945" y="96"/>
                  </a:lnTo>
                  <a:lnTo>
                    <a:pt x="4945" y="144"/>
                  </a:lnTo>
                  <a:lnTo>
                    <a:pt x="4644" y="144"/>
                  </a:lnTo>
                  <a:lnTo>
                    <a:pt x="4668" y="120"/>
                  </a:lnTo>
                  <a:lnTo>
                    <a:pt x="4668" y="2040"/>
                  </a:lnTo>
                  <a:cubicBezTo>
                    <a:pt x="4668" y="2054"/>
                    <a:pt x="4658" y="2064"/>
                    <a:pt x="4644" y="2064"/>
                  </a:cubicBezTo>
                  <a:lnTo>
                    <a:pt x="0" y="2064"/>
                  </a:lnTo>
                  <a:lnTo>
                    <a:pt x="0" y="2016"/>
                  </a:lnTo>
                  <a:close/>
                  <a:moveTo>
                    <a:pt x="4921" y="0"/>
                  </a:moveTo>
                  <a:lnTo>
                    <a:pt x="5161" y="120"/>
                  </a:lnTo>
                  <a:lnTo>
                    <a:pt x="4921" y="240"/>
                  </a:lnTo>
                  <a:lnTo>
                    <a:pt x="4921" y="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0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17" y="1723"/>
              <a:ext cx="1032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4463" y="1984"/>
              <a:ext cx="151" cy="64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281" y="94"/>
                </a:cxn>
                <a:cxn ang="0">
                  <a:pos x="305" y="118"/>
                </a:cxn>
                <a:cxn ang="0">
                  <a:pos x="305" y="120"/>
                </a:cxn>
                <a:cxn ang="0">
                  <a:pos x="281" y="96"/>
                </a:cxn>
                <a:cxn ang="0">
                  <a:pos x="346" y="96"/>
                </a:cxn>
                <a:cxn ang="0">
                  <a:pos x="346" y="144"/>
                </a:cxn>
                <a:cxn ang="0">
                  <a:pos x="281" y="144"/>
                </a:cxn>
                <a:cxn ang="0">
                  <a:pos x="257" y="120"/>
                </a:cxn>
                <a:cxn ang="0">
                  <a:pos x="257" y="118"/>
                </a:cxn>
                <a:cxn ang="0">
                  <a:pos x="281" y="142"/>
                </a:cxn>
                <a:cxn ang="0">
                  <a:pos x="0" y="142"/>
                </a:cxn>
                <a:cxn ang="0">
                  <a:pos x="0" y="94"/>
                </a:cxn>
                <a:cxn ang="0">
                  <a:pos x="322" y="0"/>
                </a:cxn>
                <a:cxn ang="0">
                  <a:pos x="562" y="120"/>
                </a:cxn>
                <a:cxn ang="0">
                  <a:pos x="322" y="240"/>
                </a:cxn>
                <a:cxn ang="0">
                  <a:pos x="322" y="0"/>
                </a:cxn>
              </a:cxnLst>
              <a:rect l="0" t="0" r="r" b="b"/>
              <a:pathLst>
                <a:path w="562" h="240">
                  <a:moveTo>
                    <a:pt x="0" y="94"/>
                  </a:moveTo>
                  <a:lnTo>
                    <a:pt x="281" y="94"/>
                  </a:lnTo>
                  <a:cubicBezTo>
                    <a:pt x="294" y="94"/>
                    <a:pt x="305" y="105"/>
                    <a:pt x="305" y="118"/>
                  </a:cubicBezTo>
                  <a:lnTo>
                    <a:pt x="305" y="120"/>
                  </a:lnTo>
                  <a:lnTo>
                    <a:pt x="281" y="96"/>
                  </a:lnTo>
                  <a:lnTo>
                    <a:pt x="346" y="96"/>
                  </a:lnTo>
                  <a:lnTo>
                    <a:pt x="346" y="144"/>
                  </a:lnTo>
                  <a:lnTo>
                    <a:pt x="281" y="144"/>
                  </a:lnTo>
                  <a:cubicBezTo>
                    <a:pt x="268" y="144"/>
                    <a:pt x="257" y="134"/>
                    <a:pt x="257" y="120"/>
                  </a:cubicBezTo>
                  <a:lnTo>
                    <a:pt x="257" y="118"/>
                  </a:lnTo>
                  <a:lnTo>
                    <a:pt x="281" y="142"/>
                  </a:lnTo>
                  <a:lnTo>
                    <a:pt x="0" y="142"/>
                  </a:lnTo>
                  <a:lnTo>
                    <a:pt x="0" y="94"/>
                  </a:lnTo>
                  <a:close/>
                  <a:moveTo>
                    <a:pt x="322" y="0"/>
                  </a:moveTo>
                  <a:lnTo>
                    <a:pt x="562" y="120"/>
                  </a:lnTo>
                  <a:lnTo>
                    <a:pt x="322" y="240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25"/>
            <p:cNvSpPr>
              <a:spLocks noChangeArrowheads="1"/>
            </p:cNvSpPr>
            <p:nvPr/>
          </p:nvSpPr>
          <p:spPr bwMode="auto">
            <a:xfrm>
              <a:off x="4744" y="1616"/>
              <a:ext cx="881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Total volumetric 3D model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2198" y="1104"/>
              <a:ext cx="94" cy="344"/>
            </a:xfrm>
            <a:custGeom>
              <a:avLst/>
              <a:gdLst/>
              <a:ahLst/>
              <a:cxnLst>
                <a:cxn ang="0">
                  <a:pos x="0" y="297"/>
                </a:cxn>
                <a:cxn ang="0">
                  <a:pos x="23" y="297"/>
                </a:cxn>
                <a:cxn ang="0">
                  <a:pos x="23" y="0"/>
                </a:cxn>
                <a:cxn ang="0">
                  <a:pos x="70" y="0"/>
                </a:cxn>
                <a:cxn ang="0">
                  <a:pos x="70" y="297"/>
                </a:cxn>
                <a:cxn ang="0">
                  <a:pos x="94" y="297"/>
                </a:cxn>
                <a:cxn ang="0">
                  <a:pos x="47" y="344"/>
                </a:cxn>
                <a:cxn ang="0">
                  <a:pos x="0" y="297"/>
                </a:cxn>
              </a:cxnLst>
              <a:rect l="0" t="0" r="r" b="b"/>
              <a:pathLst>
                <a:path w="94" h="344">
                  <a:moveTo>
                    <a:pt x="0" y="297"/>
                  </a:moveTo>
                  <a:lnTo>
                    <a:pt x="23" y="297"/>
                  </a:lnTo>
                  <a:lnTo>
                    <a:pt x="23" y="0"/>
                  </a:lnTo>
                  <a:lnTo>
                    <a:pt x="70" y="0"/>
                  </a:lnTo>
                  <a:lnTo>
                    <a:pt x="70" y="297"/>
                  </a:lnTo>
                  <a:lnTo>
                    <a:pt x="94" y="297"/>
                  </a:lnTo>
                  <a:lnTo>
                    <a:pt x="47" y="344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7"/>
            <p:cNvSpPr>
              <a:spLocks noEditPoints="1"/>
            </p:cNvSpPr>
            <p:nvPr/>
          </p:nvSpPr>
          <p:spPr bwMode="auto">
            <a:xfrm>
              <a:off x="2192" y="1102"/>
              <a:ext cx="105" cy="349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29" y="296"/>
                </a:cxn>
                <a:cxn ang="0">
                  <a:pos x="27" y="299"/>
                </a:cxn>
                <a:cxn ang="0">
                  <a:pos x="27" y="0"/>
                </a:cxn>
                <a:cxn ang="0">
                  <a:pos x="79" y="0"/>
                </a:cxn>
                <a:cxn ang="0">
                  <a:pos x="79" y="299"/>
                </a:cxn>
                <a:cxn ang="0">
                  <a:pos x="76" y="296"/>
                </a:cxn>
                <a:cxn ang="0">
                  <a:pos x="105" y="296"/>
                </a:cxn>
                <a:cxn ang="0">
                  <a:pos x="53" y="349"/>
                </a:cxn>
                <a:cxn ang="0">
                  <a:pos x="0" y="296"/>
                </a:cxn>
                <a:cxn ang="0">
                  <a:pos x="54" y="345"/>
                </a:cxn>
                <a:cxn ang="0">
                  <a:pos x="51" y="345"/>
                </a:cxn>
                <a:cxn ang="0">
                  <a:pos x="99" y="297"/>
                </a:cxn>
                <a:cxn ang="0">
                  <a:pos x="100" y="301"/>
                </a:cxn>
                <a:cxn ang="0">
                  <a:pos x="74" y="301"/>
                </a:cxn>
                <a:cxn ang="0">
                  <a:pos x="74" y="2"/>
                </a:cxn>
                <a:cxn ang="0">
                  <a:pos x="76" y="4"/>
                </a:cxn>
                <a:cxn ang="0">
                  <a:pos x="29" y="4"/>
                </a:cxn>
                <a:cxn ang="0">
                  <a:pos x="31" y="2"/>
                </a:cxn>
                <a:cxn ang="0">
                  <a:pos x="31" y="301"/>
                </a:cxn>
                <a:cxn ang="0">
                  <a:pos x="6" y="301"/>
                </a:cxn>
                <a:cxn ang="0">
                  <a:pos x="7" y="297"/>
                </a:cxn>
                <a:cxn ang="0">
                  <a:pos x="54" y="345"/>
                </a:cxn>
              </a:cxnLst>
              <a:rect l="0" t="0" r="r" b="b"/>
              <a:pathLst>
                <a:path w="105" h="349">
                  <a:moveTo>
                    <a:pt x="0" y="296"/>
                  </a:moveTo>
                  <a:lnTo>
                    <a:pt x="29" y="296"/>
                  </a:lnTo>
                  <a:lnTo>
                    <a:pt x="27" y="299"/>
                  </a:lnTo>
                  <a:lnTo>
                    <a:pt x="27" y="0"/>
                  </a:lnTo>
                  <a:lnTo>
                    <a:pt x="79" y="0"/>
                  </a:lnTo>
                  <a:lnTo>
                    <a:pt x="79" y="299"/>
                  </a:lnTo>
                  <a:lnTo>
                    <a:pt x="76" y="296"/>
                  </a:lnTo>
                  <a:lnTo>
                    <a:pt x="105" y="296"/>
                  </a:lnTo>
                  <a:lnTo>
                    <a:pt x="53" y="349"/>
                  </a:lnTo>
                  <a:lnTo>
                    <a:pt x="0" y="296"/>
                  </a:lnTo>
                  <a:close/>
                  <a:moveTo>
                    <a:pt x="54" y="345"/>
                  </a:moveTo>
                  <a:lnTo>
                    <a:pt x="51" y="345"/>
                  </a:lnTo>
                  <a:lnTo>
                    <a:pt x="99" y="297"/>
                  </a:lnTo>
                  <a:lnTo>
                    <a:pt x="100" y="301"/>
                  </a:lnTo>
                  <a:lnTo>
                    <a:pt x="74" y="301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29" y="4"/>
                  </a:lnTo>
                  <a:lnTo>
                    <a:pt x="31" y="2"/>
                  </a:lnTo>
                  <a:lnTo>
                    <a:pt x="31" y="301"/>
                  </a:lnTo>
                  <a:lnTo>
                    <a:pt x="6" y="301"/>
                  </a:lnTo>
                  <a:lnTo>
                    <a:pt x="7" y="297"/>
                  </a:lnTo>
                  <a:lnTo>
                    <a:pt x="54" y="345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2303" y="1096"/>
              <a:ext cx="245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Point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auto">
            <a:xfrm>
              <a:off x="2484" y="1096"/>
              <a:ext cx="65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2510" y="1096"/>
              <a:ext cx="662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cloud filtering &amp;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2303" y="1188"/>
              <a:ext cx="69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Mesh generation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Freeform 32"/>
            <p:cNvSpPr>
              <a:spLocks/>
            </p:cNvSpPr>
            <p:nvPr/>
          </p:nvSpPr>
          <p:spPr bwMode="auto">
            <a:xfrm>
              <a:off x="3328" y="1104"/>
              <a:ext cx="95" cy="344"/>
            </a:xfrm>
            <a:custGeom>
              <a:avLst/>
              <a:gdLst/>
              <a:ahLst/>
              <a:cxnLst>
                <a:cxn ang="0">
                  <a:pos x="0" y="297"/>
                </a:cxn>
                <a:cxn ang="0">
                  <a:pos x="24" y="297"/>
                </a:cxn>
                <a:cxn ang="0">
                  <a:pos x="24" y="0"/>
                </a:cxn>
                <a:cxn ang="0">
                  <a:pos x="71" y="0"/>
                </a:cxn>
                <a:cxn ang="0">
                  <a:pos x="71" y="297"/>
                </a:cxn>
                <a:cxn ang="0">
                  <a:pos x="95" y="297"/>
                </a:cxn>
                <a:cxn ang="0">
                  <a:pos x="47" y="344"/>
                </a:cxn>
                <a:cxn ang="0">
                  <a:pos x="0" y="297"/>
                </a:cxn>
              </a:cxnLst>
              <a:rect l="0" t="0" r="r" b="b"/>
              <a:pathLst>
                <a:path w="95" h="344">
                  <a:moveTo>
                    <a:pt x="0" y="297"/>
                  </a:moveTo>
                  <a:lnTo>
                    <a:pt x="24" y="297"/>
                  </a:lnTo>
                  <a:lnTo>
                    <a:pt x="24" y="0"/>
                  </a:lnTo>
                  <a:lnTo>
                    <a:pt x="71" y="0"/>
                  </a:lnTo>
                  <a:lnTo>
                    <a:pt x="71" y="297"/>
                  </a:lnTo>
                  <a:lnTo>
                    <a:pt x="95" y="297"/>
                  </a:lnTo>
                  <a:lnTo>
                    <a:pt x="47" y="344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3"/>
            <p:cNvSpPr>
              <a:spLocks noEditPoints="1"/>
            </p:cNvSpPr>
            <p:nvPr/>
          </p:nvSpPr>
          <p:spPr bwMode="auto">
            <a:xfrm>
              <a:off x="3323" y="1102"/>
              <a:ext cx="105" cy="349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29" y="296"/>
                </a:cxn>
                <a:cxn ang="0">
                  <a:pos x="26" y="299"/>
                </a:cxn>
                <a:cxn ang="0">
                  <a:pos x="26" y="0"/>
                </a:cxn>
                <a:cxn ang="0">
                  <a:pos x="78" y="0"/>
                </a:cxn>
                <a:cxn ang="0">
                  <a:pos x="78" y="299"/>
                </a:cxn>
                <a:cxn ang="0">
                  <a:pos x="76" y="296"/>
                </a:cxn>
                <a:cxn ang="0">
                  <a:pos x="105" y="296"/>
                </a:cxn>
                <a:cxn ang="0">
                  <a:pos x="52" y="349"/>
                </a:cxn>
                <a:cxn ang="0">
                  <a:pos x="0" y="296"/>
                </a:cxn>
                <a:cxn ang="0">
                  <a:pos x="54" y="345"/>
                </a:cxn>
                <a:cxn ang="0">
                  <a:pos x="51" y="345"/>
                </a:cxn>
                <a:cxn ang="0">
                  <a:pos x="98" y="297"/>
                </a:cxn>
                <a:cxn ang="0">
                  <a:pos x="100" y="301"/>
                </a:cxn>
                <a:cxn ang="0">
                  <a:pos x="74" y="301"/>
                </a:cxn>
                <a:cxn ang="0">
                  <a:pos x="74" y="2"/>
                </a:cxn>
                <a:cxn ang="0">
                  <a:pos x="76" y="4"/>
                </a:cxn>
                <a:cxn ang="0">
                  <a:pos x="29" y="4"/>
                </a:cxn>
                <a:cxn ang="0">
                  <a:pos x="31" y="2"/>
                </a:cxn>
                <a:cxn ang="0">
                  <a:pos x="31" y="301"/>
                </a:cxn>
                <a:cxn ang="0">
                  <a:pos x="5" y="301"/>
                </a:cxn>
                <a:cxn ang="0">
                  <a:pos x="7" y="297"/>
                </a:cxn>
                <a:cxn ang="0">
                  <a:pos x="54" y="345"/>
                </a:cxn>
              </a:cxnLst>
              <a:rect l="0" t="0" r="r" b="b"/>
              <a:pathLst>
                <a:path w="105" h="349">
                  <a:moveTo>
                    <a:pt x="0" y="296"/>
                  </a:moveTo>
                  <a:lnTo>
                    <a:pt x="29" y="296"/>
                  </a:lnTo>
                  <a:lnTo>
                    <a:pt x="26" y="299"/>
                  </a:lnTo>
                  <a:lnTo>
                    <a:pt x="26" y="0"/>
                  </a:lnTo>
                  <a:lnTo>
                    <a:pt x="78" y="0"/>
                  </a:lnTo>
                  <a:lnTo>
                    <a:pt x="78" y="299"/>
                  </a:lnTo>
                  <a:lnTo>
                    <a:pt x="76" y="296"/>
                  </a:lnTo>
                  <a:lnTo>
                    <a:pt x="105" y="296"/>
                  </a:lnTo>
                  <a:lnTo>
                    <a:pt x="52" y="349"/>
                  </a:lnTo>
                  <a:lnTo>
                    <a:pt x="0" y="296"/>
                  </a:lnTo>
                  <a:close/>
                  <a:moveTo>
                    <a:pt x="54" y="345"/>
                  </a:moveTo>
                  <a:lnTo>
                    <a:pt x="51" y="345"/>
                  </a:lnTo>
                  <a:lnTo>
                    <a:pt x="98" y="297"/>
                  </a:lnTo>
                  <a:lnTo>
                    <a:pt x="100" y="301"/>
                  </a:lnTo>
                  <a:lnTo>
                    <a:pt x="74" y="301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29" y="4"/>
                  </a:lnTo>
                  <a:lnTo>
                    <a:pt x="31" y="2"/>
                  </a:lnTo>
                  <a:lnTo>
                    <a:pt x="31" y="301"/>
                  </a:lnTo>
                  <a:lnTo>
                    <a:pt x="5" y="301"/>
                  </a:lnTo>
                  <a:lnTo>
                    <a:pt x="7" y="297"/>
                  </a:lnTo>
                  <a:lnTo>
                    <a:pt x="54" y="345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34"/>
            <p:cNvSpPr>
              <a:spLocks noChangeArrowheads="1"/>
            </p:cNvSpPr>
            <p:nvPr/>
          </p:nvSpPr>
          <p:spPr bwMode="auto">
            <a:xfrm>
              <a:off x="3432" y="1096"/>
              <a:ext cx="889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Mapping the textures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3432" y="1188"/>
              <a:ext cx="468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on meshes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4489" y="1104"/>
              <a:ext cx="94" cy="344"/>
            </a:xfrm>
            <a:custGeom>
              <a:avLst/>
              <a:gdLst/>
              <a:ahLst/>
              <a:cxnLst>
                <a:cxn ang="0">
                  <a:pos x="0" y="297"/>
                </a:cxn>
                <a:cxn ang="0">
                  <a:pos x="23" y="297"/>
                </a:cxn>
                <a:cxn ang="0">
                  <a:pos x="23" y="0"/>
                </a:cxn>
                <a:cxn ang="0">
                  <a:pos x="70" y="0"/>
                </a:cxn>
                <a:cxn ang="0">
                  <a:pos x="70" y="297"/>
                </a:cxn>
                <a:cxn ang="0">
                  <a:pos x="94" y="297"/>
                </a:cxn>
                <a:cxn ang="0">
                  <a:pos x="47" y="344"/>
                </a:cxn>
                <a:cxn ang="0">
                  <a:pos x="0" y="297"/>
                </a:cxn>
              </a:cxnLst>
              <a:rect l="0" t="0" r="r" b="b"/>
              <a:pathLst>
                <a:path w="94" h="344">
                  <a:moveTo>
                    <a:pt x="0" y="297"/>
                  </a:moveTo>
                  <a:lnTo>
                    <a:pt x="23" y="297"/>
                  </a:lnTo>
                  <a:lnTo>
                    <a:pt x="23" y="0"/>
                  </a:lnTo>
                  <a:lnTo>
                    <a:pt x="70" y="0"/>
                  </a:lnTo>
                  <a:lnTo>
                    <a:pt x="70" y="297"/>
                  </a:lnTo>
                  <a:lnTo>
                    <a:pt x="94" y="297"/>
                  </a:lnTo>
                  <a:lnTo>
                    <a:pt x="47" y="344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4483" y="1102"/>
              <a:ext cx="105" cy="349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29" y="296"/>
                </a:cxn>
                <a:cxn ang="0">
                  <a:pos x="27" y="299"/>
                </a:cxn>
                <a:cxn ang="0">
                  <a:pos x="27" y="0"/>
                </a:cxn>
                <a:cxn ang="0">
                  <a:pos x="79" y="0"/>
                </a:cxn>
                <a:cxn ang="0">
                  <a:pos x="79" y="299"/>
                </a:cxn>
                <a:cxn ang="0">
                  <a:pos x="76" y="296"/>
                </a:cxn>
                <a:cxn ang="0">
                  <a:pos x="105" y="296"/>
                </a:cxn>
                <a:cxn ang="0">
                  <a:pos x="53" y="349"/>
                </a:cxn>
                <a:cxn ang="0">
                  <a:pos x="0" y="296"/>
                </a:cxn>
                <a:cxn ang="0">
                  <a:pos x="54" y="345"/>
                </a:cxn>
                <a:cxn ang="0">
                  <a:pos x="51" y="345"/>
                </a:cxn>
                <a:cxn ang="0">
                  <a:pos x="99" y="297"/>
                </a:cxn>
                <a:cxn ang="0">
                  <a:pos x="100" y="301"/>
                </a:cxn>
                <a:cxn ang="0">
                  <a:pos x="74" y="301"/>
                </a:cxn>
                <a:cxn ang="0">
                  <a:pos x="74" y="2"/>
                </a:cxn>
                <a:cxn ang="0">
                  <a:pos x="76" y="4"/>
                </a:cxn>
                <a:cxn ang="0">
                  <a:pos x="29" y="4"/>
                </a:cxn>
                <a:cxn ang="0">
                  <a:pos x="31" y="2"/>
                </a:cxn>
                <a:cxn ang="0">
                  <a:pos x="31" y="301"/>
                </a:cxn>
                <a:cxn ang="0">
                  <a:pos x="6" y="301"/>
                </a:cxn>
                <a:cxn ang="0">
                  <a:pos x="7" y="297"/>
                </a:cxn>
                <a:cxn ang="0">
                  <a:pos x="54" y="345"/>
                </a:cxn>
              </a:cxnLst>
              <a:rect l="0" t="0" r="r" b="b"/>
              <a:pathLst>
                <a:path w="105" h="349">
                  <a:moveTo>
                    <a:pt x="0" y="296"/>
                  </a:moveTo>
                  <a:lnTo>
                    <a:pt x="29" y="296"/>
                  </a:lnTo>
                  <a:lnTo>
                    <a:pt x="27" y="299"/>
                  </a:lnTo>
                  <a:lnTo>
                    <a:pt x="27" y="0"/>
                  </a:lnTo>
                  <a:lnTo>
                    <a:pt x="79" y="0"/>
                  </a:lnTo>
                  <a:lnTo>
                    <a:pt x="79" y="299"/>
                  </a:lnTo>
                  <a:lnTo>
                    <a:pt x="76" y="296"/>
                  </a:lnTo>
                  <a:lnTo>
                    <a:pt x="105" y="296"/>
                  </a:lnTo>
                  <a:lnTo>
                    <a:pt x="53" y="349"/>
                  </a:lnTo>
                  <a:lnTo>
                    <a:pt x="0" y="296"/>
                  </a:lnTo>
                  <a:close/>
                  <a:moveTo>
                    <a:pt x="54" y="345"/>
                  </a:moveTo>
                  <a:lnTo>
                    <a:pt x="51" y="345"/>
                  </a:lnTo>
                  <a:lnTo>
                    <a:pt x="99" y="297"/>
                  </a:lnTo>
                  <a:lnTo>
                    <a:pt x="100" y="301"/>
                  </a:lnTo>
                  <a:lnTo>
                    <a:pt x="74" y="301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29" y="4"/>
                  </a:lnTo>
                  <a:lnTo>
                    <a:pt x="31" y="2"/>
                  </a:lnTo>
                  <a:lnTo>
                    <a:pt x="31" y="301"/>
                  </a:lnTo>
                  <a:lnTo>
                    <a:pt x="6" y="301"/>
                  </a:lnTo>
                  <a:lnTo>
                    <a:pt x="7" y="297"/>
                  </a:lnTo>
                  <a:lnTo>
                    <a:pt x="54" y="345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4592" y="1096"/>
              <a:ext cx="658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Enhancement &amp;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39"/>
            <p:cNvSpPr>
              <a:spLocks noChangeArrowheads="1"/>
            </p:cNvSpPr>
            <p:nvPr/>
          </p:nvSpPr>
          <p:spPr bwMode="auto">
            <a:xfrm>
              <a:off x="4592" y="1188"/>
              <a:ext cx="868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Alignment of meshes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  <p:sp>
        <p:nvSpPr>
          <p:cNvPr id="4" name="Chevron 3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374775"/>
            <a:ext cx="8686800" cy="3959225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p:oleObj spid="_x0000_s103426" name="Equation" r:id="rId4" imgW="901309" imgH="241195" progId="Equation.3">
              <p:embed/>
            </p:oleObj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p:oleObj spid="_x0000_s103427" name="Equation" r:id="rId9" imgW="939392" imgH="241195" progId="Equation.3">
              <p:embed/>
            </p:oleObj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5" name="Chevron 2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991600" cy="3959225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  <a:p>
            <a:endParaRPr lang="de-CH" sz="2400" dirty="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p:oleObj spid="_x0000_s104450" name="Equation" r:id="rId4" imgW="901309" imgH="241195" progId="Equation.3">
              <p:embed/>
            </p:oleObj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p:oleObj spid="_x0000_s104451" name="Equation" r:id="rId9" imgW="939392" imgH="241195" progId="Equation.3">
              <p:embed/>
            </p:oleObj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7" name="Chevron 2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839200" cy="3959225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  <a:p>
            <a:endParaRPr lang="de-CH" sz="2400" dirty="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p:oleObj spid="_x0000_s105474" name="Equation" r:id="rId4" imgW="901309" imgH="241195" progId="Equation.3">
              <p:embed/>
            </p:oleObj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p:oleObj spid="_x0000_s105475" name="Equation" r:id="rId9" imgW="939392" imgH="241195" progId="Equation.3">
              <p:embed/>
            </p:oleObj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29" name="Chevron 28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3959225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  <a:p>
            <a:endParaRPr lang="de-CH" sz="2400" dirty="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p:oleObj spid="_x0000_s106498" name="Equation" r:id="rId4" imgW="901309" imgH="241195" progId="Equation.3">
              <p:embed/>
            </p:oleObj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p:oleObj spid="_x0000_s106499" name="Equation" r:id="rId9" imgW="939392" imgH="241195" progId="Equation.3">
              <p:embed/>
            </p:oleObj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31" name="Chevron 30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915400" cy="3959225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  <a:p>
            <a:endParaRPr lang="de-CH" sz="2400" dirty="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p:oleObj spid="_x0000_s107522" name="Equation" r:id="rId4" imgW="901309" imgH="241195" progId="Equation.3">
              <p:embed/>
            </p:oleObj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p:oleObj spid="_x0000_s107523" name="Equation" r:id="rId9" imgW="939392" imgH="241195" progId="Equation.3">
              <p:embed/>
            </p:oleObj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0" name="Chevron 4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3" name="Chevron 5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9448800" cy="3959225"/>
          </a:xfrm>
        </p:spPr>
        <p:txBody>
          <a:bodyPr/>
          <a:lstStyle/>
          <a:p>
            <a:r>
              <a:rPr lang="en-US" sz="2400" dirty="0" smtClean="0"/>
              <a:t>Function responses for increasing scale (scale signature) </a:t>
            </a:r>
            <a:endParaRPr lang="de-CH" sz="2400" dirty="0" smtClean="0"/>
          </a:p>
          <a:p>
            <a:endParaRPr lang="de-CH" sz="2400" dirty="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p:oleObj spid="_x0000_s108546" name="Equation" r:id="rId4" imgW="901309" imgH="241195" progId="Equation.3">
              <p:embed/>
            </p:oleObj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p:oleObj spid="_x0000_s108547" name="Equation" r:id="rId9" imgW="965200" imgH="241300" progId="Equation.3">
              <p:embed/>
            </p:oleObj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48" name="Chevron 4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49" name="Chevron 4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0" name="Chevron 4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777875" y="449580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How to find corresponding patch </a:t>
            </a:r>
            <a:r>
              <a:rPr lang="pl-PL" sz="2400" dirty="0" smtClean="0"/>
              <a:t>sizes</a:t>
            </a:r>
            <a:r>
              <a:rPr lang="en-GB" sz="2400" dirty="0" smtClean="0"/>
              <a:t> (scale)</a:t>
            </a:r>
            <a:r>
              <a:rPr lang="pl-PL" sz="2400" dirty="0" smtClean="0"/>
              <a:t>?</a:t>
            </a:r>
            <a:endParaRPr lang="en-US" sz="2400" dirty="0"/>
          </a:p>
        </p:txBody>
      </p:sp>
      <p:sp>
        <p:nvSpPr>
          <p:cNvPr id="18" name="Chevron 1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96862"/>
            <a:ext cx="9448800" cy="922338"/>
          </a:xfrm>
        </p:spPr>
        <p:txBody>
          <a:bodyPr/>
          <a:lstStyle/>
          <a:p>
            <a:r>
              <a:rPr lang="en-US" altLang="en-US" dirty="0" smtClean="0"/>
              <a:t>Multi-scale Patching </a:t>
            </a:r>
            <a:r>
              <a:rPr lang="en-US" altLang="en-US" dirty="0" smtClean="0">
                <a:sym typeface="Wingdings" pitchFamily="2" charset="2"/>
              </a:rPr>
              <a:t></a:t>
            </a:r>
            <a:r>
              <a:rPr lang="en-US" altLang="en-US" dirty="0" smtClean="0"/>
              <a:t>Sampling &amp; Filtering</a:t>
            </a:r>
            <a:endParaRPr lang="ru-RU" altLang="en-US" dirty="0" smtClean="0"/>
          </a:p>
        </p:txBody>
      </p:sp>
      <p:sp>
        <p:nvSpPr>
          <p:cNvPr id="17" name="Chevron 1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09600" y="2667000"/>
            <a:ext cx="8137525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3600" dirty="0"/>
              <a:t/>
            </a:r>
            <a:br>
              <a:rPr lang="pl-PL" sz="3600" dirty="0"/>
            </a:br>
            <a:r>
              <a:rPr lang="en-GB" sz="3600" dirty="0" smtClean="0"/>
              <a:t>Background on Sampling and Filtering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4648200" y="1238250"/>
          <a:ext cx="1509713" cy="935038"/>
        </p:xfrm>
        <a:graphic>
          <a:graphicData uri="http://schemas.openxmlformats.org/presentationml/2006/ole">
            <p:oleObj spid="_x0000_s92162" name="Equation" r:id="rId5" imgW="330057" imgH="203112" progId="Equation.3">
              <p:embed/>
            </p:oleObj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762000" y="1295400"/>
          <a:ext cx="1625600" cy="936625"/>
        </p:xfrm>
        <a:graphic>
          <a:graphicData uri="http://schemas.openxmlformats.org/presentationml/2006/ole">
            <p:oleObj spid="_x0000_s92163" name="Equation" r:id="rId6" imgW="355292" imgH="203024" progId="Equation.3">
              <p:embed/>
            </p:oleObj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457200" y="381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Calibri" pitchFamily="34" charset="0"/>
              </a:rPr>
              <a:t>Image </a:t>
            </a:r>
            <a:r>
              <a:rPr lang="en-US" sz="3600" b="1" dirty="0" smtClean="0">
                <a:solidFill>
                  <a:schemeClr val="tx2"/>
                </a:solidFill>
                <a:latin typeface="Calibri" pitchFamily="34" charset="0"/>
              </a:rPr>
              <a:t>filtering: box filter</a:t>
            </a:r>
            <a:endParaRPr lang="en-US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848600" y="11430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6781800" y="1371600"/>
          <a:ext cx="1020763" cy="563563"/>
        </p:xfrm>
        <a:graphic>
          <a:graphicData uri="http://schemas.openxmlformats.org/presentationml/2006/ole">
            <p:oleObj spid="_x0000_s92164" name="Equation" r:id="rId8" imgW="368140" imgH="203112" progId="Equation.3">
              <p:embed/>
            </p:oleObj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p:oleObj spid="_x0000_s92165" name="Equation" r:id="rId9" imgW="2070100" imgH="355600" progId="Equation.3">
              <p:embed/>
            </p:oleObj>
          </a:graphicData>
        </a:graphic>
      </p:graphicFrame>
      <p:sp>
        <p:nvSpPr>
          <p:cNvPr id="33" name="Chevron 32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93876"/>
            <a:ext cx="5625928" cy="2973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5900"/>
            <a:ext cx="8839200" cy="922338"/>
          </a:xfrm>
        </p:spPr>
        <p:txBody>
          <a:bodyPr/>
          <a:lstStyle/>
          <a:p>
            <a:r>
              <a:rPr lang="en-US" dirty="0" smtClean="0"/>
              <a:t>Detailed Reconstruction &amp; Texturing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8" name="Picture 7" descr="meetingroomtm-light.jpg"/>
          <p:cNvPicPr>
            <a:picLocks noChangeAspect="1"/>
          </p:cNvPicPr>
          <p:nvPr/>
        </p:nvPicPr>
        <p:blipFill>
          <a:blip r:embed="rId4" cstate="print"/>
          <a:srcRect t="11737" b="15808"/>
          <a:stretch>
            <a:fillRect/>
          </a:stretch>
        </p:blipFill>
        <p:spPr>
          <a:xfrm>
            <a:off x="1663795" y="4035260"/>
            <a:ext cx="5422805" cy="2517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4800600" y="1427162"/>
          <a:ext cx="1509713" cy="935038"/>
        </p:xfrm>
        <a:graphic>
          <a:graphicData uri="http://schemas.openxmlformats.org/presentationml/2006/ole">
            <p:oleObj spid="_x0000_s90114" name="Equation" r:id="rId5" imgW="330057" imgH="203112" progId="Equation.3">
              <p:embed/>
            </p:oleObj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04800" y="1425575"/>
          <a:ext cx="1625600" cy="936625"/>
        </p:xfrm>
        <a:graphic>
          <a:graphicData uri="http://schemas.openxmlformats.org/presentationml/2006/ole">
            <p:oleObj spid="_x0000_s90115" name="Equation" r:id="rId6" imgW="355292" imgH="203024" progId="Equation.3">
              <p:embed/>
            </p:oleObj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60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3600" b="1" dirty="0" smtClean="0">
                <a:solidFill>
                  <a:schemeClr val="tx2"/>
                </a:solidFill>
                <a:latin typeface="Calibri" pitchFamily="34" charset="0"/>
              </a:rPr>
              <a:t>Image filtering: box filter</a:t>
            </a:r>
            <a:endParaRPr lang="en-US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p:oleObj spid="_x0000_s90117" name="Equation" r:id="rId7" imgW="2070100" imgH="355600" progId="Equation.3">
              <p:embed/>
            </p:oleObj>
          </a:graphicData>
        </a:graphic>
      </p:graphicFrame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8240712" y="1549400"/>
            <a:ext cx="685800" cy="584200"/>
            <a:chOff x="3799" y="2064"/>
            <a:chExt cx="1433" cy="1136"/>
          </a:xfrm>
        </p:grpSpPr>
        <p:grpSp>
          <p:nvGrpSpPr>
            <p:cNvPr id="3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GB"/>
              </a:p>
            </p:txBody>
          </p:sp>
        </p:grpSp>
        <p:pic>
          <p:nvPicPr>
            <p:cNvPr id="3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0" name="Object 26"/>
          <p:cNvGraphicFramePr>
            <a:graphicFrameLocks noChangeAspect="1"/>
          </p:cNvGraphicFramePr>
          <p:nvPr/>
        </p:nvGraphicFramePr>
        <p:xfrm>
          <a:off x="7086600" y="1473200"/>
          <a:ext cx="1020762" cy="563563"/>
        </p:xfrm>
        <a:graphic>
          <a:graphicData uri="http://schemas.openxmlformats.org/presentationml/2006/ole">
            <p:oleObj spid="_x0000_s90118" name="Equation" r:id="rId9" imgW="368140" imgH="203112" progId="Equation.3">
              <p:embed/>
            </p:oleObj>
          </a:graphicData>
        </a:graphic>
      </p:graphicFrame>
      <p:sp>
        <p:nvSpPr>
          <p:cNvPr id="51" name="Chevron 50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3" name="Chevron 52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4" name="Chevron 53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smtClean="0">
              <a:latin typeface="Courier New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 cstate="print"/>
          <a:srcRect l="3360" t="15573" b="4480"/>
          <a:stretch>
            <a:fillRect/>
          </a:stretch>
        </p:blipFill>
        <p:spPr bwMode="auto">
          <a:xfrm>
            <a:off x="228600" y="2057400"/>
            <a:ext cx="29432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057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4419600"/>
            <a:ext cx="25146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5437188" y="2343150"/>
            <a:ext cx="34782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ahoma" pitchFamily="34" charset="0"/>
              </a:rPr>
              <a:t>0.003   0.013   0.022   0.013   0.003</a:t>
            </a:r>
          </a:p>
          <a:p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r>
              <a:rPr lang="en-US" sz="1600">
                <a:latin typeface="Tahoma" pitchFamily="34" charset="0"/>
              </a:rPr>
              <a:t>0.022   0.097   0.159   0.097   0.022</a:t>
            </a:r>
          </a:p>
          <a:p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r>
              <a:rPr lang="en-US" sz="1600">
                <a:latin typeface="Tahoma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6591300" y="3900488"/>
            <a:ext cx="140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  <a:sym typeface="Symbol" pitchFamily="18" charset="2"/>
              </a:rPr>
              <a:t>5 x 5,  = 1</a:t>
            </a:r>
            <a:endParaRPr lang="en-US">
              <a:latin typeface="Tahoma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5410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6280150" y="6488113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  <a:cs typeface="+mn-cs"/>
              </a:rPr>
              <a:t>Slide credit: Christopher Rasmussen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  <a:cs typeface="+mn-cs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457200" y="457200"/>
            <a:ext cx="8229600" cy="6858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Important filter: Gaussian</a:t>
            </a:r>
          </a:p>
        </p:txBody>
      </p:sp>
      <p:sp>
        <p:nvSpPr>
          <p:cNvPr id="12" name="Chevron 11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8"/>
          <p:cNvSpPr txBox="1">
            <a:spLocks noChangeArrowheads="1"/>
          </p:cNvSpPr>
          <p:nvPr/>
        </p:nvSpPr>
        <p:spPr bwMode="auto">
          <a:xfrm>
            <a:off x="304800" y="5715000"/>
            <a:ext cx="4462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Throw away every other row and column to create a </a:t>
            </a:r>
            <a:r>
              <a:rPr lang="en-US"/>
              <a:t>1/2</a:t>
            </a:r>
            <a:r>
              <a:rPr lang="en-US" sz="2000"/>
              <a:t> size image</a:t>
            </a:r>
          </a:p>
          <a:p>
            <a:pPr lvl="1" eaLnBrk="0" hangingPunct="0"/>
            <a:endParaRPr lang="en-US" sz="2000" i="1"/>
          </a:p>
        </p:txBody>
      </p:sp>
      <p:pic>
        <p:nvPicPr>
          <p:cNvPr id="58371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850" y="2590800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392113" y="1676400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58494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5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6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7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8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9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00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01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02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03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04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505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58482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3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4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5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6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7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8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9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0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1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2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93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58470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1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2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3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4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5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6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7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8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79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0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81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58458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9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0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1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2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3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4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5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6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7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8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69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58446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7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8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9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0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1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2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3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4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5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6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57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58434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5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6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7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8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9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0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1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2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3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4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45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58422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3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4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5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6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7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8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9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0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1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2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33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58410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1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2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3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4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5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6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7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8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19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0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21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58398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9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0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1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2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3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4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5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6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7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8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409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58386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7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8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9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0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1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2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3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4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5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6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7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181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228600" y="38100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3600" b="1" dirty="0" err="1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Subsampling</a:t>
            </a: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 by a factor of 2</a:t>
            </a:r>
          </a:p>
        </p:txBody>
      </p:sp>
      <p:sp>
        <p:nvSpPr>
          <p:cNvPr id="138" name="Chevron 13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9" name="Chevron 13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40" name="Chevron 13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42" name="Chevron 14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404937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404937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1404937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305800" cy="838200"/>
          </a:xfrm>
        </p:spPr>
        <p:txBody>
          <a:bodyPr/>
          <a:lstStyle/>
          <a:p>
            <a:r>
              <a:rPr lang="en-US" sz="3600" dirty="0" err="1" smtClean="0">
                <a:latin typeface="Calibri" pitchFamily="34" charset="0"/>
              </a:rPr>
              <a:t>Subsampling</a:t>
            </a:r>
            <a:r>
              <a:rPr lang="en-US" sz="3600" dirty="0" smtClean="0">
                <a:latin typeface="Calibri" pitchFamily="34" charset="0"/>
              </a:rPr>
              <a:t> with Gaussian pre-filtering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267200" y="5486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1/4 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377113" y="5486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1/8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533400" y="5486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Gaussian 1/2</a:t>
            </a:r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10" name="Chevron 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DoG</a:t>
            </a:r>
            <a:r>
              <a:rPr lang="en-US" dirty="0" smtClean="0"/>
              <a:t> – Efficient Computation</a:t>
            </a:r>
            <a:endParaRPr lang="de-CH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09575" y="19177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p:oleObj spid="_x0000_s109570" name="Microsoft Equation 3.0" r:id="rId7" imgW="444114" imgH="304536" progId="Equation.3">
                  <p:embed/>
                </p:oleObj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 dirty="0"/>
                <a:t>S</a:t>
              </a:r>
              <a:r>
                <a:rPr lang="pl-PL" sz="1600" b="1" i="1" dirty="0"/>
                <a:t>ampling with</a:t>
              </a:r>
              <a:r>
                <a:rPr lang="en-US" sz="1600" b="1" i="1" dirty="0"/>
                <a:t/>
              </a:r>
              <a:br>
                <a:rPr lang="en-US" sz="1600" b="1" i="1" dirty="0"/>
              </a:br>
              <a:r>
                <a:rPr lang="pl-PL" sz="1600" b="1" i="1" dirty="0"/>
                <a:t>step </a:t>
              </a:r>
              <a:r>
                <a:rPr lang="pl-PL" sz="1600" b="1" i="1" dirty="0">
                  <a:latin typeface="Symbol" pitchFamily="18" charset="2"/>
                </a:rPr>
                <a:t>s</a:t>
              </a:r>
              <a:r>
                <a:rPr lang="pl-PL" sz="1600" b="1" i="1" baseline="30000" dirty="0">
                  <a:latin typeface="Symbol" pitchFamily="18" charset="2"/>
                </a:rPr>
                <a:t>4</a:t>
              </a:r>
              <a:r>
                <a:rPr lang="pl-PL" sz="1600" b="1" i="1" dirty="0">
                  <a:latin typeface="Symbol" pitchFamily="18" charset="2"/>
                </a:rPr>
                <a:t> </a:t>
              </a:r>
              <a:r>
                <a:rPr lang="pl-PL" sz="1600" b="1" i="1" dirty="0"/>
                <a:t>=2</a:t>
              </a:r>
              <a:endParaRPr lang="en-US" sz="1600" b="1" i="1" dirty="0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Chevron 2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04800" y="449262"/>
            <a:ext cx="8024812" cy="922338"/>
          </a:xfrm>
        </p:spPr>
        <p:txBody>
          <a:bodyPr>
            <a:normAutofit/>
          </a:bodyPr>
          <a:lstStyle/>
          <a:p>
            <a:r>
              <a:rPr lang="en-US" dirty="0" smtClean="0"/>
              <a:t>Find local </a:t>
            </a:r>
            <a:r>
              <a:rPr lang="en-US" dirty="0"/>
              <a:t>maxima in </a:t>
            </a:r>
            <a:r>
              <a:rPr lang="en-US" dirty="0" smtClean="0"/>
              <a:t>position-scale space </a:t>
            </a:r>
            <a:r>
              <a:rPr lang="en-US" dirty="0"/>
              <a:t>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84438" y="1163638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p:oleObj spid="_x0000_s110594" name="Equation" r:id="rId10" imgW="990170" imgH="241195" progId="Equation.3">
                <p:embed/>
              </p:oleObj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endParaRPr lang="en-US" b="1" i="1"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2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3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4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5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140450" y="1560513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2313" y="5010150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latin typeface="+mj-lt"/>
                <a:sym typeface="Symbol"/>
              </a:rPr>
              <a:t></a:t>
            </a:r>
            <a:r>
              <a:rPr lang="en-US" b="1" dirty="0">
                <a:latin typeface="+mj-lt"/>
                <a:sym typeface="Symbol"/>
              </a:rPr>
              <a:t> L</a:t>
            </a:r>
            <a:r>
              <a:rPr lang="pl-PL" b="1" dirty="0">
                <a:latin typeface="+mj-lt"/>
              </a:rPr>
              <a:t>ist of</a:t>
            </a:r>
            <a:r>
              <a:rPr lang="en-US" b="1" dirty="0">
                <a:latin typeface="+mj-lt"/>
              </a:rPr>
              <a:t>       </a:t>
            </a:r>
            <a:br>
              <a:rPr lang="en-US" b="1" dirty="0">
                <a:latin typeface="+mj-lt"/>
              </a:rPr>
            </a:br>
            <a:r>
              <a:rPr lang="en-US" b="1" i="1" dirty="0">
                <a:latin typeface="+mj-lt"/>
              </a:rPr>
              <a:t>    </a:t>
            </a:r>
            <a:r>
              <a:rPr lang="pl-PL" b="1" i="1" dirty="0">
                <a:latin typeface="+mj-lt"/>
              </a:rPr>
              <a:t>(x, y, s)</a:t>
            </a:r>
            <a:endParaRPr lang="en-US" b="1" i="1" dirty="0">
              <a:latin typeface="+mj-lt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8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hevron 2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Difference-of-Gaussian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452562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p:oleObj spid="_x0000_s112642" name="Equation" r:id="rId6" imgW="2120900" imgH="241300" progId="Equation.3">
              <p:embed/>
            </p:oleObj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701675" y="4648200"/>
            <a:ext cx="8137525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 dirty="0"/>
              <a:t/>
            </a:r>
            <a:br>
              <a:rPr lang="pl-PL" sz="2400" dirty="0"/>
            </a:br>
            <a:r>
              <a:rPr lang="en-GB" sz="2400" dirty="0" smtClean="0"/>
              <a:t>C</a:t>
            </a:r>
            <a:r>
              <a:rPr lang="pl-PL" sz="2400" dirty="0" smtClean="0"/>
              <a:t>orresponding </a:t>
            </a:r>
            <a:r>
              <a:rPr lang="pl-PL" sz="2400" dirty="0"/>
              <a:t>patch </a:t>
            </a:r>
            <a:r>
              <a:rPr lang="pl-PL" sz="2400" dirty="0" smtClean="0"/>
              <a:t>sizes</a:t>
            </a:r>
            <a:r>
              <a:rPr lang="en-GB" sz="2400" dirty="0" smtClean="0"/>
              <a:t> found using </a:t>
            </a:r>
            <a:r>
              <a:rPr lang="en-GB" sz="2400" dirty="0" err="1" smtClean="0"/>
              <a:t>subsampling</a:t>
            </a:r>
            <a:r>
              <a:rPr lang="en-GB" sz="2400" dirty="0" smtClean="0"/>
              <a:t> and filtering.</a:t>
            </a:r>
            <a:endParaRPr lang="en-US" sz="2400" dirty="0"/>
          </a:p>
        </p:txBody>
      </p:sp>
      <p:sp>
        <p:nvSpPr>
          <p:cNvPr id="18" name="Chevron 1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762"/>
            <a:ext cx="8024812" cy="604838"/>
          </a:xfrm>
        </p:spPr>
        <p:txBody>
          <a:bodyPr/>
          <a:lstStyle/>
          <a:p>
            <a:r>
              <a:rPr lang="en-GB" dirty="0" smtClean="0"/>
              <a:t>Feature Description: SIFT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7994650" cy="25146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Feature Description: </a:t>
            </a:r>
          </a:p>
          <a:p>
            <a:pPr lvl="1"/>
            <a:r>
              <a:rPr lang="en-GB" dirty="0" smtClean="0"/>
              <a:t>SIFT - Scale Invariant Feature Transform</a:t>
            </a:r>
          </a:p>
          <a:p>
            <a:pPr lvl="1"/>
            <a:r>
              <a:rPr lang="en-GB" dirty="0" smtClean="0"/>
              <a:t>SURF – Efficient approximation of SIFT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24812" cy="922338"/>
          </a:xfrm>
        </p:spPr>
        <p:txBody>
          <a:bodyPr/>
          <a:lstStyle/>
          <a:p>
            <a:r>
              <a:rPr lang="en-US" dirty="0" smtClean="0"/>
              <a:t>SIFT Phases</a:t>
            </a:r>
            <a:endParaRPr lang="de-CH" dirty="0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57200" y="2286000"/>
            <a:ext cx="800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Constructing a scale space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Laplacian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 of Gaussian approximation (</a:t>
            </a: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DoG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Finding </a:t>
            </a: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keypoints</a:t>
            </a:r>
            <a:endParaRPr lang="en-GB" altLang="en-US" sz="2400" b="1" kern="0" dirty="0" smtClean="0">
              <a:solidFill>
                <a:srgbClr val="0070C0"/>
              </a:solidFill>
              <a:latin typeface="+mn-lt"/>
            </a:endParaRP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Eliminate edges and low contrast regions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Assigning </a:t>
            </a: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Keypoint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 Orientation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Generate SIFT features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5900"/>
            <a:ext cx="8839200" cy="922338"/>
          </a:xfrm>
        </p:spPr>
        <p:txBody>
          <a:bodyPr/>
          <a:lstStyle/>
          <a:p>
            <a:r>
              <a:rPr lang="en-US" dirty="0" smtClean="0"/>
              <a:t>Results: Complex-shape Spaces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6" name="Picture 16" descr="C:\Egor\Projects\DuizendPlus\map_textu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1143" y="4202210"/>
            <a:ext cx="4687582" cy="2655789"/>
          </a:xfrm>
          <a:prstGeom prst="rect">
            <a:avLst/>
          </a:prstGeom>
          <a:noFill/>
        </p:spPr>
      </p:pic>
      <p:pic>
        <p:nvPicPr>
          <p:cNvPr id="7" name="Picture 17" descr="C:\Egor\Projects\DuizendPlus\map_nontext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71600"/>
            <a:ext cx="4660812" cy="2652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24812" cy="922338"/>
          </a:xfrm>
        </p:spPr>
        <p:txBody>
          <a:bodyPr/>
          <a:lstStyle/>
          <a:p>
            <a:r>
              <a:rPr lang="en-US" dirty="0" smtClean="0"/>
              <a:t>SIFT Phases</a:t>
            </a:r>
            <a:endParaRPr lang="de-CH" dirty="0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57200" y="2286000"/>
            <a:ext cx="800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Constructing a scale space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Laplacian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 of Gaussian approximation (</a:t>
            </a: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DoG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Finding </a:t>
            </a: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keypoints</a:t>
            </a:r>
            <a:endParaRPr lang="en-GB" altLang="en-US" sz="2400" b="1" kern="0" dirty="0" smtClean="0">
              <a:solidFill>
                <a:srgbClr val="0070C0"/>
              </a:solidFill>
              <a:latin typeface="+mn-lt"/>
            </a:endParaRP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Eliminate edges and low contrast regions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Assigning </a:t>
            </a:r>
            <a:r>
              <a:rPr lang="en-GB" altLang="en-US" sz="2400" b="1" kern="0" dirty="0" err="1" smtClean="0">
                <a:solidFill>
                  <a:srgbClr val="0070C0"/>
                </a:solidFill>
                <a:latin typeface="+mn-lt"/>
              </a:rPr>
              <a:t>Keypoint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 Orientation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Generate SIFT features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1447800"/>
            <a:ext cx="8610600" cy="2362200"/>
          </a:xfrm>
          <a:prstGeom prst="round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" y="14478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Concepts reused from discussed Multi-scale Corner Detection </a:t>
            </a:r>
          </a:p>
        </p:txBody>
      </p:sp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SIFT: Assigning </a:t>
            </a:r>
            <a:r>
              <a:rPr lang="en-GB" dirty="0" err="1" smtClean="0"/>
              <a:t>Keypoint</a:t>
            </a:r>
            <a:r>
              <a:rPr lang="en-GB" dirty="0" smtClean="0"/>
              <a:t> Orientation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50</a:t>
            </a:fld>
            <a:endParaRPr lang="nl-NL"/>
          </a:p>
        </p:txBody>
      </p:sp>
      <p:pic>
        <p:nvPicPr>
          <p:cNvPr id="161794" name="Picture 2" descr="http://www.aishack.in/wp-content/uploads/2010/06/sift-a-key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257675" cy="2638426"/>
          </a:xfrm>
          <a:prstGeom prst="rect">
            <a:avLst/>
          </a:prstGeom>
          <a:noFill/>
        </p:spPr>
      </p:pic>
      <p:pic>
        <p:nvPicPr>
          <p:cNvPr id="161796" name="Picture 4" descr="http://www.aishack.in/wp-content/uploads/2010/06/sift-orientation-win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2525" y="1447800"/>
            <a:ext cx="4029075" cy="2638426"/>
          </a:xfrm>
          <a:prstGeom prst="rect">
            <a:avLst/>
          </a:prstGeom>
          <a:noFill/>
        </p:spPr>
      </p:pic>
      <p:pic>
        <p:nvPicPr>
          <p:cNvPr id="161798" name="Picture 6" descr="http://www.aishack.in/wp-content/uploads/2010/06/sift-orientation-histo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81400"/>
            <a:ext cx="4572000" cy="3048001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1367135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Take found </a:t>
            </a:r>
            <a:r>
              <a:rPr lang="en-US" sz="2400" dirty="0" err="1" smtClean="0"/>
              <a:t>keypoint</a:t>
            </a:r>
            <a:endParaRPr lang="en-US" sz="2400" dirty="0" smtClean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1219200"/>
            <a:ext cx="29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Compute gradients for pixels around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72200" y="46482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Assign dominant orientation as a </a:t>
            </a:r>
            <a:r>
              <a:rPr lang="en-US" sz="2400" dirty="0" err="1" smtClean="0"/>
              <a:t>keypoint</a:t>
            </a:r>
            <a:r>
              <a:rPr lang="en-US" sz="2400" dirty="0" smtClean="0"/>
              <a:t> orientation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4667071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Compute </a:t>
            </a:r>
          </a:p>
          <a:p>
            <a:r>
              <a:rPr lang="en-US" sz="2400" dirty="0" smtClean="0"/>
              <a:t>histogram of gradients</a:t>
            </a:r>
          </a:p>
        </p:txBody>
      </p:sp>
      <p:sp>
        <p:nvSpPr>
          <p:cNvPr id="12" name="Chevron 11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24812" cy="922338"/>
          </a:xfrm>
        </p:spPr>
        <p:txBody>
          <a:bodyPr/>
          <a:lstStyle/>
          <a:p>
            <a:r>
              <a:rPr lang="en-US" dirty="0" smtClean="0"/>
              <a:t>SIFT</a:t>
            </a:r>
            <a:endParaRPr lang="de-CH" dirty="0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57200" y="2286000"/>
            <a:ext cx="800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</a:rPr>
              <a:t>By now, our </a:t>
            </a:r>
            <a:r>
              <a:rPr lang="en-GB" altLang="en-US" sz="2400" b="1" kern="0" dirty="0" err="1" smtClean="0">
                <a:solidFill>
                  <a:srgbClr val="0070C0"/>
                </a:solidFill>
              </a:rPr>
              <a:t>keypoint</a:t>
            </a:r>
            <a:r>
              <a:rPr lang="en-GB" altLang="en-US" sz="2400" b="1" kern="0" dirty="0" smtClean="0">
                <a:solidFill>
                  <a:srgbClr val="0070C0"/>
                </a:solidFill>
              </a:rPr>
              <a:t> description is invariant to:</a:t>
            </a:r>
          </a:p>
          <a:p>
            <a:pPr marL="725488" lvl="1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b="1" kern="0" dirty="0" smtClean="0"/>
              <a:t>Translation</a:t>
            </a:r>
          </a:p>
          <a:p>
            <a:pPr marL="725488" lvl="1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b="1" kern="0" dirty="0" smtClean="0"/>
              <a:t>Rotation</a:t>
            </a:r>
          </a:p>
          <a:p>
            <a:pPr marL="725488" lvl="1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b="1" kern="0" dirty="0" smtClean="0"/>
              <a:t>Scale</a:t>
            </a:r>
          </a:p>
          <a:p>
            <a:pPr marL="268288" lvl="0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Lets make it </a:t>
            </a:r>
            <a:r>
              <a:rPr lang="en-GB" altLang="en-US" sz="2400" b="1" i="1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descriptive</a:t>
            </a:r>
            <a:r>
              <a:rPr lang="en-GB" altLang="en-US" sz="2400" b="1" kern="0" dirty="0" smtClean="0">
                <a:solidFill>
                  <a:srgbClr val="0070C0"/>
                </a:solidFill>
                <a:latin typeface="+mn-lt"/>
              </a:rPr>
              <a:t> for further matching!</a:t>
            </a:r>
            <a:endParaRPr kumimoji="0" lang="en-US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25488" lvl="1" indent="-268288"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endParaRPr kumimoji="0" lang="en-US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SIFT: Description Generation</a:t>
            </a:r>
            <a:endParaRPr lang="en-GB" dirty="0"/>
          </a:p>
        </p:txBody>
      </p:sp>
      <p:pic>
        <p:nvPicPr>
          <p:cNvPr id="12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480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371600"/>
            <a:ext cx="838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3208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4x4 array of gradient orientation histogram weighted by magnitude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8 orientations x 4x4 array = 128 dimensions</a:t>
            </a:r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5881688" y="5727700"/>
            <a:ext cx="3033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 but is 4x4</a:t>
            </a:r>
          </a:p>
        </p:txBody>
      </p:sp>
      <p:pic>
        <p:nvPicPr>
          <p:cNvPr id="15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232"/>
          <a:stretch>
            <a:fillRect/>
          </a:stretch>
        </p:blipFill>
        <p:spPr bwMode="auto">
          <a:xfrm>
            <a:off x="190500" y="32940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 rot="10800000" flipH="1">
            <a:off x="2024063" y="33829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2028825" y="36703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382000" cy="922338"/>
          </a:xfrm>
        </p:spPr>
        <p:txBody>
          <a:bodyPr/>
          <a:lstStyle/>
          <a:p>
            <a:r>
              <a:rPr lang="en-GB" dirty="0" smtClean="0"/>
              <a:t>SIFT: Repeatability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445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3581400"/>
            <a:ext cx="4364221" cy="2900363"/>
          </a:xfr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19600" y="152400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3208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Best repeatability among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all other feature descriptors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altLang="en-US" sz="2800" b="1" kern="0" dirty="0" smtClean="0">
                <a:solidFill>
                  <a:srgbClr val="0070C0"/>
                </a:solidFill>
                <a:latin typeface="Calibri" pitchFamily="34" charset="0"/>
              </a:rPr>
              <a:t>Besides this</a:t>
            </a:r>
            <a:endParaRPr kumimoji="0" lang="en-US" altLang="en-US" sz="2800" b="1" i="0" u="none" strike="noStrike" kern="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</a:endParaRP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 and 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 and Efficient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166914" name="Picture 2" descr="https://encrypted-tbn2.gstatic.com/images?q=tbn:ANd9GcRkusc4KyQkmwzI6gQ49DnMbDmpD3norl7U76EkmCExRxjfMXyu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419600"/>
            <a:ext cx="2428875" cy="1819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SURF descriptor</a:t>
            </a:r>
            <a:endParaRPr lang="de-CH" dirty="0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462087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436937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352550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Efficient computation by 2D box filters &amp; integral images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  <a:sym typeface="Symbol" pitchFamily="18" charset="2"/>
              </a:rPr>
              <a:t> </a:t>
            </a:r>
            <a:r>
              <a:rPr kumimoji="1" lang="en-US" b="1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52400" y="5943600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[Bay, ECCV’06], [</a:t>
            </a:r>
            <a:r>
              <a:rPr lang="en-US" dirty="0" err="1"/>
              <a:t>Cornelis</a:t>
            </a:r>
            <a:r>
              <a:rPr lang="en-US" dirty="0"/>
              <a:t>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Matching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55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01763"/>
            <a:ext cx="85344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1905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6477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752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172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743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315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2362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1371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5715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3429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7772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3962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8534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5410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762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533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762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V="1">
            <a:off x="5562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V="1">
            <a:off x="5562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5791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" name="Chevron 2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criteria: One feature matches to another if those features are nearest neighbors and their distance is below some threshold.</a:t>
            </a:r>
          </a:p>
          <a:p>
            <a:endParaRPr lang="en-US" dirty="0" smtClean="0"/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Threshold is difficult to set</a:t>
            </a:r>
          </a:p>
          <a:p>
            <a:pPr lvl="1"/>
            <a:r>
              <a:rPr lang="en-US" dirty="0" smtClean="0"/>
              <a:t>Non-distinctive features could have lots of close matches, only one of which is correct</a:t>
            </a:r>
            <a:endParaRPr lang="en-US" dirty="0"/>
          </a:p>
        </p:txBody>
      </p:sp>
      <p:sp>
        <p:nvSpPr>
          <p:cNvPr id="4" name="Chevron 3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(Vector Feature)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1975"/>
            <a:ext cx="7994650" cy="3959225"/>
          </a:xfrm>
        </p:spPr>
        <p:txBody>
          <a:bodyPr/>
          <a:lstStyle/>
          <a:p>
            <a:r>
              <a:rPr lang="en-GB" sz="1800" dirty="0" smtClean="0">
                <a:latin typeface="Calibri" pitchFamily="34" charset="0"/>
              </a:rPr>
              <a:t>Take one of the </a:t>
            </a:r>
            <a:r>
              <a:rPr lang="en-GB" sz="1800" dirty="0" err="1" smtClean="0">
                <a:latin typeface="Calibri" pitchFamily="34" charset="0"/>
              </a:rPr>
              <a:t>keypoint</a:t>
            </a:r>
            <a:r>
              <a:rPr lang="en-GB" sz="1800" dirty="0" smtClean="0">
                <a:latin typeface="Calibri" pitchFamily="34" charset="0"/>
              </a:rPr>
              <a:t> descriptor from one image.</a:t>
            </a:r>
          </a:p>
          <a:p>
            <a:r>
              <a:rPr lang="en-GB" sz="1800" dirty="0" smtClean="0">
                <a:latin typeface="Calibri" pitchFamily="34" charset="0"/>
              </a:rPr>
              <a:t>Find the Euclidean distance between the </a:t>
            </a:r>
            <a:r>
              <a:rPr lang="en-GB" sz="1800" dirty="0" err="1" smtClean="0">
                <a:latin typeface="Calibri" pitchFamily="34" charset="0"/>
              </a:rPr>
              <a:t>keypoint</a:t>
            </a:r>
            <a:r>
              <a:rPr lang="en-GB" sz="1800" dirty="0" smtClean="0">
                <a:latin typeface="Calibri" pitchFamily="34" charset="0"/>
              </a:rPr>
              <a:t> descriptor u taken and the </a:t>
            </a:r>
            <a:r>
              <a:rPr lang="en-GB" sz="1800" dirty="0" err="1" smtClean="0">
                <a:latin typeface="Calibri" pitchFamily="34" charset="0"/>
              </a:rPr>
              <a:t>keypoint</a:t>
            </a:r>
            <a:r>
              <a:rPr lang="en-GB" sz="1800" dirty="0" smtClean="0">
                <a:latin typeface="Calibri" pitchFamily="34" charset="0"/>
              </a:rPr>
              <a:t> descriptors of other image.</a:t>
            </a:r>
          </a:p>
          <a:p>
            <a:endParaRPr lang="en-GB" sz="1800" dirty="0" smtClean="0">
              <a:latin typeface="Calibri" pitchFamily="34" charset="0"/>
            </a:endParaRPr>
          </a:p>
          <a:p>
            <a:endParaRPr lang="en-GB" sz="1800" dirty="0" smtClean="0">
              <a:latin typeface="Calibri" pitchFamily="34" charset="0"/>
            </a:endParaRPr>
          </a:p>
          <a:p>
            <a:endParaRPr lang="en-GB" sz="1800" dirty="0" smtClean="0">
              <a:latin typeface="Calibri" pitchFamily="34" charset="0"/>
            </a:endParaRPr>
          </a:p>
          <a:p>
            <a:pPr lvl="1"/>
            <a:r>
              <a:rPr lang="en-GB" sz="1600" dirty="0" smtClean="0">
                <a:latin typeface="Calibri" pitchFamily="34" charset="0"/>
              </a:rPr>
              <a:t>Now, you have the Euclidean distances of one </a:t>
            </a:r>
            <a:r>
              <a:rPr lang="en-GB" sz="1600" dirty="0" err="1" smtClean="0">
                <a:latin typeface="Calibri" pitchFamily="34" charset="0"/>
              </a:rPr>
              <a:t>keypoint</a:t>
            </a:r>
            <a:r>
              <a:rPr lang="en-GB" sz="1600" dirty="0" smtClean="0">
                <a:latin typeface="Calibri" pitchFamily="34" charset="0"/>
              </a:rPr>
              <a:t> in image1 to all the </a:t>
            </a:r>
            <a:r>
              <a:rPr lang="en-GB" sz="1600" dirty="0" err="1" smtClean="0">
                <a:latin typeface="Calibri" pitchFamily="34" charset="0"/>
              </a:rPr>
              <a:t>keypoints</a:t>
            </a:r>
            <a:r>
              <a:rPr lang="en-GB" sz="1600" dirty="0" smtClean="0">
                <a:latin typeface="Calibri" pitchFamily="34" charset="0"/>
              </a:rPr>
              <a:t> in image2. </a:t>
            </a:r>
          </a:p>
          <a:p>
            <a:pPr lvl="1"/>
            <a:r>
              <a:rPr lang="en-GB" sz="1600" dirty="0" smtClean="0">
                <a:latin typeface="Calibri" pitchFamily="34" charset="0"/>
              </a:rPr>
              <a:t>Arrange them in ascending order.(It implies the nearest distances for </a:t>
            </a:r>
            <a:r>
              <a:rPr lang="en-GB" sz="1600" dirty="0" err="1" smtClean="0">
                <a:latin typeface="Calibri" pitchFamily="34" charset="0"/>
              </a:rPr>
              <a:t>keypoint</a:t>
            </a:r>
            <a:r>
              <a:rPr lang="en-GB" sz="1600" dirty="0" smtClean="0">
                <a:latin typeface="Calibri" pitchFamily="34" charset="0"/>
              </a:rPr>
              <a:t> in image1 to </a:t>
            </a:r>
            <a:r>
              <a:rPr lang="en-GB" sz="1600" dirty="0" err="1" smtClean="0">
                <a:latin typeface="Calibri" pitchFamily="34" charset="0"/>
              </a:rPr>
              <a:t>keypoints</a:t>
            </a:r>
            <a:r>
              <a:rPr lang="en-GB" sz="1600" dirty="0" smtClean="0">
                <a:latin typeface="Calibri" pitchFamily="34" charset="0"/>
              </a:rPr>
              <a:t> in image2)</a:t>
            </a:r>
          </a:p>
          <a:p>
            <a:r>
              <a:rPr lang="en-GB" sz="1800" dirty="0" smtClean="0">
                <a:latin typeface="Calibri" pitchFamily="34" charset="0"/>
              </a:rPr>
              <a:t>Set some threshold T ( mostly in the range 0.3 to 0.7).</a:t>
            </a:r>
          </a:p>
          <a:p>
            <a:r>
              <a:rPr lang="en-GB" sz="1800" dirty="0" smtClean="0">
                <a:latin typeface="Calibri" pitchFamily="34" charset="0"/>
              </a:rPr>
              <a:t>Take the ratio of first nearest distance to second nearest distance and would be less than this threshold, then only it is a match and save that index. otherwise there is no match.</a:t>
            </a:r>
          </a:p>
          <a:p>
            <a:r>
              <a:rPr lang="en-GB" sz="1800" dirty="0" smtClean="0">
                <a:latin typeface="Calibri" pitchFamily="34" charset="0"/>
              </a:rPr>
              <a:t>Repeat this for all </a:t>
            </a:r>
            <a:r>
              <a:rPr lang="en-GB" sz="1800" dirty="0" err="1" smtClean="0">
                <a:latin typeface="Calibri" pitchFamily="34" charset="0"/>
              </a:rPr>
              <a:t>keypoint</a:t>
            </a:r>
            <a:r>
              <a:rPr lang="en-GB" sz="1800" dirty="0" smtClean="0">
                <a:latin typeface="Calibri" pitchFamily="34" charset="0"/>
              </a:rPr>
              <a:t> </a:t>
            </a:r>
            <a:r>
              <a:rPr lang="en-GB" sz="1800" dirty="0" err="1" smtClean="0">
                <a:latin typeface="Calibri" pitchFamily="34" charset="0"/>
              </a:rPr>
              <a:t>descriptos</a:t>
            </a:r>
            <a:r>
              <a:rPr lang="en-GB" sz="1800" dirty="0" smtClean="0">
                <a:latin typeface="Calibri" pitchFamily="34" charset="0"/>
              </a:rPr>
              <a:t> in image1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62818" name="Picture 2" descr="\sqrt{(x-y)^2} = |x-y|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2752725"/>
            <a:ext cx="1628775" cy="295275"/>
          </a:xfrm>
          <a:prstGeom prst="rect">
            <a:avLst/>
          </a:prstGeom>
          <a:noFill/>
        </p:spPr>
      </p:pic>
      <p:pic>
        <p:nvPicPr>
          <p:cNvPr id="162820" name="Picture 4" descr="d(p, q) = \sqrt{(p_1- q_1)^2 + (p_2 - q_2)^2+...+(p_i - q_i)^2+...+(p_n - q_n)^2}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209925"/>
            <a:ext cx="5505450" cy="2952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1447800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Euclidean Distance computation</a:t>
            </a:r>
            <a:endParaRPr lang="en-GB" dirty="0"/>
          </a:p>
        </p:txBody>
      </p:sp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2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Binary Feature Matching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Standalone, works only for small changes in camera view</a:t>
            </a:r>
          </a:p>
          <a:p>
            <a:r>
              <a:rPr lang="en-GB" dirty="0" smtClean="0"/>
              <a:t>When camera view changes are large </a:t>
            </a:r>
            <a:r>
              <a:rPr lang="en-GB" dirty="0" smtClean="0">
                <a:sym typeface="Wingdings" pitchFamily="2" charset="2"/>
              </a:rPr>
              <a:t></a:t>
            </a:r>
          </a:p>
          <a:p>
            <a:pPr lvl="1"/>
            <a:r>
              <a:rPr lang="en-GB" dirty="0" smtClean="0"/>
              <a:t>should be coupled with next step: Estimation of Transformation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58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5900"/>
            <a:ext cx="8839200" cy="922338"/>
          </a:xfrm>
        </p:spPr>
        <p:txBody>
          <a:bodyPr/>
          <a:lstStyle/>
          <a:p>
            <a:r>
              <a:rPr lang="en-US" dirty="0" smtClean="0"/>
              <a:t>Results: Extremely Large Spaces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01378" y="5498039"/>
            <a:ext cx="762565" cy="224201"/>
          </a:xfrm>
        </p:spPr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8" name="Picture 18" descr="C:\Egor\Projects\Calls\church_outdoor_no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836" y="1322894"/>
            <a:ext cx="3631713" cy="2768983"/>
          </a:xfrm>
          <a:prstGeom prst="rect">
            <a:avLst/>
          </a:prstGeom>
          <a:noFill/>
        </p:spPr>
      </p:pic>
      <p:pic>
        <p:nvPicPr>
          <p:cNvPr id="9" name="Picture 21" descr="C:\Egor\Projects\Calls\church_indoor_no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0680" y="1322895"/>
            <a:ext cx="5091356" cy="2768982"/>
          </a:xfrm>
          <a:prstGeom prst="rect">
            <a:avLst/>
          </a:prstGeom>
          <a:noFill/>
        </p:spPr>
      </p:pic>
      <p:pic>
        <p:nvPicPr>
          <p:cNvPr id="10" name="Picture 19" descr="C:\Egor\Projects\Calls\church_outdoor_col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69630"/>
            <a:ext cx="3634695" cy="2679661"/>
          </a:xfrm>
          <a:prstGeom prst="rect">
            <a:avLst/>
          </a:prstGeom>
          <a:noFill/>
        </p:spPr>
      </p:pic>
      <p:pic>
        <p:nvPicPr>
          <p:cNvPr id="11" name="Picture 20" descr="C:\Egor\Projects\Calls\church_indoor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4861" y="4169629"/>
            <a:ext cx="5057175" cy="2679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Binary Feature Matching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59</a:t>
            </a:fld>
            <a:endParaRPr lang="nl-NL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727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How to find landmarks to match across two images?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How to distinguish one landmark from another?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How to match N landmarks from I1 to M landmarks from I2, assuming that I2 has more and less than I1 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 descr="mapp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600200"/>
            <a:ext cx="4078288" cy="1878013"/>
          </a:xfrm>
          <a:prstGeom prst="rect">
            <a:avLst/>
          </a:prstGeom>
          <a:noFill/>
          <a:ln/>
        </p:spPr>
      </p:pic>
      <p:pic>
        <p:nvPicPr>
          <p:cNvPr id="8" name="Picture 6" descr="colbryFig5landmark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3479800"/>
            <a:ext cx="2971800" cy="2084388"/>
          </a:xfrm>
          <a:prstGeom prst="rect">
            <a:avLst/>
          </a:prstGeom>
          <a:noFill/>
          <a:ln/>
        </p:spPr>
      </p:pic>
      <p:sp>
        <p:nvSpPr>
          <p:cNvPr id="9" name="Chevron 8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matching notions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60513"/>
            <a:ext cx="7772400" cy="17160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err="1"/>
              <a:t>Pj</a:t>
            </a:r>
            <a:r>
              <a:rPr lang="en-US" sz="2400" dirty="0"/>
              <a:t> are points (or “parts”) in first image</a:t>
            </a:r>
          </a:p>
          <a:p>
            <a:pPr>
              <a:lnSpc>
                <a:spcPct val="80000"/>
              </a:lnSpc>
            </a:pPr>
            <a:r>
              <a:rPr lang="en-US" sz="2400" dirty="0" err="1"/>
              <a:t>Lk</a:t>
            </a:r>
            <a:r>
              <a:rPr lang="en-US" sz="2400" dirty="0"/>
              <a:t> are labels in second image or model; these could be points, parts, or interpretations of them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Need to match some pairs (</a:t>
            </a:r>
            <a:r>
              <a:rPr lang="en-US" sz="2400" dirty="0" err="1"/>
              <a:t>Pj</a:t>
            </a:r>
            <a:r>
              <a:rPr lang="en-US" sz="2400" dirty="0"/>
              <a:t> , </a:t>
            </a:r>
            <a:r>
              <a:rPr lang="en-US" sz="2400" dirty="0" err="1"/>
              <a:t>Lk</a:t>
            </a:r>
            <a:r>
              <a:rPr lang="en-US" sz="2400" dirty="0"/>
              <a:t>): can be </a:t>
            </a:r>
            <a:r>
              <a:rPr lang="en-US" sz="2400" dirty="0" err="1" smtClean="0"/>
              <a:t>combinatorially</a:t>
            </a:r>
            <a:r>
              <a:rPr lang="en-US" sz="2400" dirty="0" smtClean="0"/>
              <a:t> </a:t>
            </a:r>
            <a:r>
              <a:rPr lang="en-US" sz="2400" dirty="0"/>
              <a:t>expensive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46112" y="3886200"/>
            <a:ext cx="2286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/>
              <a:t>P1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913312" y="3810000"/>
            <a:ext cx="20574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/>
              <a:t>L1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706437" y="3917950"/>
            <a:ext cx="434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P2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087437" y="4984750"/>
            <a:ext cx="434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P3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078037" y="399415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Pj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116637" y="3917950"/>
            <a:ext cx="423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L2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973637" y="4222750"/>
            <a:ext cx="423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L3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5735637" y="513715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Lk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6421437" y="4756150"/>
            <a:ext cx="423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L4</a:t>
            </a: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V="1">
            <a:off x="2093912" y="4191000"/>
            <a:ext cx="2590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2474912" y="4267200"/>
            <a:ext cx="3048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1636712" y="5181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569912" y="34290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There are many mappings from Image 1 pts to Image 2 labels.</a:t>
            </a:r>
          </a:p>
        </p:txBody>
      </p:sp>
      <p:sp>
        <p:nvSpPr>
          <p:cNvPr id="20" name="Chevron 1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Constraining the mapping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3375"/>
            <a:ext cx="7994650" cy="3959225"/>
          </a:xfrm>
        </p:spPr>
        <p:txBody>
          <a:bodyPr/>
          <a:lstStyle/>
          <a:p>
            <a:r>
              <a:rPr lang="en-US" dirty="0"/>
              <a:t>Points may have distinguishing features</a:t>
            </a:r>
          </a:p>
          <a:p>
            <a:r>
              <a:rPr lang="en-US" dirty="0"/>
              <a:t>Points may be distinguished by relations with neighbor points or regions</a:t>
            </a:r>
          </a:p>
          <a:p>
            <a:r>
              <a:rPr lang="en-US" dirty="0"/>
              <a:t>Points may be distinguished by distance relations with distant points </a:t>
            </a:r>
          </a:p>
          <a:p>
            <a:r>
              <a:rPr lang="en-US" dirty="0"/>
              <a:t>Points or corners might be connected to others</a:t>
            </a:r>
          </a:p>
        </p:txBody>
      </p:sp>
      <p:sp>
        <p:nvSpPr>
          <p:cNvPr id="20" name="Chevron 1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Constraining the mapping</a:t>
            </a:r>
          </a:p>
        </p:txBody>
      </p:sp>
      <p:sp>
        <p:nvSpPr>
          <p:cNvPr id="8" name="Footer Placeholder 6"/>
          <p:cNvSpPr txBox="1">
            <a:spLocks/>
          </p:cNvSpPr>
          <p:nvPr/>
        </p:nvSpPr>
        <p:spPr bwMode="auto">
          <a:xfrm>
            <a:off x="3581400" y="5908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CVPR04 Stockman (27 June 04)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798637"/>
            <a:ext cx="304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unique intensity/color structure of neighborhood</a:t>
            </a: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geometry or topology of neighborhood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29000" y="1570037"/>
            <a:ext cx="2400300" cy="1952625"/>
          </a:xfrm>
          <a:prstGeom prst="rect">
            <a:avLst/>
          </a:prstGeom>
          <a:noFill/>
          <a:ln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6000" y="1570037"/>
            <a:ext cx="2400300" cy="1952625"/>
          </a:xfrm>
          <a:prstGeom prst="rect">
            <a:avLst/>
          </a:prstGeom>
          <a:noFill/>
          <a:ln/>
        </p:spPr>
      </p:pic>
      <p:graphicFrame>
        <p:nvGraphicFramePr>
          <p:cNvPr id="13" name="Object 10"/>
          <p:cNvGraphicFramePr>
            <a:graphicFrameLocks noChangeAspect="1"/>
          </p:cNvGraphicFramePr>
          <p:nvPr/>
        </p:nvGraphicFramePr>
        <p:xfrm>
          <a:off x="3429000" y="4008437"/>
          <a:ext cx="2400300" cy="1952625"/>
        </p:xfrm>
        <a:graphic>
          <a:graphicData uri="http://schemas.openxmlformats.org/presentationml/2006/ole">
            <p:oleObj spid="_x0000_s172034" r:id="rId5" imgW="2400635" imgH="1952898" progId="PBrush">
              <p:embed/>
            </p:oleObj>
          </a:graphicData>
        </a:graphic>
      </p:graphicFrame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733800" y="3551237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 1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400800" y="3551237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 2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791200" y="4084637"/>
            <a:ext cx="281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Vectors show how intensity neighborhoods moved: similar vectors are colored the same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029200" y="2255837"/>
            <a:ext cx="3048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4267200" y="1874837"/>
            <a:ext cx="3352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4419600" y="2789237"/>
            <a:ext cx="2286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" name="Chevron 20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match minimal spanning </a:t>
            </a:r>
            <a:r>
              <a:rPr lang="en-US" dirty="0" smtClean="0"/>
              <a:t>trees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82000" cy="2971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Extract minimal spanning trees from points of I1 and of I2</a:t>
            </a:r>
          </a:p>
          <a:p>
            <a:pPr>
              <a:lnSpc>
                <a:spcPct val="80000"/>
              </a:lnSpc>
            </a:pPr>
            <a:r>
              <a:rPr lang="en-US" dirty="0"/>
              <a:t>Assumption is that spanning tree structure is robust to some errors in point extraction</a:t>
            </a:r>
          </a:p>
          <a:p>
            <a:pPr>
              <a:lnSpc>
                <a:spcPct val="80000"/>
              </a:lnSpc>
            </a:pPr>
            <a:r>
              <a:rPr lang="en-US" dirty="0"/>
              <a:t>Select tree nodes with high degree</a:t>
            </a:r>
          </a:p>
          <a:p>
            <a:pPr>
              <a:lnSpc>
                <a:spcPct val="80000"/>
              </a:lnSpc>
            </a:pPr>
            <a:r>
              <a:rPr lang="en-US" dirty="0"/>
              <a:t>Below example: match 3 nodes of same degree and verify a consistent RS&amp;T mapping 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133600" y="4724400"/>
            <a:ext cx="5105400" cy="2133600"/>
            <a:chOff x="652" y="1597"/>
            <a:chExt cx="7200" cy="4320"/>
          </a:xfrm>
        </p:grpSpPr>
        <p:sp>
          <p:nvSpPr>
            <p:cNvPr id="53253" name="AutoShape 5"/>
            <p:cNvSpPr>
              <a:spLocks noChangeAspect="1" noChangeArrowheads="1"/>
            </p:cNvSpPr>
            <p:nvPr/>
          </p:nvSpPr>
          <p:spPr bwMode="auto">
            <a:xfrm>
              <a:off x="652" y="1597"/>
              <a:ext cx="72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54" name="Line 6"/>
            <p:cNvSpPr>
              <a:spLocks noChangeShapeType="1"/>
            </p:cNvSpPr>
            <p:nvPr/>
          </p:nvSpPr>
          <p:spPr bwMode="auto">
            <a:xfrm>
              <a:off x="2037" y="2712"/>
              <a:ext cx="646" cy="8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55" name="Line 7"/>
            <p:cNvSpPr>
              <a:spLocks noChangeShapeType="1"/>
            </p:cNvSpPr>
            <p:nvPr/>
          </p:nvSpPr>
          <p:spPr bwMode="auto">
            <a:xfrm flipH="1">
              <a:off x="929" y="2712"/>
              <a:ext cx="1108" cy="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56" name="Line 8"/>
            <p:cNvSpPr>
              <a:spLocks noChangeShapeType="1"/>
            </p:cNvSpPr>
            <p:nvPr/>
          </p:nvSpPr>
          <p:spPr bwMode="auto">
            <a:xfrm flipV="1">
              <a:off x="2037" y="2015"/>
              <a:ext cx="277" cy="6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57" name="Line 9"/>
            <p:cNvSpPr>
              <a:spLocks noChangeShapeType="1"/>
            </p:cNvSpPr>
            <p:nvPr/>
          </p:nvSpPr>
          <p:spPr bwMode="auto">
            <a:xfrm>
              <a:off x="2683" y="3548"/>
              <a:ext cx="0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58" name="Line 10"/>
            <p:cNvSpPr>
              <a:spLocks noChangeShapeType="1"/>
            </p:cNvSpPr>
            <p:nvPr/>
          </p:nvSpPr>
          <p:spPr bwMode="auto">
            <a:xfrm flipH="1">
              <a:off x="2221" y="3827"/>
              <a:ext cx="462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59" name="Line 11"/>
            <p:cNvSpPr>
              <a:spLocks noChangeShapeType="1"/>
            </p:cNvSpPr>
            <p:nvPr/>
          </p:nvSpPr>
          <p:spPr bwMode="auto">
            <a:xfrm flipV="1">
              <a:off x="2683" y="3409"/>
              <a:ext cx="646" cy="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>
              <a:off x="2683" y="3827"/>
              <a:ext cx="554" cy="5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>
              <a:off x="5729" y="3130"/>
              <a:ext cx="277" cy="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 flipV="1">
              <a:off x="5729" y="2572"/>
              <a:ext cx="92" cy="5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3" name="Line 15"/>
            <p:cNvSpPr>
              <a:spLocks noChangeShapeType="1"/>
            </p:cNvSpPr>
            <p:nvPr/>
          </p:nvSpPr>
          <p:spPr bwMode="auto">
            <a:xfrm flipV="1">
              <a:off x="6006" y="2991"/>
              <a:ext cx="831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4" name="Line 16"/>
            <p:cNvSpPr>
              <a:spLocks noChangeShapeType="1"/>
            </p:cNvSpPr>
            <p:nvPr/>
          </p:nvSpPr>
          <p:spPr bwMode="auto">
            <a:xfrm>
              <a:off x="6006" y="3269"/>
              <a:ext cx="92" cy="4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 flipH="1">
              <a:off x="4252" y="3130"/>
              <a:ext cx="1477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6" name="Line 18"/>
            <p:cNvSpPr>
              <a:spLocks noChangeShapeType="1"/>
            </p:cNvSpPr>
            <p:nvPr/>
          </p:nvSpPr>
          <p:spPr bwMode="auto">
            <a:xfrm flipH="1" flipV="1">
              <a:off x="3606" y="2712"/>
              <a:ext cx="646" cy="6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7" name="Line 19"/>
            <p:cNvSpPr>
              <a:spLocks noChangeShapeType="1"/>
            </p:cNvSpPr>
            <p:nvPr/>
          </p:nvSpPr>
          <p:spPr bwMode="auto">
            <a:xfrm>
              <a:off x="2221" y="2294"/>
              <a:ext cx="2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8" name="Line 20"/>
            <p:cNvSpPr>
              <a:spLocks noChangeShapeType="1"/>
            </p:cNvSpPr>
            <p:nvPr/>
          </p:nvSpPr>
          <p:spPr bwMode="auto">
            <a:xfrm flipV="1">
              <a:off x="5821" y="2433"/>
              <a:ext cx="277" cy="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 flipH="1">
              <a:off x="3790" y="3409"/>
              <a:ext cx="462" cy="8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2895600" y="52578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P1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2971800" y="5181600"/>
            <a:ext cx="244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4572000" y="52578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L1</a:t>
            </a:r>
          </a:p>
        </p:txBody>
      </p:sp>
      <p:sp>
        <p:nvSpPr>
          <p:cNvPr id="53291" name="Text Box 43"/>
          <p:cNvSpPr txBox="1">
            <a:spLocks noChangeArrowheads="1"/>
          </p:cNvSpPr>
          <p:nvPr/>
        </p:nvSpPr>
        <p:spPr bwMode="auto">
          <a:xfrm>
            <a:off x="5410200" y="52578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L2</a:t>
            </a:r>
          </a:p>
        </p:txBody>
      </p:sp>
      <p:sp>
        <p:nvSpPr>
          <p:cNvPr id="53292" name="Text Box 44"/>
          <p:cNvSpPr txBox="1">
            <a:spLocks noChangeArrowheads="1"/>
          </p:cNvSpPr>
          <p:nvPr/>
        </p:nvSpPr>
        <p:spPr bwMode="auto">
          <a:xfrm>
            <a:off x="3505200" y="54102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P2</a:t>
            </a:r>
          </a:p>
        </p:txBody>
      </p:sp>
      <p:sp>
        <p:nvSpPr>
          <p:cNvPr id="53293" name="Text Box 45"/>
          <p:cNvSpPr txBox="1">
            <a:spLocks noChangeArrowheads="1"/>
          </p:cNvSpPr>
          <p:nvPr/>
        </p:nvSpPr>
        <p:spPr bwMode="auto">
          <a:xfrm>
            <a:off x="3429000" y="59436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P3</a:t>
            </a:r>
          </a:p>
        </p:txBody>
      </p:sp>
      <p:sp>
        <p:nvSpPr>
          <p:cNvPr id="53294" name="Text Box 46"/>
          <p:cNvSpPr txBox="1">
            <a:spLocks noChangeArrowheads="1"/>
          </p:cNvSpPr>
          <p:nvPr/>
        </p:nvSpPr>
        <p:spPr bwMode="auto">
          <a:xfrm>
            <a:off x="6019800" y="54864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L3</a:t>
            </a:r>
          </a:p>
        </p:txBody>
      </p:sp>
      <p:sp>
        <p:nvSpPr>
          <p:cNvPr id="32" name="Chevron 31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Binary feature matching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Large view changes – combine with transformation matrix computation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64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024812" cy="2590800"/>
          </a:xfrm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At last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Computing Transformation Matrix: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Rotation and Translation of Camera</a:t>
            </a:r>
            <a:b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/>
            </a:r>
            <a:b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   </a:t>
            </a:r>
            <a:r>
              <a:rPr lang="en-GB" dirty="0" smtClean="0">
                <a:solidFill>
                  <a:schemeClr val="bg1">
                    <a:lumMod val="60000"/>
                    <a:lumOff val="40000"/>
                  </a:schemeClr>
                </a:solidFill>
                <a:sym typeface="Wingdings" pitchFamily="2" charset="2"/>
              </a:rPr>
              <a:t>Localization of the drone</a:t>
            </a:r>
            <a:endParaRPr lang="en-GB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65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Structure from motion</a:t>
            </a:r>
          </a:p>
        </p:txBody>
      </p:sp>
      <p:sp>
        <p:nvSpPr>
          <p:cNvPr id="151555" name="Content Placeholder 73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Given a set of corresponding points in two or more images, compute the camera parameters and the 3D point coordinates</a:t>
            </a:r>
          </a:p>
        </p:txBody>
      </p:sp>
      <p:sp>
        <p:nvSpPr>
          <p:cNvPr id="151556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57" name="AutoShape 4"/>
          <p:cNvSpPr>
            <a:spLocks noChangeArrowheads="1"/>
          </p:cNvSpPr>
          <p:nvPr/>
        </p:nvSpPr>
        <p:spPr bwMode="auto">
          <a:xfrm rot="5400000">
            <a:off x="862807" y="3556794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958975" y="4132264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3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59" name="AutoShape 5"/>
          <p:cNvSpPr>
            <a:spLocks noChangeArrowheads="1"/>
          </p:cNvSpPr>
          <p:nvPr/>
        </p:nvSpPr>
        <p:spPr bwMode="auto">
          <a:xfrm rot="16200000" flipH="1">
            <a:off x="6045994" y="3748883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0" name="Rectangle 7"/>
          <p:cNvSpPr>
            <a:spLocks noChangeArrowheads="1"/>
          </p:cNvSpPr>
          <p:nvPr/>
        </p:nvSpPr>
        <p:spPr bwMode="auto">
          <a:xfrm>
            <a:off x="6877050" y="4387851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5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1" name="Rectangle 11"/>
          <p:cNvSpPr>
            <a:spLocks noChangeArrowheads="1"/>
          </p:cNvSpPr>
          <p:nvPr/>
        </p:nvSpPr>
        <p:spPr bwMode="auto">
          <a:xfrm>
            <a:off x="3559175" y="4191001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2" name="Rectangle 13"/>
          <p:cNvSpPr>
            <a:spLocks noChangeArrowheads="1"/>
          </p:cNvSpPr>
          <p:nvPr/>
        </p:nvSpPr>
        <p:spPr bwMode="auto">
          <a:xfrm>
            <a:off x="4441825" y="4702176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3" name="Line 33"/>
          <p:cNvSpPr>
            <a:spLocks noChangeShapeType="1"/>
          </p:cNvSpPr>
          <p:nvPr/>
        </p:nvSpPr>
        <p:spPr bwMode="auto">
          <a:xfrm flipH="1">
            <a:off x="457200" y="3429001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4" name="Line 34"/>
          <p:cNvSpPr>
            <a:spLocks noChangeShapeType="1"/>
          </p:cNvSpPr>
          <p:nvPr/>
        </p:nvSpPr>
        <p:spPr bwMode="auto">
          <a:xfrm flipH="1">
            <a:off x="457200" y="4876801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5" name="Line 37"/>
          <p:cNvSpPr>
            <a:spLocks noChangeShapeType="1"/>
          </p:cNvSpPr>
          <p:nvPr/>
        </p:nvSpPr>
        <p:spPr bwMode="auto">
          <a:xfrm flipH="1">
            <a:off x="457200" y="5410201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6" name="Line 40"/>
          <p:cNvSpPr>
            <a:spLocks noChangeShapeType="1"/>
          </p:cNvSpPr>
          <p:nvPr/>
        </p:nvSpPr>
        <p:spPr bwMode="auto">
          <a:xfrm flipH="1">
            <a:off x="4537075" y="4213226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7" name="Line 41"/>
          <p:cNvSpPr>
            <a:spLocks noChangeShapeType="1"/>
          </p:cNvSpPr>
          <p:nvPr/>
        </p:nvSpPr>
        <p:spPr bwMode="auto">
          <a:xfrm>
            <a:off x="3546475" y="5661026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8" name="Line 43"/>
          <p:cNvSpPr>
            <a:spLocks noChangeShapeType="1"/>
          </p:cNvSpPr>
          <p:nvPr/>
        </p:nvSpPr>
        <p:spPr bwMode="auto">
          <a:xfrm flipH="1">
            <a:off x="4537075" y="5661026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9" name="Line 45"/>
          <p:cNvSpPr>
            <a:spLocks noChangeShapeType="1"/>
          </p:cNvSpPr>
          <p:nvPr/>
        </p:nvSpPr>
        <p:spPr bwMode="auto">
          <a:xfrm flipV="1">
            <a:off x="6146800" y="5449889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70" name="Line 46"/>
          <p:cNvSpPr>
            <a:spLocks noChangeShapeType="1"/>
          </p:cNvSpPr>
          <p:nvPr/>
        </p:nvSpPr>
        <p:spPr bwMode="auto">
          <a:xfrm>
            <a:off x="7899400" y="5068889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71" name="Line 47"/>
          <p:cNvSpPr>
            <a:spLocks noChangeShapeType="1"/>
          </p:cNvSpPr>
          <p:nvPr/>
        </p:nvSpPr>
        <p:spPr bwMode="auto">
          <a:xfrm>
            <a:off x="7899400" y="3621089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72" name="Text Box 51"/>
          <p:cNvSpPr txBox="1">
            <a:spLocks noChangeArrowheads="1"/>
          </p:cNvSpPr>
          <p:nvPr/>
        </p:nvSpPr>
        <p:spPr bwMode="auto">
          <a:xfrm>
            <a:off x="690563" y="5559426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Camera 1</a:t>
            </a:r>
          </a:p>
        </p:txBody>
      </p:sp>
      <p:sp>
        <p:nvSpPr>
          <p:cNvPr id="151573" name="Text Box 52"/>
          <p:cNvSpPr txBox="1">
            <a:spLocks noChangeArrowheads="1"/>
          </p:cNvSpPr>
          <p:nvPr/>
        </p:nvSpPr>
        <p:spPr bwMode="auto">
          <a:xfrm>
            <a:off x="2362200" y="5711826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Camera 2</a:t>
            </a:r>
          </a:p>
        </p:txBody>
      </p:sp>
      <p:sp>
        <p:nvSpPr>
          <p:cNvPr id="151574" name="Text Box 53"/>
          <p:cNvSpPr txBox="1">
            <a:spLocks noChangeArrowheads="1"/>
          </p:cNvSpPr>
          <p:nvPr/>
        </p:nvSpPr>
        <p:spPr bwMode="auto">
          <a:xfrm>
            <a:off x="6472238" y="5635626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393825" y="3967164"/>
            <a:ext cx="995363" cy="860425"/>
            <a:chOff x="852" y="2079"/>
            <a:chExt cx="760" cy="657"/>
          </a:xfrm>
        </p:grpSpPr>
        <p:sp>
          <p:nvSpPr>
            <p:cNvPr id="151611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2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3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4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5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6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7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951288" y="4438651"/>
            <a:ext cx="1042987" cy="950913"/>
            <a:chOff x="2412" y="2031"/>
            <a:chExt cx="813" cy="741"/>
          </a:xfrm>
        </p:grpSpPr>
        <p:sp>
          <p:nvSpPr>
            <p:cNvPr id="151604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5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6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7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8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9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0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505575" y="4038601"/>
            <a:ext cx="973138" cy="1006475"/>
            <a:chOff x="4188" y="1966"/>
            <a:chExt cx="733" cy="757"/>
          </a:xfrm>
        </p:grpSpPr>
        <p:sp>
          <p:nvSpPr>
            <p:cNvPr id="151597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8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9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0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1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2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3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51578" name="Text Box 86"/>
          <p:cNvSpPr txBox="1">
            <a:spLocks noChangeArrowheads="1"/>
          </p:cNvSpPr>
          <p:nvPr/>
        </p:nvSpPr>
        <p:spPr bwMode="auto">
          <a:xfrm>
            <a:off x="787400" y="5770564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,t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  <p:sp>
        <p:nvSpPr>
          <p:cNvPr id="151579" name="Text Box 87"/>
          <p:cNvSpPr txBox="1">
            <a:spLocks noChangeArrowheads="1"/>
          </p:cNvSpPr>
          <p:nvPr/>
        </p:nvSpPr>
        <p:spPr bwMode="auto">
          <a:xfrm>
            <a:off x="2500313" y="5922964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,t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151580" name="Text Box 88"/>
          <p:cNvSpPr txBox="1">
            <a:spLocks noChangeArrowheads="1"/>
          </p:cNvSpPr>
          <p:nvPr/>
        </p:nvSpPr>
        <p:spPr bwMode="auto">
          <a:xfrm>
            <a:off x="6694488" y="5846764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,t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1590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1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2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3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4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5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6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51582" name="Line 35"/>
          <p:cNvSpPr>
            <a:spLocks noChangeShapeType="1"/>
          </p:cNvSpPr>
          <p:nvPr/>
        </p:nvSpPr>
        <p:spPr bwMode="auto">
          <a:xfrm flipH="1">
            <a:off x="457200" y="3929064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83" name="Line 38"/>
          <p:cNvSpPr>
            <a:spLocks noChangeShapeType="1"/>
          </p:cNvSpPr>
          <p:nvPr/>
        </p:nvSpPr>
        <p:spPr bwMode="auto">
          <a:xfrm>
            <a:off x="3546475" y="4194176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84" name="Line 44"/>
          <p:cNvSpPr>
            <a:spLocks noChangeShapeType="1"/>
          </p:cNvSpPr>
          <p:nvPr/>
        </p:nvSpPr>
        <p:spPr bwMode="auto">
          <a:xfrm>
            <a:off x="6159500" y="4121151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470526"/>
            <a:ext cx="4667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352800" y="5699126"/>
            <a:ext cx="4667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086475" y="5614989"/>
            <a:ext cx="466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505075" y="2354262"/>
            <a:ext cx="4667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8" name="Chevron 6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2" name="Chevron 7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71" grpId="0"/>
      <p:bldP spid="6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542472"/>
          <a:ext cx="2976562" cy="674688"/>
        </p:xfrm>
        <a:graphic>
          <a:graphicData uri="http://schemas.openxmlformats.org/presentationml/2006/ole">
            <p:oleObj spid="_x0000_s5122" name="Equation" r:id="rId4" imgW="952087" imgH="215806" progId="Equation.3">
              <p:embed/>
            </p:oleObj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466272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666875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5240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7432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7432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9718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8035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3276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3622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447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6637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12954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  <p:sp>
        <p:nvSpPr>
          <p:cNvPr id="17" name="Chevron 1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1288" y="12954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p:oleObj spid="_x0000_s1026" name="Equation" r:id="rId5" imgW="901309" imgH="215806" progId="Equation.3">
              <p:embed/>
            </p:oleObj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p:oleObj spid="_x0000_s1027" name="Equation" r:id="rId6" imgW="1651000" imgH="927100" progId="Equation.3">
              <p:embed/>
            </p:oleObj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7244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583112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659187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592512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Demos: 3D room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2044B1A9-2814-4487-BB54-E25750727188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7527925" y="6548438"/>
            <a:ext cx="647700" cy="187325"/>
          </a:xfrm>
          <a:prstGeom prst="rect">
            <a:avLst/>
          </a:prstGeom>
        </p:spPr>
        <p:txBody>
          <a:bodyPr/>
          <a:lstStyle/>
          <a:p>
            <a:fld id="{2E35CFA4-D026-4CE8-BF1A-D2FEE70A4962}" type="datetime1">
              <a:rPr lang="nl-NL" smtClean="0"/>
              <a:pPr/>
              <a:t>8-4-2015</a:t>
            </a:fld>
            <a:endParaRPr lang="nl-NL"/>
          </a:p>
        </p:txBody>
      </p:sp>
      <p:pic>
        <p:nvPicPr>
          <p:cNvPr id="7" name="Picture 6" descr="3dmode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19226"/>
            <a:ext cx="8043333" cy="452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p:oleObj spid="_x0000_s2050" name="Equation" r:id="rId3" imgW="888614" imgH="215806" progId="Equation.3">
              <p:embed/>
            </p:oleObj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p:oleObj spid="_x0000_s2051" name="Equation" r:id="rId4" imgW="2387600" imgH="927100" progId="Equation.3">
              <p:embed/>
            </p:oleObj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p:oleObj spid="_x0000_s3074" name="Equation" r:id="rId3" imgW="58480200" imgH="68208840" progId="Equation.3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20" name="Chevron 19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p:oleObj spid="_x0000_s4098" name="Equation" r:id="rId3" imgW="939392" imgH="215806" progId="Equation.3">
              <p:embed/>
            </p:oleObj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p:oleObj spid="_x0000_s4099" name="Equation" r:id="rId4" imgW="2590800" imgH="927100" progId="Equation.3">
              <p:embed/>
            </p:oleObj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89916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65163" y="4195763"/>
            <a:ext cx="81422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dirty="0">
                <a:solidFill>
                  <a:srgbClr val="000000"/>
                </a:solidFill>
              </a:rPr>
              <a:t>Geometry of two views constrains where the corresponding pixel for some image point in the first view must occur in the second view.</a:t>
            </a:r>
          </a:p>
          <a:p>
            <a:pPr lvl="1" indent="457200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It must be on the line carved out by a plane 	connecting the world point and optical centers. </a:t>
            </a:r>
          </a:p>
          <a:p>
            <a:pPr eaLnBrk="0" hangingPunct="0"/>
            <a:endParaRPr lang="en-US" altLang="en-US" sz="2000" b="1" i="1" dirty="0">
              <a:solidFill>
                <a:srgbClr val="000000"/>
              </a:solidFill>
            </a:endParaRP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38" y="2420938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38" y="2509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38" y="28654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488" y="3157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err="1">
                <a:solidFill>
                  <a:schemeClr val="tx2"/>
                </a:solidFill>
                <a:latin typeface="+mn-lt"/>
              </a:rPr>
              <a:t>Epipolar</a:t>
            </a:r>
            <a:r>
              <a:rPr lang="en-US" sz="3600" kern="0" dirty="0">
                <a:solidFill>
                  <a:schemeClr val="tx2"/>
                </a:solidFill>
                <a:latin typeface="+mn-lt"/>
              </a:rPr>
              <a:t> constraint</a:t>
            </a:r>
          </a:p>
          <a:p>
            <a:pPr algn="ctr">
              <a:defRPr/>
            </a:pPr>
            <a:endParaRPr lang="en-US" sz="44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63" y="1457325"/>
            <a:ext cx="76962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Line 4"/>
          <p:cNvSpPr>
            <a:spLocks noChangeShapeType="1"/>
          </p:cNvSpPr>
          <p:nvPr/>
        </p:nvSpPr>
        <p:spPr bwMode="auto">
          <a:xfrm flipV="1">
            <a:off x="900113" y="4321175"/>
            <a:ext cx="2098675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61" name="Line 5"/>
          <p:cNvSpPr>
            <a:spLocks noChangeShapeType="1"/>
          </p:cNvSpPr>
          <p:nvPr/>
        </p:nvSpPr>
        <p:spPr bwMode="auto">
          <a:xfrm>
            <a:off x="3351213" y="4327525"/>
            <a:ext cx="2311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62" name="Line 6"/>
          <p:cNvSpPr>
            <a:spLocks noChangeShapeType="1"/>
          </p:cNvSpPr>
          <p:nvPr/>
        </p:nvSpPr>
        <p:spPr bwMode="auto">
          <a:xfrm>
            <a:off x="6037263" y="4327525"/>
            <a:ext cx="20955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63" name="Line 7"/>
          <p:cNvSpPr>
            <a:spLocks noChangeShapeType="1"/>
          </p:cNvSpPr>
          <p:nvPr/>
        </p:nvSpPr>
        <p:spPr bwMode="auto">
          <a:xfrm>
            <a:off x="6246813" y="3032125"/>
            <a:ext cx="1885950" cy="12890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59464" name="Line 8"/>
          <p:cNvSpPr>
            <a:spLocks noChangeShapeType="1"/>
          </p:cNvSpPr>
          <p:nvPr/>
        </p:nvSpPr>
        <p:spPr bwMode="auto">
          <a:xfrm>
            <a:off x="4551363" y="1863725"/>
            <a:ext cx="1466850" cy="10033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59465" name="Line 9"/>
          <p:cNvSpPr>
            <a:spLocks noChangeShapeType="1"/>
          </p:cNvSpPr>
          <p:nvPr/>
        </p:nvSpPr>
        <p:spPr bwMode="auto">
          <a:xfrm flipV="1">
            <a:off x="3014663" y="1851025"/>
            <a:ext cx="1473200" cy="10096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59466" name="Line 10"/>
          <p:cNvSpPr>
            <a:spLocks noChangeShapeType="1"/>
          </p:cNvSpPr>
          <p:nvPr/>
        </p:nvSpPr>
        <p:spPr bwMode="auto">
          <a:xfrm flipV="1">
            <a:off x="887413" y="3025775"/>
            <a:ext cx="1892300" cy="12827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59467" name="Text Box 11"/>
          <p:cNvSpPr txBox="1">
            <a:spLocks noChangeArrowheads="1"/>
          </p:cNvSpPr>
          <p:nvPr/>
        </p:nvSpPr>
        <p:spPr bwMode="auto">
          <a:xfrm>
            <a:off x="3705225" y="2954338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altLang="en-US">
                <a:solidFill>
                  <a:srgbClr val="002060"/>
                </a:solidFill>
              </a:rPr>
              <a:t> Epipolar Plane</a:t>
            </a:r>
          </a:p>
        </p:txBody>
      </p:sp>
      <p:sp>
        <p:nvSpPr>
          <p:cNvPr id="659468" name="Oval 12"/>
          <p:cNvSpPr>
            <a:spLocks noChangeArrowheads="1"/>
          </p:cNvSpPr>
          <p:nvPr/>
        </p:nvSpPr>
        <p:spPr bwMode="auto">
          <a:xfrm>
            <a:off x="2932113" y="42386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9469" name="Oval 13"/>
          <p:cNvSpPr>
            <a:spLocks noChangeArrowheads="1"/>
          </p:cNvSpPr>
          <p:nvPr/>
        </p:nvSpPr>
        <p:spPr bwMode="auto">
          <a:xfrm>
            <a:off x="5929313" y="42703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9470" name="Text Box 14"/>
          <p:cNvSpPr txBox="1">
            <a:spLocks noChangeArrowheads="1"/>
          </p:cNvSpPr>
          <p:nvPr/>
        </p:nvSpPr>
        <p:spPr bwMode="auto">
          <a:xfrm>
            <a:off x="1989138" y="4633913"/>
            <a:ext cx="95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00B0F0"/>
                </a:solidFill>
              </a:rPr>
              <a:t>Epipole</a:t>
            </a:r>
          </a:p>
        </p:txBody>
      </p:sp>
      <p:sp>
        <p:nvSpPr>
          <p:cNvPr id="659471" name="Line 15"/>
          <p:cNvSpPr>
            <a:spLocks noChangeShapeType="1"/>
          </p:cNvSpPr>
          <p:nvPr/>
        </p:nvSpPr>
        <p:spPr bwMode="auto">
          <a:xfrm flipH="1" flipV="1">
            <a:off x="2779713" y="2879725"/>
            <a:ext cx="260350" cy="1581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72" name="Line 16"/>
          <p:cNvSpPr>
            <a:spLocks noChangeShapeType="1"/>
          </p:cNvSpPr>
          <p:nvPr/>
        </p:nvSpPr>
        <p:spPr bwMode="auto">
          <a:xfrm flipV="1">
            <a:off x="5986463" y="2892425"/>
            <a:ext cx="254000" cy="1587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73" name="Text Box 17"/>
          <p:cNvSpPr txBox="1">
            <a:spLocks noChangeArrowheads="1"/>
          </p:cNvSpPr>
          <p:nvPr/>
        </p:nvSpPr>
        <p:spPr bwMode="auto">
          <a:xfrm>
            <a:off x="7296150" y="2808288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CC3300"/>
                </a:solidFill>
              </a:rPr>
              <a:t>Epipolar Line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9474" name="Text Box 18"/>
          <p:cNvSpPr txBox="1">
            <a:spLocks noChangeArrowheads="1"/>
          </p:cNvSpPr>
          <p:nvPr/>
        </p:nvSpPr>
        <p:spPr bwMode="auto">
          <a:xfrm>
            <a:off x="4033838" y="45974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FF3399"/>
                </a:solidFill>
              </a:rPr>
              <a:t>Baseline</a:t>
            </a:r>
          </a:p>
        </p:txBody>
      </p:sp>
      <p:sp>
        <p:nvSpPr>
          <p:cNvPr id="659475" name="Line 19"/>
          <p:cNvSpPr>
            <a:spLocks noChangeShapeType="1"/>
          </p:cNvSpPr>
          <p:nvPr/>
        </p:nvSpPr>
        <p:spPr bwMode="auto">
          <a:xfrm>
            <a:off x="893763" y="4352925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76" name="Line 20"/>
          <p:cNvSpPr>
            <a:spLocks noChangeShapeType="1"/>
          </p:cNvSpPr>
          <p:nvPr/>
        </p:nvSpPr>
        <p:spPr bwMode="auto">
          <a:xfrm>
            <a:off x="3332163" y="4352925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59477" name="Line 21"/>
          <p:cNvSpPr>
            <a:spLocks noChangeShapeType="1"/>
          </p:cNvSpPr>
          <p:nvPr/>
        </p:nvSpPr>
        <p:spPr bwMode="auto">
          <a:xfrm>
            <a:off x="6075363" y="4352925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err="1">
                <a:solidFill>
                  <a:schemeClr val="tx2"/>
                </a:solidFill>
                <a:latin typeface="+mn-lt"/>
              </a:rPr>
              <a:t>Epipolar</a:t>
            </a:r>
            <a:r>
              <a:rPr lang="en-US" sz="3600" kern="0" dirty="0">
                <a:solidFill>
                  <a:schemeClr val="tx2"/>
                </a:solidFill>
                <a:latin typeface="+mn-lt"/>
              </a:rPr>
              <a:t> geometry</a:t>
            </a:r>
          </a:p>
          <a:p>
            <a:pPr algn="ctr">
              <a:defRPr/>
            </a:pPr>
            <a:endParaRPr lang="en-US" sz="44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884863" y="4633913"/>
            <a:ext cx="95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solidFill>
                  <a:srgbClr val="00B0F0"/>
                </a:solidFill>
              </a:rPr>
              <a:t>Epipole</a:t>
            </a:r>
          </a:p>
        </p:txBody>
      </p:sp>
      <p:sp>
        <p:nvSpPr>
          <p:cNvPr id="114711" name="TextBox 26"/>
          <p:cNvSpPr txBox="1">
            <a:spLocks noChangeArrowheads="1"/>
          </p:cNvSpPr>
          <p:nvPr/>
        </p:nvSpPr>
        <p:spPr bwMode="auto">
          <a:xfrm>
            <a:off x="884238" y="5364163"/>
            <a:ext cx="7391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0000"/>
                </a:solidFill>
                <a:hlinkClick r:id="rId4"/>
              </a:rPr>
              <a:t>http://www.ai.sri.com/~luong/research/Meta3DViewer/EpipolarGeo.html</a:t>
            </a:r>
            <a:endParaRPr lang="en-US" altLang="en-US">
              <a:solidFill>
                <a:srgbClr val="000000"/>
              </a:solidFill>
            </a:endParaRPr>
          </a:p>
          <a:p>
            <a:pPr eaLnBrk="0" hangingPunct="0"/>
            <a:endParaRPr lang="en-US" altLang="en-US">
              <a:solidFill>
                <a:srgbClr val="000000"/>
              </a:solidFill>
            </a:endParaRPr>
          </a:p>
          <a:p>
            <a:pPr eaLnBrk="0" hangingPunct="0"/>
            <a:endParaRPr lang="en-US" altLang="en-US">
              <a:solidFill>
                <a:srgbClr val="000000"/>
              </a:solidFill>
            </a:endParaRPr>
          </a:p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7" grpId="0" autoUpdateAnimBg="0"/>
      <p:bldP spid="659468" grpId="0" animBg="1"/>
      <p:bldP spid="659469" grpId="0" animBg="1"/>
      <p:bldP spid="659470" grpId="0" autoUpdateAnimBg="0"/>
      <p:bldP spid="659471" grpId="0" animBg="1"/>
      <p:bldP spid="659472" grpId="0" animBg="1"/>
      <p:bldP spid="659473" grpId="0" autoUpdateAnimBg="0"/>
      <p:bldP spid="659474" grpId="0" autoUpdateAnimBg="0"/>
      <p:bldP spid="659475" grpId="0" animBg="1"/>
      <p:bldP spid="659476" grpId="0" animBg="1"/>
      <p:bldP spid="659477" grpId="0" animBg="1"/>
      <p:bldP spid="26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Content Placeholder 3"/>
          <p:cNvSpPr>
            <a:spLocks noGrp="1"/>
          </p:cNvSpPr>
          <p:nvPr>
            <p:ph idx="4294967295"/>
          </p:nvPr>
        </p:nvSpPr>
        <p:spPr>
          <a:xfrm>
            <a:off x="304800" y="1417638"/>
            <a:ext cx="8686800" cy="4525962"/>
          </a:xfrm>
        </p:spPr>
        <p:txBody>
          <a:bodyPr/>
          <a:lstStyle/>
          <a:p>
            <a:pPr eaLnBrk="1" hangingPunct="1"/>
            <a:r>
              <a:rPr lang="en-US" altLang="en-US" sz="2400" b="1" dirty="0" smtClean="0"/>
              <a:t>Baseline</a:t>
            </a:r>
            <a:r>
              <a:rPr lang="en-US" altLang="en-US" sz="2400" dirty="0" smtClean="0"/>
              <a:t>: line joining the camera centers</a:t>
            </a:r>
          </a:p>
          <a:p>
            <a:pPr eaLnBrk="1" hangingPunct="1"/>
            <a:r>
              <a:rPr lang="en-US" altLang="en-US" sz="2400" b="1" dirty="0" err="1" smtClean="0"/>
              <a:t>Epipole</a:t>
            </a:r>
            <a:r>
              <a:rPr lang="en-US" altLang="en-US" sz="2400" dirty="0" smtClean="0"/>
              <a:t>: point of intersection of baseline with image plane</a:t>
            </a:r>
          </a:p>
          <a:p>
            <a:pPr eaLnBrk="1" hangingPunct="1"/>
            <a:r>
              <a:rPr lang="en-US" altLang="en-US" sz="2400" b="1" dirty="0" err="1" smtClean="0"/>
              <a:t>Epipolar</a:t>
            </a:r>
            <a:r>
              <a:rPr lang="en-US" altLang="en-US" sz="2400" b="1" dirty="0" smtClean="0"/>
              <a:t> plane</a:t>
            </a:r>
            <a:r>
              <a:rPr lang="en-US" altLang="en-US" sz="2400" dirty="0" smtClean="0"/>
              <a:t>: plane containing baseline and world point</a:t>
            </a:r>
          </a:p>
          <a:p>
            <a:pPr eaLnBrk="1" hangingPunct="1"/>
            <a:r>
              <a:rPr lang="en-US" altLang="en-US" sz="2400" b="1" dirty="0" err="1" smtClean="0"/>
              <a:t>Epipolar</a:t>
            </a:r>
            <a:r>
              <a:rPr lang="en-US" altLang="en-US" sz="2400" b="1" dirty="0" smtClean="0"/>
              <a:t> line</a:t>
            </a:r>
            <a:r>
              <a:rPr lang="en-US" altLang="en-US" sz="2400" dirty="0" smtClean="0"/>
              <a:t>: intersection of </a:t>
            </a:r>
            <a:r>
              <a:rPr lang="en-US" altLang="en-US" sz="2400" dirty="0" err="1" smtClean="0"/>
              <a:t>epipolar</a:t>
            </a:r>
            <a:r>
              <a:rPr lang="en-US" altLang="en-US" sz="2400" dirty="0" smtClean="0"/>
              <a:t> plane with the image plane</a:t>
            </a:r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err="1">
                <a:solidFill>
                  <a:schemeClr val="tx2"/>
                </a:solidFill>
                <a:latin typeface="+mn-lt"/>
              </a:rPr>
              <a:t>Epipolar</a:t>
            </a:r>
            <a:r>
              <a:rPr lang="en-US" sz="3600" kern="0" dirty="0">
                <a:solidFill>
                  <a:schemeClr val="tx2"/>
                </a:solidFill>
                <a:latin typeface="+mn-lt"/>
              </a:rPr>
              <a:t> geometry: terms</a:t>
            </a:r>
          </a:p>
          <a:p>
            <a:pPr algn="ctr">
              <a:defRPr/>
            </a:pPr>
            <a:endParaRPr lang="en-US" sz="44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8200" y="5876925"/>
            <a:ext cx="616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 dirty="0">
                <a:solidFill>
                  <a:srgbClr val="000000"/>
                </a:solidFill>
              </a:rPr>
              <a:t>Why is the </a:t>
            </a:r>
            <a:r>
              <a:rPr lang="en-US" altLang="en-US" sz="2800" i="1" dirty="0" err="1">
                <a:solidFill>
                  <a:srgbClr val="000000"/>
                </a:solidFill>
              </a:rPr>
              <a:t>epipolar</a:t>
            </a:r>
            <a:r>
              <a:rPr lang="en-US" altLang="en-US" sz="2800" i="1" dirty="0">
                <a:solidFill>
                  <a:srgbClr val="000000"/>
                </a:solidFill>
              </a:rPr>
              <a:t> constraint useful?</a:t>
            </a:r>
          </a:p>
        </p:txBody>
      </p:sp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00200" y="3759200"/>
            <a:ext cx="6083300" cy="2032000"/>
            <a:chOff x="665163" y="1457325"/>
            <a:chExt cx="8161337" cy="354647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163" y="1457325"/>
              <a:ext cx="7696200" cy="323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Line 4"/>
            <p:cNvSpPr>
              <a:spLocks noChangeShapeType="1"/>
            </p:cNvSpPr>
            <p:nvPr/>
          </p:nvSpPr>
          <p:spPr bwMode="auto">
            <a:xfrm flipV="1">
              <a:off x="900113" y="4321175"/>
              <a:ext cx="2098675" cy="127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3351213" y="4327525"/>
              <a:ext cx="23114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6037263" y="4327525"/>
              <a:ext cx="20955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6246813" y="3032125"/>
              <a:ext cx="1885950" cy="128905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4551363" y="1863725"/>
              <a:ext cx="1466850" cy="100330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V="1">
              <a:off x="3014663" y="1851025"/>
              <a:ext cx="1473200" cy="100965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V="1">
              <a:off x="887413" y="3025775"/>
              <a:ext cx="1892300" cy="128270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3705225" y="2954338"/>
              <a:ext cx="18288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buFontTx/>
                <a:buChar char="•"/>
              </a:pPr>
              <a:r>
                <a:rPr lang="en-US" altLang="en-US">
                  <a:solidFill>
                    <a:srgbClr val="002060"/>
                  </a:solidFill>
                </a:rPr>
                <a:t> Epipolar Plane</a:t>
              </a: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2932113" y="4238625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5929313" y="4270375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989138" y="4633913"/>
              <a:ext cx="954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B0F0"/>
                  </a:solidFill>
                </a:rPr>
                <a:t>Epipole</a:t>
              </a: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 flipV="1">
              <a:off x="2779713" y="2879725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V="1">
              <a:off x="5986463" y="2892425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7296150" y="2808288"/>
              <a:ext cx="15303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CC3300"/>
                  </a:solidFill>
                </a:rPr>
                <a:t>Epipolar Line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033838" y="4597400"/>
              <a:ext cx="10699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FF3399"/>
                  </a:solidFill>
                </a:rPr>
                <a:t>Baseline</a:t>
              </a:r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893763" y="4352925"/>
              <a:ext cx="2057400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3332163" y="4352925"/>
              <a:ext cx="2362200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6075363" y="4352925"/>
              <a:ext cx="2057400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884863" y="4633913"/>
              <a:ext cx="954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B0F0"/>
                  </a:solidFill>
                </a:rPr>
                <a:t>Epipole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 l="9065" t="37152" r="6250" b="30817"/>
          <a:stretch>
            <a:fillRect/>
          </a:stretch>
        </p:blipFill>
        <p:spPr bwMode="auto">
          <a:xfrm>
            <a:off x="519113" y="1639888"/>
            <a:ext cx="825976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609600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err="1">
                <a:solidFill>
                  <a:schemeClr val="tx2"/>
                </a:solidFill>
                <a:latin typeface="+mn-lt"/>
              </a:rPr>
              <a:t>Epipolar</a:t>
            </a:r>
            <a:r>
              <a:rPr lang="en-US" sz="3600" kern="0" dirty="0">
                <a:solidFill>
                  <a:schemeClr val="tx2"/>
                </a:solidFill>
                <a:latin typeface="+mn-lt"/>
              </a:rPr>
              <a:t> constraint</a:t>
            </a:r>
          </a:p>
          <a:p>
            <a:pPr algn="ctr">
              <a:defRPr/>
            </a:pPr>
            <a:endParaRPr lang="en-US" sz="44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6740" name="Text Box 5"/>
          <p:cNvSpPr txBox="1">
            <a:spLocks noChangeArrowheads="1"/>
          </p:cNvSpPr>
          <p:nvPr/>
        </p:nvSpPr>
        <p:spPr bwMode="auto">
          <a:xfrm>
            <a:off x="665163" y="4305300"/>
            <a:ext cx="8142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dirty="0">
                <a:solidFill>
                  <a:srgbClr val="000000"/>
                </a:solidFill>
              </a:rPr>
              <a:t>This is useful because it reduces the </a:t>
            </a:r>
            <a:r>
              <a:rPr lang="en-US" altLang="en-US" sz="2400" dirty="0" smtClean="0">
                <a:solidFill>
                  <a:srgbClr val="000000"/>
                </a:solidFill>
              </a:rPr>
              <a:t>feature correspondence search problem </a:t>
            </a:r>
            <a:r>
              <a:rPr lang="en-US" altLang="en-US" sz="2400" dirty="0">
                <a:solidFill>
                  <a:srgbClr val="000000"/>
                </a:solidFill>
              </a:rPr>
              <a:t>to a 1D search along an </a:t>
            </a:r>
            <a:r>
              <a:rPr lang="en-US" altLang="en-US" sz="2400" dirty="0" err="1">
                <a:solidFill>
                  <a:srgbClr val="000000"/>
                </a:solidFill>
              </a:rPr>
              <a:t>epipolar</a:t>
            </a:r>
            <a:r>
              <a:rPr lang="en-US" altLang="en-US" sz="2400" dirty="0">
                <a:solidFill>
                  <a:srgbClr val="000000"/>
                </a:solidFill>
              </a:rPr>
              <a:t> line.</a:t>
            </a:r>
            <a:endParaRPr lang="en-US" altLang="en-US" sz="2400" b="1" i="1" dirty="0">
              <a:solidFill>
                <a:srgbClr val="000000"/>
              </a:solidFill>
            </a:endParaRPr>
          </a:p>
        </p:txBody>
      </p:sp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0" y="6584950"/>
            <a:ext cx="46815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1300">
                <a:solidFill>
                  <a:srgbClr val="000000"/>
                </a:solidFill>
              </a:rPr>
              <a:t>Image from Andrew Zisserman</a:t>
            </a:r>
          </a:p>
        </p:txBody>
      </p:sp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72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350" y="11049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381000" y="533400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3200" dirty="0">
                <a:solidFill>
                  <a:schemeClr val="tx2"/>
                </a:solidFill>
              </a:rPr>
              <a:t>Example: converging cameras</a:t>
            </a:r>
          </a:p>
        </p:txBody>
      </p:sp>
      <p:sp>
        <p:nvSpPr>
          <p:cNvPr id="119814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Example: Forward motion</a:t>
            </a:r>
          </a:p>
        </p:txBody>
      </p:sp>
      <p:sp>
        <p:nvSpPr>
          <p:cNvPr id="121859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pPr>
              <a:buFont typeface="Arial" pitchFamily="34" charset="0"/>
              <a:buNone/>
            </a:pPr>
            <a:r>
              <a:rPr lang="en-US" altLang="en-US" smtClean="0"/>
              <a:t>	What would the epipolar lines look like if the camera moves directly forward?</a:t>
            </a:r>
          </a:p>
        </p:txBody>
      </p:sp>
      <p:sp>
        <p:nvSpPr>
          <p:cNvPr id="4" name="Chevron 3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85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86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87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88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89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90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91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92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93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2894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95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96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97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98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22899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000000"/>
                </a:solidFill>
              </a:rPr>
              <a:t>e’</a:t>
            </a:r>
          </a:p>
        </p:txBody>
      </p:sp>
      <p:sp>
        <p:nvSpPr>
          <p:cNvPr id="122900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Example: Forward motion</a:t>
            </a:r>
          </a:p>
        </p:txBody>
      </p:sp>
      <p:sp>
        <p:nvSpPr>
          <p:cNvPr id="122901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Epipole has same coordinates in both images.</a:t>
            </a:r>
          </a:p>
          <a:p>
            <a:r>
              <a:rPr lang="en-US" altLang="en-US">
                <a:solidFill>
                  <a:srgbClr val="000000"/>
                </a:solidFill>
              </a:rPr>
              <a:t>Points move along lines radiating from e: “Focus of expansion”</a:t>
            </a:r>
          </a:p>
        </p:txBody>
      </p:sp>
      <p:sp>
        <p:nvSpPr>
          <p:cNvPr id="22" name="Chevron 21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Computer Vision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Make computers understand images and videos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67400" y="2286000"/>
            <a:ext cx="3200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What kind of scene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Where the camera is located at this scene?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Where are the cars?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How far is the building?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dirty="0" smtClean="0"/>
              <a:t>Fundamental matrix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en-US" dirty="0" smtClean="0"/>
              <a:t>Let </a:t>
            </a:r>
            <a:r>
              <a:rPr lang="en-US" altLang="en-US" i="1" dirty="0" smtClean="0"/>
              <a:t>p</a:t>
            </a:r>
            <a:r>
              <a:rPr lang="en-US" altLang="en-US" dirty="0" smtClean="0"/>
              <a:t> be a point in left image, </a:t>
            </a:r>
            <a:r>
              <a:rPr lang="en-US" altLang="en-US" i="1" dirty="0" smtClean="0"/>
              <a:t>p’</a:t>
            </a:r>
            <a:r>
              <a:rPr lang="en-US" altLang="en-US" dirty="0" smtClean="0"/>
              <a:t> in right image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err="1" smtClean="0"/>
              <a:t>Epipolar</a:t>
            </a:r>
            <a:r>
              <a:rPr lang="en-US" altLang="en-US" dirty="0" smtClean="0"/>
              <a:t> relation</a:t>
            </a:r>
          </a:p>
          <a:p>
            <a:pPr lvl="1"/>
            <a:r>
              <a:rPr lang="en-US" altLang="en-US" i="1" dirty="0" smtClean="0"/>
              <a:t>p </a:t>
            </a:r>
            <a:r>
              <a:rPr lang="en-US" altLang="en-US" dirty="0" smtClean="0"/>
              <a:t>maps to </a:t>
            </a:r>
            <a:r>
              <a:rPr lang="en-US" altLang="en-US" dirty="0" err="1" smtClean="0"/>
              <a:t>epipolar</a:t>
            </a:r>
            <a:r>
              <a:rPr lang="en-US" altLang="en-US" dirty="0" smtClean="0"/>
              <a:t> line </a:t>
            </a:r>
            <a:r>
              <a:rPr lang="en-US" altLang="en-US" i="1" dirty="0" smtClean="0"/>
              <a:t>l’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i="1" dirty="0" smtClean="0"/>
              <a:t>p’ </a:t>
            </a:r>
            <a:r>
              <a:rPr lang="en-US" altLang="en-US" dirty="0" smtClean="0"/>
              <a:t>maps to </a:t>
            </a:r>
            <a:r>
              <a:rPr lang="en-US" altLang="en-US" dirty="0" err="1" smtClean="0"/>
              <a:t>epipolar</a:t>
            </a:r>
            <a:r>
              <a:rPr lang="en-US" altLang="en-US" dirty="0" smtClean="0"/>
              <a:t> line </a:t>
            </a:r>
            <a:r>
              <a:rPr lang="en-US" altLang="en-US" i="1" dirty="0" smtClean="0"/>
              <a:t>l</a:t>
            </a:r>
            <a:r>
              <a:rPr lang="en-US" altLang="en-US" dirty="0" smtClean="0"/>
              <a:t> </a:t>
            </a:r>
          </a:p>
          <a:p>
            <a:r>
              <a:rPr lang="en-US" altLang="en-US" dirty="0" err="1" smtClean="0"/>
              <a:t>Epipolar</a:t>
            </a:r>
            <a:r>
              <a:rPr lang="en-US" altLang="en-US" dirty="0" smtClean="0"/>
              <a:t> mapping described by a 3x3 matrix </a:t>
            </a:r>
            <a:r>
              <a:rPr lang="en-US" altLang="en-US" i="1" dirty="0" smtClean="0"/>
              <a:t>F</a:t>
            </a:r>
          </a:p>
          <a:p>
            <a:endParaRPr lang="en-US" altLang="en-US" i="1" dirty="0" smtClean="0"/>
          </a:p>
          <a:p>
            <a:endParaRPr lang="en-US" altLang="en-US" i="1" dirty="0" smtClean="0"/>
          </a:p>
          <a:p>
            <a:endParaRPr lang="en-US" altLang="en-US" i="1" dirty="0" smtClean="0"/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124200" y="1676400"/>
            <a:ext cx="2855912" cy="1481137"/>
            <a:chOff x="2011" y="2235"/>
            <a:chExt cx="1799" cy="933"/>
          </a:xfrm>
        </p:grpSpPr>
        <p:sp>
          <p:nvSpPr>
            <p:cNvPr id="123912" name="Line 5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2541" y="2299"/>
              <a:ext cx="964" cy="5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13" name="Freeform 6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091" y="2428"/>
              <a:ext cx="514" cy="74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483 h 1104"/>
                <a:gd name="T4" fmla="*/ 514 w 768"/>
                <a:gd name="T5" fmla="*/ 740 h 1104"/>
                <a:gd name="T6" fmla="*/ 514 w 768"/>
                <a:gd name="T7" fmla="*/ 25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14" name="Freeform 7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3216" y="2428"/>
              <a:ext cx="514" cy="74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483 h 1104"/>
                <a:gd name="T4" fmla="*/ 514 w 768"/>
                <a:gd name="T5" fmla="*/ 740 h 1104"/>
                <a:gd name="T6" fmla="*/ 514 w 768"/>
                <a:gd name="T7" fmla="*/ 25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15" name="Line 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284" y="2235"/>
              <a:ext cx="707" cy="5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16" name="Oval 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011" y="3023"/>
              <a:ext cx="32" cy="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917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778" y="3023"/>
              <a:ext cx="32" cy="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27" y="2428"/>
              <a:ext cx="1767" cy="611"/>
              <a:chOff x="1296" y="1872"/>
              <a:chExt cx="2640" cy="912"/>
            </a:xfrm>
          </p:grpSpPr>
          <p:sp>
            <p:nvSpPr>
              <p:cNvPr id="123928" name="Freeform 1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929" name="Line 13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930" name="Line 1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931" name="Line 15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3919" name="Line 16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3216" y="2782"/>
              <a:ext cx="514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20" name="Text Box 17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64" y="2601"/>
              <a:ext cx="18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en-US">
                  <a:solidFill>
                    <a:srgbClr val="000000"/>
                  </a:solidFill>
                </a:rPr>
                <a:t>l’</a:t>
              </a:r>
              <a:endParaRPr lang="en-US" altLang="en-US" b="1">
                <a:solidFill>
                  <a:srgbClr val="000000"/>
                </a:solidFill>
              </a:endParaRPr>
            </a:p>
          </p:txBody>
        </p:sp>
        <p:sp>
          <p:nvSpPr>
            <p:cNvPr id="123921" name="Text Box 1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2064" y="2553"/>
              <a:ext cx="14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en-US">
                  <a:solidFill>
                    <a:srgbClr val="000000"/>
                  </a:solidFill>
                </a:rPr>
                <a:t>l</a:t>
              </a:r>
            </a:p>
          </p:txBody>
        </p:sp>
        <p:sp>
          <p:nvSpPr>
            <p:cNvPr id="123922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 flipV="1">
              <a:off x="2090" y="2718"/>
              <a:ext cx="513" cy="2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923" name="Oval 2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742" y="2396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924" name="Text Box 2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2180" y="2793"/>
              <a:ext cx="19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en-US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123925" name="Text Box 2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393" y="2832"/>
              <a:ext cx="22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en-US">
                  <a:solidFill>
                    <a:srgbClr val="FFFFFF"/>
                  </a:solidFill>
                </a:rPr>
                <a:t>p’</a:t>
              </a:r>
            </a:p>
          </p:txBody>
        </p:sp>
        <p:sp>
          <p:nvSpPr>
            <p:cNvPr id="123926" name="Oval 2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256" y="2800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927" name="Oval 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476" y="2840"/>
              <a:ext cx="48" cy="4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58393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81200" y="4886325"/>
            <a:ext cx="18796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Chevron 48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0" name="Chevron 49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Fundamental matrix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98575"/>
            <a:ext cx="7994650" cy="3959225"/>
          </a:xfrm>
        </p:spPr>
        <p:txBody>
          <a:bodyPr/>
          <a:lstStyle/>
          <a:p>
            <a:r>
              <a:rPr lang="en-US" altLang="en-US" dirty="0" smtClean="0"/>
              <a:t>This matrix F is called</a:t>
            </a:r>
          </a:p>
          <a:p>
            <a:pPr lvl="1"/>
            <a:r>
              <a:rPr lang="en-US" altLang="en-US" dirty="0" smtClean="0"/>
              <a:t>the “Essential Matrix”</a:t>
            </a:r>
          </a:p>
          <a:p>
            <a:pPr lvl="2"/>
            <a:r>
              <a:rPr lang="en-US" altLang="en-US" dirty="0" smtClean="0"/>
              <a:t>E: when image intrinsic parameters are known</a:t>
            </a:r>
          </a:p>
          <a:p>
            <a:pPr lvl="1"/>
            <a:r>
              <a:rPr lang="en-US" altLang="en-US" dirty="0" smtClean="0"/>
              <a:t>the “Fundamental Matrix”</a:t>
            </a:r>
          </a:p>
          <a:p>
            <a:pPr lvl="2"/>
            <a:r>
              <a:rPr lang="en-US" altLang="en-US" dirty="0" smtClean="0"/>
              <a:t>F: more generally (</a:t>
            </a:r>
            <a:r>
              <a:rPr lang="en-US" altLang="en-US" dirty="0" err="1" smtClean="0"/>
              <a:t>uncalibrated</a:t>
            </a:r>
            <a:r>
              <a:rPr lang="en-US" altLang="en-US" dirty="0" smtClean="0"/>
              <a:t> case)</a:t>
            </a:r>
          </a:p>
          <a:p>
            <a:pPr lvl="1"/>
            <a:r>
              <a:rPr lang="en-US" altLang="en-US" dirty="0" smtClean="0"/>
              <a:t>the “</a:t>
            </a:r>
            <a:r>
              <a:rPr lang="en-US" altLang="en-US" dirty="0" err="1" smtClean="0"/>
              <a:t>Homography</a:t>
            </a:r>
            <a:r>
              <a:rPr lang="en-US" altLang="en-US" dirty="0" smtClean="0"/>
              <a:t> Matrix”</a:t>
            </a:r>
          </a:p>
          <a:p>
            <a:pPr lvl="2"/>
            <a:r>
              <a:rPr lang="en-US" altLang="en-US" dirty="0" smtClean="0"/>
              <a:t>H: Degenerate case of Fundamental matrix</a:t>
            </a:r>
          </a:p>
          <a:p>
            <a:pPr lvl="2"/>
            <a:r>
              <a:rPr lang="en-US" altLang="en-US" dirty="0" smtClean="0"/>
              <a:t>In case if baseline is small (rotating around)</a:t>
            </a:r>
          </a:p>
          <a:p>
            <a:pPr lvl="2"/>
            <a:r>
              <a:rPr lang="en-US" altLang="en-US" dirty="0" smtClean="0"/>
              <a:t>Or camera views are on the plane (not 3D space)</a:t>
            </a:r>
          </a:p>
          <a:p>
            <a:pPr lvl="2"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Fundamental matrix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450975"/>
            <a:ext cx="7994650" cy="3959225"/>
          </a:xfrm>
        </p:spPr>
        <p:txBody>
          <a:bodyPr/>
          <a:lstStyle/>
          <a:p>
            <a:r>
              <a:rPr lang="en-US" altLang="en-US" dirty="0" smtClean="0"/>
              <a:t>Can solve for F from point correspondences</a:t>
            </a:r>
          </a:p>
          <a:p>
            <a:pPr lvl="1"/>
            <a:r>
              <a:rPr lang="en-US" altLang="en-US" dirty="0" smtClean="0"/>
              <a:t>Each (p, p’) pair gives one linear equation in entries of F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F has 9 entries [3x3], but really only 7 or 8 degrees of freedom.</a:t>
            </a:r>
          </a:p>
          <a:p>
            <a:pPr lvl="1"/>
            <a:r>
              <a:rPr lang="en-US" altLang="en-US" dirty="0" smtClean="0"/>
              <a:t>With 8 points it is simple to solve for F.</a:t>
            </a:r>
          </a:p>
          <a:p>
            <a:pPr lvl="1"/>
            <a:r>
              <a:rPr lang="en-US" altLang="en-US" dirty="0" smtClean="0"/>
              <a:t>Possible with 7 points also.</a:t>
            </a:r>
          </a:p>
          <a:p>
            <a:endParaRPr lang="en-US" altLang="en-US" dirty="0" smtClean="0"/>
          </a:p>
        </p:txBody>
      </p:sp>
      <p:pic>
        <p:nvPicPr>
          <p:cNvPr id="124932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2514600"/>
            <a:ext cx="17208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2" descr="http://chrisjones.id.au/doco/equation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2286000"/>
            <a:ext cx="2581275" cy="1152526"/>
          </a:xfrm>
          <a:prstGeom prst="rect">
            <a:avLst/>
          </a:prstGeom>
          <a:noFill/>
        </p:spPr>
      </p:pic>
      <p:sp>
        <p:nvSpPr>
          <p:cNvPr id="6" name="Chevron 5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487738"/>
            <a:ext cx="609600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Computing F: 8-point algorithm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altLang="en-US" smtClean="0"/>
              <a:t>Solve a system of homogeneous linear equations</a:t>
            </a:r>
          </a:p>
          <a:p>
            <a:pPr marL="914400" lvl="1" indent="-514350">
              <a:buFont typeface="Calibri" pitchFamily="34" charset="0"/>
              <a:buAutoNum type="alphaLcPeriod"/>
            </a:pPr>
            <a:r>
              <a:rPr lang="en-US" altLang="en-US" smtClean="0"/>
              <a:t>Write down the system of equations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76600"/>
            <a:ext cx="763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6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p:oleObj spid="_x0000_s173058" name="Equation" r:id="rId5" imgW="825500" imgH="228600" progId="Equation.3">
              <p:embed/>
            </p:oleObj>
          </a:graphicData>
        </a:graphic>
      </p:graphicFrame>
      <p:sp>
        <p:nvSpPr>
          <p:cNvPr id="7" name="Chevron 6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836"/>
            <a:ext cx="8024812" cy="922338"/>
          </a:xfrm>
        </p:spPr>
        <p:txBody>
          <a:bodyPr/>
          <a:lstStyle/>
          <a:p>
            <a:r>
              <a:rPr lang="en-GB" dirty="0" smtClean="0"/>
              <a:t>Last Step: From F/E to Translation &amp; Rotation of Camera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50975"/>
            <a:ext cx="8915400" cy="3959225"/>
          </a:xfrm>
        </p:spPr>
        <p:txBody>
          <a:bodyPr/>
          <a:lstStyle/>
          <a:p>
            <a:r>
              <a:rPr lang="en-GB" dirty="0" smtClean="0"/>
              <a:t>Use Singular Value Decomposition (SVD) method.</a:t>
            </a:r>
          </a:p>
          <a:p>
            <a:pPr lvl="1"/>
            <a:r>
              <a:rPr lang="en-GB" dirty="0" smtClean="0"/>
              <a:t>E is the Essential Matrix (F</a:t>
            </a:r>
            <a:r>
              <a:rPr lang="en-GB" dirty="0" smtClean="0">
                <a:sym typeface="Wingdings" pitchFamily="2" charset="2"/>
              </a:rPr>
              <a:t>E, </a:t>
            </a:r>
            <a:r>
              <a:rPr lang="en-GB" dirty="0" smtClean="0"/>
              <a:t>in case camera </a:t>
            </a:r>
            <a:r>
              <a:rPr lang="en-GB" dirty="0" err="1" smtClean="0"/>
              <a:t>intrinsics</a:t>
            </a:r>
            <a:r>
              <a:rPr lang="en-GB" dirty="0" smtClean="0"/>
              <a:t> known )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,where U V and are orthogonal matrices, and</a:t>
            </a:r>
          </a:p>
          <a:p>
            <a:pPr lvl="1"/>
            <a:r>
              <a:rPr lang="en-GB" dirty="0" smtClean="0"/>
              <a:t>Then</a:t>
            </a:r>
          </a:p>
          <a:p>
            <a:pPr lvl="1"/>
            <a:r>
              <a:rPr lang="en-GB" dirty="0" smtClean="0"/>
              <a:t>Camera Rotation:</a:t>
            </a:r>
          </a:p>
          <a:p>
            <a:pPr lvl="1"/>
            <a:r>
              <a:rPr lang="en-GB" dirty="0" smtClean="0"/>
              <a:t>Camera Translation:</a:t>
            </a:r>
          </a:p>
          <a:p>
            <a:pPr lvl="1"/>
            <a:r>
              <a:rPr lang="en-GB" dirty="0" smtClean="0"/>
              <a:t>, where  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Validate SVD result: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83</a:t>
            </a:fld>
            <a:endParaRPr lang="nl-NL"/>
          </a:p>
        </p:txBody>
      </p:sp>
      <p:pic>
        <p:nvPicPr>
          <p:cNvPr id="198658" name="Picture 2" descr=" \mathbf{E} = \mathbf{R} \, [\mathbf{t}]_{\times}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943600"/>
            <a:ext cx="847725" cy="190500"/>
          </a:xfrm>
          <a:prstGeom prst="rect">
            <a:avLst/>
          </a:prstGeom>
          <a:noFill/>
        </p:spPr>
      </p:pic>
      <p:pic>
        <p:nvPicPr>
          <p:cNvPr id="198660" name="Picture 4" descr=" \mathbf{E} = \mathbf{U} \, \mathbf{\Sigma} \, \mathbf{V}^{T}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667000"/>
            <a:ext cx="1028700" cy="171450"/>
          </a:xfrm>
          <a:prstGeom prst="rect">
            <a:avLst/>
          </a:prstGeom>
          <a:noFill/>
        </p:spPr>
      </p:pic>
      <p:pic>
        <p:nvPicPr>
          <p:cNvPr id="198662" name="Picture 6" descr=" \mathbf{\Sigma} = \begin{pmatrix} s &amp; 0 &amp; 0 \\ 0 &amp; s &amp; 0 \\ 0 &amp; 0 &amp; 0 \end{pmatrix}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886075"/>
            <a:ext cx="1266825" cy="695325"/>
          </a:xfrm>
          <a:prstGeom prst="rect">
            <a:avLst/>
          </a:prstGeom>
          <a:noFill/>
        </p:spPr>
      </p:pic>
      <p:pic>
        <p:nvPicPr>
          <p:cNvPr id="198664" name="Picture 8" descr=" [\mathbf{t}]_{\times} = \mathbf{V} \, \mathbf{W} \, \mathbf{\Sigma} \, \mathbf{V}^{T}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276725"/>
            <a:ext cx="1428750" cy="219075"/>
          </a:xfrm>
          <a:prstGeom prst="rect">
            <a:avLst/>
          </a:prstGeom>
          <a:noFill/>
        </p:spPr>
      </p:pic>
      <p:pic>
        <p:nvPicPr>
          <p:cNvPr id="198666" name="Picture 10" descr=" \mathbf{R} = \mathbf{U} \, \mathbf{W}^{-1} \, \mathbf{V}^{T}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943350"/>
            <a:ext cx="1295400" cy="171450"/>
          </a:xfrm>
          <a:prstGeom prst="rect">
            <a:avLst/>
          </a:prstGeom>
          <a:noFill/>
        </p:spPr>
      </p:pic>
      <p:pic>
        <p:nvPicPr>
          <p:cNvPr id="198668" name="Picture 12" descr=" \mathbf{W} = \begin{pmatrix} 0 &amp; -1 &amp; 0 \\ 1 &amp; 0 &amp; 0 \\ 0 &amp; 0 &amp; 1 \end{pmatrix}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4800600"/>
            <a:ext cx="1495425" cy="695325"/>
          </a:xfrm>
          <a:prstGeom prst="rect">
            <a:avLst/>
          </a:prstGeom>
          <a:noFill/>
        </p:spPr>
      </p:pic>
      <p:pic>
        <p:nvPicPr>
          <p:cNvPr id="198670" name="Picture 14" descr=" \mathbf{W}^{-1} = \mathbf{W}^{T} =\begin{pmatrix} 0 &amp; 1 &amp; 0 \\ -1 &amp; 0 &amp; 0 \\ 0 &amp; 0 &amp; 1 \end{pmatrix}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724400"/>
            <a:ext cx="2257425" cy="695325"/>
          </a:xfrm>
          <a:prstGeom prst="rect">
            <a:avLst/>
          </a:prstGeom>
          <a:noFill/>
        </p:spPr>
      </p:pic>
      <p:sp>
        <p:nvSpPr>
          <p:cNvPr id="12" name="Chevron 11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SVD yields many </a:t>
            </a:r>
            <a:r>
              <a:rPr lang="en-GB" dirty="0" err="1" smtClean="0">
                <a:solidFill>
                  <a:schemeClr val="tx1">
                    <a:lumMod val="75000"/>
                  </a:schemeClr>
                </a:solidFill>
              </a:rPr>
              <a:t>Rt</a:t>
            </a:r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 solutions 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	 find high confidence solution via factorization</a:t>
            </a:r>
          </a:p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Taken N points never provide ideal local &amp; global correspondence (noise, matching errors, outliers, occlusions) 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	 use RANSAC for highest confidence </a:t>
            </a:r>
            <a:r>
              <a:rPr lang="en-GB" dirty="0" err="1" smtClean="0">
                <a:sym typeface="Wingdings" pitchFamily="2" charset="2"/>
              </a:rPr>
              <a:t>Rt</a:t>
            </a:r>
            <a:r>
              <a:rPr lang="en-GB" dirty="0" smtClean="0">
                <a:sym typeface="Wingdings" pitchFamily="2" charset="2"/>
              </a:rPr>
              <a:t> solution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	 run Bundle Adjustment:</a:t>
            </a:r>
          </a:p>
          <a:p>
            <a:pPr lvl="2"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Non-linear method for refining structure and motion</a:t>
            </a:r>
          </a:p>
          <a:p>
            <a:pPr lvl="2"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Minimizing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reprojection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error</a:t>
            </a:r>
            <a:endParaRPr lang="en-GB" dirty="0" smtClean="0">
              <a:solidFill>
                <a:schemeClr val="bg1">
                  <a:lumMod val="75000"/>
                </a:schemeClr>
              </a:solidFill>
              <a:sym typeface="Wingdings" pitchFamily="2" charset="2"/>
            </a:endParaRP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	 refine the found </a:t>
            </a:r>
            <a:r>
              <a:rPr lang="en-GB" dirty="0" err="1" smtClean="0">
                <a:sym typeface="Wingdings" pitchFamily="2" charset="2"/>
              </a:rPr>
              <a:t>Rt</a:t>
            </a:r>
            <a:r>
              <a:rPr lang="en-GB" dirty="0" smtClean="0">
                <a:sym typeface="Wingdings" pitchFamily="2" charset="2"/>
              </a:rPr>
              <a:t> solution with Global Iterative Closest Point method</a:t>
            </a:r>
            <a:endParaRPr lang="en-US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84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Frame-to-frame drift (incorrect </a:t>
            </a:r>
            <a:r>
              <a:rPr lang="en-GB" dirty="0" err="1" smtClean="0">
                <a:solidFill>
                  <a:schemeClr val="tx1">
                    <a:lumMod val="75000"/>
                  </a:schemeClr>
                </a:solidFill>
              </a:rPr>
              <a:t>Rt</a:t>
            </a:r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 to ground-truth)</a:t>
            </a:r>
          </a:p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Global drift increases over time</a:t>
            </a:r>
          </a:p>
          <a:p>
            <a:pPr lvl="1"/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Solve with Loop Closure technique</a:t>
            </a:r>
          </a:p>
          <a:p>
            <a:pPr lvl="1"/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Complement visual tracking with other sensors: IMU, GPS, compass, barometer, depth, etc.</a:t>
            </a:r>
            <a:endParaRPr lang="en-US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85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Structure from Motion</a:t>
            </a:r>
          </a:p>
        </p:txBody>
      </p:sp>
      <p:sp>
        <p:nvSpPr>
          <p:cNvPr id="151555" name="Content Placeholder 73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Given a set of corresponding points in two or more images, compute the camera parameters and the 3D point coordinates</a:t>
            </a:r>
          </a:p>
        </p:txBody>
      </p:sp>
      <p:sp>
        <p:nvSpPr>
          <p:cNvPr id="151556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57" name="AutoShape 4"/>
          <p:cNvSpPr>
            <a:spLocks noChangeArrowheads="1"/>
          </p:cNvSpPr>
          <p:nvPr/>
        </p:nvSpPr>
        <p:spPr bwMode="auto">
          <a:xfrm rot="5400000">
            <a:off x="862807" y="3556794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958975" y="4132264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3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59" name="AutoShape 5"/>
          <p:cNvSpPr>
            <a:spLocks noChangeArrowheads="1"/>
          </p:cNvSpPr>
          <p:nvPr/>
        </p:nvSpPr>
        <p:spPr bwMode="auto">
          <a:xfrm rot="16200000" flipH="1">
            <a:off x="6045994" y="3748883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0" name="Rectangle 7"/>
          <p:cNvSpPr>
            <a:spLocks noChangeArrowheads="1"/>
          </p:cNvSpPr>
          <p:nvPr/>
        </p:nvSpPr>
        <p:spPr bwMode="auto">
          <a:xfrm>
            <a:off x="6877050" y="4387851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5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1" name="Rectangle 11"/>
          <p:cNvSpPr>
            <a:spLocks noChangeArrowheads="1"/>
          </p:cNvSpPr>
          <p:nvPr/>
        </p:nvSpPr>
        <p:spPr bwMode="auto">
          <a:xfrm>
            <a:off x="3559175" y="4191001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2" name="Rectangle 13"/>
          <p:cNvSpPr>
            <a:spLocks noChangeArrowheads="1"/>
          </p:cNvSpPr>
          <p:nvPr/>
        </p:nvSpPr>
        <p:spPr bwMode="auto">
          <a:xfrm>
            <a:off x="4441825" y="4702176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pPr eaLnBrk="0" hangingPunct="0"/>
            <a:endParaRPr lang="en-US" alt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1563" name="Line 33"/>
          <p:cNvSpPr>
            <a:spLocks noChangeShapeType="1"/>
          </p:cNvSpPr>
          <p:nvPr/>
        </p:nvSpPr>
        <p:spPr bwMode="auto">
          <a:xfrm flipH="1">
            <a:off x="457200" y="3429001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4" name="Line 34"/>
          <p:cNvSpPr>
            <a:spLocks noChangeShapeType="1"/>
          </p:cNvSpPr>
          <p:nvPr/>
        </p:nvSpPr>
        <p:spPr bwMode="auto">
          <a:xfrm flipH="1">
            <a:off x="457200" y="4876801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5" name="Line 37"/>
          <p:cNvSpPr>
            <a:spLocks noChangeShapeType="1"/>
          </p:cNvSpPr>
          <p:nvPr/>
        </p:nvSpPr>
        <p:spPr bwMode="auto">
          <a:xfrm flipH="1">
            <a:off x="457200" y="5410201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6" name="Line 40"/>
          <p:cNvSpPr>
            <a:spLocks noChangeShapeType="1"/>
          </p:cNvSpPr>
          <p:nvPr/>
        </p:nvSpPr>
        <p:spPr bwMode="auto">
          <a:xfrm flipH="1">
            <a:off x="4537075" y="4213226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7" name="Line 41"/>
          <p:cNvSpPr>
            <a:spLocks noChangeShapeType="1"/>
          </p:cNvSpPr>
          <p:nvPr/>
        </p:nvSpPr>
        <p:spPr bwMode="auto">
          <a:xfrm>
            <a:off x="3546475" y="5661026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8" name="Line 43"/>
          <p:cNvSpPr>
            <a:spLocks noChangeShapeType="1"/>
          </p:cNvSpPr>
          <p:nvPr/>
        </p:nvSpPr>
        <p:spPr bwMode="auto">
          <a:xfrm flipH="1">
            <a:off x="4537075" y="5661026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69" name="Line 45"/>
          <p:cNvSpPr>
            <a:spLocks noChangeShapeType="1"/>
          </p:cNvSpPr>
          <p:nvPr/>
        </p:nvSpPr>
        <p:spPr bwMode="auto">
          <a:xfrm flipV="1">
            <a:off x="6146800" y="5449889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70" name="Line 46"/>
          <p:cNvSpPr>
            <a:spLocks noChangeShapeType="1"/>
          </p:cNvSpPr>
          <p:nvPr/>
        </p:nvSpPr>
        <p:spPr bwMode="auto">
          <a:xfrm>
            <a:off x="7899400" y="5068889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71" name="Line 47"/>
          <p:cNvSpPr>
            <a:spLocks noChangeShapeType="1"/>
          </p:cNvSpPr>
          <p:nvPr/>
        </p:nvSpPr>
        <p:spPr bwMode="auto">
          <a:xfrm>
            <a:off x="7899400" y="3621089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72" name="Text Box 51"/>
          <p:cNvSpPr txBox="1">
            <a:spLocks noChangeArrowheads="1"/>
          </p:cNvSpPr>
          <p:nvPr/>
        </p:nvSpPr>
        <p:spPr bwMode="auto">
          <a:xfrm>
            <a:off x="690563" y="5559426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Camera 1</a:t>
            </a:r>
          </a:p>
        </p:txBody>
      </p:sp>
      <p:sp>
        <p:nvSpPr>
          <p:cNvPr id="151573" name="Text Box 52"/>
          <p:cNvSpPr txBox="1">
            <a:spLocks noChangeArrowheads="1"/>
          </p:cNvSpPr>
          <p:nvPr/>
        </p:nvSpPr>
        <p:spPr bwMode="auto">
          <a:xfrm>
            <a:off x="2362200" y="5711826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Camera 2</a:t>
            </a:r>
          </a:p>
        </p:txBody>
      </p:sp>
      <p:sp>
        <p:nvSpPr>
          <p:cNvPr id="151574" name="Text Box 53"/>
          <p:cNvSpPr txBox="1">
            <a:spLocks noChangeArrowheads="1"/>
          </p:cNvSpPr>
          <p:nvPr/>
        </p:nvSpPr>
        <p:spPr bwMode="auto">
          <a:xfrm>
            <a:off x="6472238" y="5635626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393825" y="3967164"/>
            <a:ext cx="995363" cy="860425"/>
            <a:chOff x="852" y="2079"/>
            <a:chExt cx="760" cy="657"/>
          </a:xfrm>
        </p:grpSpPr>
        <p:sp>
          <p:nvSpPr>
            <p:cNvPr id="151611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2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3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4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5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6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7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951288" y="4438651"/>
            <a:ext cx="1042987" cy="950913"/>
            <a:chOff x="2412" y="2031"/>
            <a:chExt cx="813" cy="741"/>
          </a:xfrm>
        </p:grpSpPr>
        <p:sp>
          <p:nvSpPr>
            <p:cNvPr id="151604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5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6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7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8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9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10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505575" y="4038601"/>
            <a:ext cx="973138" cy="1006475"/>
            <a:chOff x="4188" y="1966"/>
            <a:chExt cx="733" cy="757"/>
          </a:xfrm>
        </p:grpSpPr>
        <p:sp>
          <p:nvSpPr>
            <p:cNvPr id="151597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8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9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0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1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2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603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51578" name="Text Box 86"/>
          <p:cNvSpPr txBox="1">
            <a:spLocks noChangeArrowheads="1"/>
          </p:cNvSpPr>
          <p:nvPr/>
        </p:nvSpPr>
        <p:spPr bwMode="auto">
          <a:xfrm>
            <a:off x="787400" y="5770564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,t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</p:txBody>
      </p:sp>
      <p:sp>
        <p:nvSpPr>
          <p:cNvPr id="151579" name="Text Box 87"/>
          <p:cNvSpPr txBox="1">
            <a:spLocks noChangeArrowheads="1"/>
          </p:cNvSpPr>
          <p:nvPr/>
        </p:nvSpPr>
        <p:spPr bwMode="auto">
          <a:xfrm>
            <a:off x="2500313" y="5922964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,t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151580" name="Text Box 88"/>
          <p:cNvSpPr txBox="1">
            <a:spLocks noChangeArrowheads="1"/>
          </p:cNvSpPr>
          <p:nvPr/>
        </p:nvSpPr>
        <p:spPr bwMode="auto">
          <a:xfrm>
            <a:off x="6694488" y="5846764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 altLang="en-US" sz="24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,t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1590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1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2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3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4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5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1596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51582" name="Line 35"/>
          <p:cNvSpPr>
            <a:spLocks noChangeShapeType="1"/>
          </p:cNvSpPr>
          <p:nvPr/>
        </p:nvSpPr>
        <p:spPr bwMode="auto">
          <a:xfrm flipH="1">
            <a:off x="457200" y="3929064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83" name="Line 38"/>
          <p:cNvSpPr>
            <a:spLocks noChangeShapeType="1"/>
          </p:cNvSpPr>
          <p:nvPr/>
        </p:nvSpPr>
        <p:spPr bwMode="auto">
          <a:xfrm>
            <a:off x="3546475" y="4194176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84" name="Line 44"/>
          <p:cNvSpPr>
            <a:spLocks noChangeShapeType="1"/>
          </p:cNvSpPr>
          <p:nvPr/>
        </p:nvSpPr>
        <p:spPr bwMode="auto">
          <a:xfrm>
            <a:off x="6159500" y="4121151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8" name="Chevron 67"/>
          <p:cNvSpPr/>
          <p:nvPr/>
        </p:nvSpPr>
        <p:spPr>
          <a:xfrm>
            <a:off x="152400" y="0"/>
            <a:ext cx="1981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detection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>
            <a:off x="2057400" y="0"/>
            <a:ext cx="22098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Feature description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4191000" y="0"/>
            <a:ext cx="22860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Matching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2" name="Chevron 71"/>
          <p:cNvSpPr/>
          <p:nvPr/>
        </p:nvSpPr>
        <p:spPr>
          <a:xfrm>
            <a:off x="6400800" y="0"/>
            <a:ext cx="2362200" cy="457200"/>
          </a:xfrm>
          <a:prstGeom prst="chevron">
            <a:avLst>
              <a:gd name="adj" fmla="val 25863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Transformation matrix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87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457200" y="2071854"/>
            <a:ext cx="19812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Identify features on image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133600" y="2071854"/>
            <a:ext cx="22098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Describe &amp; store the features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038600" y="2071854"/>
            <a:ext cx="22860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Find correlated features on next image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019800" y="2071854"/>
            <a:ext cx="26670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Compute image-level transformation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267815" y="2571865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Images from Copter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646303" y="2645632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Copter position and orientation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1232342" y="1443335"/>
            <a:ext cx="6159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From images to drone position &amp;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88</a:t>
            </a:fld>
            <a:endParaRPr lang="nl-NL"/>
          </a:p>
        </p:txBody>
      </p:sp>
      <p:sp>
        <p:nvSpPr>
          <p:cNvPr id="5" name="Chevron 4"/>
          <p:cNvSpPr/>
          <p:nvPr/>
        </p:nvSpPr>
        <p:spPr>
          <a:xfrm>
            <a:off x="457200" y="2071854"/>
            <a:ext cx="19812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Identify features on image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133600" y="2071854"/>
            <a:ext cx="22098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Describe &amp; store the features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038600" y="2071854"/>
            <a:ext cx="22860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Find correlated features on next image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6019800" y="2071854"/>
            <a:ext cx="2667000" cy="1551432"/>
          </a:xfrm>
          <a:prstGeom prst="chevron">
            <a:avLst>
              <a:gd name="adj" fmla="val 25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2"/>
                </a:solidFill>
              </a:rPr>
              <a:t>Compute image-level transformation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267815" y="2571865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Images from Copter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646303" y="2645632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Copter position and orientation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1232342" y="1443335"/>
            <a:ext cx="6159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From images to drone position &amp; orientation</a:t>
            </a:r>
          </a:p>
        </p:txBody>
      </p:sp>
      <p:sp>
        <p:nvSpPr>
          <p:cNvPr id="12" name="Content Placeholder 73"/>
          <p:cNvSpPr>
            <a:spLocks noGrp="1"/>
          </p:cNvSpPr>
          <p:nvPr>
            <p:ph idx="1"/>
          </p:nvPr>
        </p:nvSpPr>
        <p:spPr>
          <a:xfrm>
            <a:off x="533400" y="3810000"/>
            <a:ext cx="81534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Computationally expensive</a:t>
            </a:r>
          </a:p>
          <a:p>
            <a:pPr>
              <a:buFontTx/>
              <a:buChar char="•"/>
            </a:pPr>
            <a:r>
              <a:rPr lang="en-US" altLang="en-US" dirty="0" smtClean="0"/>
              <a:t>For low-cost platform </a:t>
            </a:r>
          </a:p>
          <a:p>
            <a:pPr>
              <a:buFontTx/>
              <a:buChar char="•"/>
            </a:pPr>
            <a:r>
              <a:rPr lang="en-US" altLang="en-US" dirty="0" smtClean="0"/>
              <a:t>&amp; slow motion:</a:t>
            </a:r>
          </a:p>
          <a:p>
            <a:pPr lvl="1"/>
            <a:r>
              <a:rPr lang="en-US" altLang="en-US" dirty="0" smtClean="0"/>
              <a:t>Optical flow</a:t>
            </a:r>
          </a:p>
          <a:p>
            <a:pPr lvl="1"/>
            <a:r>
              <a:rPr lang="en-US" altLang="en-US" dirty="0" err="1" smtClean="0"/>
              <a:t>Kalman</a:t>
            </a:r>
            <a:r>
              <a:rPr lang="en-US" altLang="en-US" dirty="0" smtClean="0"/>
              <a:t> filter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4038600" y="4191000"/>
            <a:ext cx="414903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Components of a computer vision system</a:t>
            </a:r>
          </a:p>
        </p:txBody>
      </p:sp>
      <p:pic>
        <p:nvPicPr>
          <p:cNvPr id="177157" name="Picture 6" descr="f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337" y="3336925"/>
            <a:ext cx="212566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79" name="Oval 28"/>
          <p:cNvSpPr>
            <a:spLocks noChangeArrowheads="1"/>
          </p:cNvSpPr>
          <p:nvPr/>
        </p:nvSpPr>
        <p:spPr bwMode="auto">
          <a:xfrm>
            <a:off x="6827838" y="2751138"/>
            <a:ext cx="203200" cy="203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7180" name="Line 29"/>
          <p:cNvSpPr>
            <a:spLocks noChangeShapeType="1"/>
          </p:cNvSpPr>
          <p:nvPr/>
        </p:nvSpPr>
        <p:spPr bwMode="auto">
          <a:xfrm>
            <a:off x="6756400" y="2857500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181" name="Line 30"/>
          <p:cNvSpPr>
            <a:spLocks noChangeShapeType="1"/>
          </p:cNvSpPr>
          <p:nvPr/>
        </p:nvSpPr>
        <p:spPr bwMode="auto">
          <a:xfrm rot="5400000">
            <a:off x="6745288" y="28559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182" name="Line 31"/>
          <p:cNvSpPr>
            <a:spLocks noChangeShapeType="1"/>
          </p:cNvSpPr>
          <p:nvPr/>
        </p:nvSpPr>
        <p:spPr bwMode="auto">
          <a:xfrm flipV="1">
            <a:off x="6804025" y="2708275"/>
            <a:ext cx="26670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183" name="Line 32"/>
          <p:cNvSpPr>
            <a:spLocks noChangeShapeType="1"/>
          </p:cNvSpPr>
          <p:nvPr/>
        </p:nvSpPr>
        <p:spPr bwMode="auto">
          <a:xfrm>
            <a:off x="6794500" y="2713038"/>
            <a:ext cx="271463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184" name="Text Box 33"/>
          <p:cNvSpPr txBox="1">
            <a:spLocks noChangeArrowheads="1"/>
          </p:cNvSpPr>
          <p:nvPr/>
        </p:nvSpPr>
        <p:spPr bwMode="auto">
          <a:xfrm>
            <a:off x="7239000" y="2590800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Lighting</a:t>
            </a:r>
          </a:p>
        </p:txBody>
      </p:sp>
      <p:sp>
        <p:nvSpPr>
          <p:cNvPr id="177185" name="Text Box 34"/>
          <p:cNvSpPr txBox="1">
            <a:spLocks noChangeArrowheads="1"/>
          </p:cNvSpPr>
          <p:nvPr/>
        </p:nvSpPr>
        <p:spPr bwMode="auto">
          <a:xfrm>
            <a:off x="5867400" y="4487863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Scene</a:t>
            </a:r>
          </a:p>
        </p:txBody>
      </p:sp>
      <p:sp>
        <p:nvSpPr>
          <p:cNvPr id="177186" name="Text Box 35"/>
          <p:cNvSpPr txBox="1">
            <a:spLocks noChangeArrowheads="1"/>
          </p:cNvSpPr>
          <p:nvPr/>
        </p:nvSpPr>
        <p:spPr bwMode="auto">
          <a:xfrm>
            <a:off x="4186238" y="1697038"/>
            <a:ext cx="1087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Camera</a:t>
            </a:r>
          </a:p>
        </p:txBody>
      </p:sp>
      <p:sp>
        <p:nvSpPr>
          <p:cNvPr id="177187" name="Rectangle 36"/>
          <p:cNvSpPr>
            <a:spLocks noChangeArrowheads="1"/>
          </p:cNvSpPr>
          <p:nvPr/>
        </p:nvSpPr>
        <p:spPr bwMode="auto">
          <a:xfrm rot="2172365">
            <a:off x="4267200" y="2286000"/>
            <a:ext cx="793750" cy="452438"/>
          </a:xfrm>
          <a:prstGeom prst="rect">
            <a:avLst/>
          </a:prstGeom>
          <a:solidFill>
            <a:srgbClr val="EC7600"/>
          </a:solidFill>
          <a:ln w="28575">
            <a:solidFill>
              <a:srgbClr val="4D4D4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7188" name="AutoShape 37"/>
          <p:cNvSpPr>
            <a:spLocks noChangeArrowheads="1"/>
          </p:cNvSpPr>
          <p:nvPr/>
        </p:nvSpPr>
        <p:spPr bwMode="auto">
          <a:xfrm rot="7572365">
            <a:off x="4944269" y="2718594"/>
            <a:ext cx="452438" cy="330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C7600"/>
          </a:solidFill>
          <a:ln w="28575">
            <a:solidFill>
              <a:srgbClr val="4D4D4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7189" name="Rectangle 38"/>
          <p:cNvSpPr>
            <a:spLocks noChangeArrowheads="1"/>
          </p:cNvSpPr>
          <p:nvPr/>
        </p:nvSpPr>
        <p:spPr bwMode="auto">
          <a:xfrm>
            <a:off x="1549400" y="4191000"/>
            <a:ext cx="1651000" cy="1231900"/>
          </a:xfrm>
          <a:prstGeom prst="rect">
            <a:avLst/>
          </a:prstGeom>
          <a:solidFill>
            <a:srgbClr val="FFC145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7190" name="AutoShape 39"/>
          <p:cNvSpPr>
            <a:spLocks noChangeArrowheads="1"/>
          </p:cNvSpPr>
          <p:nvPr/>
        </p:nvSpPr>
        <p:spPr bwMode="auto">
          <a:xfrm>
            <a:off x="1651000" y="4271963"/>
            <a:ext cx="1447800" cy="1081087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177191" name="Rectangle 40"/>
          <p:cNvSpPr>
            <a:spLocks noChangeArrowheads="1"/>
          </p:cNvSpPr>
          <p:nvPr/>
        </p:nvSpPr>
        <p:spPr bwMode="auto">
          <a:xfrm>
            <a:off x="1397000" y="5486400"/>
            <a:ext cx="1943100" cy="114300"/>
          </a:xfrm>
          <a:prstGeom prst="rect">
            <a:avLst/>
          </a:prstGeom>
          <a:solidFill>
            <a:srgbClr val="FFC145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7192" name="Text Box 41"/>
          <p:cNvSpPr txBox="1">
            <a:spLocks noChangeArrowheads="1"/>
          </p:cNvSpPr>
          <p:nvPr/>
        </p:nvSpPr>
        <p:spPr bwMode="auto">
          <a:xfrm>
            <a:off x="1785938" y="3743325"/>
            <a:ext cx="129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Computer</a:t>
            </a:r>
          </a:p>
        </p:txBody>
      </p:sp>
      <p:cxnSp>
        <p:nvCxnSpPr>
          <p:cNvPr id="177193" name="AutoShape 42"/>
          <p:cNvCxnSpPr>
            <a:cxnSpLocks noChangeShapeType="1"/>
            <a:stCxn id="177187" idx="1"/>
            <a:endCxn id="177189" idx="1"/>
          </p:cNvCxnSpPr>
          <p:nvPr/>
        </p:nvCxnSpPr>
        <p:spPr bwMode="auto">
          <a:xfrm rot="10800000" flipV="1">
            <a:off x="1539875" y="2268538"/>
            <a:ext cx="2792413" cy="2538412"/>
          </a:xfrm>
          <a:prstGeom prst="bentConnector3">
            <a:avLst>
              <a:gd name="adj1" fmla="val 107847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177194" name="Oval 43"/>
          <p:cNvSpPr>
            <a:spLocks noChangeArrowheads="1"/>
          </p:cNvSpPr>
          <p:nvPr/>
        </p:nvSpPr>
        <p:spPr bwMode="auto">
          <a:xfrm>
            <a:off x="3746500" y="1395413"/>
            <a:ext cx="2057400" cy="2006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1196975" y="3644900"/>
            <a:ext cx="2678113" cy="2614613"/>
            <a:chOff x="338" y="2360"/>
            <a:chExt cx="1687" cy="1647"/>
          </a:xfrm>
        </p:grpSpPr>
        <p:sp>
          <p:nvSpPr>
            <p:cNvPr id="177203" name="Oval 52"/>
            <p:cNvSpPr>
              <a:spLocks noChangeArrowheads="1"/>
            </p:cNvSpPr>
            <p:nvPr/>
          </p:nvSpPr>
          <p:spPr bwMode="auto">
            <a:xfrm>
              <a:off x="384" y="2360"/>
              <a:ext cx="1368" cy="1392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77204" name="Text Box 53"/>
            <p:cNvSpPr txBox="1">
              <a:spLocks noChangeArrowheads="1"/>
            </p:cNvSpPr>
            <p:nvPr/>
          </p:nvSpPr>
          <p:spPr bwMode="auto">
            <a:xfrm>
              <a:off x="338" y="3757"/>
              <a:ext cx="16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   Scene Interpretation</a:t>
              </a:r>
            </a:p>
          </p:txBody>
        </p:sp>
      </p:grpSp>
      <p:sp>
        <p:nvSpPr>
          <p:cNvPr id="177205" name="Oval 54"/>
          <p:cNvSpPr>
            <a:spLocks noChangeArrowheads="1"/>
          </p:cNvSpPr>
          <p:nvPr/>
        </p:nvSpPr>
        <p:spPr bwMode="auto">
          <a:xfrm>
            <a:off x="3746500" y="1395413"/>
            <a:ext cx="2057400" cy="2006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77222" name="Line 71"/>
          <p:cNvSpPr>
            <a:spLocks noChangeShapeType="1"/>
          </p:cNvSpPr>
          <p:nvPr/>
        </p:nvSpPr>
        <p:spPr bwMode="auto">
          <a:xfrm flipH="1">
            <a:off x="685800" y="48006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223" name="Line 72"/>
          <p:cNvSpPr>
            <a:spLocks noChangeShapeType="1"/>
          </p:cNvSpPr>
          <p:nvPr/>
        </p:nvSpPr>
        <p:spPr bwMode="auto">
          <a:xfrm flipV="1">
            <a:off x="685800" y="2286000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7224" name="Line 73"/>
          <p:cNvSpPr>
            <a:spLocks noChangeShapeType="1"/>
          </p:cNvSpPr>
          <p:nvPr/>
        </p:nvSpPr>
        <p:spPr bwMode="auto">
          <a:xfrm>
            <a:off x="685800" y="22860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info &amp;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8575"/>
            <a:ext cx="8763000" cy="3959225"/>
          </a:xfrm>
        </p:spPr>
        <p:txBody>
          <a:bodyPr/>
          <a:lstStyle/>
          <a:p>
            <a:r>
              <a:rPr lang="en-GB" dirty="0" smtClean="0"/>
              <a:t>Open Source SW:</a:t>
            </a:r>
          </a:p>
          <a:p>
            <a:pPr lvl="1"/>
            <a:r>
              <a:rPr lang="en-GB" sz="1800" dirty="0" err="1" smtClean="0"/>
              <a:t>OpenCV</a:t>
            </a:r>
            <a:r>
              <a:rPr lang="en-GB" sz="1800" dirty="0" smtClean="0"/>
              <a:t> library – vision algorithms, </a:t>
            </a:r>
            <a:r>
              <a:rPr lang="en-GB" sz="1800" i="1" dirty="0" smtClean="0"/>
              <a:t>opencv.org</a:t>
            </a:r>
            <a:endParaRPr lang="en-GB" sz="1800" dirty="0" smtClean="0"/>
          </a:p>
          <a:p>
            <a:pPr lvl="1"/>
            <a:r>
              <a:rPr lang="en-GB" sz="1800" dirty="0" smtClean="0"/>
              <a:t>PCL library – depth-based vision algorithms, </a:t>
            </a:r>
            <a:r>
              <a:rPr lang="en-GB" sz="1800" i="1" dirty="0" smtClean="0"/>
              <a:t>pointclouds.org</a:t>
            </a:r>
          </a:p>
          <a:p>
            <a:r>
              <a:rPr lang="en-GB" dirty="0" smtClean="0"/>
              <a:t>Middleware / Firmware / Drivers</a:t>
            </a:r>
          </a:p>
          <a:p>
            <a:pPr lvl="1"/>
            <a:r>
              <a:rPr lang="en-GB" sz="1800" dirty="0" smtClean="0"/>
              <a:t>ROS library – control and vision, other sensors, </a:t>
            </a:r>
            <a:r>
              <a:rPr lang="en-GB" sz="1800" i="1" dirty="0" smtClean="0">
                <a:hlinkClick r:id="rId2"/>
              </a:rPr>
              <a:t>www.ros.org</a:t>
            </a:r>
            <a:endParaRPr lang="en-GB" sz="1800" dirty="0" smtClean="0"/>
          </a:p>
          <a:p>
            <a:pPr lvl="1"/>
            <a:r>
              <a:rPr lang="en-GB" sz="1800" dirty="0" smtClean="0"/>
              <a:t>PIXHAWK middleware</a:t>
            </a:r>
          </a:p>
          <a:p>
            <a:pPr lvl="2"/>
            <a:r>
              <a:rPr lang="en-GB" sz="1800" dirty="0" smtClean="0">
                <a:hlinkClick r:id="rId3" tooltip="software:computer_vision:flight"/>
              </a:rPr>
              <a:t>Computer Vision Flight</a:t>
            </a:r>
            <a:r>
              <a:rPr lang="en-GB" sz="1800" dirty="0" smtClean="0"/>
              <a:t> – Autonomous navigation using computer vision, </a:t>
            </a:r>
            <a:r>
              <a:rPr lang="en-GB" sz="1800" dirty="0" smtClean="0">
                <a:hlinkClick r:id="rId3"/>
              </a:rPr>
              <a:t>https://pixhawk.ethz.ch/software/computer_vision/flight</a:t>
            </a:r>
            <a:endParaRPr lang="en-GB" sz="1800" dirty="0" smtClean="0"/>
          </a:p>
          <a:p>
            <a:pPr lvl="1"/>
            <a:r>
              <a:rPr lang="en-GB" sz="1800" dirty="0" smtClean="0"/>
              <a:t>APM Copter</a:t>
            </a:r>
          </a:p>
          <a:p>
            <a:pPr lvl="2"/>
            <a:r>
              <a:rPr lang="en-GB" sz="1800" dirty="0" smtClean="0"/>
              <a:t>http://copter.ardupilot.com/</a:t>
            </a:r>
          </a:p>
          <a:p>
            <a:r>
              <a:rPr lang="en-GB" dirty="0" smtClean="0"/>
              <a:t>All in one kits: </a:t>
            </a:r>
          </a:p>
          <a:p>
            <a:pPr lvl="1"/>
            <a:r>
              <a:rPr lang="en-GB" sz="1800" dirty="0" err="1" smtClean="0"/>
              <a:t>ArduCopter</a:t>
            </a:r>
            <a:r>
              <a:rPr lang="en-GB" sz="1800" dirty="0" smtClean="0"/>
              <a:t>, </a:t>
            </a:r>
            <a:r>
              <a:rPr lang="en-GB" sz="1800" dirty="0" smtClean="0">
                <a:hlinkClick r:id="rId4"/>
              </a:rPr>
              <a:t>http://store.3drobotics.com/products/3dr-arducopter-quad-c-frame-kit-1</a:t>
            </a:r>
            <a:endParaRPr lang="en-GB" sz="1800" dirty="0" smtClean="0"/>
          </a:p>
          <a:p>
            <a:pPr lvl="1"/>
            <a:r>
              <a:rPr lang="en-GB" sz="1800" dirty="0" smtClean="0"/>
              <a:t>IRIS, http://store.3drobotics.com/products/iris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89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Annex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4000" dirty="0" smtClean="0"/>
              <a:t>Corner Point Detection</a:t>
            </a:r>
          </a:p>
          <a:p>
            <a:pPr>
              <a:buNone/>
            </a:pPr>
            <a:endParaRPr lang="en-GB" sz="4000" dirty="0" smtClean="0"/>
          </a:p>
          <a:p>
            <a:pPr>
              <a:buNone/>
            </a:pPr>
            <a:r>
              <a:rPr lang="en-GB" sz="4000" dirty="0" smtClean="0"/>
              <a:t>Mathematics required for </a:t>
            </a:r>
          </a:p>
          <a:p>
            <a:pPr>
              <a:buNone/>
            </a:pPr>
            <a:r>
              <a:rPr lang="en-GB" sz="4000" dirty="0" smtClean="0"/>
              <a:t>Optical Flow tracking</a:t>
            </a:r>
          </a:p>
          <a:p>
            <a:pPr>
              <a:buNone/>
            </a:pP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B55AEAB2-4774-4CBF-8021-3C4260F6D9E3}" type="slidenum">
              <a:rPr lang="nl-NL" smtClean="0"/>
              <a:pPr/>
              <a:t>90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 smtClean="0"/>
              <a:t>Corners are repeatable and distinctive</a:t>
            </a:r>
          </a:p>
        </p:txBody>
      </p:sp>
      <p:graphicFrame>
        <p:nvGraphicFramePr>
          <p:cNvPr id="122884" name="Object 12"/>
          <p:cNvGraphicFramePr>
            <a:graphicFrameLocks noChangeAspect="1"/>
          </p:cNvGraphicFramePr>
          <p:nvPr>
            <p:ph sz="half" idx="4294967295"/>
          </p:nvPr>
        </p:nvGraphicFramePr>
        <p:xfrm>
          <a:off x="1447800" y="935038"/>
          <a:ext cx="6248400" cy="2265362"/>
        </p:xfrm>
        <a:graphic>
          <a:graphicData uri="http://schemas.openxmlformats.org/presentationml/2006/ole">
            <p:oleObj spid="_x0000_s295938" name="Bitmap Image" r:id="rId4" imgW="7411485" imgH="2685714" progId="PBrush">
              <p:embed/>
            </p:oleObj>
          </a:graphicData>
        </a:graphic>
      </p:graphicFrame>
      <p:sp>
        <p:nvSpPr>
          <p:cNvPr id="122885" name="Rectangle 14"/>
          <p:cNvSpPr>
            <a:spLocks noChangeArrowheads="1"/>
          </p:cNvSpPr>
          <p:nvPr/>
        </p:nvSpPr>
        <p:spPr bwMode="auto">
          <a:xfrm>
            <a:off x="457200" y="575945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/>
              <a:t>C.Harris and M.Stephens. </a:t>
            </a:r>
            <a:r>
              <a:rPr lang="en-US" altLang="en-US" sz="2000">
                <a:hlinkClick r:id="rId5"/>
              </a:rPr>
              <a:t>"A Combined Corner and Edge Detector.“</a:t>
            </a:r>
            <a:r>
              <a:rPr lang="en-US" altLang="en-US" sz="2000"/>
              <a:t> </a:t>
            </a:r>
            <a:r>
              <a:rPr lang="en-US" altLang="en-US" sz="2000" i="1"/>
              <a:t>Proceedings of the 4th Alvey Vision Conference</a:t>
            </a:r>
            <a:r>
              <a:rPr lang="en-US" altLang="en-US" sz="2000"/>
              <a:t>: pages 147--151. 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96962" name="Equation" r:id="rId4" imgW="2768600" imgH="381000" progId="">
              <p:embed/>
            </p:oleObj>
          </a:graphicData>
        </a:graphic>
      </p:graphicFrame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  <p:pic>
        <p:nvPicPr>
          <p:cNvPr id="12390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3913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51125" y="4191000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59625" y="4745038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0" y="4876800"/>
            <a:ext cx="715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(3,2)</a:t>
            </a:r>
          </a:p>
        </p:txBody>
      </p:sp>
      <p:sp>
        <p:nvSpPr>
          <p:cNvPr id="123917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97986" name="Equation" r:id="rId4" imgW="2768600" imgH="381000" progId="">
              <p:embed/>
            </p:oleObj>
          </a:graphicData>
        </a:graphic>
      </p:graphicFrame>
      <p:pic>
        <p:nvPicPr>
          <p:cNvPr id="12493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4934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24935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4936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4937" name="Rectangle 15"/>
          <p:cNvSpPr>
            <a:spLocks noChangeArrowheads="1"/>
          </p:cNvSpPr>
          <p:nvPr/>
        </p:nvSpPr>
        <p:spPr bwMode="auto">
          <a:xfrm>
            <a:off x="6629400" y="5084763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/>
          </a:p>
        </p:txBody>
      </p:sp>
      <p:sp>
        <p:nvSpPr>
          <p:cNvPr id="124938" name="TextBox 16"/>
          <p:cNvSpPr txBox="1">
            <a:spLocks noChangeArrowheads="1"/>
          </p:cNvSpPr>
          <p:nvPr/>
        </p:nvSpPr>
        <p:spPr bwMode="auto">
          <a:xfrm>
            <a:off x="6324600" y="5224463"/>
            <a:ext cx="7159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(0,0)</a:t>
            </a:r>
          </a:p>
        </p:txBody>
      </p:sp>
      <p:sp>
        <p:nvSpPr>
          <p:cNvPr id="124939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4940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299010" name="Equation" r:id="rId4" imgW="2768600" imgH="381000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77000" y="2514600"/>
            <a:ext cx="1371600" cy="1371600"/>
            <a:chOff x="4080" y="1920"/>
            <a:chExt cx="864" cy="864"/>
          </a:xfrm>
        </p:grpSpPr>
        <p:sp>
          <p:nvSpPr>
            <p:cNvPr id="125985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986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5987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  <a:cs typeface="Tahoma" pitchFamily="34" charset="0"/>
                </a:rPr>
                <a:t>Intensity</a:t>
              </a:r>
              <a:endParaRPr lang="ru-RU" altLang="en-US" sz="200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14800" y="2667000"/>
            <a:ext cx="1385888" cy="1371600"/>
            <a:chOff x="2592" y="2016"/>
            <a:chExt cx="873" cy="864"/>
          </a:xfrm>
        </p:grpSpPr>
        <p:sp>
          <p:nvSpPr>
            <p:cNvPr id="125982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5983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  <a:cs typeface="Tahoma" pitchFamily="34" charset="0"/>
                </a:rPr>
                <a:t>Shifted intensity</a:t>
              </a:r>
              <a:endParaRPr lang="ru-RU" altLang="en-US" sz="20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5984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905000" y="2590800"/>
            <a:ext cx="1385888" cy="1447800"/>
            <a:chOff x="1200" y="1968"/>
            <a:chExt cx="873" cy="912"/>
          </a:xfrm>
        </p:grpSpPr>
        <p:sp>
          <p:nvSpPr>
            <p:cNvPr id="125979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5980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  <a:cs typeface="Tahoma" pitchFamily="34" charset="0"/>
                </a:rPr>
                <a:t>Window function</a:t>
              </a:r>
              <a:endParaRPr lang="ru-RU" altLang="en-US" sz="20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5981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400" y="4876800"/>
            <a:ext cx="8758238" cy="1281113"/>
            <a:chOff x="99" y="3312"/>
            <a:chExt cx="5517" cy="807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259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altLang="en-US"/>
                </a:p>
              </p:txBody>
            </p:sp>
            <p:sp>
              <p:nvSpPr>
                <p:cNvPr id="125978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25974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975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976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2597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altLang="en-US"/>
                </a:p>
              </p:txBody>
            </p:sp>
            <p:sp>
              <p:nvSpPr>
                <p:cNvPr id="125971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25969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5964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or</a:t>
              </a:r>
              <a:endParaRPr lang="ru-RU" altLang="en-US" sz="2000">
                <a:cs typeface="Times New Roman" pitchFamily="18" charset="0"/>
              </a:endParaRPr>
            </a:p>
          </p:txBody>
        </p:sp>
        <p:sp>
          <p:nvSpPr>
            <p:cNvPr id="125965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Window function </a:t>
              </a:r>
              <a:r>
                <a:rPr lang="en-US" altLang="en-US" i="1">
                  <a:latin typeface="Times New Roman" pitchFamily="18" charset="0"/>
                  <a:cs typeface="Times New Roman" pitchFamily="18" charset="0"/>
                </a:rPr>
                <a:t>w(x,y)</a:t>
              </a:r>
              <a:r>
                <a:rPr lang="en-US" altLang="en-US" sz="2000">
                  <a:latin typeface="Times New Roman" pitchFamily="18" charset="0"/>
                  <a:cs typeface="Times New Roman" pitchFamily="18" charset="0"/>
                </a:rPr>
                <a:t> =</a:t>
              </a:r>
              <a:endParaRPr lang="ru-RU" alt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966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Gaussian</a:t>
              </a:r>
              <a:endParaRPr lang="ru-RU" altLang="en-US" sz="2000">
                <a:cs typeface="Times New Roman" pitchFamily="18" charset="0"/>
              </a:endParaRPr>
            </a:p>
          </p:txBody>
        </p:sp>
        <p:sp>
          <p:nvSpPr>
            <p:cNvPr id="125967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cs typeface="Times New Roman" pitchFamily="18" charset="0"/>
                </a:rPr>
                <a:t>1 in window, 0 outside</a:t>
              </a:r>
              <a:endParaRPr lang="ru-RU" altLang="en-US" sz="2000">
                <a:cs typeface="Times New Roman" pitchFamily="18" charset="0"/>
              </a:endParaRPr>
            </a:p>
          </p:txBody>
        </p:sp>
      </p:grpSp>
      <p:sp>
        <p:nvSpPr>
          <p:cNvPr id="125960" name="Text Box 35"/>
          <p:cNvSpPr txBox="1">
            <a:spLocks noChangeArrowheads="1"/>
          </p:cNvSpPr>
          <p:nvPr/>
        </p:nvSpPr>
        <p:spPr bwMode="auto">
          <a:xfrm>
            <a:off x="7504113" y="6477000"/>
            <a:ext cx="1674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/>
              <a:t>Source: R. Szeliski</a:t>
            </a:r>
          </a:p>
        </p:txBody>
      </p:sp>
      <p:sp>
        <p:nvSpPr>
          <p:cNvPr id="12596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300034" name="Equation" r:id="rId4" imgW="2768600" imgH="381000" progId="">
              <p:embed/>
            </p:oleObj>
          </a:graphicData>
        </a:graphic>
      </p:graphicFrame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We want to find out how this function behaves for small shifts</a:t>
            </a:r>
            <a:endParaRPr lang="ru-RU" altLang="en-US">
              <a:cs typeface="Times New Roman" pitchFamily="18" charset="0"/>
            </a:endParaRP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6983" name="TextBox 12"/>
          <p:cNvSpPr txBox="1">
            <a:spLocks noChangeArrowheads="1"/>
          </p:cNvSpPr>
          <p:nvPr/>
        </p:nvSpPr>
        <p:spPr bwMode="auto">
          <a:xfrm>
            <a:off x="4291013" y="38957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p:oleObj spid="_x0000_s301058" name="Equation" r:id="rId4" imgW="2768600" imgH="381000" progId="">
              <p:embed/>
            </p:oleObj>
          </a:graphicData>
        </a:graphic>
      </p:graphicFrame>
      <p:sp>
        <p:nvSpPr>
          <p:cNvPr id="128004" name="Text Box 35"/>
          <p:cNvSpPr txBox="1">
            <a:spLocks noChangeArrowheads="1"/>
          </p:cNvSpPr>
          <p:nvPr/>
        </p:nvSpPr>
        <p:spPr bwMode="auto">
          <a:xfrm>
            <a:off x="457200" y="4191000"/>
            <a:ext cx="84216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Local quadratic approximation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in the neighborhood of (0,0) is given by the </a:t>
            </a:r>
            <a:r>
              <a:rPr lang="en-US" altLang="en-US" i="1">
                <a:cs typeface="Times New Roman" pitchFamily="18" charset="0"/>
              </a:rPr>
              <a:t>second-order Taylor expansion</a:t>
            </a:r>
            <a:r>
              <a:rPr lang="en-US" altLang="en-US">
                <a:cs typeface="Times New Roman" pitchFamily="18" charset="0"/>
              </a:rPr>
              <a:t>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28005" name="Object 36"/>
          <p:cNvGraphicFramePr>
            <a:graphicFrameLocks noChangeAspect="1"/>
          </p:cNvGraphicFramePr>
          <p:nvPr>
            <p:ph idx="1"/>
          </p:nvPr>
        </p:nvGraphicFramePr>
        <p:xfrm>
          <a:off x="334963" y="5622925"/>
          <a:ext cx="8550275" cy="1006475"/>
        </p:xfrm>
        <a:graphic>
          <a:graphicData uri="http://schemas.openxmlformats.org/presentationml/2006/ole">
            <p:oleObj spid="_x0000_s301059" name="Equation" r:id="rId5" imgW="4102100" imgH="482600" progId="Equation.3">
              <p:embed/>
            </p:oleObj>
          </a:graphicData>
        </a:graphic>
      </p:graphicFrame>
      <p:sp>
        <p:nvSpPr>
          <p:cNvPr id="128006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cs typeface="Times New Roman" pitchFamily="18" charset="0"/>
              </a:rPr>
              <a:t>We want to find out how this function behaves for small shifts</a:t>
            </a:r>
            <a:endParaRPr lang="ru-RU" altLang="en-US" dirty="0">
              <a:cs typeface="Times New Roman" pitchFamily="18" charset="0"/>
            </a:endParaRPr>
          </a:p>
        </p:txBody>
      </p:sp>
      <p:sp>
        <p:nvSpPr>
          <p:cNvPr id="128007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cs typeface="Times New Roman" pitchFamily="18" charset="0"/>
              </a:rPr>
              <a:t>Change in appearance of window </a:t>
            </a:r>
            <a:r>
              <a:rPr lang="en-US" altLang="en-US" i="1">
                <a:cs typeface="Times New Roman" pitchFamily="18" charset="0"/>
              </a:rPr>
              <a:t>w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x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y</a:t>
            </a:r>
            <a:r>
              <a:rPr lang="en-US" altLang="en-US">
                <a:cs typeface="Times New Roman" pitchFamily="18" charset="0"/>
              </a:rPr>
              <a:t>) </a:t>
            </a:r>
          </a:p>
          <a:p>
            <a:pPr algn="ctr"/>
            <a:r>
              <a:rPr lang="en-US" altLang="en-US">
                <a:cs typeface="Times New Roman" pitchFamily="18" charset="0"/>
              </a:rPr>
              <a:t>for the shift [</a:t>
            </a:r>
            <a:r>
              <a:rPr lang="en-US" altLang="en-US" i="1">
                <a:cs typeface="Times New Roman" pitchFamily="18" charset="0"/>
              </a:rPr>
              <a:t>u,v</a:t>
            </a:r>
            <a:r>
              <a:rPr lang="en-US" altLang="en-US">
                <a:cs typeface="Times New Roman" pitchFamily="18" charset="0"/>
              </a:rPr>
              <a:t>]:</a:t>
            </a:r>
            <a:endParaRPr lang="ru-RU" altLang="en-US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p:oleObj spid="_x0000_s302082" name="Equation" r:id="rId4" imgW="2768600" imgH="381000" progId="">
              <p:embed/>
            </p:oleObj>
          </a:graphicData>
        </a:graphic>
      </p:graphicFrame>
      <p:sp>
        <p:nvSpPr>
          <p:cNvPr id="129028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Second-order Taylor expansion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about (0,0):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29029" name="Object 36"/>
          <p:cNvGraphicFramePr>
            <a:graphicFrameLocks noChangeAspect="1"/>
          </p:cNvGraphicFramePr>
          <p:nvPr>
            <p:ph idx="1"/>
          </p:nvPr>
        </p:nvGraphicFramePr>
        <p:xfrm>
          <a:off x="563563" y="2424113"/>
          <a:ext cx="7894637" cy="928687"/>
        </p:xfrm>
        <a:graphic>
          <a:graphicData uri="http://schemas.openxmlformats.org/presentationml/2006/ole">
            <p:oleObj spid="_x0000_s302083" name="Equation" r:id="rId5" imgW="4102100" imgH="482600" progId="Equation.3">
              <p:embed/>
            </p:oleObj>
          </a:graphicData>
        </a:graphic>
      </p:graphicFrame>
      <p:graphicFrame>
        <p:nvGraphicFramePr>
          <p:cNvPr id="129030" name="Object 4"/>
          <p:cNvGraphicFramePr>
            <a:graphicFrameLocks noChangeAspect="1"/>
          </p:cNvGraphicFramePr>
          <p:nvPr/>
        </p:nvGraphicFramePr>
        <p:xfrm>
          <a:off x="838200" y="3424238"/>
          <a:ext cx="7032625" cy="3433762"/>
        </p:xfrm>
        <a:graphic>
          <a:graphicData uri="http://schemas.openxmlformats.org/presentationml/2006/ole">
            <p:oleObj spid="_x0000_s302084" name="Equation" r:id="rId6" imgW="3797300" imgH="1854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Corner Detection: Mathematics</a:t>
            </a:r>
            <a:endParaRPr lang="ru-RU" altLang="en-US" smtClean="0"/>
          </a:p>
        </p:txBody>
      </p:sp>
      <p:graphicFrame>
        <p:nvGraphicFramePr>
          <p:cNvPr id="130051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p:oleObj spid="_x0000_s303106" name="Equation" r:id="rId4" imgW="2768600" imgH="381000" progId="">
              <p:embed/>
            </p:oleObj>
          </a:graphicData>
        </a:graphic>
      </p:graphicFrame>
      <p:sp>
        <p:nvSpPr>
          <p:cNvPr id="130052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Times New Roman" pitchFamily="18" charset="0"/>
              </a:rPr>
              <a:t>Second-order Taylor expansion of </a:t>
            </a:r>
            <a:r>
              <a:rPr lang="en-US" altLang="en-US" i="1">
                <a:cs typeface="Times New Roman" pitchFamily="18" charset="0"/>
              </a:rPr>
              <a:t>E</a:t>
            </a:r>
            <a:r>
              <a:rPr lang="en-US" altLang="en-US">
                <a:cs typeface="Times New Roman" pitchFamily="18" charset="0"/>
              </a:rPr>
              <a:t>(</a:t>
            </a:r>
            <a:r>
              <a:rPr lang="en-US" altLang="en-US" i="1">
                <a:cs typeface="Times New Roman" pitchFamily="18" charset="0"/>
              </a:rPr>
              <a:t>u</a:t>
            </a:r>
            <a:r>
              <a:rPr lang="en-US" altLang="en-US">
                <a:cs typeface="Times New Roman" pitchFamily="18" charset="0"/>
              </a:rPr>
              <a:t>,</a:t>
            </a:r>
            <a:r>
              <a:rPr lang="en-US" altLang="en-US" i="1">
                <a:cs typeface="Times New Roman" pitchFamily="18" charset="0"/>
              </a:rPr>
              <a:t>v</a:t>
            </a:r>
            <a:r>
              <a:rPr lang="en-US" altLang="en-US">
                <a:cs typeface="Times New Roman" pitchFamily="18" charset="0"/>
              </a:rPr>
              <a:t>) about (0,0):</a:t>
            </a:r>
            <a:endParaRPr lang="ru-RU" altLang="en-US">
              <a:cs typeface="Times New Roman" pitchFamily="18" charset="0"/>
            </a:endParaRPr>
          </a:p>
        </p:txBody>
      </p:sp>
      <p:graphicFrame>
        <p:nvGraphicFramePr>
          <p:cNvPr id="130053" name="Object 4"/>
          <p:cNvGraphicFramePr>
            <a:graphicFrameLocks noChangeAspect="1"/>
          </p:cNvGraphicFramePr>
          <p:nvPr/>
        </p:nvGraphicFramePr>
        <p:xfrm>
          <a:off x="2514600" y="3519488"/>
          <a:ext cx="4256088" cy="3338512"/>
        </p:xfrm>
        <a:graphic>
          <a:graphicData uri="http://schemas.openxmlformats.org/presentationml/2006/ole">
            <p:oleObj spid="_x0000_s303107" name="Equation" r:id="rId5" imgW="2298700" imgH="1803400" progId="Equation.3">
              <p:embed/>
            </p:oleObj>
          </a:graphicData>
        </a:graphic>
      </p:graphicFrame>
      <p:graphicFrame>
        <p:nvGraphicFramePr>
          <p:cNvPr id="130054" name="Object 36"/>
          <p:cNvGraphicFramePr>
            <a:graphicFrameLocks noChangeAspect="1"/>
          </p:cNvGraphicFramePr>
          <p:nvPr/>
        </p:nvGraphicFramePr>
        <p:xfrm>
          <a:off x="563563" y="2424113"/>
          <a:ext cx="7894637" cy="928687"/>
        </p:xfrm>
        <a:graphic>
          <a:graphicData uri="http://schemas.openxmlformats.org/presentationml/2006/ole">
            <p:oleObj spid="_x0000_s303108" name="Equation" r:id="rId6" imgW="4102100" imgH="482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p' F p = 0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8.5"/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l' &amp; = &amp; Fp \\&#10;l &amp; = &amp; p' F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93.25"/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Ue standard blue">
  <a:themeElements>
    <a:clrScheme name="Blue transparant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Blue transpa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 transparant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hoto">
  <a:themeElements>
    <a:clrScheme name="Blue photo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Blue ph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 photo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bullets">
  <a:themeElements>
    <a:clrScheme name="Blue bullets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Blue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 bullets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standard blue</Template>
  <TotalTime>5082</TotalTime>
  <Words>7346</Words>
  <Application>Microsoft Office PowerPoint</Application>
  <PresentationFormat>On-screen Show (4:3)</PresentationFormat>
  <Paragraphs>1936</Paragraphs>
  <Slides>182</Slides>
  <Notes>118</Notes>
  <HiddenSlides>20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182</vt:i4>
      </vt:variant>
    </vt:vector>
  </HeadingPairs>
  <TitlesOfParts>
    <vt:vector size="189" baseType="lpstr">
      <vt:lpstr>TUe standard blue</vt:lpstr>
      <vt:lpstr>Blue photo</vt:lpstr>
      <vt:lpstr>Blue bullets</vt:lpstr>
      <vt:lpstr>Equation</vt:lpstr>
      <vt:lpstr>Bitmap Image</vt:lpstr>
      <vt:lpstr>Microsoft Equation 3.0</vt:lpstr>
      <vt:lpstr>Image</vt:lpstr>
      <vt:lpstr>Computer Vision for  Autonomous Systems </vt:lpstr>
      <vt:lpstr>My Research Interests: 3D sensing</vt:lpstr>
      <vt:lpstr>2D/3D Data Fusion Pipeline</vt:lpstr>
      <vt:lpstr>Detailed Reconstruction &amp; Texturing</vt:lpstr>
      <vt:lpstr>Results: Complex-shape Spaces</vt:lpstr>
      <vt:lpstr>Results: Extremely Large Spaces</vt:lpstr>
      <vt:lpstr>Demos: 3D room reconstruction</vt:lpstr>
      <vt:lpstr>Computer Vision</vt:lpstr>
      <vt:lpstr>Components of a computer vision system</vt:lpstr>
      <vt:lpstr>Application Domains</vt:lpstr>
      <vt:lpstr>Application for Robotics</vt:lpstr>
      <vt:lpstr>Vision in Robotics</vt:lpstr>
      <vt:lpstr>Vision in Robotics</vt:lpstr>
      <vt:lpstr>Common Pipeline for Localization </vt:lpstr>
      <vt:lpstr>The whole pipeline in crash:  Localize robot using feature points</vt:lpstr>
      <vt:lpstr>Motion illusion, rotating snakes</vt:lpstr>
      <vt:lpstr>Interest points</vt:lpstr>
      <vt:lpstr>Goals for Keypoints</vt:lpstr>
      <vt:lpstr>Key trade-offs</vt:lpstr>
      <vt:lpstr>Overview of Keypoint Matching</vt:lpstr>
      <vt:lpstr>Invariant Local Features</vt:lpstr>
      <vt:lpstr>Characteristics of good features</vt:lpstr>
      <vt:lpstr>Many Existing Features Available</vt:lpstr>
      <vt:lpstr>Corner Detection: Basic Idea</vt:lpstr>
      <vt:lpstr>Finding Corners</vt:lpstr>
      <vt:lpstr>Robustness problem: covariance</vt:lpstr>
      <vt:lpstr>Image translation - for corner feature</vt:lpstr>
      <vt:lpstr>Image rotation for corner feature</vt:lpstr>
      <vt:lpstr>Scaling of corner feature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Multi-scale Patching Sampling &amp; Filtering</vt:lpstr>
      <vt:lpstr>Slide 38</vt:lpstr>
      <vt:lpstr>Slide 39</vt:lpstr>
      <vt:lpstr>Slide 40</vt:lpstr>
      <vt:lpstr>Slide 41</vt:lpstr>
      <vt:lpstr>Subsampling with Gaussian pre-filtering</vt:lpstr>
      <vt:lpstr>DoG – Efficient Computation</vt:lpstr>
      <vt:lpstr>Find local maxima in position-scale space of Difference-of-Gaussian</vt:lpstr>
      <vt:lpstr>Results: Difference-of-Gaussian</vt:lpstr>
      <vt:lpstr>Automatic Scale Selection</vt:lpstr>
      <vt:lpstr>Feature Description: SIFT </vt:lpstr>
      <vt:lpstr>SIFT Phases</vt:lpstr>
      <vt:lpstr>SIFT Phases</vt:lpstr>
      <vt:lpstr>SIFT: Assigning Keypoint Orientation</vt:lpstr>
      <vt:lpstr>SIFT</vt:lpstr>
      <vt:lpstr>SIFT: Description Generation</vt:lpstr>
      <vt:lpstr>SIFT: Repeatability</vt:lpstr>
      <vt:lpstr>SURF descriptor</vt:lpstr>
      <vt:lpstr>Feature Matching</vt:lpstr>
      <vt:lpstr>Feature Matching</vt:lpstr>
      <vt:lpstr>SIFT (Vector Feature) Matching</vt:lpstr>
      <vt:lpstr>Binary Feature Matching</vt:lpstr>
      <vt:lpstr>Binary Feature Matching</vt:lpstr>
      <vt:lpstr>General matching notions</vt:lpstr>
      <vt:lpstr>Constraining the mapping</vt:lpstr>
      <vt:lpstr>Constraining the mapping</vt:lpstr>
      <vt:lpstr>Can match minimal spanning trees</vt:lpstr>
      <vt:lpstr>Binary feature matching</vt:lpstr>
      <vt:lpstr>At last  Computing Transformation Matrix:   Rotation and Translation of Camera      Localization of the drone</vt:lpstr>
      <vt:lpstr>Structure from motion</vt:lpstr>
      <vt:lpstr>Slide 67</vt:lpstr>
      <vt:lpstr>Slide 68</vt:lpstr>
      <vt:lpstr>Allow camera translation</vt:lpstr>
      <vt:lpstr>3D Rotation of Points</vt:lpstr>
      <vt:lpstr>Allow camera rotation</vt:lpstr>
      <vt:lpstr>Slide 72</vt:lpstr>
      <vt:lpstr>Slide 73</vt:lpstr>
      <vt:lpstr>Slide 74</vt:lpstr>
      <vt:lpstr>Slide 75</vt:lpstr>
      <vt:lpstr>Slide 76</vt:lpstr>
      <vt:lpstr>Example: Forward motion</vt:lpstr>
      <vt:lpstr>Example: Forward motion</vt:lpstr>
      <vt:lpstr>Fundamental matrix</vt:lpstr>
      <vt:lpstr>Fundamental matrix</vt:lpstr>
      <vt:lpstr>Fundamental matrix</vt:lpstr>
      <vt:lpstr>Computing F: 8-point algorithm</vt:lpstr>
      <vt:lpstr>Last Step: From F/E to Translation &amp; Rotation of Camera</vt:lpstr>
      <vt:lpstr>Challenges</vt:lpstr>
      <vt:lpstr>Challenges</vt:lpstr>
      <vt:lpstr>Structure from Motion</vt:lpstr>
      <vt:lpstr>Recap</vt:lpstr>
      <vt:lpstr>Recap</vt:lpstr>
      <vt:lpstr>Useful info &amp; links</vt:lpstr>
      <vt:lpstr>Annex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Slide 101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Annex</vt:lpstr>
      <vt:lpstr>This class: recovering motion</vt:lpstr>
      <vt:lpstr>Feature tracking</vt:lpstr>
      <vt:lpstr>Feature tracking</vt:lpstr>
      <vt:lpstr>Feature tracking</vt:lpstr>
      <vt:lpstr>The brightness constancy constraint</vt:lpstr>
      <vt:lpstr>How does this make sense?</vt:lpstr>
      <vt:lpstr>The brightness constancy constraint</vt:lpstr>
      <vt:lpstr>Solving the  ambiguity…</vt:lpstr>
      <vt:lpstr>Solving the  ambiguity…</vt:lpstr>
      <vt:lpstr>Matching patches across images</vt:lpstr>
      <vt:lpstr>Conditions for solvability</vt:lpstr>
      <vt:lpstr>Slide 124</vt:lpstr>
      <vt:lpstr>Low-texture region</vt:lpstr>
      <vt:lpstr>Edge</vt:lpstr>
      <vt:lpstr>High-texture region</vt:lpstr>
      <vt:lpstr>Dealing with larger movements: Iterative refinement</vt:lpstr>
      <vt:lpstr>Dealing with larger movements: coarse-to-fine registration</vt:lpstr>
      <vt:lpstr>Shi-Tomasi feature tracker</vt:lpstr>
      <vt:lpstr>Tracking example</vt:lpstr>
      <vt:lpstr>Summary of KLT tracking</vt:lpstr>
      <vt:lpstr>Implementation issues</vt:lpstr>
      <vt:lpstr>Slide 134</vt:lpstr>
      <vt:lpstr>Motion and perceptual organization</vt:lpstr>
      <vt:lpstr>Motion and perceptual organization</vt:lpstr>
      <vt:lpstr>Motion and perceptual organization</vt:lpstr>
      <vt:lpstr>Uses of motion</vt:lpstr>
      <vt:lpstr>Motion field</vt:lpstr>
      <vt:lpstr>Optical flow</vt:lpstr>
      <vt:lpstr>Lucas-Kanade Optical Flow</vt:lpstr>
      <vt:lpstr>Multi-resolution Lucas Kanade Algorithm</vt:lpstr>
      <vt:lpstr>Iterative Refinement</vt:lpstr>
      <vt:lpstr>Coarse-to-fine optical flow estimation</vt:lpstr>
      <vt:lpstr>Coarse-to-fine optical flow estimation</vt:lpstr>
      <vt:lpstr>Example</vt:lpstr>
      <vt:lpstr>Multi-resolution registration</vt:lpstr>
      <vt:lpstr>Optical Flow Results</vt:lpstr>
      <vt:lpstr>Optical Flow Results</vt:lpstr>
      <vt:lpstr>Errors in Lucas-Kanade</vt:lpstr>
      <vt:lpstr>State-of-the-art optical flow</vt:lpstr>
      <vt:lpstr>Stereo vs. Optical Flow</vt:lpstr>
      <vt:lpstr>Summary</vt:lpstr>
      <vt:lpstr>Orthographic Projection</vt:lpstr>
      <vt:lpstr>Scaled Orthographic Projection</vt:lpstr>
      <vt:lpstr>Annex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Slide 167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Annex</vt:lpstr>
      <vt:lpstr>Adding a lens</vt:lpstr>
      <vt:lpstr>The Eye</vt:lpstr>
      <vt:lpstr>The Retina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lma</dc:creator>
  <dc:description>Design by Volle Kracht_x000d_
Template by Orange Pepper BV_x000d_
Copyright 2008</dc:description>
  <cp:lastModifiedBy>Henk Corporaal</cp:lastModifiedBy>
  <cp:revision>410</cp:revision>
  <dcterms:created xsi:type="dcterms:W3CDTF">2013-01-08T14:33:20Z</dcterms:created>
  <dcterms:modified xsi:type="dcterms:W3CDTF">2015-04-08T20:13:28Z</dcterms:modified>
</cp:coreProperties>
</file>