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99" r:id="rId3"/>
    <p:sldId id="300" r:id="rId4"/>
    <p:sldId id="301" r:id="rId5"/>
    <p:sldId id="306" r:id="rId6"/>
    <p:sldId id="307" r:id="rId7"/>
    <p:sldId id="258" r:id="rId8"/>
    <p:sldId id="263" r:id="rId9"/>
    <p:sldId id="259" r:id="rId10"/>
    <p:sldId id="257" r:id="rId11"/>
    <p:sldId id="305" r:id="rId12"/>
    <p:sldId id="260" r:id="rId13"/>
    <p:sldId id="297" r:id="rId14"/>
    <p:sldId id="298" r:id="rId15"/>
    <p:sldId id="296" r:id="rId16"/>
    <p:sldId id="264" r:id="rId17"/>
    <p:sldId id="302" r:id="rId18"/>
    <p:sldId id="303" r:id="rId19"/>
    <p:sldId id="304" r:id="rId20"/>
    <p:sldId id="267" r:id="rId21"/>
    <p:sldId id="285" r:id="rId22"/>
    <p:sldId id="295" r:id="rId23"/>
  </p:sldIdLst>
  <p:sldSz cx="12192000" cy="6858000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poraal, H." initials="HC" lastIdx="1" clrIdx="0">
    <p:extLst>
      <p:ext uri="{19B8F6BF-5375-455C-9EA6-DF929625EA0E}">
        <p15:presenceInfo xmlns:p15="http://schemas.microsoft.com/office/powerpoint/2012/main" userId="Corporaal, H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7" autoAdjust="0"/>
    <p:restoredTop sz="94553" autoAdjust="0"/>
  </p:normalViewPr>
  <p:slideViewPr>
    <p:cSldViewPr>
      <p:cViewPr varScale="1">
        <p:scale>
          <a:sx n="43" d="100"/>
          <a:sy n="43" d="100"/>
        </p:scale>
        <p:origin x="690" y="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145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v>Traditional methods</c:v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46-4B61-A5DD-64FF68279041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46-4B61-A5DD-64FF68279041}"/>
              </c:ext>
            </c:extLst>
          </c:dPt>
          <c:dPt>
            <c:idx val="3"/>
            <c:invertIfNegative val="0"/>
            <c:bubble3D val="0"/>
            <c:spPr>
              <a:solidFill>
                <a:srgbClr val="00FF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46-4B61-A5DD-64FF68279041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46-4B61-A5DD-64FF68279041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46-4B61-A5DD-64FF68279041}"/>
              </c:ext>
            </c:extLst>
          </c:dPt>
          <c:dPt>
            <c:idx val="6"/>
            <c:invertIfNegative val="0"/>
            <c:bubble3D val="0"/>
            <c:spPr>
              <a:solidFill>
                <a:srgbClr val="00FF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46-4B61-A5DD-64FF68279041}"/>
              </c:ext>
            </c:extLst>
          </c:dPt>
          <c:dPt>
            <c:idx val="7"/>
            <c:invertIfNegative val="0"/>
            <c:bubble3D val="0"/>
            <c:spPr>
              <a:solidFill>
                <a:srgbClr val="00FF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346-4B61-A5DD-64FF68279041}"/>
              </c:ext>
            </c:extLst>
          </c:dPt>
          <c:cat>
            <c:numRef>
              <c:f>Sheet1!$A$42:$A$49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Sheet1!$B$42:$B$49</c:f>
              <c:numCache>
                <c:formatCode>0%</c:formatCode>
                <c:ptCount val="8"/>
                <c:pt idx="0">
                  <c:v>0.28199999999999997</c:v>
                </c:pt>
                <c:pt idx="1">
                  <c:v>0.25800000000000001</c:v>
                </c:pt>
                <c:pt idx="2">
                  <c:v>0.16399999999999998</c:v>
                </c:pt>
                <c:pt idx="3">
                  <c:v>0.11699999999999999</c:v>
                </c:pt>
                <c:pt idx="4">
                  <c:v>6.7000000000000004E-2</c:v>
                </c:pt>
                <c:pt idx="5">
                  <c:v>3.567E-2</c:v>
                </c:pt>
                <c:pt idx="6">
                  <c:v>2.9909999999999999E-2</c:v>
                </c:pt>
                <c:pt idx="7">
                  <c:v>2.2509999999999999E-2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346-4B61-A5DD-64FF68279041}"/>
            </c:ext>
          </c:extLst>
        </c:ser>
        <c:ser>
          <c:idx val="0"/>
          <c:order val="1"/>
          <c:tx>
            <c:v>Deep Learning</c:v>
          </c:tx>
          <c:spPr>
            <a:solidFill>
              <a:srgbClr val="00FF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FF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D346-4B61-A5DD-64FF68279041}"/>
              </c:ext>
            </c:extLst>
          </c:dPt>
          <c:dPt>
            <c:idx val="3"/>
            <c:invertIfNegative val="0"/>
            <c:bubble3D val="0"/>
            <c:spPr>
              <a:solidFill>
                <a:srgbClr val="00FF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D346-4B61-A5DD-64FF68279041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D346-4B61-A5DD-64FF68279041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D346-4B61-A5DD-64FF68279041}"/>
              </c:ext>
            </c:extLst>
          </c:dPt>
          <c:dPt>
            <c:idx val="6"/>
            <c:invertIfNegative val="0"/>
            <c:bubble3D val="0"/>
            <c:spPr>
              <a:solidFill>
                <a:srgbClr val="00FF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D346-4B61-A5DD-64FF68279041}"/>
              </c:ext>
            </c:extLst>
          </c:dPt>
          <c:dPt>
            <c:idx val="7"/>
            <c:invertIfNegative val="0"/>
            <c:bubble3D val="0"/>
            <c:spPr>
              <a:solidFill>
                <a:srgbClr val="00FF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D346-4B61-A5DD-64FF68279041}"/>
              </c:ext>
            </c:extLst>
          </c:dPt>
          <c:cat>
            <c:numRef>
              <c:f>Sheet1!$A$42:$A$49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1B-D346-4B61-A5DD-64FF68279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47186992"/>
        <c:axId val="547179936"/>
      </c:barChart>
      <c:lineChart>
        <c:grouping val="standard"/>
        <c:varyColors val="0"/>
        <c:ser>
          <c:idx val="1"/>
          <c:order val="2"/>
          <c:tx>
            <c:strRef>
              <c:f>Sheet1!$C$41</c:f>
              <c:strCache>
                <c:ptCount val="1"/>
                <c:pt idx="0">
                  <c:v>Human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Sheet1!$C$42:$C$49</c:f>
              <c:numCache>
                <c:formatCode>0%</c:formatCode>
                <c:ptCount val="8"/>
                <c:pt idx="0">
                  <c:v>5.0999999999999997E-2</c:v>
                </c:pt>
                <c:pt idx="1">
                  <c:v>5.0999999999999997E-2</c:v>
                </c:pt>
                <c:pt idx="2">
                  <c:v>5.0999999999999997E-2</c:v>
                </c:pt>
                <c:pt idx="3">
                  <c:v>5.0999999999999997E-2</c:v>
                </c:pt>
                <c:pt idx="4">
                  <c:v>5.0999999999999997E-2</c:v>
                </c:pt>
                <c:pt idx="5">
                  <c:v>5.0999999999999997E-2</c:v>
                </c:pt>
                <c:pt idx="6">
                  <c:v>5.0999999999999997E-2</c:v>
                </c:pt>
                <c:pt idx="7">
                  <c:v>5.0999999999999997E-2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D346-4B61-A5DD-64FF68279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7186992"/>
        <c:axId val="547179936"/>
      </c:lineChart>
      <c:catAx>
        <c:axId val="54718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47179936"/>
        <c:crosses val="autoZero"/>
        <c:auto val="1"/>
        <c:lblAlgn val="ctr"/>
        <c:lblOffset val="100"/>
        <c:noMultiLvlLbl val="0"/>
      </c:catAx>
      <c:valAx>
        <c:axId val="54717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i="1" dirty="0"/>
                  <a:t>top-5 error</a:t>
                </a:r>
              </a:p>
            </c:rich>
          </c:tx>
          <c:layout>
            <c:manualLayout>
              <c:xMode val="edge"/>
              <c:yMode val="edge"/>
              <c:x val="8.549832598317016E-3"/>
              <c:y val="0.312372679629229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1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4718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2T18:10:15.77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1468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9913"/>
            <a:ext cx="508317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7D0DC7-FC62-483E-B15A-1674AE0F2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6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C73FD-B77F-4819-BE4F-94E8194CC69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6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8C841-B9CF-4D29-8683-C4F33C6DE77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6563" y="595313"/>
            <a:ext cx="6076950" cy="341947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60863"/>
            <a:ext cx="5106988" cy="4205287"/>
          </a:xfrm>
          <a:noFill/>
          <a:ln/>
        </p:spPr>
        <p:txBody>
          <a:bodyPr lIns="95057" tIns="47528" rIns="95057" bIns="47528"/>
          <a:lstStyle/>
          <a:p>
            <a:pPr eaLnBrk="1" hangingPunct="1"/>
            <a:r>
              <a:rPr lang="en-US"/>
              <a:t>Photo is of an Intel Conroe (Core 2 Duo Desktop processor).  Photo taken from Intel web site.</a:t>
            </a:r>
          </a:p>
        </p:txBody>
      </p:sp>
    </p:spTree>
    <p:extLst>
      <p:ext uri="{BB962C8B-B14F-4D97-AF65-F5344CB8AC3E}">
        <p14:creationId xmlns:p14="http://schemas.microsoft.com/office/powerpoint/2010/main" val="355987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2FB9B-7C29-4093-8039-64A520693A4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14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6831E-FAA3-4ECB-8D8C-0D6DE26E097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98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A2CE6-3CEE-47AA-95B9-E6FAF564F6D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75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54289-DEAE-48F2-94D2-FD323D5F7DE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75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2FB9B-7C29-4093-8039-64A520693A4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6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8B51D-E896-4703-9053-BBC045F87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404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4046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0175-9699-4BBE-9FAB-57FE2DBF8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5562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95400"/>
            <a:ext cx="5562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76074-5F4F-4F2A-A539-4D61854B0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9BEB-D9AF-400D-98BF-3532899A8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4336B-20D1-45C1-B051-DBFD0EF58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1145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11455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29400"/>
            <a:ext cx="386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3A707483-96AA-413C-AED4-DFE821525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tue.nl/courses/19645" TargetMode="External"/><Relationship Id="rId2" Type="http://schemas.openxmlformats.org/officeDocument/2006/relationships/hyperlink" Target="http://www.es.ele.tue.nl/~heco/courses/IA-5LIL0" TargetMode="Externa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35446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810000"/>
            <a:ext cx="7848600" cy="1752600"/>
          </a:xfrm>
        </p:spPr>
        <p:txBody>
          <a:bodyPr/>
          <a:lstStyle/>
          <a:p>
            <a:pPr algn="r"/>
            <a:r>
              <a:rPr lang="en-US" b="1" noProof="0"/>
              <a:t>Henk Corporaal</a:t>
            </a:r>
          </a:p>
          <a:p>
            <a:pPr algn="r"/>
            <a:r>
              <a:rPr lang="en-US" b="1"/>
              <a:t>Alexios Balatsoukas</a:t>
            </a:r>
            <a:endParaRPr lang="en-US" b="1" noProof="0" dirty="0"/>
          </a:p>
          <a:p>
            <a:pPr algn="r"/>
            <a:r>
              <a:rPr lang="en-US" noProof="0" dirty="0"/>
              <a:t>www.ics.ele.tue.nl/~heco/courses/IA</a:t>
            </a:r>
          </a:p>
          <a:p>
            <a:pPr algn="r"/>
            <a:r>
              <a:rPr lang="en-US" noProof="0" dirty="0"/>
              <a:t>h.corporaal@tue.nl</a:t>
            </a:r>
          </a:p>
          <a:p>
            <a:pPr algn="r"/>
            <a:r>
              <a:rPr lang="en-US" noProof="0"/>
              <a:t>TUEindhoven   2022</a:t>
            </a:r>
            <a:endParaRPr lang="en-US" noProof="0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10363200" cy="2884714"/>
          </a:xfrm>
        </p:spPr>
        <p:txBody>
          <a:bodyPr/>
          <a:lstStyle/>
          <a:p>
            <a:r>
              <a:rPr lang="en-US" sz="4800" b="1" noProof="0" dirty="0">
                <a:solidFill>
                  <a:schemeClr val="accent2"/>
                </a:solidFill>
              </a:rPr>
              <a:t>Intelligent Architectures</a:t>
            </a:r>
            <a:br>
              <a:rPr lang="en-US" sz="4800" b="1" noProof="0" dirty="0">
                <a:solidFill>
                  <a:schemeClr val="accent2"/>
                </a:solidFill>
              </a:rPr>
            </a:br>
            <a:r>
              <a:rPr lang="en-US" sz="4000" noProof="0" dirty="0">
                <a:solidFill>
                  <a:schemeClr val="accent2"/>
                </a:solidFill>
              </a:rPr>
              <a:t>5LIL0</a:t>
            </a:r>
            <a:br>
              <a:rPr lang="en-US" sz="4800" noProof="0" dirty="0">
                <a:solidFill>
                  <a:schemeClr val="accent2"/>
                </a:solidFill>
              </a:rPr>
            </a:br>
            <a:br>
              <a:rPr lang="en-US" sz="4800" noProof="0">
                <a:solidFill>
                  <a:schemeClr val="accent2"/>
                </a:solidFill>
              </a:rPr>
            </a:br>
            <a:r>
              <a:rPr lang="en-US" sz="4800" b="1" noProof="0">
                <a:solidFill>
                  <a:schemeClr val="accent2"/>
                </a:solidFill>
              </a:rPr>
              <a:t>Overview + Guidelines</a:t>
            </a:r>
            <a:endParaRPr lang="en-US" sz="4800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592" y="685800"/>
            <a:ext cx="4822958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15600" y="2895600"/>
            <a:ext cx="1105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i="1"/>
              <a:t>TPU board</a:t>
            </a:r>
            <a:endParaRPr lang="en-US" sz="1600" i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657600"/>
            <a:ext cx="3886200" cy="2952307"/>
          </a:xfrm>
          <a:prstGeom prst="rect">
            <a:avLst/>
          </a:prstGeom>
        </p:spPr>
      </p:pic>
      <p:sp>
        <p:nvSpPr>
          <p:cNvPr id="9" name="AutoShape 6" descr="Image result for google tpu datash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38400" y="6324600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i="1"/>
              <a:t>TPU datapath</a:t>
            </a:r>
            <a:endParaRPr lang="en-US" sz="160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Learning goals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11811000" cy="5334000"/>
          </a:xfrm>
        </p:spPr>
        <p:txBody>
          <a:bodyPr/>
          <a:lstStyle/>
          <a:p>
            <a:pPr lvl="0"/>
            <a:r>
              <a:rPr lang="en-US" sz="2800" noProof="0" dirty="0"/>
              <a:t>Understanding deep learning, including: </a:t>
            </a:r>
          </a:p>
          <a:p>
            <a:pPr lvl="1"/>
            <a:r>
              <a:rPr lang="en-US" sz="2400" noProof="0" dirty="0"/>
              <a:t>network architectures</a:t>
            </a:r>
          </a:p>
          <a:p>
            <a:pPr lvl="1"/>
            <a:r>
              <a:rPr lang="en-US" sz="2400" noProof="0" dirty="0"/>
              <a:t>inference</a:t>
            </a:r>
          </a:p>
          <a:p>
            <a:pPr lvl="1"/>
            <a:r>
              <a:rPr lang="en-US" sz="2400" noProof="0" dirty="0"/>
              <a:t>learning methods</a:t>
            </a:r>
          </a:p>
          <a:p>
            <a:pPr lvl="0"/>
            <a:r>
              <a:rPr lang="en-US" sz="2800" noProof="0" dirty="0"/>
              <a:t>Design of </a:t>
            </a:r>
            <a:r>
              <a:rPr lang="en-US" sz="2800" noProof="0"/>
              <a:t>Deep Neural Networks (ANNs/DNNs), </a:t>
            </a:r>
            <a:r>
              <a:rPr lang="en-US" sz="2800" noProof="0" dirty="0"/>
              <a:t>using current frameworks</a:t>
            </a:r>
          </a:p>
          <a:p>
            <a:pPr lvl="1"/>
            <a:r>
              <a:rPr lang="en-US" sz="2400" noProof="0" dirty="0"/>
              <a:t>in particular Convolutional Neural Networks (</a:t>
            </a:r>
            <a:r>
              <a:rPr lang="en-US" sz="2400" noProof="0"/>
              <a:t>CNNs) using PyTorch</a:t>
            </a:r>
            <a:endParaRPr lang="en-US" sz="2400" noProof="0" dirty="0"/>
          </a:p>
          <a:p>
            <a:pPr lvl="0"/>
            <a:r>
              <a:rPr lang="en-US" sz="2800" noProof="0" dirty="0"/>
              <a:t>Implement and </a:t>
            </a:r>
            <a:r>
              <a:rPr lang="en-US" sz="2800" noProof="0"/>
              <a:t>optimize ANNs </a:t>
            </a:r>
            <a:r>
              <a:rPr lang="en-US" sz="2800" noProof="0" dirty="0"/>
              <a:t>using various optimization methods</a:t>
            </a:r>
          </a:p>
          <a:p>
            <a:pPr lvl="0"/>
            <a:r>
              <a:rPr lang="en-US" sz="2800" noProof="0"/>
              <a:t>Current deep ANNs</a:t>
            </a:r>
            <a:r>
              <a:rPr lang="en-US" sz="2800" noProof="0" dirty="0"/>
              <a:t>, including newer operators</a:t>
            </a:r>
          </a:p>
          <a:p>
            <a:pPr lvl="0"/>
            <a:r>
              <a:rPr lang="en-US" sz="2800" noProof="0" dirty="0"/>
              <a:t>Special processing hardware efficiently supporting Deep Learning</a:t>
            </a:r>
          </a:p>
          <a:p>
            <a:pPr lvl="0"/>
            <a:r>
              <a:rPr lang="en-US" sz="2800" noProof="0" dirty="0"/>
              <a:t>Alternative approaches to the </a:t>
            </a:r>
            <a:r>
              <a:rPr lang="en-US" sz="2800" noProof="0"/>
              <a:t>''classical‘’ ANNs</a:t>
            </a:r>
            <a:r>
              <a:rPr lang="en-US" sz="2800" noProof="0" dirty="0"/>
              <a:t>, like:</a:t>
            </a:r>
          </a:p>
          <a:p>
            <a:pPr lvl="1"/>
            <a:r>
              <a:rPr lang="en-US" sz="2400" noProof="0" dirty="0"/>
              <a:t>Bayesian learning and Neuromorphic computing</a:t>
            </a:r>
          </a:p>
          <a:p>
            <a:endParaRPr lang="en-US" sz="2400" noProof="0" dirty="0"/>
          </a:p>
        </p:txBody>
      </p:sp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IA 5LIL0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30E2-2C48-431F-974A-9E48FBD4056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228600"/>
            <a:ext cx="2362200" cy="193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132675" y="3810000"/>
            <a:ext cx="4906925" cy="2971800"/>
          </a:xfrm>
          <a:prstGeom prst="horizontalScroll">
            <a:avLst>
              <a:gd name="adj" fmla="val 5250"/>
            </a:avLst>
          </a:prstGeom>
          <a:solidFill>
            <a:srgbClr val="FFCC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800" b="1">
                <a:latin typeface="Courier New" panose="02070309020205020404" pitchFamily="49" charset="0"/>
              </a:rPr>
              <a:t>#include &lt;stdio.h&gt;</a:t>
            </a:r>
          </a:p>
          <a:p>
            <a:r>
              <a:rPr lang="en-US" altLang="en-US" sz="800" b="1">
                <a:latin typeface="Courier New" panose="02070309020205020404" pitchFamily="49" charset="0"/>
              </a:rPr>
              <a:t>void</a:t>
            </a:r>
          </a:p>
          <a:p>
            <a:r>
              <a:rPr lang="en-US" altLang="en-US" sz="800" b="1">
                <a:latin typeface="Courier New" panose="02070309020205020404" pitchFamily="49" charset="0"/>
              </a:rPr>
              <a:t>main(void) { neuzel(1);</a:t>
            </a:r>
          </a:p>
          <a:p>
            <a:r>
              <a:rPr lang="en-US" altLang="en-US" sz="800" b="1">
                <a:latin typeface="Courier New" panose="02070309020205020404" pitchFamily="49" charset="0"/>
              </a:rPr>
              <a:t>}</a:t>
            </a:r>
          </a:p>
          <a:p>
            <a:endParaRPr lang="en-US" altLang="en-US" sz="800" b="1">
              <a:latin typeface="Courier New" panose="02070309020205020404" pitchFamily="49" charset="0"/>
            </a:endParaRPr>
          </a:p>
          <a:p>
            <a:r>
              <a:rPr lang="en-US" altLang="en-US" sz="800" b="1">
                <a:latin typeface="Courier New" panose="02070309020205020404" pitchFamily="49" charset="0"/>
              </a:rPr>
              <a:t>neuzel(t,_,a)</a:t>
            </a:r>
          </a:p>
          <a:p>
            <a:r>
              <a:rPr lang="en-US" altLang="en-US" sz="800" b="1">
                <a:latin typeface="Courier New" panose="02070309020205020404" pitchFamily="49" charset="0"/>
              </a:rPr>
              <a:t>char *a;</a:t>
            </a:r>
          </a:p>
          <a:p>
            <a:r>
              <a:rPr lang="en-US" altLang="en-US" sz="800" b="1">
                <a:latin typeface="Courier New" panose="02070309020205020404" pitchFamily="49" charset="0"/>
              </a:rPr>
              <a:t>{return!0&lt;t?t&lt;3?neuzel(-79,-13,a+neuzel(-87,1-_,</a:t>
            </a:r>
          </a:p>
          <a:p>
            <a:r>
              <a:rPr lang="en-US" altLang="en-US" sz="800" b="1">
                <a:latin typeface="Courier New" panose="02070309020205020404" pitchFamily="49" charset="0"/>
              </a:rPr>
              <a:t>neuzel(-86, 0, a+1 )+a)):1,t&lt;_?neuzel(t+1, _, a ):3,neuzel ( -94, -27+t, a</a:t>
            </a:r>
          </a:p>
          <a:p>
            <a:r>
              <a:rPr lang="en-US" altLang="en-US" sz="800" b="1">
                <a:latin typeface="Courier New" panose="02070309020205020404" pitchFamily="49" charset="0"/>
              </a:rPr>
              <a:t>)&amp;&amp;t == 2 ?_&lt;13 ?neuzel ( 2, _+1, "%s %d %d\n" ):9:16:t&lt;0?t&lt;-72?neuzel(_,</a:t>
            </a:r>
          </a:p>
          <a:p>
            <a:r>
              <a:rPr lang="en-US" altLang="en-US" sz="800" b="1">
                <a:latin typeface="Courier New" panose="02070309020205020404" pitchFamily="49" charset="0"/>
              </a:rPr>
              <a:t>t,"@n'+,#'/*{}w+/w#cdnr/+,{}r/*de}+,/*{*+,/w{%+,/w#q#n+,/#{l,+,/n{n+\</a:t>
            </a:r>
          </a:p>
          <a:p>
            <a:r>
              <a:rPr lang="en-US" altLang="en-US" sz="800" b="1">
                <a:latin typeface="Courier New" panose="02070309020205020404" pitchFamily="49" charset="0"/>
              </a:rPr>
              <a:t>,/+#n+,/#;#q#n+,/+k#;*+,/'r :'d*'3,}{w+K w'K:'+}e#';dq#'l q#'+d'K#!/\</a:t>
            </a:r>
          </a:p>
          <a:p>
            <a:r>
              <a:rPr lang="en-US" altLang="en-US" sz="800" b="1">
                <a:latin typeface="Courier New" panose="02070309020205020404" pitchFamily="49" charset="0"/>
              </a:rPr>
              <a:t>+k#;q#'r}eKK#}w'r}eKK{nl]'/#;#q#n'){)#}w'){){nl]'/+#n';d}rw' i;# ){n\</a:t>
            </a:r>
          </a:p>
          <a:p>
            <a:r>
              <a:rPr lang="en-US" altLang="en-US" sz="800" b="1">
                <a:latin typeface="Courier New" panose="02070309020205020404" pitchFamily="49" charset="0"/>
              </a:rPr>
              <a:t>l]!/n{n#'; r{#w'r nc{nl]'/#{l,+'K {rw' iK{;[{nl]'/w#q#\</a:t>
            </a:r>
          </a:p>
          <a:p>
            <a:r>
              <a:rPr lang="en-US" altLang="en-US" sz="800" b="1">
                <a:latin typeface="Courier New" panose="02070309020205020404" pitchFamily="49" charset="0"/>
              </a:rPr>
              <a:t>n'wk nw' iwk{KK{nl]!/w{%'l##w#' i; :{nl]'/*{q#'ld;r'}{nlwb!/*de}'c \</a:t>
            </a:r>
          </a:p>
          <a:p>
            <a:r>
              <a:rPr lang="en-US" altLang="en-US" sz="800" b="1">
                <a:latin typeface="Courier New" panose="02070309020205020404" pitchFamily="49" charset="0"/>
              </a:rPr>
              <a:t>;;{nl'-{}rw]'/+,}##'*}#nc,',#nw]'/+kd'+e}+;\</a:t>
            </a:r>
          </a:p>
          <a:p>
            <a:r>
              <a:rPr lang="en-US" altLang="en-US" sz="800" b="1">
                <a:latin typeface="Courier New" panose="02070309020205020404" pitchFamily="49" charset="0"/>
              </a:rPr>
              <a:t>#'rdq#w! nr'/ ') }+}{rl#'{n' ')# }'+}##(!!/")</a:t>
            </a:r>
          </a:p>
          <a:p>
            <a:r>
              <a:rPr lang="en-US" altLang="en-US" sz="800" b="1">
                <a:latin typeface="Courier New" panose="02070309020205020404" pitchFamily="49" charset="0"/>
              </a:rPr>
              <a:t>:t&lt;-50?_==*a ?putchar(a[31]):neuzel(-65,_,a+1):neuzel((*a == '/')+t,_,a\</a:t>
            </a:r>
          </a:p>
          <a:p>
            <a:r>
              <a:rPr lang="en-US" altLang="en-US" sz="800" b="1">
                <a:latin typeface="Courier New" panose="02070309020205020404" pitchFamily="49" charset="0"/>
              </a:rPr>
              <a:t>+1 ):0&lt;t?neuzel ( 2, 2 , "%s"):*a=='/'||neuzel(0,neuzel(-61,*a, "!ek;dc \</a:t>
            </a:r>
          </a:p>
          <a:p>
            <a:r>
              <a:rPr lang="en-US" altLang="en-US" sz="800" b="1">
                <a:latin typeface="Courier New" panose="02070309020205020404" pitchFamily="49" charset="0"/>
              </a:rPr>
              <a:t>i@bK'(q)-[w]*%n+r3#l,{}:\nuwloca-O;m .vpbks,fxntdCeghiry"),a+1);</a:t>
            </a:r>
          </a:p>
          <a:p>
            <a:r>
              <a:rPr lang="en-US" altLang="en-US" sz="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Prerequisites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11811000" cy="5334000"/>
          </a:xfrm>
        </p:spPr>
        <p:txBody>
          <a:bodyPr/>
          <a:lstStyle/>
          <a:p>
            <a:pPr lvl="0"/>
            <a:r>
              <a:rPr lang="en-US"/>
              <a:t>Background in </a:t>
            </a:r>
            <a:r>
              <a:rPr lang="en-US" b="1"/>
              <a:t>computer architecture</a:t>
            </a:r>
            <a:r>
              <a:rPr lang="en-US"/>
              <a:t> </a:t>
            </a:r>
          </a:p>
          <a:p>
            <a:pPr lvl="1"/>
            <a:r>
              <a:rPr lang="en-US"/>
              <a:t>like pipelining, caching, instruction-sets, assembly programming</a:t>
            </a:r>
          </a:p>
          <a:p>
            <a:pPr lvl="1"/>
            <a:r>
              <a:rPr lang="en-US"/>
              <a:t>e.g. Embedded Computer Architecture (5SIA0), or Computation I/II</a:t>
            </a:r>
          </a:p>
          <a:p>
            <a:pPr lvl="0"/>
            <a:r>
              <a:rPr lang="en-US" b="1"/>
              <a:t>Good SW programming skills</a:t>
            </a:r>
            <a:r>
              <a:rPr lang="en-US"/>
              <a:t>, e.g. in C, C++ or Python</a:t>
            </a:r>
          </a:p>
          <a:p>
            <a:pPr lvl="0"/>
            <a:r>
              <a:rPr lang="en-US"/>
              <a:t>Basic knowledge of </a:t>
            </a:r>
            <a:r>
              <a:rPr lang="en-US" b="1"/>
              <a:t>GPU CUDA programming</a:t>
            </a:r>
            <a:r>
              <a:rPr lang="en-US"/>
              <a:t> </a:t>
            </a:r>
          </a:p>
          <a:p>
            <a:pPr lvl="1"/>
            <a:r>
              <a:rPr lang="en-US"/>
              <a:t>as taught in e.g. ECA, 5SIA0</a:t>
            </a:r>
          </a:p>
          <a:p>
            <a:pPr lvl="0"/>
            <a:r>
              <a:rPr lang="en-US" b="1"/>
              <a:t>Differential calculus </a:t>
            </a:r>
            <a:r>
              <a:rPr lang="en-US"/>
              <a:t>skills</a:t>
            </a:r>
          </a:p>
          <a:p>
            <a:pPr lvl="0"/>
            <a:r>
              <a:rPr lang="en-US"/>
              <a:t>Optional: </a:t>
            </a:r>
            <a:r>
              <a:rPr lang="en-US" b="1"/>
              <a:t>HDL </a:t>
            </a:r>
            <a:r>
              <a:rPr lang="en-US"/>
              <a:t>experience, </a:t>
            </a:r>
          </a:p>
          <a:p>
            <a:pPr lvl="1"/>
            <a:r>
              <a:rPr lang="en-US"/>
              <a:t>like in Verilog or VHDL </a:t>
            </a:r>
            <a:br>
              <a:rPr lang="en-US"/>
            </a:br>
            <a:r>
              <a:rPr lang="en-US"/>
              <a:t>(optional part of lab3)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4E49D-56D1-44E1-A458-61F234CD0A96}"/>
              </a:ext>
            </a:extLst>
          </p:cNvPr>
          <p:cNvSpPr txBox="1"/>
          <p:nvPr/>
        </p:nvSpPr>
        <p:spPr>
          <a:xfrm>
            <a:off x="9615083" y="3973759"/>
            <a:ext cx="2427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solidFill>
                  <a:schemeClr val="accent2"/>
                </a:solidFill>
              </a:rPr>
              <a:t>this is compilable C-code,</a:t>
            </a:r>
          </a:p>
          <a:p>
            <a:r>
              <a:rPr lang="en-US" sz="1600" i="1">
                <a:solidFill>
                  <a:schemeClr val="accent2"/>
                </a:solidFill>
              </a:rPr>
              <a:t>but you can do much better</a:t>
            </a:r>
            <a:endParaRPr lang="nl-NL" sz="1600" i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3" grpId="0" uiExpand="1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/>
              <a:t>Course Organization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noProof="0" dirty="0"/>
              <a:t>Credits: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noProof="0" dirty="0"/>
              <a:t>5LIL0: 5 credit points (ECTS)</a:t>
            </a:r>
          </a:p>
          <a:p>
            <a:pPr eaLnBrk="1" hangingPunct="1">
              <a:lnSpc>
                <a:spcPct val="80000"/>
              </a:lnSpc>
            </a:pPr>
            <a:endParaRPr lang="en-US" sz="2800" noProof="0" dirty="0"/>
          </a:p>
          <a:p>
            <a:pPr eaLnBrk="1" hangingPunct="1">
              <a:lnSpc>
                <a:spcPct val="80000"/>
              </a:lnSpc>
            </a:pPr>
            <a:r>
              <a:rPr lang="en-US" sz="2800" noProof="0"/>
              <a:t>Weekly </a:t>
            </a:r>
            <a:r>
              <a:rPr lang="en-US" sz="2800"/>
              <a:t>online</a:t>
            </a:r>
            <a:r>
              <a:rPr lang="en-US" sz="2800" noProof="0"/>
              <a:t> </a:t>
            </a:r>
            <a:r>
              <a:rPr lang="en-US" sz="2800" noProof="0" dirty="0"/>
              <a:t>meetings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noProof="0" dirty="0"/>
              <a:t>Tuesdays:	</a:t>
            </a:r>
            <a:r>
              <a:rPr lang="en-US" sz="2400" noProof="0"/>
              <a:t>10.45-12.45 (Aud 12)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noProof="0"/>
              <a:t>Fridays</a:t>
            </a:r>
            <a:r>
              <a:rPr lang="en-US" sz="2400" noProof="0" dirty="0"/>
              <a:t>: 	 </a:t>
            </a:r>
            <a:r>
              <a:rPr lang="en-US" sz="2400" noProof="0"/>
              <a:t>	15.30-17.30 (Aud 12)</a:t>
            </a:r>
          </a:p>
          <a:p>
            <a:pPr lvl="1" eaLnBrk="1" hangingPunct="1">
              <a:lnSpc>
                <a:spcPct val="80000"/>
              </a:lnSpc>
            </a:pPr>
            <a:endParaRPr lang="en-US" sz="2400" noProof="0" dirty="0"/>
          </a:p>
          <a:p>
            <a:pPr lvl="1" eaLnBrk="1" hangingPunct="1">
              <a:lnSpc>
                <a:spcPct val="80000"/>
              </a:lnSpc>
            </a:pPr>
            <a:r>
              <a:rPr lang="en-US" sz="2400" noProof="0"/>
              <a:t>3 </a:t>
            </a:r>
            <a:r>
              <a:rPr lang="en-US" sz="2400" noProof="0" dirty="0"/>
              <a:t>advanced Labs</a:t>
            </a:r>
            <a:r>
              <a:rPr lang="en-US" sz="2400" noProof="0"/>
              <a:t>: You can do them at home (effort: 35 h/lab)</a:t>
            </a:r>
            <a:endParaRPr lang="en-US" sz="2800" noProof="0" dirty="0"/>
          </a:p>
          <a:p>
            <a:pPr eaLnBrk="1" hangingPunct="1">
              <a:lnSpc>
                <a:spcPct val="80000"/>
              </a:lnSpc>
            </a:pPr>
            <a:endParaRPr lang="en-US" sz="2800" noProof="0" dirty="0"/>
          </a:p>
          <a:p>
            <a:pPr eaLnBrk="1" hangingPunct="1">
              <a:lnSpc>
                <a:spcPct val="80000"/>
              </a:lnSpc>
            </a:pPr>
            <a:r>
              <a:rPr lang="en-US" sz="2800" noProof="0"/>
              <a:t>Oral </a:t>
            </a:r>
            <a:r>
              <a:rPr lang="en-US" sz="2800" noProof="0" dirty="0"/>
              <a:t>examination in the </a:t>
            </a:r>
            <a:r>
              <a:rPr lang="en-US" sz="2800" noProof="0"/>
              <a:t>exam weeks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date will be scheduled later</a:t>
            </a:r>
          </a:p>
          <a:p>
            <a:pPr eaLnBrk="1" hangingPunct="1">
              <a:lnSpc>
                <a:spcPct val="80000"/>
              </a:lnSpc>
            </a:pPr>
            <a:endParaRPr lang="en-US" sz="2800" noProof="0"/>
          </a:p>
          <a:p>
            <a:pPr eaLnBrk="1" hangingPunct="1">
              <a:lnSpc>
                <a:spcPct val="80000"/>
              </a:lnSpc>
            </a:pPr>
            <a:r>
              <a:rPr lang="en-US" sz="2800"/>
              <a:t>Optional: </a:t>
            </a:r>
            <a:r>
              <a:rPr lang="en-US" sz="2800" noProof="0"/>
              <a:t>Student literature research of </a:t>
            </a:r>
            <a:r>
              <a:rPr lang="en-US" sz="2800" b="1" noProof="0"/>
              <a:t>TOP</a:t>
            </a:r>
            <a:r>
              <a:rPr lang="en-US" sz="2800" noProof="0"/>
              <a:t> recent conferences </a:t>
            </a:r>
          </a:p>
        </p:txBody>
      </p:sp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/>
              <a:t>IA 5LIL0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B53AF3-EE15-4AFC-901C-B46C2E1D508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52400"/>
            <a:ext cx="390525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0668000" cy="1371600"/>
          </a:xfrm>
        </p:spPr>
        <p:txBody>
          <a:bodyPr/>
          <a:lstStyle/>
          <a:p>
            <a:r>
              <a:rPr lang="en-US" noProof="0"/>
              <a:t>Tentative</a:t>
            </a:r>
            <a:br>
              <a:rPr lang="en-US" noProof="0"/>
            </a:br>
            <a:r>
              <a:rPr lang="en-US" noProof="0"/>
              <a:t>Schedule</a:t>
            </a:r>
            <a:br>
              <a:rPr lang="en-US" noProof="0"/>
            </a:br>
            <a:r>
              <a:rPr lang="en-US" sz="2800" noProof="0"/>
              <a:t>Lectures 1-8</a:t>
            </a:r>
            <a:endParaRPr lang="en-US" sz="28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580AD5-1A52-4F9C-A5A7-8EFC5127A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944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06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9829800" cy="1219200"/>
          </a:xfrm>
        </p:spPr>
        <p:txBody>
          <a:bodyPr/>
          <a:lstStyle/>
          <a:p>
            <a:r>
              <a:rPr lang="en-US" noProof="0"/>
              <a:t>Tentative</a:t>
            </a:r>
            <a:br>
              <a:rPr lang="en-US" noProof="0"/>
            </a:br>
            <a:r>
              <a:rPr lang="en-US" noProof="0"/>
              <a:t>Schedule</a:t>
            </a:r>
            <a:br>
              <a:rPr lang="en-US" noProof="0"/>
            </a:br>
            <a:r>
              <a:rPr lang="en-US" sz="2800" noProof="0"/>
              <a:t>Lectures 9-16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60A986-ACB2-4BC8-A4B8-B913C7074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9448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75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Intelligent Architectures Team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7010400" cy="5181600"/>
          </a:xfrm>
        </p:spPr>
        <p:txBody>
          <a:bodyPr/>
          <a:lstStyle/>
          <a:p>
            <a:r>
              <a:rPr lang="en-US" noProof="0"/>
              <a:t>Many (Guest) Lectures</a:t>
            </a:r>
            <a:r>
              <a:rPr lang="en-US" noProof="0" dirty="0"/>
              <a:t>:</a:t>
            </a:r>
          </a:p>
          <a:p>
            <a:pPr lvl="1"/>
            <a:r>
              <a:rPr lang="en-US" noProof="0"/>
              <a:t>Alexios Balatsoukas (TUE)</a:t>
            </a:r>
          </a:p>
          <a:p>
            <a:pPr lvl="1"/>
            <a:r>
              <a:rPr lang="en-US" noProof="0"/>
              <a:t>Maurice Peemen (Thermo Fisher)</a:t>
            </a:r>
            <a:endParaRPr lang="en-US" noProof="0" dirty="0"/>
          </a:p>
          <a:p>
            <a:pPr lvl="1"/>
            <a:r>
              <a:rPr lang="en-US"/>
              <a:t>Sherif Eissa (TUE)</a:t>
            </a:r>
          </a:p>
          <a:p>
            <a:pPr lvl="1"/>
            <a:r>
              <a:rPr lang="en-US"/>
              <a:t>Federico Corradi (IMEC/TUE)</a:t>
            </a:r>
          </a:p>
          <a:p>
            <a:pPr lvl="1"/>
            <a:r>
              <a:rPr lang="en-US" noProof="0"/>
              <a:t>Sebastian Vogel (NXP)</a:t>
            </a:r>
          </a:p>
          <a:p>
            <a:pPr lvl="1"/>
            <a:r>
              <a:rPr lang="en-US"/>
              <a:t>Willem Sanberg (NXP)</a:t>
            </a:r>
            <a:endParaRPr lang="en-US" noProof="0"/>
          </a:p>
          <a:p>
            <a:pPr lvl="1"/>
            <a:r>
              <a:rPr lang="en-US" noProof="0"/>
              <a:t>Orlando Moreira (GML)</a:t>
            </a:r>
          </a:p>
          <a:p>
            <a:r>
              <a:rPr lang="en-US"/>
              <a:t>Web resources</a:t>
            </a:r>
          </a:p>
          <a:p>
            <a:pPr lvl="1"/>
            <a:r>
              <a:rPr lang="en-US">
                <a:hlinkClick r:id="rId2"/>
              </a:rPr>
              <a:t>http://www.es.ele.tue.nl/~heco/courses/IA-5LIL0</a:t>
            </a:r>
            <a:endParaRPr lang="en-US"/>
          </a:p>
          <a:p>
            <a:pPr lvl="1"/>
            <a:r>
              <a:rPr lang="en-US">
                <a:hlinkClick r:id="rId3"/>
              </a:rPr>
              <a:t>https://canvas.tue.nl/courses/19645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Lectures and Lab </a:t>
            </a:r>
            <a:r>
              <a:rPr lang="en-US" noProof="0"/>
              <a:t>support:</a:t>
            </a:r>
            <a:endParaRPr lang="en-US" noProof="0" dirty="0"/>
          </a:p>
          <a:p>
            <a:pPr lvl="1"/>
            <a:r>
              <a:rPr lang="en-US" noProof="0"/>
              <a:t>Berk Ulker (lab 1)</a:t>
            </a:r>
          </a:p>
          <a:p>
            <a:pPr lvl="1"/>
            <a:r>
              <a:rPr lang="en-US"/>
              <a:t>Martin Villescas (lab 1)</a:t>
            </a:r>
            <a:endParaRPr lang="en-US" noProof="0" dirty="0"/>
          </a:p>
          <a:p>
            <a:pPr lvl="1"/>
            <a:r>
              <a:rPr lang="en-US"/>
              <a:t>Wei Sun (lab 2)</a:t>
            </a:r>
          </a:p>
          <a:p>
            <a:pPr lvl="1"/>
            <a:r>
              <a:rPr lang="en-US"/>
              <a:t>Ali Banagozar (lab 2)</a:t>
            </a:r>
            <a:endParaRPr lang="en-US" noProof="0"/>
          </a:p>
          <a:p>
            <a:pPr lvl="1"/>
            <a:r>
              <a:rPr lang="en-US" noProof="0"/>
              <a:t>Floran de Putter (lab 2+3)</a:t>
            </a:r>
          </a:p>
          <a:p>
            <a:pPr lvl="1"/>
            <a:r>
              <a:rPr lang="en-US" noProof="0"/>
              <a:t>Kanishkan Vadivel (lab 3)</a:t>
            </a:r>
          </a:p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89BEB-D9AF-400D-98BF-3532899A83F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7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noProof="0" dirty="0"/>
              <a:t>Practical Experience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11658600" cy="5181600"/>
          </a:xfrm>
        </p:spPr>
        <p:txBody>
          <a:bodyPr/>
          <a:lstStyle/>
          <a:p>
            <a:pPr eaLnBrk="1" hangingPunct="1"/>
            <a:r>
              <a:rPr lang="en-US" b="1" noProof="0" dirty="0">
                <a:solidFill>
                  <a:schemeClr val="accent2"/>
                </a:solidFill>
              </a:rPr>
              <a:t>3 lab assignments: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noProof="0"/>
              <a:t>Design an ANN using PyTorch (&lt; Feb 25)</a:t>
            </a:r>
            <a:endParaRPr lang="en-US" noProof="0" dirty="0"/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noProof="0"/>
              <a:t>Map an ANN </a:t>
            </a:r>
            <a:r>
              <a:rPr lang="en-US" noProof="0" dirty="0"/>
              <a:t>to an </a:t>
            </a:r>
            <a:r>
              <a:rPr lang="en-US" noProof="0"/>
              <a:t>Embedded GPU (&lt; Mar </a:t>
            </a:r>
            <a:r>
              <a:rPr lang="en-US"/>
              <a:t>22)</a:t>
            </a:r>
            <a:endParaRPr lang="en-US" noProof="0" dirty="0"/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noProof="0"/>
              <a:t>Map an </a:t>
            </a:r>
            <a:r>
              <a:rPr lang="en-US" dirty="0"/>
              <a:t>A</a:t>
            </a:r>
            <a:r>
              <a:rPr lang="en-US" noProof="0"/>
              <a:t>NN </a:t>
            </a:r>
            <a:r>
              <a:rPr lang="en-US" noProof="0" dirty="0"/>
              <a:t>to an </a:t>
            </a:r>
            <a:r>
              <a:rPr lang="en-US" noProof="0"/>
              <a:t>ASIP (&lt; Apr </a:t>
            </a:r>
            <a:r>
              <a:rPr lang="en-US"/>
              <a:t>8</a:t>
            </a:r>
            <a:r>
              <a:rPr lang="en-US" noProof="0"/>
              <a:t>)</a:t>
            </a:r>
            <a:br>
              <a:rPr lang="en-US" noProof="0"/>
            </a:br>
            <a:r>
              <a:rPr lang="en-US" noProof="0"/>
              <a:t>(</a:t>
            </a:r>
            <a:r>
              <a:rPr lang="en-US" noProof="0" dirty="0"/>
              <a:t>Application Specific Instruction-set Processor)</a:t>
            </a:r>
          </a:p>
          <a:p>
            <a:pPr eaLnBrk="1" hangingPunct="1">
              <a:spcBef>
                <a:spcPts val="600"/>
              </a:spcBef>
            </a:pPr>
            <a:endParaRPr lang="en-US" noProof="0"/>
          </a:p>
          <a:p>
            <a:pPr eaLnBrk="1" hangingPunct="1">
              <a:spcBef>
                <a:spcPts val="600"/>
              </a:spcBef>
            </a:pPr>
            <a:r>
              <a:rPr lang="en-US" noProof="0"/>
              <a:t>Lab support team:</a:t>
            </a:r>
            <a:endParaRPr lang="en-US" noProof="0" dirty="0"/>
          </a:p>
          <a:p>
            <a:pPr lvl="1"/>
            <a:r>
              <a:rPr lang="en-US" noProof="0"/>
              <a:t>See slide 10</a:t>
            </a:r>
            <a:endParaRPr lang="en-US" noProof="0" dirty="0"/>
          </a:p>
          <a:p>
            <a:endParaRPr lang="en-US"/>
          </a:p>
          <a:p>
            <a:r>
              <a:rPr lang="en-US"/>
              <a:t>Note</a:t>
            </a:r>
            <a:r>
              <a:rPr lang="nl-NL" dirty="0"/>
              <a:t>: check the report delivery deadline</a:t>
            </a:r>
            <a:endParaRPr lang="en-US" noProof="0" dirty="0"/>
          </a:p>
          <a:p>
            <a:pPr eaLnBrk="1" hangingPunct="1"/>
            <a:endParaRPr lang="en-US" noProof="0" dirty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/>
              <a:t>IA 5LIL0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75CE15-8A08-4B3E-B88F-EE157201013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220" name="Picture 4" descr="http://music.yale.edu/wp-content/uploads/2013/03/chamber-music-practice-540x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495800"/>
            <a:ext cx="4037940" cy="2091399"/>
          </a:xfrm>
          <a:prstGeom prst="rect">
            <a:avLst/>
          </a:prstGeom>
          <a:noFill/>
        </p:spPr>
      </p:pic>
      <p:pic>
        <p:nvPicPr>
          <p:cNvPr id="9222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3600" y="685800"/>
            <a:ext cx="1857375" cy="1388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/>
            <a:r>
              <a:rPr lang="en-US" noProof="0">
                <a:solidFill>
                  <a:schemeClr val="accent2"/>
                </a:solidFill>
              </a:rPr>
              <a:t>Lab1: Design an ANN </a:t>
            </a:r>
            <a:r>
              <a:rPr lang="en-US" noProof="0" dirty="0">
                <a:solidFill>
                  <a:schemeClr val="accent2"/>
                </a:solidFill>
              </a:rPr>
              <a:t>using PyTorch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You will design a (small</a:t>
            </a:r>
            <a:r>
              <a:rPr lang="en-US" noProof="0"/>
              <a:t>) ANN </a:t>
            </a:r>
            <a:r>
              <a:rPr lang="en-US" noProof="0" dirty="0"/>
              <a:t>for recognizing words (sound)</a:t>
            </a:r>
          </a:p>
          <a:p>
            <a:r>
              <a:rPr lang="nl-NL"/>
              <a:t>Framework: </a:t>
            </a:r>
            <a:r>
              <a:rPr lang="nl-NL" b="1"/>
              <a:t>PyTorch</a:t>
            </a:r>
            <a:r>
              <a:rPr lang="nl-NL"/>
              <a:t>, primarily developed by Facebook AI group</a:t>
            </a:r>
            <a:endParaRPr lang="en-US" dirty="0"/>
          </a:p>
          <a:p>
            <a:endParaRPr lang="en-US" noProof="0"/>
          </a:p>
          <a:p>
            <a:r>
              <a:rPr lang="en-US" noProof="0"/>
              <a:t>We </a:t>
            </a:r>
            <a:r>
              <a:rPr lang="en-US" noProof="0" dirty="0"/>
              <a:t>will use a ''cook book'' approach </a:t>
            </a:r>
          </a:p>
          <a:p>
            <a:pPr lvl="1"/>
            <a:r>
              <a:rPr lang="nl-NL" dirty="0"/>
              <a:t>go </a:t>
            </a:r>
            <a:r>
              <a:rPr lang="nl-NL" dirty="0" err="1"/>
              <a:t>through</a:t>
            </a:r>
            <a:r>
              <a:rPr lang="nl-NL"/>
              <a:t> all the steps, including how to use the tools</a:t>
            </a:r>
          </a:p>
          <a:p>
            <a:pPr lvl="1"/>
            <a:r>
              <a:rPr lang="nl-NL"/>
              <a:t>as preparation there is a detailed guideline using Jupyter Notebook on learning PyTorch</a:t>
            </a:r>
          </a:p>
          <a:p>
            <a:pPr lvl="1"/>
            <a:r>
              <a:rPr lang="nl-NL"/>
              <a:t>whole lab can be done on your own laptop</a:t>
            </a:r>
          </a:p>
          <a:p>
            <a:pPr lvl="1"/>
            <a:r>
              <a:rPr lang="nl-NL"/>
              <a:t>hand-in a small report (before deadline)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536" y="5829300"/>
            <a:ext cx="352926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/>
            <a:r>
              <a:rPr lang="en-US" noProof="0">
                <a:solidFill>
                  <a:schemeClr val="accent2"/>
                </a:solidFill>
              </a:rPr>
              <a:t>Lab2: Map an ANN </a:t>
            </a:r>
            <a:r>
              <a:rPr lang="en-US" noProof="0" dirty="0">
                <a:solidFill>
                  <a:schemeClr val="accent2"/>
                </a:solidFill>
              </a:rPr>
              <a:t>to </a:t>
            </a:r>
            <a:r>
              <a:rPr lang="en-US" noProof="0">
                <a:solidFill>
                  <a:schemeClr val="accent2"/>
                </a:solidFill>
              </a:rPr>
              <a:t>an GPU</a:t>
            </a:r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You will map a deep ANN (for image recognition) to an GPU</a:t>
            </a:r>
          </a:p>
          <a:p>
            <a:pPr lvl="1"/>
            <a:r>
              <a:rPr lang="nl-NL"/>
              <a:t>We use EE-ES HPC cluster (you’ll get accounts)</a:t>
            </a:r>
          </a:p>
          <a:p>
            <a:pPr lvl="1"/>
            <a:r>
              <a:rPr lang="nl-NL" b="1"/>
              <a:t>GPU</a:t>
            </a:r>
            <a:r>
              <a:rPr lang="nl-NL"/>
              <a:t>: </a:t>
            </a:r>
            <a:r>
              <a:rPr lang="en-US"/>
              <a:t>RTX2080ti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0" y="2220190"/>
            <a:ext cx="2688648" cy="1971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08231" y="4154917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i="1" dirty="0"/>
              <a:t>NVIDIA Xavier</a:t>
            </a:r>
          </a:p>
          <a:p>
            <a:r>
              <a:rPr lang="nl-NL" sz="1800" i="1" dirty="0"/>
              <a:t>embedded GPU</a:t>
            </a:r>
            <a:endParaRPr lang="en-US" sz="1800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4B872C-010C-4DCA-A56A-CC1A5290B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8" y="4691267"/>
            <a:ext cx="12192000" cy="198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94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Lab3: Map an ANN </a:t>
            </a:r>
            <a:r>
              <a:rPr lang="en-US" noProof="0" dirty="0"/>
              <a:t>to an ASIP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811000" cy="5181600"/>
          </a:xfrm>
        </p:spPr>
        <p:txBody>
          <a:bodyPr/>
          <a:lstStyle/>
          <a:p>
            <a:r>
              <a:rPr lang="nl-NL"/>
              <a:t>Map an ANN to a Application Specific Instruction-set Architecture</a:t>
            </a:r>
            <a:endParaRPr lang="en-US" dirty="0"/>
          </a:p>
          <a:p>
            <a:r>
              <a:rPr lang="nl-NL"/>
              <a:t>We start with a small TTA; you may add new units</a:t>
            </a:r>
          </a:p>
          <a:p>
            <a:r>
              <a:rPr lang="nl-NL"/>
              <a:t>Example of a big one: AivoTTA from Tampere University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58400" y="3165807"/>
            <a:ext cx="1917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i="1" dirty="0" err="1"/>
              <a:t>AivoTTA</a:t>
            </a:r>
            <a:r>
              <a:rPr lang="nl-NL" sz="2000" i="1"/>
              <a:t> (partly)</a:t>
            </a:r>
            <a:endParaRPr lang="en-US" sz="2000" i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69A6E7-3B75-754F-B395-2718ECAB1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518262"/>
            <a:ext cx="10287000" cy="32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Intelligent Architectures (IA, 5LIL0)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11404600" cy="5181600"/>
          </a:xfrm>
        </p:spPr>
        <p:txBody>
          <a:bodyPr/>
          <a:lstStyle/>
          <a:p>
            <a:r>
              <a:rPr lang="en-US" noProof="0">
                <a:solidFill>
                  <a:schemeClr val="accent2"/>
                </a:solidFill>
              </a:rPr>
              <a:t>Q3 course</a:t>
            </a:r>
            <a:r>
              <a:rPr lang="en-US" noProof="0"/>
              <a:t>, with focus on:</a:t>
            </a:r>
          </a:p>
          <a:p>
            <a:pPr lvl="1"/>
            <a:r>
              <a:rPr lang="en-US" noProof="0">
                <a:solidFill>
                  <a:srgbClr val="FF0000"/>
                </a:solidFill>
              </a:rPr>
              <a:t>Deep Learning using ANNs with Efficient Implementations</a:t>
            </a:r>
            <a:endParaRPr lang="en-US" noProof="0"/>
          </a:p>
          <a:p>
            <a:pPr lvl="2"/>
            <a:r>
              <a:rPr lang="en-US"/>
              <a:t>ANN = Artificial Neural Network / DNN  = Deep Neural Network</a:t>
            </a:r>
          </a:p>
          <a:p>
            <a:pPr lvl="2"/>
            <a:r>
              <a:rPr lang="en-US"/>
              <a:t>we had a try-out in previous academic year</a:t>
            </a:r>
            <a:endParaRPr lang="en-US" noProof="0" dirty="0"/>
          </a:p>
          <a:p>
            <a:r>
              <a:rPr lang="en-US" noProof="0"/>
              <a:t>What's Deep Learning?</a:t>
            </a:r>
            <a:endParaRPr lang="en-US" noProof="0" dirty="0"/>
          </a:p>
          <a:p>
            <a:pPr lvl="1"/>
            <a:r>
              <a:rPr lang="en-US" b="1" noProof="0" dirty="0"/>
              <a:t>self learning</a:t>
            </a:r>
            <a:r>
              <a:rPr lang="en-US" noProof="0" dirty="0"/>
              <a:t> algorithms</a:t>
            </a:r>
          </a:p>
          <a:p>
            <a:pPr lvl="1"/>
            <a:r>
              <a:rPr lang="en-US" noProof="0" dirty="0"/>
              <a:t>using </a:t>
            </a:r>
            <a:r>
              <a:rPr lang="en-US" b="1" noProof="0" dirty="0"/>
              <a:t>huge data sets</a:t>
            </a:r>
            <a:r>
              <a:rPr lang="en-US" noProof="0" dirty="0"/>
              <a:t> to learn</a:t>
            </a:r>
          </a:p>
          <a:p>
            <a:pPr lvl="1"/>
            <a:r>
              <a:rPr lang="en-US" noProof="0" dirty="0"/>
              <a:t>deep: </a:t>
            </a:r>
            <a:r>
              <a:rPr lang="en-US" b="1" noProof="0" dirty="0"/>
              <a:t>many</a:t>
            </a:r>
            <a:r>
              <a:rPr lang="en-US" noProof="0" dirty="0"/>
              <a:t> "</a:t>
            </a:r>
            <a:r>
              <a:rPr lang="en-US" noProof="0"/>
              <a:t>learning </a:t>
            </a:r>
            <a:r>
              <a:rPr lang="en-US" b="1" noProof="0"/>
              <a:t>layers</a:t>
            </a:r>
            <a:r>
              <a:rPr lang="en-US" noProof="0"/>
              <a:t>"</a:t>
            </a:r>
          </a:p>
          <a:p>
            <a:pPr lvl="1"/>
            <a:r>
              <a:rPr lang="nl-NL" b="1" noProof="0"/>
              <a:t>brain inspired</a:t>
            </a:r>
            <a:r>
              <a:rPr lang="nl-NL" noProof="0"/>
              <a:t>, based on neurons and synapses (connections)</a:t>
            </a:r>
            <a:endParaRPr lang="en-US" noProof="0"/>
          </a:p>
          <a:p>
            <a:pPr lvl="1"/>
            <a:r>
              <a:rPr lang="en-US"/>
              <a:t>h</a:t>
            </a:r>
            <a:r>
              <a:rPr lang="en-US" noProof="0"/>
              <a:t>igh classification </a:t>
            </a:r>
            <a:r>
              <a:rPr lang="en-US" b="1" noProof="0"/>
              <a:t>accuracy</a:t>
            </a:r>
            <a:endParaRPr lang="en-US" noProof="0"/>
          </a:p>
          <a:p>
            <a:r>
              <a:rPr lang="en-US" noProof="0"/>
              <a:t>Many applications; let's look at an example: </a:t>
            </a:r>
            <a:r>
              <a:rPr lang="en-US" b="1" noProof="0"/>
              <a:t>ImageNet</a:t>
            </a:r>
            <a:endParaRPr lang="en-US" b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61E03-64EB-46D9-8500-AD3286B5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828" y="4800600"/>
            <a:ext cx="1862591" cy="186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0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IA 5LIL0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CAE36B-6E43-46EC-92FC-21220FA973F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noProof="0" dirty="0"/>
              <a:t>Material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11887200" cy="5562600"/>
          </a:xfrm>
        </p:spPr>
        <p:txBody>
          <a:bodyPr/>
          <a:lstStyle/>
          <a:p>
            <a:pPr eaLnBrk="1" hangingPunct="1"/>
            <a:r>
              <a:rPr lang="en-US" noProof="0" dirty="0"/>
              <a:t>Handouts and slides; see oncourse and course web sites:</a:t>
            </a:r>
          </a:p>
          <a:p>
            <a:pPr lvl="1" eaLnBrk="1" hangingPunct="1"/>
            <a:r>
              <a:rPr lang="en-US" noProof="0">
                <a:solidFill>
                  <a:srgbClr val="0070C0"/>
                </a:solidFill>
              </a:rPr>
              <a:t>canvas (</a:t>
            </a:r>
            <a:r>
              <a:rPr lang="en-US" noProof="0" dirty="0">
                <a:solidFill>
                  <a:srgbClr val="0070C0"/>
                </a:solidFill>
              </a:rPr>
              <a:t>go to 5LIL0)</a:t>
            </a:r>
          </a:p>
          <a:p>
            <a:pPr lvl="1" eaLnBrk="1" hangingPunct="1"/>
            <a:r>
              <a:rPr lang="en-US" noProof="0" dirty="0">
                <a:solidFill>
                  <a:srgbClr val="0070C0"/>
                </a:solidFill>
              </a:rPr>
              <a:t>http://www.es.ele.tue.nl/~heco/courses/IA-5LIL0 </a:t>
            </a:r>
            <a:endParaRPr lang="en-US" noProof="0" dirty="0"/>
          </a:p>
          <a:p>
            <a:pPr eaLnBrk="1" hangingPunct="1"/>
            <a:r>
              <a:rPr lang="en-US" noProof="0" dirty="0"/>
              <a:t>Articles</a:t>
            </a:r>
          </a:p>
          <a:p>
            <a:pPr lvl="1" eaLnBrk="1" hangingPunct="1"/>
            <a:r>
              <a:rPr lang="en-US" noProof="0" dirty="0"/>
              <a:t>Efficient Processing of Deep Neural Networks</a:t>
            </a:r>
            <a:r>
              <a:rPr lang="en-US" noProof="0"/>
              <a:t>: </a:t>
            </a:r>
          </a:p>
          <a:p>
            <a:pPr lvl="2" eaLnBrk="1" hangingPunct="1"/>
            <a:r>
              <a:rPr lang="en-US" noProof="0"/>
              <a:t>A </a:t>
            </a:r>
            <a:r>
              <a:rPr lang="en-US" noProof="0" dirty="0"/>
              <a:t>Tutorial and Survey by Vivienne Sze, e.</a:t>
            </a:r>
            <a:r>
              <a:rPr lang="en-US" noProof="0"/>
              <a:t>a. arXiv</a:t>
            </a:r>
            <a:r>
              <a:rPr lang="en-US" noProof="0" dirty="0"/>
              <a:t>, August </a:t>
            </a:r>
            <a:r>
              <a:rPr lang="en-US" noProof="0"/>
              <a:t>2017 (slides available)</a:t>
            </a:r>
          </a:p>
          <a:p>
            <a:pPr lvl="1" eaLnBrk="1" hangingPunct="1"/>
            <a:r>
              <a:rPr lang="en-US"/>
              <a:t>Stanford lecture collection: CNNs for Visual Recognition (Spring 2017)</a:t>
            </a:r>
          </a:p>
          <a:p>
            <a:pPr lvl="2" eaLnBrk="1" hangingPunct="1"/>
            <a:r>
              <a:rPr lang="en-US"/>
              <a:t>https://www.youtube.com/playlist?list=PL3FW7Lu3i5JvHM8ljYj-zLfQRF3EO8sYv</a:t>
            </a:r>
            <a:endParaRPr lang="en-US" noProof="0" dirty="0"/>
          </a:p>
          <a:p>
            <a:pPr lvl="1" eaLnBrk="1" hangingPunct="1"/>
            <a:r>
              <a:rPr lang="en-US"/>
              <a:t>Nice Github with many DL articles / DL accelerators &gt;= 2014:</a:t>
            </a:r>
          </a:p>
          <a:p>
            <a:pPr lvl="2" eaLnBrk="1" hangingPunct="1"/>
            <a:r>
              <a:rPr lang="en-US"/>
              <a:t>https://github.com/fengbintu/Neural-Networks-on-Silicon</a:t>
            </a:r>
          </a:p>
          <a:p>
            <a:pPr lvl="1" eaLnBrk="1" hangingPunct="1"/>
            <a:r>
              <a:rPr lang="en-US"/>
              <a:t>O</a:t>
            </a:r>
            <a:r>
              <a:rPr lang="en-US" noProof="0"/>
              <a:t>thers will follow during the lectures</a:t>
            </a:r>
            <a:endParaRPr lang="en-US" noProof="0" dirty="0"/>
          </a:p>
          <a:p>
            <a:pPr eaLnBrk="1" hangingPunct="1"/>
            <a:endParaRPr lang="en-US" noProof="0" dirty="0"/>
          </a:p>
          <a:p>
            <a:pPr eaLnBrk="1" hangingPunct="1"/>
            <a:endParaRPr lang="en-US" noProof="0" dirty="0"/>
          </a:p>
          <a:p>
            <a:pPr eaLnBrk="1" hangingPunct="1">
              <a:buFontTx/>
              <a:buNone/>
            </a:pPr>
            <a:endParaRPr lang="en-US" noProof="0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0001" y="2514600"/>
            <a:ext cx="237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 </a:t>
            </a:r>
            <a:r>
              <a:rPr lang="en-US" noProof="0"/>
              <a:t>+ </a:t>
            </a:r>
            <a:r>
              <a:rPr lang="en-US"/>
              <a:t>Grading: Oral exam (in exam weeks)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811000" cy="5181600"/>
          </a:xfrm>
        </p:spPr>
        <p:txBody>
          <a:bodyPr/>
          <a:lstStyle/>
          <a:p>
            <a:r>
              <a:rPr lang="en-US" b="1" noProof="0"/>
              <a:t>Grading</a:t>
            </a:r>
            <a:r>
              <a:rPr lang="en-US" noProof="0" dirty="0"/>
              <a:t>: with a maximum of 100 points (giving a grade 10):</a:t>
            </a:r>
          </a:p>
          <a:p>
            <a:pPr lvl="1"/>
            <a:r>
              <a:rPr lang="en-US" dirty="0"/>
              <a:t>3</a:t>
            </a:r>
            <a:r>
              <a:rPr lang="en-US" noProof="0"/>
              <a:t> </a:t>
            </a:r>
            <a:r>
              <a:rPr lang="en-US" noProof="0" dirty="0"/>
              <a:t>lab reports + defense: each up </a:t>
            </a:r>
            <a:r>
              <a:rPr lang="en-US" noProof="0"/>
              <a:t>to </a:t>
            </a:r>
            <a:r>
              <a:rPr lang="en-US"/>
              <a:t>25</a:t>
            </a:r>
            <a:r>
              <a:rPr lang="en-US" noProof="0"/>
              <a:t> </a:t>
            </a:r>
            <a:r>
              <a:rPr lang="en-US" noProof="0" dirty="0"/>
              <a:t>points</a:t>
            </a:r>
          </a:p>
          <a:p>
            <a:pPr lvl="1"/>
            <a:r>
              <a:rPr lang="en-US" noProof="0" dirty="0"/>
              <a:t>theory, up </a:t>
            </a:r>
            <a:r>
              <a:rPr lang="en-US" noProof="0"/>
              <a:t>to </a:t>
            </a:r>
            <a:r>
              <a:rPr lang="en-US"/>
              <a:t>25</a:t>
            </a:r>
            <a:r>
              <a:rPr lang="en-US" noProof="0"/>
              <a:t> </a:t>
            </a:r>
            <a:r>
              <a:rPr lang="en-US" noProof="0" dirty="0"/>
              <a:t>points</a:t>
            </a:r>
          </a:p>
          <a:p>
            <a:pPr lvl="2"/>
            <a:r>
              <a:rPr lang="en-US" noProof="0" dirty="0"/>
              <a:t>questions about all the lecture topics</a:t>
            </a:r>
          </a:p>
          <a:p>
            <a:pPr lvl="2"/>
            <a:endParaRPr lang="en-US" noProof="0" dirty="0"/>
          </a:p>
          <a:p>
            <a:r>
              <a:rPr lang="en-US" b="1"/>
              <a:t>Depending on exam scores </a:t>
            </a:r>
            <a:r>
              <a:rPr lang="en-US"/>
              <a:t>we may decide on a </a:t>
            </a:r>
            <a:r>
              <a:rPr lang="en-US" b="1"/>
              <a:t>B</a:t>
            </a:r>
            <a:r>
              <a:rPr lang="en-US" b="1" noProof="0"/>
              <a:t>onus</a:t>
            </a:r>
            <a:r>
              <a:rPr lang="en-US" dirty="0"/>
              <a:t>:</a:t>
            </a:r>
            <a:r>
              <a:rPr lang="en-US" noProof="0"/>
              <a:t> </a:t>
            </a:r>
            <a:r>
              <a:rPr lang="en-US" noProof="0" dirty="0"/>
              <a:t>studying and presenting </a:t>
            </a:r>
            <a:r>
              <a:rPr lang="en-US" noProof="0"/>
              <a:t>a recent (&gt;= 2019) </a:t>
            </a:r>
            <a:r>
              <a:rPr lang="en-US" noProof="0" dirty="0"/>
              <a:t>scientific high quality article, strongly related to the course: up to </a:t>
            </a:r>
            <a:r>
              <a:rPr lang="en-US" noProof="0"/>
              <a:t>10 points</a:t>
            </a:r>
          </a:p>
          <a:p>
            <a:pPr lvl="2" eaLnBrk="1" hangingPunct="1"/>
            <a:r>
              <a:rPr lang="en-US"/>
              <a:t>Study recent article from top conferences and journals (see course page for details)</a:t>
            </a:r>
          </a:p>
          <a:p>
            <a:pPr lvl="2" eaLnBrk="1" hangingPunct="1"/>
            <a:r>
              <a:rPr lang="en-US"/>
              <a:t>Bonus stays valid for the resit (no extra resit bonus session)</a:t>
            </a:r>
          </a:p>
          <a:p>
            <a:pPr lvl="1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Intelligent Architectures, 5LIL0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181600"/>
            <a:ext cx="9931400" cy="1131714"/>
          </a:xfrm>
        </p:spPr>
        <p:txBody>
          <a:bodyPr/>
          <a:lstStyle/>
          <a:p>
            <a:pPr>
              <a:buNone/>
            </a:pPr>
            <a:r>
              <a:rPr lang="en-US" noProof="0" dirty="0"/>
              <a:t>Wish you a very nice course !!</a:t>
            </a:r>
          </a:p>
          <a:p>
            <a:pPr>
              <a:buNone/>
            </a:pPr>
            <a:r>
              <a:rPr lang="en-US" noProof="0" dirty="0">
                <a:solidFill>
                  <a:schemeClr val="accent2"/>
                </a:solidFill>
              </a:rPr>
              <a:t>Questions?</a:t>
            </a:r>
          </a:p>
        </p:txBody>
      </p:sp>
      <p:pic>
        <p:nvPicPr>
          <p:cNvPr id="1026" name="Picture 2" descr="http://amaleenhanis.files.wordpress.com/2012/11/learning.gif%3Fw%3D4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167593"/>
            <a:ext cx="5782444" cy="3380743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hQSERUSExQWFBQWGBoZGBgYFyAaGhscGhwfIBsXGhocGyYeGRojGhgYIC8gJCcpLCwsGB8xNTAqNSYrLCkBCQoKDgwOGg8PGi0kHyQ1LCwsLCwtMiwsLiwvLDAsLCwsLCwsKSwsLywsLCwsLCwsLCwsLCwsLCwsLCwsLCwsLP/AABEIALIBGwMBIgACEQEDEQH/xAAbAAACAgMBAAAAAAAAAAAAAAAEBQMGAAECB//EAEwQAAIBAgQDBAQKBwcBCAMBAAECEQMhAAQSMQVBUQYTImEycYGRFBUjM0KTobHB0QdSU1Rzs/AkQ2JygrLh8SU0Y4OSotLTF0TjFv/EABoBAAIDAQEAAAAAAAAAAAAAAAIDAAEEBQb/xABCEQABAwEEBgUJBwQBBQEAAAABAAIRAwQSITETQVGRsfAFFCJScTJhcoGSocHR0hUzQlNissIjJDSC4UNjc+LxBv/aAAwDAQACEQMRAD8ANz/bHMrmKlMOAqvUA8KzCswFyI2AucQ5bt1mG1eMkg7d2u09AJPswq4rPwutB0nvat728T9PyxvguaYVCe9ESZAME8rE2BmN+uFUejbI6iwmmybo/CJy8ErSPxxPPrTfO9tswhX5Q+ILMItpHqke388Sr2xzJDeOAFkHQs8ufonf1YR8YrNrkVFAkQDM7G+0X8v+rCrmWNAfKAsB6U2G0ctQMRyxPs2y3Gm4zV+EfJXpHwMTztxUuU7dZhtXjJIJt3Y6xsBqxvP9uMwjAd4RMSAikCVm0iRfrhXwTMsHb5QFbghTBJJixNgZ9uI+LV27ye8UXsDNvD6vuw77Lsl7yGeyPkjD3Xszz60/XthmNLkuQABB0LJk+Y0n2YGy3brMsCQ5JB2NNY3PICfwxFmcwxogd4NYAlptuOUSDHXngbs/mmDGag07QpgzqOxIjceuPtFvRlkxGjZ7I+SIPdBz59aO4l25zFNiBUIsfoIQCFncjr1xRK36YOJBiO+SxP8AdJ/8cWHjNZg7fKKLNAMyPDcbb+qceV5j029Z+/CanR1kDW/02+yPkiL3QFch+mLiX7ZPqU/+OHXZn9IHEs5Uen8KSmVpl1mghDNqREpkwNOp6ijVeOmPMUww4dxE0hWAE97SNOZjTLo2oefyYHtwr7Psv5TdwVX3bV6VU7W8VFGg4zFPvKveF0alTQUlpqjhndrCadVWvEAqLkxiGn2x4wSQa1AAd34yaIQ96GNMq5MMG0NEdDMQcVfJdua6HUxLuz1mqP3jI79+lJWAZIKEGgrBhztEWMeZ7TNU1iHIZ6LzUrNVf5EVAAXYXnvTyAECBc4n2fZfym7gpfdtVtq9sOMqyr3lIlndCAKJ0NTGp1qEGKZVZY6iIAPQxtu2XF5MVaJUIH7z5HuyjMUDioSFI1grvIIgjFWp9rGD1D3akVK9aqyljBFZGpvSkQQNLtDbzGN53j+uk1FaYSnoRFBcsVC1TVJLEDUzOx5AARAtiGwWX8pu4K77tqf5rt7xdO9JdIpinJ7umR8rBQgizakuImwJ5YN4b2/zooLWzOYK947rTWnQpsxCadTtqKgCWgC5JB2i9U4nxoPlsvRF+7UmoYIJOphTUz6Qp0jAP+MjljOHcYTuRRq0u9RGLodZpspcLqWQDKEqpiJBBgiTgeoWX8tu4Ki921W+v2z4loNVK1NkhnWVprUampINUUidWkaTO8QdwCcFZLtLxVnRGqURqqU6bGaRNPvfQZ0BkAi4B32sSMVGr2gBpwKSK4pVKKOHaFpvqldBnUwWoyhidjcEicE5TtIwapUCLLPQcXJAOXggbAkGBO2L6hZY+6buCq+6M06qdsOKgFhVosoYoCGonUwCnQkHxtDL4VkyY5HBeW7T8T1EVK1KAlYk0xSqQ9GmXNJtJ8LWg+uRMYo+b41ZBSp90KdY10ltZDFadpIEgGkDtzjlJbN2l+TAp0lphhWZl1lhqq0zTkSJVVFQkLfzJ3E6hZfy27gic921WKv2q4lr006tMiKUNUFOmC9WmrimskS3ij2AmJwPm+23EqaCo7oqsLAimGMEq0JOuzKQbWjCzh3bVqbMGlUPd/N1XpkNTpLTuyjxBgikgi0WI5qeJ541AkwNCFeZJ1O7ySefykeycNHR9lmNE32R8kN905qwUP0j55tXyi2iPk0641/+TM7yqKfXTUYUZioTSWGEiJ9wi02xxwitpZpYRHkOZ64gsNkxdom+ED5KtI7HEqyV/wBIubV9PeWk/wB2v3x9+J2/SBmtJOsWMWQfiPuxVqjnX6QmT7P6/ryOztUlB4o2k7ja8e3C/s6yw3sN3D5KX3QMSnOV/SHmmA8ckkb0x+At7cdP+kDMirp7wxJ+gvXr/R9uE3Ca5gjUCIsB15cton7MDd4RV9NQZN+ni229X9XwQ6Ost49hu4fJS+6czz61aa3bvNd3rDAXIsg6dGE+7HWQ7d5l9PjmSJlB5dBbfnhNxStKAhgLmZvNuUcv68sS8EzBgjWCLQBytzHS428sB9nWW4ew3cPkg0jruZ59aYL2/wAx3mkvbl4F69Ry9V7dZwRmu22ZWlr1X8WyDYRuGE9cVejWYVLVV1dfabbbf162nHq5KghwB4t7ztt9/wCeCPRtllvYb7P/AArNR14Ynn1o9+3OZNNir30s0lBYhSeSwBbZr4uWS7TzSpkqSWpoxvzZQ3Tzx5zTzB+C1lLhvA0AWjwGxB3G23nfFnyHzFD+DR/lrji9M2alZ2tNJoGJyEJ1FxLnAz60vznE8rrqu2Tbw1HV6nePGoswkkCFLEGB+WJ+DUMnWqiiMoU1p3kl3uu4aDEg2gjCKnxSnSObSpqZXzR7ympIZqc1wSt7FX0MG2BAw77L8S7/ADtNyQW+DQwAMK2tzouYEKVgbgRhtppinZHPY5wIbh234YelHwTxQwvHgPkg+IZvKDxVMowC6bmu4A5D6P8AVsR5fjmQLFe5ClhB/tD8uUhJ9uEPaOrWqfJrpZJkzbY2G42g7YCymTYVpVEMej4ySYgCQKnTHQZZgWgEun03/Us5Y27n7h8ldaVLJwSMsSp/Vq1DN+Q0RgbiGeymsa8o0iI1ZgraIFot/wAYqPGc+ZpiLm55xfaTe2074nzldQaTOZ8VxsdI/wAkRz6YM2YCCS7X+N/1qNpx2iZ9Q+Ss7cVyihh8EYTE/wBoN/swPl+KZGDpyhI3MZgnn6sVnIVabEF1PzdOSCx5GSfFP/TB2XoZYISQYkeiW6+ZN7HlFsCKAGt3tv8ArViI1e75KwNmspWrBDk3LMYnv2kTAJgCRA39WAuL9n+G0KtVWyLkI13+EVADeNXOL4HyrUlzAgMGD+E3keK8RaN7nEvb6tWevVpIFZS5mbbEQNxzja+MxZNdrJdF0ny37R+pG3LV7kEKHCZj4E09PhVT8sH0+DcNIkZCqR1FaoRiv0Mke+BCqQAI8ZmwEW7wHGcZzxAQbEmSN4vsSem07419TaT+If7v+pQQXRhuTrM8P4am+QcHocy62ve/mIxi5Tho9LIuvT+0uZwrruIpF7+ICNjpBb9S/ttiLI16baSyt6C3BY/SaT6XSB7MD1dgGbvbf9arzYJwlHhhmMmTHTNVP/jgijk+HHw/AnDT6JzDk7X5Wjn6sLsvl8sKbkzG1i/4n1+VsazdWkC5GsGHKkapkAzEW6mW6YA2ZuUv9t/1IXu1ABTdouz2Vo5upSVIXQGALEx4NXrN/vxxkeBUHRoUahp2ZgPttcg4a9vAozjNfVpQWHLQs3mdo2xHwSqoSo0mBp+j0na5nFWWo51lpuJJMN4BVXaWiQEZ2f7P5dqx1ZdWVEclWdmBKi1vR67j1YlrcQyCGGyFIN0uP91IYN7M0lDVGWfElQ39XTlvGKhmalM1GnWW1OCb7ByIHKPyxk0ba9oc2pOAbk5w27CEllQxDfPmnFXjORXfhtIcruBfp6GO6PGcibDh1La3jG3sTCfNUcsUc9HJPpxznmOh/qMBZhqS6SqmRsZYD0W28XJo5csO6hRjJ3tv+paL5I1blZTxrJzA4dSJ6Cpf3d3iepxPLC/xYlhuWjl17vFMyFbUCwMEID1JOk6vS9ZsMccNz576opPK1huPV/Q5csN+zaByve2/6kEvOII3K11O1OQUEDh9OTFg63964K4PxPJ5ioiDhqKGcJq1KQCd9l5C8Til52gzVFfQo2mXMi/nUucOuxBqJm0SFFM1ZF5O69WJuNO454TXsFKnRc4XgYJHbfs9JGwuIEx7k+4hxPKU6pVuHJIZgCSBMGJEriKpx/Jopnh9MCbgsovefo/ZhXx6pTOYq6tZYVagm9lDmY+jG/niDMUcsUY39O869/YfI7dMBSsVJzGkh2r8T/qQ3nTHwCdUOPZIxHD6flDL9nh647+PsoXtw+mzAkempbrtpna8YqtZqKaNKGxtdgNmmDq21fdiPh2Z1HUDDCkrXMknSdR8VryTH9Bw6PoyTDvbf9askzn7grq/FMuFgcNGnczAG2/on+hgal2oyIYD4FSQiI8Yt6oTFL4bnj37ITblYbiI2xJn1ZqiOUUEG4Z2kRBG9S+/TBnoyiMIcf8Ad/1IO3MEjcFd8rxjK1GBXIUjLBSwcHflPd+e2D+M91SqdwmSpVByEEz4dR8Kg+fuxS+zrVaVXT4Vps8zMn0he7E3EbjF645xDuc6ralTwVLkxB7o6b9dUDGJ1lpMtbKcG6Q4xfdmCP1edFUDgBdIOI1DYUnfilEUWqHI0NKhgCNWmdJPdzpgEibdMN6VYOlNggQNSpEIuyg01hR5DbCfj/HUqZOoiaEBMhNRmTTq62Aiw1Mqj/CFFjhnkPmKH8Cj/LXGfpez0qbGupgjE5uJ4lXQL5N/n3KlZWgG4pEb5siQFm9ciQZmfZ7MNf0bR8LbwBfA17eVrHCb4IlTO5haj6BrrESVXURVMIHcBEJudTGLdSMWHsNQ7viFSnDKFVoDABuW5UaTY8mIIg4320f2L/R+C6DYublWs1SYuy3PiYXMyAbEY6bPsosqqQln03B1AD1nGU6zMSwKgg6jPMLcjz5746qZlnpDSQINzEEeQP42x1QSIWHUh+LZapqpnUra7kheUi58NueFnEKpLuhMkMYtPK4vg6vnVVirO0qIInoR6+vnjjMUtWYqbXax9nvwRMiEdLFzRCnSo1Hu0CKRYElASCeU9QLYny2fqMxXu106iDCDyj12JOBmyzVKgYVBCmT4jffyHI4ko8NdWYmpYmTc+XToBHtwggXTezW+52gQMPci8lmWauAU0nUgBjfUQSCR6j9mCe1Sls7mLH5026iNwPWcQ8GyhWsjM+oFqcEk76hH2H7RgrtEWbPZkKVBFU3PPTePsxlp/wCUI7p4tSq4AxiEqOdZFHgUEKfHEkGwHrIOOeMZerCNqVi1zC8rXIK2uT9uJmzJakSpUQd4gjnY3m2BMzmQjaWqNIABv1v59RjpglYx5WIQedqnW9NjJBt/6TIvgtXaitNQqm4BJUGJJtPWI9+NV6Ouu20HTpJ809+JMxlGqVF0vsQbMbkE9QOuEuz8y2UmA0g4jFS5fO1GZl7tdOqDCj1j12Y2xxWrOwqAoVJUgHTuWBsYveD68b+LXRmmpAYgm59Q28h9uOqFArJapqEWJJieXLocA67ewVtY0NhzfcrR2sVWzbAswbQhtH6gm3KwwvoVqYpsRqjUs6iJ2687YM7YVGGYqFD8oFox/wCkfZhOGbu/lDaaY96Xg+uJxnsLB1Wkf0jgsFUFzoJwVn7L11NRkUG9Ko149X4HFKao6x4CzF2nw/rEnn1vi1dkqlQ5qvJ8Hc1NP9fnisZlC4lXgyZIJ6W5cvxwDG3bTU8G/wAkyzU2AYjeuczm6ir6Agnmo3aAPva/l54h+EtUZ0hQIAB0jms7+u3txs5Ko4CipIsRc7iCDceX24jr5F0qkl4BK2LdBEmAcbWRAAzT7jb83cPDBA0KhpwgOkkwbRaTv64w04dk6hrOCVAEwSBBvf6MnAz0CKieiTrBJ8iSed5wR8ODVNIqMCWIFzuTEerGgAjBIrCCQEQudY7qrt45crzB6dIODezdNlzdCxANWnb2iZ9VsC0arJSbUQbwDEm5Ig/+nqdxg/gLH4Vl2JUh6qEAbgE/ZtjPagdBUJ2HgUDM8kHxSvUWtU8BZu/q208mdiInqF5eWBs3n6qr82IJEyo3YgD72vgvjNMtWqaWIbvakkE9WAHsk4XPkXdQoqyJB3O4IINx5H34RRi62Vtc1twgD3Lts41R2TSoEAatIsTcXwpDmmNAOkkxtHhBO/nbDDM5JkqFi8A6bFjy2NgcR5rLwV9EktM+snrecbGNkSMkJaLuWKLyOVqGu0lQBJBIF/bpk7nnghc4xPiVajS8uUiIiBHQA/bgNs8C+kVWB1RYnew92GFCqyI4ZgbkAkSReI+zqcON54nxCw65hRZNXV1Ok+lTMCxJ1Cd+k88WntlmJzsAkaSoJDBd1B3NhuMVqhVIam5KwzoQBuBIH4dZxYO01KeIuJIl6YJCho+TQSQbHfbntjj2lv8AeMnuP4tTow586XdqDCgaiZyymO9HOipPhja/O55Ys2RHyND+DR/lris9psqKdM6C7IadWGmkytG5BQmeUg3WRizZEfI0P4NH+WuMPTP3TPE8AqZ8PiVSE7wZ3NNSqClpasXdtWkJ3p9ICdUsUAABkkW54ddgHLcQqMagqkqx1jXBmDPjg8+YHPCPNZoJmsywYQz1UdGpgqymofCYqqd1UgiDIBthn2Ar/wDaC6dIVw9lTSBCGwmo55AyT1xutjW9RqQfwHgjp1KjjBbA2weKQ5RCXcaSohwo8zMNPlb343k6T93pqGTqDW8RgARtyJnCoOy1DDeKCw8No0nn6icAcKzGZrsx7/QtNQ9So5OlVBVQTpUsxLFVAAJJI8zjokTklioGkgqxZ3JA1GgC+wI9Vr/dgjNZZUcsSZKbgEw02sB0woy1LMs4XL1TmiF1fIqxIG0MrIGUyAIIi4iZxNRzOaqIzxV0zdtJgMCBcgQCGIHrOLIkQQjbWuEFmz5JjlaSSPH9HaCD7vWcT1aQAALb6osT6QK3jz+7Cmpw+qjKKy1KbESA4KyNibgHkBiTO1wCq9BsT5m+4wZALLgzKaLQ8nHJOMno1IoJvVpkeA7BlEfZjrjQPxlmJBC66nL0p29xvhXwuqpq0tvTQRP+MH9bHXa+oV4lXg371iPDa07n2H345zaejtQ9E8WqVnhzZnJcZSk/dsjmSSNjqNli0dT1xriGWDVCQANUbjna18V1+1TswOmNrBt9MRJPq+04sGWrVgq1ClFfB3gptWQVGTSSHCE64K3A3IuARjcJaZSNIJkoyvllVkckyVvANiLCw9eOMkiSh1idIMQQeZ292BV7TOwvTC6riSR6iPaN8QZaoKkEgmJkhjAG17W9eLDGh0kJjLVUuhuUQnGaFhLbyRYneQeXU4hr017sqGNwIlGtpAHTyxDnM2F0rpG20zz3mR0xx8JUjYWBkT7T9PFVGX33h6kYqXh2idyf9s8wVzr2saSCTP7NY2vv9xwpqVGFGIuGTr+q3XfbD7tlm8kcyy1s4tFwtMMnwZ3PoAiXFjYg26xhYnE+GhSvw9SZmTk6nnyAvub+eOTYrWxlmptIdkPwOOrbdhKe2TmEw7EV2euxYCfgzzvvpEjeN592EmVpqqwWm+r0G2EW2xYexlfKGs/cZwV6nc1Tp+DNTtFzqa1rW54qXEuJaKLsukNptz3Im2o4ZRIr1qhaCBDcwRt1EAq2kNMz8UflKQBIDGw/VO0+Yv6Qx1nkR3k1NxMQSfMnfoMU6h2qrTMrcEeiOcdfUMOa9E0lmpmKaVggqd0VcwGXWqs4UqHKsDp2GoAkHbphouQc1OsOGAPuTLI5NahB1XVGNwRJGwgjzwNQyQ70ExZiTAv9gx3OdphFai8vOkaJLEAEiN9QUA6TcDlgg5HNOHqGmQVHjUpBHhLERuSFIJA2Bk2xIjJKNZzz2lxnVYoy07EuGv4TA1SL2jb3HDDgaMubyQgmDSDdNUiXnn/xhNkq5DhyTa8CD6XhtBkG59+CezGYLcSy4Jv3q/RtA8/UMJtQPV6hOw8FGElwR2apAVq0t/fVGsrbBySNsQZShpMKx2t4TtM8x5j3YF7WcSNM5goQG7x42JvUhrajvflirZftNXn0xsfor09XQDAUGENa7wTDWIEBXbPIruCaguDaCT57csCZDJCpBLHwoxuGFwCQNvPC3J5dzTSrUzFKgKkmnr1EtpaC50U20pqBEtElTGxIJGZzK0O9KuaUxrCeAn0fSiDe3sjGkgThkhdaakLujkPlATB8UkAX5eXXBWcVtLqlizhhPhMA3F7REHHdLI5qoQTTfWVJ0GkZIU6SYiYBifMjANEsKmpiw0xKwJBHhuJlSCOY54IF5wG1CXSEXoYHLiCxhAwFxq1XaedrYtHaoH4xsfEaqBbavFoSIEi8+eKNSrFs0oJIOsR4bQPPrbFw7eVGXOsac94GVgQJghKZFjzsPdjnV2zbmDLsP4sVyQ0TzmhO1FZmRg1ZaxVKobTTMKRcySANz6S9Lzviz5H5mj/Bo/y1x5ZxPjlWqWDUqaRq1mmjLqJ3JljH+UQPLHqeRHyNH+DR/lrjB042KTPE8ArZmvPs3kmq56rSp6S71qgGrSoJ1tbU0CeW98Mv0e1AOI01kEgVRaIsjSQRYjzFjiXhOUb40ZvEVTMPUYKjsQFqE/Ra3ITEXwR2K4c9LiKK5uvei4ZT6BjwuZHqib42Wpzeo1PQP7U5lmqN7ROGaq9SmCWZYXwt0IgWjax9uK32f4iiLWpVVY0q6BWKRrUo6ujqGs0FYKkiQxuDGLOMrqlWLCTABkzvyJ5b+3Gsj2ZywVjUVhBsSxFpAFo646mGaSaZdCDyubyq06lD5funNNzU0pr1U+8EaNekIVqmPGSGUG8wGdXteHrUa4p/N5mpXKFpU66isBPNoWCxG9/LBVfstQCMVUkgGJcxMGJ8pwlXJAKx0qAp5Tz8p64gM5KtC4Zppn+JJUVETVpXW0GjSpAFtINqVmYhRLGNhYYXncEbEdY5npg6pwrwAgX5yTsQPPHWQQKksAGnSPVczEz/AF54jsHEJjWxiVvhb/KUtvTT6R/aAdOmCO1dGc9mWEAiowvBkWnl5nngjhuairTEiO8UDa/ixD2qoas7mQSwmqY3IPLafuxhkutYnun9zUbhhgvMKKzi452vlq7/AAlqmltFPVRNMkl6dNU0q86e7bQDJIKgxpMXCy/Y1oYmqqheoOwMTHrOGSdjWAJFVDA6HG5Yy0jNO07V0u91989UGvUqpqVvkFalVUUwCSJLVKYITwgUgZ5CbgnaYCgoqP8ALAuXaoKr94GUAToqAOQoKxUEREHcYqlLhLAMSVgRsOvt8sMDwlwgMjkbgixX1+vBRhKZoy3NRWlY2iLmOd9sTLWsNtj9I8j6sdZKmVUloBB0j1b2Ezg1MyRPiEXANsBJGSMO1ABV/wDSfSJ4lXI6U/5SYbZnKN39Wh3YHD1oOyN3S6dAoE08wKumTVaro8WqSzFP8OBf0jpPEa3qp/ykxDlsvVpUqtPWr0jlkzJp1ELpJZQAqlvC6mpOsb3BBnGSw/41P0W8AkP8oqT9EiH4c8iP7NW+4Y1xusDl6ot6P6xOzDywR+iwRnHt/wDrVvuGCuIjvqTUyw0tAJBG1jPvwNNxFpqRsb8Uxs3dS85o4t1bi9CqwrtTq/CAqTDL3TOihVqEEaoOkEpzMwwBgR1eylNVJRmY6tNyBbr192DMp2VGktJ8o6CZ+7G4YmEsCckbT7VUlZ3SnUHe1HrVNbizNTqIFQgCQDWYljcwLWksOBcaRKFOnBU0y5RlSmT44kTUQskEbqdjtacVxOG+FSIIJi46eRw/yPCVCKSYtf8A4scH5J7QVPF3EoGrTVFBVRcgGBy8/bgrs1SjO5drT3qCAALEweVzJnGuIZcGmChJ8V4N7SDaLwTiTs7ltOcy4DM3y6zuBYrc39vswm2kGi+O6eCZTJIlLO29QFcx/EbmeVTpGKLl98eo9pU741qTN4TUaYIkAOT94xXK3ZWkqMULMQwAkjY8za+3LC6B/pidgVPGOreuMtn6FWlRSsKwagrIDTCkOhdnCnUw0MGd/ENQIIta7BOPUu7J0v3nwYZaDp7vSCPHqnVMAeHTGuWnljnJdlliTO4iDym+BhkBptBkxfy3sfVjQB2bwVXCrRleOUqlTMuyymYfWC1NKpEOxUFKkqRDnmIgR0wDxmupZ6u5d7khQTPUDwjabYI4dwpe6VjaQZvA3Owg/fiLiNBTSlJPivBv4d+XUjDWvbGSAE3kBRpaatNjp9NRAAHMA+s3nFq7W1Iz9S8QyfT0f3a/SG2KvSyul0hnb5RZEEc1vY3/AOMWvtQpPEXChixanGnSCZprABbeemORXH92z0H8WLViRjzmkvaHLtSQoxWe6ZhprarMJBAUlRIIMHeZ54t2R+Zo/wAGj/LXCHtvQKgenHwfT4vAJp0wjQrAFrr9ow+yPzNH+DR/lrjndN/dM8TwCFiq+brLU+F0ZFNzmAwLVAquKZqArqZdKwWVgCYtvIEsOzhniGVAfvO6oNTZxcMwRzYkCQoZUB5hOkY44x2Zypr1S+fCPrYsvdTpkkxOrlhj2P4Hl6WYD084K7AMAvdlN1vz6XwNa3Un2R7e1iwjyXR5O2I9eS6b7tyBOpUn4WGqhdTNqYjedMwD9I/hjbZ1Qmkhot02DTyJxw1MyXBAbrp8/V0wbQzlNFBqCSzaAQI6dSOvL3Y9FqWcQCUTlM0GVwDOo2HsNhbr9+AqdGSwMwpkzbYQMbogGmwhSSzpCm1wbExY288RrQ7upohRrCCNUnobxFowZb2pGxCx+YIwwUmYrylTTa3XoQPwOF4LaT4uY5+R8sSINPexBABmRvtFiL3EY4NQELoUEc/CN7eXmcPYJzzWa0U7xvBEcPnvaF/pJz/8T1YY9qM0Bn6q6mPyxtM6ZEExO0Ha2FWQY99R8MgVEFlXbWOonmdsOO1OX/tmYYEAh3+j0846YwVsLY30TxaroUoaZ+aWnMqFZYaII5frTa5wxyeYB1RzAgexrC3XEC5unSTVUudWkECDtPMge7HGWcFXEKYYrCmwkMAG6G2NDRMgptTBq4pUiWZTqIEEgyB4R/yMd5jMyrhRFoN/1fZiBaXdVBIUSgWNU8+RCxyxGUCtUAIIvqkb7gC4vcYJjSIxwRO7bTKhWYN+nP1+WNHVHpcuvmfLHYqAqpVVM7+EbiLbeZxFVJiQk3+iq7X/AFhjSAIn4Lm9XMx8UT+kAf8AaFa37L+WmJX4bnfgTNqHddyPD3Z1miHn53utOkMAwTvJAuBjfbl54hVE3inabj5JeXqxlWvUajoaiGK01iodQZaX0WgMEIEgBipMEDkMcawyLNTnut4J7h2sFr9Gy/2mpv8A92rD7BiJCYMmbddtr7dJGGHYClpzNQ3/AO71ufkPLCekxM+AjYDUq9D+qPVhtkANoq+Df5IKtIvaCNSJE6dzv+H+XBdHNQiBhIvz3kkdPMe7APexJZQB/lG/uxhh+7BIAIBAiYuZsBa59+N7hGAzRWez3TeKKzCERGoAkG1/L8MHVswFRATdbkbe+3XAFah3j6QFOgMPSjcECSRF5x3UbSgEKLoniNiRuAYufdgQzElye6CQFB8KUqFAbT4ul5O3K1jhh2frgZ+kmorFZBv6UGBz/PEVXOpUSUsysEJa/XaGP2+7EvZ6mRncsSQZdLlb+kY5dBjHap6vUx1Hgo1ozhQ8Snv61/p1efmfLA4nSbn0hz8j5Y1xGo3wmuNP95UAlV21N0E44FWAdShVsfRG/u6HGyk0aJp8w1LnmzG9HxRuXzelV1CRPWPpHy88R5ikREagCQbXvcHpgR2DCnJABuBG1zNgLb4MahrqaAFOjXzjcGJJEXxRaSMDguhTaKbQNYR1bMhKaKTBFzyMSfLY2wsGcXSVAaPHO3MjzHTEtbw0dlWAqeI+GQZgGLn2DE+ZztOojd3ZkYIS1+u0Mf1efuxHtAiEICEoZkLXCSU01EG8aoMCPEOZ88XLijheKsTafCG06tJahpDxzALA4p9Cmwq0mLAklblb+nA5dBi9dpOHZZsyz1MyqNIlGQt9ERMEbgT7ccW2Vm0bWxzpPZdkCdbNQlMc3BV3jFMU8i1MlXZizgIEdVCo4JLCx1Fl8x3fkMWDJfM0f4NH+WuE+e4RkihDZ2mo0sNXcmb851cvLD4U1VUVW1qKdMK0RqARYaOUi+OX0raqdZjQ2czm1w1DaAga2FQ+1UfD81/mbr067Yafo9/70PV5/qHmcK+1Oo8QzKojVGNQgKgJJJE+iBeB0w07BBhmk1qyMdXheQwhWsQQI646RY77PcYypn9i6LnANicwkrU1AMkXteBzn8MaWuAaelt6hmL+fI4kzHDBolDUBBE60KzYmBe+/wBmIqXDbrOqNU33JtPPb347VIa5SS2T2QoSlTTIWrq1sVJYE3tYx4SADgxAahgi6KL8ydImT7TiBc63dM40EK7bK5URcajy3OG2XzewIBBUbA9L+zEceyEVNoL0pqUQC5WZAuSNvENpJ5ziHxxOob8gPy6YNzghXg7gXFiLr68LQDpmT6W8+W3o40tfeEpFU6N0FMeH1m76mNUS6GLbah5b4Y9qABm8wSRd3F/PlOE+QBFajBPpU5vv4x/hw+7VcODZnMFS4JqSdSnSfJTInHNrY2tnou/c1WxwfqSVq4AXQ29SDHSBYwfLHFSlUhoWrq7wsssD6tJI8BF/eOhnteG2WS3pSZ5mLxJsNrXxv4YxSow0MEciyuQIBMt0238jjcBGCO7AxXdBS+lWnUokkm5M7E7cziKtSALFZ1XmRtflJMXJwzyudJCyAdSgmAZJIm3lfAedEB77j1EbevzwLXw4japEM8EH44J1c94E/diRqriYaLE8uXlG84FExud+vkf8OMckCxOx5+Z8saQcc/eswrtGpOO2GTHw+pUOqSE6R80o6TiReJ0+5I7uprNBaGrUugBWBBiJkhQInz52O7VUVObcaZYqh8vQUXMgezHFbi8ZbuVNMMKPdmmVrHU41NrWKnc3ZQ2sjUDIvY48/Yr5oUwCPJbwC0udRDZLT51H2Ko/L1In5isOXMDCRK1QgS0mOg/LD3sQW7+rKBfkKkH/AEKTzP0ifditrMb8uvq8sa7GHMtFUOOpmX+yQ+vTwLAYKnippJ1D0uY+63ScSUqYJBaZgQY8zvcTeMD8t+e8+W22DsqPCl/xO5/4x03VA0SVKdQPdAWq3hkAXZTtuCByPLYYGSlV0iVq6taliHCm1jLAeKR92GtbNm4AAhTYi8gEg+rC/wCFsER5RdTi7I4Bm5K9eWFNP9PNGcTJC21YEuGawqeGfVMCT9nlhh2cQHNZYjlUTpyb/kYBXh064LRq1CNwYtsduothr2b4aBmaDMXLCqCIUwNrMZtjNb8KDzqg8Ed0hL+KVX7+r4v7ypA/1kdMCEVINx6XMf8AGJuJCa9aT9Orz28R8sDBfCb8xefI22/qMbKLv6bcTkFk0zdnBSpQBKs09AQIPpne48sEVW0bC7D2i3IzbbG8qPCkn8ZucG181YiAABYEGfL1Dn/1wLqgNQeZaWjsSNaTdzVKGVq6yyyQ4U2tdova0HE9WqCXDG2vwz535n128scnOt3QeUXUwuyOFMyTHUiB7jiY8ODM5BaJm24tbY7eVsEcZCtok4BbytJS1OCLMBaP15/HDjt2f7W/+nr+ovT7sLcjwkShcuW7wEaVJg2N72uPtwf+kKvozFV4LQUEA3OpFAj2449QXra0a7j+LENXyVVeJXQ/wzyJ5dTYY9JynzVH+DS/lrjzvP5apoh6b0mKuAKgZSdI3AIFj1x6JlPmqP8ABpfy1xzOnPumeJ4BKDCw468VV+LszZniVIOqu7LoLOElVaXp6iQASNJuQDoibgYYdm1anmsnl6hBq0kdKniDFZ710pkgmdKMu0gTHLAtZR8Z54nSNKVyGamHVSEs0aWmOkHBXCOK9/xHLeJmCLomNClhRbUyp9BTbwgDaYEkY1ucT0c7/wAZ/YtRbBlE0+E8OINRXzEAkkwfoagd0k8/XGAM7meEnRqr1xBkQlt4vNLqPLCzIZg6CSQTra5PrAO+2OsxTXXQIC+k87RBRo+3CuqVGuIdVqeoj5LXo23cCUypcQ4Sp0ivmCQSbqTdgOtPp7r4ZDKZAsT3uY22i1//AC94OEJCspJCzoPTeD1nn6sRZCr8lTBIvTSTM/RHnvMYvqxiNJUn0hs9FCKQDpnDWrFU4Tw91IL1oMTYg2I60/LA57L8NiNdeJnb/wDnhLTaKtaIiUgEj9QTG0fZjXE6kUwyxq7xYiOu0SOcWnFMs1QQBWqD1j6Vb6FJ2LgeSn9Ls7w5WVg9eUIIt+qZH93tOCK+TyFerUr66wYuSxAgSpvulwCMU+nxWtAlRcx6Mcr7O03nphk7RG3pNM7+k3q5xhtbo2oAKmmfOWYy16kDKVLNshFZ/M8JZQGr1wAZEJ7LzSPUY2ud4UhI7+uTOq6kwTI/Z2tPvwtzNMHuioX5yTsLaW9u/K+JqMN6QWw8v+eeAFmfnpamH6h9KjmNOOMJ6mUyDEMKtfaYixn/AEb40eE8PZSveVgCIuIsPWmK3kSVRFbT6ABMg9ZuG9XXHRUq7kaYinzHKdVgRG/liOsrr0tq1PaH0qgwRDk7/wD8xw2PnK0ez/68YezPDT/eVrW5ef8A4eEmeb5IkelqXb/MOW/TngOjxOuRJUTPNQOXk7Tef+cPp2Os4xp6m8fJINKlqarxxF+HVnDVHbXBAAZ0JkAHwjcgAQeWB2pcL0zrfSAq6hUfkLXn0uvM4qWd4sy1lHg5elOq9iRfAq8VY0GMUvnFjfTdWYzfeQPZhY6LututrVABh5f/AKqxRYDOvHUr9kKvDqTsab1NTKVILO0BhHokmPdgFOzfDgLVK1/Dy57/AN30xVslxh3r37u48WmZsLc+UnHNbiFcLIUT5KDy83EXjF0+jTTJLK1QTn2p/jqVVKbTjEwrUvZvhsfOVd/L/wCvEo4Tw5VC95WgTEDr6qeK5kjNME2aWnYX1HlJ+/G+7ZmQmIAafEOYgWJM+yYwDrNUI7VapHiPpVtotaeyIVifKcPUljWr+jMbgAD+Hv7cL/hnCXYL3+YknUIUidI8qd7csK85TdkZVi6ECSBv5lgBzvbE9VdPowPd+Ec8F1V0QKtTz9ofSiDNqMyOZ4SgZVr1yCZMp0taKYnDShluH0aiV9dYsHUqSsiSbbJYTit5fLx3hMSakiCptpUcrgyNjB995qMneN12/wAyjqfPC3WJ78NLUjI4jLciuiITutwTh7O7l60uSTYfSMmPB54iHZ7h0enW36D/AOvzxWq/Eq4BhRvyUG1+rrF4674K4YxKlms3eEnby5Sefnh7rJUYABXqe0PpWcWdhMR7lYk4bw9FCh6pEGIWdzP7OxxjZTIBpNavttuLf+XPLrivd2zPTYxpBYnxCYKkCxJ1XI2nG86rMjIpF0YCWAuQQLlgBfmYwoWY3pNWp5+0PpWgUoEA5I5s/wAJche/zEm9lYEwCeVO9ibYzJ57hKGoFr17klpToTMRSE3PngbTpURAOkDlv7I5+eIstloeszabspWCpsFANrkXGxjrzxRs7ziatT2h9KgYMDzkrAOH8PBSqXrGWUqYm7lQuySBIX1TgXj9YrxN5YINJAYn0HbLxTqeQV4M8t8BUGJdJj5xdt9x5nBXaZZ4mQRI7yiIsforaPbzwNmpPpWsFz3O7D8zl2mJNpaGjBV/itGrQyBpu6h6lTvaYFRXimEdajAqSPG2gb3NMnle75M/I0f4NL+WuKv214nNA5cPq0vVbwIKVMLEBNMLqYHUZ02ncziz5L5mj/Bo/wAtcL6d+7Z4ngFlYTJkqmcQrauNvSelqSrmRSbxlSVdlVrqQdjPsHqx12GzWviNLwCmNdSACTbuqlpYloEcycD9o8w1LilapTkOlVmU92rQREHxSDG8xbffE3Yerq4jRYxJaoTCKo+aqTAWw32Axrc0Do1x/wC2f2rV28ycFHQym41bMwn/AFGD9uOa6Xognm32odvV7Mbi7b+m23mb44rATR5en6/RvfyxqdJM+PBaHADUiO50hryNBH33/qcQ5DL/ACSEH6KdOg+y+Nj0XN/mzv6jf7sR5UfJqLxpT7h+GJB58FBE5cypKVLVUq3jxL9iDf1454oCKVz9MX22n1j7MYB8pV5HUthb6IjHPFBFKLjx8t9jzty88CNXq4K2xs5lBZaj/wCIJkbtO4mLKOc9cPq9LUwvF2/3thBlChC3ezR4r8txLGMPcz6QufSO3+ZvPpjbUadGEdOLm3kqHMr82CRaoDPWzWHn7tsbGap0zBqpMXUsoI+2fPHNUWo8vHa1yYaxPK2KwlakufrNWUsopmH7oVhTaFC1XpMdLqJiCY8QMGADja28SOc0itUFNt4DmFYMnWpqijvqchQLOPsmDeenLHXwimzse9p30/TH0Rzkxf1nCzMZKmtKtWrLTrU2oUalNsvTXLlgcwUJKmlFNpVlJCGQBvM4IyHYqicy9Go7Kj1xQovrhidKtHdrRfWyioky1Nb79GaPzrN1v9KNzubTu2XvFJ1Lsw2kdCfuOFWWcafnVmRu88rj0Rz9fsx1kOzlB2o0y9QM2X+EVCSAoUIzFFhWaTpHigwJ8LRjZ4LlEV6yvUrUl7lQtN7h6veWNR6I1KBS3FMSXAtBk2NgyrNqJ1JjmhS169aTt9FjsPO3PGk7o0mA0RrBso5KbxP+KMaGXpni9WiUXuxUzEJA0gKtSBGwA0j3YC4DnwrAmAhIDN3KVyLTZXtJvzmPdjROtELQdiLyKr3zsCunaYC39W/P7MAZj0Z7xZvcMRsNvRPP1e3DLI5YtxZ6DpFMVaoFMElZXUUpBjBhiFXkb8jjnLKuanvaapTp6mdqaLl9AC3DMiGRtYozdOeFuIOpTSkhFcMeaYEgXa8zz84+4ezHZpAOpDLYPAmSZHKLW5yRhi/A6NFC81KlOaekKQG+Vp95LO1OTEQPCpbyx2/D6L6ANa1VywqAnToMlVbWNM6ocHVO4254yluC0isDqSzPZbVTaWUSpGo7C3OATA9RwQ6agZMbe/rgjtHwuhTSooqsCpZHF2MXl9JRApkejJ33tgXMC17bC39dMURBTWuDsYUeVpQXhgdVSTG6+EDSZAGq08xcYmo0INr3B/8Aev8AXtxDQC/KEX8fiGmIbSoIBJM2gzb1CMd0L8z6Q/3DBNGKsRGXMpFmqZgnWJncMRaDb0T+GG3CJNOAfpG+/TrH3YU5ru9LenExa14Nz4xPPDbhS/JR/iPSeXO/LzxdTNA3yipGoAPTOpQRqIBmWkEQsSJEzeLY1nMtqpvLKsow1HYTzMSYG+xOMUAvTJY6vFA0yCSDMknw2vz6Y1nVXQ4Ziq920kCYB3IWRJjlb14DWmiMedSJ0lhvaB+F5OIaFLS1WGU6mUmJJWFAhpAE2m02IxJUHhHKwuLWsOXliOiizWIJaSsysQdKwAZMiIM23jlOK1KjEDDmETRp6XSf2i/7hiDt/nGTPVdK6oKHeI+TSIMzjuh6aXPzi7+uBjfbg/26uP4ewH7NOeFD/MaP0v8A3MWe1CUh7V1jqhKKopoUSx1ljNWkrtd2JszEewY9DyXzNH+DR/lrjzjjedarTdql2CooK00UQogA6QNlgDyAHTHo+T+Zo/waP8tcYenhDGDzngFzmZSqN2iyPe8SzQ1IgQ1Hd2DEBViTYEkyQAANyMMuxPD+64hTBKsGQsjqCAytTJB8QBFpEEWIIwDxzOonE84HnRUFSk2k+IBtJ1CRBIZQYO4kTzw07IZtKudo6J0Uk7tJ9IgUnu0CASdTQJiY5Y31rv2Y67+X/Fa2XteWPBJ6ceLVHpN69zP345ZyHoXtDxvHo+Lf18sb5n/O/wBjY5rDx0efhfp+re3n54c7An18FpfnztUlYCHIOyGY6QbWttGNZV17tAYnSv4fhOMrDwVJOyGR7Dad/wDpjMsIRemleU8h7NsVnHOpQeUcOZW6DDvKuqJ1D36BG/4444gV0CYCa7ztsettsdU1OuqNzrF/9Iv7hyxHxY/JA3PjNhY7G4i+1sCMx6uCJpy51oWnpDwrSAQJQAT6Nz5xh1mUXXLHmf8AefMcpwjyjL4ZV/StqJ3t15bYeZgHV/qP+4421cKYhEwS0nnWhqy3o3tr8PQeFt73EchimcZztSlnalSg702sA1NipjSLSp+ycXWsL0ecuY5R4WvH54mopvysTt+PqtjI10Gec0itS0jYy/8Ai83q5+tULGpUqOakayzMxbTsGk3gi07YOynG8yjMVr1lLFWYrUYaivokwbkeeLjlhNNDEDQvnvFrz9uO2HylQRJ8N+si3u8sM0qz9Sx8r3KmU804ZGDOGSArBiCoXYKd1A5RgpeOZjW1QZisXZdLOKjaiP1SZmPLbFrza/Jk/wCMWFjv5QZwoyrpoHhaJ+kT0G0naIwymQ50KdVy7WaBTMVBXFYM4qzPeBjqkzJ1byZN/M4a0uPZmdRzFcttPeNOkTAmZIkk+3FgqZY6wbRInEdDLFEM82J+wX+w4Y0y6EYs0ZlVLI0WFQtBF5mbknn68HJ2grF0Z8zWBUHSzVGJWVvpJJi1j1w/y1AiLCIJ+z/jFczJp6LI0SfRJ6cwD0nC5wVmjAmQnGQ4tVBLirUkyNYqNJUGwmZIAiOmNfCiXW7ElHX0raREqd5G0CYEYkyPzYNxdrG538+d/sxgtUQECStS95ERIF4vzkHGcuwWnRgLfE+Jl6RSoajoqmxc2Gx06pAPnGJqlED0ieW498XxDnmhKjEBhoJINgeo8MQPVGCK6+c7cvxjFkhEBBCHy6j5SJgVPFzk6RJERAjlc+fSbK0ACCpm6j/3jzOI8sZ7z6MVIMSZOlfEZm8WtAttibKgz/rX/euCYcedisZc7UjJS4dtIM3cA3AY2tvhnw6CDYGnrMEbctowpzTJpaFaJ+iSL6W3gi2+G/C/m5kjxbG/TeZvGLqEShZgYwW6gXXTgX8WmDYGDqmxJETEEXxznKqCm2pCRobUAYMXmDeDHMgj14k1Q9IECTqhpMrAMkQYMi153xrOsAjkgOBTaQZAMTIMQYI6QfPCwQmbedSmVBHi6CJB2t5gbYhoKC1aJjUurmCdKxERA0xYzeb3jE7L4RfkDHuMT6sRUGGqtACkMoMSdR0qQxBkAgGLAbDngVNQ51KZUGtdP7RfvHmeQxvt9Hw55tIQSRb0V5zbcYzLiXQH9ov2nE3b1Ac24ZiB4T/7VFrGdvtwumB11k5XH5ekxItUxhsVS4/kTR1UmKMxSm0qdSwyhhDCxsRcSMek5P5mj/Bo/wAtcef9pczRqAvTL+GlTpnWAPQVVBEE76ZM7eePQMn8zR/g0f5a4y//AKK7cpxtM7guWyYXn/a8/wDaOZ3+cb6QHTlGGn6NpObXnc85/u36YR9sq7DiOZ8DR3rX0SOXl9uH/wCiqTXLFWEGLrH0Gw2q6OjXY/8AT/it1N7Xdnx4ISlmNJNpOp/95t/XTEdep8pRtfS9udgPvwxo8PZgfCZ1VN7fSMezfHNfh/y1EBNkqk2tsNMnlywb6zJPr4Lc+m4xjhhxQ2dzGqnUMQAhidjufdf7MbymZhFAE2X8D94jBObyJWjVJF+7bSdzMW9u/LHdLh50rCiyruY5Dl1nA6VnPgpddOfMoDK1tNSrz8YHvUer1Yh40xNMWElzYieTdbG5wyoZP5StAgd6I5W0CYPrxFxTJEpTVfC5qRIJt4TckXiTghUaSPVwVBpAz5lJcjXYafk0EtPoKOl7H78PxmNLTE3P+4nrvgTL8FrDTNTZp9Jja1rj14Y06GoCInUdyBzMb8pxqrPZcGKungyOKBzFTxUfNjb1K22CvhGoG0DSfvJj32xzmKENQAA9JpjayGJM9fvxP3MKSY9EwZBMwfxxkDm8+KEuIGfMIHI5k90gj6Cnpvp5dMbSvFarYW08r3UTJtOJ8nQPdpMfNpIJAvAmRvM4xUmrVvaUi9vRExOLvNE+virL8c1DxOoWpkkX17G/Pz39uEuSdwo+TQSf1E5D/D59cP8APUfBpsGLgWM+2Qdp54BocJqgQaw3n02PIdfOffjTRIkpZdN2fP8ABSZ+qQ25b5TQQTAg2PlA+3HFXiqAKH9EkiPoi4A84tjKlQ9+zq7d2dRAIPpSfwjlidqq6GGoAyYjUSLCJtB8U/diy+EGkZJxC4yBJgyRLEBdxAFr7QQv24U5suV+bQm/0E5j/F+GGeQDd+pNQlAJ23MXJ9+I6/C6pAArdfpsOVtvPB5n/hUXA08OKP4bUimCBeWttF/Lb/jG2zJNVBAulQ7CbREHcA9BvjeUHgAkapaZPmb3PtxnekOg1eEo83tIjTN4npPnjKSIWg1MSFrP50im9hKoTcSPKQZBHlGCmrlRYSLf9MCZt2Wm7K0NpkaTefKDM74JqmfRKxbmPzxCWyq0mShydck1DAkVYEACRpG5AuZO5vtiRaxN/wDEP9y+eOMvWLFwxmKkLJtpgRE20zP24mUwIJXccxyIP54JpE87FA/MTzKrmcZypGhCZ/UTmCPpD7sOuDsRTBAvqNtun6u1+mBMxwyqRAq8/wBdhyPTzj3YP4esJpMFg8GTvteW5TzwdSBCFpIJK0+ampSECG1C4BNhIgmSu14PljeezhWk/hErTY3Ei0xKtYjyIjHRqlXpjV4Tq1QbEBZXVBj0oInnjebZlpsyNDBGK6WEyAdJEGQZwkEc+KaHZjnJSisQsgCIH4WtA3xBQzBL1rL4WUCFAJ8KnxECWN9zygchgkXURHoi8iZ9vniKjWLPWDGYZQkmwUqCQvKNU7c5xJCl4wOdS2KpapTEf3i/ffniTt6D8La9iq/SjkPfiagIdZIJ1rzB53+3A36Sa5XMiFLSOQmIC79MLpvHXG+i/wDcxJtA4FVHPH5F4n6P0wfsjHpWR+Zo/wAGj/LXHluZzblGXQ8GBOjcA87Tj1PJ/M0f4NH+WuMvT5BYyNp4LmAQAFWm47mI+frbn+8b88cjj2Y/eK31jfnjMZjBoqfdG5LlZ8fZj9vW+sb88Z8fZj9vW+sb88ZjMTRU+6NykrPj7Mft631jfnjPj7MfvFb6xvzxmMxNFT7o3KSs+Psx+3rfWN+eNfH2Y/eK31jfnjeMxNDT7o3KSs+Psx+3rfWN+eM+Psx+8VvrG/PGYzE0NPujcpK18fZj94rfWN+eM+Psx+8VvrG/PG8ZiaGn3RuUla+Psx+8VvrG/PGfH2Y/eK31jfnjeMxehp90blJK18fZj94rfWN+eM+Psx+8VvrG/PG8ZiaGn3RuUla+Psx+8VvrG/PGfH2Y/eK31jfnjMZiaGn3RuUlZ8fZj94rfWN+eM+Psx+8VvrG/PGYzE0NPujcpKz4+zH7xW+sb88Z8fZj94rfWN+eMxmJoafdG5SVnx9mP3it9Y354z4+zH7xW+sb88ZjMVoafdG5SVnx9mP3it9Y354z4+zH7xW+sb88bxmJoafdG5SVr4+zH7et9Y354z4+zH7et9Y3543jMTQ0+6NykrXx9mP3it9Y35438fZj9vW+sb88ZjMTQ0+6NykrXx9mP29b6xvzxnx9mP29b6xvzxvGYmhp90blJWfH2Y/b1vrG/PGHj2Y/eK31jfnjMZiaGn3RuUla+Psx+8VvrG/PAeZ4vXLEmtVO3026evGYzDaVJgPkjchccF//2Q=="/>
          <p:cNvSpPr>
            <a:spLocks noChangeAspect="1" noChangeArrowheads="1"/>
          </p:cNvSpPr>
          <p:nvPr/>
        </p:nvSpPr>
        <p:spPr bwMode="auto">
          <a:xfrm>
            <a:off x="1679575" y="-1089025"/>
            <a:ext cx="3600450" cy="2276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5640" y="6488668"/>
            <a:ext cx="382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Core </a:t>
            </a:r>
            <a:r>
              <a:rPr lang="en-US" sz="1800" i="1"/>
              <a:t>i7 Extreme 5960X Haswell ©Intel</a:t>
            </a:r>
            <a:endParaRPr lang="en-US" sz="18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1447800" y="3048000"/>
            <a:ext cx="6400800" cy="1295400"/>
          </a:xfrm>
          <a:prstGeom prst="wedgeEllipseCallout">
            <a:avLst>
              <a:gd name="adj1" fmla="val 67282"/>
              <a:gd name="adj2" fmla="val -2712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i="1">
                <a:solidFill>
                  <a:schemeClr val="tx1"/>
                </a:solidFill>
                <a:latin typeface="Comic Sans MS" panose="030F0702030302020204" pitchFamily="66" charset="0"/>
              </a:rPr>
              <a:t>Deep &amp; Automated, Learning</a:t>
            </a:r>
          </a:p>
          <a:p>
            <a:pPr algn="ctr"/>
            <a:r>
              <a:rPr lang="nl-NL" b="1" i="1">
                <a:solidFill>
                  <a:schemeClr val="tx1"/>
                </a:solidFill>
                <a:latin typeface="Comic Sans MS" panose="030F0702030302020204" pitchFamily="66" charset="0"/>
              </a:rPr>
              <a:t> is even more fun</a:t>
            </a:r>
            <a:endParaRPr lang="en-US" b="1" i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7239000" y="4876800"/>
            <a:ext cx="4419600" cy="1676400"/>
          </a:xfrm>
          <a:prstGeom prst="wedgeEllipseCallout">
            <a:avLst>
              <a:gd name="adj1" fmla="val 18707"/>
              <a:gd name="adj2" fmla="val -10599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i="1">
                <a:solidFill>
                  <a:schemeClr val="tx1"/>
                </a:solidFill>
                <a:latin typeface="Comic Sans MS" panose="030F0702030302020204" pitchFamily="66" charset="0"/>
              </a:rPr>
              <a:t>Making it efficient, that's really fun</a:t>
            </a:r>
            <a:endParaRPr lang="en-US" b="1" i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8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9" y="-908"/>
            <a:ext cx="12166841" cy="685013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 rot="20124362">
            <a:off x="878630" y="3225524"/>
            <a:ext cx="10972800" cy="85010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ImageNet challenge: 10M images, 10000 classes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564883"/>
            <a:ext cx="2743200" cy="293117"/>
          </a:xfrm>
          <a:prstGeom prst="rect">
            <a:avLst/>
          </a:prstGeom>
        </p:spPr>
        <p:txBody>
          <a:bodyPr/>
          <a:lstStyle/>
          <a:p>
            <a:fld id="{84A49FD5-3C98-40B3-9857-C31556F9EF8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0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ImageNet Winners (top-5 classification error)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551384" y="1196752"/>
          <a:ext cx="100091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" name="Elbow Connector 7"/>
          <p:cNvCxnSpPr/>
          <p:nvPr/>
        </p:nvCxnSpPr>
        <p:spPr>
          <a:xfrm flipH="1">
            <a:off x="4367808" y="2688448"/>
            <a:ext cx="594070" cy="618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15880" y="2427712"/>
            <a:ext cx="5729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eo Sans Intel"/>
                <a:cs typeface="Neo Sans Intel"/>
              </a:rPr>
              <a:t>2012: </a:t>
            </a:r>
            <a:r>
              <a:rPr lang="en-US" sz="2800">
                <a:solidFill>
                  <a:srgbClr val="FF0000"/>
                </a:solidFill>
                <a:latin typeface="Neo Sans Intel"/>
                <a:cs typeface="Neo Sans Intel"/>
              </a:rPr>
              <a:t>DL beats all </a:t>
            </a:r>
            <a:r>
              <a:rPr lang="en-US" sz="2800" dirty="0">
                <a:solidFill>
                  <a:srgbClr val="FF0000"/>
                </a:solidFill>
                <a:latin typeface="Neo Sans Intel"/>
                <a:cs typeface="Neo Sans Intel"/>
              </a:rPr>
              <a:t>traditional methods</a:t>
            </a:r>
          </a:p>
        </p:txBody>
      </p:sp>
      <p:cxnSp>
        <p:nvCxnSpPr>
          <p:cNvPr id="25" name="Elbow Connector 7"/>
          <p:cNvCxnSpPr/>
          <p:nvPr/>
        </p:nvCxnSpPr>
        <p:spPr>
          <a:xfrm flipH="1">
            <a:off x="7608168" y="4552458"/>
            <a:ext cx="594070" cy="618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84232" y="4306744"/>
            <a:ext cx="3791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eo Sans Intel"/>
                <a:cs typeface="Neo Sans Intel"/>
              </a:rPr>
              <a:t>2015: DL </a:t>
            </a:r>
            <a:r>
              <a:rPr lang="en-US" sz="2800">
                <a:solidFill>
                  <a:srgbClr val="FF0000"/>
                </a:solidFill>
                <a:latin typeface="Neo Sans Intel"/>
                <a:cs typeface="Neo Sans Intel"/>
              </a:rPr>
              <a:t>beats humans !</a:t>
            </a:r>
            <a:endParaRPr lang="en-US" sz="2800" dirty="0">
              <a:solidFill>
                <a:srgbClr val="FF0000"/>
              </a:solidFill>
              <a:latin typeface="Neo Sans Intel"/>
              <a:cs typeface="Neo Sans Inte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564883"/>
            <a:ext cx="2743200" cy="293117"/>
          </a:xfrm>
          <a:prstGeom prst="rect">
            <a:avLst/>
          </a:prstGeom>
        </p:spPr>
        <p:txBody>
          <a:bodyPr/>
          <a:lstStyle/>
          <a:p>
            <a:fld id="{84A49FD5-3C98-40B3-9857-C31556F9EF8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1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Example (small) ANN for image recognition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 5LIL0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80175-9699-4BBE-9FAB-57FE2DBF824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0AD6155C-7B8D-43E5-961B-CA3DF9BCA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1524000"/>
            <a:ext cx="1168959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570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ML vs DL </a:t>
            </a:r>
            <a:r>
              <a:rPr lang="en-US" sz="3200" i="1" u="sng"/>
              <a:t>(from Walter Riveira (Intel))</a:t>
            </a:r>
            <a:endParaRPr lang="en-US" i="1" u="sn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6531"/>
            <a:ext cx="12192000" cy="52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7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How does DL 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9" y="1600200"/>
            <a:ext cx="12207017" cy="524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38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11455400" cy="609600"/>
          </a:xfrm>
        </p:spPr>
        <p:txBody>
          <a:bodyPr/>
          <a:lstStyle/>
          <a:p>
            <a:r>
              <a:rPr lang="en-US" noProof="0"/>
              <a:t>Intelligent Architectures course: </a:t>
            </a:r>
            <a:r>
              <a:rPr lang="en-US" b="1" noProof="0">
                <a:solidFill>
                  <a:srgbClr val="FF0000"/>
                </a:solidFill>
              </a:rPr>
              <a:t>3 parts </a:t>
            </a:r>
            <a:endParaRPr lang="en-US" b="1" noProof="0" dirty="0">
              <a:solidFill>
                <a:srgbClr val="FF0000"/>
              </a:solidFill>
            </a:endParaRP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IA 5LIL0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02A3-0209-45E0-BAFD-33C3D81AEBC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82966"/>
            <a:ext cx="7848600" cy="300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17167" y="3058865"/>
            <a:ext cx="1840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i="1" dirty="0"/>
              <a:t>AlexNet (partly)</a:t>
            </a:r>
            <a:endParaRPr lang="en-US" sz="2000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1000" y="3457568"/>
            <a:ext cx="3064833" cy="3270118"/>
            <a:chOff x="381000" y="3457568"/>
            <a:chExt cx="3064833" cy="32701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3962400"/>
              <a:ext cx="3000375" cy="2200275"/>
            </a:xfrm>
            <a:prstGeom prst="rect">
              <a:avLst/>
            </a:prstGeom>
          </p:spPr>
        </p:pic>
        <p:sp>
          <p:nvSpPr>
            <p:cNvPr id="191" name="TextBox 190"/>
            <p:cNvSpPr txBox="1"/>
            <p:nvPr/>
          </p:nvSpPr>
          <p:spPr>
            <a:xfrm>
              <a:off x="1600200" y="6019800"/>
              <a:ext cx="18456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i="1" dirty="0"/>
                <a:t>NVIDIA Xavier</a:t>
              </a:r>
            </a:p>
            <a:p>
              <a:r>
                <a:rPr lang="nl-NL" sz="2000" i="1" dirty="0"/>
                <a:t>embedded GPU</a:t>
              </a:r>
              <a:endParaRPr lang="en-US" sz="2000" i="1" dirty="0"/>
            </a:p>
          </p:txBody>
        </p:sp>
        <p:sp>
          <p:nvSpPr>
            <p:cNvPr id="10" name="Right Arrow 9"/>
            <p:cNvSpPr/>
            <p:nvPr/>
          </p:nvSpPr>
          <p:spPr>
            <a:xfrm rot="7675620">
              <a:off x="2680727" y="3763595"/>
              <a:ext cx="886945" cy="2748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14800" y="3266461"/>
            <a:ext cx="7955280" cy="3503908"/>
            <a:chOff x="4114800" y="3266461"/>
            <a:chExt cx="7955280" cy="3503908"/>
          </a:xfrm>
        </p:grpSpPr>
        <p:sp>
          <p:nvSpPr>
            <p:cNvPr id="192" name="TextBox 191"/>
            <p:cNvSpPr txBox="1"/>
            <p:nvPr/>
          </p:nvSpPr>
          <p:spPr>
            <a:xfrm>
              <a:off x="9906000" y="3886200"/>
              <a:ext cx="19178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i="1" dirty="0" err="1"/>
                <a:t>AivoTTA</a:t>
              </a:r>
              <a:r>
                <a:rPr lang="nl-NL" sz="2000" i="1"/>
                <a:t> (partly)</a:t>
              </a:r>
              <a:endParaRPr lang="en-US" sz="2000" i="1"/>
            </a:p>
          </p:txBody>
        </p:sp>
        <p:sp>
          <p:nvSpPr>
            <p:cNvPr id="195" name="Right Arrow 194"/>
            <p:cNvSpPr/>
            <p:nvPr/>
          </p:nvSpPr>
          <p:spPr>
            <a:xfrm rot="4149966">
              <a:off x="7531317" y="3640833"/>
              <a:ext cx="1029521" cy="2807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3B69A6E7-3B75-754F-B395-2718ECAB1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4800" y="4255406"/>
              <a:ext cx="7955280" cy="2514963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Course topics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11404600" cy="5181600"/>
          </a:xfrm>
        </p:spPr>
        <p:txBody>
          <a:bodyPr/>
          <a:lstStyle/>
          <a:p>
            <a:r>
              <a:rPr lang="en-US" sz="2800" noProof="0"/>
              <a:t>Introduction: ‘once over lightly’</a:t>
            </a:r>
            <a:endParaRPr lang="en-US" sz="2800" noProof="0" dirty="0"/>
          </a:p>
          <a:p>
            <a:r>
              <a:rPr lang="en-US" sz="2800" noProof="0" dirty="0"/>
              <a:t>What </a:t>
            </a:r>
            <a:r>
              <a:rPr lang="en-US" sz="2800" noProof="0"/>
              <a:t>are ANNs </a:t>
            </a:r>
            <a:r>
              <a:rPr lang="en-US" sz="2800" noProof="0" dirty="0"/>
              <a:t>and how do they operate</a:t>
            </a:r>
          </a:p>
          <a:p>
            <a:pPr lvl="1"/>
            <a:r>
              <a:rPr lang="en-US" sz="2400" noProof="0" dirty="0"/>
              <a:t>Convolutional Neural Networks</a:t>
            </a:r>
          </a:p>
          <a:p>
            <a:pPr lvl="1"/>
            <a:r>
              <a:rPr lang="en-US" sz="2400" noProof="0" dirty="0"/>
              <a:t>Learning principles</a:t>
            </a:r>
          </a:p>
          <a:p>
            <a:pPr lvl="1"/>
            <a:r>
              <a:rPr lang="en-US" sz="2400" noProof="0" dirty="0"/>
              <a:t>Learning Frameworks</a:t>
            </a:r>
          </a:p>
          <a:p>
            <a:pPr lvl="1"/>
            <a:r>
              <a:rPr lang="en-US" sz="2400" noProof="0" dirty="0"/>
              <a:t>Applications </a:t>
            </a:r>
            <a:r>
              <a:rPr lang="en-US" sz="2400" noProof="0"/>
              <a:t>using ANNs</a:t>
            </a:r>
            <a:endParaRPr lang="en-US" sz="2400" noProof="0" dirty="0"/>
          </a:p>
          <a:p>
            <a:r>
              <a:rPr lang="en-US" sz="2800" noProof="0"/>
              <a:t>Optimizations: 3 types</a:t>
            </a:r>
            <a:endParaRPr lang="en-US" sz="2800" noProof="0" dirty="0"/>
          </a:p>
          <a:p>
            <a:pPr lvl="1"/>
            <a:r>
              <a:rPr lang="en-US" sz="2400" noProof="0" dirty="0"/>
              <a:t>Making the NW more compact</a:t>
            </a:r>
          </a:p>
          <a:p>
            <a:pPr lvl="1"/>
            <a:r>
              <a:rPr lang="en-US" sz="2400" noProof="0" dirty="0"/>
              <a:t>Quantization of activations and weights</a:t>
            </a:r>
          </a:p>
          <a:p>
            <a:pPr lvl="1"/>
            <a:r>
              <a:rPr lang="en-US" sz="2400" noProof="0" dirty="0"/>
              <a:t>Exploiting data &amp; weight reuse by advanced loop transformations and local buffering</a:t>
            </a:r>
          </a:p>
          <a:p>
            <a:r>
              <a:rPr lang="en-US" sz="2800" dirty="0"/>
              <a:t>A</a:t>
            </a:r>
            <a:r>
              <a:rPr lang="en-US" sz="2800" noProof="0"/>
              <a:t>NN </a:t>
            </a:r>
            <a:r>
              <a:rPr lang="en-US" sz="2800" noProof="0" dirty="0"/>
              <a:t>architectures and accelerators</a:t>
            </a:r>
          </a:p>
          <a:p>
            <a:r>
              <a:rPr lang="en-US" sz="2800" noProof="0"/>
              <a:t>The future: Beyond </a:t>
            </a:r>
            <a:r>
              <a:rPr lang="en-US" sz="2800" dirty="0"/>
              <a:t>A</a:t>
            </a:r>
            <a:r>
              <a:rPr lang="en-US" sz="2800" noProof="0"/>
              <a:t>NNs</a:t>
            </a:r>
            <a:endParaRPr lang="en-US" sz="2800" noProof="0" dirty="0"/>
          </a:p>
          <a:p>
            <a:endParaRPr lang="en-US" sz="2800" noProof="0" dirty="0"/>
          </a:p>
        </p:txBody>
      </p:sp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IA 5LIL0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E36B-6E43-46EC-92FC-21220FA973F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10001" y="2514600"/>
            <a:ext cx="237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304800"/>
            <a:ext cx="1990725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autoUpdateAnimBg="0" advAuto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l New Scheme">
    <a:dk1>
      <a:sysClr val="windowText" lastClr="000000"/>
    </a:dk1>
    <a:lt1>
      <a:sysClr val="window" lastClr="FFFFFF"/>
    </a:lt1>
    <a:dk2>
      <a:srgbClr val="004280"/>
    </a:dk2>
    <a:lt2>
      <a:srgbClr val="B1BABF"/>
    </a:lt2>
    <a:accent1>
      <a:srgbClr val="0071C5"/>
    </a:accent1>
    <a:accent2>
      <a:srgbClr val="00AEEF"/>
    </a:accent2>
    <a:accent3>
      <a:srgbClr val="8DC8E8"/>
    </a:accent3>
    <a:accent4>
      <a:srgbClr val="FFDA00"/>
    </a:accent4>
    <a:accent5>
      <a:srgbClr val="FDB813"/>
    </a:accent5>
    <a:accent6>
      <a:srgbClr val="A6CE39"/>
    </a:accent6>
    <a:hlink>
      <a:srgbClr val="939598"/>
    </a:hlink>
    <a:folHlink>
      <a:srgbClr val="ED1C24"/>
    </a:folHlink>
  </a:clrScheme>
  <a:fontScheme name="Intel">
    <a:majorFont>
      <a:latin typeface="Neo Sans Intel Light"/>
      <a:ea typeface=""/>
      <a:cs typeface=""/>
    </a:majorFont>
    <a:minorFont>
      <a:latin typeface="Neo Sans Inte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8857</TotalTime>
  <Words>1581</Words>
  <Application>Microsoft Office PowerPoint</Application>
  <PresentationFormat>Widescreen</PresentationFormat>
  <Paragraphs>229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Comic Sans MS</vt:lpstr>
      <vt:lpstr>Courier New</vt:lpstr>
      <vt:lpstr>Neo Sans Intel</vt:lpstr>
      <vt:lpstr>Times New Roman</vt:lpstr>
      <vt:lpstr>Default Design</vt:lpstr>
      <vt:lpstr>Intelligent Architectures 5LIL0  Overview + Guidelines</vt:lpstr>
      <vt:lpstr>Intelligent Architectures (IA, 5LIL0)</vt:lpstr>
      <vt:lpstr>PowerPoint Presentation</vt:lpstr>
      <vt:lpstr>ImageNet Winners (top-5 classification error)</vt:lpstr>
      <vt:lpstr>Example (small) ANN for image recognition</vt:lpstr>
      <vt:lpstr>ML vs DL (from Walter Riveira (Intel))</vt:lpstr>
      <vt:lpstr>How does DL work</vt:lpstr>
      <vt:lpstr>Intelligent Architectures course: 3 parts </vt:lpstr>
      <vt:lpstr>Course topics</vt:lpstr>
      <vt:lpstr>Learning goals</vt:lpstr>
      <vt:lpstr>Prerequisites</vt:lpstr>
      <vt:lpstr>Course Organization</vt:lpstr>
      <vt:lpstr>Tentative Schedule Lectures 1-8</vt:lpstr>
      <vt:lpstr>Tentative Schedule Lectures 9-16</vt:lpstr>
      <vt:lpstr>Intelligent Architectures Team</vt:lpstr>
      <vt:lpstr>Practical Experience</vt:lpstr>
      <vt:lpstr>Lab1: Design an ANN using PyTorch</vt:lpstr>
      <vt:lpstr>Lab2: Map an ANN to an GPU</vt:lpstr>
      <vt:lpstr>Lab3: Map an ANN to an ASIP</vt:lpstr>
      <vt:lpstr>Material</vt:lpstr>
      <vt:lpstr>Exam + Grading: Oral exam (in exam weeks)</vt:lpstr>
      <vt:lpstr>Intelligent Architectures, 5LIL0 </vt:lpstr>
    </vt:vector>
  </TitlesOfParts>
  <Company>Imec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Microprocessor Design 2002</dc:title>
  <dc:creator>henk corporaal</dc:creator>
  <cp:lastModifiedBy>Corporaal, Henk</cp:lastModifiedBy>
  <cp:revision>155</cp:revision>
  <dcterms:created xsi:type="dcterms:W3CDTF">2002-06-19T15:40:13Z</dcterms:created>
  <dcterms:modified xsi:type="dcterms:W3CDTF">2022-02-07T15:31:04Z</dcterms:modified>
</cp:coreProperties>
</file>