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9.jpg" ContentType="image/jpeg"/>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3"/>
  </p:notesMasterIdLst>
  <p:sldIdLst>
    <p:sldId id="256" r:id="rId2"/>
    <p:sldId id="299" r:id="rId3"/>
    <p:sldId id="300" r:id="rId4"/>
    <p:sldId id="301" r:id="rId5"/>
    <p:sldId id="263" r:id="rId6"/>
    <p:sldId id="410" r:id="rId7"/>
    <p:sldId id="305" r:id="rId8"/>
    <p:sldId id="298" r:id="rId9"/>
    <p:sldId id="297" r:id="rId10"/>
    <p:sldId id="260" r:id="rId11"/>
    <p:sldId id="296" r:id="rId12"/>
    <p:sldId id="267" r:id="rId13"/>
    <p:sldId id="307" r:id="rId14"/>
    <p:sldId id="567" r:id="rId15"/>
    <p:sldId id="318" r:id="rId16"/>
    <p:sldId id="322" r:id="rId17"/>
    <p:sldId id="385" r:id="rId18"/>
    <p:sldId id="568" r:id="rId19"/>
    <p:sldId id="569" r:id="rId20"/>
    <p:sldId id="570" r:id="rId21"/>
    <p:sldId id="329" r:id="rId22"/>
    <p:sldId id="571" r:id="rId23"/>
    <p:sldId id="572" r:id="rId24"/>
    <p:sldId id="573" r:id="rId25"/>
    <p:sldId id="333" r:id="rId26"/>
    <p:sldId id="335" r:id="rId27"/>
    <p:sldId id="336" r:id="rId28"/>
    <p:sldId id="320" r:id="rId29"/>
    <p:sldId id="574" r:id="rId30"/>
    <p:sldId id="340" r:id="rId31"/>
    <p:sldId id="339" r:id="rId32"/>
    <p:sldId id="341" r:id="rId33"/>
    <p:sldId id="409" r:id="rId34"/>
    <p:sldId id="342" r:id="rId35"/>
    <p:sldId id="343" r:id="rId36"/>
    <p:sldId id="344" r:id="rId37"/>
    <p:sldId id="345" r:id="rId38"/>
    <p:sldId id="346" r:id="rId39"/>
    <p:sldId id="347" r:id="rId40"/>
    <p:sldId id="348" r:id="rId41"/>
    <p:sldId id="349" r:id="rId42"/>
    <p:sldId id="358" r:id="rId43"/>
    <p:sldId id="359" r:id="rId44"/>
    <p:sldId id="360" r:id="rId45"/>
    <p:sldId id="357" r:id="rId46"/>
    <p:sldId id="575" r:id="rId47"/>
    <p:sldId id="361" r:id="rId48"/>
    <p:sldId id="362" r:id="rId49"/>
    <p:sldId id="363" r:id="rId50"/>
    <p:sldId id="664" r:id="rId51"/>
    <p:sldId id="665" r:id="rId52"/>
    <p:sldId id="666" r:id="rId53"/>
    <p:sldId id="668" r:id="rId54"/>
    <p:sldId id="367" r:id="rId55"/>
    <p:sldId id="669" r:id="rId56"/>
    <p:sldId id="382" r:id="rId57"/>
    <p:sldId id="303" r:id="rId58"/>
    <p:sldId id="304" r:id="rId59"/>
    <p:sldId id="306" r:id="rId60"/>
    <p:sldId id="449" r:id="rId61"/>
    <p:sldId id="450" r:id="rId62"/>
    <p:sldId id="451" r:id="rId63"/>
    <p:sldId id="453" r:id="rId64"/>
    <p:sldId id="455" r:id="rId65"/>
    <p:sldId id="454" r:id="rId66"/>
    <p:sldId id="456" r:id="rId67"/>
    <p:sldId id="670" r:id="rId68"/>
    <p:sldId id="424" r:id="rId69"/>
    <p:sldId id="425" r:id="rId70"/>
    <p:sldId id="448" r:id="rId71"/>
    <p:sldId id="561" r:id="rId72"/>
    <p:sldId id="671" r:id="rId73"/>
    <p:sldId id="536" r:id="rId74"/>
    <p:sldId id="677" r:id="rId75"/>
    <p:sldId id="526" r:id="rId76"/>
    <p:sldId id="389" r:id="rId77"/>
    <p:sldId id="390" r:id="rId78"/>
    <p:sldId id="386" r:id="rId79"/>
    <p:sldId id="481" r:id="rId80"/>
    <p:sldId id="480" r:id="rId81"/>
    <p:sldId id="497" r:id="rId82"/>
    <p:sldId id="351" r:id="rId83"/>
    <p:sldId id="372" r:id="rId84"/>
    <p:sldId id="259" r:id="rId85"/>
    <p:sldId id="514" r:id="rId86"/>
    <p:sldId id="496" r:id="rId87"/>
    <p:sldId id="672" r:id="rId88"/>
    <p:sldId id="394" r:id="rId89"/>
    <p:sldId id="392" r:id="rId90"/>
    <p:sldId id="393" r:id="rId91"/>
    <p:sldId id="380" r:id="rId92"/>
    <p:sldId id="395" r:id="rId93"/>
    <p:sldId id="673" r:id="rId94"/>
    <p:sldId id="280" r:id="rId95"/>
    <p:sldId id="686" r:id="rId96"/>
    <p:sldId id="290" r:id="rId97"/>
    <p:sldId id="291" r:id="rId98"/>
    <p:sldId id="292" r:id="rId99"/>
    <p:sldId id="426" r:id="rId100"/>
    <p:sldId id="685" r:id="rId101"/>
    <p:sldId id="399" r:id="rId102"/>
    <p:sldId id="560" r:id="rId103"/>
    <p:sldId id="687" r:id="rId104"/>
    <p:sldId id="396" r:id="rId105"/>
    <p:sldId id="564" r:id="rId106"/>
    <p:sldId id="402" r:id="rId107"/>
    <p:sldId id="674" r:id="rId108"/>
    <p:sldId id="423" r:id="rId109"/>
    <p:sldId id="565" r:id="rId110"/>
    <p:sldId id="566" r:id="rId111"/>
    <p:sldId id="675" r:id="rId112"/>
    <p:sldId id="315" r:id="rId113"/>
    <p:sldId id="277" r:id="rId114"/>
    <p:sldId id="688" r:id="rId115"/>
    <p:sldId id="676" r:id="rId116"/>
    <p:sldId id="403" r:id="rId117"/>
    <p:sldId id="407" r:id="rId118"/>
    <p:sldId id="689" r:id="rId119"/>
    <p:sldId id="406" r:id="rId120"/>
    <p:sldId id="401" r:id="rId121"/>
    <p:sldId id="295" r:id="rId122"/>
  </p:sldIdLst>
  <p:sldSz cx="12192000" cy="6858000"/>
  <p:notesSz cx="6794500"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poraal, H." initials="HC" lastIdx="2" clrIdx="0">
    <p:extLst>
      <p:ext uri="{19B8F6BF-5375-455C-9EA6-DF929625EA0E}">
        <p15:presenceInfo xmlns:p15="http://schemas.microsoft.com/office/powerpoint/2012/main" userId="Corporaal,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CCFF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46" autoAdjust="0"/>
    <p:restoredTop sz="95655" autoAdjust="0"/>
  </p:normalViewPr>
  <p:slideViewPr>
    <p:cSldViewPr>
      <p:cViewPr varScale="1">
        <p:scale>
          <a:sx n="93" d="100"/>
          <a:sy n="93" d="100"/>
        </p:scale>
        <p:origin x="369" y="27"/>
      </p:cViewPr>
      <p:guideLst>
        <p:guide orient="horz" pos="2160"/>
        <p:guide pos="3840"/>
      </p:guideLst>
    </p:cSldViewPr>
  </p:slideViewPr>
  <p:outlineViewPr>
    <p:cViewPr>
      <p:scale>
        <a:sx n="33" d="100"/>
        <a:sy n="33" d="100"/>
      </p:scale>
      <p:origin x="0" y="-924"/>
    </p:cViewPr>
  </p:outlineViewPr>
  <p:notesTextViewPr>
    <p:cViewPr>
      <p:scale>
        <a:sx n="3" d="2"/>
        <a:sy n="3" d="2"/>
      </p:scale>
      <p:origin x="0" y="0"/>
    </p:cViewPr>
  </p:notesTextViewPr>
  <p:sorterViewPr>
    <p:cViewPr>
      <p:scale>
        <a:sx n="110" d="100"/>
        <a:sy n="110" d="100"/>
      </p:scale>
      <p:origin x="0" y="-16470"/>
    </p:cViewPr>
  </p:sorterViewPr>
  <p:notesViewPr>
    <p:cSldViewPr>
      <p:cViewPr varScale="1">
        <p:scale>
          <a:sx n="63" d="100"/>
          <a:sy n="63" d="100"/>
        </p:scale>
        <p:origin x="2145"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3"/>
          <c:order val="0"/>
          <c:tx>
            <c:v>Traditional methods</c:v>
          </c:tx>
          <c:spPr>
            <a:solidFill>
              <a:schemeClr val="accent2"/>
            </a:solidFill>
            <a:ln>
              <a:solidFill>
                <a:sysClr val="windowText" lastClr="000000"/>
              </a:solidFill>
            </a:ln>
            <a:effectLst/>
          </c:spPr>
          <c:invertIfNegative val="0"/>
          <c:dPt>
            <c:idx val="0"/>
            <c:invertIfNegative val="0"/>
            <c:bubble3D val="0"/>
            <c:spPr>
              <a:solidFill>
                <a:schemeClr val="accent2"/>
              </a:solidFill>
              <a:ln>
                <a:solidFill>
                  <a:sysClr val="windowText" lastClr="000000"/>
                </a:solidFill>
              </a:ln>
              <a:effectLst/>
            </c:spPr>
            <c:extLst>
              <c:ext xmlns:c16="http://schemas.microsoft.com/office/drawing/2014/chart" uri="{C3380CC4-5D6E-409C-BE32-E72D297353CC}">
                <c16:uniqueId val="{00000001-D346-4B61-A5DD-64FF68279041}"/>
              </c:ext>
            </c:extLst>
          </c:dPt>
          <c:dPt>
            <c:idx val="2"/>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3-D346-4B61-A5DD-64FF68279041}"/>
              </c:ext>
            </c:extLst>
          </c:dPt>
          <c:dPt>
            <c:idx val="3"/>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5-D346-4B61-A5DD-64FF68279041}"/>
              </c:ext>
            </c:extLst>
          </c:dPt>
          <c:dPt>
            <c:idx val="4"/>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7-D346-4B61-A5DD-64FF68279041}"/>
              </c:ext>
            </c:extLst>
          </c:dPt>
          <c:dPt>
            <c:idx val="5"/>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9-D346-4B61-A5DD-64FF68279041}"/>
              </c:ext>
            </c:extLst>
          </c:dPt>
          <c:dPt>
            <c:idx val="6"/>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B-D346-4B61-A5DD-64FF68279041}"/>
              </c:ext>
            </c:extLst>
          </c:dPt>
          <c:dPt>
            <c:idx val="7"/>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D-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Ref>
              <c:f>Sheet1!$B$42:$B$49</c:f>
              <c:numCache>
                <c:formatCode>0%</c:formatCode>
                <c:ptCount val="8"/>
                <c:pt idx="0">
                  <c:v>0.28199999999999997</c:v>
                </c:pt>
                <c:pt idx="1">
                  <c:v>0.25800000000000001</c:v>
                </c:pt>
                <c:pt idx="2">
                  <c:v>0.16399999999999998</c:v>
                </c:pt>
                <c:pt idx="3">
                  <c:v>0.11699999999999999</c:v>
                </c:pt>
                <c:pt idx="4">
                  <c:v>6.7000000000000004E-2</c:v>
                </c:pt>
                <c:pt idx="5">
                  <c:v>3.567E-2</c:v>
                </c:pt>
                <c:pt idx="6">
                  <c:v>2.9909999999999999E-2</c:v>
                </c:pt>
                <c:pt idx="7">
                  <c:v>2.2509999999999999E-2</c:v>
                </c:pt>
              </c:numCache>
            </c:numRef>
          </c:val>
          <c:extLst>
            <c:ext xmlns:c16="http://schemas.microsoft.com/office/drawing/2014/chart" uri="{C3380CC4-5D6E-409C-BE32-E72D297353CC}">
              <c16:uniqueId val="{0000000E-D346-4B61-A5DD-64FF68279041}"/>
            </c:ext>
          </c:extLst>
        </c:ser>
        <c:ser>
          <c:idx val="0"/>
          <c:order val="1"/>
          <c:tx>
            <c:v>Deep Learning</c:v>
          </c:tx>
          <c:spPr>
            <a:solidFill>
              <a:srgbClr val="00FF00"/>
            </a:solidFill>
            <a:ln>
              <a:solidFill>
                <a:sysClr val="windowText" lastClr="000000"/>
              </a:solidFill>
            </a:ln>
            <a:effectLst/>
          </c:spPr>
          <c:invertIfNegative val="0"/>
          <c:dPt>
            <c:idx val="2"/>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0-D346-4B61-A5DD-64FF68279041}"/>
              </c:ext>
            </c:extLst>
          </c:dPt>
          <c:dPt>
            <c:idx val="3"/>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2-D346-4B61-A5DD-64FF68279041}"/>
              </c:ext>
            </c:extLst>
          </c:dPt>
          <c:dPt>
            <c:idx val="4"/>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4-D346-4B61-A5DD-64FF68279041}"/>
              </c:ext>
            </c:extLst>
          </c:dPt>
          <c:dPt>
            <c:idx val="5"/>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6-D346-4B61-A5DD-64FF68279041}"/>
              </c:ext>
            </c:extLst>
          </c:dPt>
          <c:dPt>
            <c:idx val="6"/>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8-D346-4B61-A5DD-64FF68279041}"/>
              </c:ext>
            </c:extLst>
          </c:dPt>
          <c:dPt>
            <c:idx val="7"/>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A-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Lit>
              <c:formatCode>General</c:formatCode>
              <c:ptCount val="1"/>
              <c:pt idx="0">
                <c:v>0</c:v>
              </c:pt>
            </c:numLit>
          </c:val>
          <c:extLst>
            <c:ext xmlns:c16="http://schemas.microsoft.com/office/drawing/2014/chart" uri="{C3380CC4-5D6E-409C-BE32-E72D297353CC}">
              <c16:uniqueId val="{0000001B-D346-4B61-A5DD-64FF68279041}"/>
            </c:ext>
          </c:extLst>
        </c:ser>
        <c:dLbls>
          <c:showLegendKey val="0"/>
          <c:showVal val="0"/>
          <c:showCatName val="0"/>
          <c:showSerName val="0"/>
          <c:showPercent val="0"/>
          <c:showBubbleSize val="0"/>
        </c:dLbls>
        <c:gapWidth val="50"/>
        <c:overlap val="100"/>
        <c:axId val="384720816"/>
        <c:axId val="384708664"/>
      </c:barChart>
      <c:lineChart>
        <c:grouping val="standard"/>
        <c:varyColors val="0"/>
        <c:ser>
          <c:idx val="1"/>
          <c:order val="2"/>
          <c:tx>
            <c:strRef>
              <c:f>Sheet1!$C$41</c:f>
              <c:strCache>
                <c:ptCount val="1"/>
                <c:pt idx="0">
                  <c:v>Human</c:v>
                </c:pt>
              </c:strCache>
            </c:strRef>
          </c:tx>
          <c:spPr>
            <a:ln w="28575" cap="rnd">
              <a:solidFill>
                <a:srgbClr val="FF0000"/>
              </a:solidFill>
              <a:prstDash val="sysDot"/>
              <a:round/>
            </a:ln>
            <a:effectLst/>
          </c:spPr>
          <c:marker>
            <c:symbol val="none"/>
          </c:marker>
          <c:val>
            <c:numRef>
              <c:f>Sheet1!$C$42:$C$49</c:f>
              <c:numCache>
                <c:formatCode>0%</c:formatCode>
                <c:ptCount val="8"/>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numCache>
            </c:numRef>
          </c:val>
          <c:smooth val="0"/>
          <c:extLst>
            <c:ext xmlns:c16="http://schemas.microsoft.com/office/drawing/2014/chart" uri="{C3380CC4-5D6E-409C-BE32-E72D297353CC}">
              <c16:uniqueId val="{0000001C-D346-4B61-A5DD-64FF68279041}"/>
            </c:ext>
          </c:extLst>
        </c:ser>
        <c:dLbls>
          <c:showLegendKey val="0"/>
          <c:showVal val="0"/>
          <c:showCatName val="0"/>
          <c:showSerName val="0"/>
          <c:showPercent val="0"/>
          <c:showBubbleSize val="0"/>
        </c:dLbls>
        <c:marker val="1"/>
        <c:smooth val="0"/>
        <c:axId val="384720816"/>
        <c:axId val="384708664"/>
      </c:lineChart>
      <c:catAx>
        <c:axId val="3847208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384708664"/>
        <c:crosses val="autoZero"/>
        <c:auto val="1"/>
        <c:lblAlgn val="ctr"/>
        <c:lblOffset val="100"/>
        <c:noMultiLvlLbl val="0"/>
      </c:catAx>
      <c:valAx>
        <c:axId val="38470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r>
                  <a:rPr lang="en-US" sz="2400" i="1" dirty="0"/>
                  <a:t>top-5 error</a:t>
                </a:r>
              </a:p>
            </c:rich>
          </c:tx>
          <c:layout>
            <c:manualLayout>
              <c:xMode val="edge"/>
              <c:yMode val="edge"/>
              <c:x val="8.549832598317016E-3"/>
              <c:y val="0.31237267962922921"/>
            </c:manualLayout>
          </c:layout>
          <c:overlay val="0"/>
          <c:spPr>
            <a:noFill/>
            <a:ln>
              <a:noFill/>
            </a:ln>
            <a:effectLst/>
          </c:spPr>
          <c:txPr>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38472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solidFill>
            <a:schemeClr val="tx1"/>
          </a:solidFill>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9-02T18:10:15.773" idx="2">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image" Target="../media/image65.wmf"/><Relationship Id="rId7" Type="http://schemas.openxmlformats.org/officeDocument/2006/relationships/image" Target="../media/image69.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4595" cy="4946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849907" y="0"/>
            <a:ext cx="2944594" cy="4946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95250" y="742950"/>
            <a:ext cx="6604000" cy="37147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06867" y="4705692"/>
            <a:ext cx="4980767" cy="44566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411383"/>
            <a:ext cx="2944595" cy="49461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849907" y="9411383"/>
            <a:ext cx="2944594" cy="49461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97D0DC7-FC62-483E-B15A-1674AE0F20B2}" type="slidenum">
              <a:rPr lang="en-US"/>
              <a:pPr>
                <a:defRPr/>
              </a:pPr>
              <a:t>‹#›</a:t>
            </a:fld>
            <a:endParaRPr lang="en-US"/>
          </a:p>
        </p:txBody>
      </p:sp>
    </p:spTree>
    <p:extLst>
      <p:ext uri="{BB962C8B-B14F-4D97-AF65-F5344CB8AC3E}">
        <p14:creationId xmlns:p14="http://schemas.microsoft.com/office/powerpoint/2010/main" val="3683456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6C7C73FD-B77F-4819-BE4F-94E8194CC694}" type="slidenum">
              <a:rPr lang="en-US" smtClean="0"/>
              <a:pPr/>
              <a:t>1</a:t>
            </a:fld>
            <a:endParaRPr lang="en-US" dirty="0"/>
          </a:p>
        </p:txBody>
      </p:sp>
      <p:sp>
        <p:nvSpPr>
          <p:cNvPr id="11267" name="Rectangle 2"/>
          <p:cNvSpPr>
            <a:spLocks noGrp="1" noRot="1" noChangeAspect="1" noChangeArrowheads="1" noTextEdit="1"/>
          </p:cNvSpPr>
          <p:nvPr>
            <p:ph type="sldImg"/>
          </p:nvPr>
        </p:nvSpPr>
        <p:spPr>
          <a:xfrm>
            <a:off x="95250" y="742950"/>
            <a:ext cx="6604000" cy="3714750"/>
          </a:xfrm>
          <a:ln/>
        </p:spPr>
      </p:sp>
      <p:sp>
        <p:nvSpPr>
          <p:cNvPr id="112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526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79D9B4E-C6D4-4B36-83E8-D3174AB0B2E6}" type="slidenum">
              <a:rPr lang="en-US" smtClean="0"/>
              <a:t>74</a:t>
            </a:fld>
            <a:endParaRPr lang="en-US"/>
          </a:p>
        </p:txBody>
      </p:sp>
    </p:spTree>
    <p:extLst>
      <p:ext uri="{BB962C8B-B14F-4D97-AF65-F5344CB8AC3E}">
        <p14:creationId xmlns:p14="http://schemas.microsoft.com/office/powerpoint/2010/main" val="400565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81</a:t>
            </a:fld>
            <a:endParaRPr lang="nl-NL"/>
          </a:p>
        </p:txBody>
      </p:sp>
    </p:spTree>
    <p:extLst>
      <p:ext uri="{BB962C8B-B14F-4D97-AF65-F5344CB8AC3E}">
        <p14:creationId xmlns:p14="http://schemas.microsoft.com/office/powerpoint/2010/main" val="33963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E3715-DEE9-4158-A9CF-FA72DFA014BC}" type="slidenum">
              <a:rPr lang="en-US" altLang="en-US"/>
              <a:pPr/>
              <a:t>92</a:t>
            </a:fld>
            <a:endParaRPr lang="en-US"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81979" y="7291349"/>
            <a:ext cx="4843881" cy="295065"/>
          </a:xfrm>
        </p:spPr>
        <p:txBody>
          <a:bodyPr/>
          <a:lstStyle/>
          <a:p>
            <a:endParaRPr lang="en-US" altLang="en-US"/>
          </a:p>
        </p:txBody>
      </p:sp>
    </p:spTree>
    <p:extLst>
      <p:ext uri="{BB962C8B-B14F-4D97-AF65-F5344CB8AC3E}">
        <p14:creationId xmlns:p14="http://schemas.microsoft.com/office/powerpoint/2010/main" val="35969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93611B4-7223-4BE0-A230-F17087DBCB0E}"/>
              </a:ext>
            </a:extLst>
          </p:cNvPr>
          <p:cNvSpPr txBox="1">
            <a:spLocks noGrp="1"/>
          </p:cNvSpPr>
          <p:nvPr>
            <p:ph type="sldNum" sz="quarter" idx="5"/>
          </p:nvPr>
        </p:nvSpPr>
        <p:spPr>
          <a:ln/>
        </p:spPr>
        <p:txBody>
          <a:bodyPr lIns="0" tIns="0" rIns="0" bIns="0" anchor="b" anchorCtr="0">
            <a:noAutofit/>
          </a:bodyPr>
          <a:lstStyle/>
          <a:p>
            <a:pPr lvl="0"/>
            <a:fld id="{46950948-04F1-48C3-951E-F8680C8D3F40}" type="slidenum">
              <a:t>94</a:t>
            </a:fld>
            <a:endParaRPr lang="en-US"/>
          </a:p>
        </p:txBody>
      </p:sp>
      <p:sp>
        <p:nvSpPr>
          <p:cNvPr id="2" name="Google Shape;231;p3:notes">
            <a:extLst>
              <a:ext uri="{FF2B5EF4-FFF2-40B4-BE49-F238E27FC236}">
                <a16:creationId xmlns:a16="http://schemas.microsoft.com/office/drawing/2014/main" id="{C1AC6DB4-DCB2-4550-BBC8-BAC810A87A03}"/>
              </a:ext>
            </a:extLst>
          </p:cNvPr>
          <p:cNvSpPr txBox="1">
            <a:spLocks noGrp="1"/>
          </p:cNvSpPr>
          <p:nvPr>
            <p:ph type="body" sz="quarter" idx="1"/>
          </p:nvPr>
        </p:nvSpPr>
        <p:spPr>
          <a:xfrm>
            <a:off x="665761" y="5121956"/>
            <a:ext cx="5325742" cy="4190083"/>
          </a:xfrm>
        </p:spPr>
        <p:txBody>
          <a:bodyPr wrap="square" lIns="91440" tIns="45720" rIns="91440" bIns="45720" anchor="t">
            <a:noAutofit/>
          </a:bodyPr>
          <a:lstStyle/>
          <a:p>
            <a:endParaRPr lang="en-US"/>
          </a:p>
        </p:txBody>
      </p:sp>
      <p:sp>
        <p:nvSpPr>
          <p:cNvPr id="3" name="Google Shape;232;p3:notes">
            <a:extLst>
              <a:ext uri="{FF2B5EF4-FFF2-40B4-BE49-F238E27FC236}">
                <a16:creationId xmlns:a16="http://schemas.microsoft.com/office/drawing/2014/main" id="{E1AF45D2-5D7C-4A03-95A1-56EE49997877}"/>
              </a:ext>
            </a:extLst>
          </p:cNvPr>
          <p:cNvSpPr>
            <a:spLocks noGrp="1" noRot="1" noChangeAspect="1" noResize="1"/>
          </p:cNvSpPr>
          <p:nvPr>
            <p:ph type="sldImg"/>
          </p:nvPr>
        </p:nvSpPr>
        <p:spPr>
          <a:xfrm>
            <a:off x="136525" y="1330325"/>
            <a:ext cx="6384925" cy="3592513"/>
          </a:xfrm>
          <a:solidFill>
            <a:srgbClr val="729FCF"/>
          </a:solidFill>
          <a:ln w="25400">
            <a:solidFill>
              <a:srgbClr val="3465A4"/>
            </a:solidFill>
            <a:prstDash val="soli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35B971-5024-404E-A443-45B9902245EF}"/>
              </a:ext>
            </a:extLst>
          </p:cNvPr>
          <p:cNvSpPr txBox="1">
            <a:spLocks noGrp="1"/>
          </p:cNvSpPr>
          <p:nvPr>
            <p:ph type="sldNum" sz="quarter" idx="5"/>
          </p:nvPr>
        </p:nvSpPr>
        <p:spPr>
          <a:ln/>
        </p:spPr>
        <p:txBody>
          <a:bodyPr lIns="0" tIns="0" rIns="0" bIns="0" anchor="b" anchorCtr="0">
            <a:noAutofit/>
          </a:bodyPr>
          <a:lstStyle/>
          <a:p>
            <a:pPr lvl="0"/>
            <a:fld id="{BF763346-2CE7-4CF5-BB22-CFBF823772FE}" type="slidenum">
              <a:t>95</a:t>
            </a:fld>
            <a:endParaRPr lang="en-US"/>
          </a:p>
        </p:txBody>
      </p:sp>
      <p:sp>
        <p:nvSpPr>
          <p:cNvPr id="2" name="Google Shape;231;p3:notes">
            <a:extLst>
              <a:ext uri="{FF2B5EF4-FFF2-40B4-BE49-F238E27FC236}">
                <a16:creationId xmlns:a16="http://schemas.microsoft.com/office/drawing/2014/main" id="{D713B2CD-05E2-4762-AB5A-0C85D782BD48}"/>
              </a:ext>
            </a:extLst>
          </p:cNvPr>
          <p:cNvSpPr txBox="1">
            <a:spLocks noGrp="1"/>
          </p:cNvSpPr>
          <p:nvPr>
            <p:ph type="body" sz="quarter" idx="1"/>
          </p:nvPr>
        </p:nvSpPr>
        <p:spPr>
          <a:xfrm>
            <a:off x="665761" y="5121956"/>
            <a:ext cx="5325742" cy="4190083"/>
          </a:xfrm>
        </p:spPr>
        <p:txBody>
          <a:bodyPr wrap="square" lIns="91440" tIns="45720" rIns="91440" bIns="45720" anchor="t">
            <a:noAutofit/>
          </a:bodyPr>
          <a:lstStyle/>
          <a:p>
            <a:endParaRPr lang="en-US"/>
          </a:p>
        </p:txBody>
      </p:sp>
      <p:sp>
        <p:nvSpPr>
          <p:cNvPr id="3" name="Google Shape;232;p3:notes">
            <a:extLst>
              <a:ext uri="{FF2B5EF4-FFF2-40B4-BE49-F238E27FC236}">
                <a16:creationId xmlns:a16="http://schemas.microsoft.com/office/drawing/2014/main" id="{11268808-D81B-49A4-B4BE-51E5B566AA30}"/>
              </a:ext>
            </a:extLst>
          </p:cNvPr>
          <p:cNvSpPr>
            <a:spLocks noGrp="1" noRot="1" noChangeAspect="1" noResize="1"/>
          </p:cNvSpPr>
          <p:nvPr>
            <p:ph type="sldImg"/>
          </p:nvPr>
        </p:nvSpPr>
        <p:spPr>
          <a:xfrm>
            <a:off x="136525" y="1330325"/>
            <a:ext cx="6384925" cy="3592513"/>
          </a:xfrm>
          <a:solidFill>
            <a:srgbClr val="729FCF"/>
          </a:solidFill>
          <a:ln w="25400">
            <a:solidFill>
              <a:srgbClr val="3465A4"/>
            </a:solidFill>
            <a:prstDash val="soli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E6BA1D7-069E-4971-9966-D5BC195652AB}"/>
              </a:ext>
            </a:extLst>
          </p:cNvPr>
          <p:cNvSpPr txBox="1">
            <a:spLocks noGrp="1"/>
          </p:cNvSpPr>
          <p:nvPr>
            <p:ph type="sldNum" sz="quarter" idx="5"/>
          </p:nvPr>
        </p:nvSpPr>
        <p:spPr>
          <a:ln/>
        </p:spPr>
        <p:txBody>
          <a:bodyPr lIns="0" tIns="0" rIns="0" bIns="0" anchor="b" anchorCtr="0">
            <a:noAutofit/>
          </a:bodyPr>
          <a:lstStyle/>
          <a:p>
            <a:pPr lvl="0"/>
            <a:fld id="{5830F2CF-1D2B-4DDD-81FD-194C55C7C594}" type="slidenum">
              <a:t>96</a:t>
            </a:fld>
            <a:endParaRPr lang="en-US"/>
          </a:p>
        </p:txBody>
      </p:sp>
      <p:sp>
        <p:nvSpPr>
          <p:cNvPr id="2" name="Google Shape;231;p3:notes">
            <a:extLst>
              <a:ext uri="{FF2B5EF4-FFF2-40B4-BE49-F238E27FC236}">
                <a16:creationId xmlns:a16="http://schemas.microsoft.com/office/drawing/2014/main" id="{3880D6AE-E559-45F5-9E36-59EB63DE9941}"/>
              </a:ext>
            </a:extLst>
          </p:cNvPr>
          <p:cNvSpPr txBox="1">
            <a:spLocks noGrp="1"/>
          </p:cNvSpPr>
          <p:nvPr>
            <p:ph type="body" sz="quarter" idx="1"/>
          </p:nvPr>
        </p:nvSpPr>
        <p:spPr>
          <a:xfrm>
            <a:off x="665761" y="5121956"/>
            <a:ext cx="5325742" cy="4190083"/>
          </a:xfrm>
        </p:spPr>
        <p:txBody>
          <a:bodyPr wrap="square" lIns="91440" tIns="45720" rIns="91440" bIns="45720" anchor="t">
            <a:noAutofit/>
          </a:bodyPr>
          <a:lstStyle/>
          <a:p>
            <a:endParaRPr lang="en-US"/>
          </a:p>
        </p:txBody>
      </p:sp>
      <p:sp>
        <p:nvSpPr>
          <p:cNvPr id="3" name="Google Shape;232;p3:notes">
            <a:extLst>
              <a:ext uri="{FF2B5EF4-FFF2-40B4-BE49-F238E27FC236}">
                <a16:creationId xmlns:a16="http://schemas.microsoft.com/office/drawing/2014/main" id="{F03D3FCE-2C80-41CC-8B7D-D240EDEA2021}"/>
              </a:ext>
            </a:extLst>
          </p:cNvPr>
          <p:cNvSpPr>
            <a:spLocks noGrp="1" noRot="1" noChangeAspect="1" noResize="1"/>
          </p:cNvSpPr>
          <p:nvPr>
            <p:ph type="sldImg"/>
          </p:nvPr>
        </p:nvSpPr>
        <p:spPr>
          <a:xfrm>
            <a:off x="136525" y="1330325"/>
            <a:ext cx="6384925" cy="3592513"/>
          </a:xfrm>
          <a:solidFill>
            <a:srgbClr val="729FCF"/>
          </a:solidFill>
          <a:ln w="25400">
            <a:solidFill>
              <a:srgbClr val="3465A4"/>
            </a:solidFill>
            <a:prstDash val="soli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2C7B253-7D78-4AB3-8CD5-3A083AFA7E23}"/>
              </a:ext>
            </a:extLst>
          </p:cNvPr>
          <p:cNvSpPr txBox="1">
            <a:spLocks noGrp="1"/>
          </p:cNvSpPr>
          <p:nvPr>
            <p:ph type="sldNum" sz="quarter" idx="5"/>
          </p:nvPr>
        </p:nvSpPr>
        <p:spPr>
          <a:ln/>
        </p:spPr>
        <p:txBody>
          <a:bodyPr lIns="0" tIns="0" rIns="0" bIns="0" anchor="b" anchorCtr="0">
            <a:noAutofit/>
          </a:bodyPr>
          <a:lstStyle/>
          <a:p>
            <a:pPr lvl="0"/>
            <a:fld id="{B246AC99-ABD1-4F11-9BB2-3F5C1F104DCB}" type="slidenum">
              <a:t>97</a:t>
            </a:fld>
            <a:endParaRPr lang="en-US"/>
          </a:p>
        </p:txBody>
      </p:sp>
      <p:sp>
        <p:nvSpPr>
          <p:cNvPr id="2" name="Google Shape;231;p3:notes">
            <a:extLst>
              <a:ext uri="{FF2B5EF4-FFF2-40B4-BE49-F238E27FC236}">
                <a16:creationId xmlns:a16="http://schemas.microsoft.com/office/drawing/2014/main" id="{299452C2-520D-4454-8923-6B36950A5262}"/>
              </a:ext>
            </a:extLst>
          </p:cNvPr>
          <p:cNvSpPr txBox="1">
            <a:spLocks noGrp="1"/>
          </p:cNvSpPr>
          <p:nvPr>
            <p:ph type="body" sz="quarter" idx="1"/>
          </p:nvPr>
        </p:nvSpPr>
        <p:spPr>
          <a:xfrm>
            <a:off x="665761" y="5121956"/>
            <a:ext cx="5325742" cy="4190083"/>
          </a:xfrm>
        </p:spPr>
        <p:txBody>
          <a:bodyPr wrap="square" lIns="91440" tIns="45720" rIns="91440" bIns="45720" anchor="t">
            <a:noAutofit/>
          </a:bodyPr>
          <a:lstStyle/>
          <a:p>
            <a:endParaRPr lang="en-US"/>
          </a:p>
        </p:txBody>
      </p:sp>
      <p:sp>
        <p:nvSpPr>
          <p:cNvPr id="3" name="Google Shape;232;p3:notes">
            <a:extLst>
              <a:ext uri="{FF2B5EF4-FFF2-40B4-BE49-F238E27FC236}">
                <a16:creationId xmlns:a16="http://schemas.microsoft.com/office/drawing/2014/main" id="{799D6F00-FB91-4013-9E47-24C1389E9982}"/>
              </a:ext>
            </a:extLst>
          </p:cNvPr>
          <p:cNvSpPr>
            <a:spLocks noGrp="1" noRot="1" noChangeAspect="1" noResize="1"/>
          </p:cNvSpPr>
          <p:nvPr>
            <p:ph type="sldImg"/>
          </p:nvPr>
        </p:nvSpPr>
        <p:spPr>
          <a:xfrm>
            <a:off x="136525" y="1330325"/>
            <a:ext cx="6384925" cy="3592513"/>
          </a:xfrm>
          <a:solidFill>
            <a:srgbClr val="729FCF"/>
          </a:solidFill>
          <a:ln w="25400">
            <a:solidFill>
              <a:srgbClr val="3465A4"/>
            </a:solidFill>
            <a:prstDash val="soli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7BDE976-8168-4494-86D0-831CB290A552}"/>
              </a:ext>
            </a:extLst>
          </p:cNvPr>
          <p:cNvSpPr txBox="1">
            <a:spLocks noGrp="1"/>
          </p:cNvSpPr>
          <p:nvPr>
            <p:ph type="sldNum" sz="quarter" idx="5"/>
          </p:nvPr>
        </p:nvSpPr>
        <p:spPr>
          <a:ln/>
        </p:spPr>
        <p:txBody>
          <a:bodyPr lIns="0" tIns="0" rIns="0" bIns="0" anchor="b" anchorCtr="0">
            <a:noAutofit/>
          </a:bodyPr>
          <a:lstStyle/>
          <a:p>
            <a:pPr lvl="0"/>
            <a:fld id="{3A8A54A7-6E02-43CE-9CF3-92ED2381C260}" type="slidenum">
              <a:t>98</a:t>
            </a:fld>
            <a:endParaRPr lang="en-US"/>
          </a:p>
        </p:txBody>
      </p:sp>
      <p:sp>
        <p:nvSpPr>
          <p:cNvPr id="2" name="Google Shape;231;p3:notes">
            <a:extLst>
              <a:ext uri="{FF2B5EF4-FFF2-40B4-BE49-F238E27FC236}">
                <a16:creationId xmlns:a16="http://schemas.microsoft.com/office/drawing/2014/main" id="{66AEFD91-9712-42A6-B22B-2E5BB73FD62E}"/>
              </a:ext>
            </a:extLst>
          </p:cNvPr>
          <p:cNvSpPr txBox="1">
            <a:spLocks noGrp="1"/>
          </p:cNvSpPr>
          <p:nvPr>
            <p:ph type="body" sz="quarter" idx="1"/>
          </p:nvPr>
        </p:nvSpPr>
        <p:spPr>
          <a:xfrm>
            <a:off x="665761" y="5121956"/>
            <a:ext cx="5325742" cy="4190083"/>
          </a:xfrm>
        </p:spPr>
        <p:txBody>
          <a:bodyPr wrap="square" lIns="91440" tIns="45720" rIns="91440" bIns="45720" anchor="t">
            <a:noAutofit/>
          </a:bodyPr>
          <a:lstStyle/>
          <a:p>
            <a:endParaRPr lang="en-US"/>
          </a:p>
        </p:txBody>
      </p:sp>
      <p:sp>
        <p:nvSpPr>
          <p:cNvPr id="3" name="Google Shape;232;p3:notes">
            <a:extLst>
              <a:ext uri="{FF2B5EF4-FFF2-40B4-BE49-F238E27FC236}">
                <a16:creationId xmlns:a16="http://schemas.microsoft.com/office/drawing/2014/main" id="{48A5686B-0B43-4DBD-A4BE-2C124AEB0551}"/>
              </a:ext>
            </a:extLst>
          </p:cNvPr>
          <p:cNvSpPr>
            <a:spLocks noGrp="1" noRot="1" noChangeAspect="1" noResize="1"/>
          </p:cNvSpPr>
          <p:nvPr>
            <p:ph type="sldImg"/>
          </p:nvPr>
        </p:nvSpPr>
        <p:spPr>
          <a:xfrm>
            <a:off x="136525" y="1330325"/>
            <a:ext cx="6384925" cy="3592513"/>
          </a:xfrm>
          <a:solidFill>
            <a:srgbClr val="729FCF"/>
          </a:solidFill>
          <a:ln w="25400">
            <a:solidFill>
              <a:srgbClr val="3465A4"/>
            </a:solidFill>
            <a:prstDash val="soli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14338" y="1228725"/>
            <a:ext cx="5891212" cy="3314700"/>
          </a:xfrm>
          <a:prstGeom prst="rect">
            <a:avLst/>
          </a:prstGeom>
        </p:spPr>
      </p:sp>
      <p:sp>
        <p:nvSpPr>
          <p:cNvPr id="3" name="Tijdelijke aanduiding voor notities 2"/>
          <p:cNvSpPr>
            <a:spLocks noGrp="1"/>
          </p:cNvSpPr>
          <p:nvPr>
            <p:ph type="body" idx="1"/>
          </p:nvPr>
        </p:nvSpPr>
        <p:spPr/>
        <p:txBody>
          <a:bodyPr/>
          <a:lstStyle/>
          <a:p>
            <a:pPr marL="514350" lvl="1" indent="-171450">
              <a:buFont typeface="Arial" panose="020B0604020202020204" pitchFamily="34" charset="0"/>
              <a:buChar char="•"/>
            </a:pPr>
            <a:r>
              <a:rPr lang="en-GB"/>
              <a:t>Scalar &amp; Vector </a:t>
            </a:r>
            <a:r>
              <a:rPr lang="en-GB" err="1"/>
              <a:t>datapath</a:t>
            </a:r>
            <a:endParaRPr lang="en-GB"/>
          </a:p>
          <a:p>
            <a:pPr marL="514350" lvl="1" indent="-171450">
              <a:buFont typeface="Arial" panose="020B0604020202020204" pitchFamily="34" charset="0"/>
              <a:buChar char="•"/>
            </a:pPr>
            <a:r>
              <a:rPr lang="en-GB"/>
              <a:t>Load-Store unit</a:t>
            </a:r>
          </a:p>
          <a:p>
            <a:pPr marL="514350" lvl="1" indent="-171450">
              <a:buFont typeface="Arial" panose="020B0604020202020204" pitchFamily="34" charset="0"/>
              <a:buChar char="•"/>
            </a:pPr>
            <a:r>
              <a:rPr lang="en-GB"/>
              <a:t>Banked DMEM PMEM</a:t>
            </a:r>
          </a:p>
          <a:p>
            <a:pPr marL="514350" lvl="1" indent="-171450">
              <a:buFont typeface="Arial" panose="020B0604020202020204" pitchFamily="34" charset="0"/>
              <a:buChar char="•"/>
            </a:pPr>
            <a:r>
              <a:rPr lang="en-GB"/>
              <a:t>Banked IMEM</a:t>
            </a:r>
          </a:p>
          <a:p>
            <a:pPr marL="514350" lvl="1" indent="-171450">
              <a:buFont typeface="Arial" panose="020B0604020202020204" pitchFamily="34" charset="0"/>
              <a:buChar char="•"/>
            </a:pPr>
            <a:r>
              <a:rPr lang="en-GB" err="1"/>
              <a:t>vMAC</a:t>
            </a:r>
            <a:r>
              <a:rPr lang="en-GB"/>
              <a:t>, </a:t>
            </a:r>
            <a:r>
              <a:rPr lang="en-GB" err="1"/>
              <a:t>vADD</a:t>
            </a:r>
            <a:r>
              <a:rPr lang="en-GB"/>
              <a:t>, </a:t>
            </a:r>
            <a:r>
              <a:rPr lang="en-GB" err="1"/>
              <a:t>vOPS</a:t>
            </a:r>
            <a:endParaRPr lang="en-GB"/>
          </a:p>
          <a:p>
            <a:pPr marL="514350" lvl="1" indent="-171450">
              <a:buFont typeface="Arial" panose="020B0604020202020204" pitchFamily="34" charset="0"/>
              <a:buChar char="•"/>
            </a:pPr>
            <a:r>
              <a:rPr lang="en-GB"/>
              <a:t>Rest for </a:t>
            </a:r>
            <a:r>
              <a:rPr lang="en-GB" err="1"/>
              <a:t>addr</a:t>
            </a:r>
            <a:r>
              <a:rPr lang="en-GB"/>
              <a:t> calc</a:t>
            </a:r>
          </a:p>
          <a:p>
            <a:pPr marL="514350" lvl="1" indent="-171450">
              <a:buFont typeface="Arial" panose="020B0604020202020204" pitchFamily="34" charset="0"/>
              <a:buChar char="•"/>
            </a:pPr>
            <a:r>
              <a:rPr lang="en-GB"/>
              <a:t>Architecture done, move on to app mapping</a:t>
            </a:r>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100</a:t>
            </a:fld>
            <a:endParaRPr lang="en-GB"/>
          </a:p>
        </p:txBody>
      </p:sp>
    </p:spTree>
    <p:extLst>
      <p:ext uri="{BB962C8B-B14F-4D97-AF65-F5344CB8AC3E}">
        <p14:creationId xmlns:p14="http://schemas.microsoft.com/office/powerpoint/2010/main" val="1444972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85725" y="736600"/>
            <a:ext cx="6548438" cy="36845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71984" y="4666463"/>
            <a:ext cx="5375867" cy="442086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76814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B858C841-B9CF-4D29-8683-C4F33C6DE777}" type="slidenum">
              <a:rPr lang="en-US" smtClean="0"/>
              <a:pPr/>
              <a:t>5</a:t>
            </a:fld>
            <a:endParaRPr lang="en-US"/>
          </a:p>
        </p:txBody>
      </p:sp>
      <p:sp>
        <p:nvSpPr>
          <p:cNvPr id="12291" name="Rectangle 2"/>
          <p:cNvSpPr>
            <a:spLocks noGrp="1" noRot="1" noChangeAspect="1" noChangeArrowheads="1" noTextEdit="1"/>
          </p:cNvSpPr>
          <p:nvPr>
            <p:ph type="sldImg"/>
          </p:nvPr>
        </p:nvSpPr>
        <p:spPr>
          <a:xfrm>
            <a:off x="139700" y="639763"/>
            <a:ext cx="6529388" cy="3673475"/>
          </a:xfrm>
          <a:ln/>
        </p:spPr>
      </p:sp>
      <p:sp>
        <p:nvSpPr>
          <p:cNvPr id="12292" name="Rectangle 3"/>
          <p:cNvSpPr>
            <a:spLocks noGrp="1" noChangeArrowheads="1"/>
          </p:cNvSpPr>
          <p:nvPr>
            <p:ph type="body" idx="1"/>
          </p:nvPr>
        </p:nvSpPr>
        <p:spPr>
          <a:xfrm>
            <a:off x="880423" y="4685225"/>
            <a:ext cx="5004100" cy="4518077"/>
          </a:xfrm>
          <a:noFill/>
          <a:ln/>
        </p:spPr>
        <p:txBody>
          <a:bodyPr lIns="95057" tIns="47528" rIns="95057" bIns="47528"/>
          <a:lstStyle/>
          <a:p>
            <a:pPr eaLnBrk="1" hangingPunct="1"/>
            <a:r>
              <a:rPr lang="en-US"/>
              <a:t>Photo is of an Intel Conroe (Core 2 Duo Desktop processor).  Photo taken from Intel web site.</a:t>
            </a:r>
          </a:p>
        </p:txBody>
      </p:sp>
    </p:spTree>
    <p:extLst>
      <p:ext uri="{BB962C8B-B14F-4D97-AF65-F5344CB8AC3E}">
        <p14:creationId xmlns:p14="http://schemas.microsoft.com/office/powerpoint/2010/main" val="3559874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3.2*10^9 more efficient</a:t>
            </a:r>
          </a:p>
          <a:p>
            <a:r>
              <a:rPr lang="en-US" dirty="0"/>
              <a:t>Spikes x100</a:t>
            </a:r>
          </a:p>
          <a:p>
            <a:r>
              <a:rPr lang="en-US" dirty="0"/>
              <a:t>Double x100</a:t>
            </a:r>
          </a:p>
          <a:p>
            <a:r>
              <a:rPr lang="en-US" dirty="0"/>
              <a:t>Brain is sparse active so only 1-10% active x100</a:t>
            </a:r>
          </a:p>
          <a:p>
            <a:r>
              <a:rPr lang="en-US" dirty="0"/>
              <a:t>Leaky bucket 10x suppresses propagation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6690D5B-6A37-4E7D-BECC-D943AE303693}" type="slidenum">
              <a:rPr lang="en-US" smtClean="0"/>
              <a:t>113</a:t>
            </a:fld>
            <a:endParaRPr lang="en-US"/>
          </a:p>
        </p:txBody>
      </p:sp>
    </p:spTree>
    <p:extLst>
      <p:ext uri="{BB962C8B-B14F-4D97-AF65-F5344CB8AC3E}">
        <p14:creationId xmlns:p14="http://schemas.microsoft.com/office/powerpoint/2010/main" val="155096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9E6831E-FAA3-4ECB-8D8C-0D6DE26E0973}" type="slidenum">
              <a:rPr lang="en-US" smtClean="0"/>
              <a:pPr/>
              <a:t>6</a:t>
            </a:fld>
            <a:endParaRPr lang="en-US"/>
          </a:p>
        </p:txBody>
      </p:sp>
      <p:sp>
        <p:nvSpPr>
          <p:cNvPr id="13315" name="Rectangle 2"/>
          <p:cNvSpPr>
            <a:spLocks noGrp="1" noRot="1" noChangeAspect="1" noChangeArrowheads="1" noTextEdit="1"/>
          </p:cNvSpPr>
          <p:nvPr>
            <p:ph type="sldImg"/>
          </p:nvPr>
        </p:nvSpPr>
        <p:spPr>
          <a:xfrm>
            <a:off x="95250" y="742950"/>
            <a:ext cx="6604000" cy="3714750"/>
          </a:xfrm>
          <a:ln/>
        </p:spPr>
      </p:sp>
      <p:sp>
        <p:nvSpPr>
          <p:cNvPr id="13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209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0D4A2CE6-3CEE-47AA-95B9-E6FAF564F6DC}" type="slidenum">
              <a:rPr lang="en-US" smtClean="0"/>
              <a:pPr/>
              <a:t>10</a:t>
            </a:fld>
            <a:endParaRPr lang="en-US"/>
          </a:p>
        </p:txBody>
      </p:sp>
      <p:sp>
        <p:nvSpPr>
          <p:cNvPr id="16387" name="Rectangle 2"/>
          <p:cNvSpPr>
            <a:spLocks noGrp="1" noRot="1" noChangeAspect="1" noChangeArrowheads="1" noTextEdit="1"/>
          </p:cNvSpPr>
          <p:nvPr>
            <p:ph type="sldImg"/>
          </p:nvPr>
        </p:nvSpPr>
        <p:spPr>
          <a:xfrm>
            <a:off x="95250" y="742950"/>
            <a:ext cx="6604000" cy="371475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057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832FB9B-7C29-4093-8039-64A520693A4F}" type="slidenum">
              <a:rPr lang="en-US" smtClean="0"/>
              <a:pPr/>
              <a:t>12</a:t>
            </a:fld>
            <a:endParaRPr lang="en-US"/>
          </a:p>
        </p:txBody>
      </p:sp>
      <p:sp>
        <p:nvSpPr>
          <p:cNvPr id="15363" name="Rectangle 2"/>
          <p:cNvSpPr>
            <a:spLocks noGrp="1" noRot="1" noChangeAspect="1" noChangeArrowheads="1" noTextEdit="1"/>
          </p:cNvSpPr>
          <p:nvPr>
            <p:ph type="sldImg"/>
          </p:nvPr>
        </p:nvSpPr>
        <p:spPr>
          <a:xfrm>
            <a:off x="95250" y="742950"/>
            <a:ext cx="6604000" cy="3714750"/>
          </a:xfrm>
          <a:ln/>
        </p:spPr>
      </p:sp>
      <p:sp>
        <p:nvSpPr>
          <p:cNvPr id="15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093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7D0DC7-FC62-483E-B15A-1674AE0F20B2}" type="slidenum">
              <a:rPr lang="en-US" smtClean="0"/>
              <a:pPr>
                <a:defRPr/>
              </a:pPr>
              <a:t>16</a:t>
            </a:fld>
            <a:endParaRPr lang="en-US"/>
          </a:p>
        </p:txBody>
      </p:sp>
    </p:spTree>
    <p:extLst>
      <p:ext uri="{BB962C8B-B14F-4D97-AF65-F5344CB8AC3E}">
        <p14:creationId xmlns:p14="http://schemas.microsoft.com/office/powerpoint/2010/main" val="177603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690D5B-6A37-4E7D-BECC-D943AE303693}" type="slidenum">
              <a:rPr lang="en-US" smtClean="0"/>
              <a:t>24</a:t>
            </a:fld>
            <a:endParaRPr lang="en-US"/>
          </a:p>
        </p:txBody>
      </p:sp>
    </p:spTree>
    <p:extLst>
      <p:ext uri="{BB962C8B-B14F-4D97-AF65-F5344CB8AC3E}">
        <p14:creationId xmlns:p14="http://schemas.microsoft.com/office/powerpoint/2010/main" val="317096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14338" y="1228725"/>
            <a:ext cx="5891212" cy="33147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E05A9740-BD37-4DCA-BDC4-7DBBAE15FA30}" type="slidenum">
              <a:rPr lang="en-US" smtClean="0"/>
              <a:t>42</a:t>
            </a:fld>
            <a:endParaRPr lang="en-US" dirty="0"/>
          </a:p>
        </p:txBody>
      </p:sp>
    </p:spTree>
    <p:extLst>
      <p:ext uri="{BB962C8B-B14F-4D97-AF65-F5344CB8AC3E}">
        <p14:creationId xmlns:p14="http://schemas.microsoft.com/office/powerpoint/2010/main" val="204448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BC97D60-1F67-9049-9332-09B31DA49069}" type="slidenum">
              <a:rPr lang="en-US" smtClean="0"/>
              <a:pPr/>
              <a:t>48</a:t>
            </a:fld>
            <a:endParaRPr lang="en-US"/>
          </a:p>
        </p:txBody>
      </p:sp>
    </p:spTree>
    <p:extLst>
      <p:ext uri="{BB962C8B-B14F-4D97-AF65-F5344CB8AC3E}">
        <p14:creationId xmlns:p14="http://schemas.microsoft.com/office/powerpoint/2010/main" val="42115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C8B51D-E896-4703-9053-BBC045F870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404600" cy="914400"/>
          </a:xfrm>
        </p:spPr>
        <p:txBody>
          <a:bodyPr/>
          <a:lstStyle/>
          <a:p>
            <a:r>
              <a:rPr lang="en-US" dirty="0"/>
              <a:t>Click to edit Master title style</a:t>
            </a:r>
          </a:p>
        </p:txBody>
      </p:sp>
      <p:sp>
        <p:nvSpPr>
          <p:cNvPr id="3" name="Content Placeholder 2"/>
          <p:cNvSpPr>
            <a:spLocks noGrp="1"/>
          </p:cNvSpPr>
          <p:nvPr>
            <p:ph idx="1"/>
          </p:nvPr>
        </p:nvSpPr>
        <p:spPr>
          <a:xfrm>
            <a:off x="381000" y="1295400"/>
            <a:ext cx="11404600" cy="518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80175-9699-4BBE-9FAB-57FE2DBF824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76074-5F4F-4F2A-A539-4D61854B05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889BEB-D9AF-400D-98BF-3532899A83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84336B-20D1-45C1-B051-DBFD0EF58A0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Tree>
    <p:extLst>
      <p:ext uri="{BB962C8B-B14F-4D97-AF65-F5344CB8AC3E}">
        <p14:creationId xmlns:p14="http://schemas.microsoft.com/office/powerpoint/2010/main" val="107725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6546851" cy="976317"/>
          </a:xfrm>
        </p:spPr>
        <p:txBody>
          <a:bodyPr/>
          <a:lstStyle>
            <a:lvl1pPr>
              <a:lnSpc>
                <a:spcPct val="100000"/>
              </a:lnSpc>
              <a:defRPr sz="2600" b="1"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65510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8062384" y="0"/>
            <a:ext cx="4129616"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94275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11455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81000" y="1219200"/>
            <a:ext cx="11455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lvl1pPr>
          </a:lstStyle>
          <a:p>
            <a:pPr>
              <a:defRPr/>
            </a:pPr>
            <a:r>
              <a:rPr lang="en-US"/>
              <a:t>IA 5LIL0</a:t>
            </a:r>
          </a:p>
        </p:txBody>
      </p:sp>
      <p:sp>
        <p:nvSpPr>
          <p:cNvPr id="1029"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i="1"/>
            </a:lvl1pPr>
          </a:lstStyle>
          <a:p>
            <a:pPr>
              <a:defRPr/>
            </a:pPr>
            <a:endParaRPr lang="en-US"/>
          </a:p>
        </p:txBody>
      </p:sp>
      <p:sp>
        <p:nvSpPr>
          <p:cNvPr id="1030"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1"/>
            </a:lvl1pPr>
          </a:lstStyle>
          <a:p>
            <a:pPr>
              <a:defRPr/>
            </a:pPr>
            <a:fld id="{3A707483-96AA-413C-AED4-DFE8215252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 id="2147483658" r:id="rId7"/>
  </p:sldLayoutIdLst>
  <p:hf hdr="0" ftr="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anvas.tue.nl/courses/19645" TargetMode="External"/><Relationship Id="rId2" Type="http://schemas.openxmlformats.org/officeDocument/2006/relationships/hyperlink" Target="http://www.es.ele.tue.nl/~heco/courses/IA-5LIL0" TargetMode="Externa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23.png"/><Relationship Id="rId4" Type="http://schemas.openxmlformats.org/officeDocument/2006/relationships/image" Target="../media/image122.png"/></Relationships>
</file>

<file path=ppt/slides/_rels/slide118.xml.rels><?xml version="1.0" encoding="UTF-8" standalone="yes"?>
<Relationships xmlns="http://schemas.openxmlformats.org/package/2006/relationships"><Relationship Id="rId26" Type="http://schemas.openxmlformats.org/officeDocument/2006/relationships/tags" Target="../tags/tag33.xml"/><Relationship Id="rId21" Type="http://schemas.openxmlformats.org/officeDocument/2006/relationships/tags" Target="../tags/tag28.xml"/><Relationship Id="rId42" Type="http://schemas.openxmlformats.org/officeDocument/2006/relationships/tags" Target="../tags/tag49.xml"/><Relationship Id="rId47" Type="http://schemas.openxmlformats.org/officeDocument/2006/relationships/tags" Target="../tags/tag54.xml"/><Relationship Id="rId63" Type="http://schemas.openxmlformats.org/officeDocument/2006/relationships/tags" Target="../tags/tag70.xml"/><Relationship Id="rId68" Type="http://schemas.openxmlformats.org/officeDocument/2006/relationships/tags" Target="../tags/tag75.xml"/><Relationship Id="rId16" Type="http://schemas.openxmlformats.org/officeDocument/2006/relationships/tags" Target="../tags/tag23.xml"/><Relationship Id="rId11" Type="http://schemas.openxmlformats.org/officeDocument/2006/relationships/tags" Target="../tags/tag18.xml"/><Relationship Id="rId32" Type="http://schemas.openxmlformats.org/officeDocument/2006/relationships/tags" Target="../tags/tag39.xml"/><Relationship Id="rId37" Type="http://schemas.openxmlformats.org/officeDocument/2006/relationships/tags" Target="../tags/tag44.xml"/><Relationship Id="rId53" Type="http://schemas.openxmlformats.org/officeDocument/2006/relationships/tags" Target="../tags/tag60.xml"/><Relationship Id="rId58" Type="http://schemas.openxmlformats.org/officeDocument/2006/relationships/tags" Target="../tags/tag65.xml"/><Relationship Id="rId74" Type="http://schemas.openxmlformats.org/officeDocument/2006/relationships/tags" Target="../tags/tag81.xml"/><Relationship Id="rId79" Type="http://schemas.openxmlformats.org/officeDocument/2006/relationships/slideLayout" Target="../slideLayouts/slideLayout2.xml"/><Relationship Id="rId5" Type="http://schemas.openxmlformats.org/officeDocument/2006/relationships/tags" Target="../tags/tag12.xml"/><Relationship Id="rId61" Type="http://schemas.openxmlformats.org/officeDocument/2006/relationships/tags" Target="../tags/tag68.xml"/><Relationship Id="rId19" Type="http://schemas.openxmlformats.org/officeDocument/2006/relationships/tags" Target="../tags/tag2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tags" Target="../tags/tag42.xml"/><Relationship Id="rId43" Type="http://schemas.openxmlformats.org/officeDocument/2006/relationships/tags" Target="../tags/tag50.xml"/><Relationship Id="rId48" Type="http://schemas.openxmlformats.org/officeDocument/2006/relationships/tags" Target="../tags/tag55.xml"/><Relationship Id="rId56" Type="http://schemas.openxmlformats.org/officeDocument/2006/relationships/tags" Target="../tags/tag63.xml"/><Relationship Id="rId64" Type="http://schemas.openxmlformats.org/officeDocument/2006/relationships/tags" Target="../tags/tag71.xml"/><Relationship Id="rId69" Type="http://schemas.openxmlformats.org/officeDocument/2006/relationships/tags" Target="../tags/tag76.xml"/><Relationship Id="rId77" Type="http://schemas.openxmlformats.org/officeDocument/2006/relationships/tags" Target="../tags/tag84.xml"/><Relationship Id="rId8" Type="http://schemas.openxmlformats.org/officeDocument/2006/relationships/tags" Target="../tags/tag15.xml"/><Relationship Id="rId51" Type="http://schemas.openxmlformats.org/officeDocument/2006/relationships/tags" Target="../tags/tag58.xml"/><Relationship Id="rId72" Type="http://schemas.openxmlformats.org/officeDocument/2006/relationships/tags" Target="../tags/tag79.xml"/><Relationship Id="rId80" Type="http://schemas.openxmlformats.org/officeDocument/2006/relationships/image" Target="../media/image124.png"/><Relationship Id="rId3" Type="http://schemas.openxmlformats.org/officeDocument/2006/relationships/tags" Target="../tags/tag10.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38" Type="http://schemas.openxmlformats.org/officeDocument/2006/relationships/tags" Target="../tags/tag45.xml"/><Relationship Id="rId46" Type="http://schemas.openxmlformats.org/officeDocument/2006/relationships/tags" Target="../tags/tag53.xml"/><Relationship Id="rId59" Type="http://schemas.openxmlformats.org/officeDocument/2006/relationships/tags" Target="../tags/tag66.xml"/><Relationship Id="rId67" Type="http://schemas.openxmlformats.org/officeDocument/2006/relationships/tags" Target="../tags/tag74.xml"/><Relationship Id="rId20" Type="http://schemas.openxmlformats.org/officeDocument/2006/relationships/tags" Target="../tags/tag27.xml"/><Relationship Id="rId41" Type="http://schemas.openxmlformats.org/officeDocument/2006/relationships/tags" Target="../tags/tag48.xml"/><Relationship Id="rId54" Type="http://schemas.openxmlformats.org/officeDocument/2006/relationships/tags" Target="../tags/tag61.xml"/><Relationship Id="rId62" Type="http://schemas.openxmlformats.org/officeDocument/2006/relationships/tags" Target="../tags/tag69.xml"/><Relationship Id="rId70" Type="http://schemas.openxmlformats.org/officeDocument/2006/relationships/tags" Target="../tags/tag77.xml"/><Relationship Id="rId75" Type="http://schemas.openxmlformats.org/officeDocument/2006/relationships/tags" Target="../tags/tag82.xml"/><Relationship Id="rId1" Type="http://schemas.openxmlformats.org/officeDocument/2006/relationships/tags" Target="../tags/tag8.xml"/><Relationship Id="rId6" Type="http://schemas.openxmlformats.org/officeDocument/2006/relationships/tags" Target="../tags/tag13.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tags" Target="../tags/tag43.xml"/><Relationship Id="rId49" Type="http://schemas.openxmlformats.org/officeDocument/2006/relationships/tags" Target="../tags/tag56.xml"/><Relationship Id="rId57" Type="http://schemas.openxmlformats.org/officeDocument/2006/relationships/tags" Target="../tags/tag64.xml"/><Relationship Id="rId10" Type="http://schemas.openxmlformats.org/officeDocument/2006/relationships/tags" Target="../tags/tag17.xml"/><Relationship Id="rId31" Type="http://schemas.openxmlformats.org/officeDocument/2006/relationships/tags" Target="../tags/tag38.xml"/><Relationship Id="rId44" Type="http://schemas.openxmlformats.org/officeDocument/2006/relationships/tags" Target="../tags/tag51.xml"/><Relationship Id="rId52" Type="http://schemas.openxmlformats.org/officeDocument/2006/relationships/tags" Target="../tags/tag59.xml"/><Relationship Id="rId60" Type="http://schemas.openxmlformats.org/officeDocument/2006/relationships/tags" Target="../tags/tag67.xml"/><Relationship Id="rId65" Type="http://schemas.openxmlformats.org/officeDocument/2006/relationships/tags" Target="../tags/tag72.xml"/><Relationship Id="rId73" Type="http://schemas.openxmlformats.org/officeDocument/2006/relationships/tags" Target="../tags/tag80.xml"/><Relationship Id="rId78" Type="http://schemas.openxmlformats.org/officeDocument/2006/relationships/tags" Target="../tags/tag85.xml"/><Relationship Id="rId81" Type="http://schemas.openxmlformats.org/officeDocument/2006/relationships/image" Target="../media/image125.svg"/><Relationship Id="rId4" Type="http://schemas.openxmlformats.org/officeDocument/2006/relationships/tags" Target="../tags/tag11.xml"/><Relationship Id="rId9" Type="http://schemas.openxmlformats.org/officeDocument/2006/relationships/tags" Target="../tags/tag16.xml"/><Relationship Id="rId13" Type="http://schemas.openxmlformats.org/officeDocument/2006/relationships/tags" Target="../tags/tag20.xml"/><Relationship Id="rId18" Type="http://schemas.openxmlformats.org/officeDocument/2006/relationships/tags" Target="../tags/tag25.xml"/><Relationship Id="rId39" Type="http://schemas.openxmlformats.org/officeDocument/2006/relationships/tags" Target="../tags/tag46.xml"/><Relationship Id="rId34" Type="http://schemas.openxmlformats.org/officeDocument/2006/relationships/tags" Target="../tags/tag41.xml"/><Relationship Id="rId50" Type="http://schemas.openxmlformats.org/officeDocument/2006/relationships/tags" Target="../tags/tag57.xml"/><Relationship Id="rId55" Type="http://schemas.openxmlformats.org/officeDocument/2006/relationships/tags" Target="../tags/tag62.xml"/><Relationship Id="rId76" Type="http://schemas.openxmlformats.org/officeDocument/2006/relationships/tags" Target="../tags/tag83.xml"/><Relationship Id="rId7" Type="http://schemas.openxmlformats.org/officeDocument/2006/relationships/tags" Target="../tags/tag14.xml"/><Relationship Id="rId71" Type="http://schemas.openxmlformats.org/officeDocument/2006/relationships/tags" Target="../tags/tag78.xml"/><Relationship Id="rId2" Type="http://schemas.openxmlformats.org/officeDocument/2006/relationships/tags" Target="../tags/tag9.xml"/><Relationship Id="rId29" Type="http://schemas.openxmlformats.org/officeDocument/2006/relationships/tags" Target="../tags/tag36.xml"/><Relationship Id="rId24" Type="http://schemas.openxmlformats.org/officeDocument/2006/relationships/tags" Target="../tags/tag31.xml"/><Relationship Id="rId40" Type="http://schemas.openxmlformats.org/officeDocument/2006/relationships/tags" Target="../tags/tag47.xml"/><Relationship Id="rId45" Type="http://schemas.openxmlformats.org/officeDocument/2006/relationships/tags" Target="../tags/tag52.xml"/><Relationship Id="rId66" Type="http://schemas.openxmlformats.org/officeDocument/2006/relationships/tags" Target="../tags/tag7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es.ele.tue.nl/~heco/courses/IA-5LIL0" TargetMode="External"/><Relationship Id="rId7" Type="http://schemas.openxmlformats.org/officeDocument/2006/relationships/hyperlink" Target="http://www.es.ele.tue.nl/~heco/lit/conf+journal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uide2research.com/journals/machine-learning" TargetMode="External"/><Relationship Id="rId5" Type="http://schemas.openxmlformats.org/officeDocument/2006/relationships/hyperlink" Target="http://www.guide2research.com/topconf/machine-learning" TargetMode="External"/><Relationship Id="rId4" Type="http://schemas.openxmlformats.org/officeDocument/2006/relationships/hyperlink" Target="https://canvas.tue.nl/courses/15854"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w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oleObject" Target="../embeddings/oleObject4.bin"/><Relationship Id="rId4" Type="http://schemas.openxmlformats.org/officeDocument/2006/relationships/image" Target="../media/image56.wmf"/></Relationships>
</file>

<file path=ppt/slides/_rels/slide52.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wmf"/><Relationship Id="rId5" Type="http://schemas.openxmlformats.org/officeDocument/2006/relationships/oleObject" Target="../embeddings/oleObject7.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oleObject" Target="../embeddings/oleObject15.bin"/><Relationship Id="rId18" Type="http://schemas.openxmlformats.org/officeDocument/2006/relationships/image" Target="../media/image70.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67.wmf"/><Relationship Id="rId17"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69.wmf"/><Relationship Id="rId1" Type="http://schemas.openxmlformats.org/officeDocument/2006/relationships/vmlDrawing" Target="../drawings/vmlDrawing4.vml"/><Relationship Id="rId6" Type="http://schemas.openxmlformats.org/officeDocument/2006/relationships/image" Target="../media/image64.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66.wmf"/><Relationship Id="rId4" Type="http://schemas.openxmlformats.org/officeDocument/2006/relationships/image" Target="../media/image63.wmf"/><Relationship Id="rId9" Type="http://schemas.openxmlformats.org/officeDocument/2006/relationships/oleObject" Target="../embeddings/oleObject13.bin"/><Relationship Id="rId14" Type="http://schemas.openxmlformats.org/officeDocument/2006/relationships/image" Target="../media/image68.wmf"/></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ve"/>
          <p:cNvPicPr>
            <a:picLocks noChangeAspect="1" noChangeArrowheads="1"/>
          </p:cNvPicPr>
          <p:nvPr/>
        </p:nvPicPr>
        <p:blipFill>
          <a:blip r:embed="rId3" cstate="print">
            <a:lum bright="70000" contrast="-60000"/>
          </a:blip>
          <a:srcRect/>
          <a:stretch>
            <a:fillRect/>
          </a:stretch>
        </p:blipFill>
        <p:spPr bwMode="auto">
          <a:xfrm>
            <a:off x="0" y="-35446"/>
            <a:ext cx="12192000" cy="6870700"/>
          </a:xfrm>
          <a:prstGeom prst="rect">
            <a:avLst/>
          </a:prstGeom>
          <a:noFill/>
          <a:ln w="9525">
            <a:noFill/>
            <a:miter lim="800000"/>
            <a:headEnd/>
            <a:tailEnd/>
          </a:ln>
        </p:spPr>
      </p:pic>
      <p:sp>
        <p:nvSpPr>
          <p:cNvPr id="2051" name="Rectangle 3"/>
          <p:cNvSpPr>
            <a:spLocks noGrp="1" noChangeArrowheads="1"/>
          </p:cNvSpPr>
          <p:nvPr>
            <p:ph type="subTitle" idx="1"/>
          </p:nvPr>
        </p:nvSpPr>
        <p:spPr>
          <a:xfrm>
            <a:off x="3733800" y="3733800"/>
            <a:ext cx="7848600" cy="1752600"/>
          </a:xfrm>
        </p:spPr>
        <p:txBody>
          <a:bodyPr/>
          <a:lstStyle/>
          <a:p>
            <a:pPr algn="r"/>
            <a:r>
              <a:rPr lang="en-US" b="1" noProof="0" dirty="0"/>
              <a:t>Henk Corporaal</a:t>
            </a:r>
          </a:p>
          <a:p>
            <a:pPr algn="r"/>
            <a:r>
              <a:rPr lang="en-US" noProof="0" dirty="0"/>
              <a:t>www.ics.ele.tue.nl/~heco/courses/IA</a:t>
            </a:r>
          </a:p>
          <a:p>
            <a:pPr algn="r"/>
            <a:r>
              <a:rPr lang="en-US" noProof="0" dirty="0"/>
              <a:t>h.corporaal@tue.nl</a:t>
            </a:r>
          </a:p>
          <a:p>
            <a:pPr algn="r"/>
            <a:r>
              <a:rPr lang="en-US" noProof="0" dirty="0"/>
              <a:t>TUEindhoven</a:t>
            </a:r>
          </a:p>
          <a:p>
            <a:pPr algn="r"/>
            <a:r>
              <a:rPr lang="en-US" noProof="0"/>
              <a:t>2022</a:t>
            </a:r>
            <a:endParaRPr lang="en-US" noProof="0" dirty="0"/>
          </a:p>
        </p:txBody>
      </p:sp>
      <p:sp>
        <p:nvSpPr>
          <p:cNvPr id="2050" name="Rectangle 2"/>
          <p:cNvSpPr>
            <a:spLocks noGrp="1" noChangeArrowheads="1"/>
          </p:cNvSpPr>
          <p:nvPr>
            <p:ph type="ctrTitle"/>
          </p:nvPr>
        </p:nvSpPr>
        <p:spPr>
          <a:xfrm>
            <a:off x="381000" y="304800"/>
            <a:ext cx="10363200" cy="2884714"/>
          </a:xfrm>
        </p:spPr>
        <p:txBody>
          <a:bodyPr/>
          <a:lstStyle/>
          <a:p>
            <a:r>
              <a:rPr lang="en-US" sz="4800" b="1" noProof="0" dirty="0">
                <a:solidFill>
                  <a:schemeClr val="accent2"/>
                </a:solidFill>
              </a:rPr>
              <a:t>Intelligent Architectures</a:t>
            </a:r>
            <a:br>
              <a:rPr lang="en-US" sz="4800" b="1" noProof="0" dirty="0">
                <a:solidFill>
                  <a:schemeClr val="accent2"/>
                </a:solidFill>
              </a:rPr>
            </a:br>
            <a:r>
              <a:rPr lang="en-US" sz="4000" noProof="0" dirty="0">
                <a:solidFill>
                  <a:schemeClr val="accent2"/>
                </a:solidFill>
              </a:rPr>
              <a:t>5LIL0</a:t>
            </a:r>
            <a:br>
              <a:rPr lang="en-US" sz="4800" noProof="0" dirty="0">
                <a:solidFill>
                  <a:schemeClr val="accent2"/>
                </a:solidFill>
              </a:rPr>
            </a:br>
            <a:br>
              <a:rPr lang="en-US" sz="4800" noProof="0">
                <a:solidFill>
                  <a:schemeClr val="accent2"/>
                </a:solidFill>
              </a:rPr>
            </a:br>
            <a:r>
              <a:rPr lang="en-US" sz="4800" b="1" noProof="0">
                <a:solidFill>
                  <a:schemeClr val="accent2"/>
                </a:solidFill>
              </a:rPr>
              <a:t>Recap, April 2022</a:t>
            </a:r>
            <a:endParaRPr lang="en-US" sz="4800" noProof="0" dirty="0"/>
          </a:p>
        </p:txBody>
      </p:sp>
      <p:pic>
        <p:nvPicPr>
          <p:cNvPr id="3" name="Picture 2"/>
          <p:cNvPicPr>
            <a:picLocks noChangeAspect="1"/>
          </p:cNvPicPr>
          <p:nvPr/>
        </p:nvPicPr>
        <p:blipFill>
          <a:blip r:embed="rId4"/>
          <a:stretch>
            <a:fillRect/>
          </a:stretch>
        </p:blipFill>
        <p:spPr>
          <a:xfrm>
            <a:off x="6816592" y="685800"/>
            <a:ext cx="4822958" cy="2667000"/>
          </a:xfrm>
          <a:prstGeom prst="rect">
            <a:avLst/>
          </a:prstGeom>
        </p:spPr>
      </p:pic>
      <p:sp>
        <p:nvSpPr>
          <p:cNvPr id="4" name="TextBox 3"/>
          <p:cNvSpPr txBox="1"/>
          <p:nvPr/>
        </p:nvSpPr>
        <p:spPr>
          <a:xfrm>
            <a:off x="10515600" y="2895600"/>
            <a:ext cx="1105174" cy="338554"/>
          </a:xfrm>
          <a:prstGeom prst="rect">
            <a:avLst/>
          </a:prstGeom>
          <a:noFill/>
        </p:spPr>
        <p:txBody>
          <a:bodyPr wrap="none" rtlCol="0">
            <a:spAutoFit/>
          </a:bodyPr>
          <a:lstStyle/>
          <a:p>
            <a:r>
              <a:rPr lang="nl-NL" sz="1600" i="1"/>
              <a:t>TPU board</a:t>
            </a:r>
            <a:endParaRPr lang="en-US" sz="1600" i="1"/>
          </a:p>
        </p:txBody>
      </p:sp>
      <p:pic>
        <p:nvPicPr>
          <p:cNvPr id="8" name="Picture 7"/>
          <p:cNvPicPr>
            <a:picLocks noChangeAspect="1"/>
          </p:cNvPicPr>
          <p:nvPr/>
        </p:nvPicPr>
        <p:blipFill>
          <a:blip r:embed="rId5"/>
          <a:stretch>
            <a:fillRect/>
          </a:stretch>
        </p:blipFill>
        <p:spPr>
          <a:xfrm>
            <a:off x="228600" y="3657600"/>
            <a:ext cx="3886200" cy="2952307"/>
          </a:xfrm>
          <a:prstGeom prst="rect">
            <a:avLst/>
          </a:prstGeom>
        </p:spPr>
      </p:pic>
      <p:sp>
        <p:nvSpPr>
          <p:cNvPr id="9" name="AutoShape 6" descr="Image result for google tpu data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438400" y="6324600"/>
            <a:ext cx="1353256" cy="338554"/>
          </a:xfrm>
          <a:prstGeom prst="rect">
            <a:avLst/>
          </a:prstGeom>
          <a:noFill/>
        </p:spPr>
        <p:txBody>
          <a:bodyPr wrap="none" rtlCol="0">
            <a:spAutoFit/>
          </a:bodyPr>
          <a:lstStyle/>
          <a:p>
            <a:r>
              <a:rPr lang="nl-NL" sz="1600" i="1"/>
              <a:t>TPU datapath</a:t>
            </a:r>
            <a:endParaRPr lang="en-US" sz="16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noProof="0"/>
              <a:t>Course Administration</a:t>
            </a:r>
            <a:endParaRPr lang="en-US" noProof="0" dirty="0"/>
          </a:p>
        </p:txBody>
      </p:sp>
      <p:sp>
        <p:nvSpPr>
          <p:cNvPr id="2" name="Rectangle 3"/>
          <p:cNvSpPr>
            <a:spLocks noGrp="1" noChangeArrowheads="1"/>
          </p:cNvSpPr>
          <p:nvPr>
            <p:ph idx="1"/>
          </p:nvPr>
        </p:nvSpPr>
        <p:spPr/>
        <p:txBody>
          <a:bodyPr/>
          <a:lstStyle/>
          <a:p>
            <a:pPr eaLnBrk="1" hangingPunct="1">
              <a:lnSpc>
                <a:spcPct val="80000"/>
              </a:lnSpc>
            </a:pPr>
            <a:r>
              <a:rPr lang="en-US" sz="2800" noProof="0" dirty="0"/>
              <a:t>Credits:</a:t>
            </a:r>
          </a:p>
          <a:p>
            <a:pPr lvl="1" eaLnBrk="1" hangingPunct="1">
              <a:lnSpc>
                <a:spcPct val="80000"/>
              </a:lnSpc>
            </a:pPr>
            <a:r>
              <a:rPr lang="en-US" sz="2400" noProof="0" dirty="0"/>
              <a:t>5LIL0: 5 credit points (ECTS)</a:t>
            </a:r>
          </a:p>
          <a:p>
            <a:pPr eaLnBrk="1" hangingPunct="1">
              <a:lnSpc>
                <a:spcPct val="80000"/>
              </a:lnSpc>
            </a:pPr>
            <a:endParaRPr lang="en-US" sz="2800" noProof="0" dirty="0"/>
          </a:p>
          <a:p>
            <a:pPr eaLnBrk="1" hangingPunct="1">
              <a:lnSpc>
                <a:spcPct val="80000"/>
              </a:lnSpc>
            </a:pPr>
            <a:r>
              <a:rPr lang="en-US" sz="2800" noProof="0"/>
              <a:t>Labs</a:t>
            </a:r>
          </a:p>
          <a:p>
            <a:pPr lvl="1" eaLnBrk="1" hangingPunct="1">
              <a:lnSpc>
                <a:spcPct val="80000"/>
              </a:lnSpc>
            </a:pPr>
            <a:r>
              <a:rPr lang="en-US" sz="2400"/>
              <a:t>finish Lab 3: &lt; Friday, Apr 8, 23.59h</a:t>
            </a:r>
            <a:endParaRPr lang="en-US" sz="2400" noProof="0" dirty="0"/>
          </a:p>
          <a:p>
            <a:pPr eaLnBrk="1" hangingPunct="1">
              <a:lnSpc>
                <a:spcPct val="80000"/>
              </a:lnSpc>
            </a:pPr>
            <a:endParaRPr lang="en-US" sz="2800" noProof="0" dirty="0"/>
          </a:p>
          <a:p>
            <a:pPr eaLnBrk="1" hangingPunct="1">
              <a:lnSpc>
                <a:spcPct val="80000"/>
              </a:lnSpc>
            </a:pPr>
            <a:r>
              <a:rPr lang="en-US" sz="2800"/>
              <a:t>Oral exams on April 20+21</a:t>
            </a:r>
          </a:p>
          <a:p>
            <a:pPr eaLnBrk="1" hangingPunct="1">
              <a:lnSpc>
                <a:spcPct val="80000"/>
              </a:lnSpc>
            </a:pPr>
            <a:r>
              <a:rPr lang="en-US" sz="2800" noProof="0"/>
              <a:t>Bonus: article presentation on April 28</a:t>
            </a:r>
          </a:p>
          <a:p>
            <a:pPr eaLnBrk="1" hangingPunct="1">
              <a:lnSpc>
                <a:spcPct val="80000"/>
              </a:lnSpc>
            </a:pPr>
            <a:r>
              <a:rPr lang="en-US" sz="2800" noProof="0"/>
              <a:t>Resit: July 1, Friday 9-12h</a:t>
            </a:r>
            <a:endParaRPr lang="en-US" sz="2400" noProof="0"/>
          </a:p>
          <a:p>
            <a:pPr lvl="1" eaLnBrk="1" hangingPunct="1">
              <a:lnSpc>
                <a:spcPct val="80000"/>
              </a:lnSpc>
            </a:pPr>
            <a:r>
              <a:rPr lang="en-US" sz="2400" b="1"/>
              <a:t>no</a:t>
            </a:r>
            <a:r>
              <a:rPr lang="en-US" sz="2400"/>
              <a:t> resit for the bonus!</a:t>
            </a:r>
          </a:p>
          <a:p>
            <a:pPr eaLnBrk="1" hangingPunct="1">
              <a:lnSpc>
                <a:spcPct val="80000"/>
              </a:lnSpc>
            </a:pPr>
            <a:endParaRPr lang="en-US" sz="2800" noProof="0"/>
          </a:p>
          <a:p>
            <a:pPr eaLnBrk="1" hangingPunct="1">
              <a:lnSpc>
                <a:spcPct val="80000"/>
              </a:lnSpc>
            </a:pPr>
            <a:r>
              <a:rPr lang="en-US" sz="2800" b="1" noProof="0">
                <a:solidFill>
                  <a:srgbClr val="FF0000"/>
                </a:solidFill>
              </a:rPr>
              <a:t>Read the notes on Canvas !</a:t>
            </a:r>
            <a:endParaRPr lang="en-US" sz="2800" b="1" noProof="0" dirty="0">
              <a:solidFill>
                <a:srgbClr val="FF0000"/>
              </a:solidFill>
            </a:endParaRPr>
          </a:p>
          <a:p>
            <a:pPr eaLnBrk="1" hangingPunct="1">
              <a:lnSpc>
                <a:spcPct val="80000"/>
              </a:lnSpc>
            </a:pPr>
            <a:endParaRPr lang="en-US" sz="2800" noProof="0" dirty="0"/>
          </a:p>
        </p:txBody>
      </p:sp>
      <p:sp>
        <p:nvSpPr>
          <p:cNvPr id="7170" name="Date Placeholder 3"/>
          <p:cNvSpPr>
            <a:spLocks noGrp="1"/>
          </p:cNvSpPr>
          <p:nvPr>
            <p:ph type="dt" sz="half" idx="10"/>
          </p:nvPr>
        </p:nvSpPr>
        <p:spPr>
          <a:noFill/>
        </p:spPr>
        <p:txBody>
          <a:bodyPr/>
          <a:lstStyle/>
          <a:p>
            <a:r>
              <a:rPr lang="en-US"/>
              <a:t>IA 5LIL0</a:t>
            </a:r>
          </a:p>
        </p:txBody>
      </p:sp>
      <p:sp>
        <p:nvSpPr>
          <p:cNvPr id="7171" name="Slide Number Placeholder 5"/>
          <p:cNvSpPr>
            <a:spLocks noGrp="1"/>
          </p:cNvSpPr>
          <p:nvPr>
            <p:ph type="sldNum" sz="quarter" idx="12"/>
          </p:nvPr>
        </p:nvSpPr>
        <p:spPr>
          <a:noFill/>
        </p:spPr>
        <p:txBody>
          <a:bodyPr/>
          <a:lstStyle/>
          <a:p>
            <a:fld id="{48B53AF3-EE15-4AFC-901C-B46C2E1D5084}" type="slidenum">
              <a:rPr lang="en-US" smtClean="0"/>
              <a:pPr/>
              <a:t>10</a:t>
            </a:fld>
            <a:endParaRPr lang="en-US"/>
          </a:p>
        </p:txBody>
      </p:sp>
      <p:pic>
        <p:nvPicPr>
          <p:cNvPr id="8" name="Picture 7"/>
          <p:cNvPicPr>
            <a:picLocks noChangeAspect="1"/>
          </p:cNvPicPr>
          <p:nvPr/>
        </p:nvPicPr>
        <p:blipFill>
          <a:blip r:embed="rId3"/>
          <a:stretch>
            <a:fillRect/>
          </a:stretch>
        </p:blipFill>
        <p:spPr>
          <a:xfrm>
            <a:off x="6978650" y="152400"/>
            <a:ext cx="5080000" cy="3048000"/>
          </a:xfrm>
          <a:prstGeom prst="rect">
            <a:avLst/>
          </a:prstGeom>
        </p:spPr>
      </p:pic>
      <p:pic>
        <p:nvPicPr>
          <p:cNvPr id="7" name="Picture 6" descr="Yellow seats in the stadium">
            <a:extLst>
              <a:ext uri="{FF2B5EF4-FFF2-40B4-BE49-F238E27FC236}">
                <a16:creationId xmlns:a16="http://schemas.microsoft.com/office/drawing/2014/main" id="{616F08F1-8F8F-4D0F-883D-5868E3245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468" y="4495800"/>
            <a:ext cx="3201182"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a:xfrm>
            <a:off x="11487573" y="6403058"/>
            <a:ext cx="704427" cy="454941"/>
          </a:xfrm>
        </p:spPr>
        <p:txBody>
          <a:bodyPr/>
          <a:lstStyle/>
          <a:p>
            <a:fld id="{C194BDB0-F4EA-4DD6-8281-CCE2440D0CE0}" type="slidenum">
              <a:rPr lang="en-GB" smtClean="0"/>
              <a:pPr/>
              <a:t>100</a:t>
            </a:fld>
            <a:endParaRPr lang="en-GB"/>
          </a:p>
        </p:txBody>
      </p:sp>
      <p:sp>
        <p:nvSpPr>
          <p:cNvPr id="2" name="Titel 1"/>
          <p:cNvSpPr>
            <a:spLocks noGrp="1"/>
          </p:cNvSpPr>
          <p:nvPr>
            <p:ph type="title"/>
          </p:nvPr>
        </p:nvSpPr>
        <p:spPr>
          <a:xfrm>
            <a:off x="171874" y="131686"/>
            <a:ext cx="11848535" cy="718717"/>
          </a:xfrm>
        </p:spPr>
        <p:txBody>
          <a:bodyPr>
            <a:normAutofit fontScale="90000"/>
          </a:bodyPr>
          <a:lstStyle/>
          <a:p>
            <a:r>
              <a:rPr lang="en-GB" sz="4800" err="1"/>
              <a:t>BrainTTA</a:t>
            </a:r>
            <a:r>
              <a:rPr lang="en-GB" sz="4800"/>
              <a:t>: TTA Core</a:t>
            </a:r>
          </a:p>
        </p:txBody>
      </p:sp>
      <p:pic>
        <p:nvPicPr>
          <p:cNvPr id="6" name="Afbeelding 5">
            <a:extLst>
              <a:ext uri="{FF2B5EF4-FFF2-40B4-BE49-F238E27FC236}">
                <a16:creationId xmlns:a16="http://schemas.microsoft.com/office/drawing/2014/main" id="{77735A33-3EA4-4186-835F-F67605276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73" y="957470"/>
            <a:ext cx="11933627" cy="3182892"/>
          </a:xfrm>
          <a:prstGeom prst="rect">
            <a:avLst/>
          </a:prstGeom>
        </p:spPr>
      </p:pic>
      <p:sp>
        <p:nvSpPr>
          <p:cNvPr id="7" name="Tekstvak 6">
            <a:extLst>
              <a:ext uri="{FF2B5EF4-FFF2-40B4-BE49-F238E27FC236}">
                <a16:creationId xmlns:a16="http://schemas.microsoft.com/office/drawing/2014/main" id="{3991DD34-B231-47FB-A4CA-7D057CE4F7E0}"/>
              </a:ext>
            </a:extLst>
          </p:cNvPr>
          <p:cNvSpPr txBox="1"/>
          <p:nvPr/>
        </p:nvSpPr>
        <p:spPr>
          <a:xfrm>
            <a:off x="171874" y="4140992"/>
            <a:ext cx="3611181" cy="2554738"/>
          </a:xfrm>
          <a:prstGeom prst="rect">
            <a:avLst/>
          </a:prstGeom>
          <a:noFill/>
        </p:spPr>
        <p:txBody>
          <a:bodyPr wrap="none" rtlCol="0">
            <a:spAutoFit/>
          </a:bodyPr>
          <a:lstStyle/>
          <a:p>
            <a:r>
              <a:rPr lang="nl-NL" sz="3200" b="1" dirty="0" err="1">
                <a:latin typeface="Bierstadt" panose="020B0004020202020204" pitchFamily="34" charset="0"/>
              </a:rPr>
              <a:t>vMAC</a:t>
            </a:r>
            <a:endParaRPr lang="nl-NL" sz="2667" b="1" dirty="0">
              <a:latin typeface="Bierstadt" panose="020B0004020202020204" pitchFamily="34" charset="0"/>
            </a:endParaRPr>
          </a:p>
          <a:p>
            <a:pPr marL="457189" indent="-457189">
              <a:buFont typeface="Arial" panose="020B0604020202020204" pitchFamily="34" charset="0"/>
              <a:buChar char="•"/>
            </a:pPr>
            <a:r>
              <a:rPr lang="nl-NL" sz="2667" dirty="0">
                <a:latin typeface="Bierstadt" panose="020B0004020202020204" pitchFamily="34" charset="0"/>
              </a:rPr>
              <a:t>8-bit MAC</a:t>
            </a:r>
          </a:p>
          <a:p>
            <a:pPr marL="914377" lvl="1" indent="-457189">
              <a:buFont typeface="Arial" panose="020B0604020202020204" pitchFamily="34" charset="0"/>
              <a:buChar char="•"/>
            </a:pPr>
            <a:r>
              <a:rPr lang="nl-NL" sz="2400" dirty="0" err="1">
                <a:latin typeface="Bierstadt" panose="020B0004020202020204" pitchFamily="34" charset="0"/>
              </a:rPr>
              <a:t>Scalar</a:t>
            </a:r>
            <a:r>
              <a:rPr lang="nl-NL" sz="2400" dirty="0">
                <a:latin typeface="Bierstadt" panose="020B0004020202020204" pitchFamily="34" charset="0"/>
              </a:rPr>
              <a:t>-Vector MAC</a:t>
            </a:r>
          </a:p>
          <a:p>
            <a:pPr marL="914377" lvl="1" indent="-457189">
              <a:buFont typeface="Arial" panose="020B0604020202020204" pitchFamily="34" charset="0"/>
              <a:buChar char="•"/>
            </a:pPr>
            <a:r>
              <a:rPr lang="nl-NL" sz="2400" dirty="0">
                <a:latin typeface="Bierstadt" panose="020B0004020202020204" pitchFamily="34" charset="0"/>
              </a:rPr>
              <a:t>Vector-Vector MAC</a:t>
            </a:r>
          </a:p>
          <a:p>
            <a:pPr marL="457189" indent="-457189">
              <a:buFont typeface="Arial" panose="020B0604020202020204" pitchFamily="34" charset="0"/>
              <a:buChar char="•"/>
            </a:pPr>
            <a:r>
              <a:rPr lang="nl-NL" sz="2667" dirty="0" err="1">
                <a:latin typeface="Bierstadt" panose="020B0004020202020204" pitchFamily="34" charset="0"/>
              </a:rPr>
              <a:t>Binary</a:t>
            </a:r>
            <a:r>
              <a:rPr lang="nl-NL" sz="2667" dirty="0">
                <a:latin typeface="Bierstadt" panose="020B0004020202020204" pitchFamily="34" charset="0"/>
              </a:rPr>
              <a:t> MAC</a:t>
            </a:r>
          </a:p>
          <a:p>
            <a:pPr marL="457189" indent="-457189">
              <a:buFont typeface="Arial" panose="020B0604020202020204" pitchFamily="34" charset="0"/>
              <a:buChar char="•"/>
            </a:pPr>
            <a:r>
              <a:rPr lang="nl-NL" sz="2667" dirty="0" err="1">
                <a:latin typeface="Bierstadt" panose="020B0004020202020204" pitchFamily="34" charset="0"/>
              </a:rPr>
              <a:t>Ternary</a:t>
            </a:r>
            <a:r>
              <a:rPr lang="nl-NL" sz="2667" dirty="0">
                <a:latin typeface="Bierstadt" panose="020B0004020202020204" pitchFamily="34" charset="0"/>
              </a:rPr>
              <a:t> MAC</a:t>
            </a:r>
          </a:p>
        </p:txBody>
      </p:sp>
      <p:sp>
        <p:nvSpPr>
          <p:cNvPr id="8" name="Tekstvak 7">
            <a:extLst>
              <a:ext uri="{FF2B5EF4-FFF2-40B4-BE49-F238E27FC236}">
                <a16:creationId xmlns:a16="http://schemas.microsoft.com/office/drawing/2014/main" id="{3E778078-7195-4685-91EB-2C3FFB34A942}"/>
              </a:ext>
            </a:extLst>
          </p:cNvPr>
          <p:cNvSpPr txBox="1"/>
          <p:nvPr/>
        </p:nvSpPr>
        <p:spPr>
          <a:xfrm>
            <a:off x="4217341" y="4140362"/>
            <a:ext cx="3832609" cy="1816075"/>
          </a:xfrm>
          <a:prstGeom prst="rect">
            <a:avLst/>
          </a:prstGeom>
          <a:noFill/>
        </p:spPr>
        <p:txBody>
          <a:bodyPr wrap="square" rtlCol="0">
            <a:spAutoFit/>
          </a:bodyPr>
          <a:lstStyle/>
          <a:p>
            <a:r>
              <a:rPr lang="nl-NL" sz="3200" b="1" dirty="0" err="1">
                <a:latin typeface="Bierstadt" panose="020B0004020202020204" pitchFamily="34" charset="0"/>
              </a:rPr>
              <a:t>vADD</a:t>
            </a:r>
            <a:endParaRPr lang="nl-NL" sz="2667" b="1" dirty="0">
              <a:latin typeface="Bierstadt" panose="020B0004020202020204" pitchFamily="34" charset="0"/>
            </a:endParaRPr>
          </a:p>
          <a:p>
            <a:pPr marL="457189" indent="-457189">
              <a:buFont typeface="Arial" panose="020B0604020202020204" pitchFamily="34" charset="0"/>
              <a:buChar char="•"/>
            </a:pPr>
            <a:r>
              <a:rPr lang="nl-NL" sz="2667" dirty="0">
                <a:latin typeface="Bierstadt" panose="020B0004020202020204" pitchFamily="34" charset="0"/>
              </a:rPr>
              <a:t>Vector-Vector </a:t>
            </a:r>
            <a:r>
              <a:rPr lang="nl-NL" sz="2667" dirty="0" err="1">
                <a:latin typeface="Bierstadt" panose="020B0004020202020204" pitchFamily="34" charset="0"/>
              </a:rPr>
              <a:t>addition</a:t>
            </a:r>
            <a:endParaRPr lang="nl-NL" sz="2667"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Residual</a:t>
            </a:r>
            <a:r>
              <a:rPr lang="nl-NL" sz="2667" dirty="0">
                <a:latin typeface="Bierstadt" panose="020B0004020202020204" pitchFamily="34" charset="0"/>
              </a:rPr>
              <a:t> support</a:t>
            </a:r>
          </a:p>
        </p:txBody>
      </p:sp>
      <p:sp>
        <p:nvSpPr>
          <p:cNvPr id="9" name="Tekstvak 8">
            <a:extLst>
              <a:ext uri="{FF2B5EF4-FFF2-40B4-BE49-F238E27FC236}">
                <a16:creationId xmlns:a16="http://schemas.microsoft.com/office/drawing/2014/main" id="{0DF595F9-C998-454D-B708-2FE9C5B85E37}"/>
              </a:ext>
            </a:extLst>
          </p:cNvPr>
          <p:cNvSpPr txBox="1"/>
          <p:nvPr/>
        </p:nvSpPr>
        <p:spPr>
          <a:xfrm>
            <a:off x="8161421" y="4140361"/>
            <a:ext cx="2874569" cy="2636940"/>
          </a:xfrm>
          <a:prstGeom prst="rect">
            <a:avLst/>
          </a:prstGeom>
          <a:noFill/>
        </p:spPr>
        <p:txBody>
          <a:bodyPr wrap="none" rtlCol="0">
            <a:spAutoFit/>
          </a:bodyPr>
          <a:lstStyle/>
          <a:p>
            <a:r>
              <a:rPr lang="nl-NL" sz="3200" b="1" dirty="0" err="1">
                <a:latin typeface="Bierstadt" panose="020B0004020202020204" pitchFamily="34" charset="0"/>
              </a:rPr>
              <a:t>vOPS</a:t>
            </a:r>
            <a:endParaRPr lang="nl-NL" sz="3200" b="1"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Requantization</a:t>
            </a:r>
            <a:endParaRPr lang="nl-NL" sz="2667"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Binarization</a:t>
            </a:r>
            <a:endParaRPr lang="nl-NL" sz="2667"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Ternarization</a:t>
            </a:r>
            <a:endParaRPr lang="nl-NL" sz="2667"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MaxPool</a:t>
            </a:r>
            <a:endParaRPr lang="nl-NL" sz="2667" dirty="0">
              <a:latin typeface="Bierstadt" panose="020B0004020202020204" pitchFamily="34" charset="0"/>
            </a:endParaRPr>
          </a:p>
          <a:p>
            <a:pPr marL="457189" indent="-457189">
              <a:buFont typeface="Arial" panose="020B0604020202020204" pitchFamily="34" charset="0"/>
              <a:buChar char="•"/>
            </a:pPr>
            <a:r>
              <a:rPr lang="nl-NL" sz="2667" dirty="0" err="1">
                <a:latin typeface="Bierstadt" panose="020B0004020202020204" pitchFamily="34" charset="0"/>
              </a:rPr>
              <a:t>Auxiliary</a:t>
            </a:r>
            <a:r>
              <a:rPr lang="nl-NL" sz="2667" dirty="0">
                <a:latin typeface="Bierstadt" panose="020B0004020202020204" pitchFamily="34" charset="0"/>
              </a:rPr>
              <a:t> </a:t>
            </a:r>
            <a:r>
              <a:rPr lang="nl-NL" sz="2667" dirty="0" err="1">
                <a:latin typeface="Bierstadt" panose="020B0004020202020204" pitchFamily="34" charset="0"/>
              </a:rPr>
              <a:t>ops</a:t>
            </a:r>
            <a:endParaRPr lang="nl-NL" sz="2667" dirty="0">
              <a:latin typeface="Bierstadt" panose="020B0004020202020204" pitchFamily="34" charset="0"/>
            </a:endParaRPr>
          </a:p>
        </p:txBody>
      </p:sp>
      <p:sp>
        <p:nvSpPr>
          <p:cNvPr id="3" name="Rechthoek 2">
            <a:extLst>
              <a:ext uri="{FF2B5EF4-FFF2-40B4-BE49-F238E27FC236}">
                <a16:creationId xmlns:a16="http://schemas.microsoft.com/office/drawing/2014/main" id="{3BA0AAA2-3517-41F7-8191-7E84F4B404E1}"/>
              </a:ext>
            </a:extLst>
          </p:cNvPr>
          <p:cNvSpPr/>
          <p:nvPr/>
        </p:nvSpPr>
        <p:spPr>
          <a:xfrm>
            <a:off x="141581" y="1802297"/>
            <a:ext cx="880729" cy="446788"/>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l-NL" sz="2400"/>
          </a:p>
        </p:txBody>
      </p:sp>
      <p:sp>
        <p:nvSpPr>
          <p:cNvPr id="10" name="Rechthoek 9">
            <a:extLst>
              <a:ext uri="{FF2B5EF4-FFF2-40B4-BE49-F238E27FC236}">
                <a16:creationId xmlns:a16="http://schemas.microsoft.com/office/drawing/2014/main" id="{15C0FA4A-9653-4133-8815-EFD95CF8E923}"/>
              </a:ext>
            </a:extLst>
          </p:cNvPr>
          <p:cNvSpPr/>
          <p:nvPr/>
        </p:nvSpPr>
        <p:spPr>
          <a:xfrm>
            <a:off x="1022310" y="1799810"/>
            <a:ext cx="825535" cy="446788"/>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l-NL" sz="2400"/>
          </a:p>
        </p:txBody>
      </p:sp>
      <p:sp>
        <p:nvSpPr>
          <p:cNvPr id="11" name="Rechthoek 10">
            <a:extLst>
              <a:ext uri="{FF2B5EF4-FFF2-40B4-BE49-F238E27FC236}">
                <a16:creationId xmlns:a16="http://schemas.microsoft.com/office/drawing/2014/main" id="{6B9588E3-3377-433C-BBD5-3CBCD1EB550C}"/>
              </a:ext>
            </a:extLst>
          </p:cNvPr>
          <p:cNvSpPr/>
          <p:nvPr/>
        </p:nvSpPr>
        <p:spPr>
          <a:xfrm>
            <a:off x="1797019" y="1799810"/>
            <a:ext cx="825533" cy="446788"/>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l-NL" sz="2400"/>
          </a:p>
        </p:txBody>
      </p:sp>
    </p:spTree>
    <p:extLst>
      <p:ext uri="{BB962C8B-B14F-4D97-AF65-F5344CB8AC3E}">
        <p14:creationId xmlns:p14="http://schemas.microsoft.com/office/powerpoint/2010/main" val="36560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mph" presetSubtype="0" fill="hold" grpId="1" nodeType="clickEffect">
                                  <p:stCondLst>
                                    <p:cond delay="0"/>
                                  </p:stCondLst>
                                  <p:childTnLst>
                                    <p:animClr clrSpc="hsl" dir="cw">
                                      <p:cBhvr override="childStyle">
                                        <p:cTn id="14" dur="500" fill="hold"/>
                                        <p:tgtEl>
                                          <p:spTgt spid="7"/>
                                        </p:tgtEl>
                                        <p:attrNameLst>
                                          <p:attrName>style.color</p:attrName>
                                        </p:attrNameLst>
                                      </p:cBhvr>
                                      <p:by>
                                        <p:hsl h="0" s="-70588" l="0"/>
                                      </p:by>
                                    </p:animClr>
                                    <p:animClr clrSpc="hsl" dir="cw">
                                      <p:cBhvr>
                                        <p:cTn id="15" dur="500" fill="hold"/>
                                        <p:tgtEl>
                                          <p:spTgt spid="7"/>
                                        </p:tgtEl>
                                        <p:attrNameLst>
                                          <p:attrName>fillcolor</p:attrName>
                                        </p:attrNameLst>
                                      </p:cBhvr>
                                      <p:by>
                                        <p:hsl h="0" s="-70588" l="0"/>
                                      </p:by>
                                    </p:animClr>
                                    <p:animClr clrSpc="hsl" dir="cw">
                                      <p:cBhvr>
                                        <p:cTn id="16" dur="500" fill="hold"/>
                                        <p:tgtEl>
                                          <p:spTgt spid="7"/>
                                        </p:tgtEl>
                                        <p:attrNameLst>
                                          <p:attrName>stroke.color</p:attrName>
                                        </p:attrNameLst>
                                      </p:cBhvr>
                                      <p:by>
                                        <p:hsl h="0" s="-70588" l="0"/>
                                      </p:by>
                                    </p:animClr>
                                    <p:set>
                                      <p:cBhvr>
                                        <p:cTn id="17" dur="500" fill="hold"/>
                                        <p:tgtEl>
                                          <p:spTgt spid="7"/>
                                        </p:tgtEl>
                                        <p:attrNameLst>
                                          <p:attrName>fill.type</p:attrName>
                                        </p:attrNameLst>
                                      </p:cBhvr>
                                      <p:to>
                                        <p:strVal val="solid"/>
                                      </p:to>
                                    </p:se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8"/>
                                        </p:tgtEl>
                                        <p:attrNameLst>
                                          <p:attrName>style.color</p:attrName>
                                        </p:attrNameLst>
                                      </p:cBhvr>
                                      <p:by>
                                        <p:hsl h="0" s="-70588" l="0"/>
                                      </p:by>
                                    </p:animClr>
                                    <p:animClr clrSpc="hsl" dir="cw">
                                      <p:cBhvr>
                                        <p:cTn id="31" dur="500" fill="hold"/>
                                        <p:tgtEl>
                                          <p:spTgt spid="8"/>
                                        </p:tgtEl>
                                        <p:attrNameLst>
                                          <p:attrName>fillcolor</p:attrName>
                                        </p:attrNameLst>
                                      </p:cBhvr>
                                      <p:by>
                                        <p:hsl h="0" s="-70588" l="0"/>
                                      </p:by>
                                    </p:animClr>
                                    <p:animClr clrSpc="hsl" dir="cw">
                                      <p:cBhvr>
                                        <p:cTn id="32" dur="500" fill="hold"/>
                                        <p:tgtEl>
                                          <p:spTgt spid="8"/>
                                        </p:tgtEl>
                                        <p:attrNameLst>
                                          <p:attrName>stroke.color</p:attrName>
                                        </p:attrNameLst>
                                      </p:cBhvr>
                                      <p:by>
                                        <p:hsl h="0" s="-70588" l="0"/>
                                      </p:by>
                                    </p:animClr>
                                    <p:set>
                                      <p:cBhvr>
                                        <p:cTn id="33" dur="500" fill="hold"/>
                                        <p:tgtEl>
                                          <p:spTgt spid="8"/>
                                        </p:tgtEl>
                                        <p:attrNameLst>
                                          <p:attrName>fill.type</p:attrName>
                                        </p:attrNameLst>
                                      </p:cBhvr>
                                      <p:to>
                                        <p:strVal val="solid"/>
                                      </p:to>
                                    </p:se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3" grpId="0" animBg="1"/>
      <p:bldP spid="3" grpId="1" animBg="1"/>
      <p:bldP spid="10" grpId="0" animBg="1"/>
      <p:bldP spid="10" grpId="1"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D00A0-DF81-4FE3-B26F-12CF6AE17C3E}"/>
              </a:ext>
            </a:extLst>
          </p:cNvPr>
          <p:cNvSpPr>
            <a:spLocks noGrp="1"/>
          </p:cNvSpPr>
          <p:nvPr>
            <p:ph type="title"/>
          </p:nvPr>
        </p:nvSpPr>
        <p:spPr/>
        <p:txBody>
          <a:bodyPr/>
          <a:lstStyle/>
          <a:p>
            <a:pPr lvl="1" algn="l"/>
            <a:r>
              <a:rPr lang="nl-NL">
                <a:solidFill>
                  <a:schemeClr val="accent2"/>
                </a:solidFill>
              </a:rPr>
              <a:t>For BNNs and TNNs: XNOR-popcount</a:t>
            </a:r>
            <a:endParaRPr lang="nl-NL" dirty="0">
              <a:solidFill>
                <a:schemeClr val="accent2"/>
              </a:solidFill>
            </a:endParaRPr>
          </a:p>
        </p:txBody>
      </p:sp>
      <p:sp>
        <p:nvSpPr>
          <p:cNvPr id="3" name="Tijdelijke aanduiding voor inhoud 2">
            <a:extLst>
              <a:ext uri="{FF2B5EF4-FFF2-40B4-BE49-F238E27FC236}">
                <a16:creationId xmlns:a16="http://schemas.microsoft.com/office/drawing/2014/main" id="{CFBE582E-EC5B-4D94-8F82-3392AC6AE969}"/>
              </a:ext>
            </a:extLst>
          </p:cNvPr>
          <p:cNvSpPr>
            <a:spLocks noGrp="1"/>
          </p:cNvSpPr>
          <p:nvPr>
            <p:ph idx="1"/>
          </p:nvPr>
        </p:nvSpPr>
        <p:spPr>
          <a:xfrm>
            <a:off x="304800" y="5029200"/>
            <a:ext cx="11734800" cy="1676400"/>
          </a:xfrm>
        </p:spPr>
        <p:txBody>
          <a:bodyPr/>
          <a:lstStyle/>
          <a:p>
            <a:r>
              <a:rPr lang="nl-NL"/>
              <a:t>Current systems cannot execute BNNs efficiently</a:t>
            </a:r>
          </a:p>
          <a:p>
            <a:r>
              <a:rPr lang="nl-NL"/>
              <a:t>Need for a hardware accelerator that supports various levels of precision</a:t>
            </a:r>
          </a:p>
          <a:p>
            <a:endParaRPr lang="nl-NL" dirty="0"/>
          </a:p>
        </p:txBody>
      </p:sp>
      <p:pic>
        <p:nvPicPr>
          <p:cNvPr id="5" name="Afbeelding 4">
            <a:extLst>
              <a:ext uri="{FF2B5EF4-FFF2-40B4-BE49-F238E27FC236}">
                <a16:creationId xmlns:a16="http://schemas.microsoft.com/office/drawing/2014/main" id="{8E61F05A-3592-4FE4-9B86-7DFEB962DF09}"/>
              </a:ext>
            </a:extLst>
          </p:cNvPr>
          <p:cNvPicPr>
            <a:picLocks noChangeAspect="1"/>
          </p:cNvPicPr>
          <p:nvPr/>
        </p:nvPicPr>
        <p:blipFill>
          <a:blip r:embed="rId2"/>
          <a:stretch>
            <a:fillRect/>
          </a:stretch>
        </p:blipFill>
        <p:spPr>
          <a:xfrm>
            <a:off x="1676400" y="1524000"/>
            <a:ext cx="7913490" cy="2987343"/>
          </a:xfrm>
          <a:prstGeom prst="rect">
            <a:avLst/>
          </a:prstGeom>
        </p:spPr>
      </p:pic>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124B6-1916-4CF9-82A4-9828BC72E7ED}"/>
              </a:ext>
            </a:extLst>
          </p:cNvPr>
          <p:cNvSpPr>
            <a:spLocks noGrp="1"/>
          </p:cNvSpPr>
          <p:nvPr>
            <p:ph type="title"/>
          </p:nvPr>
        </p:nvSpPr>
        <p:spPr/>
        <p:txBody>
          <a:bodyPr>
            <a:normAutofit/>
          </a:bodyPr>
          <a:lstStyle/>
          <a:p>
            <a:r>
              <a:rPr lang="nl-NL" dirty="0"/>
              <a:t>CUTIE: </a:t>
            </a:r>
            <a:r>
              <a:rPr lang="nl-NL" err="1"/>
              <a:t>Ternary</a:t>
            </a:r>
            <a:r>
              <a:rPr lang="nl-NL"/>
              <a:t> DNN Inference</a:t>
            </a:r>
            <a:endParaRPr lang="en-US" dirty="0"/>
          </a:p>
        </p:txBody>
      </p:sp>
      <p:pic>
        <p:nvPicPr>
          <p:cNvPr id="8" name="Tijdelijke aanduiding voor afbeelding 7">
            <a:extLst>
              <a:ext uri="{FF2B5EF4-FFF2-40B4-BE49-F238E27FC236}">
                <a16:creationId xmlns:a16="http://schemas.microsoft.com/office/drawing/2014/main" id="{E92D2ADA-63E9-4C6F-B7F8-3580F92BE8DA}"/>
              </a:ext>
            </a:extLst>
          </p:cNvPr>
          <p:cNvPicPr>
            <a:picLocks noGrp="1" noChangeAspect="1"/>
          </p:cNvPicPr>
          <p:nvPr>
            <p:ph idx="1"/>
          </p:nvPr>
        </p:nvPicPr>
        <p:blipFill rotWithShape="1">
          <a:blip r:embed="rId2"/>
          <a:stretch/>
        </p:blipFill>
        <p:spPr>
          <a:xfrm>
            <a:off x="4762633" y="1060938"/>
            <a:ext cx="7429367" cy="5181600"/>
          </a:xfrm>
        </p:spPr>
      </p:pic>
      <p:sp>
        <p:nvSpPr>
          <p:cNvPr id="4" name="Tijdelijke aanduiding voor voettekst 3">
            <a:extLst>
              <a:ext uri="{FF2B5EF4-FFF2-40B4-BE49-F238E27FC236}">
                <a16:creationId xmlns:a16="http://schemas.microsoft.com/office/drawing/2014/main" id="{EE64FA41-44B5-4787-A7B1-440E4874BDD0}"/>
              </a:ext>
            </a:extLst>
          </p:cNvPr>
          <p:cNvSpPr>
            <a:spLocks noGrp="1"/>
          </p:cNvSpPr>
          <p:nvPr>
            <p:ph type="ftr" sz="quarter" idx="11"/>
          </p:nvPr>
        </p:nvSpPr>
        <p:spPr>
          <a:xfrm>
            <a:off x="6629400" y="6394938"/>
            <a:ext cx="3860800" cy="228600"/>
          </a:xfrm>
        </p:spPr>
        <p:txBody>
          <a:bodyPr/>
          <a:lstStyle/>
          <a:p>
            <a:r>
              <a:rPr lang="en-US" dirty="0"/>
              <a:t>CUTIE: Beyond </a:t>
            </a:r>
            <a:r>
              <a:rPr lang="en-US" dirty="0" err="1"/>
              <a:t>PetaOp</a:t>
            </a:r>
            <a:r>
              <a:rPr lang="en-US" dirty="0"/>
              <a:t>/s/W Ternary DNN Inference Acceleration with Better-than-Binary Energy Efficiency – Scherer et al. (2020)</a:t>
            </a:r>
          </a:p>
        </p:txBody>
      </p:sp>
      <p:sp>
        <p:nvSpPr>
          <p:cNvPr id="5" name="Tijdelijke aanduiding voor dianummer 4">
            <a:extLst>
              <a:ext uri="{FF2B5EF4-FFF2-40B4-BE49-F238E27FC236}">
                <a16:creationId xmlns:a16="http://schemas.microsoft.com/office/drawing/2014/main" id="{26FF56B7-7C89-417F-B9DF-39F9D13115DF}"/>
              </a:ext>
            </a:extLst>
          </p:cNvPr>
          <p:cNvSpPr>
            <a:spLocks noGrp="1"/>
          </p:cNvSpPr>
          <p:nvPr>
            <p:ph type="sldNum" sz="quarter" idx="12"/>
          </p:nvPr>
        </p:nvSpPr>
        <p:spPr/>
        <p:txBody>
          <a:bodyPr/>
          <a:lstStyle/>
          <a:p>
            <a:fld id="{C194BDB0-F4EA-4DD6-8281-CCE2440D0CE0}" type="slidenum">
              <a:rPr lang="en-GB" smtClean="0"/>
              <a:pPr/>
              <a:t>102</a:t>
            </a:fld>
            <a:endParaRPr lang="en-GB" dirty="0"/>
          </a:p>
        </p:txBody>
      </p:sp>
      <p:sp>
        <p:nvSpPr>
          <p:cNvPr id="3" name="Tijdelijke aanduiding voor inhoud 2">
            <a:extLst>
              <a:ext uri="{FF2B5EF4-FFF2-40B4-BE49-F238E27FC236}">
                <a16:creationId xmlns:a16="http://schemas.microsoft.com/office/drawing/2014/main" id="{36CEE5A1-E5B7-4229-B179-650F327CD5D7}"/>
              </a:ext>
            </a:extLst>
          </p:cNvPr>
          <p:cNvSpPr>
            <a:spLocks noGrp="1"/>
          </p:cNvSpPr>
          <p:nvPr>
            <p:ph type="body" sz="quarter" idx="4294967295"/>
          </p:nvPr>
        </p:nvSpPr>
        <p:spPr>
          <a:xfrm>
            <a:off x="-5862" y="1236784"/>
            <a:ext cx="4882662" cy="5000625"/>
          </a:xfrm>
        </p:spPr>
        <p:txBody>
          <a:bodyPr/>
          <a:lstStyle/>
          <a:p>
            <a:pPr marL="514350" indent="-457200"/>
            <a:r>
              <a:rPr lang="en-US" sz="2400" dirty="0"/>
              <a:t>Completely unrolled data </a:t>
            </a:r>
            <a:r>
              <a:rPr lang="en-US" sz="2400"/>
              <a:t>path </a:t>
            </a:r>
          </a:p>
          <a:p>
            <a:pPr marL="914400" lvl="1" indent="-457200"/>
            <a:r>
              <a:rPr lang="en-US" sz="2000"/>
              <a:t>all feature maps</a:t>
            </a:r>
          </a:p>
          <a:p>
            <a:pPr marL="914400" lvl="1" indent="-457200"/>
            <a:r>
              <a:rPr lang="en-US" sz="2000"/>
              <a:t>all filter dimensions</a:t>
            </a:r>
          </a:p>
          <a:p>
            <a:pPr marL="914400" lvl="1" indent="-457200"/>
            <a:r>
              <a:rPr lang="en-US" sz="2000"/>
              <a:t>reduces </a:t>
            </a:r>
            <a:r>
              <a:rPr lang="en-US" sz="2000" dirty="0"/>
              <a:t>data transfer cost</a:t>
            </a:r>
          </a:p>
          <a:p>
            <a:pPr marL="514350" indent="-457200"/>
            <a:endParaRPr lang="en-US" sz="2400" dirty="0"/>
          </a:p>
          <a:p>
            <a:pPr marL="514350" indent="-457200"/>
            <a:r>
              <a:rPr lang="en-US" sz="2400"/>
              <a:t>Inherent </a:t>
            </a:r>
            <a:r>
              <a:rPr lang="en-US" sz="2400" dirty="0"/>
              <a:t>sparsity of </a:t>
            </a:r>
            <a:r>
              <a:rPr lang="en-US" sz="2400"/>
              <a:t>TNNs </a:t>
            </a:r>
          </a:p>
          <a:p>
            <a:pPr marL="514350" indent="-457200"/>
            <a:r>
              <a:rPr lang="en-US" sz="2400"/>
              <a:t>Tunes training to increase sparsity</a:t>
            </a:r>
          </a:p>
          <a:p>
            <a:pPr marL="514350" indent="-457200"/>
            <a:r>
              <a:rPr lang="en-US" sz="2400"/>
              <a:t>Reduces </a:t>
            </a:r>
            <a:r>
              <a:rPr lang="en-US" sz="2400" dirty="0"/>
              <a:t>switching activity</a:t>
            </a:r>
          </a:p>
          <a:p>
            <a:pPr marL="514350" indent="-457200"/>
            <a:endParaRPr lang="en-US" sz="2400" dirty="0"/>
          </a:p>
          <a:p>
            <a:pPr marL="514350" indent="-457200"/>
            <a:r>
              <a:rPr lang="en-US" sz="2400" b="1" dirty="0">
                <a:solidFill>
                  <a:schemeClr val="accent2"/>
                </a:solidFill>
              </a:rPr>
              <a:t>0.32 </a:t>
            </a:r>
            <a:r>
              <a:rPr lang="en-US" sz="2400" b="1" dirty="0" err="1">
                <a:solidFill>
                  <a:schemeClr val="accent2"/>
                </a:solidFill>
              </a:rPr>
              <a:t>fJ</a:t>
            </a:r>
            <a:r>
              <a:rPr lang="en-US" sz="2400" b="1" dirty="0">
                <a:solidFill>
                  <a:schemeClr val="accent2"/>
                </a:solidFill>
              </a:rPr>
              <a:t>/Op in 7 nm!</a:t>
            </a:r>
          </a:p>
        </p:txBody>
      </p:sp>
    </p:spTree>
    <p:extLst>
      <p:ext uri="{BB962C8B-B14F-4D97-AF65-F5344CB8AC3E}">
        <p14:creationId xmlns:p14="http://schemas.microsoft.com/office/powerpoint/2010/main" val="16595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AB56-1E9E-461A-A181-B7FE729A8D67}"/>
              </a:ext>
            </a:extLst>
          </p:cNvPr>
          <p:cNvSpPr>
            <a:spLocks noGrp="1"/>
          </p:cNvSpPr>
          <p:nvPr>
            <p:ph type="title"/>
          </p:nvPr>
        </p:nvSpPr>
        <p:spPr/>
        <p:txBody>
          <a:bodyPr/>
          <a:lstStyle/>
          <a:p>
            <a:r>
              <a:rPr lang="en-US"/>
              <a:t>Neuronflow Architecture (GML)</a:t>
            </a:r>
            <a:endParaRPr lang="nl-NL"/>
          </a:p>
        </p:txBody>
      </p:sp>
      <p:sp>
        <p:nvSpPr>
          <p:cNvPr id="3" name="Content Placeholder 2">
            <a:extLst>
              <a:ext uri="{FF2B5EF4-FFF2-40B4-BE49-F238E27FC236}">
                <a16:creationId xmlns:a16="http://schemas.microsoft.com/office/drawing/2014/main" id="{82F8169F-E131-4522-A211-4E3D06486BF1}"/>
              </a:ext>
            </a:extLst>
          </p:cNvPr>
          <p:cNvSpPr>
            <a:spLocks noGrp="1"/>
          </p:cNvSpPr>
          <p:nvPr>
            <p:ph idx="1"/>
          </p:nvPr>
        </p:nvSpPr>
        <p:spPr/>
        <p:txBody>
          <a:bodyPr/>
          <a:lstStyle/>
          <a:p>
            <a:r>
              <a:rPr lang="en-US"/>
              <a:t>Exploiting 3 types of sparsity:</a:t>
            </a:r>
          </a:p>
          <a:p>
            <a:pPr lvl="1"/>
            <a:r>
              <a:rPr lang="en-US"/>
              <a:t>structure, activation, time</a:t>
            </a:r>
          </a:p>
          <a:p>
            <a:pPr lvl="1"/>
            <a:r>
              <a:rPr lang="en-US"/>
              <a:t>Event driven, Activation surpression,</a:t>
            </a:r>
            <a:br>
              <a:rPr lang="en-US"/>
            </a:br>
            <a:r>
              <a:rPr lang="en-US"/>
              <a:t>weight pruning, quantization</a:t>
            </a:r>
          </a:p>
          <a:p>
            <a:endParaRPr lang="nl-NL"/>
          </a:p>
        </p:txBody>
      </p:sp>
      <p:sp>
        <p:nvSpPr>
          <p:cNvPr id="4" name="Date Placeholder 3">
            <a:extLst>
              <a:ext uri="{FF2B5EF4-FFF2-40B4-BE49-F238E27FC236}">
                <a16:creationId xmlns:a16="http://schemas.microsoft.com/office/drawing/2014/main" id="{55141A07-5492-4EDB-B866-E24C7BBCF2C6}"/>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5159A24D-46BF-44BD-8066-6D90C6323D31}"/>
              </a:ext>
            </a:extLst>
          </p:cNvPr>
          <p:cNvSpPr>
            <a:spLocks noGrp="1"/>
          </p:cNvSpPr>
          <p:nvPr>
            <p:ph type="sldNum" sz="quarter" idx="12"/>
          </p:nvPr>
        </p:nvSpPr>
        <p:spPr/>
        <p:txBody>
          <a:bodyPr/>
          <a:lstStyle/>
          <a:p>
            <a:pPr>
              <a:defRPr/>
            </a:pPr>
            <a:fld id="{57380175-9699-4BBE-9FAB-57FE2DBF8243}" type="slidenum">
              <a:rPr lang="en-US" smtClean="0"/>
              <a:pPr>
                <a:defRPr/>
              </a:pPr>
              <a:t>103</a:t>
            </a:fld>
            <a:endParaRPr lang="en-US"/>
          </a:p>
        </p:txBody>
      </p:sp>
      <p:pic>
        <p:nvPicPr>
          <p:cNvPr id="7" name="Picture 6">
            <a:extLst>
              <a:ext uri="{FF2B5EF4-FFF2-40B4-BE49-F238E27FC236}">
                <a16:creationId xmlns:a16="http://schemas.microsoft.com/office/drawing/2014/main" id="{0A322598-5D40-4353-BEB0-1B84F94ED349}"/>
              </a:ext>
            </a:extLst>
          </p:cNvPr>
          <p:cNvPicPr>
            <a:picLocks noChangeAspect="1"/>
          </p:cNvPicPr>
          <p:nvPr/>
        </p:nvPicPr>
        <p:blipFill>
          <a:blip r:embed="rId2"/>
          <a:stretch>
            <a:fillRect/>
          </a:stretch>
        </p:blipFill>
        <p:spPr>
          <a:xfrm>
            <a:off x="7772400" y="1181100"/>
            <a:ext cx="4102100" cy="3527515"/>
          </a:xfrm>
          <a:prstGeom prst="rect">
            <a:avLst/>
          </a:prstGeom>
        </p:spPr>
      </p:pic>
      <p:pic>
        <p:nvPicPr>
          <p:cNvPr id="9" name="Picture 8">
            <a:extLst>
              <a:ext uri="{FF2B5EF4-FFF2-40B4-BE49-F238E27FC236}">
                <a16:creationId xmlns:a16="http://schemas.microsoft.com/office/drawing/2014/main" id="{F69E5C8C-FD6F-4050-8FEA-E76F4F13EC5C}"/>
              </a:ext>
            </a:extLst>
          </p:cNvPr>
          <p:cNvPicPr>
            <a:picLocks noChangeAspect="1"/>
          </p:cNvPicPr>
          <p:nvPr/>
        </p:nvPicPr>
        <p:blipFill>
          <a:blip r:embed="rId3"/>
          <a:stretch>
            <a:fillRect/>
          </a:stretch>
        </p:blipFill>
        <p:spPr>
          <a:xfrm>
            <a:off x="419100" y="3493288"/>
            <a:ext cx="6972300" cy="2983712"/>
          </a:xfrm>
          <a:prstGeom prst="rect">
            <a:avLst/>
          </a:prstGeom>
        </p:spPr>
      </p:pic>
    </p:spTree>
    <p:extLst>
      <p:ext uri="{BB962C8B-B14F-4D97-AF65-F5344CB8AC3E}">
        <p14:creationId xmlns:p14="http://schemas.microsoft.com/office/powerpoint/2010/main" val="3889282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processors</a:t>
            </a:r>
          </a:p>
        </p:txBody>
      </p:sp>
      <p:sp>
        <p:nvSpPr>
          <p:cNvPr id="3" name="Content Placeholder 2"/>
          <p:cNvSpPr>
            <a:spLocks noGrp="1"/>
          </p:cNvSpPr>
          <p:nvPr>
            <p:ph idx="1"/>
          </p:nvPr>
        </p:nvSpPr>
        <p:spPr/>
        <p:txBody>
          <a:bodyPr/>
          <a:lstStyle/>
          <a:p>
            <a:r>
              <a:rPr lang="en-US"/>
              <a:t>Most processors have: </a:t>
            </a:r>
            <a:r>
              <a:rPr lang="en-US" b="1">
                <a:solidFill>
                  <a:schemeClr val="accent2"/>
                </a:solidFill>
              </a:rPr>
              <a:t>SIMD / Vector units</a:t>
            </a:r>
          </a:p>
          <a:p>
            <a:r>
              <a:rPr lang="en-US"/>
              <a:t>Special units: e.g. </a:t>
            </a:r>
            <a:r>
              <a:rPr lang="en-US" b="1">
                <a:solidFill>
                  <a:schemeClr val="accent2"/>
                </a:solidFill>
              </a:rPr>
              <a:t>Tensor Cores </a:t>
            </a:r>
            <a:r>
              <a:rPr lang="en-US"/>
              <a:t>in GPU</a:t>
            </a:r>
          </a:p>
          <a:p>
            <a:pPr lvl="1"/>
            <a:r>
              <a:rPr lang="en-US"/>
              <a:t>act on 4x4 matrices</a:t>
            </a:r>
          </a:p>
          <a:p>
            <a:pPr lvl="1"/>
            <a:r>
              <a:rPr lang="en-US"/>
              <a:t>16 bit floating point precision</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104</a:t>
            </a:fld>
            <a:endParaRPr lang="en-US"/>
          </a:p>
        </p:txBody>
      </p:sp>
      <p:pic>
        <p:nvPicPr>
          <p:cNvPr id="8" name="Picture 7"/>
          <p:cNvPicPr>
            <a:picLocks noChangeAspect="1"/>
          </p:cNvPicPr>
          <p:nvPr/>
        </p:nvPicPr>
        <p:blipFill>
          <a:blip r:embed="rId2"/>
          <a:stretch>
            <a:fillRect/>
          </a:stretch>
        </p:blipFill>
        <p:spPr>
          <a:xfrm>
            <a:off x="457200" y="3559359"/>
            <a:ext cx="11039475" cy="2917641"/>
          </a:xfrm>
          <a:prstGeom prst="rect">
            <a:avLst/>
          </a:prstGeom>
        </p:spPr>
      </p:pic>
    </p:spTree>
    <p:extLst>
      <p:ext uri="{BB962C8B-B14F-4D97-AF65-F5344CB8AC3E}">
        <p14:creationId xmlns:p14="http://schemas.microsoft.com/office/powerpoint/2010/main" val="31767282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B7F8-2C15-4D84-A456-0A4B3C21E3AA}"/>
              </a:ext>
            </a:extLst>
          </p:cNvPr>
          <p:cNvSpPr>
            <a:spLocks noGrp="1"/>
          </p:cNvSpPr>
          <p:nvPr>
            <p:ph type="title"/>
          </p:nvPr>
        </p:nvSpPr>
        <p:spPr/>
        <p:txBody>
          <a:bodyPr/>
          <a:lstStyle/>
          <a:p>
            <a:r>
              <a:rPr lang="en-US"/>
              <a:t>GPUs: support for fine grain weight sparsity </a:t>
            </a:r>
            <a:endParaRPr lang="nl-NL"/>
          </a:p>
        </p:txBody>
      </p:sp>
      <p:sp>
        <p:nvSpPr>
          <p:cNvPr id="4" name="Date Placeholder 3">
            <a:extLst>
              <a:ext uri="{FF2B5EF4-FFF2-40B4-BE49-F238E27FC236}">
                <a16:creationId xmlns:a16="http://schemas.microsoft.com/office/drawing/2014/main" id="{B69441E7-B242-4540-922A-FDAC29E33C4F}"/>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3D574575-7511-4EBF-A758-5F25381C7356}"/>
              </a:ext>
            </a:extLst>
          </p:cNvPr>
          <p:cNvSpPr>
            <a:spLocks noGrp="1"/>
          </p:cNvSpPr>
          <p:nvPr>
            <p:ph type="sldNum" sz="quarter" idx="12"/>
          </p:nvPr>
        </p:nvSpPr>
        <p:spPr/>
        <p:txBody>
          <a:bodyPr/>
          <a:lstStyle/>
          <a:p>
            <a:pPr>
              <a:defRPr/>
            </a:pPr>
            <a:fld id="{57380175-9699-4BBE-9FAB-57FE2DBF8243}" type="slidenum">
              <a:rPr lang="en-US" smtClean="0"/>
              <a:pPr>
                <a:defRPr/>
              </a:pPr>
              <a:t>105</a:t>
            </a:fld>
            <a:endParaRPr lang="en-US"/>
          </a:p>
        </p:txBody>
      </p:sp>
      <p:pic>
        <p:nvPicPr>
          <p:cNvPr id="6" name="Picture 5">
            <a:extLst>
              <a:ext uri="{FF2B5EF4-FFF2-40B4-BE49-F238E27FC236}">
                <a16:creationId xmlns:a16="http://schemas.microsoft.com/office/drawing/2014/main" id="{BE27C606-E91C-44EA-9570-2E4BF66142F9}"/>
              </a:ext>
            </a:extLst>
          </p:cNvPr>
          <p:cNvPicPr>
            <a:picLocks noChangeAspect="1"/>
          </p:cNvPicPr>
          <p:nvPr/>
        </p:nvPicPr>
        <p:blipFill>
          <a:blip r:embed="rId2"/>
          <a:stretch>
            <a:fillRect/>
          </a:stretch>
        </p:blipFill>
        <p:spPr>
          <a:xfrm>
            <a:off x="2133600" y="1220575"/>
            <a:ext cx="10058400" cy="5637425"/>
          </a:xfrm>
          <a:prstGeom prst="rect">
            <a:avLst/>
          </a:prstGeom>
        </p:spPr>
      </p:pic>
      <p:sp>
        <p:nvSpPr>
          <p:cNvPr id="7" name="TextBox 6">
            <a:extLst>
              <a:ext uri="{FF2B5EF4-FFF2-40B4-BE49-F238E27FC236}">
                <a16:creationId xmlns:a16="http://schemas.microsoft.com/office/drawing/2014/main" id="{57B44514-DB9B-42F7-BD79-0F60ACAF23C9}"/>
              </a:ext>
            </a:extLst>
          </p:cNvPr>
          <p:cNvSpPr txBox="1"/>
          <p:nvPr/>
        </p:nvSpPr>
        <p:spPr>
          <a:xfrm>
            <a:off x="419100" y="1676400"/>
            <a:ext cx="5788764" cy="1569660"/>
          </a:xfrm>
          <a:prstGeom prst="rect">
            <a:avLst/>
          </a:prstGeom>
          <a:noFill/>
        </p:spPr>
        <p:txBody>
          <a:bodyPr wrap="none" rtlCol="0">
            <a:spAutoFit/>
          </a:bodyPr>
          <a:lstStyle/>
          <a:p>
            <a:r>
              <a:rPr lang="en-US"/>
              <a:t>NIVIDA ampere architecture</a:t>
            </a:r>
          </a:p>
          <a:p>
            <a:pPr marL="342900" indent="-342900">
              <a:buFont typeface="Arial" panose="020B0604020202020204" pitchFamily="34" charset="0"/>
              <a:buChar char="•"/>
            </a:pPr>
            <a:r>
              <a:rPr lang="en-US"/>
              <a:t>2:4 sparsity</a:t>
            </a:r>
          </a:p>
          <a:p>
            <a:pPr marL="342900" indent="-342900">
              <a:buFont typeface="Arial" panose="020B0604020202020204" pitchFamily="34" charset="0"/>
              <a:buChar char="•"/>
            </a:pPr>
            <a:r>
              <a:rPr lang="en-US"/>
              <a:t>In 4 successive weights 2 should be zero</a:t>
            </a:r>
          </a:p>
          <a:p>
            <a:pPr marL="342900" indent="-342900">
              <a:buFont typeface="Arial" panose="020B0604020202020204" pitchFamily="34" charset="0"/>
              <a:buChar char="•"/>
            </a:pPr>
            <a:r>
              <a:rPr lang="en-US"/>
              <a:t>Compressed storage =&gt; upto 2x mem. BW</a:t>
            </a:r>
            <a:endParaRPr lang="nl-NL"/>
          </a:p>
        </p:txBody>
      </p:sp>
    </p:spTree>
    <p:extLst>
      <p:ext uri="{BB962C8B-B14F-4D97-AF65-F5344CB8AC3E}">
        <p14:creationId xmlns:p14="http://schemas.microsoft.com/office/powerpoint/2010/main" val="33307002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prstGeom prst="rect">
            <a:avLst/>
          </a:prstGeom>
        </p:spPr>
        <p:txBody>
          <a:bodyPr vert="horz" wrap="square" lIns="121900" tIns="121900" rIns="121900" bIns="121900" numCol="1" anchor="t" anchorCtr="0" compatLnSpc="1">
            <a:prstTxWarp prst="textNoShape">
              <a:avLst/>
            </a:prstTxWarp>
            <a:noAutofit/>
          </a:bodyPr>
          <a:lstStyle/>
          <a:p>
            <a:r>
              <a:rPr lang="en" sz="4267"/>
              <a:t>Roofline Model: </a:t>
            </a:r>
            <a:r>
              <a:rPr lang="en" sz="3600"/>
              <a:t>how good is my application mapping?</a:t>
            </a:r>
            <a:endParaRPr lang="en" sz="4267"/>
          </a:p>
        </p:txBody>
      </p:sp>
      <p:sp>
        <p:nvSpPr>
          <p:cNvPr id="3" name="Content Placeholder 2"/>
          <p:cNvSpPr>
            <a:spLocks noGrp="1"/>
          </p:cNvSpPr>
          <p:nvPr>
            <p:ph idx="1"/>
          </p:nvPr>
        </p:nvSpPr>
        <p:spPr>
          <a:xfrm>
            <a:off x="381000" y="1219200"/>
            <a:ext cx="11404600" cy="5257800"/>
          </a:xfrm>
        </p:spPr>
        <p:txBody>
          <a:bodyPr/>
          <a:lstStyle/>
          <a:p>
            <a:pPr>
              <a:spcBef>
                <a:spcPts val="0"/>
              </a:spcBef>
            </a:pPr>
            <a:r>
              <a:rPr lang="en" sz="2800"/>
              <a:t>P</a:t>
            </a:r>
            <a:r>
              <a:rPr lang="en" sz="2800">
                <a:solidFill>
                  <a:srgbClr val="000000"/>
                </a:solidFill>
                <a:latin typeface="Arial"/>
                <a:ea typeface="Arial"/>
                <a:cs typeface="Arial"/>
                <a:sym typeface="Arial"/>
              </a:rPr>
              <a:t>erformance bottleneck: </a:t>
            </a:r>
            <a:r>
              <a:rPr lang="en" sz="2800">
                <a:solidFill>
                  <a:srgbClr val="0000FF"/>
                </a:solidFill>
                <a:latin typeface="Arial"/>
                <a:ea typeface="Arial"/>
                <a:cs typeface="Arial"/>
                <a:sym typeface="Arial"/>
              </a:rPr>
              <a:t>computation bound</a:t>
            </a:r>
            <a:r>
              <a:rPr lang="en" sz="2800">
                <a:solidFill>
                  <a:srgbClr val="000000"/>
                </a:solidFill>
                <a:latin typeface="Arial"/>
                <a:ea typeface="Arial"/>
                <a:cs typeface="Arial"/>
                <a:sym typeface="Arial"/>
              </a:rPr>
              <a:t> v.s. </a:t>
            </a:r>
            <a:r>
              <a:rPr lang="en" sz="2800">
                <a:solidFill>
                  <a:srgbClr val="0000FF"/>
                </a:solidFill>
                <a:latin typeface="Arial"/>
                <a:ea typeface="Arial"/>
                <a:cs typeface="Arial"/>
                <a:sym typeface="Arial"/>
              </a:rPr>
              <a:t>bandwidth bound</a:t>
            </a:r>
          </a:p>
          <a:p>
            <a:pPr>
              <a:spcBef>
                <a:spcPts val="0"/>
              </a:spcBef>
            </a:pPr>
            <a:endParaRPr lang="en" sz="2800">
              <a:solidFill>
                <a:schemeClr val="dk1"/>
              </a:solidFill>
            </a:endParaRPr>
          </a:p>
          <a:p>
            <a:pPr>
              <a:spcBef>
                <a:spcPts val="0"/>
              </a:spcBef>
            </a:pPr>
            <a:r>
              <a:rPr lang="en" sz="2800">
                <a:solidFill>
                  <a:schemeClr val="dk1"/>
                </a:solidFill>
              </a:rPr>
              <a:t>Note the log-log scale</a:t>
            </a:r>
          </a:p>
          <a:p>
            <a:pPr>
              <a:spcBef>
                <a:spcPts val="0"/>
              </a:spcBef>
            </a:pPr>
            <a:endParaRPr lang="en" sz="2800"/>
          </a:p>
          <a:p>
            <a:pPr>
              <a:spcBef>
                <a:spcPts val="0"/>
              </a:spcBef>
            </a:pPr>
            <a:r>
              <a:rPr lang="en" sz="2800"/>
              <a:t>Roofline for</a:t>
            </a:r>
            <a:br>
              <a:rPr lang="en" sz="2800"/>
            </a:br>
            <a:r>
              <a:rPr lang="en" sz="2800"/>
              <a:t>8800 Nvidia GPU</a:t>
            </a:r>
            <a:endParaRPr lang="en" sz="2800">
              <a:solidFill>
                <a:schemeClr val="dk1"/>
              </a:solidFill>
            </a:endParaRPr>
          </a:p>
          <a:p>
            <a:pPr>
              <a:spcBef>
                <a:spcPts val="0"/>
              </a:spcBef>
            </a:pPr>
            <a:endParaRPr lang="en" sz="2800">
              <a:solidFill>
                <a:schemeClr val="dk1"/>
              </a:solidFill>
            </a:endParaRPr>
          </a:p>
          <a:p>
            <a:pPr>
              <a:spcBef>
                <a:spcPts val="0"/>
              </a:spcBef>
            </a:pPr>
            <a:r>
              <a:rPr lang="en" sz="2800">
                <a:solidFill>
                  <a:schemeClr val="dk1"/>
                </a:solidFill>
              </a:rPr>
              <a:t>Where is your</a:t>
            </a:r>
            <a:br>
              <a:rPr lang="en" sz="2800">
                <a:solidFill>
                  <a:schemeClr val="dk1"/>
                </a:solidFill>
              </a:rPr>
            </a:br>
            <a:r>
              <a:rPr lang="en" sz="2800">
                <a:solidFill>
                  <a:schemeClr val="dk1"/>
                </a:solidFill>
              </a:rPr>
              <a:t>application</a:t>
            </a:r>
            <a:br>
              <a:rPr lang="en" sz="2800">
                <a:solidFill>
                  <a:schemeClr val="dk1"/>
                </a:solidFill>
              </a:rPr>
            </a:br>
            <a:r>
              <a:rPr lang="en" sz="2800">
                <a:solidFill>
                  <a:schemeClr val="dk1"/>
                </a:solidFill>
              </a:rPr>
              <a:t>in this space?</a:t>
            </a:r>
          </a:p>
          <a:p>
            <a:pPr>
              <a:spcBef>
                <a:spcPts val="0"/>
              </a:spcBef>
            </a:pPr>
            <a:endParaRPr lang="en" sz="2800">
              <a:solidFill>
                <a:schemeClr val="dk1"/>
              </a:solidFill>
            </a:endParaRPr>
          </a:p>
          <a:p>
            <a:endParaRPr lang="en-US" sz="2800"/>
          </a:p>
        </p:txBody>
      </p:sp>
      <p:sp>
        <p:nvSpPr>
          <p:cNvPr id="2" name="Slide Number Placeholder 1"/>
          <p:cNvSpPr>
            <a:spLocks noGrp="1"/>
          </p:cNvSpPr>
          <p:nvPr>
            <p:ph type="sldNum" sz="quarter" idx="12"/>
          </p:nvPr>
        </p:nvSpPr>
        <p:spPr/>
        <p:txBody>
          <a:bodyPr/>
          <a:lstStyle/>
          <a:p>
            <a:fld id="{93A9AFAB-0B4A-894D-9A96-190B87C7197E}" type="slidenum">
              <a:rPr lang="en-US" smtClean="0"/>
              <a:t>106</a:t>
            </a:fld>
            <a:endParaRPr lang="en-US"/>
          </a:p>
        </p:txBody>
      </p:sp>
      <p:pic>
        <p:nvPicPr>
          <p:cNvPr id="687" name="Shape 687"/>
          <p:cNvPicPr preferRelativeResize="0"/>
          <p:nvPr/>
        </p:nvPicPr>
        <p:blipFill>
          <a:blip r:embed="rId3">
            <a:alphaModFix/>
          </a:blip>
          <a:stretch>
            <a:fillRect/>
          </a:stretch>
        </p:blipFill>
        <p:spPr>
          <a:xfrm>
            <a:off x="4572001" y="1981200"/>
            <a:ext cx="6934200" cy="4797101"/>
          </a:xfrm>
          <a:prstGeom prst="rect">
            <a:avLst/>
          </a:prstGeom>
          <a:noFill/>
          <a:ln>
            <a:noFill/>
          </a:ln>
        </p:spPr>
      </p:pic>
    </p:spTree>
    <p:extLst>
      <p:ext uri="{BB962C8B-B14F-4D97-AF65-F5344CB8AC3E}">
        <p14:creationId xmlns:p14="http://schemas.microsoft.com/office/powerpoint/2010/main" val="2976905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 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b="1"/>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107</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17607237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EA28913-6FC3-4751-8D14-A1BF859031C7}"/>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C8B392F7-74D3-48C7-A133-175B6D7BF772}"/>
              </a:ext>
            </a:extLst>
          </p:cNvPr>
          <p:cNvSpPr>
            <a:spLocks noGrp="1"/>
          </p:cNvSpPr>
          <p:nvPr>
            <p:ph type="sldNum" sz="quarter" idx="12"/>
          </p:nvPr>
        </p:nvSpPr>
        <p:spPr/>
        <p:txBody>
          <a:bodyPr/>
          <a:lstStyle/>
          <a:p>
            <a:pPr>
              <a:defRPr/>
            </a:pPr>
            <a:fld id="{57380175-9699-4BBE-9FAB-57FE2DBF8243}" type="slidenum">
              <a:rPr lang="en-US" smtClean="0"/>
              <a:pPr>
                <a:defRPr/>
              </a:pPr>
              <a:t>108</a:t>
            </a:fld>
            <a:endParaRPr lang="en-US"/>
          </a:p>
        </p:txBody>
      </p:sp>
      <p:pic>
        <p:nvPicPr>
          <p:cNvPr id="6" name="Picture 5">
            <a:extLst>
              <a:ext uri="{FF2B5EF4-FFF2-40B4-BE49-F238E27FC236}">
                <a16:creationId xmlns:a16="http://schemas.microsoft.com/office/drawing/2014/main" id="{641C1615-A017-4939-BA73-244372F047DC}"/>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6146110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ED2FBD-26E0-4446-BF6A-3AC9BEE7F3C8}"/>
              </a:ext>
            </a:extLst>
          </p:cNvPr>
          <p:cNvSpPr>
            <a:spLocks noGrp="1"/>
          </p:cNvSpPr>
          <p:nvPr>
            <p:ph type="title"/>
          </p:nvPr>
        </p:nvSpPr>
        <p:spPr>
          <a:xfrm>
            <a:off x="381000" y="228600"/>
            <a:ext cx="11811000" cy="914400"/>
          </a:xfrm>
        </p:spPr>
        <p:txBody>
          <a:bodyPr/>
          <a:lstStyle/>
          <a:p>
            <a:r>
              <a:rPr lang="en-US"/>
              <a:t>Architecture-Mapping DSE for DNN Accelerators</a:t>
            </a:r>
            <a:endParaRPr lang="nl-NL"/>
          </a:p>
        </p:txBody>
      </p:sp>
      <p:sp>
        <p:nvSpPr>
          <p:cNvPr id="5" name="Content Placeholder 4">
            <a:extLst>
              <a:ext uri="{FF2B5EF4-FFF2-40B4-BE49-F238E27FC236}">
                <a16:creationId xmlns:a16="http://schemas.microsoft.com/office/drawing/2014/main" id="{A00FFBE7-2E84-4945-A8B1-9D744CE6387A}"/>
              </a:ext>
            </a:extLst>
          </p:cNvPr>
          <p:cNvSpPr>
            <a:spLocks noGrp="1"/>
          </p:cNvSpPr>
          <p:nvPr>
            <p:ph idx="1"/>
          </p:nvPr>
        </p:nvSpPr>
        <p:spPr>
          <a:xfrm>
            <a:off x="381000" y="4900450"/>
            <a:ext cx="11404600" cy="1576550"/>
          </a:xfrm>
        </p:spPr>
        <p:txBody>
          <a:bodyPr/>
          <a:lstStyle/>
          <a:p>
            <a:r>
              <a:rPr lang="nl-NL" sz="2800"/>
              <a:t>Key features of Timeloop and ZigZag:</a:t>
            </a:r>
          </a:p>
          <a:p>
            <a:pPr marL="727075" lvl="1" indent="-457200"/>
            <a:r>
              <a:rPr lang="nl-NL" sz="2400"/>
              <a:t>Expressive: generic, template-based hardware model</a:t>
            </a:r>
          </a:p>
          <a:p>
            <a:pPr marL="727075" lvl="1" indent="-457200"/>
            <a:r>
              <a:rPr lang="nl-NL" sz="2400"/>
              <a:t>Fast: faster than native execution</a:t>
            </a:r>
          </a:p>
          <a:p>
            <a:pPr marL="727075" lvl="1" indent="-457200"/>
            <a:r>
              <a:rPr lang="nl-NL" sz="2400"/>
              <a:t>Accurate: validated against design-specific models</a:t>
            </a:r>
          </a:p>
        </p:txBody>
      </p:sp>
      <p:sp>
        <p:nvSpPr>
          <p:cNvPr id="2" name="Date Placeholder 1">
            <a:extLst>
              <a:ext uri="{FF2B5EF4-FFF2-40B4-BE49-F238E27FC236}">
                <a16:creationId xmlns:a16="http://schemas.microsoft.com/office/drawing/2014/main" id="{B81FD111-602E-43D4-B9B1-FE56A259F339}"/>
              </a:ext>
            </a:extLst>
          </p:cNvPr>
          <p:cNvSpPr>
            <a:spLocks noGrp="1"/>
          </p:cNvSpPr>
          <p:nvPr>
            <p:ph type="dt" sz="half" idx="10"/>
          </p:nvPr>
        </p:nvSpPr>
        <p:spPr/>
        <p:txBody>
          <a:bodyPr/>
          <a:lstStyle/>
          <a:p>
            <a:pPr>
              <a:defRPr/>
            </a:pPr>
            <a:r>
              <a:rPr lang="en-US"/>
              <a:t>IA 5LIL0</a:t>
            </a:r>
          </a:p>
        </p:txBody>
      </p:sp>
      <p:sp>
        <p:nvSpPr>
          <p:cNvPr id="3" name="Slide Number Placeholder 2">
            <a:extLst>
              <a:ext uri="{FF2B5EF4-FFF2-40B4-BE49-F238E27FC236}">
                <a16:creationId xmlns:a16="http://schemas.microsoft.com/office/drawing/2014/main" id="{B7DD361C-4716-4313-8E37-69B643D7710D}"/>
              </a:ext>
            </a:extLst>
          </p:cNvPr>
          <p:cNvSpPr>
            <a:spLocks noGrp="1"/>
          </p:cNvSpPr>
          <p:nvPr>
            <p:ph type="sldNum" sz="quarter" idx="12"/>
          </p:nvPr>
        </p:nvSpPr>
        <p:spPr/>
        <p:txBody>
          <a:bodyPr/>
          <a:lstStyle/>
          <a:p>
            <a:pPr>
              <a:defRPr/>
            </a:pPr>
            <a:fld id="{C084336B-20D1-45C1-B051-DBFD0EF58A0F}" type="slidenum">
              <a:rPr lang="en-US" smtClean="0"/>
              <a:pPr>
                <a:defRPr/>
              </a:pPr>
              <a:t>109</a:t>
            </a:fld>
            <a:endParaRPr lang="en-US"/>
          </a:p>
        </p:txBody>
      </p:sp>
      <p:grpSp>
        <p:nvGrpSpPr>
          <p:cNvPr id="45" name="Group 44">
            <a:extLst>
              <a:ext uri="{FF2B5EF4-FFF2-40B4-BE49-F238E27FC236}">
                <a16:creationId xmlns:a16="http://schemas.microsoft.com/office/drawing/2014/main" id="{3BE2B45E-73B2-4FA3-983A-B5B001FD7935}"/>
              </a:ext>
            </a:extLst>
          </p:cNvPr>
          <p:cNvGrpSpPr/>
          <p:nvPr/>
        </p:nvGrpSpPr>
        <p:grpSpPr>
          <a:xfrm>
            <a:off x="457200" y="1272921"/>
            <a:ext cx="11125200" cy="3475129"/>
            <a:chOff x="658368" y="1604363"/>
            <a:chExt cx="10637520" cy="3475129"/>
          </a:xfrm>
        </p:grpSpPr>
        <p:grpSp>
          <p:nvGrpSpPr>
            <p:cNvPr id="46" name="Groep 94">
              <a:extLst>
                <a:ext uri="{FF2B5EF4-FFF2-40B4-BE49-F238E27FC236}">
                  <a16:creationId xmlns:a16="http://schemas.microsoft.com/office/drawing/2014/main" id="{939FAB64-E017-4459-90A5-48F3E766BA8D}"/>
                </a:ext>
              </a:extLst>
            </p:cNvPr>
            <p:cNvGrpSpPr/>
            <p:nvPr/>
          </p:nvGrpSpPr>
          <p:grpSpPr>
            <a:xfrm>
              <a:off x="2608326" y="2518557"/>
              <a:ext cx="3160776" cy="1728478"/>
              <a:chOff x="2112264" y="2779514"/>
              <a:chExt cx="3160776" cy="1728478"/>
            </a:xfrm>
          </p:grpSpPr>
          <p:grpSp>
            <p:nvGrpSpPr>
              <p:cNvPr id="71" name="Groep 12">
                <a:extLst>
                  <a:ext uri="{FF2B5EF4-FFF2-40B4-BE49-F238E27FC236}">
                    <a16:creationId xmlns:a16="http://schemas.microsoft.com/office/drawing/2014/main" id="{F06EF7FC-FF23-4AEE-9060-D5A4DE8DA94F}"/>
                  </a:ext>
                </a:extLst>
              </p:cNvPr>
              <p:cNvGrpSpPr/>
              <p:nvPr/>
            </p:nvGrpSpPr>
            <p:grpSpPr>
              <a:xfrm>
                <a:off x="2112264" y="2880360"/>
                <a:ext cx="1627632" cy="1627632"/>
                <a:chOff x="2112264" y="2880360"/>
                <a:chExt cx="1627632" cy="1627632"/>
              </a:xfrm>
            </p:grpSpPr>
            <p:sp>
              <p:nvSpPr>
                <p:cNvPr id="76" name="Rechthoek 5">
                  <a:extLst>
                    <a:ext uri="{FF2B5EF4-FFF2-40B4-BE49-F238E27FC236}">
                      <a16:creationId xmlns:a16="http://schemas.microsoft.com/office/drawing/2014/main" id="{6A25AF27-2EF4-4A5F-A7AC-B70545AF525F}"/>
                    </a:ext>
                  </a:extLst>
                </p:cNvPr>
                <p:cNvSpPr/>
                <p:nvPr/>
              </p:nvSpPr>
              <p:spPr>
                <a:xfrm>
                  <a:off x="2112264" y="2880360"/>
                  <a:ext cx="1627632" cy="1627632"/>
                </a:xfrm>
                <a:prstGeom prst="rect">
                  <a:avLst/>
                </a:prstGeom>
                <a:solidFill>
                  <a:sysClr val="window" lastClr="FFFFFF"/>
                </a:solidFill>
                <a:ln w="12700" cap="flat" cmpd="sng" algn="ctr">
                  <a:solidFill>
                    <a:srgbClr val="101073"/>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space</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7" name="Rechthoek 6">
                  <a:extLst>
                    <a:ext uri="{FF2B5EF4-FFF2-40B4-BE49-F238E27FC236}">
                      <a16:creationId xmlns:a16="http://schemas.microsoft.com/office/drawing/2014/main" id="{3BA8C67B-2AD1-4C8A-BB19-4BF46C6B917D}"/>
                    </a:ext>
                  </a:extLst>
                </p:cNvPr>
                <p:cNvSpPr/>
                <p:nvPr/>
              </p:nvSpPr>
              <p:spPr>
                <a:xfrm>
                  <a:off x="2209800" y="342900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8" name="Rechthoek 7">
                  <a:extLst>
                    <a:ext uri="{FF2B5EF4-FFF2-40B4-BE49-F238E27FC236}">
                      <a16:creationId xmlns:a16="http://schemas.microsoft.com/office/drawing/2014/main" id="{CC1E9A65-081E-46F5-B84B-54BE57E403FA}"/>
                    </a:ext>
                  </a:extLst>
                </p:cNvPr>
                <p:cNvSpPr/>
                <p:nvPr/>
              </p:nvSpPr>
              <p:spPr>
                <a:xfrm>
                  <a:off x="2660904" y="3272028"/>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9" name="Rechthoek 8">
                  <a:extLst>
                    <a:ext uri="{FF2B5EF4-FFF2-40B4-BE49-F238E27FC236}">
                      <a16:creationId xmlns:a16="http://schemas.microsoft.com/office/drawing/2014/main" id="{B7071DAE-6B6E-4DE9-94A0-B0B98C533D03}"/>
                    </a:ext>
                  </a:extLst>
                </p:cNvPr>
                <p:cNvSpPr/>
                <p:nvPr/>
              </p:nvSpPr>
              <p:spPr>
                <a:xfrm>
                  <a:off x="2362200" y="397764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0" name="Rechthoek 9">
                  <a:extLst>
                    <a:ext uri="{FF2B5EF4-FFF2-40B4-BE49-F238E27FC236}">
                      <a16:creationId xmlns:a16="http://schemas.microsoft.com/office/drawing/2014/main" id="{A0C28A4D-7616-49FD-BF39-68095D989967}"/>
                    </a:ext>
                  </a:extLst>
                </p:cNvPr>
                <p:cNvSpPr/>
                <p:nvPr/>
              </p:nvSpPr>
              <p:spPr>
                <a:xfrm>
                  <a:off x="2833116" y="3697986"/>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1" name="Rechthoek 10">
                  <a:extLst>
                    <a:ext uri="{FF2B5EF4-FFF2-40B4-BE49-F238E27FC236}">
                      <a16:creationId xmlns:a16="http://schemas.microsoft.com/office/drawing/2014/main" id="{B3B11871-3C1F-449E-9E95-DA3C8FC84A72}"/>
                    </a:ext>
                  </a:extLst>
                </p:cNvPr>
                <p:cNvSpPr/>
                <p:nvPr/>
              </p:nvSpPr>
              <p:spPr>
                <a:xfrm>
                  <a:off x="3184398" y="409956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2" name="Rechthoek 11">
                  <a:extLst>
                    <a:ext uri="{FF2B5EF4-FFF2-40B4-BE49-F238E27FC236}">
                      <a16:creationId xmlns:a16="http://schemas.microsoft.com/office/drawing/2014/main" id="{0E1DB381-40FE-4E9C-B4CE-8F54D0018DE1}"/>
                    </a:ext>
                  </a:extLst>
                </p:cNvPr>
                <p:cNvSpPr/>
                <p:nvPr/>
              </p:nvSpPr>
              <p:spPr>
                <a:xfrm>
                  <a:off x="3270504" y="342900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grpSp>
          <p:sp>
            <p:nvSpPr>
              <p:cNvPr id="72" name="Rechthoek 13">
                <a:extLst>
                  <a:ext uri="{FF2B5EF4-FFF2-40B4-BE49-F238E27FC236}">
                    <a16:creationId xmlns:a16="http://schemas.microsoft.com/office/drawing/2014/main" id="{3E9EC1A3-2357-4341-8ED5-250C6812B545}"/>
                  </a:ext>
                </a:extLst>
              </p:cNvPr>
              <p:cNvSpPr/>
              <p:nvPr/>
            </p:nvSpPr>
            <p:spPr>
              <a:xfrm>
                <a:off x="4419600" y="3115056"/>
                <a:ext cx="664464" cy="66446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73" name="Rechte verbindingslijn 15">
                <a:extLst>
                  <a:ext uri="{FF2B5EF4-FFF2-40B4-BE49-F238E27FC236}">
                    <a16:creationId xmlns:a16="http://schemas.microsoft.com/office/drawing/2014/main" id="{F4F86FDF-AA9B-4338-9EB1-8D5B0EF801E5}"/>
                  </a:ext>
                </a:extLst>
              </p:cNvPr>
              <p:cNvCxnSpPr/>
              <p:nvPr/>
            </p:nvCxnSpPr>
            <p:spPr>
              <a:xfrm flipV="1">
                <a:off x="3584448" y="3115056"/>
                <a:ext cx="835152" cy="313944"/>
              </a:xfrm>
              <a:prstGeom prst="line">
                <a:avLst/>
              </a:prstGeom>
              <a:noFill/>
              <a:ln w="9525" cap="flat" cmpd="sng" algn="ctr">
                <a:solidFill>
                  <a:srgbClr val="101073"/>
                </a:solidFill>
                <a:prstDash val="dash"/>
                <a:round/>
                <a:headEnd type="none" w="med" len="med"/>
                <a:tailEnd type="none" w="med" len="med"/>
              </a:ln>
              <a:effectLst/>
            </p:spPr>
          </p:cxnSp>
          <p:cxnSp>
            <p:nvCxnSpPr>
              <p:cNvPr id="74" name="Rechte verbindingslijn 16">
                <a:extLst>
                  <a:ext uri="{FF2B5EF4-FFF2-40B4-BE49-F238E27FC236}">
                    <a16:creationId xmlns:a16="http://schemas.microsoft.com/office/drawing/2014/main" id="{2D66021A-938D-4D05-BE31-9B037F7EAEC6}"/>
                  </a:ext>
                </a:extLst>
              </p:cNvPr>
              <p:cNvCxnSpPr>
                <a:cxnSpLocks/>
              </p:cNvCxnSpPr>
              <p:nvPr/>
            </p:nvCxnSpPr>
            <p:spPr>
              <a:xfrm>
                <a:off x="3584448" y="3742944"/>
                <a:ext cx="835152" cy="36576"/>
              </a:xfrm>
              <a:prstGeom prst="line">
                <a:avLst/>
              </a:prstGeom>
              <a:noFill/>
              <a:ln w="9525" cap="flat" cmpd="sng" algn="ctr">
                <a:solidFill>
                  <a:srgbClr val="101073"/>
                </a:solidFill>
                <a:prstDash val="dash"/>
                <a:round/>
                <a:headEnd type="none" w="med" len="med"/>
                <a:tailEnd type="none" w="med" len="med"/>
              </a:ln>
              <a:effectLst/>
            </p:spPr>
          </p:cxnSp>
          <p:sp>
            <p:nvSpPr>
              <p:cNvPr id="75" name="Tekstvak 19">
                <a:extLst>
                  <a:ext uri="{FF2B5EF4-FFF2-40B4-BE49-F238E27FC236}">
                    <a16:creationId xmlns:a16="http://schemas.microsoft.com/office/drawing/2014/main" id="{FDEDC2AF-1073-4215-A228-5858B0F01155}"/>
                  </a:ext>
                </a:extLst>
              </p:cNvPr>
              <p:cNvSpPr txBox="1"/>
              <p:nvPr/>
            </p:nvSpPr>
            <p:spPr>
              <a:xfrm>
                <a:off x="4253209" y="2779514"/>
                <a:ext cx="10198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rPr>
                  <a:t>Mapping</a:t>
                </a:r>
                <a:endParaRPr kumimoji="0" lang="en-US" sz="1800" b="0" i="0" u="none" strike="noStrike" kern="0" cap="none" spc="0" normalizeH="0" baseline="0" noProof="0" dirty="0">
                  <a:ln>
                    <a:noFill/>
                  </a:ln>
                  <a:solidFill>
                    <a:srgbClr val="101073"/>
                  </a:solidFill>
                  <a:effectLst/>
                  <a:uLnTx/>
                  <a:uFillTx/>
                  <a:latin typeface="Calibri" panose="020F0502020204030204"/>
                </a:endParaRPr>
              </a:p>
            </p:txBody>
          </p:sp>
        </p:grpSp>
        <p:sp>
          <p:nvSpPr>
            <p:cNvPr id="47" name="Rechthoek 28">
              <a:extLst>
                <a:ext uri="{FF2B5EF4-FFF2-40B4-BE49-F238E27FC236}">
                  <a16:creationId xmlns:a16="http://schemas.microsoft.com/office/drawing/2014/main" id="{1BE5A96E-3853-48E9-BB0E-B66CF7BCFB49}"/>
                </a:ext>
              </a:extLst>
            </p:cNvPr>
            <p:cNvSpPr/>
            <p:nvPr/>
          </p:nvSpPr>
          <p:spPr>
            <a:xfrm>
              <a:off x="5852160" y="2857119"/>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Mapping</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analysis model</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hthoek 29">
              <a:extLst>
                <a:ext uri="{FF2B5EF4-FFF2-40B4-BE49-F238E27FC236}">
                  <a16:creationId xmlns:a16="http://schemas.microsoft.com/office/drawing/2014/main" id="{8D31AD63-DD5D-4F28-92D7-C202CDB952D4}"/>
                </a:ext>
              </a:extLst>
            </p:cNvPr>
            <p:cNvSpPr/>
            <p:nvPr/>
          </p:nvSpPr>
          <p:spPr>
            <a:xfrm>
              <a:off x="7775448" y="2857119"/>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Cost</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estimator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Rechthoek 30">
              <a:extLst>
                <a:ext uri="{FF2B5EF4-FFF2-40B4-BE49-F238E27FC236}">
                  <a16:creationId xmlns:a16="http://schemas.microsoft.com/office/drawing/2014/main" id="{67D977E3-A2D6-4AD0-B5FA-F68BEFA3A2D3}"/>
                </a:ext>
              </a:extLst>
            </p:cNvPr>
            <p:cNvSpPr/>
            <p:nvPr/>
          </p:nvSpPr>
          <p:spPr>
            <a:xfrm>
              <a:off x="2608326" y="1605562"/>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space</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constructor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chthoek 31">
              <a:extLst>
                <a:ext uri="{FF2B5EF4-FFF2-40B4-BE49-F238E27FC236}">
                  <a16:creationId xmlns:a16="http://schemas.microsoft.com/office/drawing/2014/main" id="{B1B8B04B-B4D5-4055-82D5-749F175F7BC6}"/>
                </a:ext>
              </a:extLst>
            </p:cNvPr>
            <p:cNvSpPr/>
            <p:nvPr/>
          </p:nvSpPr>
          <p:spPr>
            <a:xfrm>
              <a:off x="3649980" y="4415028"/>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strategy</a:t>
              </a:r>
              <a:endPar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exhaustive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1" name="Rechthoek 32">
              <a:extLst>
                <a:ext uri="{FF2B5EF4-FFF2-40B4-BE49-F238E27FC236}">
                  <a16:creationId xmlns:a16="http://schemas.microsoft.com/office/drawing/2014/main" id="{50CDB746-5C3D-4C0C-9529-BAB595714A97}"/>
                </a:ext>
              </a:extLst>
            </p:cNvPr>
            <p:cNvSpPr/>
            <p:nvPr/>
          </p:nvSpPr>
          <p:spPr>
            <a:xfrm>
              <a:off x="658368" y="1604363"/>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Workload</a:t>
              </a:r>
              <a:endPar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Conv2D, FC)</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2" name="Rechthoek 33">
              <a:extLst>
                <a:ext uri="{FF2B5EF4-FFF2-40B4-BE49-F238E27FC236}">
                  <a16:creationId xmlns:a16="http://schemas.microsoft.com/office/drawing/2014/main" id="{E4FD3B66-606B-4077-87A9-42F3521CA7F3}"/>
                </a:ext>
              </a:extLst>
            </p:cNvPr>
            <p:cNvSpPr/>
            <p:nvPr/>
          </p:nvSpPr>
          <p:spPr>
            <a:xfrm>
              <a:off x="658368" y="2283899"/>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Architecture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Eyeriss</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3" name="Rechthoek 34">
              <a:extLst>
                <a:ext uri="{FF2B5EF4-FFF2-40B4-BE49-F238E27FC236}">
                  <a16:creationId xmlns:a16="http://schemas.microsoft.com/office/drawing/2014/main" id="{86D09458-4856-4876-B75D-7E8BBBE0F38B}"/>
                </a:ext>
              </a:extLst>
            </p:cNvPr>
            <p:cNvSpPr/>
            <p:nvPr/>
          </p:nvSpPr>
          <p:spPr>
            <a:xfrm>
              <a:off x="658368" y="2963435"/>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Constraints</a:t>
              </a:r>
              <a:endPar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tile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size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4" name="Rechthoek 37">
              <a:extLst>
                <a:ext uri="{FF2B5EF4-FFF2-40B4-BE49-F238E27FC236}">
                  <a16:creationId xmlns:a16="http://schemas.microsoft.com/office/drawing/2014/main" id="{C871CA2A-EAE1-4544-93EE-FEE4A21AEDE8}"/>
                </a:ext>
              </a:extLst>
            </p:cNvPr>
            <p:cNvSpPr/>
            <p:nvPr/>
          </p:nvSpPr>
          <p:spPr>
            <a:xfrm>
              <a:off x="9825228" y="2333891"/>
              <a:ext cx="1470660" cy="36933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Energy</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55" name="Rechthoek 38">
              <a:extLst>
                <a:ext uri="{FF2B5EF4-FFF2-40B4-BE49-F238E27FC236}">
                  <a16:creationId xmlns:a16="http://schemas.microsoft.com/office/drawing/2014/main" id="{37EAD22F-833D-4D98-B6FB-6BC194C11226}"/>
                </a:ext>
              </a:extLst>
            </p:cNvPr>
            <p:cNvSpPr/>
            <p:nvPr/>
          </p:nvSpPr>
          <p:spPr>
            <a:xfrm>
              <a:off x="9825228" y="3878612"/>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Best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mapping</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56" name="Rechthoek 40">
              <a:extLst>
                <a:ext uri="{FF2B5EF4-FFF2-40B4-BE49-F238E27FC236}">
                  <a16:creationId xmlns:a16="http://schemas.microsoft.com/office/drawing/2014/main" id="{663B8ECB-184F-4C66-8E3E-1ACBE52BDBAF}"/>
                </a:ext>
              </a:extLst>
            </p:cNvPr>
            <p:cNvSpPr/>
            <p:nvPr/>
          </p:nvSpPr>
          <p:spPr>
            <a:xfrm>
              <a:off x="7775448" y="4055245"/>
              <a:ext cx="1627632" cy="1017770"/>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Technology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cost</a:t>
              </a: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 model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TSMC 45nm or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Accelergy</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cxnSp>
          <p:nvCxnSpPr>
            <p:cNvPr id="57" name="Rechte verbindingslijn met pijl 42">
              <a:extLst>
                <a:ext uri="{FF2B5EF4-FFF2-40B4-BE49-F238E27FC236}">
                  <a16:creationId xmlns:a16="http://schemas.microsoft.com/office/drawing/2014/main" id="{7FCA36D8-1066-45DE-9261-BB5B4574F40B}"/>
                </a:ext>
              </a:extLst>
            </p:cNvPr>
            <p:cNvCxnSpPr>
              <a:cxnSpLocks/>
              <a:stCxn id="48" idx="3"/>
              <a:endCxn id="54" idx="1"/>
            </p:cNvCxnSpPr>
            <p:nvPr/>
          </p:nvCxnSpPr>
          <p:spPr>
            <a:xfrm flipV="1">
              <a:off x="9403080" y="2518557"/>
              <a:ext cx="422148" cy="670794"/>
            </a:xfrm>
            <a:prstGeom prst="straightConnector1">
              <a:avLst/>
            </a:prstGeom>
            <a:noFill/>
            <a:ln w="6350" cap="flat" cmpd="sng" algn="ctr">
              <a:solidFill>
                <a:srgbClr val="101073"/>
              </a:solidFill>
              <a:prstDash val="solid"/>
              <a:miter lim="800000"/>
              <a:tailEnd type="triangle"/>
            </a:ln>
            <a:effectLst/>
          </p:spPr>
        </p:cxnSp>
        <p:cxnSp>
          <p:nvCxnSpPr>
            <p:cNvPr id="58" name="Rechte verbindingslijn met pijl 43">
              <a:extLst>
                <a:ext uri="{FF2B5EF4-FFF2-40B4-BE49-F238E27FC236}">
                  <a16:creationId xmlns:a16="http://schemas.microsoft.com/office/drawing/2014/main" id="{4A503E0A-547B-4D60-A56A-47BF98C417A4}"/>
                </a:ext>
              </a:extLst>
            </p:cNvPr>
            <p:cNvCxnSpPr>
              <a:cxnSpLocks/>
              <a:stCxn id="48" idx="3"/>
              <a:endCxn id="55" idx="1"/>
            </p:cNvCxnSpPr>
            <p:nvPr/>
          </p:nvCxnSpPr>
          <p:spPr>
            <a:xfrm>
              <a:off x="9403080" y="3189351"/>
              <a:ext cx="422148" cy="871824"/>
            </a:xfrm>
            <a:prstGeom prst="straightConnector1">
              <a:avLst/>
            </a:prstGeom>
            <a:noFill/>
            <a:ln w="6350" cap="flat" cmpd="sng" algn="ctr">
              <a:solidFill>
                <a:srgbClr val="101073"/>
              </a:solidFill>
              <a:prstDash val="solid"/>
              <a:miter lim="800000"/>
              <a:tailEnd type="triangle"/>
            </a:ln>
            <a:effectLst/>
          </p:spPr>
        </p:cxnSp>
        <p:cxnSp>
          <p:nvCxnSpPr>
            <p:cNvPr id="59" name="Rechte verbindingslijn met pijl 52">
              <a:extLst>
                <a:ext uri="{FF2B5EF4-FFF2-40B4-BE49-F238E27FC236}">
                  <a16:creationId xmlns:a16="http://schemas.microsoft.com/office/drawing/2014/main" id="{964CC94B-3C4E-4791-906D-0E73AFC010D4}"/>
                </a:ext>
              </a:extLst>
            </p:cNvPr>
            <p:cNvCxnSpPr>
              <a:cxnSpLocks/>
              <a:stCxn id="47" idx="3"/>
              <a:endCxn id="48" idx="1"/>
            </p:cNvCxnSpPr>
            <p:nvPr/>
          </p:nvCxnSpPr>
          <p:spPr>
            <a:xfrm>
              <a:off x="7479792" y="3189351"/>
              <a:ext cx="295656" cy="0"/>
            </a:xfrm>
            <a:prstGeom prst="straightConnector1">
              <a:avLst/>
            </a:prstGeom>
            <a:noFill/>
            <a:ln w="6350" cap="flat" cmpd="sng" algn="ctr">
              <a:solidFill>
                <a:srgbClr val="101073"/>
              </a:solidFill>
              <a:prstDash val="solid"/>
              <a:miter lim="800000"/>
              <a:tailEnd type="triangle"/>
            </a:ln>
            <a:effectLst/>
          </p:spPr>
        </p:cxnSp>
        <p:cxnSp>
          <p:nvCxnSpPr>
            <p:cNvPr id="60" name="Rechte verbindingslijn met pijl 55">
              <a:extLst>
                <a:ext uri="{FF2B5EF4-FFF2-40B4-BE49-F238E27FC236}">
                  <a16:creationId xmlns:a16="http://schemas.microsoft.com/office/drawing/2014/main" id="{6AEB3143-00DE-4DC5-BAF2-569CF0B15375}"/>
                </a:ext>
              </a:extLst>
            </p:cNvPr>
            <p:cNvCxnSpPr>
              <a:cxnSpLocks/>
              <a:stCxn id="72" idx="3"/>
              <a:endCxn id="47" idx="1"/>
            </p:cNvCxnSpPr>
            <p:nvPr/>
          </p:nvCxnSpPr>
          <p:spPr>
            <a:xfrm>
              <a:off x="5580126" y="3186331"/>
              <a:ext cx="272034" cy="3020"/>
            </a:xfrm>
            <a:prstGeom prst="straightConnector1">
              <a:avLst/>
            </a:prstGeom>
            <a:noFill/>
            <a:ln w="6350" cap="flat" cmpd="sng" algn="ctr">
              <a:solidFill>
                <a:srgbClr val="101073"/>
              </a:solidFill>
              <a:prstDash val="solid"/>
              <a:miter lim="800000"/>
              <a:tailEnd type="triangle"/>
            </a:ln>
            <a:effectLst/>
          </p:spPr>
        </p:cxnSp>
        <p:cxnSp>
          <p:nvCxnSpPr>
            <p:cNvPr id="61" name="Rechte verbindingslijn met pijl 58">
              <a:extLst>
                <a:ext uri="{FF2B5EF4-FFF2-40B4-BE49-F238E27FC236}">
                  <a16:creationId xmlns:a16="http://schemas.microsoft.com/office/drawing/2014/main" id="{4D438F6B-85CD-4633-83DC-E18CADAA7B95}"/>
                </a:ext>
              </a:extLst>
            </p:cNvPr>
            <p:cNvCxnSpPr>
              <a:cxnSpLocks/>
              <a:stCxn id="49" idx="2"/>
              <a:endCxn id="76" idx="0"/>
            </p:cNvCxnSpPr>
            <p:nvPr/>
          </p:nvCxnSpPr>
          <p:spPr>
            <a:xfrm>
              <a:off x="3422142" y="2270026"/>
              <a:ext cx="0" cy="349377"/>
            </a:xfrm>
            <a:prstGeom prst="straightConnector1">
              <a:avLst/>
            </a:prstGeom>
            <a:noFill/>
            <a:ln w="6350" cap="flat" cmpd="sng" algn="ctr">
              <a:solidFill>
                <a:srgbClr val="101073"/>
              </a:solidFill>
              <a:prstDash val="solid"/>
              <a:miter lim="800000"/>
              <a:tailEnd type="triangle"/>
            </a:ln>
            <a:effectLst/>
          </p:spPr>
        </p:cxnSp>
        <p:cxnSp>
          <p:nvCxnSpPr>
            <p:cNvPr id="62" name="Rechte verbindingslijn met pijl 61">
              <a:extLst>
                <a:ext uri="{FF2B5EF4-FFF2-40B4-BE49-F238E27FC236}">
                  <a16:creationId xmlns:a16="http://schemas.microsoft.com/office/drawing/2014/main" id="{D360B512-E365-4DC1-9815-53372A877B04}"/>
                </a:ext>
              </a:extLst>
            </p:cNvPr>
            <p:cNvCxnSpPr>
              <a:cxnSpLocks/>
              <a:stCxn id="51" idx="3"/>
              <a:endCxn id="49" idx="1"/>
            </p:cNvCxnSpPr>
            <p:nvPr/>
          </p:nvCxnSpPr>
          <p:spPr>
            <a:xfrm>
              <a:off x="2020824" y="1852324"/>
              <a:ext cx="587502" cy="85470"/>
            </a:xfrm>
            <a:prstGeom prst="straightConnector1">
              <a:avLst/>
            </a:prstGeom>
            <a:noFill/>
            <a:ln w="6350" cap="flat" cmpd="sng" algn="ctr">
              <a:solidFill>
                <a:srgbClr val="101073"/>
              </a:solidFill>
              <a:prstDash val="solid"/>
              <a:miter lim="800000"/>
              <a:tailEnd type="triangle"/>
            </a:ln>
            <a:effectLst/>
          </p:spPr>
        </p:cxnSp>
        <p:cxnSp>
          <p:nvCxnSpPr>
            <p:cNvPr id="63" name="Rechte verbindingslijn met pijl 64">
              <a:extLst>
                <a:ext uri="{FF2B5EF4-FFF2-40B4-BE49-F238E27FC236}">
                  <a16:creationId xmlns:a16="http://schemas.microsoft.com/office/drawing/2014/main" id="{5AC9D9C9-E086-4206-B7A7-AD0134B6838E}"/>
                </a:ext>
              </a:extLst>
            </p:cNvPr>
            <p:cNvCxnSpPr>
              <a:cxnSpLocks/>
              <a:stCxn id="52" idx="3"/>
              <a:endCxn id="49" idx="1"/>
            </p:cNvCxnSpPr>
            <p:nvPr/>
          </p:nvCxnSpPr>
          <p:spPr>
            <a:xfrm flipV="1">
              <a:off x="2020824" y="1937794"/>
              <a:ext cx="587502" cy="594066"/>
            </a:xfrm>
            <a:prstGeom prst="straightConnector1">
              <a:avLst/>
            </a:prstGeom>
            <a:noFill/>
            <a:ln w="6350" cap="flat" cmpd="sng" algn="ctr">
              <a:solidFill>
                <a:srgbClr val="101073"/>
              </a:solidFill>
              <a:prstDash val="solid"/>
              <a:miter lim="800000"/>
              <a:tailEnd type="triangle"/>
            </a:ln>
            <a:effectLst/>
          </p:spPr>
        </p:cxnSp>
        <p:cxnSp>
          <p:nvCxnSpPr>
            <p:cNvPr id="64" name="Rechte verbindingslijn met pijl 67">
              <a:extLst>
                <a:ext uri="{FF2B5EF4-FFF2-40B4-BE49-F238E27FC236}">
                  <a16:creationId xmlns:a16="http://schemas.microsoft.com/office/drawing/2014/main" id="{E6669043-9D8A-4906-B40D-FB9ABDDDB32C}"/>
                </a:ext>
              </a:extLst>
            </p:cNvPr>
            <p:cNvCxnSpPr>
              <a:cxnSpLocks/>
              <a:stCxn id="53" idx="3"/>
              <a:endCxn id="49" idx="1"/>
            </p:cNvCxnSpPr>
            <p:nvPr/>
          </p:nvCxnSpPr>
          <p:spPr>
            <a:xfrm flipV="1">
              <a:off x="2020824" y="1937794"/>
              <a:ext cx="587502" cy="1273602"/>
            </a:xfrm>
            <a:prstGeom prst="straightConnector1">
              <a:avLst/>
            </a:prstGeom>
            <a:noFill/>
            <a:ln w="6350" cap="flat" cmpd="sng" algn="ctr">
              <a:solidFill>
                <a:srgbClr val="101073"/>
              </a:solidFill>
              <a:prstDash val="solid"/>
              <a:miter lim="800000"/>
              <a:tailEnd type="triangle"/>
            </a:ln>
            <a:effectLst/>
          </p:spPr>
        </p:cxnSp>
        <p:sp>
          <p:nvSpPr>
            <p:cNvPr id="65" name="Rechthoek 77">
              <a:extLst>
                <a:ext uri="{FF2B5EF4-FFF2-40B4-BE49-F238E27FC236}">
                  <a16:creationId xmlns:a16="http://schemas.microsoft.com/office/drawing/2014/main" id="{8A295BC3-CB05-4881-ABB4-8D6755359AB3}"/>
                </a:ext>
              </a:extLst>
            </p:cNvPr>
            <p:cNvSpPr/>
            <p:nvPr/>
          </p:nvSpPr>
          <p:spPr>
            <a:xfrm>
              <a:off x="9825228" y="3364746"/>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Area</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66" name="Rechte verbindingslijn met pijl 78">
              <a:extLst>
                <a:ext uri="{FF2B5EF4-FFF2-40B4-BE49-F238E27FC236}">
                  <a16:creationId xmlns:a16="http://schemas.microsoft.com/office/drawing/2014/main" id="{B0221C58-85B3-405D-A53D-69E9781B2B4E}"/>
                </a:ext>
              </a:extLst>
            </p:cNvPr>
            <p:cNvCxnSpPr>
              <a:cxnSpLocks/>
              <a:stCxn id="48" idx="3"/>
              <a:endCxn id="65" idx="1"/>
            </p:cNvCxnSpPr>
            <p:nvPr/>
          </p:nvCxnSpPr>
          <p:spPr>
            <a:xfrm>
              <a:off x="9403080" y="3189351"/>
              <a:ext cx="422148" cy="357958"/>
            </a:xfrm>
            <a:prstGeom prst="straightConnector1">
              <a:avLst/>
            </a:prstGeom>
            <a:noFill/>
            <a:ln w="6350" cap="flat" cmpd="sng" algn="ctr">
              <a:solidFill>
                <a:srgbClr val="101073"/>
              </a:solidFill>
              <a:prstDash val="solid"/>
              <a:miter lim="800000"/>
              <a:tailEnd type="triangle"/>
            </a:ln>
            <a:effectLst/>
          </p:spPr>
        </p:cxnSp>
        <p:sp>
          <p:nvSpPr>
            <p:cNvPr id="67" name="Rechthoek 81">
              <a:extLst>
                <a:ext uri="{FF2B5EF4-FFF2-40B4-BE49-F238E27FC236}">
                  <a16:creationId xmlns:a16="http://schemas.microsoft.com/office/drawing/2014/main" id="{951A836D-57C8-4853-8361-5022940BBAE2}"/>
                </a:ext>
              </a:extLst>
            </p:cNvPr>
            <p:cNvSpPr/>
            <p:nvPr/>
          </p:nvSpPr>
          <p:spPr>
            <a:xfrm>
              <a:off x="9825228" y="2851422"/>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Performance</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68" name="Rechte verbindingslijn met pijl 82">
              <a:extLst>
                <a:ext uri="{FF2B5EF4-FFF2-40B4-BE49-F238E27FC236}">
                  <a16:creationId xmlns:a16="http://schemas.microsoft.com/office/drawing/2014/main" id="{CC39CC29-6A7B-477B-97B2-34A3ABFED55B}"/>
                </a:ext>
              </a:extLst>
            </p:cNvPr>
            <p:cNvCxnSpPr>
              <a:cxnSpLocks/>
              <a:stCxn id="48" idx="3"/>
              <a:endCxn id="67" idx="1"/>
            </p:cNvCxnSpPr>
            <p:nvPr/>
          </p:nvCxnSpPr>
          <p:spPr>
            <a:xfrm flipV="1">
              <a:off x="9403080" y="3033985"/>
              <a:ext cx="422148" cy="155366"/>
            </a:xfrm>
            <a:prstGeom prst="straightConnector1">
              <a:avLst/>
            </a:prstGeom>
            <a:noFill/>
            <a:ln w="6350" cap="flat" cmpd="sng" algn="ctr">
              <a:solidFill>
                <a:srgbClr val="101073"/>
              </a:solidFill>
              <a:prstDash val="solid"/>
              <a:miter lim="800000"/>
              <a:tailEnd type="triangle"/>
            </a:ln>
            <a:effectLst/>
          </p:spPr>
        </p:cxnSp>
        <p:cxnSp>
          <p:nvCxnSpPr>
            <p:cNvPr id="69" name="Rechte verbindingslijn met pijl 91">
              <a:extLst>
                <a:ext uri="{FF2B5EF4-FFF2-40B4-BE49-F238E27FC236}">
                  <a16:creationId xmlns:a16="http://schemas.microsoft.com/office/drawing/2014/main" id="{4A7D799A-E106-40E2-A405-2BA2DC56FFA2}"/>
                </a:ext>
              </a:extLst>
            </p:cNvPr>
            <p:cNvCxnSpPr>
              <a:cxnSpLocks/>
              <a:stCxn id="50" idx="0"/>
            </p:cNvCxnSpPr>
            <p:nvPr/>
          </p:nvCxnSpPr>
          <p:spPr>
            <a:xfrm flipV="1">
              <a:off x="4463796" y="3518563"/>
              <a:ext cx="0" cy="896465"/>
            </a:xfrm>
            <a:prstGeom prst="straightConnector1">
              <a:avLst/>
            </a:prstGeom>
            <a:noFill/>
            <a:ln w="6350" cap="flat" cmpd="sng" algn="ctr">
              <a:solidFill>
                <a:srgbClr val="101073"/>
              </a:solidFill>
              <a:prstDash val="solid"/>
              <a:miter lim="800000"/>
              <a:tailEnd type="triangle"/>
            </a:ln>
            <a:effectLst/>
          </p:spPr>
        </p:cxnSp>
        <p:cxnSp>
          <p:nvCxnSpPr>
            <p:cNvPr id="70" name="Rechte verbindingslijn met pijl 123">
              <a:extLst>
                <a:ext uri="{FF2B5EF4-FFF2-40B4-BE49-F238E27FC236}">
                  <a16:creationId xmlns:a16="http://schemas.microsoft.com/office/drawing/2014/main" id="{1B68AB0E-E46B-483A-86C8-9E83F393A5E2}"/>
                </a:ext>
              </a:extLst>
            </p:cNvPr>
            <p:cNvCxnSpPr>
              <a:cxnSpLocks/>
              <a:stCxn id="48" idx="2"/>
              <a:endCxn id="56" idx="0"/>
            </p:cNvCxnSpPr>
            <p:nvPr/>
          </p:nvCxnSpPr>
          <p:spPr>
            <a:xfrm>
              <a:off x="8589264" y="3521583"/>
              <a:ext cx="0" cy="533662"/>
            </a:xfrm>
            <a:prstGeom prst="straightConnector1">
              <a:avLst/>
            </a:prstGeom>
            <a:noFill/>
            <a:ln w="6350" cap="flat" cmpd="sng" algn="ctr">
              <a:solidFill>
                <a:srgbClr val="101073"/>
              </a:solidFill>
              <a:prstDash val="solid"/>
              <a:miter lim="800000"/>
              <a:headEnd type="triangle"/>
              <a:tailEnd type="triangle"/>
            </a:ln>
            <a:effectLst/>
          </p:spPr>
        </p:cxnSp>
      </p:grpSp>
    </p:spTree>
    <p:extLst>
      <p:ext uri="{BB962C8B-B14F-4D97-AF65-F5344CB8AC3E}">
        <p14:creationId xmlns:p14="http://schemas.microsoft.com/office/powerpoint/2010/main" val="378930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Team</a:t>
            </a:r>
          </a:p>
        </p:txBody>
      </p:sp>
      <p:sp>
        <p:nvSpPr>
          <p:cNvPr id="5" name="Content Placeholder 4"/>
          <p:cNvSpPr>
            <a:spLocks noGrp="1"/>
          </p:cNvSpPr>
          <p:nvPr>
            <p:ph sz="half" idx="1"/>
          </p:nvPr>
        </p:nvSpPr>
        <p:spPr>
          <a:xfrm>
            <a:off x="381000" y="1295400"/>
            <a:ext cx="7010400" cy="5181600"/>
          </a:xfrm>
        </p:spPr>
        <p:txBody>
          <a:bodyPr/>
          <a:lstStyle/>
          <a:p>
            <a:r>
              <a:rPr lang="en-US" noProof="0"/>
              <a:t>Many (Guest) Lectures</a:t>
            </a:r>
            <a:r>
              <a:rPr lang="en-US" noProof="0" dirty="0"/>
              <a:t>:</a:t>
            </a:r>
          </a:p>
          <a:p>
            <a:pPr lvl="1"/>
            <a:r>
              <a:rPr lang="en-US" noProof="0"/>
              <a:t>Alexios Balatsoukas (TUE)</a:t>
            </a:r>
          </a:p>
          <a:p>
            <a:pPr lvl="1"/>
            <a:r>
              <a:rPr lang="en-US" noProof="0"/>
              <a:t>Maurice Peemen (Thermo Fisher)</a:t>
            </a:r>
            <a:endParaRPr lang="en-US" noProof="0" dirty="0"/>
          </a:p>
          <a:p>
            <a:pPr lvl="1"/>
            <a:r>
              <a:rPr lang="en-US"/>
              <a:t>Sherif Eissa (TUE)</a:t>
            </a:r>
          </a:p>
          <a:p>
            <a:pPr lvl="1"/>
            <a:r>
              <a:rPr lang="en-US"/>
              <a:t>Federico Corradi (IMEC/TUE)</a:t>
            </a:r>
          </a:p>
          <a:p>
            <a:pPr lvl="1"/>
            <a:r>
              <a:rPr lang="en-US" noProof="0"/>
              <a:t>Sebastian Vogel (NXP)</a:t>
            </a:r>
          </a:p>
          <a:p>
            <a:pPr lvl="1"/>
            <a:r>
              <a:rPr lang="en-US"/>
              <a:t>Willem Sanberg (NXP)</a:t>
            </a:r>
            <a:endParaRPr lang="en-US" noProof="0"/>
          </a:p>
          <a:p>
            <a:pPr lvl="1"/>
            <a:r>
              <a:rPr lang="en-US" noProof="0"/>
              <a:t>Orlando Moreira (GML)</a:t>
            </a:r>
          </a:p>
          <a:p>
            <a:r>
              <a:rPr lang="en-US"/>
              <a:t>Web resources</a:t>
            </a:r>
          </a:p>
          <a:p>
            <a:pPr lvl="1"/>
            <a:r>
              <a:rPr lang="en-US">
                <a:hlinkClick r:id="rId2"/>
              </a:rPr>
              <a:t>http://www.es.ele.tue.nl/~heco/courses/IA-5LIL0</a:t>
            </a:r>
            <a:endParaRPr lang="en-US"/>
          </a:p>
          <a:p>
            <a:pPr lvl="1"/>
            <a:r>
              <a:rPr lang="en-US">
                <a:hlinkClick r:id="rId3"/>
              </a:rPr>
              <a:t>https://canvas.tue.nl/courses/19645</a:t>
            </a:r>
            <a:endParaRPr lang="en-US"/>
          </a:p>
        </p:txBody>
      </p:sp>
      <p:sp>
        <p:nvSpPr>
          <p:cNvPr id="6" name="Content Placeholder 5"/>
          <p:cNvSpPr>
            <a:spLocks noGrp="1"/>
          </p:cNvSpPr>
          <p:nvPr>
            <p:ph sz="half" idx="2"/>
          </p:nvPr>
        </p:nvSpPr>
        <p:spPr/>
        <p:txBody>
          <a:bodyPr/>
          <a:lstStyle/>
          <a:p>
            <a:r>
              <a:rPr lang="en-US"/>
              <a:t>Lectures and Lab </a:t>
            </a:r>
            <a:r>
              <a:rPr lang="en-US" noProof="0"/>
              <a:t>support:</a:t>
            </a:r>
            <a:endParaRPr lang="en-US" noProof="0" dirty="0"/>
          </a:p>
          <a:p>
            <a:pPr lvl="1"/>
            <a:r>
              <a:rPr lang="en-US" noProof="0"/>
              <a:t>Berk Ulker (lab 1)</a:t>
            </a:r>
          </a:p>
          <a:p>
            <a:pPr lvl="1"/>
            <a:r>
              <a:rPr lang="en-US"/>
              <a:t>Martin Villescas (lab 1)</a:t>
            </a:r>
            <a:endParaRPr lang="en-US" noProof="0" dirty="0"/>
          </a:p>
          <a:p>
            <a:pPr lvl="1"/>
            <a:r>
              <a:rPr lang="en-US"/>
              <a:t>Wei Sun (lab 2)</a:t>
            </a:r>
          </a:p>
          <a:p>
            <a:pPr lvl="1"/>
            <a:r>
              <a:rPr lang="en-US"/>
              <a:t>Ali Banagozar (lab 2)</a:t>
            </a:r>
            <a:endParaRPr lang="en-US" noProof="0"/>
          </a:p>
          <a:p>
            <a:pPr lvl="1"/>
            <a:r>
              <a:rPr lang="en-US" noProof="0"/>
              <a:t>Floran de Putter (lab 2+3)</a:t>
            </a:r>
          </a:p>
          <a:p>
            <a:pPr lvl="1"/>
            <a:r>
              <a:rPr lang="en-US" noProof="0"/>
              <a:t>Kanishkan Vadivel (lab 3)</a:t>
            </a:r>
          </a:p>
          <a:p>
            <a:endParaRPr lang="en-US" noProof="0" dirty="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11</a:t>
            </a:fld>
            <a:endParaRPr lang="en-US"/>
          </a:p>
        </p:txBody>
      </p:sp>
    </p:spTree>
    <p:extLst>
      <p:ext uri="{BB962C8B-B14F-4D97-AF65-F5344CB8AC3E}">
        <p14:creationId xmlns:p14="http://schemas.microsoft.com/office/powerpoint/2010/main" val="20257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wipe(down)">
                                      <p:cBhvr>
                                        <p:cTn id="23" dur="500"/>
                                        <p:tgtEl>
                                          <p:spTgt spid="5">
                                            <p:txEl>
                                              <p:pRg st="8" end="8"/>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wipe(down)">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DAC6-9154-46A0-8454-EF69B6AF188B}"/>
              </a:ext>
            </a:extLst>
          </p:cNvPr>
          <p:cNvSpPr>
            <a:spLocks noGrp="1"/>
          </p:cNvSpPr>
          <p:nvPr>
            <p:ph type="title"/>
          </p:nvPr>
        </p:nvSpPr>
        <p:spPr/>
        <p:txBody>
          <a:bodyPr/>
          <a:lstStyle/>
          <a:p>
            <a:r>
              <a:rPr lang="en-US"/>
              <a:t>Summary on NAS/DSE</a:t>
            </a:r>
            <a:endParaRPr lang="nl-NL"/>
          </a:p>
        </p:txBody>
      </p:sp>
      <p:sp>
        <p:nvSpPr>
          <p:cNvPr id="3" name="Content Placeholder 2">
            <a:extLst>
              <a:ext uri="{FF2B5EF4-FFF2-40B4-BE49-F238E27FC236}">
                <a16:creationId xmlns:a16="http://schemas.microsoft.com/office/drawing/2014/main" id="{5BE12F38-F923-4630-B152-7ECE1DA61338}"/>
              </a:ext>
            </a:extLst>
          </p:cNvPr>
          <p:cNvSpPr>
            <a:spLocks noGrp="1"/>
          </p:cNvSpPr>
          <p:nvPr>
            <p:ph idx="1"/>
          </p:nvPr>
        </p:nvSpPr>
        <p:spPr/>
        <p:txBody>
          <a:bodyPr/>
          <a:lstStyle/>
          <a:p>
            <a:r>
              <a:rPr lang="nl-NL" sz="2800"/>
              <a:t>Key features of Design Space Exploration tools:</a:t>
            </a:r>
          </a:p>
          <a:p>
            <a:pPr marL="727075" lvl="1" indent="-457200"/>
            <a:r>
              <a:rPr lang="nl-NL" sz="2400" b="1"/>
              <a:t>Expressive</a:t>
            </a:r>
            <a:r>
              <a:rPr lang="nl-NL" sz="2400"/>
              <a:t>: generic, template-based hardware model</a:t>
            </a:r>
          </a:p>
          <a:p>
            <a:pPr marL="727075" lvl="1" indent="-457200"/>
            <a:r>
              <a:rPr lang="nl-NL" sz="2400" b="1"/>
              <a:t>Fast</a:t>
            </a:r>
            <a:r>
              <a:rPr lang="nl-NL" sz="2400"/>
              <a:t>: faster than native execution</a:t>
            </a:r>
          </a:p>
          <a:p>
            <a:pPr marL="727075" lvl="1" indent="-457200"/>
            <a:r>
              <a:rPr lang="nl-NL" sz="2400" b="1"/>
              <a:t>Accurate</a:t>
            </a:r>
            <a:r>
              <a:rPr lang="nl-NL" sz="2400"/>
              <a:t>: validated against design-specific models</a:t>
            </a:r>
          </a:p>
          <a:p>
            <a:endParaRPr lang="en-US" sz="2800"/>
          </a:p>
          <a:p>
            <a:r>
              <a:rPr lang="en-US" sz="2800"/>
              <a:t>Both Timeloop and ZigZag allow many architecture-mapping combinations to be evaluated quickly and accurately</a:t>
            </a:r>
          </a:p>
          <a:p>
            <a:pPr lvl="1"/>
            <a:r>
              <a:rPr lang="en-US" sz="2400"/>
              <a:t>ZigZag allows more mappings and has an architecture search space </a:t>
            </a:r>
          </a:p>
          <a:p>
            <a:endParaRPr lang="en-US" sz="2800"/>
          </a:p>
          <a:p>
            <a:r>
              <a:rPr lang="en-US" sz="2800"/>
              <a:t>What about combining NAS and DSE? Covering the Accelerator-Mapping-Network design space</a:t>
            </a:r>
          </a:p>
          <a:p>
            <a:endParaRPr lang="nl-NL" sz="2800"/>
          </a:p>
        </p:txBody>
      </p:sp>
      <p:sp>
        <p:nvSpPr>
          <p:cNvPr id="4" name="Date Placeholder 3">
            <a:extLst>
              <a:ext uri="{FF2B5EF4-FFF2-40B4-BE49-F238E27FC236}">
                <a16:creationId xmlns:a16="http://schemas.microsoft.com/office/drawing/2014/main" id="{6CF04EDF-6028-419A-8439-ECD28000F037}"/>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03FCC1DD-B579-4C3D-B89C-8D546F891DB0}"/>
              </a:ext>
            </a:extLst>
          </p:cNvPr>
          <p:cNvSpPr>
            <a:spLocks noGrp="1"/>
          </p:cNvSpPr>
          <p:nvPr>
            <p:ph type="sldNum" sz="quarter" idx="12"/>
          </p:nvPr>
        </p:nvSpPr>
        <p:spPr/>
        <p:txBody>
          <a:bodyPr/>
          <a:lstStyle/>
          <a:p>
            <a:pPr>
              <a:defRPr/>
            </a:pPr>
            <a:fld id="{57380175-9699-4BBE-9FAB-57FE2DBF8243}" type="slidenum">
              <a:rPr lang="en-US" smtClean="0"/>
              <a:pPr>
                <a:defRPr/>
              </a:pPr>
              <a:t>110</a:t>
            </a:fld>
            <a:endParaRPr lang="en-US"/>
          </a:p>
        </p:txBody>
      </p:sp>
    </p:spTree>
    <p:extLst>
      <p:ext uri="{BB962C8B-B14F-4D97-AF65-F5344CB8AC3E}">
        <p14:creationId xmlns:p14="http://schemas.microsoft.com/office/powerpoint/2010/main" val="47287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a:t>
            </a:r>
            <a:r>
              <a:rPr lang="en-US" sz="2800" b="1"/>
              <a:t>: </a:t>
            </a:r>
            <a:r>
              <a:rPr lang="en-US" sz="2800"/>
              <a:t>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b="1"/>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111</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21208755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Beyond DNNs: Neuromorphic computing</a:t>
            </a:r>
          </a:p>
        </p:txBody>
      </p:sp>
      <p:sp>
        <p:nvSpPr>
          <p:cNvPr id="3" name="Content Placeholder 2"/>
          <p:cNvSpPr>
            <a:spLocks noGrp="1"/>
          </p:cNvSpPr>
          <p:nvPr>
            <p:ph idx="1"/>
          </p:nvPr>
        </p:nvSpPr>
        <p:spPr/>
        <p:txBody>
          <a:bodyPr/>
          <a:lstStyle/>
          <a:p>
            <a:r>
              <a:rPr lang="en-US"/>
              <a:t>Neuromorphic computing</a:t>
            </a:r>
          </a:p>
          <a:p>
            <a:pPr lvl="1"/>
            <a:r>
              <a:rPr lang="en-US"/>
              <a:t>mimic our brain</a:t>
            </a:r>
          </a:p>
          <a:p>
            <a:pPr lvl="1"/>
            <a:r>
              <a:rPr lang="en-US"/>
              <a:t>using spiking neurons</a:t>
            </a:r>
          </a:p>
          <a:p>
            <a:pPr lvl="1"/>
            <a:endParaRPr lang="en-US"/>
          </a:p>
          <a:p>
            <a:pPr lvl="1"/>
            <a:endParaRPr lang="en-US"/>
          </a:p>
          <a:p>
            <a:pPr lvl="1"/>
            <a:endParaRPr lang="en-US"/>
          </a:p>
          <a:p>
            <a:pPr lvl="1"/>
            <a:endParaRPr lang="en-US"/>
          </a:p>
          <a:p>
            <a:r>
              <a:rPr lang="en-US"/>
              <a:t>Why? </a:t>
            </a:r>
          </a:p>
          <a:p>
            <a:pPr lvl="1"/>
            <a:r>
              <a:rPr lang="en-US"/>
              <a:t>Brain proven to work, and </a:t>
            </a:r>
          </a:p>
          <a:p>
            <a:pPr lvl="1"/>
            <a:r>
              <a:rPr lang="en-US"/>
              <a:t>our Brain is orders of magnitude more energy efficient</a:t>
            </a:r>
          </a:p>
          <a:p>
            <a:pPr lvl="2"/>
            <a:endParaRPr lang="en-US"/>
          </a:p>
          <a:p>
            <a:endParaRPr lang="en-US"/>
          </a:p>
        </p:txBody>
      </p:sp>
      <p:sp>
        <p:nvSpPr>
          <p:cNvPr id="4" name="Date Placeholder 3"/>
          <p:cNvSpPr>
            <a:spLocks noGrp="1"/>
          </p:cNvSpPr>
          <p:nvPr>
            <p:ph type="dt" sz="half" idx="10"/>
          </p:nvPr>
        </p:nvSpPr>
        <p:spPr/>
        <p:txBody>
          <a:bodyPr/>
          <a:lstStyle/>
          <a:p>
            <a:r>
              <a:rPr lang="en-US"/>
              <a:t>IA 5LIL0</a:t>
            </a:r>
          </a:p>
        </p:txBody>
      </p:sp>
      <p:sp>
        <p:nvSpPr>
          <p:cNvPr id="5" name="Slide Number Placeholder 4"/>
          <p:cNvSpPr>
            <a:spLocks noGrp="1"/>
          </p:cNvSpPr>
          <p:nvPr>
            <p:ph type="sldNum" sz="quarter" idx="12"/>
          </p:nvPr>
        </p:nvSpPr>
        <p:spPr/>
        <p:txBody>
          <a:bodyPr/>
          <a:lstStyle/>
          <a:p>
            <a:fld id="{57380175-9699-4BBE-9FAB-57FE2DBF8243}" type="slidenum">
              <a:rPr lang="en-US" smtClean="0"/>
              <a:pPr/>
              <a:t>112</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574010"/>
            <a:ext cx="7543800" cy="2812943"/>
          </a:xfrm>
          <a:prstGeom prst="rect">
            <a:avLst/>
          </a:prstGeom>
        </p:spPr>
      </p:pic>
    </p:spTree>
    <p:extLst>
      <p:ext uri="{BB962C8B-B14F-4D97-AF65-F5344CB8AC3E}">
        <p14:creationId xmlns:p14="http://schemas.microsoft.com/office/powerpoint/2010/main" val="37796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down)">
                                      <p:cBhvr>
                                        <p:cTn id="10" dur="500"/>
                                        <p:tgtEl>
                                          <p:spTgt spid="3">
                                            <p:txEl>
                                              <p:pRg st="8" end="8"/>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down)">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5C94-ED99-4125-9CA0-271A15EAC6D4}"/>
              </a:ext>
            </a:extLst>
          </p:cNvPr>
          <p:cNvSpPr>
            <a:spLocks noGrp="1"/>
          </p:cNvSpPr>
          <p:nvPr>
            <p:ph type="title"/>
          </p:nvPr>
        </p:nvSpPr>
        <p:spPr>
          <a:xfrm>
            <a:off x="383458" y="223541"/>
            <a:ext cx="11808542" cy="910685"/>
          </a:xfrm>
        </p:spPr>
        <p:txBody>
          <a:bodyPr>
            <a:normAutofit fontScale="90000"/>
          </a:bodyPr>
          <a:lstStyle/>
          <a:p>
            <a:r>
              <a:rPr lang="en-US">
                <a:latin typeface="Times New Roman" panose="02020603050405020304" pitchFamily="18" charset="0"/>
                <a:cs typeface="Times New Roman" panose="02020603050405020304" pitchFamily="18" charset="0"/>
              </a:rPr>
              <a:t>Inspiration: Our Brain is extremely powerful &amp; efficient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54C429-514D-4CA8-B92A-FAF6DDB7ADA6}"/>
              </a:ext>
            </a:extLst>
          </p:cNvPr>
          <p:cNvSpPr>
            <a:spLocks noGrp="1"/>
          </p:cNvSpPr>
          <p:nvPr>
            <p:ph idx="1"/>
          </p:nvPr>
        </p:nvSpPr>
        <p:spPr>
          <a:xfrm>
            <a:off x="206815" y="1253355"/>
            <a:ext cx="4514545" cy="4767872"/>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Power = 20 </a:t>
            </a:r>
            <a:r>
              <a:rPr lang="en-US" dirty="0">
                <a:latin typeface="Times New Roman" panose="02020603050405020304" pitchFamily="18" charset="0"/>
                <a:cs typeface="Times New Roman" panose="02020603050405020304" pitchFamily="18" charset="0"/>
              </a:rPr>
              <a:t>Watt</a:t>
            </a:r>
          </a:p>
          <a:p>
            <a:r>
              <a:rPr lang="en-US">
                <a:latin typeface="Times New Roman" panose="02020603050405020304" pitchFamily="18" charset="0"/>
                <a:cs typeface="Times New Roman" panose="02020603050405020304" pitchFamily="18" charset="0"/>
              </a:rPr>
              <a:t>Speed = 1000 </a:t>
            </a:r>
            <a:r>
              <a:rPr lang="en-US" dirty="0" err="1">
                <a:latin typeface="Times New Roman" panose="02020603050405020304" pitchFamily="18" charset="0"/>
                <a:cs typeface="Times New Roman" panose="02020603050405020304" pitchFamily="18" charset="0"/>
              </a:rPr>
              <a:t>Exa</a:t>
            </a:r>
            <a:r>
              <a:rPr lang="en-US" dirty="0">
                <a:latin typeface="Times New Roman" panose="02020603050405020304" pitchFamily="18" charset="0"/>
                <a:cs typeface="Times New Roman" panose="02020603050405020304" pitchFamily="18" charset="0"/>
              </a:rPr>
              <a:t> Op/s*</a:t>
            </a:r>
          </a:p>
          <a:p>
            <a:r>
              <a:rPr lang="en-US">
                <a:latin typeface="Times New Roman" panose="02020603050405020304" pitchFamily="18" charset="0"/>
                <a:cs typeface="Times New Roman" panose="02020603050405020304" pitchFamily="18" charset="0"/>
              </a:rPr>
              <a:t>Energy/operation =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Power / Speed = </a:t>
            </a:r>
            <a:br>
              <a:rPr lang="en-US">
                <a:latin typeface="Times New Roman" panose="02020603050405020304" pitchFamily="18" charset="0"/>
                <a:cs typeface="Times New Roman" panose="02020603050405020304" pitchFamily="18" charset="0"/>
              </a:rPr>
            </a:br>
            <a:r>
              <a:rPr lang="en-US">
                <a:solidFill>
                  <a:srgbClr val="FF0000"/>
                </a:solidFill>
                <a:latin typeface="Times New Roman" panose="02020603050405020304" pitchFamily="18" charset="0"/>
                <a:cs typeface="Times New Roman" panose="02020603050405020304" pitchFamily="18" charset="0"/>
              </a:rPr>
              <a:t>2x10</a:t>
            </a:r>
            <a:r>
              <a:rPr lang="en-US" baseline="30000">
                <a:solidFill>
                  <a:srgbClr val="FF0000"/>
                </a:solidFill>
                <a:latin typeface="Times New Roman" panose="02020603050405020304" pitchFamily="18" charset="0"/>
                <a:cs typeface="Times New Roman" panose="02020603050405020304" pitchFamily="18" charset="0"/>
              </a:rPr>
              <a:t>-8</a:t>
            </a:r>
            <a:r>
              <a:rPr lang="en-US">
                <a:solidFill>
                  <a:srgbClr val="FF0000"/>
                </a:solidFill>
                <a:latin typeface="Times New Roman" panose="02020603050405020304" pitchFamily="18" charset="0"/>
                <a:cs typeface="Times New Roman" panose="02020603050405020304" pitchFamily="18" charset="0"/>
              </a:rPr>
              <a:t> pJ/operation</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Compare to </a:t>
            </a:r>
            <a:r>
              <a:rPr lang="en-US" b="1">
                <a:solidFill>
                  <a:srgbClr val="0000FF"/>
                </a:solidFill>
                <a:latin typeface="Times New Roman" panose="02020603050405020304" pitchFamily="18" charset="0"/>
                <a:cs typeface="Times New Roman" panose="02020603050405020304" pitchFamily="18" charset="0"/>
              </a:rPr>
              <a:t>Fugaku</a:t>
            </a:r>
          </a:p>
          <a:p>
            <a:pPr lvl="1"/>
            <a:r>
              <a:rPr lang="en-US">
                <a:latin typeface="Times New Roman" panose="02020603050405020304" pitchFamily="18" charset="0"/>
                <a:cs typeface="Times New Roman" panose="02020603050405020304" pitchFamily="18" charset="0"/>
              </a:rPr>
              <a:t>Power = 30 MW</a:t>
            </a:r>
          </a:p>
          <a:p>
            <a:pPr lvl="1"/>
            <a:r>
              <a:rPr lang="en-US">
                <a:latin typeface="Times New Roman" panose="02020603050405020304" pitchFamily="18" charset="0"/>
                <a:cs typeface="Times New Roman" panose="02020603050405020304" pitchFamily="18" charset="0"/>
              </a:rPr>
              <a:t>Peak = 537 PetaFlop/s</a:t>
            </a:r>
          </a:p>
          <a:p>
            <a:pPr lvl="1"/>
            <a:r>
              <a:rPr lang="en-US">
                <a:latin typeface="Times New Roman" panose="02020603050405020304" pitchFamily="18" charset="0"/>
                <a:cs typeface="Times New Roman" panose="02020603050405020304" pitchFamily="18" charset="0"/>
              </a:rPr>
              <a:t>Energy/op. = </a:t>
            </a:r>
            <a:r>
              <a:rPr lang="en-US">
                <a:solidFill>
                  <a:srgbClr val="FF0000"/>
                </a:solidFill>
                <a:latin typeface="Times New Roman" panose="02020603050405020304" pitchFamily="18" charset="0"/>
                <a:cs typeface="Times New Roman" panose="02020603050405020304" pitchFamily="18" charset="0"/>
              </a:rPr>
              <a:t>56 pJ/op</a:t>
            </a:r>
          </a:p>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456439" y="998432"/>
            <a:ext cx="7469982" cy="5975986"/>
          </a:xfrm>
          <a:prstGeom prst="rect">
            <a:avLst/>
          </a:prstGeom>
        </p:spPr>
      </p:pic>
      <p:sp>
        <p:nvSpPr>
          <p:cNvPr id="4" name="TextBox 3"/>
          <p:cNvSpPr txBox="1"/>
          <p:nvPr/>
        </p:nvSpPr>
        <p:spPr>
          <a:xfrm>
            <a:off x="457200" y="6000024"/>
            <a:ext cx="3025315" cy="830997"/>
          </a:xfrm>
          <a:prstGeom prst="rect">
            <a:avLst/>
          </a:prstGeom>
          <a:noFill/>
        </p:spPr>
        <p:txBody>
          <a:bodyPr wrap="none" rtlCol="0">
            <a:spAutoFit/>
          </a:bodyPr>
          <a:lstStyle/>
          <a:p>
            <a:r>
              <a:rPr lang="en-US" sz="1600" i="1" dirty="0"/>
              <a:t>*</a:t>
            </a:r>
            <a:r>
              <a:rPr lang="en-US" sz="1600" i="1"/>
              <a:t>Tim Dettmers:</a:t>
            </a:r>
            <a:endParaRPr lang="en-US" sz="1600" i="1" dirty="0"/>
          </a:p>
          <a:p>
            <a:r>
              <a:rPr lang="en-US" sz="1600" i="1"/>
              <a:t>"making </a:t>
            </a:r>
            <a:r>
              <a:rPr lang="en-US" sz="1600" i="1" dirty="0"/>
              <a:t>deep </a:t>
            </a:r>
            <a:r>
              <a:rPr lang="en-US" sz="1600" i="1"/>
              <a:t>learning accessible"</a:t>
            </a:r>
            <a:endParaRPr lang="en-US" sz="1600" i="1" dirty="0"/>
          </a:p>
          <a:p>
            <a:r>
              <a:rPr lang="en-US" sz="1600" i="1" dirty="0"/>
              <a:t>2015</a:t>
            </a:r>
          </a:p>
        </p:txBody>
      </p:sp>
      <p:sp>
        <p:nvSpPr>
          <p:cNvPr id="6" name="Slide Number Placeholder 5"/>
          <p:cNvSpPr>
            <a:spLocks noGrp="1"/>
          </p:cNvSpPr>
          <p:nvPr>
            <p:ph type="sldNum" sz="quarter" idx="12"/>
          </p:nvPr>
        </p:nvSpPr>
        <p:spPr/>
        <p:txBody>
          <a:bodyPr/>
          <a:lstStyle/>
          <a:p>
            <a:fld id="{5ACD27F7-017F-4B1C-96FE-3CB25017B6D1}" type="slidenum">
              <a:rPr lang="en-US" smtClean="0"/>
              <a:t>113</a:t>
            </a:fld>
            <a:endParaRPr lang="en-US"/>
          </a:p>
        </p:txBody>
      </p:sp>
      <p:cxnSp>
        <p:nvCxnSpPr>
          <p:cNvPr id="8" name="Straight Arrow Connector 7"/>
          <p:cNvCxnSpPr>
            <a:cxnSpLocks/>
          </p:cNvCxnSpPr>
          <p:nvPr/>
        </p:nvCxnSpPr>
        <p:spPr>
          <a:xfrm flipV="1">
            <a:off x="3745064" y="2590800"/>
            <a:ext cx="6694336" cy="159953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331441" y="1463577"/>
            <a:ext cx="1366065"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64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D586-A6F5-4C66-8D36-FA2746D062C0}"/>
              </a:ext>
            </a:extLst>
          </p:cNvPr>
          <p:cNvSpPr>
            <a:spLocks noGrp="1"/>
          </p:cNvSpPr>
          <p:nvPr>
            <p:ph type="title"/>
          </p:nvPr>
        </p:nvSpPr>
        <p:spPr/>
        <p:txBody>
          <a:bodyPr/>
          <a:lstStyle/>
          <a:p>
            <a:r>
              <a:rPr lang="en-US"/>
              <a:t>Important SNN topics</a:t>
            </a:r>
            <a:endParaRPr lang="nl-NL"/>
          </a:p>
        </p:txBody>
      </p:sp>
      <p:sp>
        <p:nvSpPr>
          <p:cNvPr id="3" name="Content Placeholder 2">
            <a:extLst>
              <a:ext uri="{FF2B5EF4-FFF2-40B4-BE49-F238E27FC236}">
                <a16:creationId xmlns:a16="http://schemas.microsoft.com/office/drawing/2014/main" id="{D8031826-54F9-4F76-8467-90CC6BA83F4B}"/>
              </a:ext>
            </a:extLst>
          </p:cNvPr>
          <p:cNvSpPr>
            <a:spLocks noGrp="1"/>
          </p:cNvSpPr>
          <p:nvPr>
            <p:ph idx="1"/>
          </p:nvPr>
        </p:nvSpPr>
        <p:spPr/>
        <p:txBody>
          <a:bodyPr/>
          <a:lstStyle/>
          <a:p>
            <a:r>
              <a:rPr lang="en-US" sz="2800"/>
              <a:t>Types of Neurons (e.g. LIF)</a:t>
            </a:r>
          </a:p>
          <a:p>
            <a:r>
              <a:rPr lang="en-US" sz="2800"/>
              <a:t>Encoding of spikes (rate, latency, delta, ..)</a:t>
            </a:r>
          </a:p>
          <a:p>
            <a:r>
              <a:rPr lang="en-US" sz="2800"/>
              <a:t>Architectures / Accelerators</a:t>
            </a:r>
          </a:p>
          <a:p>
            <a:pPr lvl="1"/>
            <a:r>
              <a:rPr lang="en-US" sz="2400"/>
              <a:t>analog / mixed signal</a:t>
            </a:r>
          </a:p>
          <a:p>
            <a:pPr lvl="1"/>
            <a:r>
              <a:rPr lang="en-US" sz="2400"/>
              <a:t>digital, e.g. Loihi, ODIN, SpinAkker, etc.</a:t>
            </a:r>
          </a:p>
          <a:p>
            <a:r>
              <a:rPr lang="en-US" sz="2800"/>
              <a:t>Learning</a:t>
            </a:r>
          </a:p>
          <a:p>
            <a:pPr lvl="1"/>
            <a:r>
              <a:rPr lang="en-US" sz="2400"/>
              <a:t>Conversion: learn ANN -&gt; transform into SNN</a:t>
            </a:r>
          </a:p>
          <a:p>
            <a:pPr lvl="1"/>
            <a:r>
              <a:rPr lang="en-US" sz="2400"/>
              <a:t>BPTT</a:t>
            </a:r>
          </a:p>
          <a:p>
            <a:pPr lvl="2"/>
            <a:r>
              <a:rPr lang="en-US" sz="2000"/>
              <a:t>very expensive: you have to BP both in space and in time</a:t>
            </a:r>
          </a:p>
          <a:p>
            <a:pPr lvl="1"/>
            <a:r>
              <a:rPr lang="en-US" sz="2400"/>
              <a:t>Promising newer methods, like FPTT</a:t>
            </a:r>
          </a:p>
          <a:p>
            <a:pPr lvl="1"/>
            <a:r>
              <a:rPr lang="en-US" sz="2400"/>
              <a:t>Local learning: STDP: Spike Time-Dependent Plasticity</a:t>
            </a:r>
          </a:p>
          <a:p>
            <a:pPr lvl="1"/>
            <a:endParaRPr lang="en-US" sz="2400"/>
          </a:p>
          <a:p>
            <a:pPr lvl="1"/>
            <a:endParaRPr lang="en-US" sz="2400"/>
          </a:p>
          <a:p>
            <a:pPr lvl="1"/>
            <a:endParaRPr lang="en-US" sz="2400"/>
          </a:p>
        </p:txBody>
      </p:sp>
      <p:sp>
        <p:nvSpPr>
          <p:cNvPr id="4" name="Date Placeholder 3">
            <a:extLst>
              <a:ext uri="{FF2B5EF4-FFF2-40B4-BE49-F238E27FC236}">
                <a16:creationId xmlns:a16="http://schemas.microsoft.com/office/drawing/2014/main" id="{B176EDB2-48AD-4BBB-BC36-781F6763A4BA}"/>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DDDF4BB1-4136-4289-B617-C82C6E09D8AA}"/>
              </a:ext>
            </a:extLst>
          </p:cNvPr>
          <p:cNvSpPr>
            <a:spLocks noGrp="1"/>
          </p:cNvSpPr>
          <p:nvPr>
            <p:ph type="sldNum" sz="quarter" idx="12"/>
          </p:nvPr>
        </p:nvSpPr>
        <p:spPr/>
        <p:txBody>
          <a:bodyPr/>
          <a:lstStyle/>
          <a:p>
            <a:pPr>
              <a:defRPr/>
            </a:pPr>
            <a:fld id="{57380175-9699-4BBE-9FAB-57FE2DBF8243}" type="slidenum">
              <a:rPr lang="en-US" smtClean="0"/>
              <a:pPr>
                <a:defRPr/>
              </a:pPr>
              <a:t>114</a:t>
            </a:fld>
            <a:endParaRPr lang="en-US"/>
          </a:p>
        </p:txBody>
      </p:sp>
    </p:spTree>
    <p:extLst>
      <p:ext uri="{BB962C8B-B14F-4D97-AF65-F5344CB8AC3E}">
        <p14:creationId xmlns:p14="http://schemas.microsoft.com/office/powerpoint/2010/main" val="12178981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a:t>
            </a:r>
            <a:r>
              <a:rPr lang="en-US" sz="2800" b="1"/>
              <a:t>: </a:t>
            </a:r>
            <a:r>
              <a:rPr lang="en-US" sz="2800"/>
              <a:t>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b="1"/>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115</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5006050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76400"/>
            <a:ext cx="6591300" cy="4943475"/>
          </a:xfrm>
          <a:prstGeom prst="rect">
            <a:avLst/>
          </a:prstGeom>
        </p:spPr>
      </p:pic>
      <p:sp>
        <p:nvSpPr>
          <p:cNvPr id="2" name="Title 1"/>
          <p:cNvSpPr>
            <a:spLocks noGrp="1"/>
          </p:cNvSpPr>
          <p:nvPr>
            <p:ph type="title"/>
          </p:nvPr>
        </p:nvSpPr>
        <p:spPr/>
        <p:txBody>
          <a:bodyPr/>
          <a:lstStyle/>
          <a:p>
            <a:r>
              <a:rPr lang="en-US"/>
              <a:t>Beyond DNNs: Bayesian learning </a:t>
            </a:r>
          </a:p>
        </p:txBody>
      </p:sp>
      <p:sp>
        <p:nvSpPr>
          <p:cNvPr id="3" name="Content Placeholder 2"/>
          <p:cNvSpPr>
            <a:spLocks noGrp="1"/>
          </p:cNvSpPr>
          <p:nvPr>
            <p:ph idx="1"/>
          </p:nvPr>
        </p:nvSpPr>
        <p:spPr>
          <a:xfrm>
            <a:off x="381000" y="1295400"/>
            <a:ext cx="5486400" cy="5181600"/>
          </a:xfrm>
        </p:spPr>
        <p:txBody>
          <a:bodyPr/>
          <a:lstStyle/>
          <a:p>
            <a:pPr marL="514350" indent="-514350">
              <a:buFont typeface="+mj-lt"/>
              <a:buAutoNum type="arabicPeriod"/>
            </a:pPr>
            <a:r>
              <a:rPr lang="en-US">
                <a:solidFill>
                  <a:srgbClr val="00B050"/>
                </a:solidFill>
              </a:rPr>
              <a:t>Everything is a distribution </a:t>
            </a:r>
            <a:r>
              <a:rPr lang="en-US"/>
              <a:t>/ density function</a:t>
            </a:r>
          </a:p>
          <a:p>
            <a:pPr marL="514350" indent="-514350">
              <a:buFont typeface="+mj-lt"/>
              <a:buAutoNum type="arabicPeriod"/>
            </a:pPr>
            <a:r>
              <a:rPr lang="en-US">
                <a:solidFill>
                  <a:srgbClr val="00B050"/>
                </a:solidFill>
              </a:rPr>
              <a:t>Using a (causality) model</a:t>
            </a:r>
          </a:p>
          <a:p>
            <a:endParaRPr lang="en-US"/>
          </a:p>
          <a:p>
            <a:r>
              <a:rPr lang="en-US"/>
              <a:t>Why?</a:t>
            </a:r>
          </a:p>
          <a:p>
            <a:pPr lvl="1"/>
            <a:r>
              <a:rPr lang="en-US"/>
              <a:t>Taking uncertainty into account</a:t>
            </a:r>
          </a:p>
          <a:p>
            <a:pPr lvl="1"/>
            <a:r>
              <a:rPr lang="en-US"/>
              <a:t>Can deal with small data set</a:t>
            </a:r>
          </a:p>
          <a:p>
            <a:pPr lvl="1"/>
            <a:r>
              <a:rPr lang="en-US"/>
              <a:t>DNNs can only determine correlation, not causality</a:t>
            </a:r>
          </a:p>
          <a:p>
            <a:pPr lvl="2"/>
            <a:endParaRPr lang="en-US"/>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116</a:t>
            </a:fld>
            <a:endParaRPr lang="en-US"/>
          </a:p>
        </p:txBody>
      </p:sp>
    </p:spTree>
    <p:extLst>
      <p:ext uri="{BB962C8B-B14F-4D97-AF65-F5344CB8AC3E}">
        <p14:creationId xmlns:p14="http://schemas.microsoft.com/office/powerpoint/2010/main" val="27010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00"/>
                                        <p:tgtEl>
                                          <p:spTgt spid="3">
                                            <p:txEl>
                                              <p:pRg st="5" end="5"/>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Bayes' theorem</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117</a:t>
            </a:fld>
            <a:endParaRPr lang="en-US"/>
          </a:p>
        </p:txBody>
      </p:sp>
      <p:pic>
        <p:nvPicPr>
          <p:cNvPr id="6" name="Content Placeholder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33399" y="1447800"/>
            <a:ext cx="4986799" cy="1219200"/>
          </a:xfrm>
          <a:prstGeom prst="rect">
            <a:avLst/>
          </a:prstGeom>
          <a:solidFill>
            <a:srgbClr val="FFFF00"/>
          </a:solidFill>
          <a:ln w="38100" cap="flat" algn="ctr">
            <a:solidFill>
              <a:schemeClr val="accent2"/>
            </a:solidFill>
            <a:round/>
            <a:headEnd type="none" w="med" len="med"/>
            <a:tailEnd type="none" w="med" len="med"/>
          </a:ln>
        </p:spPr>
      </p:pic>
      <p:pic>
        <p:nvPicPr>
          <p:cNvPr id="7" name="Picture 12" descr="TP_tmp.png"/>
          <p:cNvPicPr>
            <a:picLocks noChangeAspect="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751" y="4572000"/>
            <a:ext cx="5060467" cy="1066800"/>
          </a:xfrm>
          <a:prstGeom prst="rect">
            <a:avLst/>
          </a:prstGeom>
          <a:noFill/>
          <a:ln w="38100">
            <a:solidFill>
              <a:schemeClr val="accent2"/>
            </a:solidFill>
            <a:miter lim="800000"/>
            <a:headEnd/>
            <a:tailEnd/>
          </a:ln>
        </p:spPr>
      </p:pic>
      <p:sp>
        <p:nvSpPr>
          <p:cNvPr id="8" name="TextBox 5"/>
          <p:cNvSpPr txBox="1">
            <a:spLocks noChangeArrowheads="1"/>
          </p:cNvSpPr>
          <p:nvPr/>
        </p:nvSpPr>
        <p:spPr bwMode="auto">
          <a:xfrm>
            <a:off x="609600" y="29718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posterior </a:t>
            </a:r>
            <a:r>
              <a:rPr lang="en-GB" altLang="en-US" sz="3200">
                <a:sym typeface="Symbol" panose="05050102010706020507" pitchFamily="18" charset="2"/>
              </a:rPr>
              <a:t> likelihood × prior</a:t>
            </a:r>
            <a:endParaRPr lang="en-GB" altLang="en-US" sz="3200"/>
          </a:p>
        </p:txBody>
      </p:sp>
    </p:spTree>
    <p:extLst>
      <p:ext uri="{BB962C8B-B14F-4D97-AF65-F5344CB8AC3E}">
        <p14:creationId xmlns:p14="http://schemas.microsoft.com/office/powerpoint/2010/main" val="3370055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7491-53D8-490E-AF06-6D52BC7A69D6}"/>
              </a:ext>
            </a:extLst>
          </p:cNvPr>
          <p:cNvSpPr>
            <a:spLocks noGrp="1"/>
          </p:cNvSpPr>
          <p:nvPr>
            <p:ph type="title"/>
          </p:nvPr>
        </p:nvSpPr>
        <p:spPr/>
        <p:txBody>
          <a:bodyPr/>
          <a:lstStyle/>
          <a:p>
            <a:r>
              <a:rPr lang="en-US"/>
              <a:t>Bayes' theorem</a:t>
            </a:r>
            <a:endParaRPr lang="nl-NL"/>
          </a:p>
        </p:txBody>
      </p:sp>
      <p:sp>
        <p:nvSpPr>
          <p:cNvPr id="87" name="Content Placeholder 86">
            <a:extLst>
              <a:ext uri="{FF2B5EF4-FFF2-40B4-BE49-F238E27FC236}">
                <a16:creationId xmlns:a16="http://schemas.microsoft.com/office/drawing/2014/main" id="{5F9BC3BB-A644-4ECE-A3DF-1DBF6089BD4F}"/>
              </a:ext>
            </a:extLst>
          </p:cNvPr>
          <p:cNvSpPr>
            <a:spLocks noGrp="1"/>
          </p:cNvSpPr>
          <p:nvPr>
            <p:ph idx="1"/>
          </p:nvPr>
        </p:nvSpPr>
        <p:spPr>
          <a:xfrm>
            <a:off x="381000" y="1295400"/>
            <a:ext cx="11404600" cy="1783651"/>
          </a:xfrm>
        </p:spPr>
        <p:txBody>
          <a:bodyPr/>
          <a:lstStyle/>
          <a:p>
            <a:r>
              <a:rPr lang="en-US"/>
              <a:t>applied to learning networks</a:t>
            </a:r>
          </a:p>
          <a:p>
            <a:pPr lvl="1"/>
            <a:r>
              <a:rPr lang="en-US"/>
              <a:t>ϴ weights</a:t>
            </a:r>
          </a:p>
          <a:p>
            <a:pPr lvl="1"/>
            <a:r>
              <a:rPr lang="en-US"/>
              <a:t>D input/output observation</a:t>
            </a:r>
            <a:endParaRPr lang="nl-NL"/>
          </a:p>
        </p:txBody>
      </p:sp>
      <p:sp>
        <p:nvSpPr>
          <p:cNvPr id="3" name="Date Placeholder 2">
            <a:extLst>
              <a:ext uri="{FF2B5EF4-FFF2-40B4-BE49-F238E27FC236}">
                <a16:creationId xmlns:a16="http://schemas.microsoft.com/office/drawing/2014/main" id="{FD2D9B6E-ADA6-4B6B-9475-6BDD182A4810}"/>
              </a:ext>
            </a:extLst>
          </p:cNvPr>
          <p:cNvSpPr>
            <a:spLocks noGrp="1"/>
          </p:cNvSpPr>
          <p:nvPr>
            <p:ph type="dt" sz="half" idx="10"/>
          </p:nvPr>
        </p:nvSpPr>
        <p:spPr/>
        <p:txBody>
          <a:bodyPr/>
          <a:lstStyle/>
          <a:p>
            <a:pPr>
              <a:defRPr/>
            </a:pPr>
            <a:r>
              <a:rPr lang="en-US"/>
              <a:t>IA 5LIL0</a:t>
            </a:r>
          </a:p>
        </p:txBody>
      </p:sp>
      <p:sp>
        <p:nvSpPr>
          <p:cNvPr id="4" name="Slide Number Placeholder 3">
            <a:extLst>
              <a:ext uri="{FF2B5EF4-FFF2-40B4-BE49-F238E27FC236}">
                <a16:creationId xmlns:a16="http://schemas.microsoft.com/office/drawing/2014/main" id="{7136A275-8C5B-43D0-9A2E-18ACF2358193}"/>
              </a:ext>
            </a:extLst>
          </p:cNvPr>
          <p:cNvSpPr>
            <a:spLocks noGrp="1"/>
          </p:cNvSpPr>
          <p:nvPr>
            <p:ph type="sldNum" sz="quarter" idx="12"/>
          </p:nvPr>
        </p:nvSpPr>
        <p:spPr/>
        <p:txBody>
          <a:bodyPr/>
          <a:lstStyle/>
          <a:p>
            <a:pPr>
              <a:defRPr/>
            </a:pPr>
            <a:fld id="{0E889BEB-D9AF-400D-98BF-3532899A83FF}" type="slidenum">
              <a:rPr lang="en-US" smtClean="0"/>
              <a:pPr>
                <a:defRPr/>
              </a:pPr>
              <a:t>118</a:t>
            </a:fld>
            <a:endParaRPr lang="en-US"/>
          </a:p>
        </p:txBody>
      </p:sp>
      <p:pic>
        <p:nvPicPr>
          <p:cNvPr id="5" name="Graphic 4">
            <a:extLst>
              <a:ext uri="{FF2B5EF4-FFF2-40B4-BE49-F238E27FC236}">
                <a16:creationId xmlns:a16="http://schemas.microsoft.com/office/drawing/2014/main" id="{232EE318-C19E-4D1C-A13B-7610048E9224}"/>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5334000" y="2590800"/>
            <a:ext cx="6172200" cy="4114800"/>
          </a:xfrm>
          <a:prstGeom prst="rect">
            <a:avLst/>
          </a:prstGeom>
        </p:spPr>
      </p:pic>
      <p:grpSp>
        <p:nvGrpSpPr>
          <p:cNvPr id="6" name="Group 5">
            <a:extLst>
              <a:ext uri="{FF2B5EF4-FFF2-40B4-BE49-F238E27FC236}">
                <a16:creationId xmlns:a16="http://schemas.microsoft.com/office/drawing/2014/main" id="{F57F17C7-9591-4B29-A37B-1789C7EA41EA}"/>
              </a:ext>
            </a:extLst>
          </p:cNvPr>
          <p:cNvGrpSpPr/>
          <p:nvPr/>
        </p:nvGrpSpPr>
        <p:grpSpPr>
          <a:xfrm>
            <a:off x="927512" y="3657600"/>
            <a:ext cx="3909058" cy="1905000"/>
            <a:chOff x="612000" y="1419622"/>
            <a:chExt cx="2443163" cy="1190626"/>
          </a:xfrm>
        </p:grpSpPr>
        <p:sp>
          <p:nvSpPr>
            <p:cNvPr id="7" name="Freeform 445">
              <a:extLst>
                <a:ext uri="{FF2B5EF4-FFF2-40B4-BE49-F238E27FC236}">
                  <a16:creationId xmlns:a16="http://schemas.microsoft.com/office/drawing/2014/main" id="{FB8256DA-50D0-4BF5-A353-57161492B61D}"/>
                </a:ext>
              </a:extLst>
            </p:cNvPr>
            <p:cNvSpPr>
              <a:spLocks noEditPoints="1"/>
            </p:cNvSpPr>
            <p:nvPr>
              <p:custDataLst>
                <p:tags r:id="rId1"/>
              </p:custDataLst>
            </p:nvPr>
          </p:nvSpPr>
          <p:spPr bwMode="auto">
            <a:xfrm>
              <a:off x="612000" y="1975247"/>
              <a:ext cx="119063" cy="147638"/>
            </a:xfrm>
            <a:custGeom>
              <a:avLst/>
              <a:gdLst>
                <a:gd name="T0" fmla="*/ 38 w 260"/>
                <a:gd name="T1" fmla="*/ 281 h 317"/>
                <a:gd name="T2" fmla="*/ 11 w 260"/>
                <a:gd name="T3" fmla="*/ 302 h 317"/>
                <a:gd name="T4" fmla="*/ 0 w 260"/>
                <a:gd name="T5" fmla="*/ 311 h 317"/>
                <a:gd name="T6" fmla="*/ 6 w 260"/>
                <a:gd name="T7" fmla="*/ 317 h 317"/>
                <a:gd name="T8" fmla="*/ 48 w 260"/>
                <a:gd name="T9" fmla="*/ 316 h 317"/>
                <a:gd name="T10" fmla="*/ 98 w 260"/>
                <a:gd name="T11" fmla="*/ 317 h 317"/>
                <a:gd name="T12" fmla="*/ 106 w 260"/>
                <a:gd name="T13" fmla="*/ 307 h 317"/>
                <a:gd name="T14" fmla="*/ 95 w 260"/>
                <a:gd name="T15" fmla="*/ 302 h 317"/>
                <a:gd name="T16" fmla="*/ 70 w 260"/>
                <a:gd name="T17" fmla="*/ 294 h 317"/>
                <a:gd name="T18" fmla="*/ 94 w 260"/>
                <a:gd name="T19" fmla="*/ 194 h 317"/>
                <a:gd name="T20" fmla="*/ 140 w 260"/>
                <a:gd name="T21" fmla="*/ 226 h 317"/>
                <a:gd name="T22" fmla="*/ 260 w 260"/>
                <a:gd name="T23" fmla="*/ 80 h 317"/>
                <a:gd name="T24" fmla="*/ 194 w 260"/>
                <a:gd name="T25" fmla="*/ 0 h 317"/>
                <a:gd name="T26" fmla="*/ 128 w 260"/>
                <a:gd name="T27" fmla="*/ 37 h 317"/>
                <a:gd name="T28" fmla="*/ 84 w 260"/>
                <a:gd name="T29" fmla="*/ 0 h 317"/>
                <a:gd name="T30" fmla="*/ 47 w 260"/>
                <a:gd name="T31" fmla="*/ 28 h 317"/>
                <a:gd name="T32" fmla="*/ 31 w 260"/>
                <a:gd name="T33" fmla="*/ 77 h 317"/>
                <a:gd name="T34" fmla="*/ 37 w 260"/>
                <a:gd name="T35" fmla="*/ 82 h 317"/>
                <a:gd name="T36" fmla="*/ 46 w 260"/>
                <a:gd name="T37" fmla="*/ 70 h 317"/>
                <a:gd name="T38" fmla="*/ 82 w 260"/>
                <a:gd name="T39" fmla="*/ 11 h 317"/>
                <a:gd name="T40" fmla="*/ 98 w 260"/>
                <a:gd name="T41" fmla="*/ 34 h 317"/>
                <a:gd name="T42" fmla="*/ 94 w 260"/>
                <a:gd name="T43" fmla="*/ 59 h 317"/>
                <a:gd name="T44" fmla="*/ 38 w 260"/>
                <a:gd name="T45" fmla="*/ 281 h 317"/>
                <a:gd name="T46" fmla="*/ 126 w 260"/>
                <a:gd name="T47" fmla="*/ 65 h 317"/>
                <a:gd name="T48" fmla="*/ 152 w 260"/>
                <a:gd name="T49" fmla="*/ 30 h 317"/>
                <a:gd name="T50" fmla="*/ 192 w 260"/>
                <a:gd name="T51" fmla="*/ 11 h 317"/>
                <a:gd name="T52" fmla="*/ 224 w 260"/>
                <a:gd name="T53" fmla="*/ 58 h 317"/>
                <a:gd name="T54" fmla="*/ 199 w 260"/>
                <a:gd name="T55" fmla="*/ 164 h 317"/>
                <a:gd name="T56" fmla="*/ 139 w 260"/>
                <a:gd name="T57" fmla="*/ 215 h 317"/>
                <a:gd name="T58" fmla="*/ 100 w 260"/>
                <a:gd name="T59" fmla="*/ 170 h 317"/>
                <a:gd name="T60" fmla="*/ 101 w 260"/>
                <a:gd name="T61" fmla="*/ 163 h 317"/>
                <a:gd name="T62" fmla="*/ 126 w 260"/>
                <a:gd name="T63" fmla="*/ 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317">
                  <a:moveTo>
                    <a:pt x="38" y="281"/>
                  </a:moveTo>
                  <a:cubicBezTo>
                    <a:pt x="34" y="298"/>
                    <a:pt x="33" y="302"/>
                    <a:pt x="11" y="302"/>
                  </a:cubicBezTo>
                  <a:cubicBezTo>
                    <a:pt x="5" y="302"/>
                    <a:pt x="0" y="302"/>
                    <a:pt x="0" y="311"/>
                  </a:cubicBezTo>
                  <a:cubicBezTo>
                    <a:pt x="0" y="315"/>
                    <a:pt x="2" y="317"/>
                    <a:pt x="6" y="317"/>
                  </a:cubicBezTo>
                  <a:cubicBezTo>
                    <a:pt x="20" y="317"/>
                    <a:pt x="34" y="316"/>
                    <a:pt x="48" y="316"/>
                  </a:cubicBezTo>
                  <a:cubicBezTo>
                    <a:pt x="65" y="316"/>
                    <a:pt x="82" y="317"/>
                    <a:pt x="98" y="317"/>
                  </a:cubicBezTo>
                  <a:cubicBezTo>
                    <a:pt x="100" y="317"/>
                    <a:pt x="106" y="317"/>
                    <a:pt x="106" y="307"/>
                  </a:cubicBezTo>
                  <a:cubicBezTo>
                    <a:pt x="106" y="302"/>
                    <a:pt x="101" y="302"/>
                    <a:pt x="95" y="302"/>
                  </a:cubicBezTo>
                  <a:cubicBezTo>
                    <a:pt x="70" y="302"/>
                    <a:pt x="70" y="298"/>
                    <a:pt x="70" y="294"/>
                  </a:cubicBezTo>
                  <a:cubicBezTo>
                    <a:pt x="70" y="288"/>
                    <a:pt x="91" y="206"/>
                    <a:pt x="94" y="194"/>
                  </a:cubicBezTo>
                  <a:cubicBezTo>
                    <a:pt x="100" y="208"/>
                    <a:pt x="114" y="226"/>
                    <a:pt x="140" y="226"/>
                  </a:cubicBezTo>
                  <a:cubicBezTo>
                    <a:pt x="198" y="226"/>
                    <a:pt x="260" y="153"/>
                    <a:pt x="260" y="80"/>
                  </a:cubicBezTo>
                  <a:cubicBezTo>
                    <a:pt x="260" y="33"/>
                    <a:pt x="232" y="0"/>
                    <a:pt x="194" y="0"/>
                  </a:cubicBezTo>
                  <a:cubicBezTo>
                    <a:pt x="169" y="0"/>
                    <a:pt x="145" y="18"/>
                    <a:pt x="128" y="37"/>
                  </a:cubicBezTo>
                  <a:cubicBezTo>
                    <a:pt x="123" y="10"/>
                    <a:pt x="102" y="0"/>
                    <a:pt x="84" y="0"/>
                  </a:cubicBezTo>
                  <a:cubicBezTo>
                    <a:pt x="61" y="0"/>
                    <a:pt x="51" y="19"/>
                    <a:pt x="47" y="28"/>
                  </a:cubicBezTo>
                  <a:cubicBezTo>
                    <a:pt x="38" y="45"/>
                    <a:pt x="31" y="75"/>
                    <a:pt x="31" y="77"/>
                  </a:cubicBezTo>
                  <a:cubicBezTo>
                    <a:pt x="31" y="82"/>
                    <a:pt x="36" y="82"/>
                    <a:pt x="37" y="82"/>
                  </a:cubicBezTo>
                  <a:cubicBezTo>
                    <a:pt x="42" y="82"/>
                    <a:pt x="43" y="81"/>
                    <a:pt x="46" y="70"/>
                  </a:cubicBezTo>
                  <a:cubicBezTo>
                    <a:pt x="54" y="35"/>
                    <a:pt x="64" y="11"/>
                    <a:pt x="82" y="11"/>
                  </a:cubicBezTo>
                  <a:cubicBezTo>
                    <a:pt x="91" y="11"/>
                    <a:pt x="98" y="15"/>
                    <a:pt x="98" y="34"/>
                  </a:cubicBezTo>
                  <a:cubicBezTo>
                    <a:pt x="98" y="45"/>
                    <a:pt x="96" y="51"/>
                    <a:pt x="94" y="59"/>
                  </a:cubicBezTo>
                  <a:lnTo>
                    <a:pt x="38" y="281"/>
                  </a:lnTo>
                  <a:close/>
                  <a:moveTo>
                    <a:pt x="126" y="65"/>
                  </a:moveTo>
                  <a:cubicBezTo>
                    <a:pt x="129" y="51"/>
                    <a:pt x="143" y="37"/>
                    <a:pt x="152" y="30"/>
                  </a:cubicBezTo>
                  <a:cubicBezTo>
                    <a:pt x="169" y="14"/>
                    <a:pt x="184" y="11"/>
                    <a:pt x="192" y="11"/>
                  </a:cubicBezTo>
                  <a:cubicBezTo>
                    <a:pt x="212" y="11"/>
                    <a:pt x="224" y="28"/>
                    <a:pt x="224" y="58"/>
                  </a:cubicBezTo>
                  <a:cubicBezTo>
                    <a:pt x="224" y="87"/>
                    <a:pt x="208" y="145"/>
                    <a:pt x="199" y="164"/>
                  </a:cubicBezTo>
                  <a:cubicBezTo>
                    <a:pt x="182" y="198"/>
                    <a:pt x="158" y="215"/>
                    <a:pt x="139" y="215"/>
                  </a:cubicBezTo>
                  <a:cubicBezTo>
                    <a:pt x="106" y="215"/>
                    <a:pt x="100" y="173"/>
                    <a:pt x="100" y="170"/>
                  </a:cubicBezTo>
                  <a:cubicBezTo>
                    <a:pt x="100" y="169"/>
                    <a:pt x="100" y="168"/>
                    <a:pt x="101" y="163"/>
                  </a:cubicBezTo>
                  <a:lnTo>
                    <a:pt x="126" y="6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446">
              <a:extLst>
                <a:ext uri="{FF2B5EF4-FFF2-40B4-BE49-F238E27FC236}">
                  <a16:creationId xmlns:a16="http://schemas.microsoft.com/office/drawing/2014/main" id="{A2CA96C9-EB62-43A9-8983-1DD6C7FB17F6}"/>
                </a:ext>
              </a:extLst>
            </p:cNvPr>
            <p:cNvSpPr>
              <a:spLocks/>
            </p:cNvSpPr>
            <p:nvPr>
              <p:custDataLst>
                <p:tags r:id="rId2"/>
              </p:custDataLst>
            </p:nvPr>
          </p:nvSpPr>
          <p:spPr bwMode="auto">
            <a:xfrm>
              <a:off x="758050" y="1905397"/>
              <a:ext cx="52388" cy="230188"/>
            </a:xfrm>
            <a:custGeom>
              <a:avLst/>
              <a:gdLst>
                <a:gd name="T0" fmla="*/ 115 w 115"/>
                <a:gd name="T1" fmla="*/ 494 h 499"/>
                <a:gd name="T2" fmla="*/ 107 w 115"/>
                <a:gd name="T3" fmla="*/ 483 h 499"/>
                <a:gd name="T4" fmla="*/ 29 w 115"/>
                <a:gd name="T5" fmla="*/ 250 h 499"/>
                <a:gd name="T6" fmla="*/ 109 w 115"/>
                <a:gd name="T7" fmla="*/ 14 h 499"/>
                <a:gd name="T8" fmla="*/ 115 w 115"/>
                <a:gd name="T9" fmla="*/ 5 h 499"/>
                <a:gd name="T10" fmla="*/ 110 w 115"/>
                <a:gd name="T11" fmla="*/ 0 h 499"/>
                <a:gd name="T12" fmla="*/ 31 w 115"/>
                <a:gd name="T13" fmla="*/ 98 h 499"/>
                <a:gd name="T14" fmla="*/ 0 w 115"/>
                <a:gd name="T15" fmla="*/ 250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3"/>
                    <a:pt x="115" y="492"/>
                    <a:pt x="107" y="483"/>
                  </a:cubicBezTo>
                  <a:cubicBezTo>
                    <a:pt x="45" y="420"/>
                    <a:pt x="29" y="326"/>
                    <a:pt x="29" y="250"/>
                  </a:cubicBezTo>
                  <a:cubicBezTo>
                    <a:pt x="29" y="163"/>
                    <a:pt x="48" y="76"/>
                    <a:pt x="109" y="14"/>
                  </a:cubicBezTo>
                  <a:cubicBezTo>
                    <a:pt x="115" y="8"/>
                    <a:pt x="115" y="7"/>
                    <a:pt x="115" y="5"/>
                  </a:cubicBezTo>
                  <a:cubicBezTo>
                    <a:pt x="115" y="2"/>
                    <a:pt x="113" y="0"/>
                    <a:pt x="110" y="0"/>
                  </a:cubicBezTo>
                  <a:cubicBezTo>
                    <a:pt x="105" y="0"/>
                    <a:pt x="60" y="34"/>
                    <a:pt x="31" y="98"/>
                  </a:cubicBezTo>
                  <a:cubicBezTo>
                    <a:pt x="6" y="152"/>
                    <a:pt x="0" y="208"/>
                    <a:pt x="0" y="250"/>
                  </a:cubicBezTo>
                  <a:cubicBezTo>
                    <a:pt x="0" y="289"/>
                    <a:pt x="5" y="349"/>
                    <a:pt x="33" y="405"/>
                  </a:cubicBezTo>
                  <a:cubicBezTo>
                    <a:pt x="62" y="467"/>
                    <a:pt x="105" y="499"/>
                    <a:pt x="110" y="499"/>
                  </a:cubicBezTo>
                  <a:cubicBezTo>
                    <a:pt x="113" y="499"/>
                    <a:pt x="115" y="498"/>
                    <a:pt x="115" y="494"/>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447">
              <a:extLst>
                <a:ext uri="{FF2B5EF4-FFF2-40B4-BE49-F238E27FC236}">
                  <a16:creationId xmlns:a16="http://schemas.microsoft.com/office/drawing/2014/main" id="{6FF637A1-E405-4DA3-8B4C-2C804402E08A}"/>
                </a:ext>
              </a:extLst>
            </p:cNvPr>
            <p:cNvSpPr>
              <a:spLocks noEditPoints="1"/>
            </p:cNvSpPr>
            <p:nvPr>
              <p:custDataLst>
                <p:tags r:id="rId3"/>
              </p:custDataLst>
            </p:nvPr>
          </p:nvSpPr>
          <p:spPr bwMode="auto">
            <a:xfrm>
              <a:off x="834250" y="1916510"/>
              <a:ext cx="114300" cy="163513"/>
            </a:xfrm>
            <a:custGeom>
              <a:avLst/>
              <a:gdLst>
                <a:gd name="T0" fmla="*/ 250 w 250"/>
                <a:gd name="T1" fmla="*/ 106 h 354"/>
                <a:gd name="T2" fmla="*/ 167 w 250"/>
                <a:gd name="T3" fmla="*/ 0 h 354"/>
                <a:gd name="T4" fmla="*/ 41 w 250"/>
                <a:gd name="T5" fmla="*/ 94 h 354"/>
                <a:gd name="T6" fmla="*/ 0 w 250"/>
                <a:gd name="T7" fmla="*/ 249 h 354"/>
                <a:gd name="T8" fmla="*/ 83 w 250"/>
                <a:gd name="T9" fmla="*/ 354 h 354"/>
                <a:gd name="T10" fmla="*/ 194 w 250"/>
                <a:gd name="T11" fmla="*/ 284 h 354"/>
                <a:gd name="T12" fmla="*/ 250 w 250"/>
                <a:gd name="T13" fmla="*/ 106 h 354"/>
                <a:gd name="T14" fmla="*/ 76 w 250"/>
                <a:gd name="T15" fmla="*/ 165 h 354"/>
                <a:gd name="T16" fmla="*/ 111 w 250"/>
                <a:gd name="T17" fmla="*/ 65 h 354"/>
                <a:gd name="T18" fmla="*/ 166 w 250"/>
                <a:gd name="T19" fmla="*/ 18 h 354"/>
                <a:gd name="T20" fmla="*/ 196 w 250"/>
                <a:gd name="T21" fmla="*/ 70 h 354"/>
                <a:gd name="T22" fmla="*/ 180 w 250"/>
                <a:gd name="T23" fmla="*/ 165 h 354"/>
                <a:gd name="T24" fmla="*/ 76 w 250"/>
                <a:gd name="T25" fmla="*/ 165 h 354"/>
                <a:gd name="T26" fmla="*/ 174 w 250"/>
                <a:gd name="T27" fmla="*/ 189 h 354"/>
                <a:gd name="T28" fmla="*/ 84 w 250"/>
                <a:gd name="T29" fmla="*/ 336 h 354"/>
                <a:gd name="T30" fmla="*/ 59 w 250"/>
                <a:gd name="T31" fmla="*/ 319 h 354"/>
                <a:gd name="T32" fmla="*/ 53 w 250"/>
                <a:gd name="T33" fmla="*/ 286 h 354"/>
                <a:gd name="T34" fmla="*/ 70 w 250"/>
                <a:gd name="T35" fmla="*/ 189 h 354"/>
                <a:gd name="T36" fmla="*/ 174 w 250"/>
                <a:gd name="T37" fmla="*/ 18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 h="354">
                  <a:moveTo>
                    <a:pt x="250" y="106"/>
                  </a:moveTo>
                  <a:cubicBezTo>
                    <a:pt x="250" y="18"/>
                    <a:pt x="198" y="0"/>
                    <a:pt x="167" y="0"/>
                  </a:cubicBezTo>
                  <a:cubicBezTo>
                    <a:pt x="128" y="0"/>
                    <a:pt x="78" y="26"/>
                    <a:pt x="41" y="94"/>
                  </a:cubicBezTo>
                  <a:cubicBezTo>
                    <a:pt x="15" y="141"/>
                    <a:pt x="0" y="209"/>
                    <a:pt x="0" y="249"/>
                  </a:cubicBezTo>
                  <a:cubicBezTo>
                    <a:pt x="0" y="321"/>
                    <a:pt x="38" y="354"/>
                    <a:pt x="83" y="354"/>
                  </a:cubicBezTo>
                  <a:cubicBezTo>
                    <a:pt x="116" y="354"/>
                    <a:pt x="160" y="335"/>
                    <a:pt x="194" y="284"/>
                  </a:cubicBezTo>
                  <a:cubicBezTo>
                    <a:pt x="236" y="223"/>
                    <a:pt x="250" y="143"/>
                    <a:pt x="250" y="106"/>
                  </a:cubicBezTo>
                  <a:close/>
                  <a:moveTo>
                    <a:pt x="76" y="165"/>
                  </a:moveTo>
                  <a:cubicBezTo>
                    <a:pt x="83" y="136"/>
                    <a:pt x="96" y="91"/>
                    <a:pt x="111" y="65"/>
                  </a:cubicBezTo>
                  <a:cubicBezTo>
                    <a:pt x="122" y="45"/>
                    <a:pt x="143" y="18"/>
                    <a:pt x="166" y="18"/>
                  </a:cubicBezTo>
                  <a:cubicBezTo>
                    <a:pt x="187" y="18"/>
                    <a:pt x="196" y="40"/>
                    <a:pt x="196" y="70"/>
                  </a:cubicBezTo>
                  <a:cubicBezTo>
                    <a:pt x="196" y="101"/>
                    <a:pt x="185" y="144"/>
                    <a:pt x="180" y="165"/>
                  </a:cubicBezTo>
                  <a:lnTo>
                    <a:pt x="76" y="165"/>
                  </a:lnTo>
                  <a:close/>
                  <a:moveTo>
                    <a:pt x="174" y="189"/>
                  </a:moveTo>
                  <a:cubicBezTo>
                    <a:pt x="143" y="323"/>
                    <a:pt x="101" y="336"/>
                    <a:pt x="84" y="336"/>
                  </a:cubicBezTo>
                  <a:cubicBezTo>
                    <a:pt x="77" y="336"/>
                    <a:pt x="66" y="334"/>
                    <a:pt x="59" y="319"/>
                  </a:cubicBezTo>
                  <a:cubicBezTo>
                    <a:pt x="53" y="305"/>
                    <a:pt x="53" y="286"/>
                    <a:pt x="53" y="286"/>
                  </a:cubicBezTo>
                  <a:cubicBezTo>
                    <a:pt x="53" y="257"/>
                    <a:pt x="64" y="211"/>
                    <a:pt x="70" y="189"/>
                  </a:cubicBezTo>
                  <a:lnTo>
                    <a:pt x="174" y="189"/>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448">
              <a:extLst>
                <a:ext uri="{FF2B5EF4-FFF2-40B4-BE49-F238E27FC236}">
                  <a16:creationId xmlns:a16="http://schemas.microsoft.com/office/drawing/2014/main" id="{ECBB22BF-23CB-4F9E-A8CA-9A320A838C4C}"/>
                </a:ext>
              </a:extLst>
            </p:cNvPr>
            <p:cNvSpPr>
              <a:spLocks/>
            </p:cNvSpPr>
            <p:nvPr>
              <p:custDataLst>
                <p:tags r:id="rId4"/>
              </p:custDataLst>
            </p:nvPr>
          </p:nvSpPr>
          <p:spPr bwMode="auto">
            <a:xfrm>
              <a:off x="1037450" y="1905397"/>
              <a:ext cx="9525" cy="230188"/>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449">
              <a:extLst>
                <a:ext uri="{FF2B5EF4-FFF2-40B4-BE49-F238E27FC236}">
                  <a16:creationId xmlns:a16="http://schemas.microsoft.com/office/drawing/2014/main" id="{22D378C0-DACE-409E-B15A-56F5AA228843}"/>
                </a:ext>
              </a:extLst>
            </p:cNvPr>
            <p:cNvSpPr>
              <a:spLocks noEditPoints="1"/>
            </p:cNvSpPr>
            <p:nvPr>
              <p:custDataLst>
                <p:tags r:id="rId5"/>
              </p:custDataLst>
            </p:nvPr>
          </p:nvSpPr>
          <p:spPr bwMode="auto">
            <a:xfrm>
              <a:off x="1134288" y="1919685"/>
              <a:ext cx="200025" cy="157163"/>
            </a:xfrm>
            <a:custGeom>
              <a:avLst/>
              <a:gdLst>
                <a:gd name="T0" fmla="*/ 60 w 435"/>
                <a:gd name="T1" fmla="*/ 309 h 342"/>
                <a:gd name="T2" fmla="*/ 48 w 435"/>
                <a:gd name="T3" fmla="*/ 318 h 342"/>
                <a:gd name="T4" fmla="*/ 22 w 435"/>
                <a:gd name="T5" fmla="*/ 319 h 342"/>
                <a:gd name="T6" fmla="*/ 6 w 435"/>
                <a:gd name="T7" fmla="*/ 320 h 342"/>
                <a:gd name="T8" fmla="*/ 0 w 435"/>
                <a:gd name="T9" fmla="*/ 333 h 342"/>
                <a:gd name="T10" fmla="*/ 17 w 435"/>
                <a:gd name="T11" fmla="*/ 342 h 342"/>
                <a:gd name="T12" fmla="*/ 212 w 435"/>
                <a:gd name="T13" fmla="*/ 342 h 342"/>
                <a:gd name="T14" fmla="*/ 435 w 435"/>
                <a:gd name="T15" fmla="*/ 123 h 342"/>
                <a:gd name="T16" fmla="*/ 297 w 435"/>
                <a:gd name="T17" fmla="*/ 0 h 342"/>
                <a:gd name="T18" fmla="*/ 98 w 435"/>
                <a:gd name="T19" fmla="*/ 0 h 342"/>
                <a:gd name="T20" fmla="*/ 80 w 435"/>
                <a:gd name="T21" fmla="*/ 15 h 342"/>
                <a:gd name="T22" fmla="*/ 101 w 435"/>
                <a:gd name="T23" fmla="*/ 24 h 342"/>
                <a:gd name="T24" fmla="*/ 131 w 435"/>
                <a:gd name="T25" fmla="*/ 25 h 342"/>
                <a:gd name="T26" fmla="*/ 60 w 435"/>
                <a:gd name="T27" fmla="*/ 309 h 342"/>
                <a:gd name="T28" fmla="*/ 196 w 435"/>
                <a:gd name="T29" fmla="*/ 33 h 342"/>
                <a:gd name="T30" fmla="*/ 202 w 435"/>
                <a:gd name="T31" fmla="*/ 24 h 342"/>
                <a:gd name="T32" fmla="*/ 215 w 435"/>
                <a:gd name="T33" fmla="*/ 24 h 342"/>
                <a:gd name="T34" fmla="*/ 272 w 435"/>
                <a:gd name="T35" fmla="*/ 24 h 342"/>
                <a:gd name="T36" fmla="*/ 344 w 435"/>
                <a:gd name="T37" fmla="*/ 44 h 342"/>
                <a:gd name="T38" fmla="*/ 369 w 435"/>
                <a:gd name="T39" fmla="*/ 106 h 342"/>
                <a:gd name="T40" fmla="*/ 337 w 435"/>
                <a:gd name="T41" fmla="*/ 238 h 342"/>
                <a:gd name="T42" fmla="*/ 199 w 435"/>
                <a:gd name="T43" fmla="*/ 319 h 342"/>
                <a:gd name="T44" fmla="*/ 137 w 435"/>
                <a:gd name="T45" fmla="*/ 319 h 342"/>
                <a:gd name="T46" fmla="*/ 125 w 435"/>
                <a:gd name="T47" fmla="*/ 318 h 342"/>
                <a:gd name="T48" fmla="*/ 196 w 435"/>
                <a:gd name="T49" fmla="*/ 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5" h="342">
                  <a:moveTo>
                    <a:pt x="60" y="309"/>
                  </a:moveTo>
                  <a:cubicBezTo>
                    <a:pt x="58" y="317"/>
                    <a:pt x="57" y="317"/>
                    <a:pt x="48" y="318"/>
                  </a:cubicBezTo>
                  <a:cubicBezTo>
                    <a:pt x="40" y="319"/>
                    <a:pt x="30" y="319"/>
                    <a:pt x="22" y="319"/>
                  </a:cubicBezTo>
                  <a:cubicBezTo>
                    <a:pt x="9" y="319"/>
                    <a:pt x="8" y="319"/>
                    <a:pt x="6" y="320"/>
                  </a:cubicBezTo>
                  <a:cubicBezTo>
                    <a:pt x="0" y="323"/>
                    <a:pt x="0" y="331"/>
                    <a:pt x="0" y="333"/>
                  </a:cubicBezTo>
                  <a:cubicBezTo>
                    <a:pt x="0" y="342"/>
                    <a:pt x="9" y="342"/>
                    <a:pt x="17" y="342"/>
                  </a:cubicBezTo>
                  <a:lnTo>
                    <a:pt x="212" y="342"/>
                  </a:lnTo>
                  <a:cubicBezTo>
                    <a:pt x="355" y="342"/>
                    <a:pt x="435" y="225"/>
                    <a:pt x="435" y="123"/>
                  </a:cubicBezTo>
                  <a:cubicBezTo>
                    <a:pt x="435" y="37"/>
                    <a:pt x="372" y="0"/>
                    <a:pt x="297" y="0"/>
                  </a:cubicBezTo>
                  <a:lnTo>
                    <a:pt x="98" y="0"/>
                  </a:lnTo>
                  <a:cubicBezTo>
                    <a:pt x="88" y="0"/>
                    <a:pt x="80" y="0"/>
                    <a:pt x="80" y="15"/>
                  </a:cubicBezTo>
                  <a:cubicBezTo>
                    <a:pt x="80" y="24"/>
                    <a:pt x="86" y="24"/>
                    <a:pt x="101" y="24"/>
                  </a:cubicBezTo>
                  <a:cubicBezTo>
                    <a:pt x="111" y="24"/>
                    <a:pt x="121" y="24"/>
                    <a:pt x="131" y="25"/>
                  </a:cubicBezTo>
                  <a:lnTo>
                    <a:pt x="60" y="309"/>
                  </a:lnTo>
                  <a:close/>
                  <a:moveTo>
                    <a:pt x="196" y="33"/>
                  </a:moveTo>
                  <a:cubicBezTo>
                    <a:pt x="198" y="25"/>
                    <a:pt x="199" y="25"/>
                    <a:pt x="202" y="24"/>
                  </a:cubicBezTo>
                  <a:cubicBezTo>
                    <a:pt x="206" y="24"/>
                    <a:pt x="210" y="24"/>
                    <a:pt x="215" y="24"/>
                  </a:cubicBezTo>
                  <a:lnTo>
                    <a:pt x="272" y="24"/>
                  </a:lnTo>
                  <a:cubicBezTo>
                    <a:pt x="286" y="24"/>
                    <a:pt x="320" y="25"/>
                    <a:pt x="344" y="44"/>
                  </a:cubicBezTo>
                  <a:cubicBezTo>
                    <a:pt x="369" y="65"/>
                    <a:pt x="369" y="94"/>
                    <a:pt x="369" y="106"/>
                  </a:cubicBezTo>
                  <a:cubicBezTo>
                    <a:pt x="369" y="141"/>
                    <a:pt x="350" y="210"/>
                    <a:pt x="337" y="238"/>
                  </a:cubicBezTo>
                  <a:cubicBezTo>
                    <a:pt x="308" y="296"/>
                    <a:pt x="256" y="319"/>
                    <a:pt x="199" y="319"/>
                  </a:cubicBezTo>
                  <a:lnTo>
                    <a:pt x="137" y="319"/>
                  </a:lnTo>
                  <a:cubicBezTo>
                    <a:pt x="129" y="319"/>
                    <a:pt x="128" y="319"/>
                    <a:pt x="125" y="318"/>
                  </a:cubicBezTo>
                  <a:lnTo>
                    <a:pt x="196" y="3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50">
              <a:extLst>
                <a:ext uri="{FF2B5EF4-FFF2-40B4-BE49-F238E27FC236}">
                  <a16:creationId xmlns:a16="http://schemas.microsoft.com/office/drawing/2014/main" id="{951857FD-7E60-4531-A787-801C330AD2F5}"/>
                </a:ext>
              </a:extLst>
            </p:cNvPr>
            <p:cNvSpPr>
              <a:spLocks/>
            </p:cNvSpPr>
            <p:nvPr>
              <p:custDataLst>
                <p:tags r:id="rId6"/>
              </p:custDataLst>
            </p:nvPr>
          </p:nvSpPr>
          <p:spPr bwMode="auto">
            <a:xfrm>
              <a:off x="1359713" y="1905397"/>
              <a:ext cx="52388" cy="230188"/>
            </a:xfrm>
            <a:custGeom>
              <a:avLst/>
              <a:gdLst>
                <a:gd name="T0" fmla="*/ 116 w 116"/>
                <a:gd name="T1" fmla="*/ 250 h 499"/>
                <a:gd name="T2" fmla="*/ 83 w 116"/>
                <a:gd name="T3" fmla="*/ 94 h 499"/>
                <a:gd name="T4" fmla="*/ 5 w 116"/>
                <a:gd name="T5" fmla="*/ 0 h 499"/>
                <a:gd name="T6" fmla="*/ 0 w 116"/>
                <a:gd name="T7" fmla="*/ 5 h 499"/>
                <a:gd name="T8" fmla="*/ 10 w 116"/>
                <a:gd name="T9" fmla="*/ 17 h 499"/>
                <a:gd name="T10" fmla="*/ 87 w 116"/>
                <a:gd name="T11" fmla="*/ 250 h 499"/>
                <a:gd name="T12" fmla="*/ 7 w 116"/>
                <a:gd name="T13" fmla="*/ 486 h 499"/>
                <a:gd name="T14" fmla="*/ 0 w 116"/>
                <a:gd name="T15" fmla="*/ 494 h 499"/>
                <a:gd name="T16" fmla="*/ 5 w 116"/>
                <a:gd name="T17" fmla="*/ 499 h 499"/>
                <a:gd name="T18" fmla="*/ 85 w 116"/>
                <a:gd name="T19" fmla="*/ 402 h 499"/>
                <a:gd name="T20" fmla="*/ 116 w 116"/>
                <a:gd name="T21" fmla="*/ 25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50"/>
                  </a:moveTo>
                  <a:cubicBezTo>
                    <a:pt x="116" y="211"/>
                    <a:pt x="111" y="150"/>
                    <a:pt x="83" y="94"/>
                  </a:cubicBezTo>
                  <a:cubicBezTo>
                    <a:pt x="53" y="33"/>
                    <a:pt x="10" y="0"/>
                    <a:pt x="5" y="0"/>
                  </a:cubicBezTo>
                  <a:cubicBezTo>
                    <a:pt x="2" y="0"/>
                    <a:pt x="0" y="2"/>
                    <a:pt x="0" y="5"/>
                  </a:cubicBezTo>
                  <a:cubicBezTo>
                    <a:pt x="0" y="7"/>
                    <a:pt x="0" y="8"/>
                    <a:pt x="10" y="17"/>
                  </a:cubicBezTo>
                  <a:cubicBezTo>
                    <a:pt x="59" y="66"/>
                    <a:pt x="87" y="145"/>
                    <a:pt x="87" y="250"/>
                  </a:cubicBezTo>
                  <a:cubicBezTo>
                    <a:pt x="87" y="335"/>
                    <a:pt x="69" y="423"/>
                    <a:pt x="7" y="486"/>
                  </a:cubicBezTo>
                  <a:cubicBezTo>
                    <a:pt x="0" y="492"/>
                    <a:pt x="0" y="493"/>
                    <a:pt x="0" y="494"/>
                  </a:cubicBezTo>
                  <a:cubicBezTo>
                    <a:pt x="0" y="497"/>
                    <a:pt x="2" y="499"/>
                    <a:pt x="5" y="499"/>
                  </a:cubicBezTo>
                  <a:cubicBezTo>
                    <a:pt x="10" y="499"/>
                    <a:pt x="55" y="465"/>
                    <a:pt x="85" y="402"/>
                  </a:cubicBezTo>
                  <a:cubicBezTo>
                    <a:pt x="110" y="347"/>
                    <a:pt x="116" y="292"/>
                    <a:pt x="116" y="250"/>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51">
              <a:extLst>
                <a:ext uri="{FF2B5EF4-FFF2-40B4-BE49-F238E27FC236}">
                  <a16:creationId xmlns:a16="http://schemas.microsoft.com/office/drawing/2014/main" id="{5ABB794B-363C-4F1B-87B9-C2265540C81D}"/>
                </a:ext>
              </a:extLst>
            </p:cNvPr>
            <p:cNvSpPr>
              <a:spLocks/>
            </p:cNvSpPr>
            <p:nvPr>
              <p:custDataLst>
                <p:tags r:id="rId7"/>
              </p:custDataLst>
            </p:nvPr>
          </p:nvSpPr>
          <p:spPr bwMode="auto">
            <a:xfrm>
              <a:off x="613588" y="2154635"/>
              <a:ext cx="111125" cy="76200"/>
            </a:xfrm>
            <a:custGeom>
              <a:avLst/>
              <a:gdLst>
                <a:gd name="T0" fmla="*/ 241 w 241"/>
                <a:gd name="T1" fmla="*/ 120 h 166"/>
                <a:gd name="T2" fmla="*/ 234 w 241"/>
                <a:gd name="T3" fmla="*/ 106 h 166"/>
                <a:gd name="T4" fmla="*/ 109 w 241"/>
                <a:gd name="T5" fmla="*/ 80 h 166"/>
                <a:gd name="T6" fmla="*/ 23 w 241"/>
                <a:gd name="T7" fmla="*/ 2 h 166"/>
                <a:gd name="T8" fmla="*/ 12 w 241"/>
                <a:gd name="T9" fmla="*/ 0 h 166"/>
                <a:gd name="T10" fmla="*/ 0 w 241"/>
                <a:gd name="T11" fmla="*/ 13 h 166"/>
                <a:gd name="T12" fmla="*/ 0 w 241"/>
                <a:gd name="T13" fmla="*/ 21 h 166"/>
                <a:gd name="T14" fmla="*/ 231 w 241"/>
                <a:gd name="T15" fmla="*/ 166 h 166"/>
                <a:gd name="T16" fmla="*/ 241 w 241"/>
                <a:gd name="T17" fmla="*/ 152 h 166"/>
                <a:gd name="T18" fmla="*/ 241 w 241"/>
                <a:gd name="T19" fmla="*/ 1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66">
                  <a:moveTo>
                    <a:pt x="241" y="120"/>
                  </a:moveTo>
                  <a:cubicBezTo>
                    <a:pt x="241" y="109"/>
                    <a:pt x="241" y="106"/>
                    <a:pt x="234" y="106"/>
                  </a:cubicBezTo>
                  <a:cubicBezTo>
                    <a:pt x="204" y="106"/>
                    <a:pt x="154" y="102"/>
                    <a:pt x="109" y="80"/>
                  </a:cubicBezTo>
                  <a:cubicBezTo>
                    <a:pt x="56" y="53"/>
                    <a:pt x="35" y="22"/>
                    <a:pt x="23" y="2"/>
                  </a:cubicBezTo>
                  <a:cubicBezTo>
                    <a:pt x="21" y="0"/>
                    <a:pt x="18" y="0"/>
                    <a:pt x="12" y="0"/>
                  </a:cubicBezTo>
                  <a:cubicBezTo>
                    <a:pt x="0" y="0"/>
                    <a:pt x="0" y="0"/>
                    <a:pt x="0" y="13"/>
                  </a:cubicBezTo>
                  <a:lnTo>
                    <a:pt x="0" y="21"/>
                  </a:lnTo>
                  <a:cubicBezTo>
                    <a:pt x="68" y="143"/>
                    <a:pt x="180" y="166"/>
                    <a:pt x="231" y="166"/>
                  </a:cubicBezTo>
                  <a:cubicBezTo>
                    <a:pt x="241" y="166"/>
                    <a:pt x="241" y="166"/>
                    <a:pt x="241" y="152"/>
                  </a:cubicBezTo>
                  <a:lnTo>
                    <a:pt x="241" y="120"/>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452">
              <a:extLst>
                <a:ext uri="{FF2B5EF4-FFF2-40B4-BE49-F238E27FC236}">
                  <a16:creationId xmlns:a16="http://schemas.microsoft.com/office/drawing/2014/main" id="{263CAAA9-3886-4CD7-AA88-1156E0193086}"/>
                </a:ext>
              </a:extLst>
            </p:cNvPr>
            <p:cNvSpPr>
              <a:spLocks noChangeArrowheads="1"/>
            </p:cNvSpPr>
            <p:nvPr>
              <p:custDataLst>
                <p:tags r:id="rId8"/>
              </p:custDataLst>
            </p:nvPr>
          </p:nvSpPr>
          <p:spPr bwMode="auto">
            <a:xfrm>
              <a:off x="721538" y="2203847"/>
              <a:ext cx="203200"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53">
              <a:extLst>
                <a:ext uri="{FF2B5EF4-FFF2-40B4-BE49-F238E27FC236}">
                  <a16:creationId xmlns:a16="http://schemas.microsoft.com/office/drawing/2014/main" id="{0ACED9B6-2945-4BC5-B843-820922D10407}"/>
                </a:ext>
              </a:extLst>
            </p:cNvPr>
            <p:cNvSpPr>
              <a:spLocks/>
            </p:cNvSpPr>
            <p:nvPr>
              <p:custDataLst>
                <p:tags r:id="rId9"/>
              </p:custDataLst>
            </p:nvPr>
          </p:nvSpPr>
          <p:spPr bwMode="auto">
            <a:xfrm>
              <a:off x="921563" y="2203847"/>
              <a:ext cx="111125" cy="77788"/>
            </a:xfrm>
            <a:custGeom>
              <a:avLst/>
              <a:gdLst>
                <a:gd name="T0" fmla="*/ 241 w 241"/>
                <a:gd name="T1" fmla="*/ 146 h 167"/>
                <a:gd name="T2" fmla="*/ 10 w 241"/>
                <a:gd name="T3" fmla="*/ 0 h 167"/>
                <a:gd name="T4" fmla="*/ 0 w 241"/>
                <a:gd name="T5" fmla="*/ 14 h 167"/>
                <a:gd name="T6" fmla="*/ 0 w 241"/>
                <a:gd name="T7" fmla="*/ 46 h 167"/>
                <a:gd name="T8" fmla="*/ 7 w 241"/>
                <a:gd name="T9" fmla="*/ 60 h 167"/>
                <a:gd name="T10" fmla="*/ 132 w 241"/>
                <a:gd name="T11" fmla="*/ 87 h 167"/>
                <a:gd name="T12" fmla="*/ 218 w 241"/>
                <a:gd name="T13" fmla="*/ 164 h 167"/>
                <a:gd name="T14" fmla="*/ 229 w 241"/>
                <a:gd name="T15" fmla="*/ 167 h 167"/>
                <a:gd name="T16" fmla="*/ 241 w 241"/>
                <a:gd name="T17" fmla="*/ 154 h 167"/>
                <a:gd name="T18" fmla="*/ 241 w 241"/>
                <a:gd name="T19" fmla="*/ 1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67">
                  <a:moveTo>
                    <a:pt x="241" y="146"/>
                  </a:moveTo>
                  <a:cubicBezTo>
                    <a:pt x="174" y="24"/>
                    <a:pt x="61" y="0"/>
                    <a:pt x="10" y="0"/>
                  </a:cubicBezTo>
                  <a:cubicBezTo>
                    <a:pt x="0" y="0"/>
                    <a:pt x="0" y="1"/>
                    <a:pt x="0" y="14"/>
                  </a:cubicBezTo>
                  <a:lnTo>
                    <a:pt x="0" y="46"/>
                  </a:lnTo>
                  <a:cubicBezTo>
                    <a:pt x="0" y="58"/>
                    <a:pt x="0" y="60"/>
                    <a:pt x="7" y="60"/>
                  </a:cubicBezTo>
                  <a:cubicBezTo>
                    <a:pt x="37" y="61"/>
                    <a:pt x="87" y="65"/>
                    <a:pt x="132" y="87"/>
                  </a:cubicBezTo>
                  <a:cubicBezTo>
                    <a:pt x="186" y="114"/>
                    <a:pt x="206" y="145"/>
                    <a:pt x="218" y="164"/>
                  </a:cubicBezTo>
                  <a:cubicBezTo>
                    <a:pt x="220" y="167"/>
                    <a:pt x="223" y="167"/>
                    <a:pt x="229" y="167"/>
                  </a:cubicBezTo>
                  <a:cubicBezTo>
                    <a:pt x="241" y="167"/>
                    <a:pt x="241" y="166"/>
                    <a:pt x="241" y="154"/>
                  </a:cubicBezTo>
                  <a:lnTo>
                    <a:pt x="241" y="14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454">
              <a:extLst>
                <a:ext uri="{FF2B5EF4-FFF2-40B4-BE49-F238E27FC236}">
                  <a16:creationId xmlns:a16="http://schemas.microsoft.com/office/drawing/2014/main" id="{DA665E2F-2FF4-43F9-ABAE-927EDD97BBDF}"/>
                </a:ext>
              </a:extLst>
            </p:cNvPr>
            <p:cNvSpPr>
              <a:spLocks/>
            </p:cNvSpPr>
            <p:nvPr>
              <p:custDataLst>
                <p:tags r:id="rId10"/>
              </p:custDataLst>
            </p:nvPr>
          </p:nvSpPr>
          <p:spPr bwMode="auto">
            <a:xfrm>
              <a:off x="1021575" y="2203847"/>
              <a:ext cx="111125" cy="77788"/>
            </a:xfrm>
            <a:custGeom>
              <a:avLst/>
              <a:gdLst>
                <a:gd name="T0" fmla="*/ 242 w 242"/>
                <a:gd name="T1" fmla="*/ 14 h 167"/>
                <a:gd name="T2" fmla="*/ 231 w 242"/>
                <a:gd name="T3" fmla="*/ 0 h 167"/>
                <a:gd name="T4" fmla="*/ 0 w 242"/>
                <a:gd name="T5" fmla="*/ 146 h 167"/>
                <a:gd name="T6" fmla="*/ 0 w 242"/>
                <a:gd name="T7" fmla="*/ 154 h 167"/>
                <a:gd name="T8" fmla="*/ 12 w 242"/>
                <a:gd name="T9" fmla="*/ 167 h 167"/>
                <a:gd name="T10" fmla="*/ 25 w 242"/>
                <a:gd name="T11" fmla="*/ 163 h 167"/>
                <a:gd name="T12" fmla="*/ 236 w 242"/>
                <a:gd name="T13" fmla="*/ 60 h 167"/>
                <a:gd name="T14" fmla="*/ 242 w 242"/>
                <a:gd name="T15" fmla="*/ 46 h 167"/>
                <a:gd name="T16" fmla="*/ 242 w 242"/>
                <a:gd name="T17" fmla="*/ 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167">
                  <a:moveTo>
                    <a:pt x="242" y="14"/>
                  </a:moveTo>
                  <a:cubicBezTo>
                    <a:pt x="242" y="1"/>
                    <a:pt x="242" y="0"/>
                    <a:pt x="231" y="0"/>
                  </a:cubicBezTo>
                  <a:cubicBezTo>
                    <a:pt x="180" y="0"/>
                    <a:pt x="68" y="24"/>
                    <a:pt x="0" y="146"/>
                  </a:cubicBezTo>
                  <a:lnTo>
                    <a:pt x="0" y="154"/>
                  </a:lnTo>
                  <a:cubicBezTo>
                    <a:pt x="0" y="166"/>
                    <a:pt x="1" y="167"/>
                    <a:pt x="12" y="167"/>
                  </a:cubicBezTo>
                  <a:cubicBezTo>
                    <a:pt x="22" y="167"/>
                    <a:pt x="22" y="166"/>
                    <a:pt x="25" y="163"/>
                  </a:cubicBezTo>
                  <a:cubicBezTo>
                    <a:pt x="65" y="98"/>
                    <a:pt x="134" y="62"/>
                    <a:pt x="236" y="60"/>
                  </a:cubicBezTo>
                  <a:cubicBezTo>
                    <a:pt x="242" y="60"/>
                    <a:pt x="242" y="57"/>
                    <a:pt x="242" y="46"/>
                  </a:cubicBezTo>
                  <a:lnTo>
                    <a:pt x="242" y="1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455">
              <a:extLst>
                <a:ext uri="{FF2B5EF4-FFF2-40B4-BE49-F238E27FC236}">
                  <a16:creationId xmlns:a16="http://schemas.microsoft.com/office/drawing/2014/main" id="{D5374ACD-2D74-4662-AD8C-567F6469BBF9}"/>
                </a:ext>
              </a:extLst>
            </p:cNvPr>
            <p:cNvSpPr>
              <a:spLocks noChangeArrowheads="1"/>
            </p:cNvSpPr>
            <p:nvPr>
              <p:custDataLst>
                <p:tags r:id="rId11"/>
              </p:custDataLst>
            </p:nvPr>
          </p:nvSpPr>
          <p:spPr bwMode="auto">
            <a:xfrm>
              <a:off x="1129525" y="2203847"/>
              <a:ext cx="203200"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456">
              <a:extLst>
                <a:ext uri="{FF2B5EF4-FFF2-40B4-BE49-F238E27FC236}">
                  <a16:creationId xmlns:a16="http://schemas.microsoft.com/office/drawing/2014/main" id="{0CD27209-4C63-4992-BBC1-0842A3E41B2E}"/>
                </a:ext>
              </a:extLst>
            </p:cNvPr>
            <p:cNvSpPr>
              <a:spLocks/>
            </p:cNvSpPr>
            <p:nvPr>
              <p:custDataLst>
                <p:tags r:id="rId12"/>
              </p:custDataLst>
            </p:nvPr>
          </p:nvSpPr>
          <p:spPr bwMode="auto">
            <a:xfrm>
              <a:off x="1329550" y="2154635"/>
              <a:ext cx="111125" cy="76200"/>
            </a:xfrm>
            <a:custGeom>
              <a:avLst/>
              <a:gdLst>
                <a:gd name="T0" fmla="*/ 241 w 241"/>
                <a:gd name="T1" fmla="*/ 13 h 166"/>
                <a:gd name="T2" fmla="*/ 229 w 241"/>
                <a:gd name="T3" fmla="*/ 0 h 166"/>
                <a:gd name="T4" fmla="*/ 216 w 241"/>
                <a:gd name="T5" fmla="*/ 4 h 166"/>
                <a:gd name="T6" fmla="*/ 6 w 241"/>
                <a:gd name="T7" fmla="*/ 106 h 166"/>
                <a:gd name="T8" fmla="*/ 0 w 241"/>
                <a:gd name="T9" fmla="*/ 120 h 166"/>
                <a:gd name="T10" fmla="*/ 0 w 241"/>
                <a:gd name="T11" fmla="*/ 152 h 166"/>
                <a:gd name="T12" fmla="*/ 10 w 241"/>
                <a:gd name="T13" fmla="*/ 166 h 166"/>
                <a:gd name="T14" fmla="*/ 241 w 241"/>
                <a:gd name="T15" fmla="*/ 21 h 166"/>
                <a:gd name="T16" fmla="*/ 241 w 241"/>
                <a:gd name="T17"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6">
                  <a:moveTo>
                    <a:pt x="241" y="13"/>
                  </a:moveTo>
                  <a:cubicBezTo>
                    <a:pt x="241" y="0"/>
                    <a:pt x="240" y="0"/>
                    <a:pt x="229" y="0"/>
                  </a:cubicBezTo>
                  <a:cubicBezTo>
                    <a:pt x="219" y="0"/>
                    <a:pt x="219" y="0"/>
                    <a:pt x="216" y="4"/>
                  </a:cubicBezTo>
                  <a:cubicBezTo>
                    <a:pt x="176" y="69"/>
                    <a:pt x="107" y="104"/>
                    <a:pt x="6" y="106"/>
                  </a:cubicBezTo>
                  <a:cubicBezTo>
                    <a:pt x="0" y="106"/>
                    <a:pt x="0" y="110"/>
                    <a:pt x="0" y="120"/>
                  </a:cubicBezTo>
                  <a:lnTo>
                    <a:pt x="0" y="152"/>
                  </a:lnTo>
                  <a:cubicBezTo>
                    <a:pt x="0" y="166"/>
                    <a:pt x="0" y="166"/>
                    <a:pt x="10" y="166"/>
                  </a:cubicBezTo>
                  <a:cubicBezTo>
                    <a:pt x="61" y="166"/>
                    <a:pt x="173" y="142"/>
                    <a:pt x="241" y="21"/>
                  </a:cubicBezTo>
                  <a:lnTo>
                    <a:pt x="241" y="1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457">
              <a:extLst>
                <a:ext uri="{FF2B5EF4-FFF2-40B4-BE49-F238E27FC236}">
                  <a16:creationId xmlns:a16="http://schemas.microsoft.com/office/drawing/2014/main" id="{E5380364-FB6F-4130-8071-FC76944ECDBB}"/>
                </a:ext>
              </a:extLst>
            </p:cNvPr>
            <p:cNvSpPr>
              <a:spLocks noEditPoints="1"/>
            </p:cNvSpPr>
            <p:nvPr>
              <p:custDataLst>
                <p:tags r:id="rId13"/>
              </p:custDataLst>
            </p:nvPr>
          </p:nvSpPr>
          <p:spPr bwMode="auto">
            <a:xfrm>
              <a:off x="681850" y="2375297"/>
              <a:ext cx="84138" cy="103188"/>
            </a:xfrm>
            <a:custGeom>
              <a:avLst/>
              <a:gdLst>
                <a:gd name="T0" fmla="*/ 80 w 186"/>
                <a:gd name="T1" fmla="*/ 209 h 222"/>
                <a:gd name="T2" fmla="*/ 54 w 186"/>
                <a:gd name="T3" fmla="*/ 194 h 222"/>
                <a:gd name="T4" fmla="*/ 54 w 186"/>
                <a:gd name="T5" fmla="*/ 137 h 222"/>
                <a:gd name="T6" fmla="*/ 101 w 186"/>
                <a:gd name="T7" fmla="*/ 158 h 222"/>
                <a:gd name="T8" fmla="*/ 186 w 186"/>
                <a:gd name="T9" fmla="*/ 79 h 222"/>
                <a:gd name="T10" fmla="*/ 107 w 186"/>
                <a:gd name="T11" fmla="*/ 0 h 222"/>
                <a:gd name="T12" fmla="*/ 52 w 186"/>
                <a:gd name="T13" fmla="*/ 22 h 222"/>
                <a:gd name="T14" fmla="*/ 52 w 186"/>
                <a:gd name="T15" fmla="*/ 0 h 222"/>
                <a:gd name="T16" fmla="*/ 0 w 186"/>
                <a:gd name="T17" fmla="*/ 4 h 222"/>
                <a:gd name="T18" fmla="*/ 0 w 186"/>
                <a:gd name="T19" fmla="*/ 17 h 222"/>
                <a:gd name="T20" fmla="*/ 26 w 186"/>
                <a:gd name="T21" fmla="*/ 33 h 222"/>
                <a:gd name="T22" fmla="*/ 26 w 186"/>
                <a:gd name="T23" fmla="*/ 194 h 222"/>
                <a:gd name="T24" fmla="*/ 0 w 186"/>
                <a:gd name="T25" fmla="*/ 209 h 222"/>
                <a:gd name="T26" fmla="*/ 0 w 186"/>
                <a:gd name="T27" fmla="*/ 222 h 222"/>
                <a:gd name="T28" fmla="*/ 40 w 186"/>
                <a:gd name="T29" fmla="*/ 220 h 222"/>
                <a:gd name="T30" fmla="*/ 80 w 186"/>
                <a:gd name="T31" fmla="*/ 222 h 222"/>
                <a:gd name="T32" fmla="*/ 80 w 186"/>
                <a:gd name="T33" fmla="*/ 209 h 222"/>
                <a:gd name="T34" fmla="*/ 54 w 186"/>
                <a:gd name="T35" fmla="*/ 38 h 222"/>
                <a:gd name="T36" fmla="*/ 103 w 186"/>
                <a:gd name="T37" fmla="*/ 12 h 222"/>
                <a:gd name="T38" fmla="*/ 155 w 186"/>
                <a:gd name="T39" fmla="*/ 79 h 222"/>
                <a:gd name="T40" fmla="*/ 99 w 186"/>
                <a:gd name="T41" fmla="*/ 148 h 222"/>
                <a:gd name="T42" fmla="*/ 54 w 186"/>
                <a:gd name="T43" fmla="*/ 119 h 222"/>
                <a:gd name="T44" fmla="*/ 54 w 186"/>
                <a:gd name="T45" fmla="*/ 3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222">
                  <a:moveTo>
                    <a:pt x="80" y="209"/>
                  </a:moveTo>
                  <a:cubicBezTo>
                    <a:pt x="57" y="209"/>
                    <a:pt x="54" y="209"/>
                    <a:pt x="54" y="194"/>
                  </a:cubicBezTo>
                  <a:lnTo>
                    <a:pt x="54" y="137"/>
                  </a:lnTo>
                  <a:cubicBezTo>
                    <a:pt x="55" y="139"/>
                    <a:pt x="72" y="158"/>
                    <a:pt x="101" y="158"/>
                  </a:cubicBezTo>
                  <a:cubicBezTo>
                    <a:pt x="147" y="158"/>
                    <a:pt x="186" y="123"/>
                    <a:pt x="186" y="79"/>
                  </a:cubicBezTo>
                  <a:cubicBezTo>
                    <a:pt x="186" y="36"/>
                    <a:pt x="151" y="0"/>
                    <a:pt x="107" y="0"/>
                  </a:cubicBezTo>
                  <a:cubicBezTo>
                    <a:pt x="87" y="0"/>
                    <a:pt x="67" y="8"/>
                    <a:pt x="52" y="22"/>
                  </a:cubicBezTo>
                  <a:lnTo>
                    <a:pt x="52" y="0"/>
                  </a:lnTo>
                  <a:lnTo>
                    <a:pt x="0" y="4"/>
                  </a:lnTo>
                  <a:lnTo>
                    <a:pt x="0" y="17"/>
                  </a:lnTo>
                  <a:cubicBezTo>
                    <a:pt x="24" y="17"/>
                    <a:pt x="26" y="19"/>
                    <a:pt x="26" y="33"/>
                  </a:cubicBezTo>
                  <a:lnTo>
                    <a:pt x="26" y="194"/>
                  </a:lnTo>
                  <a:cubicBezTo>
                    <a:pt x="26" y="209"/>
                    <a:pt x="23" y="209"/>
                    <a:pt x="0" y="209"/>
                  </a:cubicBezTo>
                  <a:lnTo>
                    <a:pt x="0" y="222"/>
                  </a:lnTo>
                  <a:cubicBezTo>
                    <a:pt x="1" y="222"/>
                    <a:pt x="25" y="220"/>
                    <a:pt x="40" y="220"/>
                  </a:cubicBezTo>
                  <a:cubicBezTo>
                    <a:pt x="53" y="220"/>
                    <a:pt x="77" y="222"/>
                    <a:pt x="80" y="222"/>
                  </a:cubicBezTo>
                  <a:lnTo>
                    <a:pt x="80" y="209"/>
                  </a:lnTo>
                  <a:close/>
                  <a:moveTo>
                    <a:pt x="54" y="38"/>
                  </a:moveTo>
                  <a:cubicBezTo>
                    <a:pt x="64" y="21"/>
                    <a:pt x="84" y="12"/>
                    <a:pt x="103" y="12"/>
                  </a:cubicBezTo>
                  <a:cubicBezTo>
                    <a:pt x="132" y="12"/>
                    <a:pt x="155" y="42"/>
                    <a:pt x="155" y="79"/>
                  </a:cubicBezTo>
                  <a:cubicBezTo>
                    <a:pt x="155" y="119"/>
                    <a:pt x="129" y="148"/>
                    <a:pt x="99" y="148"/>
                  </a:cubicBezTo>
                  <a:cubicBezTo>
                    <a:pt x="68" y="148"/>
                    <a:pt x="55" y="121"/>
                    <a:pt x="54" y="119"/>
                  </a:cubicBezTo>
                  <a:lnTo>
                    <a:pt x="54" y="3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458">
              <a:extLst>
                <a:ext uri="{FF2B5EF4-FFF2-40B4-BE49-F238E27FC236}">
                  <a16:creationId xmlns:a16="http://schemas.microsoft.com/office/drawing/2014/main" id="{4A9F3E9A-0A31-4EF7-AB82-EC6FD667AAC1}"/>
                </a:ext>
              </a:extLst>
            </p:cNvPr>
            <p:cNvSpPr>
              <a:spLocks noEditPoints="1"/>
            </p:cNvSpPr>
            <p:nvPr>
              <p:custDataLst>
                <p:tags r:id="rId14"/>
              </p:custDataLst>
            </p:nvPr>
          </p:nvSpPr>
          <p:spPr bwMode="auto">
            <a:xfrm>
              <a:off x="785038" y="2375297"/>
              <a:ext cx="79375" cy="73025"/>
            </a:xfrm>
            <a:custGeom>
              <a:avLst/>
              <a:gdLst>
                <a:gd name="T0" fmla="*/ 171 w 171"/>
                <a:gd name="T1" fmla="*/ 81 h 159"/>
                <a:gd name="T2" fmla="*/ 86 w 171"/>
                <a:gd name="T3" fmla="*/ 0 h 159"/>
                <a:gd name="T4" fmla="*/ 0 w 171"/>
                <a:gd name="T5" fmla="*/ 81 h 159"/>
                <a:gd name="T6" fmla="*/ 86 w 171"/>
                <a:gd name="T7" fmla="*/ 159 h 159"/>
                <a:gd name="T8" fmla="*/ 171 w 171"/>
                <a:gd name="T9" fmla="*/ 81 h 159"/>
                <a:gd name="T10" fmla="*/ 86 w 171"/>
                <a:gd name="T11" fmla="*/ 148 h 159"/>
                <a:gd name="T12" fmla="*/ 43 w 171"/>
                <a:gd name="T13" fmla="*/ 126 h 159"/>
                <a:gd name="T14" fmla="*/ 32 w 171"/>
                <a:gd name="T15" fmla="*/ 78 h 159"/>
                <a:gd name="T16" fmla="*/ 45 w 171"/>
                <a:gd name="T17" fmla="*/ 27 h 159"/>
                <a:gd name="T18" fmla="*/ 86 w 171"/>
                <a:gd name="T19" fmla="*/ 9 h 159"/>
                <a:gd name="T20" fmla="*/ 129 w 171"/>
                <a:gd name="T21" fmla="*/ 30 h 159"/>
                <a:gd name="T22" fmla="*/ 139 w 171"/>
                <a:gd name="T23" fmla="*/ 78 h 159"/>
                <a:gd name="T24" fmla="*/ 128 w 171"/>
                <a:gd name="T25" fmla="*/ 127 h 159"/>
                <a:gd name="T26" fmla="*/ 86 w 171"/>
                <a:gd name="T2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59">
                  <a:moveTo>
                    <a:pt x="171" y="81"/>
                  </a:moveTo>
                  <a:cubicBezTo>
                    <a:pt x="171" y="37"/>
                    <a:pt x="134" y="0"/>
                    <a:pt x="86" y="0"/>
                  </a:cubicBezTo>
                  <a:cubicBezTo>
                    <a:pt x="38" y="0"/>
                    <a:pt x="0" y="37"/>
                    <a:pt x="0" y="81"/>
                  </a:cubicBezTo>
                  <a:cubicBezTo>
                    <a:pt x="0" y="124"/>
                    <a:pt x="39" y="159"/>
                    <a:pt x="86" y="159"/>
                  </a:cubicBezTo>
                  <a:cubicBezTo>
                    <a:pt x="133" y="159"/>
                    <a:pt x="171" y="124"/>
                    <a:pt x="171" y="81"/>
                  </a:cubicBezTo>
                  <a:close/>
                  <a:moveTo>
                    <a:pt x="86" y="148"/>
                  </a:moveTo>
                  <a:cubicBezTo>
                    <a:pt x="73" y="148"/>
                    <a:pt x="54" y="143"/>
                    <a:pt x="43" y="126"/>
                  </a:cubicBezTo>
                  <a:cubicBezTo>
                    <a:pt x="33" y="112"/>
                    <a:pt x="32" y="94"/>
                    <a:pt x="32" y="78"/>
                  </a:cubicBezTo>
                  <a:cubicBezTo>
                    <a:pt x="32" y="63"/>
                    <a:pt x="32" y="42"/>
                    <a:pt x="45" y="27"/>
                  </a:cubicBezTo>
                  <a:cubicBezTo>
                    <a:pt x="53" y="17"/>
                    <a:pt x="68" y="9"/>
                    <a:pt x="86" y="9"/>
                  </a:cubicBezTo>
                  <a:cubicBezTo>
                    <a:pt x="106" y="9"/>
                    <a:pt x="121" y="19"/>
                    <a:pt x="129" y="30"/>
                  </a:cubicBezTo>
                  <a:cubicBezTo>
                    <a:pt x="138" y="44"/>
                    <a:pt x="139" y="61"/>
                    <a:pt x="139" y="78"/>
                  </a:cubicBezTo>
                  <a:cubicBezTo>
                    <a:pt x="139" y="95"/>
                    <a:pt x="138" y="113"/>
                    <a:pt x="128" y="127"/>
                  </a:cubicBezTo>
                  <a:cubicBezTo>
                    <a:pt x="119" y="141"/>
                    <a:pt x="103" y="148"/>
                    <a:pt x="86" y="148"/>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459">
              <a:extLst>
                <a:ext uri="{FF2B5EF4-FFF2-40B4-BE49-F238E27FC236}">
                  <a16:creationId xmlns:a16="http://schemas.microsoft.com/office/drawing/2014/main" id="{8B506F32-93F7-46E8-8389-0DC9E48BC4AC}"/>
                </a:ext>
              </a:extLst>
            </p:cNvPr>
            <p:cNvSpPr>
              <a:spLocks/>
            </p:cNvSpPr>
            <p:nvPr>
              <p:custDataLst>
                <p:tags r:id="rId15"/>
              </p:custDataLst>
            </p:nvPr>
          </p:nvSpPr>
          <p:spPr bwMode="auto">
            <a:xfrm>
              <a:off x="877113" y="2375297"/>
              <a:ext cx="58738" cy="73025"/>
            </a:xfrm>
            <a:custGeom>
              <a:avLst/>
              <a:gdLst>
                <a:gd name="T0" fmla="*/ 117 w 126"/>
                <a:gd name="T1" fmla="*/ 9 h 159"/>
                <a:gd name="T2" fmla="*/ 112 w 126"/>
                <a:gd name="T3" fmla="*/ 0 h 159"/>
                <a:gd name="T4" fmla="*/ 105 w 126"/>
                <a:gd name="T5" fmla="*/ 4 h 159"/>
                <a:gd name="T6" fmla="*/ 98 w 126"/>
                <a:gd name="T7" fmla="*/ 9 h 159"/>
                <a:gd name="T8" fmla="*/ 62 w 126"/>
                <a:gd name="T9" fmla="*/ 0 h 159"/>
                <a:gd name="T10" fmla="*/ 0 w 126"/>
                <a:gd name="T11" fmla="*/ 43 h 159"/>
                <a:gd name="T12" fmla="*/ 13 w 126"/>
                <a:gd name="T13" fmla="*/ 70 h 159"/>
                <a:gd name="T14" fmla="*/ 61 w 126"/>
                <a:gd name="T15" fmla="*/ 88 h 159"/>
                <a:gd name="T16" fmla="*/ 107 w 126"/>
                <a:gd name="T17" fmla="*/ 119 h 159"/>
                <a:gd name="T18" fmla="*/ 64 w 126"/>
                <a:gd name="T19" fmla="*/ 149 h 159"/>
                <a:gd name="T20" fmla="*/ 12 w 126"/>
                <a:gd name="T21" fmla="*/ 103 h 159"/>
                <a:gd name="T22" fmla="*/ 6 w 126"/>
                <a:gd name="T23" fmla="*/ 97 h 159"/>
                <a:gd name="T24" fmla="*/ 0 w 126"/>
                <a:gd name="T25" fmla="*/ 107 h 159"/>
                <a:gd name="T26" fmla="*/ 0 w 126"/>
                <a:gd name="T27" fmla="*/ 150 h 159"/>
                <a:gd name="T28" fmla="*/ 5 w 126"/>
                <a:gd name="T29" fmla="*/ 159 h 159"/>
                <a:gd name="T30" fmla="*/ 22 w 126"/>
                <a:gd name="T31" fmla="*/ 144 h 159"/>
                <a:gd name="T32" fmla="*/ 64 w 126"/>
                <a:gd name="T33" fmla="*/ 159 h 159"/>
                <a:gd name="T34" fmla="*/ 126 w 126"/>
                <a:gd name="T35" fmla="*/ 110 h 159"/>
                <a:gd name="T36" fmla="*/ 111 w 126"/>
                <a:gd name="T37" fmla="*/ 77 h 159"/>
                <a:gd name="T38" fmla="*/ 70 w 126"/>
                <a:gd name="T39" fmla="*/ 60 h 159"/>
                <a:gd name="T40" fmla="*/ 19 w 126"/>
                <a:gd name="T41" fmla="*/ 33 h 159"/>
                <a:gd name="T42" fmla="*/ 62 w 126"/>
                <a:gd name="T43" fmla="*/ 8 h 159"/>
                <a:gd name="T44" fmla="*/ 105 w 126"/>
                <a:gd name="T45" fmla="*/ 46 h 159"/>
                <a:gd name="T46" fmla="*/ 111 w 126"/>
                <a:gd name="T47" fmla="*/ 50 h 159"/>
                <a:gd name="T48" fmla="*/ 117 w 126"/>
                <a:gd name="T49" fmla="*/ 41 h 159"/>
                <a:gd name="T50" fmla="*/ 117 w 126"/>
                <a:gd name="T51" fmla="*/ 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59">
                  <a:moveTo>
                    <a:pt x="117" y="9"/>
                  </a:moveTo>
                  <a:cubicBezTo>
                    <a:pt x="117" y="3"/>
                    <a:pt x="117" y="0"/>
                    <a:pt x="112" y="0"/>
                  </a:cubicBezTo>
                  <a:cubicBezTo>
                    <a:pt x="110" y="0"/>
                    <a:pt x="109" y="0"/>
                    <a:pt x="105" y="4"/>
                  </a:cubicBezTo>
                  <a:cubicBezTo>
                    <a:pt x="104" y="4"/>
                    <a:pt x="100" y="7"/>
                    <a:pt x="98" y="9"/>
                  </a:cubicBezTo>
                  <a:cubicBezTo>
                    <a:pt x="88" y="2"/>
                    <a:pt x="75" y="0"/>
                    <a:pt x="62" y="0"/>
                  </a:cubicBezTo>
                  <a:cubicBezTo>
                    <a:pt x="12" y="0"/>
                    <a:pt x="0" y="26"/>
                    <a:pt x="0" y="43"/>
                  </a:cubicBezTo>
                  <a:cubicBezTo>
                    <a:pt x="0" y="54"/>
                    <a:pt x="5" y="64"/>
                    <a:pt x="13" y="70"/>
                  </a:cubicBezTo>
                  <a:cubicBezTo>
                    <a:pt x="27" y="82"/>
                    <a:pt x="40" y="84"/>
                    <a:pt x="61" y="88"/>
                  </a:cubicBezTo>
                  <a:cubicBezTo>
                    <a:pt x="79" y="91"/>
                    <a:pt x="107" y="96"/>
                    <a:pt x="107" y="119"/>
                  </a:cubicBezTo>
                  <a:cubicBezTo>
                    <a:pt x="107" y="133"/>
                    <a:pt x="98" y="149"/>
                    <a:pt x="64" y="149"/>
                  </a:cubicBezTo>
                  <a:cubicBezTo>
                    <a:pt x="31" y="149"/>
                    <a:pt x="19" y="127"/>
                    <a:pt x="12" y="103"/>
                  </a:cubicBezTo>
                  <a:cubicBezTo>
                    <a:pt x="11" y="99"/>
                    <a:pt x="11" y="97"/>
                    <a:pt x="6" y="97"/>
                  </a:cubicBezTo>
                  <a:cubicBezTo>
                    <a:pt x="0" y="97"/>
                    <a:pt x="0" y="100"/>
                    <a:pt x="0" y="107"/>
                  </a:cubicBezTo>
                  <a:lnTo>
                    <a:pt x="0" y="150"/>
                  </a:lnTo>
                  <a:cubicBezTo>
                    <a:pt x="0" y="156"/>
                    <a:pt x="0" y="159"/>
                    <a:pt x="5" y="159"/>
                  </a:cubicBezTo>
                  <a:cubicBezTo>
                    <a:pt x="8" y="159"/>
                    <a:pt x="15" y="151"/>
                    <a:pt x="22" y="144"/>
                  </a:cubicBezTo>
                  <a:cubicBezTo>
                    <a:pt x="37" y="158"/>
                    <a:pt x="56" y="159"/>
                    <a:pt x="64" y="159"/>
                  </a:cubicBezTo>
                  <a:cubicBezTo>
                    <a:pt x="110" y="159"/>
                    <a:pt x="126" y="134"/>
                    <a:pt x="126" y="110"/>
                  </a:cubicBezTo>
                  <a:cubicBezTo>
                    <a:pt x="126" y="96"/>
                    <a:pt x="120" y="86"/>
                    <a:pt x="111" y="77"/>
                  </a:cubicBezTo>
                  <a:cubicBezTo>
                    <a:pt x="98" y="65"/>
                    <a:pt x="82" y="62"/>
                    <a:pt x="70" y="60"/>
                  </a:cubicBezTo>
                  <a:cubicBezTo>
                    <a:pt x="42" y="56"/>
                    <a:pt x="19" y="51"/>
                    <a:pt x="19" y="33"/>
                  </a:cubicBezTo>
                  <a:cubicBezTo>
                    <a:pt x="19" y="22"/>
                    <a:pt x="29" y="8"/>
                    <a:pt x="62" y="8"/>
                  </a:cubicBezTo>
                  <a:cubicBezTo>
                    <a:pt x="102" y="8"/>
                    <a:pt x="104" y="36"/>
                    <a:pt x="105" y="46"/>
                  </a:cubicBezTo>
                  <a:cubicBezTo>
                    <a:pt x="105" y="50"/>
                    <a:pt x="109" y="50"/>
                    <a:pt x="111" y="50"/>
                  </a:cubicBezTo>
                  <a:cubicBezTo>
                    <a:pt x="117" y="50"/>
                    <a:pt x="117" y="48"/>
                    <a:pt x="117" y="41"/>
                  </a:cubicBezTo>
                  <a:lnTo>
                    <a:pt x="117" y="9"/>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60">
              <a:extLst>
                <a:ext uri="{FF2B5EF4-FFF2-40B4-BE49-F238E27FC236}">
                  <a16:creationId xmlns:a16="http://schemas.microsoft.com/office/drawing/2014/main" id="{008450AD-EC34-43ED-94C2-5D02589977F5}"/>
                </a:ext>
              </a:extLst>
            </p:cNvPr>
            <p:cNvSpPr>
              <a:spLocks/>
            </p:cNvSpPr>
            <p:nvPr>
              <p:custDataLst>
                <p:tags r:id="rId16"/>
              </p:custDataLst>
            </p:nvPr>
          </p:nvSpPr>
          <p:spPr bwMode="auto">
            <a:xfrm>
              <a:off x="946963" y="2348310"/>
              <a:ext cx="55563" cy="100013"/>
            </a:xfrm>
            <a:custGeom>
              <a:avLst/>
              <a:gdLst>
                <a:gd name="T0" fmla="*/ 60 w 121"/>
                <a:gd name="T1" fmla="*/ 76 h 218"/>
                <a:gd name="T2" fmla="*/ 115 w 121"/>
                <a:gd name="T3" fmla="*/ 76 h 218"/>
                <a:gd name="T4" fmla="*/ 115 w 121"/>
                <a:gd name="T5" fmla="*/ 64 h 218"/>
                <a:gd name="T6" fmla="*/ 60 w 121"/>
                <a:gd name="T7" fmla="*/ 64 h 218"/>
                <a:gd name="T8" fmla="*/ 60 w 121"/>
                <a:gd name="T9" fmla="*/ 0 h 218"/>
                <a:gd name="T10" fmla="*/ 48 w 121"/>
                <a:gd name="T11" fmla="*/ 0 h 218"/>
                <a:gd name="T12" fmla="*/ 0 w 121"/>
                <a:gd name="T13" fmla="*/ 67 h 218"/>
                <a:gd name="T14" fmla="*/ 0 w 121"/>
                <a:gd name="T15" fmla="*/ 76 h 218"/>
                <a:gd name="T16" fmla="*/ 33 w 121"/>
                <a:gd name="T17" fmla="*/ 76 h 218"/>
                <a:gd name="T18" fmla="*/ 33 w 121"/>
                <a:gd name="T19" fmla="*/ 171 h 218"/>
                <a:gd name="T20" fmla="*/ 81 w 121"/>
                <a:gd name="T21" fmla="*/ 218 h 218"/>
                <a:gd name="T22" fmla="*/ 121 w 121"/>
                <a:gd name="T23" fmla="*/ 170 h 218"/>
                <a:gd name="T24" fmla="*/ 121 w 121"/>
                <a:gd name="T25" fmla="*/ 151 h 218"/>
                <a:gd name="T26" fmla="*/ 109 w 121"/>
                <a:gd name="T27" fmla="*/ 151 h 218"/>
                <a:gd name="T28" fmla="*/ 109 w 121"/>
                <a:gd name="T29" fmla="*/ 170 h 218"/>
                <a:gd name="T30" fmla="*/ 84 w 121"/>
                <a:gd name="T31" fmla="*/ 207 h 218"/>
                <a:gd name="T32" fmla="*/ 60 w 121"/>
                <a:gd name="T33" fmla="*/ 171 h 218"/>
                <a:gd name="T34" fmla="*/ 60 w 121"/>
                <a:gd name="T35"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18">
                  <a:moveTo>
                    <a:pt x="60" y="76"/>
                  </a:moveTo>
                  <a:lnTo>
                    <a:pt x="115" y="76"/>
                  </a:lnTo>
                  <a:lnTo>
                    <a:pt x="115" y="64"/>
                  </a:lnTo>
                  <a:lnTo>
                    <a:pt x="60" y="64"/>
                  </a:lnTo>
                  <a:lnTo>
                    <a:pt x="60" y="0"/>
                  </a:lnTo>
                  <a:lnTo>
                    <a:pt x="48" y="0"/>
                  </a:lnTo>
                  <a:cubicBezTo>
                    <a:pt x="48" y="31"/>
                    <a:pt x="34" y="66"/>
                    <a:pt x="0" y="67"/>
                  </a:cubicBezTo>
                  <a:lnTo>
                    <a:pt x="0" y="76"/>
                  </a:lnTo>
                  <a:lnTo>
                    <a:pt x="33" y="76"/>
                  </a:lnTo>
                  <a:lnTo>
                    <a:pt x="33" y="171"/>
                  </a:lnTo>
                  <a:cubicBezTo>
                    <a:pt x="33" y="210"/>
                    <a:pt x="62" y="218"/>
                    <a:pt x="81" y="218"/>
                  </a:cubicBezTo>
                  <a:cubicBezTo>
                    <a:pt x="105" y="218"/>
                    <a:pt x="121" y="198"/>
                    <a:pt x="121" y="170"/>
                  </a:cubicBezTo>
                  <a:lnTo>
                    <a:pt x="121" y="151"/>
                  </a:lnTo>
                  <a:lnTo>
                    <a:pt x="109" y="151"/>
                  </a:lnTo>
                  <a:lnTo>
                    <a:pt x="109" y="170"/>
                  </a:lnTo>
                  <a:cubicBezTo>
                    <a:pt x="109" y="194"/>
                    <a:pt x="98" y="207"/>
                    <a:pt x="84" y="207"/>
                  </a:cubicBezTo>
                  <a:cubicBezTo>
                    <a:pt x="60" y="207"/>
                    <a:pt x="60" y="177"/>
                    <a:pt x="60" y="171"/>
                  </a:cubicBezTo>
                  <a:lnTo>
                    <a:pt x="60" y="7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461">
              <a:extLst>
                <a:ext uri="{FF2B5EF4-FFF2-40B4-BE49-F238E27FC236}">
                  <a16:creationId xmlns:a16="http://schemas.microsoft.com/office/drawing/2014/main" id="{F0B80380-E4FB-4FDF-BCE5-E26846D9B0CA}"/>
                </a:ext>
              </a:extLst>
            </p:cNvPr>
            <p:cNvSpPr>
              <a:spLocks noEditPoints="1"/>
            </p:cNvSpPr>
            <p:nvPr>
              <p:custDataLst>
                <p:tags r:id="rId17"/>
              </p:custDataLst>
            </p:nvPr>
          </p:nvSpPr>
          <p:spPr bwMode="auto">
            <a:xfrm>
              <a:off x="1019988" y="2375297"/>
              <a:ext cx="69850" cy="73025"/>
            </a:xfrm>
            <a:custGeom>
              <a:avLst/>
              <a:gdLst>
                <a:gd name="T0" fmla="*/ 140 w 150"/>
                <a:gd name="T1" fmla="*/ 76 h 159"/>
                <a:gd name="T2" fmla="*/ 150 w 150"/>
                <a:gd name="T3" fmla="*/ 68 h 159"/>
                <a:gd name="T4" fmla="*/ 81 w 150"/>
                <a:gd name="T5" fmla="*/ 0 h 159"/>
                <a:gd name="T6" fmla="*/ 0 w 150"/>
                <a:gd name="T7" fmla="*/ 79 h 159"/>
                <a:gd name="T8" fmla="*/ 86 w 150"/>
                <a:gd name="T9" fmla="*/ 159 h 159"/>
                <a:gd name="T10" fmla="*/ 150 w 150"/>
                <a:gd name="T11" fmla="*/ 113 h 159"/>
                <a:gd name="T12" fmla="*/ 144 w 150"/>
                <a:gd name="T13" fmla="*/ 109 h 159"/>
                <a:gd name="T14" fmla="*/ 138 w 150"/>
                <a:gd name="T15" fmla="*/ 114 h 159"/>
                <a:gd name="T16" fmla="*/ 88 w 150"/>
                <a:gd name="T17" fmla="*/ 148 h 159"/>
                <a:gd name="T18" fmla="*/ 45 w 150"/>
                <a:gd name="T19" fmla="*/ 127 h 159"/>
                <a:gd name="T20" fmla="*/ 32 w 150"/>
                <a:gd name="T21" fmla="*/ 76 h 159"/>
                <a:gd name="T22" fmla="*/ 140 w 150"/>
                <a:gd name="T23" fmla="*/ 76 h 159"/>
                <a:gd name="T24" fmla="*/ 33 w 150"/>
                <a:gd name="T25" fmla="*/ 67 h 159"/>
                <a:gd name="T26" fmla="*/ 81 w 150"/>
                <a:gd name="T27" fmla="*/ 9 h 159"/>
                <a:gd name="T28" fmla="*/ 126 w 150"/>
                <a:gd name="T29" fmla="*/ 67 h 159"/>
                <a:gd name="T30" fmla="*/ 33 w 150"/>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59">
                  <a:moveTo>
                    <a:pt x="140" y="76"/>
                  </a:moveTo>
                  <a:cubicBezTo>
                    <a:pt x="148" y="76"/>
                    <a:pt x="150" y="76"/>
                    <a:pt x="150" y="68"/>
                  </a:cubicBezTo>
                  <a:cubicBezTo>
                    <a:pt x="150" y="37"/>
                    <a:pt x="133" y="0"/>
                    <a:pt x="81" y="0"/>
                  </a:cubicBezTo>
                  <a:cubicBezTo>
                    <a:pt x="35" y="0"/>
                    <a:pt x="0" y="36"/>
                    <a:pt x="0" y="79"/>
                  </a:cubicBezTo>
                  <a:cubicBezTo>
                    <a:pt x="0" y="123"/>
                    <a:pt x="39" y="159"/>
                    <a:pt x="86" y="159"/>
                  </a:cubicBezTo>
                  <a:cubicBezTo>
                    <a:pt x="133" y="159"/>
                    <a:pt x="150" y="121"/>
                    <a:pt x="150" y="113"/>
                  </a:cubicBezTo>
                  <a:cubicBezTo>
                    <a:pt x="150" y="112"/>
                    <a:pt x="149" y="109"/>
                    <a:pt x="144" y="109"/>
                  </a:cubicBezTo>
                  <a:cubicBezTo>
                    <a:pt x="140" y="109"/>
                    <a:pt x="139" y="111"/>
                    <a:pt x="138" y="114"/>
                  </a:cubicBezTo>
                  <a:cubicBezTo>
                    <a:pt x="127" y="142"/>
                    <a:pt x="101" y="148"/>
                    <a:pt x="88" y="148"/>
                  </a:cubicBezTo>
                  <a:cubicBezTo>
                    <a:pt x="72" y="148"/>
                    <a:pt x="56" y="140"/>
                    <a:pt x="45" y="127"/>
                  </a:cubicBezTo>
                  <a:cubicBezTo>
                    <a:pt x="33" y="111"/>
                    <a:pt x="32" y="89"/>
                    <a:pt x="32" y="76"/>
                  </a:cubicBezTo>
                  <a:lnTo>
                    <a:pt x="140" y="76"/>
                  </a:lnTo>
                  <a:close/>
                  <a:moveTo>
                    <a:pt x="33" y="67"/>
                  </a:moveTo>
                  <a:cubicBezTo>
                    <a:pt x="36" y="17"/>
                    <a:pt x="68" y="9"/>
                    <a:pt x="81" y="9"/>
                  </a:cubicBezTo>
                  <a:cubicBezTo>
                    <a:pt x="124" y="9"/>
                    <a:pt x="125" y="58"/>
                    <a:pt x="126" y="67"/>
                  </a:cubicBezTo>
                  <a:lnTo>
                    <a:pt x="33" y="6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462">
              <a:extLst>
                <a:ext uri="{FF2B5EF4-FFF2-40B4-BE49-F238E27FC236}">
                  <a16:creationId xmlns:a16="http://schemas.microsoft.com/office/drawing/2014/main" id="{667FEEAB-DB13-47C1-9FD9-EC433F9E9045}"/>
                </a:ext>
              </a:extLst>
            </p:cNvPr>
            <p:cNvSpPr>
              <a:spLocks/>
            </p:cNvSpPr>
            <p:nvPr>
              <p:custDataLst>
                <p:tags r:id="rId18"/>
              </p:custDataLst>
            </p:nvPr>
          </p:nvSpPr>
          <p:spPr bwMode="auto">
            <a:xfrm>
              <a:off x="1104125" y="2375297"/>
              <a:ext cx="57150" cy="71438"/>
            </a:xfrm>
            <a:custGeom>
              <a:avLst/>
              <a:gdLst>
                <a:gd name="T0" fmla="*/ 52 w 125"/>
                <a:gd name="T1" fmla="*/ 75 h 154"/>
                <a:gd name="T2" fmla="*/ 99 w 125"/>
                <a:gd name="T3" fmla="*/ 10 h 154"/>
                <a:gd name="T4" fmla="*/ 93 w 125"/>
                <a:gd name="T5" fmla="*/ 23 h 154"/>
                <a:gd name="T6" fmla="*/ 109 w 125"/>
                <a:gd name="T7" fmla="*/ 39 h 154"/>
                <a:gd name="T8" fmla="*/ 125 w 125"/>
                <a:gd name="T9" fmla="*/ 23 h 154"/>
                <a:gd name="T10" fmla="*/ 97 w 125"/>
                <a:gd name="T11" fmla="*/ 0 h 154"/>
                <a:gd name="T12" fmla="*/ 50 w 125"/>
                <a:gd name="T13" fmla="*/ 38 h 154"/>
                <a:gd name="T14" fmla="*/ 50 w 125"/>
                <a:gd name="T15" fmla="*/ 38 h 154"/>
                <a:gd name="T16" fmla="*/ 50 w 125"/>
                <a:gd name="T17" fmla="*/ 0 h 154"/>
                <a:gd name="T18" fmla="*/ 0 w 125"/>
                <a:gd name="T19" fmla="*/ 4 h 154"/>
                <a:gd name="T20" fmla="*/ 0 w 125"/>
                <a:gd name="T21" fmla="*/ 17 h 154"/>
                <a:gd name="T22" fmla="*/ 26 w 125"/>
                <a:gd name="T23" fmla="*/ 36 h 154"/>
                <a:gd name="T24" fmla="*/ 26 w 125"/>
                <a:gd name="T25" fmla="*/ 127 h 154"/>
                <a:gd name="T26" fmla="*/ 0 w 125"/>
                <a:gd name="T27" fmla="*/ 142 h 154"/>
                <a:gd name="T28" fmla="*/ 0 w 125"/>
                <a:gd name="T29" fmla="*/ 154 h 154"/>
                <a:gd name="T30" fmla="*/ 40 w 125"/>
                <a:gd name="T31" fmla="*/ 153 h 154"/>
                <a:gd name="T32" fmla="*/ 85 w 125"/>
                <a:gd name="T33" fmla="*/ 154 h 154"/>
                <a:gd name="T34" fmla="*/ 85 w 125"/>
                <a:gd name="T35" fmla="*/ 142 h 154"/>
                <a:gd name="T36" fmla="*/ 78 w 125"/>
                <a:gd name="T37" fmla="*/ 142 h 154"/>
                <a:gd name="T38" fmla="*/ 52 w 125"/>
                <a:gd name="T39" fmla="*/ 126 h 154"/>
                <a:gd name="T40" fmla="*/ 52 w 125"/>
                <a:gd name="T41" fmla="*/ 7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54">
                  <a:moveTo>
                    <a:pt x="52" y="75"/>
                  </a:moveTo>
                  <a:cubicBezTo>
                    <a:pt x="52" y="45"/>
                    <a:pt x="66" y="10"/>
                    <a:pt x="99" y="10"/>
                  </a:cubicBezTo>
                  <a:cubicBezTo>
                    <a:pt x="96" y="13"/>
                    <a:pt x="93" y="17"/>
                    <a:pt x="93" y="23"/>
                  </a:cubicBezTo>
                  <a:cubicBezTo>
                    <a:pt x="93" y="34"/>
                    <a:pt x="102" y="39"/>
                    <a:pt x="109" y="39"/>
                  </a:cubicBezTo>
                  <a:cubicBezTo>
                    <a:pt x="117" y="39"/>
                    <a:pt x="125" y="33"/>
                    <a:pt x="125" y="23"/>
                  </a:cubicBezTo>
                  <a:cubicBezTo>
                    <a:pt x="125" y="11"/>
                    <a:pt x="114" y="0"/>
                    <a:pt x="97" y="0"/>
                  </a:cubicBezTo>
                  <a:cubicBezTo>
                    <a:pt x="80" y="0"/>
                    <a:pt x="61" y="11"/>
                    <a:pt x="50" y="38"/>
                  </a:cubicBezTo>
                  <a:lnTo>
                    <a:pt x="50" y="38"/>
                  </a:lnTo>
                  <a:lnTo>
                    <a:pt x="50" y="0"/>
                  </a:lnTo>
                  <a:lnTo>
                    <a:pt x="0" y="4"/>
                  </a:lnTo>
                  <a:lnTo>
                    <a:pt x="0" y="17"/>
                  </a:lnTo>
                  <a:cubicBezTo>
                    <a:pt x="23" y="17"/>
                    <a:pt x="26" y="19"/>
                    <a:pt x="26" y="36"/>
                  </a:cubicBezTo>
                  <a:lnTo>
                    <a:pt x="26" y="127"/>
                  </a:lnTo>
                  <a:cubicBezTo>
                    <a:pt x="26" y="142"/>
                    <a:pt x="23" y="142"/>
                    <a:pt x="0" y="142"/>
                  </a:cubicBezTo>
                  <a:lnTo>
                    <a:pt x="0" y="154"/>
                  </a:lnTo>
                  <a:cubicBezTo>
                    <a:pt x="2" y="154"/>
                    <a:pt x="25" y="153"/>
                    <a:pt x="40" y="153"/>
                  </a:cubicBezTo>
                  <a:cubicBezTo>
                    <a:pt x="55" y="153"/>
                    <a:pt x="70" y="154"/>
                    <a:pt x="85" y="154"/>
                  </a:cubicBezTo>
                  <a:lnTo>
                    <a:pt x="85" y="142"/>
                  </a:lnTo>
                  <a:lnTo>
                    <a:pt x="78" y="142"/>
                  </a:lnTo>
                  <a:cubicBezTo>
                    <a:pt x="52" y="142"/>
                    <a:pt x="52" y="138"/>
                    <a:pt x="52" y="126"/>
                  </a:cubicBezTo>
                  <a:lnTo>
                    <a:pt x="52" y="7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63">
              <a:extLst>
                <a:ext uri="{FF2B5EF4-FFF2-40B4-BE49-F238E27FC236}">
                  <a16:creationId xmlns:a16="http://schemas.microsoft.com/office/drawing/2014/main" id="{09ADEB33-20E0-4582-B90D-97E0777207CF}"/>
                </a:ext>
              </a:extLst>
            </p:cNvPr>
            <p:cNvSpPr>
              <a:spLocks noEditPoints="1"/>
            </p:cNvSpPr>
            <p:nvPr>
              <p:custDataLst>
                <p:tags r:id="rId19"/>
              </p:custDataLst>
            </p:nvPr>
          </p:nvSpPr>
          <p:spPr bwMode="auto">
            <a:xfrm>
              <a:off x="1175563" y="2338785"/>
              <a:ext cx="34925" cy="107950"/>
            </a:xfrm>
            <a:custGeom>
              <a:avLst/>
              <a:gdLst>
                <a:gd name="T0" fmla="*/ 54 w 76"/>
                <a:gd name="T1" fmla="*/ 20 h 235"/>
                <a:gd name="T2" fmla="*/ 34 w 76"/>
                <a:gd name="T3" fmla="*/ 0 h 235"/>
                <a:gd name="T4" fmla="*/ 14 w 76"/>
                <a:gd name="T5" fmla="*/ 20 h 235"/>
                <a:gd name="T6" fmla="*/ 34 w 76"/>
                <a:gd name="T7" fmla="*/ 40 h 235"/>
                <a:gd name="T8" fmla="*/ 54 w 76"/>
                <a:gd name="T9" fmla="*/ 20 h 235"/>
                <a:gd name="T10" fmla="*/ 1 w 76"/>
                <a:gd name="T11" fmla="*/ 85 h 235"/>
                <a:gd name="T12" fmla="*/ 1 w 76"/>
                <a:gd name="T13" fmla="*/ 98 h 235"/>
                <a:gd name="T14" fmla="*/ 26 w 76"/>
                <a:gd name="T15" fmla="*/ 117 h 235"/>
                <a:gd name="T16" fmla="*/ 26 w 76"/>
                <a:gd name="T17" fmla="*/ 208 h 235"/>
                <a:gd name="T18" fmla="*/ 0 w 76"/>
                <a:gd name="T19" fmla="*/ 223 h 235"/>
                <a:gd name="T20" fmla="*/ 0 w 76"/>
                <a:gd name="T21" fmla="*/ 235 h 235"/>
                <a:gd name="T22" fmla="*/ 39 w 76"/>
                <a:gd name="T23" fmla="*/ 234 h 235"/>
                <a:gd name="T24" fmla="*/ 76 w 76"/>
                <a:gd name="T25" fmla="*/ 235 h 235"/>
                <a:gd name="T26" fmla="*/ 76 w 76"/>
                <a:gd name="T27" fmla="*/ 223 h 235"/>
                <a:gd name="T28" fmla="*/ 52 w 76"/>
                <a:gd name="T29" fmla="*/ 208 h 235"/>
                <a:gd name="T30" fmla="*/ 52 w 76"/>
                <a:gd name="T31" fmla="*/ 81 h 235"/>
                <a:gd name="T32" fmla="*/ 1 w 76"/>
                <a:gd name="T33" fmla="*/ 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35">
                  <a:moveTo>
                    <a:pt x="54" y="20"/>
                  </a:moveTo>
                  <a:cubicBezTo>
                    <a:pt x="54" y="10"/>
                    <a:pt x="46" y="0"/>
                    <a:pt x="34" y="0"/>
                  </a:cubicBezTo>
                  <a:cubicBezTo>
                    <a:pt x="24" y="0"/>
                    <a:pt x="14" y="9"/>
                    <a:pt x="14" y="20"/>
                  </a:cubicBezTo>
                  <a:cubicBezTo>
                    <a:pt x="14" y="33"/>
                    <a:pt x="24" y="40"/>
                    <a:pt x="34" y="40"/>
                  </a:cubicBezTo>
                  <a:cubicBezTo>
                    <a:pt x="45" y="40"/>
                    <a:pt x="54" y="32"/>
                    <a:pt x="54" y="20"/>
                  </a:cubicBezTo>
                  <a:close/>
                  <a:moveTo>
                    <a:pt x="1" y="85"/>
                  </a:moveTo>
                  <a:lnTo>
                    <a:pt x="1" y="98"/>
                  </a:lnTo>
                  <a:cubicBezTo>
                    <a:pt x="23" y="98"/>
                    <a:pt x="26" y="100"/>
                    <a:pt x="26" y="117"/>
                  </a:cubicBezTo>
                  <a:lnTo>
                    <a:pt x="26" y="208"/>
                  </a:lnTo>
                  <a:cubicBezTo>
                    <a:pt x="26" y="223"/>
                    <a:pt x="23" y="223"/>
                    <a:pt x="0" y="223"/>
                  </a:cubicBezTo>
                  <a:lnTo>
                    <a:pt x="0" y="235"/>
                  </a:lnTo>
                  <a:cubicBezTo>
                    <a:pt x="1" y="235"/>
                    <a:pt x="25" y="234"/>
                    <a:pt x="39" y="234"/>
                  </a:cubicBezTo>
                  <a:cubicBezTo>
                    <a:pt x="51" y="234"/>
                    <a:pt x="64" y="234"/>
                    <a:pt x="76" y="235"/>
                  </a:cubicBezTo>
                  <a:lnTo>
                    <a:pt x="76" y="223"/>
                  </a:lnTo>
                  <a:cubicBezTo>
                    <a:pt x="56" y="223"/>
                    <a:pt x="52" y="223"/>
                    <a:pt x="52" y="208"/>
                  </a:cubicBezTo>
                  <a:lnTo>
                    <a:pt x="52" y="81"/>
                  </a:lnTo>
                  <a:lnTo>
                    <a:pt x="1" y="8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64">
              <a:extLst>
                <a:ext uri="{FF2B5EF4-FFF2-40B4-BE49-F238E27FC236}">
                  <a16:creationId xmlns:a16="http://schemas.microsoft.com/office/drawing/2014/main" id="{E1095E81-D501-41AC-B740-7B6077A06DC0}"/>
                </a:ext>
              </a:extLst>
            </p:cNvPr>
            <p:cNvSpPr>
              <a:spLocks noEditPoints="1"/>
            </p:cNvSpPr>
            <p:nvPr>
              <p:custDataLst>
                <p:tags r:id="rId20"/>
              </p:custDataLst>
            </p:nvPr>
          </p:nvSpPr>
          <p:spPr bwMode="auto">
            <a:xfrm>
              <a:off x="1224775" y="2375297"/>
              <a:ext cx="79375" cy="73025"/>
            </a:xfrm>
            <a:custGeom>
              <a:avLst/>
              <a:gdLst>
                <a:gd name="T0" fmla="*/ 171 w 171"/>
                <a:gd name="T1" fmla="*/ 81 h 159"/>
                <a:gd name="T2" fmla="*/ 85 w 171"/>
                <a:gd name="T3" fmla="*/ 0 h 159"/>
                <a:gd name="T4" fmla="*/ 0 w 171"/>
                <a:gd name="T5" fmla="*/ 81 h 159"/>
                <a:gd name="T6" fmla="*/ 85 w 171"/>
                <a:gd name="T7" fmla="*/ 159 h 159"/>
                <a:gd name="T8" fmla="*/ 171 w 171"/>
                <a:gd name="T9" fmla="*/ 81 h 159"/>
                <a:gd name="T10" fmla="*/ 85 w 171"/>
                <a:gd name="T11" fmla="*/ 148 h 159"/>
                <a:gd name="T12" fmla="*/ 42 w 171"/>
                <a:gd name="T13" fmla="*/ 126 h 159"/>
                <a:gd name="T14" fmla="*/ 32 w 171"/>
                <a:gd name="T15" fmla="*/ 78 h 159"/>
                <a:gd name="T16" fmla="*/ 44 w 171"/>
                <a:gd name="T17" fmla="*/ 27 h 159"/>
                <a:gd name="T18" fmla="*/ 85 w 171"/>
                <a:gd name="T19" fmla="*/ 9 h 159"/>
                <a:gd name="T20" fmla="*/ 128 w 171"/>
                <a:gd name="T21" fmla="*/ 30 h 159"/>
                <a:gd name="T22" fmla="*/ 139 w 171"/>
                <a:gd name="T23" fmla="*/ 78 h 159"/>
                <a:gd name="T24" fmla="*/ 128 w 171"/>
                <a:gd name="T25" fmla="*/ 127 h 159"/>
                <a:gd name="T26" fmla="*/ 85 w 171"/>
                <a:gd name="T2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59">
                  <a:moveTo>
                    <a:pt x="171" y="81"/>
                  </a:moveTo>
                  <a:cubicBezTo>
                    <a:pt x="171" y="37"/>
                    <a:pt x="134" y="0"/>
                    <a:pt x="85" y="0"/>
                  </a:cubicBezTo>
                  <a:cubicBezTo>
                    <a:pt x="37" y="0"/>
                    <a:pt x="0" y="37"/>
                    <a:pt x="0" y="81"/>
                  </a:cubicBezTo>
                  <a:cubicBezTo>
                    <a:pt x="0" y="124"/>
                    <a:pt x="38" y="159"/>
                    <a:pt x="85" y="159"/>
                  </a:cubicBezTo>
                  <a:cubicBezTo>
                    <a:pt x="133" y="159"/>
                    <a:pt x="171" y="124"/>
                    <a:pt x="171" y="81"/>
                  </a:cubicBezTo>
                  <a:close/>
                  <a:moveTo>
                    <a:pt x="85" y="148"/>
                  </a:moveTo>
                  <a:cubicBezTo>
                    <a:pt x="73" y="148"/>
                    <a:pt x="54" y="143"/>
                    <a:pt x="42" y="126"/>
                  </a:cubicBezTo>
                  <a:cubicBezTo>
                    <a:pt x="33" y="112"/>
                    <a:pt x="32" y="94"/>
                    <a:pt x="32" y="78"/>
                  </a:cubicBezTo>
                  <a:cubicBezTo>
                    <a:pt x="32" y="63"/>
                    <a:pt x="32" y="42"/>
                    <a:pt x="44" y="27"/>
                  </a:cubicBezTo>
                  <a:cubicBezTo>
                    <a:pt x="53" y="17"/>
                    <a:pt x="68" y="9"/>
                    <a:pt x="85" y="9"/>
                  </a:cubicBezTo>
                  <a:cubicBezTo>
                    <a:pt x="106" y="9"/>
                    <a:pt x="121" y="19"/>
                    <a:pt x="128" y="30"/>
                  </a:cubicBezTo>
                  <a:cubicBezTo>
                    <a:pt x="138" y="44"/>
                    <a:pt x="139" y="61"/>
                    <a:pt x="139" y="78"/>
                  </a:cubicBezTo>
                  <a:cubicBezTo>
                    <a:pt x="139" y="95"/>
                    <a:pt x="138" y="113"/>
                    <a:pt x="128" y="127"/>
                  </a:cubicBezTo>
                  <a:cubicBezTo>
                    <a:pt x="119" y="141"/>
                    <a:pt x="103" y="148"/>
                    <a:pt x="85" y="148"/>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65">
              <a:extLst>
                <a:ext uri="{FF2B5EF4-FFF2-40B4-BE49-F238E27FC236}">
                  <a16:creationId xmlns:a16="http://schemas.microsoft.com/office/drawing/2014/main" id="{6B20380E-88DB-4A1C-AC47-2A618491E49C}"/>
                </a:ext>
              </a:extLst>
            </p:cNvPr>
            <p:cNvSpPr>
              <a:spLocks/>
            </p:cNvSpPr>
            <p:nvPr>
              <p:custDataLst>
                <p:tags r:id="rId21"/>
              </p:custDataLst>
            </p:nvPr>
          </p:nvSpPr>
          <p:spPr bwMode="auto">
            <a:xfrm>
              <a:off x="1318438" y="2375297"/>
              <a:ext cx="57150" cy="71438"/>
            </a:xfrm>
            <a:custGeom>
              <a:avLst/>
              <a:gdLst>
                <a:gd name="T0" fmla="*/ 52 w 125"/>
                <a:gd name="T1" fmla="*/ 75 h 154"/>
                <a:gd name="T2" fmla="*/ 99 w 125"/>
                <a:gd name="T3" fmla="*/ 10 h 154"/>
                <a:gd name="T4" fmla="*/ 93 w 125"/>
                <a:gd name="T5" fmla="*/ 23 h 154"/>
                <a:gd name="T6" fmla="*/ 109 w 125"/>
                <a:gd name="T7" fmla="*/ 39 h 154"/>
                <a:gd name="T8" fmla="*/ 125 w 125"/>
                <a:gd name="T9" fmla="*/ 23 h 154"/>
                <a:gd name="T10" fmla="*/ 97 w 125"/>
                <a:gd name="T11" fmla="*/ 0 h 154"/>
                <a:gd name="T12" fmla="*/ 50 w 125"/>
                <a:gd name="T13" fmla="*/ 38 h 154"/>
                <a:gd name="T14" fmla="*/ 50 w 125"/>
                <a:gd name="T15" fmla="*/ 38 h 154"/>
                <a:gd name="T16" fmla="*/ 50 w 125"/>
                <a:gd name="T17" fmla="*/ 0 h 154"/>
                <a:gd name="T18" fmla="*/ 0 w 125"/>
                <a:gd name="T19" fmla="*/ 4 h 154"/>
                <a:gd name="T20" fmla="*/ 0 w 125"/>
                <a:gd name="T21" fmla="*/ 17 h 154"/>
                <a:gd name="T22" fmla="*/ 26 w 125"/>
                <a:gd name="T23" fmla="*/ 36 h 154"/>
                <a:gd name="T24" fmla="*/ 26 w 125"/>
                <a:gd name="T25" fmla="*/ 127 h 154"/>
                <a:gd name="T26" fmla="*/ 0 w 125"/>
                <a:gd name="T27" fmla="*/ 142 h 154"/>
                <a:gd name="T28" fmla="*/ 0 w 125"/>
                <a:gd name="T29" fmla="*/ 154 h 154"/>
                <a:gd name="T30" fmla="*/ 40 w 125"/>
                <a:gd name="T31" fmla="*/ 153 h 154"/>
                <a:gd name="T32" fmla="*/ 85 w 125"/>
                <a:gd name="T33" fmla="*/ 154 h 154"/>
                <a:gd name="T34" fmla="*/ 85 w 125"/>
                <a:gd name="T35" fmla="*/ 142 h 154"/>
                <a:gd name="T36" fmla="*/ 78 w 125"/>
                <a:gd name="T37" fmla="*/ 142 h 154"/>
                <a:gd name="T38" fmla="*/ 52 w 125"/>
                <a:gd name="T39" fmla="*/ 126 h 154"/>
                <a:gd name="T40" fmla="*/ 52 w 125"/>
                <a:gd name="T41" fmla="*/ 7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54">
                  <a:moveTo>
                    <a:pt x="52" y="75"/>
                  </a:moveTo>
                  <a:cubicBezTo>
                    <a:pt x="52" y="45"/>
                    <a:pt x="66" y="10"/>
                    <a:pt x="99" y="10"/>
                  </a:cubicBezTo>
                  <a:cubicBezTo>
                    <a:pt x="96" y="13"/>
                    <a:pt x="93" y="17"/>
                    <a:pt x="93" y="23"/>
                  </a:cubicBezTo>
                  <a:cubicBezTo>
                    <a:pt x="93" y="34"/>
                    <a:pt x="102" y="39"/>
                    <a:pt x="109" y="39"/>
                  </a:cubicBezTo>
                  <a:cubicBezTo>
                    <a:pt x="117" y="39"/>
                    <a:pt x="125" y="33"/>
                    <a:pt x="125" y="23"/>
                  </a:cubicBezTo>
                  <a:cubicBezTo>
                    <a:pt x="125" y="11"/>
                    <a:pt x="114" y="0"/>
                    <a:pt x="97" y="0"/>
                  </a:cubicBezTo>
                  <a:cubicBezTo>
                    <a:pt x="80" y="0"/>
                    <a:pt x="61" y="11"/>
                    <a:pt x="50" y="38"/>
                  </a:cubicBezTo>
                  <a:lnTo>
                    <a:pt x="50" y="38"/>
                  </a:lnTo>
                  <a:lnTo>
                    <a:pt x="50" y="0"/>
                  </a:lnTo>
                  <a:lnTo>
                    <a:pt x="0" y="4"/>
                  </a:lnTo>
                  <a:lnTo>
                    <a:pt x="0" y="17"/>
                  </a:lnTo>
                  <a:cubicBezTo>
                    <a:pt x="23" y="17"/>
                    <a:pt x="26" y="19"/>
                    <a:pt x="26" y="36"/>
                  </a:cubicBezTo>
                  <a:lnTo>
                    <a:pt x="26" y="127"/>
                  </a:lnTo>
                  <a:cubicBezTo>
                    <a:pt x="26" y="142"/>
                    <a:pt x="23" y="142"/>
                    <a:pt x="0" y="142"/>
                  </a:cubicBezTo>
                  <a:lnTo>
                    <a:pt x="0" y="154"/>
                  </a:lnTo>
                  <a:cubicBezTo>
                    <a:pt x="2" y="154"/>
                    <a:pt x="26" y="153"/>
                    <a:pt x="40" y="153"/>
                  </a:cubicBezTo>
                  <a:cubicBezTo>
                    <a:pt x="55" y="153"/>
                    <a:pt x="70" y="154"/>
                    <a:pt x="85" y="154"/>
                  </a:cubicBezTo>
                  <a:lnTo>
                    <a:pt x="85" y="142"/>
                  </a:lnTo>
                  <a:lnTo>
                    <a:pt x="78" y="142"/>
                  </a:lnTo>
                  <a:cubicBezTo>
                    <a:pt x="52" y="142"/>
                    <a:pt x="52" y="138"/>
                    <a:pt x="52" y="126"/>
                  </a:cubicBezTo>
                  <a:lnTo>
                    <a:pt x="52" y="7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66">
              <a:extLst>
                <a:ext uri="{FF2B5EF4-FFF2-40B4-BE49-F238E27FC236}">
                  <a16:creationId xmlns:a16="http://schemas.microsoft.com/office/drawing/2014/main" id="{F01D3C16-557D-4B18-BCA8-ECE6F8595148}"/>
                </a:ext>
              </a:extLst>
            </p:cNvPr>
            <p:cNvSpPr>
              <a:spLocks noEditPoints="1"/>
            </p:cNvSpPr>
            <p:nvPr>
              <p:custDataLst>
                <p:tags r:id="rId22"/>
              </p:custDataLst>
            </p:nvPr>
          </p:nvSpPr>
          <p:spPr bwMode="auto">
            <a:xfrm>
              <a:off x="1512113" y="1992710"/>
              <a:ext cx="152400" cy="53975"/>
            </a:xfrm>
            <a:custGeom>
              <a:avLst/>
              <a:gdLst>
                <a:gd name="T0" fmla="*/ 315 w 332"/>
                <a:gd name="T1" fmla="*/ 20 h 117"/>
                <a:gd name="T2" fmla="*/ 332 w 332"/>
                <a:gd name="T3" fmla="*/ 10 h 117"/>
                <a:gd name="T4" fmla="*/ 315 w 332"/>
                <a:gd name="T5" fmla="*/ 0 h 117"/>
                <a:gd name="T6" fmla="*/ 16 w 332"/>
                <a:gd name="T7" fmla="*/ 0 h 117"/>
                <a:gd name="T8" fmla="*/ 0 w 332"/>
                <a:gd name="T9" fmla="*/ 10 h 117"/>
                <a:gd name="T10" fmla="*/ 17 w 332"/>
                <a:gd name="T11" fmla="*/ 20 h 117"/>
                <a:gd name="T12" fmla="*/ 315 w 332"/>
                <a:gd name="T13" fmla="*/ 20 h 117"/>
                <a:gd name="T14" fmla="*/ 315 w 332"/>
                <a:gd name="T15" fmla="*/ 117 h 117"/>
                <a:gd name="T16" fmla="*/ 332 w 332"/>
                <a:gd name="T17" fmla="*/ 107 h 117"/>
                <a:gd name="T18" fmla="*/ 315 w 332"/>
                <a:gd name="T19" fmla="*/ 97 h 117"/>
                <a:gd name="T20" fmla="*/ 17 w 332"/>
                <a:gd name="T21" fmla="*/ 97 h 117"/>
                <a:gd name="T22" fmla="*/ 0 w 332"/>
                <a:gd name="T23" fmla="*/ 107 h 117"/>
                <a:gd name="T24" fmla="*/ 16 w 332"/>
                <a:gd name="T25" fmla="*/ 117 h 117"/>
                <a:gd name="T26" fmla="*/ 315 w 332"/>
                <a:gd name="T2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7">
                  <a:moveTo>
                    <a:pt x="315" y="20"/>
                  </a:moveTo>
                  <a:cubicBezTo>
                    <a:pt x="322" y="20"/>
                    <a:pt x="332" y="20"/>
                    <a:pt x="332" y="10"/>
                  </a:cubicBezTo>
                  <a:cubicBezTo>
                    <a:pt x="332" y="0"/>
                    <a:pt x="322" y="0"/>
                    <a:pt x="315" y="0"/>
                  </a:cubicBezTo>
                  <a:lnTo>
                    <a:pt x="16" y="0"/>
                  </a:lnTo>
                  <a:cubicBezTo>
                    <a:pt x="9" y="0"/>
                    <a:pt x="0" y="0"/>
                    <a:pt x="0" y="10"/>
                  </a:cubicBezTo>
                  <a:cubicBezTo>
                    <a:pt x="0" y="20"/>
                    <a:pt x="9" y="20"/>
                    <a:pt x="17" y="20"/>
                  </a:cubicBezTo>
                  <a:lnTo>
                    <a:pt x="315" y="20"/>
                  </a:lnTo>
                  <a:close/>
                  <a:moveTo>
                    <a:pt x="315" y="117"/>
                  </a:moveTo>
                  <a:cubicBezTo>
                    <a:pt x="322" y="117"/>
                    <a:pt x="332" y="117"/>
                    <a:pt x="332" y="107"/>
                  </a:cubicBezTo>
                  <a:cubicBezTo>
                    <a:pt x="332" y="97"/>
                    <a:pt x="322" y="97"/>
                    <a:pt x="315" y="97"/>
                  </a:cubicBezTo>
                  <a:lnTo>
                    <a:pt x="17" y="97"/>
                  </a:lnTo>
                  <a:cubicBezTo>
                    <a:pt x="9" y="97"/>
                    <a:pt x="0" y="97"/>
                    <a:pt x="0" y="107"/>
                  </a:cubicBezTo>
                  <a:cubicBezTo>
                    <a:pt x="0" y="117"/>
                    <a:pt x="9" y="117"/>
                    <a:pt x="16" y="117"/>
                  </a:cubicBezTo>
                  <a:lnTo>
                    <a:pt x="315" y="11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67">
              <a:extLst>
                <a:ext uri="{FF2B5EF4-FFF2-40B4-BE49-F238E27FC236}">
                  <a16:creationId xmlns:a16="http://schemas.microsoft.com/office/drawing/2014/main" id="{640D7355-697B-429D-B6CF-44CB86FD49A3}"/>
                </a:ext>
              </a:extLst>
            </p:cNvPr>
            <p:cNvSpPr>
              <a:spLocks/>
            </p:cNvSpPr>
            <p:nvPr>
              <p:custDataLst>
                <p:tags r:id="rId23"/>
              </p:custDataLst>
            </p:nvPr>
          </p:nvSpPr>
          <p:spPr bwMode="auto">
            <a:xfrm>
              <a:off x="1797863" y="1425972"/>
              <a:ext cx="34925" cy="112713"/>
            </a:xfrm>
            <a:custGeom>
              <a:avLst/>
              <a:gdLst>
                <a:gd name="T0" fmla="*/ 52 w 78"/>
                <a:gd name="T1" fmla="*/ 0 h 242"/>
                <a:gd name="T2" fmla="*/ 0 w 78"/>
                <a:gd name="T3" fmla="*/ 4 h 242"/>
                <a:gd name="T4" fmla="*/ 0 w 78"/>
                <a:gd name="T5" fmla="*/ 17 h 242"/>
                <a:gd name="T6" fmla="*/ 26 w 78"/>
                <a:gd name="T7" fmla="*/ 36 h 242"/>
                <a:gd name="T8" fmla="*/ 26 w 78"/>
                <a:gd name="T9" fmla="*/ 215 h 242"/>
                <a:gd name="T10" fmla="*/ 0 w 78"/>
                <a:gd name="T11" fmla="*/ 230 h 242"/>
                <a:gd name="T12" fmla="*/ 0 w 78"/>
                <a:gd name="T13" fmla="*/ 242 h 242"/>
                <a:gd name="T14" fmla="*/ 39 w 78"/>
                <a:gd name="T15" fmla="*/ 241 h 242"/>
                <a:gd name="T16" fmla="*/ 78 w 78"/>
                <a:gd name="T17" fmla="*/ 242 h 242"/>
                <a:gd name="T18" fmla="*/ 78 w 78"/>
                <a:gd name="T19" fmla="*/ 230 h 242"/>
                <a:gd name="T20" fmla="*/ 52 w 78"/>
                <a:gd name="T21" fmla="*/ 215 h 242"/>
                <a:gd name="T22" fmla="*/ 52 w 78"/>
                <a:gd name="T2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242">
                  <a:moveTo>
                    <a:pt x="52" y="0"/>
                  </a:moveTo>
                  <a:lnTo>
                    <a:pt x="0" y="4"/>
                  </a:lnTo>
                  <a:lnTo>
                    <a:pt x="0" y="17"/>
                  </a:lnTo>
                  <a:cubicBezTo>
                    <a:pt x="23" y="17"/>
                    <a:pt x="26" y="19"/>
                    <a:pt x="26" y="36"/>
                  </a:cubicBezTo>
                  <a:lnTo>
                    <a:pt x="26" y="215"/>
                  </a:lnTo>
                  <a:cubicBezTo>
                    <a:pt x="26" y="230"/>
                    <a:pt x="23" y="230"/>
                    <a:pt x="0" y="230"/>
                  </a:cubicBezTo>
                  <a:lnTo>
                    <a:pt x="0" y="242"/>
                  </a:lnTo>
                  <a:cubicBezTo>
                    <a:pt x="1" y="242"/>
                    <a:pt x="25" y="241"/>
                    <a:pt x="39" y="241"/>
                  </a:cubicBezTo>
                  <a:cubicBezTo>
                    <a:pt x="52" y="241"/>
                    <a:pt x="65" y="241"/>
                    <a:pt x="78" y="242"/>
                  </a:cubicBezTo>
                  <a:lnTo>
                    <a:pt x="78" y="230"/>
                  </a:lnTo>
                  <a:cubicBezTo>
                    <a:pt x="56" y="230"/>
                    <a:pt x="52" y="230"/>
                    <a:pt x="52" y="215"/>
                  </a:cubicBezTo>
                  <a:lnTo>
                    <a:pt x="52" y="0"/>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68">
              <a:extLst>
                <a:ext uri="{FF2B5EF4-FFF2-40B4-BE49-F238E27FC236}">
                  <a16:creationId xmlns:a16="http://schemas.microsoft.com/office/drawing/2014/main" id="{BB07B03D-9354-406B-B7D0-867C1F3622B8}"/>
                </a:ext>
              </a:extLst>
            </p:cNvPr>
            <p:cNvSpPr>
              <a:spLocks noEditPoints="1"/>
            </p:cNvSpPr>
            <p:nvPr>
              <p:custDataLst>
                <p:tags r:id="rId24"/>
              </p:custDataLst>
            </p:nvPr>
          </p:nvSpPr>
          <p:spPr bwMode="auto">
            <a:xfrm>
              <a:off x="1848663" y="1429147"/>
              <a:ext cx="34925" cy="109538"/>
            </a:xfrm>
            <a:custGeom>
              <a:avLst/>
              <a:gdLst>
                <a:gd name="T0" fmla="*/ 54 w 76"/>
                <a:gd name="T1" fmla="*/ 20 h 235"/>
                <a:gd name="T2" fmla="*/ 33 w 76"/>
                <a:gd name="T3" fmla="*/ 0 h 235"/>
                <a:gd name="T4" fmla="*/ 14 w 76"/>
                <a:gd name="T5" fmla="*/ 20 h 235"/>
                <a:gd name="T6" fmla="*/ 33 w 76"/>
                <a:gd name="T7" fmla="*/ 40 h 235"/>
                <a:gd name="T8" fmla="*/ 54 w 76"/>
                <a:gd name="T9" fmla="*/ 20 h 235"/>
                <a:gd name="T10" fmla="*/ 1 w 76"/>
                <a:gd name="T11" fmla="*/ 85 h 235"/>
                <a:gd name="T12" fmla="*/ 1 w 76"/>
                <a:gd name="T13" fmla="*/ 98 h 235"/>
                <a:gd name="T14" fmla="*/ 26 w 76"/>
                <a:gd name="T15" fmla="*/ 117 h 235"/>
                <a:gd name="T16" fmla="*/ 26 w 76"/>
                <a:gd name="T17" fmla="*/ 208 h 235"/>
                <a:gd name="T18" fmla="*/ 0 w 76"/>
                <a:gd name="T19" fmla="*/ 223 h 235"/>
                <a:gd name="T20" fmla="*/ 0 w 76"/>
                <a:gd name="T21" fmla="*/ 235 h 235"/>
                <a:gd name="T22" fmla="*/ 39 w 76"/>
                <a:gd name="T23" fmla="*/ 234 h 235"/>
                <a:gd name="T24" fmla="*/ 76 w 76"/>
                <a:gd name="T25" fmla="*/ 235 h 235"/>
                <a:gd name="T26" fmla="*/ 76 w 76"/>
                <a:gd name="T27" fmla="*/ 223 h 235"/>
                <a:gd name="T28" fmla="*/ 52 w 76"/>
                <a:gd name="T29" fmla="*/ 208 h 235"/>
                <a:gd name="T30" fmla="*/ 52 w 76"/>
                <a:gd name="T31" fmla="*/ 81 h 235"/>
                <a:gd name="T32" fmla="*/ 1 w 76"/>
                <a:gd name="T33" fmla="*/ 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35">
                  <a:moveTo>
                    <a:pt x="54" y="20"/>
                  </a:moveTo>
                  <a:cubicBezTo>
                    <a:pt x="54" y="10"/>
                    <a:pt x="45" y="0"/>
                    <a:pt x="33" y="0"/>
                  </a:cubicBezTo>
                  <a:cubicBezTo>
                    <a:pt x="23" y="0"/>
                    <a:pt x="14" y="9"/>
                    <a:pt x="14" y="20"/>
                  </a:cubicBezTo>
                  <a:cubicBezTo>
                    <a:pt x="14" y="33"/>
                    <a:pt x="24" y="40"/>
                    <a:pt x="33" y="40"/>
                  </a:cubicBezTo>
                  <a:cubicBezTo>
                    <a:pt x="45" y="40"/>
                    <a:pt x="54" y="32"/>
                    <a:pt x="54" y="20"/>
                  </a:cubicBezTo>
                  <a:close/>
                  <a:moveTo>
                    <a:pt x="1" y="85"/>
                  </a:moveTo>
                  <a:lnTo>
                    <a:pt x="1" y="98"/>
                  </a:lnTo>
                  <a:cubicBezTo>
                    <a:pt x="23" y="98"/>
                    <a:pt x="26" y="100"/>
                    <a:pt x="26" y="117"/>
                  </a:cubicBezTo>
                  <a:lnTo>
                    <a:pt x="26" y="208"/>
                  </a:lnTo>
                  <a:cubicBezTo>
                    <a:pt x="26" y="223"/>
                    <a:pt x="22" y="223"/>
                    <a:pt x="0" y="223"/>
                  </a:cubicBezTo>
                  <a:lnTo>
                    <a:pt x="0" y="235"/>
                  </a:lnTo>
                  <a:cubicBezTo>
                    <a:pt x="0" y="235"/>
                    <a:pt x="25" y="234"/>
                    <a:pt x="39" y="234"/>
                  </a:cubicBezTo>
                  <a:cubicBezTo>
                    <a:pt x="51" y="234"/>
                    <a:pt x="63" y="234"/>
                    <a:pt x="76" y="235"/>
                  </a:cubicBezTo>
                  <a:lnTo>
                    <a:pt x="76" y="223"/>
                  </a:lnTo>
                  <a:cubicBezTo>
                    <a:pt x="55" y="223"/>
                    <a:pt x="52" y="223"/>
                    <a:pt x="52" y="208"/>
                  </a:cubicBezTo>
                  <a:lnTo>
                    <a:pt x="52" y="81"/>
                  </a:lnTo>
                  <a:lnTo>
                    <a:pt x="1" y="8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69">
              <a:extLst>
                <a:ext uri="{FF2B5EF4-FFF2-40B4-BE49-F238E27FC236}">
                  <a16:creationId xmlns:a16="http://schemas.microsoft.com/office/drawing/2014/main" id="{FAF899D6-D3E5-444B-AD6D-962885D7EA0C}"/>
                </a:ext>
              </a:extLst>
            </p:cNvPr>
            <p:cNvSpPr>
              <a:spLocks/>
            </p:cNvSpPr>
            <p:nvPr>
              <p:custDataLst>
                <p:tags r:id="rId25"/>
              </p:custDataLst>
            </p:nvPr>
          </p:nvSpPr>
          <p:spPr bwMode="auto">
            <a:xfrm>
              <a:off x="1899463" y="1425972"/>
              <a:ext cx="84138" cy="112713"/>
            </a:xfrm>
            <a:custGeom>
              <a:avLst/>
              <a:gdLst>
                <a:gd name="T0" fmla="*/ 96 w 182"/>
                <a:gd name="T1" fmla="*/ 148 h 242"/>
                <a:gd name="T2" fmla="*/ 174 w 182"/>
                <a:gd name="T3" fmla="*/ 105 h 242"/>
                <a:gd name="T4" fmla="*/ 174 w 182"/>
                <a:gd name="T5" fmla="*/ 92 h 242"/>
                <a:gd name="T6" fmla="*/ 150 w 182"/>
                <a:gd name="T7" fmla="*/ 93 h 242"/>
                <a:gd name="T8" fmla="*/ 108 w 182"/>
                <a:gd name="T9" fmla="*/ 92 h 242"/>
                <a:gd name="T10" fmla="*/ 108 w 182"/>
                <a:gd name="T11" fmla="*/ 105 h 242"/>
                <a:gd name="T12" fmla="*/ 115 w 182"/>
                <a:gd name="T13" fmla="*/ 111 h 242"/>
                <a:gd name="T14" fmla="*/ 104 w 182"/>
                <a:gd name="T15" fmla="*/ 126 h 242"/>
                <a:gd name="T16" fmla="*/ 52 w 182"/>
                <a:gd name="T17" fmla="*/ 166 h 242"/>
                <a:gd name="T18" fmla="*/ 52 w 182"/>
                <a:gd name="T19" fmla="*/ 0 h 242"/>
                <a:gd name="T20" fmla="*/ 0 w 182"/>
                <a:gd name="T21" fmla="*/ 4 h 242"/>
                <a:gd name="T22" fmla="*/ 0 w 182"/>
                <a:gd name="T23" fmla="*/ 17 h 242"/>
                <a:gd name="T24" fmla="*/ 26 w 182"/>
                <a:gd name="T25" fmla="*/ 36 h 242"/>
                <a:gd name="T26" fmla="*/ 26 w 182"/>
                <a:gd name="T27" fmla="*/ 215 h 242"/>
                <a:gd name="T28" fmla="*/ 0 w 182"/>
                <a:gd name="T29" fmla="*/ 230 h 242"/>
                <a:gd name="T30" fmla="*/ 0 w 182"/>
                <a:gd name="T31" fmla="*/ 242 h 242"/>
                <a:gd name="T32" fmla="*/ 39 w 182"/>
                <a:gd name="T33" fmla="*/ 241 h 242"/>
                <a:gd name="T34" fmla="*/ 77 w 182"/>
                <a:gd name="T35" fmla="*/ 242 h 242"/>
                <a:gd name="T36" fmla="*/ 77 w 182"/>
                <a:gd name="T37" fmla="*/ 230 h 242"/>
                <a:gd name="T38" fmla="*/ 51 w 182"/>
                <a:gd name="T39" fmla="*/ 215 h 242"/>
                <a:gd name="T40" fmla="*/ 51 w 182"/>
                <a:gd name="T41" fmla="*/ 182 h 242"/>
                <a:gd name="T42" fmla="*/ 76 w 182"/>
                <a:gd name="T43" fmla="*/ 162 h 242"/>
                <a:gd name="T44" fmla="*/ 114 w 182"/>
                <a:gd name="T45" fmla="*/ 209 h 242"/>
                <a:gd name="T46" fmla="*/ 122 w 182"/>
                <a:gd name="T47" fmla="*/ 223 h 242"/>
                <a:gd name="T48" fmla="*/ 113 w 182"/>
                <a:gd name="T49" fmla="*/ 230 h 242"/>
                <a:gd name="T50" fmla="*/ 113 w 182"/>
                <a:gd name="T51" fmla="*/ 242 h 242"/>
                <a:gd name="T52" fmla="*/ 152 w 182"/>
                <a:gd name="T53" fmla="*/ 241 h 242"/>
                <a:gd name="T54" fmla="*/ 182 w 182"/>
                <a:gd name="T55" fmla="*/ 242 h 242"/>
                <a:gd name="T56" fmla="*/ 182 w 182"/>
                <a:gd name="T57" fmla="*/ 230 h 242"/>
                <a:gd name="T58" fmla="*/ 152 w 182"/>
                <a:gd name="T59" fmla="*/ 216 h 242"/>
                <a:gd name="T60" fmla="*/ 96 w 182"/>
                <a:gd name="T61" fmla="*/ 14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2" h="242">
                  <a:moveTo>
                    <a:pt x="96" y="148"/>
                  </a:moveTo>
                  <a:cubicBezTo>
                    <a:pt x="138" y="115"/>
                    <a:pt x="150" y="105"/>
                    <a:pt x="174" y="105"/>
                  </a:cubicBezTo>
                  <a:lnTo>
                    <a:pt x="174" y="92"/>
                  </a:lnTo>
                  <a:cubicBezTo>
                    <a:pt x="167" y="93"/>
                    <a:pt x="158" y="93"/>
                    <a:pt x="150" y="93"/>
                  </a:cubicBezTo>
                  <a:cubicBezTo>
                    <a:pt x="136" y="93"/>
                    <a:pt x="122" y="93"/>
                    <a:pt x="108" y="92"/>
                  </a:cubicBezTo>
                  <a:lnTo>
                    <a:pt x="108" y="105"/>
                  </a:lnTo>
                  <a:cubicBezTo>
                    <a:pt x="113" y="105"/>
                    <a:pt x="115" y="108"/>
                    <a:pt x="115" y="111"/>
                  </a:cubicBezTo>
                  <a:cubicBezTo>
                    <a:pt x="115" y="116"/>
                    <a:pt x="108" y="123"/>
                    <a:pt x="104" y="126"/>
                  </a:cubicBezTo>
                  <a:lnTo>
                    <a:pt x="52" y="166"/>
                  </a:lnTo>
                  <a:lnTo>
                    <a:pt x="52" y="0"/>
                  </a:lnTo>
                  <a:lnTo>
                    <a:pt x="0" y="4"/>
                  </a:lnTo>
                  <a:lnTo>
                    <a:pt x="0" y="17"/>
                  </a:lnTo>
                  <a:cubicBezTo>
                    <a:pt x="23" y="17"/>
                    <a:pt x="26" y="19"/>
                    <a:pt x="26" y="36"/>
                  </a:cubicBezTo>
                  <a:lnTo>
                    <a:pt x="26" y="215"/>
                  </a:lnTo>
                  <a:cubicBezTo>
                    <a:pt x="26" y="230"/>
                    <a:pt x="23" y="230"/>
                    <a:pt x="0" y="230"/>
                  </a:cubicBezTo>
                  <a:lnTo>
                    <a:pt x="0" y="242"/>
                  </a:lnTo>
                  <a:cubicBezTo>
                    <a:pt x="13" y="241"/>
                    <a:pt x="26" y="241"/>
                    <a:pt x="39" y="241"/>
                  </a:cubicBezTo>
                  <a:cubicBezTo>
                    <a:pt x="52" y="241"/>
                    <a:pt x="65" y="241"/>
                    <a:pt x="77" y="242"/>
                  </a:cubicBezTo>
                  <a:lnTo>
                    <a:pt x="77" y="230"/>
                  </a:lnTo>
                  <a:cubicBezTo>
                    <a:pt x="55" y="230"/>
                    <a:pt x="51" y="230"/>
                    <a:pt x="51" y="215"/>
                  </a:cubicBezTo>
                  <a:lnTo>
                    <a:pt x="51" y="182"/>
                  </a:lnTo>
                  <a:lnTo>
                    <a:pt x="76" y="162"/>
                  </a:lnTo>
                  <a:lnTo>
                    <a:pt x="114" y="209"/>
                  </a:lnTo>
                  <a:cubicBezTo>
                    <a:pt x="118" y="214"/>
                    <a:pt x="122" y="219"/>
                    <a:pt x="122" y="223"/>
                  </a:cubicBezTo>
                  <a:cubicBezTo>
                    <a:pt x="122" y="229"/>
                    <a:pt x="116" y="230"/>
                    <a:pt x="113" y="230"/>
                  </a:cubicBezTo>
                  <a:lnTo>
                    <a:pt x="113" y="242"/>
                  </a:lnTo>
                  <a:cubicBezTo>
                    <a:pt x="117" y="242"/>
                    <a:pt x="142" y="241"/>
                    <a:pt x="152" y="241"/>
                  </a:cubicBezTo>
                  <a:cubicBezTo>
                    <a:pt x="162" y="241"/>
                    <a:pt x="172" y="242"/>
                    <a:pt x="182" y="242"/>
                  </a:cubicBezTo>
                  <a:lnTo>
                    <a:pt x="182" y="230"/>
                  </a:lnTo>
                  <a:cubicBezTo>
                    <a:pt x="169" y="230"/>
                    <a:pt x="162" y="229"/>
                    <a:pt x="152" y="216"/>
                  </a:cubicBezTo>
                  <a:lnTo>
                    <a:pt x="96" y="14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70">
              <a:extLst>
                <a:ext uri="{FF2B5EF4-FFF2-40B4-BE49-F238E27FC236}">
                  <a16:creationId xmlns:a16="http://schemas.microsoft.com/office/drawing/2014/main" id="{826203F4-0021-49C3-ACAA-3770FF9D9272}"/>
                </a:ext>
              </a:extLst>
            </p:cNvPr>
            <p:cNvSpPr>
              <a:spLocks noEditPoints="1"/>
            </p:cNvSpPr>
            <p:nvPr>
              <p:custDataLst>
                <p:tags r:id="rId26"/>
              </p:custDataLst>
            </p:nvPr>
          </p:nvSpPr>
          <p:spPr bwMode="auto">
            <a:xfrm>
              <a:off x="1989950" y="1467247"/>
              <a:ext cx="68263" cy="73025"/>
            </a:xfrm>
            <a:custGeom>
              <a:avLst/>
              <a:gdLst>
                <a:gd name="T0" fmla="*/ 140 w 150"/>
                <a:gd name="T1" fmla="*/ 76 h 159"/>
                <a:gd name="T2" fmla="*/ 150 w 150"/>
                <a:gd name="T3" fmla="*/ 68 h 159"/>
                <a:gd name="T4" fmla="*/ 81 w 150"/>
                <a:gd name="T5" fmla="*/ 0 h 159"/>
                <a:gd name="T6" fmla="*/ 0 w 150"/>
                <a:gd name="T7" fmla="*/ 79 h 159"/>
                <a:gd name="T8" fmla="*/ 85 w 150"/>
                <a:gd name="T9" fmla="*/ 159 h 159"/>
                <a:gd name="T10" fmla="*/ 150 w 150"/>
                <a:gd name="T11" fmla="*/ 113 h 159"/>
                <a:gd name="T12" fmla="*/ 144 w 150"/>
                <a:gd name="T13" fmla="*/ 109 h 159"/>
                <a:gd name="T14" fmla="*/ 137 w 150"/>
                <a:gd name="T15" fmla="*/ 114 h 159"/>
                <a:gd name="T16" fmla="*/ 88 w 150"/>
                <a:gd name="T17" fmla="*/ 148 h 159"/>
                <a:gd name="T18" fmla="*/ 45 w 150"/>
                <a:gd name="T19" fmla="*/ 127 h 159"/>
                <a:gd name="T20" fmla="*/ 32 w 150"/>
                <a:gd name="T21" fmla="*/ 76 h 159"/>
                <a:gd name="T22" fmla="*/ 140 w 150"/>
                <a:gd name="T23" fmla="*/ 76 h 159"/>
                <a:gd name="T24" fmla="*/ 32 w 150"/>
                <a:gd name="T25" fmla="*/ 67 h 159"/>
                <a:gd name="T26" fmla="*/ 81 w 150"/>
                <a:gd name="T27" fmla="*/ 9 h 159"/>
                <a:gd name="T28" fmla="*/ 125 w 150"/>
                <a:gd name="T29" fmla="*/ 67 h 159"/>
                <a:gd name="T30" fmla="*/ 32 w 150"/>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59">
                  <a:moveTo>
                    <a:pt x="140" y="76"/>
                  </a:moveTo>
                  <a:cubicBezTo>
                    <a:pt x="147" y="76"/>
                    <a:pt x="150" y="76"/>
                    <a:pt x="150" y="68"/>
                  </a:cubicBezTo>
                  <a:cubicBezTo>
                    <a:pt x="150" y="37"/>
                    <a:pt x="133" y="0"/>
                    <a:pt x="81" y="0"/>
                  </a:cubicBezTo>
                  <a:cubicBezTo>
                    <a:pt x="35" y="0"/>
                    <a:pt x="0" y="36"/>
                    <a:pt x="0" y="79"/>
                  </a:cubicBezTo>
                  <a:cubicBezTo>
                    <a:pt x="0" y="123"/>
                    <a:pt x="39" y="159"/>
                    <a:pt x="85" y="159"/>
                  </a:cubicBezTo>
                  <a:cubicBezTo>
                    <a:pt x="132" y="159"/>
                    <a:pt x="150" y="121"/>
                    <a:pt x="150" y="113"/>
                  </a:cubicBezTo>
                  <a:cubicBezTo>
                    <a:pt x="150" y="112"/>
                    <a:pt x="149" y="109"/>
                    <a:pt x="144" y="109"/>
                  </a:cubicBezTo>
                  <a:cubicBezTo>
                    <a:pt x="139" y="109"/>
                    <a:pt x="139" y="111"/>
                    <a:pt x="137" y="114"/>
                  </a:cubicBezTo>
                  <a:cubicBezTo>
                    <a:pt x="127" y="142"/>
                    <a:pt x="100" y="148"/>
                    <a:pt x="88" y="148"/>
                  </a:cubicBezTo>
                  <a:cubicBezTo>
                    <a:pt x="71" y="148"/>
                    <a:pt x="56" y="140"/>
                    <a:pt x="45" y="127"/>
                  </a:cubicBezTo>
                  <a:cubicBezTo>
                    <a:pt x="32" y="111"/>
                    <a:pt x="32" y="89"/>
                    <a:pt x="32" y="76"/>
                  </a:cubicBezTo>
                  <a:lnTo>
                    <a:pt x="140" y="76"/>
                  </a:lnTo>
                  <a:close/>
                  <a:moveTo>
                    <a:pt x="32" y="67"/>
                  </a:moveTo>
                  <a:cubicBezTo>
                    <a:pt x="36" y="18"/>
                    <a:pt x="67" y="9"/>
                    <a:pt x="81" y="9"/>
                  </a:cubicBezTo>
                  <a:cubicBezTo>
                    <a:pt x="124" y="9"/>
                    <a:pt x="125" y="58"/>
                    <a:pt x="125" y="67"/>
                  </a:cubicBezTo>
                  <a:lnTo>
                    <a:pt x="32" y="6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71">
              <a:extLst>
                <a:ext uri="{FF2B5EF4-FFF2-40B4-BE49-F238E27FC236}">
                  <a16:creationId xmlns:a16="http://schemas.microsoft.com/office/drawing/2014/main" id="{98F1CBB4-3E4A-49C7-9CBD-7428D21A4333}"/>
                </a:ext>
              </a:extLst>
            </p:cNvPr>
            <p:cNvSpPr>
              <a:spLocks/>
            </p:cNvSpPr>
            <p:nvPr>
              <p:custDataLst>
                <p:tags r:id="rId27"/>
              </p:custDataLst>
            </p:nvPr>
          </p:nvSpPr>
          <p:spPr bwMode="auto">
            <a:xfrm>
              <a:off x="2074088" y="1425972"/>
              <a:ext cx="34925" cy="112713"/>
            </a:xfrm>
            <a:custGeom>
              <a:avLst/>
              <a:gdLst>
                <a:gd name="T0" fmla="*/ 53 w 79"/>
                <a:gd name="T1" fmla="*/ 0 h 242"/>
                <a:gd name="T2" fmla="*/ 0 w 79"/>
                <a:gd name="T3" fmla="*/ 4 h 242"/>
                <a:gd name="T4" fmla="*/ 0 w 79"/>
                <a:gd name="T5" fmla="*/ 17 h 242"/>
                <a:gd name="T6" fmla="*/ 26 w 79"/>
                <a:gd name="T7" fmla="*/ 36 h 242"/>
                <a:gd name="T8" fmla="*/ 26 w 79"/>
                <a:gd name="T9" fmla="*/ 215 h 242"/>
                <a:gd name="T10" fmla="*/ 0 w 79"/>
                <a:gd name="T11" fmla="*/ 230 h 242"/>
                <a:gd name="T12" fmla="*/ 0 w 79"/>
                <a:gd name="T13" fmla="*/ 242 h 242"/>
                <a:gd name="T14" fmla="*/ 39 w 79"/>
                <a:gd name="T15" fmla="*/ 241 h 242"/>
                <a:gd name="T16" fmla="*/ 79 w 79"/>
                <a:gd name="T17" fmla="*/ 242 h 242"/>
                <a:gd name="T18" fmla="*/ 79 w 79"/>
                <a:gd name="T19" fmla="*/ 230 h 242"/>
                <a:gd name="T20" fmla="*/ 53 w 79"/>
                <a:gd name="T21" fmla="*/ 215 h 242"/>
                <a:gd name="T22" fmla="*/ 53 w 79"/>
                <a:gd name="T2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42">
                  <a:moveTo>
                    <a:pt x="53" y="0"/>
                  </a:moveTo>
                  <a:lnTo>
                    <a:pt x="0" y="4"/>
                  </a:lnTo>
                  <a:lnTo>
                    <a:pt x="0" y="17"/>
                  </a:lnTo>
                  <a:cubicBezTo>
                    <a:pt x="24" y="17"/>
                    <a:pt x="26" y="19"/>
                    <a:pt x="26" y="36"/>
                  </a:cubicBezTo>
                  <a:lnTo>
                    <a:pt x="26" y="215"/>
                  </a:lnTo>
                  <a:cubicBezTo>
                    <a:pt x="26" y="230"/>
                    <a:pt x="23" y="230"/>
                    <a:pt x="0" y="230"/>
                  </a:cubicBezTo>
                  <a:lnTo>
                    <a:pt x="0" y="242"/>
                  </a:lnTo>
                  <a:cubicBezTo>
                    <a:pt x="1" y="242"/>
                    <a:pt x="25" y="241"/>
                    <a:pt x="39" y="241"/>
                  </a:cubicBezTo>
                  <a:cubicBezTo>
                    <a:pt x="53" y="241"/>
                    <a:pt x="65" y="241"/>
                    <a:pt x="79" y="242"/>
                  </a:cubicBezTo>
                  <a:lnTo>
                    <a:pt x="79" y="230"/>
                  </a:lnTo>
                  <a:cubicBezTo>
                    <a:pt x="56" y="230"/>
                    <a:pt x="53" y="230"/>
                    <a:pt x="53" y="215"/>
                  </a:cubicBezTo>
                  <a:lnTo>
                    <a:pt x="53" y="0"/>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72">
              <a:extLst>
                <a:ext uri="{FF2B5EF4-FFF2-40B4-BE49-F238E27FC236}">
                  <a16:creationId xmlns:a16="http://schemas.microsoft.com/office/drawing/2014/main" id="{404C7E91-3FA2-4EBD-9D18-C18990BF5C90}"/>
                </a:ext>
              </a:extLst>
            </p:cNvPr>
            <p:cNvSpPr>
              <a:spLocks noEditPoints="1"/>
            </p:cNvSpPr>
            <p:nvPr>
              <p:custDataLst>
                <p:tags r:id="rId28"/>
              </p:custDataLst>
            </p:nvPr>
          </p:nvSpPr>
          <p:spPr bwMode="auto">
            <a:xfrm>
              <a:off x="2124888" y="1429147"/>
              <a:ext cx="34925" cy="109538"/>
            </a:xfrm>
            <a:custGeom>
              <a:avLst/>
              <a:gdLst>
                <a:gd name="T0" fmla="*/ 54 w 76"/>
                <a:gd name="T1" fmla="*/ 20 h 235"/>
                <a:gd name="T2" fmla="*/ 34 w 76"/>
                <a:gd name="T3" fmla="*/ 0 h 235"/>
                <a:gd name="T4" fmla="*/ 14 w 76"/>
                <a:gd name="T5" fmla="*/ 20 h 235"/>
                <a:gd name="T6" fmla="*/ 34 w 76"/>
                <a:gd name="T7" fmla="*/ 40 h 235"/>
                <a:gd name="T8" fmla="*/ 54 w 76"/>
                <a:gd name="T9" fmla="*/ 20 h 235"/>
                <a:gd name="T10" fmla="*/ 1 w 76"/>
                <a:gd name="T11" fmla="*/ 85 h 235"/>
                <a:gd name="T12" fmla="*/ 1 w 76"/>
                <a:gd name="T13" fmla="*/ 98 h 235"/>
                <a:gd name="T14" fmla="*/ 26 w 76"/>
                <a:gd name="T15" fmla="*/ 117 h 235"/>
                <a:gd name="T16" fmla="*/ 26 w 76"/>
                <a:gd name="T17" fmla="*/ 208 h 235"/>
                <a:gd name="T18" fmla="*/ 0 w 76"/>
                <a:gd name="T19" fmla="*/ 223 h 235"/>
                <a:gd name="T20" fmla="*/ 0 w 76"/>
                <a:gd name="T21" fmla="*/ 235 h 235"/>
                <a:gd name="T22" fmla="*/ 39 w 76"/>
                <a:gd name="T23" fmla="*/ 234 h 235"/>
                <a:gd name="T24" fmla="*/ 76 w 76"/>
                <a:gd name="T25" fmla="*/ 235 h 235"/>
                <a:gd name="T26" fmla="*/ 76 w 76"/>
                <a:gd name="T27" fmla="*/ 223 h 235"/>
                <a:gd name="T28" fmla="*/ 52 w 76"/>
                <a:gd name="T29" fmla="*/ 208 h 235"/>
                <a:gd name="T30" fmla="*/ 52 w 76"/>
                <a:gd name="T31" fmla="*/ 81 h 235"/>
                <a:gd name="T32" fmla="*/ 1 w 76"/>
                <a:gd name="T33" fmla="*/ 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35">
                  <a:moveTo>
                    <a:pt x="54" y="20"/>
                  </a:moveTo>
                  <a:cubicBezTo>
                    <a:pt x="54" y="10"/>
                    <a:pt x="46" y="0"/>
                    <a:pt x="34" y="0"/>
                  </a:cubicBezTo>
                  <a:cubicBezTo>
                    <a:pt x="23" y="0"/>
                    <a:pt x="14" y="9"/>
                    <a:pt x="14" y="20"/>
                  </a:cubicBezTo>
                  <a:cubicBezTo>
                    <a:pt x="14" y="33"/>
                    <a:pt x="24" y="40"/>
                    <a:pt x="34" y="40"/>
                  </a:cubicBezTo>
                  <a:cubicBezTo>
                    <a:pt x="45" y="40"/>
                    <a:pt x="54" y="32"/>
                    <a:pt x="54" y="20"/>
                  </a:cubicBezTo>
                  <a:close/>
                  <a:moveTo>
                    <a:pt x="1" y="85"/>
                  </a:moveTo>
                  <a:lnTo>
                    <a:pt x="1" y="98"/>
                  </a:lnTo>
                  <a:cubicBezTo>
                    <a:pt x="23" y="98"/>
                    <a:pt x="26" y="100"/>
                    <a:pt x="26" y="117"/>
                  </a:cubicBezTo>
                  <a:lnTo>
                    <a:pt x="26" y="208"/>
                  </a:lnTo>
                  <a:cubicBezTo>
                    <a:pt x="26" y="223"/>
                    <a:pt x="23" y="223"/>
                    <a:pt x="0" y="223"/>
                  </a:cubicBezTo>
                  <a:lnTo>
                    <a:pt x="0" y="235"/>
                  </a:lnTo>
                  <a:cubicBezTo>
                    <a:pt x="1" y="235"/>
                    <a:pt x="25" y="234"/>
                    <a:pt x="39" y="234"/>
                  </a:cubicBezTo>
                  <a:cubicBezTo>
                    <a:pt x="51" y="234"/>
                    <a:pt x="64" y="234"/>
                    <a:pt x="76" y="235"/>
                  </a:cubicBezTo>
                  <a:lnTo>
                    <a:pt x="76" y="223"/>
                  </a:lnTo>
                  <a:cubicBezTo>
                    <a:pt x="56" y="223"/>
                    <a:pt x="52" y="223"/>
                    <a:pt x="52" y="208"/>
                  </a:cubicBezTo>
                  <a:lnTo>
                    <a:pt x="52" y="81"/>
                  </a:lnTo>
                  <a:lnTo>
                    <a:pt x="1" y="8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73">
              <a:extLst>
                <a:ext uri="{FF2B5EF4-FFF2-40B4-BE49-F238E27FC236}">
                  <a16:creationId xmlns:a16="http://schemas.microsoft.com/office/drawing/2014/main" id="{21E88C4B-2DDC-4E15-BADF-247B53B5FA4C}"/>
                </a:ext>
              </a:extLst>
            </p:cNvPr>
            <p:cNvSpPr>
              <a:spLocks/>
            </p:cNvSpPr>
            <p:nvPr>
              <p:custDataLst>
                <p:tags r:id="rId29"/>
              </p:custDataLst>
            </p:nvPr>
          </p:nvSpPr>
          <p:spPr bwMode="auto">
            <a:xfrm>
              <a:off x="2177275" y="1425972"/>
              <a:ext cx="85725" cy="112713"/>
            </a:xfrm>
            <a:custGeom>
              <a:avLst/>
              <a:gdLst>
                <a:gd name="T0" fmla="*/ 161 w 187"/>
                <a:gd name="T1" fmla="*/ 137 h 242"/>
                <a:gd name="T2" fmla="*/ 109 w 187"/>
                <a:gd name="T3" fmla="*/ 88 h 242"/>
                <a:gd name="T4" fmla="*/ 53 w 187"/>
                <a:gd name="T5" fmla="*/ 120 h 242"/>
                <a:gd name="T6" fmla="*/ 52 w 187"/>
                <a:gd name="T7" fmla="*/ 120 h 242"/>
                <a:gd name="T8" fmla="*/ 52 w 187"/>
                <a:gd name="T9" fmla="*/ 0 h 242"/>
                <a:gd name="T10" fmla="*/ 0 w 187"/>
                <a:gd name="T11" fmla="*/ 4 h 242"/>
                <a:gd name="T12" fmla="*/ 0 w 187"/>
                <a:gd name="T13" fmla="*/ 17 h 242"/>
                <a:gd name="T14" fmla="*/ 26 w 187"/>
                <a:gd name="T15" fmla="*/ 36 h 242"/>
                <a:gd name="T16" fmla="*/ 26 w 187"/>
                <a:gd name="T17" fmla="*/ 215 h 242"/>
                <a:gd name="T18" fmla="*/ 0 w 187"/>
                <a:gd name="T19" fmla="*/ 230 h 242"/>
                <a:gd name="T20" fmla="*/ 0 w 187"/>
                <a:gd name="T21" fmla="*/ 242 h 242"/>
                <a:gd name="T22" fmla="*/ 40 w 187"/>
                <a:gd name="T23" fmla="*/ 241 h 242"/>
                <a:gd name="T24" fmla="*/ 80 w 187"/>
                <a:gd name="T25" fmla="*/ 242 h 242"/>
                <a:gd name="T26" fmla="*/ 80 w 187"/>
                <a:gd name="T27" fmla="*/ 230 h 242"/>
                <a:gd name="T28" fmla="*/ 54 w 187"/>
                <a:gd name="T29" fmla="*/ 215 h 242"/>
                <a:gd name="T30" fmla="*/ 54 w 187"/>
                <a:gd name="T31" fmla="*/ 152 h 242"/>
                <a:gd name="T32" fmla="*/ 106 w 187"/>
                <a:gd name="T33" fmla="*/ 98 h 242"/>
                <a:gd name="T34" fmla="*/ 133 w 187"/>
                <a:gd name="T35" fmla="*/ 135 h 242"/>
                <a:gd name="T36" fmla="*/ 133 w 187"/>
                <a:gd name="T37" fmla="*/ 215 h 242"/>
                <a:gd name="T38" fmla="*/ 107 w 187"/>
                <a:gd name="T39" fmla="*/ 230 h 242"/>
                <a:gd name="T40" fmla="*/ 107 w 187"/>
                <a:gd name="T41" fmla="*/ 242 h 242"/>
                <a:gd name="T42" fmla="*/ 147 w 187"/>
                <a:gd name="T43" fmla="*/ 241 h 242"/>
                <a:gd name="T44" fmla="*/ 187 w 187"/>
                <a:gd name="T45" fmla="*/ 242 h 242"/>
                <a:gd name="T46" fmla="*/ 187 w 187"/>
                <a:gd name="T47" fmla="*/ 230 h 242"/>
                <a:gd name="T48" fmla="*/ 161 w 187"/>
                <a:gd name="T49" fmla="*/ 215 h 242"/>
                <a:gd name="T50" fmla="*/ 161 w 187"/>
                <a:gd name="T51" fmla="*/ 13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42">
                  <a:moveTo>
                    <a:pt x="161" y="137"/>
                  </a:moveTo>
                  <a:cubicBezTo>
                    <a:pt x="161" y="106"/>
                    <a:pt x="146" y="88"/>
                    <a:pt x="109" y="88"/>
                  </a:cubicBezTo>
                  <a:cubicBezTo>
                    <a:pt x="77" y="88"/>
                    <a:pt x="60" y="107"/>
                    <a:pt x="53" y="120"/>
                  </a:cubicBezTo>
                  <a:lnTo>
                    <a:pt x="52" y="120"/>
                  </a:lnTo>
                  <a:lnTo>
                    <a:pt x="52" y="0"/>
                  </a:lnTo>
                  <a:lnTo>
                    <a:pt x="0" y="4"/>
                  </a:lnTo>
                  <a:lnTo>
                    <a:pt x="0" y="17"/>
                  </a:lnTo>
                  <a:cubicBezTo>
                    <a:pt x="23" y="17"/>
                    <a:pt x="26" y="19"/>
                    <a:pt x="26" y="36"/>
                  </a:cubicBezTo>
                  <a:lnTo>
                    <a:pt x="26" y="215"/>
                  </a:lnTo>
                  <a:cubicBezTo>
                    <a:pt x="26" y="230"/>
                    <a:pt x="23" y="230"/>
                    <a:pt x="0" y="230"/>
                  </a:cubicBezTo>
                  <a:lnTo>
                    <a:pt x="0" y="242"/>
                  </a:lnTo>
                  <a:cubicBezTo>
                    <a:pt x="1" y="242"/>
                    <a:pt x="25" y="241"/>
                    <a:pt x="40" y="241"/>
                  </a:cubicBezTo>
                  <a:cubicBezTo>
                    <a:pt x="53" y="241"/>
                    <a:pt x="77" y="242"/>
                    <a:pt x="80" y="242"/>
                  </a:cubicBezTo>
                  <a:lnTo>
                    <a:pt x="80" y="230"/>
                  </a:lnTo>
                  <a:cubicBezTo>
                    <a:pt x="57" y="230"/>
                    <a:pt x="54" y="230"/>
                    <a:pt x="54" y="215"/>
                  </a:cubicBezTo>
                  <a:lnTo>
                    <a:pt x="54" y="152"/>
                  </a:lnTo>
                  <a:cubicBezTo>
                    <a:pt x="54" y="115"/>
                    <a:pt x="83" y="98"/>
                    <a:pt x="106" y="98"/>
                  </a:cubicBezTo>
                  <a:cubicBezTo>
                    <a:pt x="130" y="98"/>
                    <a:pt x="133" y="117"/>
                    <a:pt x="133" y="135"/>
                  </a:cubicBezTo>
                  <a:lnTo>
                    <a:pt x="133" y="215"/>
                  </a:lnTo>
                  <a:cubicBezTo>
                    <a:pt x="133" y="230"/>
                    <a:pt x="130" y="230"/>
                    <a:pt x="107" y="230"/>
                  </a:cubicBezTo>
                  <a:lnTo>
                    <a:pt x="107" y="242"/>
                  </a:lnTo>
                  <a:cubicBezTo>
                    <a:pt x="108" y="242"/>
                    <a:pt x="132" y="241"/>
                    <a:pt x="147" y="241"/>
                  </a:cubicBezTo>
                  <a:cubicBezTo>
                    <a:pt x="160" y="241"/>
                    <a:pt x="184" y="242"/>
                    <a:pt x="187" y="242"/>
                  </a:cubicBezTo>
                  <a:lnTo>
                    <a:pt x="187" y="230"/>
                  </a:lnTo>
                  <a:cubicBezTo>
                    <a:pt x="164" y="230"/>
                    <a:pt x="161" y="230"/>
                    <a:pt x="161" y="215"/>
                  </a:cubicBezTo>
                  <a:lnTo>
                    <a:pt x="161" y="13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74">
              <a:extLst>
                <a:ext uri="{FF2B5EF4-FFF2-40B4-BE49-F238E27FC236}">
                  <a16:creationId xmlns:a16="http://schemas.microsoft.com/office/drawing/2014/main" id="{6AB1F55C-AB11-44E7-A785-A943EBFD6EE5}"/>
                </a:ext>
              </a:extLst>
            </p:cNvPr>
            <p:cNvSpPr>
              <a:spLocks noEditPoints="1"/>
            </p:cNvSpPr>
            <p:nvPr>
              <p:custDataLst>
                <p:tags r:id="rId30"/>
              </p:custDataLst>
            </p:nvPr>
          </p:nvSpPr>
          <p:spPr bwMode="auto">
            <a:xfrm>
              <a:off x="2275700" y="1467247"/>
              <a:ext cx="77788" cy="73025"/>
            </a:xfrm>
            <a:custGeom>
              <a:avLst/>
              <a:gdLst>
                <a:gd name="T0" fmla="*/ 171 w 171"/>
                <a:gd name="T1" fmla="*/ 81 h 159"/>
                <a:gd name="T2" fmla="*/ 85 w 171"/>
                <a:gd name="T3" fmla="*/ 0 h 159"/>
                <a:gd name="T4" fmla="*/ 0 w 171"/>
                <a:gd name="T5" fmla="*/ 81 h 159"/>
                <a:gd name="T6" fmla="*/ 85 w 171"/>
                <a:gd name="T7" fmla="*/ 159 h 159"/>
                <a:gd name="T8" fmla="*/ 171 w 171"/>
                <a:gd name="T9" fmla="*/ 81 h 159"/>
                <a:gd name="T10" fmla="*/ 85 w 171"/>
                <a:gd name="T11" fmla="*/ 148 h 159"/>
                <a:gd name="T12" fmla="*/ 42 w 171"/>
                <a:gd name="T13" fmla="*/ 126 h 159"/>
                <a:gd name="T14" fmla="*/ 32 w 171"/>
                <a:gd name="T15" fmla="*/ 78 h 159"/>
                <a:gd name="T16" fmla="*/ 44 w 171"/>
                <a:gd name="T17" fmla="*/ 27 h 159"/>
                <a:gd name="T18" fmla="*/ 85 w 171"/>
                <a:gd name="T19" fmla="*/ 9 h 159"/>
                <a:gd name="T20" fmla="*/ 128 w 171"/>
                <a:gd name="T21" fmla="*/ 30 h 159"/>
                <a:gd name="T22" fmla="*/ 139 w 171"/>
                <a:gd name="T23" fmla="*/ 78 h 159"/>
                <a:gd name="T24" fmla="*/ 128 w 171"/>
                <a:gd name="T25" fmla="*/ 127 h 159"/>
                <a:gd name="T26" fmla="*/ 85 w 171"/>
                <a:gd name="T2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59">
                  <a:moveTo>
                    <a:pt x="171" y="81"/>
                  </a:moveTo>
                  <a:cubicBezTo>
                    <a:pt x="171" y="37"/>
                    <a:pt x="133" y="0"/>
                    <a:pt x="85" y="0"/>
                  </a:cubicBezTo>
                  <a:cubicBezTo>
                    <a:pt x="37" y="0"/>
                    <a:pt x="0" y="37"/>
                    <a:pt x="0" y="81"/>
                  </a:cubicBezTo>
                  <a:cubicBezTo>
                    <a:pt x="0" y="124"/>
                    <a:pt x="38" y="159"/>
                    <a:pt x="85" y="159"/>
                  </a:cubicBezTo>
                  <a:cubicBezTo>
                    <a:pt x="132" y="159"/>
                    <a:pt x="171" y="124"/>
                    <a:pt x="171" y="81"/>
                  </a:cubicBezTo>
                  <a:close/>
                  <a:moveTo>
                    <a:pt x="85" y="148"/>
                  </a:moveTo>
                  <a:cubicBezTo>
                    <a:pt x="72" y="148"/>
                    <a:pt x="54" y="143"/>
                    <a:pt x="42" y="126"/>
                  </a:cubicBezTo>
                  <a:cubicBezTo>
                    <a:pt x="33" y="112"/>
                    <a:pt x="32" y="94"/>
                    <a:pt x="32" y="78"/>
                  </a:cubicBezTo>
                  <a:cubicBezTo>
                    <a:pt x="32" y="63"/>
                    <a:pt x="32" y="42"/>
                    <a:pt x="44" y="27"/>
                  </a:cubicBezTo>
                  <a:cubicBezTo>
                    <a:pt x="53" y="17"/>
                    <a:pt x="67" y="9"/>
                    <a:pt x="85" y="9"/>
                  </a:cubicBezTo>
                  <a:cubicBezTo>
                    <a:pt x="106" y="9"/>
                    <a:pt x="120" y="19"/>
                    <a:pt x="128" y="30"/>
                  </a:cubicBezTo>
                  <a:cubicBezTo>
                    <a:pt x="138" y="44"/>
                    <a:pt x="139" y="61"/>
                    <a:pt x="139" y="78"/>
                  </a:cubicBezTo>
                  <a:cubicBezTo>
                    <a:pt x="139" y="95"/>
                    <a:pt x="138" y="113"/>
                    <a:pt x="128" y="127"/>
                  </a:cubicBezTo>
                  <a:cubicBezTo>
                    <a:pt x="118" y="141"/>
                    <a:pt x="102" y="148"/>
                    <a:pt x="85" y="148"/>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75">
              <a:extLst>
                <a:ext uri="{FF2B5EF4-FFF2-40B4-BE49-F238E27FC236}">
                  <a16:creationId xmlns:a16="http://schemas.microsoft.com/office/drawing/2014/main" id="{8D4251FC-AF28-49E4-AA5D-F8488CA789F3}"/>
                </a:ext>
              </a:extLst>
            </p:cNvPr>
            <p:cNvSpPr>
              <a:spLocks noEditPoints="1"/>
            </p:cNvSpPr>
            <p:nvPr>
              <p:custDataLst>
                <p:tags r:id="rId31"/>
              </p:custDataLst>
            </p:nvPr>
          </p:nvSpPr>
          <p:spPr bwMode="auto">
            <a:xfrm>
              <a:off x="2370950" y="1467247"/>
              <a:ext cx="79375" cy="73025"/>
            </a:xfrm>
            <a:custGeom>
              <a:avLst/>
              <a:gdLst>
                <a:gd name="T0" fmla="*/ 171 w 171"/>
                <a:gd name="T1" fmla="*/ 81 h 159"/>
                <a:gd name="T2" fmla="*/ 86 w 171"/>
                <a:gd name="T3" fmla="*/ 0 h 159"/>
                <a:gd name="T4" fmla="*/ 0 w 171"/>
                <a:gd name="T5" fmla="*/ 81 h 159"/>
                <a:gd name="T6" fmla="*/ 86 w 171"/>
                <a:gd name="T7" fmla="*/ 159 h 159"/>
                <a:gd name="T8" fmla="*/ 171 w 171"/>
                <a:gd name="T9" fmla="*/ 81 h 159"/>
                <a:gd name="T10" fmla="*/ 86 w 171"/>
                <a:gd name="T11" fmla="*/ 148 h 159"/>
                <a:gd name="T12" fmla="*/ 42 w 171"/>
                <a:gd name="T13" fmla="*/ 126 h 159"/>
                <a:gd name="T14" fmla="*/ 32 w 171"/>
                <a:gd name="T15" fmla="*/ 78 h 159"/>
                <a:gd name="T16" fmla="*/ 44 w 171"/>
                <a:gd name="T17" fmla="*/ 27 h 159"/>
                <a:gd name="T18" fmla="*/ 86 w 171"/>
                <a:gd name="T19" fmla="*/ 9 h 159"/>
                <a:gd name="T20" fmla="*/ 129 w 171"/>
                <a:gd name="T21" fmla="*/ 30 h 159"/>
                <a:gd name="T22" fmla="*/ 139 w 171"/>
                <a:gd name="T23" fmla="*/ 78 h 159"/>
                <a:gd name="T24" fmla="*/ 128 w 171"/>
                <a:gd name="T25" fmla="*/ 127 h 159"/>
                <a:gd name="T26" fmla="*/ 86 w 171"/>
                <a:gd name="T2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59">
                  <a:moveTo>
                    <a:pt x="171" y="81"/>
                  </a:moveTo>
                  <a:cubicBezTo>
                    <a:pt x="171" y="37"/>
                    <a:pt x="134" y="0"/>
                    <a:pt x="86" y="0"/>
                  </a:cubicBezTo>
                  <a:cubicBezTo>
                    <a:pt x="37" y="0"/>
                    <a:pt x="0" y="37"/>
                    <a:pt x="0" y="81"/>
                  </a:cubicBezTo>
                  <a:cubicBezTo>
                    <a:pt x="0" y="124"/>
                    <a:pt x="39" y="159"/>
                    <a:pt x="86" y="159"/>
                  </a:cubicBezTo>
                  <a:cubicBezTo>
                    <a:pt x="133" y="159"/>
                    <a:pt x="171" y="124"/>
                    <a:pt x="171" y="81"/>
                  </a:cubicBezTo>
                  <a:close/>
                  <a:moveTo>
                    <a:pt x="86" y="148"/>
                  </a:moveTo>
                  <a:cubicBezTo>
                    <a:pt x="73" y="148"/>
                    <a:pt x="54" y="143"/>
                    <a:pt x="42" y="126"/>
                  </a:cubicBezTo>
                  <a:cubicBezTo>
                    <a:pt x="33" y="112"/>
                    <a:pt x="32" y="94"/>
                    <a:pt x="32" y="78"/>
                  </a:cubicBezTo>
                  <a:cubicBezTo>
                    <a:pt x="32" y="63"/>
                    <a:pt x="32" y="42"/>
                    <a:pt x="44" y="27"/>
                  </a:cubicBezTo>
                  <a:cubicBezTo>
                    <a:pt x="53" y="17"/>
                    <a:pt x="68" y="9"/>
                    <a:pt x="86" y="9"/>
                  </a:cubicBezTo>
                  <a:cubicBezTo>
                    <a:pt x="106" y="9"/>
                    <a:pt x="121" y="19"/>
                    <a:pt x="129" y="30"/>
                  </a:cubicBezTo>
                  <a:cubicBezTo>
                    <a:pt x="138" y="44"/>
                    <a:pt x="139" y="61"/>
                    <a:pt x="139" y="78"/>
                  </a:cubicBezTo>
                  <a:cubicBezTo>
                    <a:pt x="139" y="95"/>
                    <a:pt x="138" y="113"/>
                    <a:pt x="128" y="127"/>
                  </a:cubicBezTo>
                  <a:cubicBezTo>
                    <a:pt x="119" y="141"/>
                    <a:pt x="103" y="148"/>
                    <a:pt x="86" y="148"/>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76">
              <a:extLst>
                <a:ext uri="{FF2B5EF4-FFF2-40B4-BE49-F238E27FC236}">
                  <a16:creationId xmlns:a16="http://schemas.microsoft.com/office/drawing/2014/main" id="{2A77AAAA-84C2-4EE7-A2ED-C6A2D7C12971}"/>
                </a:ext>
              </a:extLst>
            </p:cNvPr>
            <p:cNvSpPr>
              <a:spLocks noEditPoints="1"/>
            </p:cNvSpPr>
            <p:nvPr>
              <p:custDataLst>
                <p:tags r:id="rId32"/>
              </p:custDataLst>
            </p:nvPr>
          </p:nvSpPr>
          <p:spPr bwMode="auto">
            <a:xfrm>
              <a:off x="2467788" y="1425972"/>
              <a:ext cx="87313" cy="114300"/>
            </a:xfrm>
            <a:custGeom>
              <a:avLst/>
              <a:gdLst>
                <a:gd name="T0" fmla="*/ 108 w 187"/>
                <a:gd name="T1" fmla="*/ 4 h 246"/>
                <a:gd name="T2" fmla="*/ 108 w 187"/>
                <a:gd name="T3" fmla="*/ 17 h 246"/>
                <a:gd name="T4" fmla="*/ 134 w 187"/>
                <a:gd name="T5" fmla="*/ 36 h 246"/>
                <a:gd name="T6" fmla="*/ 134 w 187"/>
                <a:gd name="T7" fmla="*/ 108 h 246"/>
                <a:gd name="T8" fmla="*/ 85 w 187"/>
                <a:gd name="T9" fmla="*/ 88 h 246"/>
                <a:gd name="T10" fmla="*/ 0 w 187"/>
                <a:gd name="T11" fmla="*/ 167 h 246"/>
                <a:gd name="T12" fmla="*/ 81 w 187"/>
                <a:gd name="T13" fmla="*/ 246 h 246"/>
                <a:gd name="T14" fmla="*/ 133 w 187"/>
                <a:gd name="T15" fmla="*/ 224 h 246"/>
                <a:gd name="T16" fmla="*/ 133 w 187"/>
                <a:gd name="T17" fmla="*/ 246 h 246"/>
                <a:gd name="T18" fmla="*/ 187 w 187"/>
                <a:gd name="T19" fmla="*/ 242 h 246"/>
                <a:gd name="T20" fmla="*/ 187 w 187"/>
                <a:gd name="T21" fmla="*/ 230 h 246"/>
                <a:gd name="T22" fmla="*/ 160 w 187"/>
                <a:gd name="T23" fmla="*/ 210 h 246"/>
                <a:gd name="T24" fmla="*/ 160 w 187"/>
                <a:gd name="T25" fmla="*/ 0 h 246"/>
                <a:gd name="T26" fmla="*/ 108 w 187"/>
                <a:gd name="T27" fmla="*/ 4 h 246"/>
                <a:gd name="T28" fmla="*/ 133 w 187"/>
                <a:gd name="T29" fmla="*/ 206 h 246"/>
                <a:gd name="T30" fmla="*/ 83 w 187"/>
                <a:gd name="T31" fmla="*/ 236 h 246"/>
                <a:gd name="T32" fmla="*/ 43 w 187"/>
                <a:gd name="T33" fmla="*/ 214 h 246"/>
                <a:gd name="T34" fmla="*/ 32 w 187"/>
                <a:gd name="T35" fmla="*/ 168 h 246"/>
                <a:gd name="T36" fmla="*/ 46 w 187"/>
                <a:gd name="T37" fmla="*/ 117 h 246"/>
                <a:gd name="T38" fmla="*/ 87 w 187"/>
                <a:gd name="T39" fmla="*/ 98 h 246"/>
                <a:gd name="T40" fmla="*/ 129 w 187"/>
                <a:gd name="T41" fmla="*/ 118 h 246"/>
                <a:gd name="T42" fmla="*/ 133 w 187"/>
                <a:gd name="T43" fmla="*/ 131 h 246"/>
                <a:gd name="T44" fmla="*/ 133 w 187"/>
                <a:gd name="T4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246">
                  <a:moveTo>
                    <a:pt x="108" y="4"/>
                  </a:moveTo>
                  <a:lnTo>
                    <a:pt x="108" y="17"/>
                  </a:lnTo>
                  <a:cubicBezTo>
                    <a:pt x="131" y="17"/>
                    <a:pt x="134" y="19"/>
                    <a:pt x="134" y="36"/>
                  </a:cubicBezTo>
                  <a:lnTo>
                    <a:pt x="134" y="108"/>
                  </a:lnTo>
                  <a:cubicBezTo>
                    <a:pt x="121" y="96"/>
                    <a:pt x="105" y="88"/>
                    <a:pt x="85" y="88"/>
                  </a:cubicBezTo>
                  <a:cubicBezTo>
                    <a:pt x="39" y="88"/>
                    <a:pt x="0" y="123"/>
                    <a:pt x="0" y="167"/>
                  </a:cubicBezTo>
                  <a:cubicBezTo>
                    <a:pt x="0" y="211"/>
                    <a:pt x="37" y="246"/>
                    <a:pt x="81" y="246"/>
                  </a:cubicBezTo>
                  <a:cubicBezTo>
                    <a:pt x="110" y="246"/>
                    <a:pt x="127" y="230"/>
                    <a:pt x="133" y="224"/>
                  </a:cubicBezTo>
                  <a:lnTo>
                    <a:pt x="133" y="246"/>
                  </a:lnTo>
                  <a:lnTo>
                    <a:pt x="187" y="242"/>
                  </a:lnTo>
                  <a:lnTo>
                    <a:pt x="187" y="230"/>
                  </a:lnTo>
                  <a:cubicBezTo>
                    <a:pt x="163" y="230"/>
                    <a:pt x="160" y="227"/>
                    <a:pt x="160" y="210"/>
                  </a:cubicBezTo>
                  <a:lnTo>
                    <a:pt x="160" y="0"/>
                  </a:lnTo>
                  <a:lnTo>
                    <a:pt x="108" y="4"/>
                  </a:lnTo>
                  <a:close/>
                  <a:moveTo>
                    <a:pt x="133" y="206"/>
                  </a:moveTo>
                  <a:cubicBezTo>
                    <a:pt x="124" y="222"/>
                    <a:pt x="106" y="236"/>
                    <a:pt x="83" y="236"/>
                  </a:cubicBezTo>
                  <a:cubicBezTo>
                    <a:pt x="64" y="236"/>
                    <a:pt x="50" y="224"/>
                    <a:pt x="43" y="214"/>
                  </a:cubicBezTo>
                  <a:cubicBezTo>
                    <a:pt x="36" y="204"/>
                    <a:pt x="32" y="190"/>
                    <a:pt x="32" y="168"/>
                  </a:cubicBezTo>
                  <a:cubicBezTo>
                    <a:pt x="32" y="160"/>
                    <a:pt x="32" y="133"/>
                    <a:pt x="46" y="117"/>
                  </a:cubicBezTo>
                  <a:cubicBezTo>
                    <a:pt x="60" y="101"/>
                    <a:pt x="77" y="98"/>
                    <a:pt x="87" y="98"/>
                  </a:cubicBezTo>
                  <a:cubicBezTo>
                    <a:pt x="104" y="98"/>
                    <a:pt x="119" y="106"/>
                    <a:pt x="129" y="118"/>
                  </a:cubicBezTo>
                  <a:cubicBezTo>
                    <a:pt x="133" y="124"/>
                    <a:pt x="133" y="124"/>
                    <a:pt x="133" y="131"/>
                  </a:cubicBezTo>
                  <a:lnTo>
                    <a:pt x="133" y="20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77">
              <a:extLst>
                <a:ext uri="{FF2B5EF4-FFF2-40B4-BE49-F238E27FC236}">
                  <a16:creationId xmlns:a16="http://schemas.microsoft.com/office/drawing/2014/main" id="{7B67E70C-72C2-47DD-BF76-7A8222BEAC37}"/>
                </a:ext>
              </a:extLst>
            </p:cNvPr>
            <p:cNvSpPr>
              <a:spLocks/>
            </p:cNvSpPr>
            <p:nvPr>
              <p:custDataLst>
                <p:tags r:id="rId33"/>
              </p:custDataLst>
            </p:nvPr>
          </p:nvSpPr>
          <p:spPr bwMode="auto">
            <a:xfrm>
              <a:off x="1762938" y="1652985"/>
              <a:ext cx="109538" cy="77788"/>
            </a:xfrm>
            <a:custGeom>
              <a:avLst/>
              <a:gdLst>
                <a:gd name="T0" fmla="*/ 241 w 241"/>
                <a:gd name="T1" fmla="*/ 14 h 167"/>
                <a:gd name="T2" fmla="*/ 231 w 241"/>
                <a:gd name="T3" fmla="*/ 0 h 167"/>
                <a:gd name="T4" fmla="*/ 0 w 241"/>
                <a:gd name="T5" fmla="*/ 146 h 167"/>
                <a:gd name="T6" fmla="*/ 0 w 241"/>
                <a:gd name="T7" fmla="*/ 154 h 167"/>
                <a:gd name="T8" fmla="*/ 12 w 241"/>
                <a:gd name="T9" fmla="*/ 167 h 167"/>
                <a:gd name="T10" fmla="*/ 24 w 241"/>
                <a:gd name="T11" fmla="*/ 163 h 167"/>
                <a:gd name="T12" fmla="*/ 235 w 241"/>
                <a:gd name="T13" fmla="*/ 60 h 167"/>
                <a:gd name="T14" fmla="*/ 241 w 241"/>
                <a:gd name="T15" fmla="*/ 46 h 167"/>
                <a:gd name="T16" fmla="*/ 241 w 241"/>
                <a:gd name="T17" fmla="*/ 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7">
                  <a:moveTo>
                    <a:pt x="241" y="14"/>
                  </a:moveTo>
                  <a:cubicBezTo>
                    <a:pt x="241" y="1"/>
                    <a:pt x="241" y="0"/>
                    <a:pt x="231" y="0"/>
                  </a:cubicBezTo>
                  <a:cubicBezTo>
                    <a:pt x="180" y="0"/>
                    <a:pt x="68" y="24"/>
                    <a:pt x="0" y="146"/>
                  </a:cubicBezTo>
                  <a:lnTo>
                    <a:pt x="0" y="154"/>
                  </a:lnTo>
                  <a:cubicBezTo>
                    <a:pt x="0" y="166"/>
                    <a:pt x="0" y="167"/>
                    <a:pt x="12" y="167"/>
                  </a:cubicBezTo>
                  <a:cubicBezTo>
                    <a:pt x="21" y="167"/>
                    <a:pt x="22" y="166"/>
                    <a:pt x="24" y="163"/>
                  </a:cubicBezTo>
                  <a:cubicBezTo>
                    <a:pt x="65" y="98"/>
                    <a:pt x="134" y="62"/>
                    <a:pt x="235" y="60"/>
                  </a:cubicBezTo>
                  <a:cubicBezTo>
                    <a:pt x="241" y="60"/>
                    <a:pt x="241" y="57"/>
                    <a:pt x="241" y="46"/>
                  </a:cubicBezTo>
                  <a:lnTo>
                    <a:pt x="241" y="1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478">
              <a:extLst>
                <a:ext uri="{FF2B5EF4-FFF2-40B4-BE49-F238E27FC236}">
                  <a16:creationId xmlns:a16="http://schemas.microsoft.com/office/drawing/2014/main" id="{622975FC-6183-4705-8CD6-0CBA6328483F}"/>
                </a:ext>
              </a:extLst>
            </p:cNvPr>
            <p:cNvSpPr>
              <a:spLocks noChangeArrowheads="1"/>
            </p:cNvSpPr>
            <p:nvPr>
              <p:custDataLst>
                <p:tags r:id="rId34"/>
              </p:custDataLst>
            </p:nvPr>
          </p:nvSpPr>
          <p:spPr bwMode="auto">
            <a:xfrm>
              <a:off x="1869300" y="1652985"/>
              <a:ext cx="203200"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79">
              <a:extLst>
                <a:ext uri="{FF2B5EF4-FFF2-40B4-BE49-F238E27FC236}">
                  <a16:creationId xmlns:a16="http://schemas.microsoft.com/office/drawing/2014/main" id="{49BA3947-B3D0-4766-82FA-A2C81222D9B0}"/>
                </a:ext>
              </a:extLst>
            </p:cNvPr>
            <p:cNvSpPr>
              <a:spLocks/>
            </p:cNvSpPr>
            <p:nvPr>
              <p:custDataLst>
                <p:tags r:id="rId35"/>
              </p:custDataLst>
            </p:nvPr>
          </p:nvSpPr>
          <p:spPr bwMode="auto">
            <a:xfrm>
              <a:off x="2070913" y="1603772"/>
              <a:ext cx="109538" cy="76200"/>
            </a:xfrm>
            <a:custGeom>
              <a:avLst/>
              <a:gdLst>
                <a:gd name="T0" fmla="*/ 241 w 241"/>
                <a:gd name="T1" fmla="*/ 13 h 166"/>
                <a:gd name="T2" fmla="*/ 229 w 241"/>
                <a:gd name="T3" fmla="*/ 0 h 166"/>
                <a:gd name="T4" fmla="*/ 217 w 241"/>
                <a:gd name="T5" fmla="*/ 4 h 166"/>
                <a:gd name="T6" fmla="*/ 6 w 241"/>
                <a:gd name="T7" fmla="*/ 106 h 166"/>
                <a:gd name="T8" fmla="*/ 0 w 241"/>
                <a:gd name="T9" fmla="*/ 120 h 166"/>
                <a:gd name="T10" fmla="*/ 0 w 241"/>
                <a:gd name="T11" fmla="*/ 152 h 166"/>
                <a:gd name="T12" fmla="*/ 10 w 241"/>
                <a:gd name="T13" fmla="*/ 166 h 166"/>
                <a:gd name="T14" fmla="*/ 241 w 241"/>
                <a:gd name="T15" fmla="*/ 21 h 166"/>
                <a:gd name="T16" fmla="*/ 241 w 241"/>
                <a:gd name="T17"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6">
                  <a:moveTo>
                    <a:pt x="241" y="13"/>
                  </a:moveTo>
                  <a:cubicBezTo>
                    <a:pt x="241" y="0"/>
                    <a:pt x="241" y="0"/>
                    <a:pt x="229" y="0"/>
                  </a:cubicBezTo>
                  <a:cubicBezTo>
                    <a:pt x="220" y="0"/>
                    <a:pt x="219" y="0"/>
                    <a:pt x="217" y="4"/>
                  </a:cubicBezTo>
                  <a:cubicBezTo>
                    <a:pt x="176" y="69"/>
                    <a:pt x="107" y="104"/>
                    <a:pt x="6" y="106"/>
                  </a:cubicBezTo>
                  <a:cubicBezTo>
                    <a:pt x="0" y="106"/>
                    <a:pt x="0" y="110"/>
                    <a:pt x="0" y="120"/>
                  </a:cubicBezTo>
                  <a:lnTo>
                    <a:pt x="0" y="152"/>
                  </a:lnTo>
                  <a:cubicBezTo>
                    <a:pt x="0" y="166"/>
                    <a:pt x="0" y="166"/>
                    <a:pt x="10" y="166"/>
                  </a:cubicBezTo>
                  <a:cubicBezTo>
                    <a:pt x="61" y="166"/>
                    <a:pt x="173" y="142"/>
                    <a:pt x="241" y="21"/>
                  </a:cubicBezTo>
                  <a:lnTo>
                    <a:pt x="241" y="1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80">
              <a:extLst>
                <a:ext uri="{FF2B5EF4-FFF2-40B4-BE49-F238E27FC236}">
                  <a16:creationId xmlns:a16="http://schemas.microsoft.com/office/drawing/2014/main" id="{8AB9A809-5B00-4A11-8CE7-3294A011B5B3}"/>
                </a:ext>
              </a:extLst>
            </p:cNvPr>
            <p:cNvSpPr>
              <a:spLocks/>
            </p:cNvSpPr>
            <p:nvPr>
              <p:custDataLst>
                <p:tags r:id="rId36"/>
              </p:custDataLst>
            </p:nvPr>
          </p:nvSpPr>
          <p:spPr bwMode="auto">
            <a:xfrm>
              <a:off x="2169338" y="1603772"/>
              <a:ext cx="111125" cy="76200"/>
            </a:xfrm>
            <a:custGeom>
              <a:avLst/>
              <a:gdLst>
                <a:gd name="T0" fmla="*/ 242 w 242"/>
                <a:gd name="T1" fmla="*/ 120 h 166"/>
                <a:gd name="T2" fmla="*/ 235 w 242"/>
                <a:gd name="T3" fmla="*/ 106 h 166"/>
                <a:gd name="T4" fmla="*/ 110 w 242"/>
                <a:gd name="T5" fmla="*/ 80 h 166"/>
                <a:gd name="T6" fmla="*/ 23 w 242"/>
                <a:gd name="T7" fmla="*/ 2 h 166"/>
                <a:gd name="T8" fmla="*/ 12 w 242"/>
                <a:gd name="T9" fmla="*/ 0 h 166"/>
                <a:gd name="T10" fmla="*/ 0 w 242"/>
                <a:gd name="T11" fmla="*/ 13 h 166"/>
                <a:gd name="T12" fmla="*/ 0 w 242"/>
                <a:gd name="T13" fmla="*/ 21 h 166"/>
                <a:gd name="T14" fmla="*/ 231 w 242"/>
                <a:gd name="T15" fmla="*/ 166 h 166"/>
                <a:gd name="T16" fmla="*/ 242 w 242"/>
                <a:gd name="T17" fmla="*/ 152 h 166"/>
                <a:gd name="T18" fmla="*/ 242 w 242"/>
                <a:gd name="T19" fmla="*/ 1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66">
                  <a:moveTo>
                    <a:pt x="242" y="120"/>
                  </a:moveTo>
                  <a:cubicBezTo>
                    <a:pt x="242" y="109"/>
                    <a:pt x="242" y="106"/>
                    <a:pt x="235" y="106"/>
                  </a:cubicBezTo>
                  <a:cubicBezTo>
                    <a:pt x="204" y="106"/>
                    <a:pt x="155" y="102"/>
                    <a:pt x="110" y="80"/>
                  </a:cubicBezTo>
                  <a:cubicBezTo>
                    <a:pt x="56" y="53"/>
                    <a:pt x="36" y="22"/>
                    <a:pt x="23" y="2"/>
                  </a:cubicBezTo>
                  <a:cubicBezTo>
                    <a:pt x="22" y="0"/>
                    <a:pt x="19" y="0"/>
                    <a:pt x="12" y="0"/>
                  </a:cubicBezTo>
                  <a:cubicBezTo>
                    <a:pt x="1" y="0"/>
                    <a:pt x="0" y="0"/>
                    <a:pt x="0" y="13"/>
                  </a:cubicBezTo>
                  <a:lnTo>
                    <a:pt x="0" y="21"/>
                  </a:lnTo>
                  <a:cubicBezTo>
                    <a:pt x="68" y="143"/>
                    <a:pt x="180" y="166"/>
                    <a:pt x="231" y="166"/>
                  </a:cubicBezTo>
                  <a:cubicBezTo>
                    <a:pt x="242" y="166"/>
                    <a:pt x="242" y="166"/>
                    <a:pt x="242" y="152"/>
                  </a:cubicBezTo>
                  <a:lnTo>
                    <a:pt x="242" y="120"/>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481">
              <a:extLst>
                <a:ext uri="{FF2B5EF4-FFF2-40B4-BE49-F238E27FC236}">
                  <a16:creationId xmlns:a16="http://schemas.microsoft.com/office/drawing/2014/main" id="{B38D7F66-1C9F-489C-8A5A-62112CF22B5E}"/>
                </a:ext>
              </a:extLst>
            </p:cNvPr>
            <p:cNvSpPr>
              <a:spLocks noChangeArrowheads="1"/>
            </p:cNvSpPr>
            <p:nvPr>
              <p:custDataLst>
                <p:tags r:id="rId37"/>
              </p:custDataLst>
            </p:nvPr>
          </p:nvSpPr>
          <p:spPr bwMode="auto">
            <a:xfrm>
              <a:off x="2278875" y="1652985"/>
              <a:ext cx="201613"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82">
              <a:extLst>
                <a:ext uri="{FF2B5EF4-FFF2-40B4-BE49-F238E27FC236}">
                  <a16:creationId xmlns:a16="http://schemas.microsoft.com/office/drawing/2014/main" id="{24236601-4C91-4B13-846C-F1D3F0E09E2A}"/>
                </a:ext>
              </a:extLst>
            </p:cNvPr>
            <p:cNvSpPr>
              <a:spLocks/>
            </p:cNvSpPr>
            <p:nvPr>
              <p:custDataLst>
                <p:tags r:id="rId38"/>
              </p:custDataLst>
            </p:nvPr>
          </p:nvSpPr>
          <p:spPr bwMode="auto">
            <a:xfrm>
              <a:off x="2478900" y="1652985"/>
              <a:ext cx="109538" cy="77788"/>
            </a:xfrm>
            <a:custGeom>
              <a:avLst/>
              <a:gdLst>
                <a:gd name="T0" fmla="*/ 241 w 241"/>
                <a:gd name="T1" fmla="*/ 146 h 167"/>
                <a:gd name="T2" fmla="*/ 10 w 241"/>
                <a:gd name="T3" fmla="*/ 0 h 167"/>
                <a:gd name="T4" fmla="*/ 0 w 241"/>
                <a:gd name="T5" fmla="*/ 14 h 167"/>
                <a:gd name="T6" fmla="*/ 0 w 241"/>
                <a:gd name="T7" fmla="*/ 46 h 167"/>
                <a:gd name="T8" fmla="*/ 7 w 241"/>
                <a:gd name="T9" fmla="*/ 60 h 167"/>
                <a:gd name="T10" fmla="*/ 131 w 241"/>
                <a:gd name="T11" fmla="*/ 87 h 167"/>
                <a:gd name="T12" fmla="*/ 218 w 241"/>
                <a:gd name="T13" fmla="*/ 164 h 167"/>
                <a:gd name="T14" fmla="*/ 229 w 241"/>
                <a:gd name="T15" fmla="*/ 167 h 167"/>
                <a:gd name="T16" fmla="*/ 241 w 241"/>
                <a:gd name="T17" fmla="*/ 154 h 167"/>
                <a:gd name="T18" fmla="*/ 241 w 241"/>
                <a:gd name="T19" fmla="*/ 1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67">
                  <a:moveTo>
                    <a:pt x="241" y="146"/>
                  </a:moveTo>
                  <a:cubicBezTo>
                    <a:pt x="173" y="24"/>
                    <a:pt x="61" y="0"/>
                    <a:pt x="10" y="0"/>
                  </a:cubicBezTo>
                  <a:cubicBezTo>
                    <a:pt x="0" y="0"/>
                    <a:pt x="0" y="1"/>
                    <a:pt x="0" y="14"/>
                  </a:cubicBezTo>
                  <a:lnTo>
                    <a:pt x="0" y="46"/>
                  </a:lnTo>
                  <a:cubicBezTo>
                    <a:pt x="0" y="58"/>
                    <a:pt x="0" y="60"/>
                    <a:pt x="7" y="60"/>
                  </a:cubicBezTo>
                  <a:cubicBezTo>
                    <a:pt x="37" y="61"/>
                    <a:pt x="86" y="65"/>
                    <a:pt x="131" y="87"/>
                  </a:cubicBezTo>
                  <a:cubicBezTo>
                    <a:pt x="185" y="113"/>
                    <a:pt x="205" y="145"/>
                    <a:pt x="218" y="164"/>
                  </a:cubicBezTo>
                  <a:cubicBezTo>
                    <a:pt x="219" y="167"/>
                    <a:pt x="222" y="167"/>
                    <a:pt x="229" y="167"/>
                  </a:cubicBezTo>
                  <a:cubicBezTo>
                    <a:pt x="240" y="167"/>
                    <a:pt x="241" y="166"/>
                    <a:pt x="241" y="154"/>
                  </a:cubicBezTo>
                  <a:lnTo>
                    <a:pt x="241" y="14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83">
              <a:extLst>
                <a:ext uri="{FF2B5EF4-FFF2-40B4-BE49-F238E27FC236}">
                  <a16:creationId xmlns:a16="http://schemas.microsoft.com/office/drawing/2014/main" id="{78E3A18B-5AB9-4321-AE60-88CD8ED4C10F}"/>
                </a:ext>
              </a:extLst>
            </p:cNvPr>
            <p:cNvSpPr>
              <a:spLocks noEditPoints="1"/>
            </p:cNvSpPr>
            <p:nvPr>
              <p:custDataLst>
                <p:tags r:id="rId39"/>
              </p:custDataLst>
            </p:nvPr>
          </p:nvSpPr>
          <p:spPr bwMode="auto">
            <a:xfrm>
              <a:off x="1759763" y="1821260"/>
              <a:ext cx="120650" cy="146050"/>
            </a:xfrm>
            <a:custGeom>
              <a:avLst/>
              <a:gdLst>
                <a:gd name="T0" fmla="*/ 38 w 260"/>
                <a:gd name="T1" fmla="*/ 281 h 317"/>
                <a:gd name="T2" fmla="*/ 11 w 260"/>
                <a:gd name="T3" fmla="*/ 302 h 317"/>
                <a:gd name="T4" fmla="*/ 0 w 260"/>
                <a:gd name="T5" fmla="*/ 311 h 317"/>
                <a:gd name="T6" fmla="*/ 6 w 260"/>
                <a:gd name="T7" fmla="*/ 317 h 317"/>
                <a:gd name="T8" fmla="*/ 48 w 260"/>
                <a:gd name="T9" fmla="*/ 315 h 317"/>
                <a:gd name="T10" fmla="*/ 97 w 260"/>
                <a:gd name="T11" fmla="*/ 317 h 317"/>
                <a:gd name="T12" fmla="*/ 106 w 260"/>
                <a:gd name="T13" fmla="*/ 307 h 317"/>
                <a:gd name="T14" fmla="*/ 94 w 260"/>
                <a:gd name="T15" fmla="*/ 302 h 317"/>
                <a:gd name="T16" fmla="*/ 70 w 260"/>
                <a:gd name="T17" fmla="*/ 294 h 317"/>
                <a:gd name="T18" fmla="*/ 94 w 260"/>
                <a:gd name="T19" fmla="*/ 194 h 317"/>
                <a:gd name="T20" fmla="*/ 140 w 260"/>
                <a:gd name="T21" fmla="*/ 226 h 317"/>
                <a:gd name="T22" fmla="*/ 260 w 260"/>
                <a:gd name="T23" fmla="*/ 80 h 317"/>
                <a:gd name="T24" fmla="*/ 194 w 260"/>
                <a:gd name="T25" fmla="*/ 0 h 317"/>
                <a:gd name="T26" fmla="*/ 128 w 260"/>
                <a:gd name="T27" fmla="*/ 37 h 317"/>
                <a:gd name="T28" fmla="*/ 83 w 260"/>
                <a:gd name="T29" fmla="*/ 0 h 317"/>
                <a:gd name="T30" fmla="*/ 47 w 260"/>
                <a:gd name="T31" fmla="*/ 28 h 317"/>
                <a:gd name="T32" fmla="*/ 31 w 260"/>
                <a:gd name="T33" fmla="*/ 77 h 317"/>
                <a:gd name="T34" fmla="*/ 37 w 260"/>
                <a:gd name="T35" fmla="*/ 82 h 317"/>
                <a:gd name="T36" fmla="*/ 46 w 260"/>
                <a:gd name="T37" fmla="*/ 70 h 317"/>
                <a:gd name="T38" fmla="*/ 82 w 260"/>
                <a:gd name="T39" fmla="*/ 11 h 317"/>
                <a:gd name="T40" fmla="*/ 97 w 260"/>
                <a:gd name="T41" fmla="*/ 34 h 317"/>
                <a:gd name="T42" fmla="*/ 94 w 260"/>
                <a:gd name="T43" fmla="*/ 59 h 317"/>
                <a:gd name="T44" fmla="*/ 38 w 260"/>
                <a:gd name="T45" fmla="*/ 281 h 317"/>
                <a:gd name="T46" fmla="*/ 126 w 260"/>
                <a:gd name="T47" fmla="*/ 65 h 317"/>
                <a:gd name="T48" fmla="*/ 152 w 260"/>
                <a:gd name="T49" fmla="*/ 30 h 317"/>
                <a:gd name="T50" fmla="*/ 192 w 260"/>
                <a:gd name="T51" fmla="*/ 11 h 317"/>
                <a:gd name="T52" fmla="*/ 224 w 260"/>
                <a:gd name="T53" fmla="*/ 58 h 317"/>
                <a:gd name="T54" fmla="*/ 199 w 260"/>
                <a:gd name="T55" fmla="*/ 163 h 317"/>
                <a:gd name="T56" fmla="*/ 139 w 260"/>
                <a:gd name="T57" fmla="*/ 215 h 317"/>
                <a:gd name="T58" fmla="*/ 100 w 260"/>
                <a:gd name="T59" fmla="*/ 170 h 317"/>
                <a:gd name="T60" fmla="*/ 101 w 260"/>
                <a:gd name="T61" fmla="*/ 162 h 317"/>
                <a:gd name="T62" fmla="*/ 126 w 260"/>
                <a:gd name="T63" fmla="*/ 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317">
                  <a:moveTo>
                    <a:pt x="38" y="281"/>
                  </a:moveTo>
                  <a:cubicBezTo>
                    <a:pt x="34" y="298"/>
                    <a:pt x="33" y="302"/>
                    <a:pt x="11" y="302"/>
                  </a:cubicBezTo>
                  <a:cubicBezTo>
                    <a:pt x="5" y="302"/>
                    <a:pt x="0" y="302"/>
                    <a:pt x="0" y="311"/>
                  </a:cubicBezTo>
                  <a:cubicBezTo>
                    <a:pt x="0" y="315"/>
                    <a:pt x="2" y="317"/>
                    <a:pt x="6" y="317"/>
                  </a:cubicBezTo>
                  <a:cubicBezTo>
                    <a:pt x="20" y="317"/>
                    <a:pt x="34" y="315"/>
                    <a:pt x="48" y="315"/>
                  </a:cubicBezTo>
                  <a:cubicBezTo>
                    <a:pt x="65" y="315"/>
                    <a:pt x="82" y="317"/>
                    <a:pt x="97" y="317"/>
                  </a:cubicBezTo>
                  <a:cubicBezTo>
                    <a:pt x="100" y="317"/>
                    <a:pt x="106" y="317"/>
                    <a:pt x="106" y="307"/>
                  </a:cubicBezTo>
                  <a:cubicBezTo>
                    <a:pt x="106" y="302"/>
                    <a:pt x="101" y="302"/>
                    <a:pt x="94" y="302"/>
                  </a:cubicBezTo>
                  <a:cubicBezTo>
                    <a:pt x="70" y="302"/>
                    <a:pt x="70" y="298"/>
                    <a:pt x="70" y="294"/>
                  </a:cubicBezTo>
                  <a:cubicBezTo>
                    <a:pt x="70" y="288"/>
                    <a:pt x="90" y="206"/>
                    <a:pt x="94" y="194"/>
                  </a:cubicBezTo>
                  <a:cubicBezTo>
                    <a:pt x="100" y="208"/>
                    <a:pt x="114" y="226"/>
                    <a:pt x="140" y="226"/>
                  </a:cubicBezTo>
                  <a:cubicBezTo>
                    <a:pt x="198" y="226"/>
                    <a:pt x="260" y="153"/>
                    <a:pt x="260" y="80"/>
                  </a:cubicBezTo>
                  <a:cubicBezTo>
                    <a:pt x="260" y="33"/>
                    <a:pt x="232" y="0"/>
                    <a:pt x="194" y="0"/>
                  </a:cubicBezTo>
                  <a:cubicBezTo>
                    <a:pt x="169" y="0"/>
                    <a:pt x="145" y="18"/>
                    <a:pt x="128" y="37"/>
                  </a:cubicBezTo>
                  <a:cubicBezTo>
                    <a:pt x="123" y="10"/>
                    <a:pt x="102" y="0"/>
                    <a:pt x="83" y="0"/>
                  </a:cubicBezTo>
                  <a:cubicBezTo>
                    <a:pt x="61" y="0"/>
                    <a:pt x="51" y="19"/>
                    <a:pt x="47" y="28"/>
                  </a:cubicBezTo>
                  <a:cubicBezTo>
                    <a:pt x="38" y="45"/>
                    <a:pt x="31" y="75"/>
                    <a:pt x="31" y="77"/>
                  </a:cubicBezTo>
                  <a:cubicBezTo>
                    <a:pt x="31" y="82"/>
                    <a:pt x="36" y="82"/>
                    <a:pt x="37" y="82"/>
                  </a:cubicBezTo>
                  <a:cubicBezTo>
                    <a:pt x="42" y="82"/>
                    <a:pt x="43" y="81"/>
                    <a:pt x="46" y="70"/>
                  </a:cubicBezTo>
                  <a:cubicBezTo>
                    <a:pt x="54" y="35"/>
                    <a:pt x="64" y="11"/>
                    <a:pt x="82" y="11"/>
                  </a:cubicBezTo>
                  <a:cubicBezTo>
                    <a:pt x="90" y="11"/>
                    <a:pt x="97" y="15"/>
                    <a:pt x="97" y="34"/>
                  </a:cubicBezTo>
                  <a:cubicBezTo>
                    <a:pt x="97" y="45"/>
                    <a:pt x="96" y="51"/>
                    <a:pt x="94" y="59"/>
                  </a:cubicBezTo>
                  <a:lnTo>
                    <a:pt x="38" y="281"/>
                  </a:lnTo>
                  <a:close/>
                  <a:moveTo>
                    <a:pt x="126" y="65"/>
                  </a:moveTo>
                  <a:cubicBezTo>
                    <a:pt x="129" y="51"/>
                    <a:pt x="143" y="37"/>
                    <a:pt x="152" y="30"/>
                  </a:cubicBezTo>
                  <a:cubicBezTo>
                    <a:pt x="169" y="14"/>
                    <a:pt x="184" y="11"/>
                    <a:pt x="192" y="11"/>
                  </a:cubicBezTo>
                  <a:cubicBezTo>
                    <a:pt x="212" y="11"/>
                    <a:pt x="224" y="28"/>
                    <a:pt x="224" y="58"/>
                  </a:cubicBezTo>
                  <a:cubicBezTo>
                    <a:pt x="224" y="87"/>
                    <a:pt x="208" y="144"/>
                    <a:pt x="199" y="163"/>
                  </a:cubicBezTo>
                  <a:cubicBezTo>
                    <a:pt x="182" y="198"/>
                    <a:pt x="158" y="215"/>
                    <a:pt x="139" y="215"/>
                  </a:cubicBezTo>
                  <a:cubicBezTo>
                    <a:pt x="106" y="215"/>
                    <a:pt x="100" y="173"/>
                    <a:pt x="100" y="170"/>
                  </a:cubicBezTo>
                  <a:cubicBezTo>
                    <a:pt x="100" y="169"/>
                    <a:pt x="100" y="168"/>
                    <a:pt x="101" y="162"/>
                  </a:cubicBezTo>
                  <a:lnTo>
                    <a:pt x="126" y="6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84">
              <a:extLst>
                <a:ext uri="{FF2B5EF4-FFF2-40B4-BE49-F238E27FC236}">
                  <a16:creationId xmlns:a16="http://schemas.microsoft.com/office/drawing/2014/main" id="{765338CB-68B5-4599-9331-46DBA1BCD633}"/>
                </a:ext>
              </a:extLst>
            </p:cNvPr>
            <p:cNvSpPr>
              <a:spLocks/>
            </p:cNvSpPr>
            <p:nvPr>
              <p:custDataLst>
                <p:tags r:id="rId40"/>
              </p:custDataLst>
            </p:nvPr>
          </p:nvSpPr>
          <p:spPr bwMode="auto">
            <a:xfrm>
              <a:off x="1905813" y="1749822"/>
              <a:ext cx="52388" cy="230188"/>
            </a:xfrm>
            <a:custGeom>
              <a:avLst/>
              <a:gdLst>
                <a:gd name="T0" fmla="*/ 115 w 115"/>
                <a:gd name="T1" fmla="*/ 494 h 499"/>
                <a:gd name="T2" fmla="*/ 107 w 115"/>
                <a:gd name="T3" fmla="*/ 483 h 499"/>
                <a:gd name="T4" fmla="*/ 29 w 115"/>
                <a:gd name="T5" fmla="*/ 250 h 499"/>
                <a:gd name="T6" fmla="*/ 109 w 115"/>
                <a:gd name="T7" fmla="*/ 14 h 499"/>
                <a:gd name="T8" fmla="*/ 115 w 115"/>
                <a:gd name="T9" fmla="*/ 5 h 499"/>
                <a:gd name="T10" fmla="*/ 110 w 115"/>
                <a:gd name="T11" fmla="*/ 0 h 499"/>
                <a:gd name="T12" fmla="*/ 31 w 115"/>
                <a:gd name="T13" fmla="*/ 97 h 499"/>
                <a:gd name="T14" fmla="*/ 0 w 115"/>
                <a:gd name="T15" fmla="*/ 250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6"/>
                    <a:pt x="29" y="250"/>
                  </a:cubicBezTo>
                  <a:cubicBezTo>
                    <a:pt x="29" y="163"/>
                    <a:pt x="48" y="76"/>
                    <a:pt x="109" y="14"/>
                  </a:cubicBezTo>
                  <a:cubicBezTo>
                    <a:pt x="115" y="8"/>
                    <a:pt x="115" y="7"/>
                    <a:pt x="115" y="5"/>
                  </a:cubicBezTo>
                  <a:cubicBezTo>
                    <a:pt x="115" y="2"/>
                    <a:pt x="113" y="0"/>
                    <a:pt x="110" y="0"/>
                  </a:cubicBezTo>
                  <a:cubicBezTo>
                    <a:pt x="106" y="0"/>
                    <a:pt x="61" y="34"/>
                    <a:pt x="31" y="97"/>
                  </a:cubicBezTo>
                  <a:cubicBezTo>
                    <a:pt x="6" y="152"/>
                    <a:pt x="0" y="208"/>
                    <a:pt x="0" y="250"/>
                  </a:cubicBezTo>
                  <a:cubicBezTo>
                    <a:pt x="0" y="288"/>
                    <a:pt x="5" y="349"/>
                    <a:pt x="33" y="405"/>
                  </a:cubicBezTo>
                  <a:cubicBezTo>
                    <a:pt x="63" y="467"/>
                    <a:pt x="106" y="499"/>
                    <a:pt x="110" y="499"/>
                  </a:cubicBezTo>
                  <a:cubicBezTo>
                    <a:pt x="113" y="499"/>
                    <a:pt x="115" y="497"/>
                    <a:pt x="115" y="494"/>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85">
              <a:extLst>
                <a:ext uri="{FF2B5EF4-FFF2-40B4-BE49-F238E27FC236}">
                  <a16:creationId xmlns:a16="http://schemas.microsoft.com/office/drawing/2014/main" id="{EE47B0C2-6808-40AF-9968-5FCD871FC0D7}"/>
                </a:ext>
              </a:extLst>
            </p:cNvPr>
            <p:cNvSpPr>
              <a:spLocks noEditPoints="1"/>
            </p:cNvSpPr>
            <p:nvPr>
              <p:custDataLst>
                <p:tags r:id="rId41"/>
              </p:custDataLst>
            </p:nvPr>
          </p:nvSpPr>
          <p:spPr bwMode="auto">
            <a:xfrm>
              <a:off x="1982013" y="1764110"/>
              <a:ext cx="198438" cy="157163"/>
            </a:xfrm>
            <a:custGeom>
              <a:avLst/>
              <a:gdLst>
                <a:gd name="T0" fmla="*/ 59 w 434"/>
                <a:gd name="T1" fmla="*/ 309 h 342"/>
                <a:gd name="T2" fmla="*/ 48 w 434"/>
                <a:gd name="T3" fmla="*/ 318 h 342"/>
                <a:gd name="T4" fmla="*/ 22 w 434"/>
                <a:gd name="T5" fmla="*/ 319 h 342"/>
                <a:gd name="T6" fmla="*/ 6 w 434"/>
                <a:gd name="T7" fmla="*/ 320 h 342"/>
                <a:gd name="T8" fmla="*/ 0 w 434"/>
                <a:gd name="T9" fmla="*/ 333 h 342"/>
                <a:gd name="T10" fmla="*/ 17 w 434"/>
                <a:gd name="T11" fmla="*/ 342 h 342"/>
                <a:gd name="T12" fmla="*/ 212 w 434"/>
                <a:gd name="T13" fmla="*/ 342 h 342"/>
                <a:gd name="T14" fmla="*/ 434 w 434"/>
                <a:gd name="T15" fmla="*/ 123 h 342"/>
                <a:gd name="T16" fmla="*/ 297 w 434"/>
                <a:gd name="T17" fmla="*/ 0 h 342"/>
                <a:gd name="T18" fmla="*/ 98 w 434"/>
                <a:gd name="T19" fmla="*/ 0 h 342"/>
                <a:gd name="T20" fmla="*/ 79 w 434"/>
                <a:gd name="T21" fmla="*/ 15 h 342"/>
                <a:gd name="T22" fmla="*/ 100 w 434"/>
                <a:gd name="T23" fmla="*/ 24 h 342"/>
                <a:gd name="T24" fmla="*/ 131 w 434"/>
                <a:gd name="T25" fmla="*/ 25 h 342"/>
                <a:gd name="T26" fmla="*/ 59 w 434"/>
                <a:gd name="T27" fmla="*/ 309 h 342"/>
                <a:gd name="T28" fmla="*/ 196 w 434"/>
                <a:gd name="T29" fmla="*/ 33 h 342"/>
                <a:gd name="T30" fmla="*/ 201 w 434"/>
                <a:gd name="T31" fmla="*/ 24 h 342"/>
                <a:gd name="T32" fmla="*/ 215 w 434"/>
                <a:gd name="T33" fmla="*/ 24 h 342"/>
                <a:gd name="T34" fmla="*/ 271 w 434"/>
                <a:gd name="T35" fmla="*/ 24 h 342"/>
                <a:gd name="T36" fmla="*/ 343 w 434"/>
                <a:gd name="T37" fmla="*/ 44 h 342"/>
                <a:gd name="T38" fmla="*/ 368 w 434"/>
                <a:gd name="T39" fmla="*/ 106 h 342"/>
                <a:gd name="T40" fmla="*/ 336 w 434"/>
                <a:gd name="T41" fmla="*/ 238 h 342"/>
                <a:gd name="T42" fmla="*/ 198 w 434"/>
                <a:gd name="T43" fmla="*/ 319 h 342"/>
                <a:gd name="T44" fmla="*/ 136 w 434"/>
                <a:gd name="T45" fmla="*/ 319 h 342"/>
                <a:gd name="T46" fmla="*/ 124 w 434"/>
                <a:gd name="T47" fmla="*/ 318 h 342"/>
                <a:gd name="T48" fmla="*/ 196 w 434"/>
                <a:gd name="T49" fmla="*/ 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4" h="342">
                  <a:moveTo>
                    <a:pt x="59" y="309"/>
                  </a:moveTo>
                  <a:cubicBezTo>
                    <a:pt x="57" y="317"/>
                    <a:pt x="57" y="317"/>
                    <a:pt x="48" y="318"/>
                  </a:cubicBezTo>
                  <a:cubicBezTo>
                    <a:pt x="39" y="319"/>
                    <a:pt x="30" y="319"/>
                    <a:pt x="22" y="319"/>
                  </a:cubicBezTo>
                  <a:cubicBezTo>
                    <a:pt x="9" y="319"/>
                    <a:pt x="8" y="319"/>
                    <a:pt x="6" y="320"/>
                  </a:cubicBezTo>
                  <a:cubicBezTo>
                    <a:pt x="0" y="323"/>
                    <a:pt x="0" y="331"/>
                    <a:pt x="0" y="333"/>
                  </a:cubicBezTo>
                  <a:cubicBezTo>
                    <a:pt x="0" y="342"/>
                    <a:pt x="9" y="342"/>
                    <a:pt x="17" y="342"/>
                  </a:cubicBezTo>
                  <a:lnTo>
                    <a:pt x="212" y="342"/>
                  </a:lnTo>
                  <a:cubicBezTo>
                    <a:pt x="355" y="342"/>
                    <a:pt x="434" y="225"/>
                    <a:pt x="434" y="123"/>
                  </a:cubicBezTo>
                  <a:cubicBezTo>
                    <a:pt x="434" y="37"/>
                    <a:pt x="371" y="0"/>
                    <a:pt x="297" y="0"/>
                  </a:cubicBezTo>
                  <a:lnTo>
                    <a:pt x="98" y="0"/>
                  </a:lnTo>
                  <a:cubicBezTo>
                    <a:pt x="88" y="0"/>
                    <a:pt x="79" y="0"/>
                    <a:pt x="79" y="15"/>
                  </a:cubicBezTo>
                  <a:cubicBezTo>
                    <a:pt x="79" y="24"/>
                    <a:pt x="86" y="24"/>
                    <a:pt x="100" y="24"/>
                  </a:cubicBezTo>
                  <a:cubicBezTo>
                    <a:pt x="111" y="24"/>
                    <a:pt x="120" y="24"/>
                    <a:pt x="131" y="25"/>
                  </a:cubicBezTo>
                  <a:lnTo>
                    <a:pt x="59" y="309"/>
                  </a:lnTo>
                  <a:close/>
                  <a:moveTo>
                    <a:pt x="196" y="33"/>
                  </a:moveTo>
                  <a:cubicBezTo>
                    <a:pt x="198" y="25"/>
                    <a:pt x="198" y="25"/>
                    <a:pt x="201" y="24"/>
                  </a:cubicBezTo>
                  <a:cubicBezTo>
                    <a:pt x="206" y="24"/>
                    <a:pt x="209" y="24"/>
                    <a:pt x="215" y="24"/>
                  </a:cubicBezTo>
                  <a:lnTo>
                    <a:pt x="271" y="24"/>
                  </a:lnTo>
                  <a:cubicBezTo>
                    <a:pt x="286" y="24"/>
                    <a:pt x="319" y="25"/>
                    <a:pt x="343" y="44"/>
                  </a:cubicBezTo>
                  <a:cubicBezTo>
                    <a:pt x="368" y="65"/>
                    <a:pt x="368" y="94"/>
                    <a:pt x="368" y="106"/>
                  </a:cubicBezTo>
                  <a:cubicBezTo>
                    <a:pt x="368" y="141"/>
                    <a:pt x="350" y="210"/>
                    <a:pt x="336" y="238"/>
                  </a:cubicBezTo>
                  <a:cubicBezTo>
                    <a:pt x="307" y="296"/>
                    <a:pt x="255" y="319"/>
                    <a:pt x="198" y="319"/>
                  </a:cubicBezTo>
                  <a:lnTo>
                    <a:pt x="136" y="319"/>
                  </a:lnTo>
                  <a:cubicBezTo>
                    <a:pt x="129" y="319"/>
                    <a:pt x="128" y="319"/>
                    <a:pt x="124" y="318"/>
                  </a:cubicBezTo>
                  <a:lnTo>
                    <a:pt x="196" y="3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86">
              <a:extLst>
                <a:ext uri="{FF2B5EF4-FFF2-40B4-BE49-F238E27FC236}">
                  <a16:creationId xmlns:a16="http://schemas.microsoft.com/office/drawing/2014/main" id="{3FE3ED0D-1F51-42BB-A08C-1B6E3B481E07}"/>
                </a:ext>
              </a:extLst>
            </p:cNvPr>
            <p:cNvSpPr>
              <a:spLocks/>
            </p:cNvSpPr>
            <p:nvPr>
              <p:custDataLst>
                <p:tags r:id="rId42"/>
              </p:custDataLst>
            </p:nvPr>
          </p:nvSpPr>
          <p:spPr bwMode="auto">
            <a:xfrm>
              <a:off x="2270938" y="1749822"/>
              <a:ext cx="9525" cy="230188"/>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7">
              <a:extLst>
                <a:ext uri="{FF2B5EF4-FFF2-40B4-BE49-F238E27FC236}">
                  <a16:creationId xmlns:a16="http://schemas.microsoft.com/office/drawing/2014/main" id="{DDA97C66-8C8D-49B7-BA54-B5555DC69E96}"/>
                </a:ext>
              </a:extLst>
            </p:cNvPr>
            <p:cNvSpPr>
              <a:spLocks noEditPoints="1"/>
            </p:cNvSpPr>
            <p:nvPr>
              <p:custDataLst>
                <p:tags r:id="rId43"/>
              </p:custDataLst>
            </p:nvPr>
          </p:nvSpPr>
          <p:spPr bwMode="auto">
            <a:xfrm>
              <a:off x="2369363" y="1760935"/>
              <a:ext cx="114300" cy="163513"/>
            </a:xfrm>
            <a:custGeom>
              <a:avLst/>
              <a:gdLst>
                <a:gd name="T0" fmla="*/ 250 w 250"/>
                <a:gd name="T1" fmla="*/ 106 h 354"/>
                <a:gd name="T2" fmla="*/ 168 w 250"/>
                <a:gd name="T3" fmla="*/ 0 h 354"/>
                <a:gd name="T4" fmla="*/ 41 w 250"/>
                <a:gd name="T5" fmla="*/ 94 h 354"/>
                <a:gd name="T6" fmla="*/ 0 w 250"/>
                <a:gd name="T7" fmla="*/ 249 h 354"/>
                <a:gd name="T8" fmla="*/ 83 w 250"/>
                <a:gd name="T9" fmla="*/ 354 h 354"/>
                <a:gd name="T10" fmla="*/ 195 w 250"/>
                <a:gd name="T11" fmla="*/ 284 h 354"/>
                <a:gd name="T12" fmla="*/ 250 w 250"/>
                <a:gd name="T13" fmla="*/ 106 h 354"/>
                <a:gd name="T14" fmla="*/ 76 w 250"/>
                <a:gd name="T15" fmla="*/ 165 h 354"/>
                <a:gd name="T16" fmla="*/ 111 w 250"/>
                <a:gd name="T17" fmla="*/ 65 h 354"/>
                <a:gd name="T18" fmla="*/ 167 w 250"/>
                <a:gd name="T19" fmla="*/ 18 h 354"/>
                <a:gd name="T20" fmla="*/ 197 w 250"/>
                <a:gd name="T21" fmla="*/ 69 h 354"/>
                <a:gd name="T22" fmla="*/ 180 w 250"/>
                <a:gd name="T23" fmla="*/ 165 h 354"/>
                <a:gd name="T24" fmla="*/ 76 w 250"/>
                <a:gd name="T25" fmla="*/ 165 h 354"/>
                <a:gd name="T26" fmla="*/ 174 w 250"/>
                <a:gd name="T27" fmla="*/ 189 h 354"/>
                <a:gd name="T28" fmla="*/ 84 w 250"/>
                <a:gd name="T29" fmla="*/ 336 h 354"/>
                <a:gd name="T30" fmla="*/ 59 w 250"/>
                <a:gd name="T31" fmla="*/ 319 h 354"/>
                <a:gd name="T32" fmla="*/ 54 w 250"/>
                <a:gd name="T33" fmla="*/ 285 h 354"/>
                <a:gd name="T34" fmla="*/ 70 w 250"/>
                <a:gd name="T35" fmla="*/ 189 h 354"/>
                <a:gd name="T36" fmla="*/ 174 w 250"/>
                <a:gd name="T37" fmla="*/ 18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 h="354">
                  <a:moveTo>
                    <a:pt x="250" y="106"/>
                  </a:moveTo>
                  <a:cubicBezTo>
                    <a:pt x="250" y="18"/>
                    <a:pt x="198" y="0"/>
                    <a:pt x="168" y="0"/>
                  </a:cubicBezTo>
                  <a:cubicBezTo>
                    <a:pt x="128" y="0"/>
                    <a:pt x="78" y="26"/>
                    <a:pt x="41" y="94"/>
                  </a:cubicBezTo>
                  <a:cubicBezTo>
                    <a:pt x="16" y="141"/>
                    <a:pt x="0" y="209"/>
                    <a:pt x="0" y="249"/>
                  </a:cubicBezTo>
                  <a:cubicBezTo>
                    <a:pt x="0" y="321"/>
                    <a:pt x="38" y="354"/>
                    <a:pt x="83" y="354"/>
                  </a:cubicBezTo>
                  <a:cubicBezTo>
                    <a:pt x="116" y="354"/>
                    <a:pt x="160" y="335"/>
                    <a:pt x="195" y="284"/>
                  </a:cubicBezTo>
                  <a:cubicBezTo>
                    <a:pt x="237" y="223"/>
                    <a:pt x="250" y="143"/>
                    <a:pt x="250" y="106"/>
                  </a:cubicBezTo>
                  <a:close/>
                  <a:moveTo>
                    <a:pt x="76" y="165"/>
                  </a:moveTo>
                  <a:cubicBezTo>
                    <a:pt x="83" y="136"/>
                    <a:pt x="96" y="91"/>
                    <a:pt x="111" y="65"/>
                  </a:cubicBezTo>
                  <a:cubicBezTo>
                    <a:pt x="122" y="45"/>
                    <a:pt x="143" y="18"/>
                    <a:pt x="167" y="18"/>
                  </a:cubicBezTo>
                  <a:cubicBezTo>
                    <a:pt x="188" y="18"/>
                    <a:pt x="197" y="40"/>
                    <a:pt x="197" y="69"/>
                  </a:cubicBezTo>
                  <a:cubicBezTo>
                    <a:pt x="197" y="101"/>
                    <a:pt x="186" y="144"/>
                    <a:pt x="180" y="165"/>
                  </a:cubicBezTo>
                  <a:lnTo>
                    <a:pt x="76" y="165"/>
                  </a:lnTo>
                  <a:close/>
                  <a:moveTo>
                    <a:pt x="174" y="189"/>
                  </a:moveTo>
                  <a:cubicBezTo>
                    <a:pt x="143" y="323"/>
                    <a:pt x="101" y="336"/>
                    <a:pt x="84" y="336"/>
                  </a:cubicBezTo>
                  <a:cubicBezTo>
                    <a:pt x="77" y="336"/>
                    <a:pt x="66" y="334"/>
                    <a:pt x="59" y="319"/>
                  </a:cubicBezTo>
                  <a:cubicBezTo>
                    <a:pt x="54" y="305"/>
                    <a:pt x="54" y="286"/>
                    <a:pt x="54" y="285"/>
                  </a:cubicBezTo>
                  <a:cubicBezTo>
                    <a:pt x="54" y="257"/>
                    <a:pt x="64" y="211"/>
                    <a:pt x="70" y="189"/>
                  </a:cubicBezTo>
                  <a:lnTo>
                    <a:pt x="174" y="189"/>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88">
              <a:extLst>
                <a:ext uri="{FF2B5EF4-FFF2-40B4-BE49-F238E27FC236}">
                  <a16:creationId xmlns:a16="http://schemas.microsoft.com/office/drawing/2014/main" id="{9F3411BC-B061-4B16-872D-70F78A26A3CA}"/>
                </a:ext>
              </a:extLst>
            </p:cNvPr>
            <p:cNvSpPr>
              <a:spLocks/>
            </p:cNvSpPr>
            <p:nvPr>
              <p:custDataLst>
                <p:tags r:id="rId44"/>
              </p:custDataLst>
            </p:nvPr>
          </p:nvSpPr>
          <p:spPr bwMode="auto">
            <a:xfrm>
              <a:off x="2507475" y="1749822"/>
              <a:ext cx="52388" cy="230188"/>
            </a:xfrm>
            <a:custGeom>
              <a:avLst/>
              <a:gdLst>
                <a:gd name="T0" fmla="*/ 116 w 116"/>
                <a:gd name="T1" fmla="*/ 250 h 499"/>
                <a:gd name="T2" fmla="*/ 83 w 116"/>
                <a:gd name="T3" fmla="*/ 94 h 499"/>
                <a:gd name="T4" fmla="*/ 5 w 116"/>
                <a:gd name="T5" fmla="*/ 0 h 499"/>
                <a:gd name="T6" fmla="*/ 0 w 116"/>
                <a:gd name="T7" fmla="*/ 5 h 499"/>
                <a:gd name="T8" fmla="*/ 10 w 116"/>
                <a:gd name="T9" fmla="*/ 17 h 499"/>
                <a:gd name="T10" fmla="*/ 87 w 116"/>
                <a:gd name="T11" fmla="*/ 250 h 499"/>
                <a:gd name="T12" fmla="*/ 7 w 116"/>
                <a:gd name="T13" fmla="*/ 485 h 499"/>
                <a:gd name="T14" fmla="*/ 0 w 116"/>
                <a:gd name="T15" fmla="*/ 494 h 499"/>
                <a:gd name="T16" fmla="*/ 5 w 116"/>
                <a:gd name="T17" fmla="*/ 499 h 499"/>
                <a:gd name="T18" fmla="*/ 85 w 116"/>
                <a:gd name="T19" fmla="*/ 402 h 499"/>
                <a:gd name="T20" fmla="*/ 116 w 116"/>
                <a:gd name="T21" fmla="*/ 25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50"/>
                  </a:moveTo>
                  <a:cubicBezTo>
                    <a:pt x="116" y="211"/>
                    <a:pt x="111" y="150"/>
                    <a:pt x="83" y="94"/>
                  </a:cubicBezTo>
                  <a:cubicBezTo>
                    <a:pt x="53" y="33"/>
                    <a:pt x="10" y="0"/>
                    <a:pt x="5" y="0"/>
                  </a:cubicBezTo>
                  <a:cubicBezTo>
                    <a:pt x="2" y="0"/>
                    <a:pt x="0" y="2"/>
                    <a:pt x="0" y="5"/>
                  </a:cubicBezTo>
                  <a:cubicBezTo>
                    <a:pt x="0" y="7"/>
                    <a:pt x="0" y="8"/>
                    <a:pt x="10" y="17"/>
                  </a:cubicBezTo>
                  <a:cubicBezTo>
                    <a:pt x="59" y="66"/>
                    <a:pt x="87" y="145"/>
                    <a:pt x="87" y="250"/>
                  </a:cubicBezTo>
                  <a:cubicBezTo>
                    <a:pt x="87" y="335"/>
                    <a:pt x="69" y="423"/>
                    <a:pt x="7" y="485"/>
                  </a:cubicBezTo>
                  <a:cubicBezTo>
                    <a:pt x="0" y="491"/>
                    <a:pt x="0" y="492"/>
                    <a:pt x="0" y="494"/>
                  </a:cubicBezTo>
                  <a:cubicBezTo>
                    <a:pt x="0" y="497"/>
                    <a:pt x="2" y="499"/>
                    <a:pt x="5" y="499"/>
                  </a:cubicBezTo>
                  <a:cubicBezTo>
                    <a:pt x="10" y="499"/>
                    <a:pt x="55" y="465"/>
                    <a:pt x="85" y="402"/>
                  </a:cubicBezTo>
                  <a:cubicBezTo>
                    <a:pt x="110" y="347"/>
                    <a:pt x="116" y="291"/>
                    <a:pt x="116" y="250"/>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89">
              <a:extLst>
                <a:ext uri="{FF2B5EF4-FFF2-40B4-BE49-F238E27FC236}">
                  <a16:creationId xmlns:a16="http://schemas.microsoft.com/office/drawing/2014/main" id="{84F05E41-5570-4751-9EC5-4C584B769124}"/>
                </a:ext>
              </a:extLst>
            </p:cNvPr>
            <p:cNvSpPr>
              <a:spLocks noEditPoints="1"/>
            </p:cNvSpPr>
            <p:nvPr>
              <p:custDataLst>
                <p:tags r:id="rId45"/>
              </p:custDataLst>
            </p:nvPr>
          </p:nvSpPr>
          <p:spPr bwMode="auto">
            <a:xfrm>
              <a:off x="2650350" y="1456135"/>
              <a:ext cx="85725" cy="101600"/>
            </a:xfrm>
            <a:custGeom>
              <a:avLst/>
              <a:gdLst>
                <a:gd name="T0" fmla="*/ 80 w 187"/>
                <a:gd name="T1" fmla="*/ 209 h 221"/>
                <a:gd name="T2" fmla="*/ 54 w 187"/>
                <a:gd name="T3" fmla="*/ 194 h 221"/>
                <a:gd name="T4" fmla="*/ 54 w 187"/>
                <a:gd name="T5" fmla="*/ 137 h 221"/>
                <a:gd name="T6" fmla="*/ 101 w 187"/>
                <a:gd name="T7" fmla="*/ 157 h 221"/>
                <a:gd name="T8" fmla="*/ 187 w 187"/>
                <a:gd name="T9" fmla="*/ 78 h 221"/>
                <a:gd name="T10" fmla="*/ 107 w 187"/>
                <a:gd name="T11" fmla="*/ 0 h 221"/>
                <a:gd name="T12" fmla="*/ 53 w 187"/>
                <a:gd name="T13" fmla="*/ 21 h 221"/>
                <a:gd name="T14" fmla="*/ 53 w 187"/>
                <a:gd name="T15" fmla="*/ 0 h 221"/>
                <a:gd name="T16" fmla="*/ 0 w 187"/>
                <a:gd name="T17" fmla="*/ 4 h 221"/>
                <a:gd name="T18" fmla="*/ 0 w 187"/>
                <a:gd name="T19" fmla="*/ 16 h 221"/>
                <a:gd name="T20" fmla="*/ 26 w 187"/>
                <a:gd name="T21" fmla="*/ 33 h 221"/>
                <a:gd name="T22" fmla="*/ 26 w 187"/>
                <a:gd name="T23" fmla="*/ 194 h 221"/>
                <a:gd name="T24" fmla="*/ 0 w 187"/>
                <a:gd name="T25" fmla="*/ 209 h 221"/>
                <a:gd name="T26" fmla="*/ 0 w 187"/>
                <a:gd name="T27" fmla="*/ 221 h 221"/>
                <a:gd name="T28" fmla="*/ 40 w 187"/>
                <a:gd name="T29" fmla="*/ 220 h 221"/>
                <a:gd name="T30" fmla="*/ 80 w 187"/>
                <a:gd name="T31" fmla="*/ 221 h 221"/>
                <a:gd name="T32" fmla="*/ 80 w 187"/>
                <a:gd name="T33" fmla="*/ 209 h 221"/>
                <a:gd name="T34" fmla="*/ 54 w 187"/>
                <a:gd name="T35" fmla="*/ 38 h 221"/>
                <a:gd name="T36" fmla="*/ 103 w 187"/>
                <a:gd name="T37" fmla="*/ 11 h 221"/>
                <a:gd name="T38" fmla="*/ 155 w 187"/>
                <a:gd name="T39" fmla="*/ 78 h 221"/>
                <a:gd name="T40" fmla="*/ 99 w 187"/>
                <a:gd name="T41" fmla="*/ 147 h 221"/>
                <a:gd name="T42" fmla="*/ 54 w 187"/>
                <a:gd name="T43" fmla="*/ 118 h 221"/>
                <a:gd name="T44" fmla="*/ 54 w 187"/>
                <a:gd name="T45" fmla="*/ 3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221">
                  <a:moveTo>
                    <a:pt x="80" y="209"/>
                  </a:moveTo>
                  <a:cubicBezTo>
                    <a:pt x="58" y="209"/>
                    <a:pt x="54" y="209"/>
                    <a:pt x="54" y="194"/>
                  </a:cubicBezTo>
                  <a:lnTo>
                    <a:pt x="54" y="137"/>
                  </a:lnTo>
                  <a:cubicBezTo>
                    <a:pt x="56" y="139"/>
                    <a:pt x="72" y="157"/>
                    <a:pt x="101" y="157"/>
                  </a:cubicBezTo>
                  <a:cubicBezTo>
                    <a:pt x="147" y="157"/>
                    <a:pt x="187" y="123"/>
                    <a:pt x="187" y="78"/>
                  </a:cubicBezTo>
                  <a:cubicBezTo>
                    <a:pt x="187" y="35"/>
                    <a:pt x="151" y="0"/>
                    <a:pt x="107" y="0"/>
                  </a:cubicBezTo>
                  <a:cubicBezTo>
                    <a:pt x="87" y="0"/>
                    <a:pt x="67" y="7"/>
                    <a:pt x="53" y="21"/>
                  </a:cubicBezTo>
                  <a:lnTo>
                    <a:pt x="53" y="0"/>
                  </a:lnTo>
                  <a:lnTo>
                    <a:pt x="0" y="4"/>
                  </a:lnTo>
                  <a:lnTo>
                    <a:pt x="0" y="16"/>
                  </a:lnTo>
                  <a:cubicBezTo>
                    <a:pt x="25" y="16"/>
                    <a:pt x="26" y="18"/>
                    <a:pt x="26" y="33"/>
                  </a:cubicBezTo>
                  <a:lnTo>
                    <a:pt x="26" y="194"/>
                  </a:lnTo>
                  <a:cubicBezTo>
                    <a:pt x="26" y="209"/>
                    <a:pt x="23" y="209"/>
                    <a:pt x="0" y="209"/>
                  </a:cubicBezTo>
                  <a:lnTo>
                    <a:pt x="0" y="221"/>
                  </a:lnTo>
                  <a:cubicBezTo>
                    <a:pt x="1" y="221"/>
                    <a:pt x="25" y="220"/>
                    <a:pt x="40" y="220"/>
                  </a:cubicBezTo>
                  <a:cubicBezTo>
                    <a:pt x="53" y="220"/>
                    <a:pt x="77" y="221"/>
                    <a:pt x="80" y="221"/>
                  </a:cubicBezTo>
                  <a:lnTo>
                    <a:pt x="80" y="209"/>
                  </a:lnTo>
                  <a:close/>
                  <a:moveTo>
                    <a:pt x="54" y="38"/>
                  </a:moveTo>
                  <a:cubicBezTo>
                    <a:pt x="65" y="20"/>
                    <a:pt x="85" y="11"/>
                    <a:pt x="103" y="11"/>
                  </a:cubicBezTo>
                  <a:cubicBezTo>
                    <a:pt x="133" y="11"/>
                    <a:pt x="155" y="42"/>
                    <a:pt x="155" y="78"/>
                  </a:cubicBezTo>
                  <a:cubicBezTo>
                    <a:pt x="155" y="118"/>
                    <a:pt x="129" y="147"/>
                    <a:pt x="99" y="147"/>
                  </a:cubicBezTo>
                  <a:cubicBezTo>
                    <a:pt x="69" y="147"/>
                    <a:pt x="55" y="121"/>
                    <a:pt x="54" y="118"/>
                  </a:cubicBezTo>
                  <a:lnTo>
                    <a:pt x="54" y="3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90">
              <a:extLst>
                <a:ext uri="{FF2B5EF4-FFF2-40B4-BE49-F238E27FC236}">
                  <a16:creationId xmlns:a16="http://schemas.microsoft.com/office/drawing/2014/main" id="{1FEDE5DE-F5DD-4587-8FF3-ECA289A0E6E6}"/>
                </a:ext>
              </a:extLst>
            </p:cNvPr>
            <p:cNvSpPr>
              <a:spLocks/>
            </p:cNvSpPr>
            <p:nvPr>
              <p:custDataLst>
                <p:tags r:id="rId46"/>
              </p:custDataLst>
            </p:nvPr>
          </p:nvSpPr>
          <p:spPr bwMode="auto">
            <a:xfrm>
              <a:off x="2750363" y="1456135"/>
              <a:ext cx="57150" cy="71438"/>
            </a:xfrm>
            <a:custGeom>
              <a:avLst/>
              <a:gdLst>
                <a:gd name="T0" fmla="*/ 53 w 125"/>
                <a:gd name="T1" fmla="*/ 74 h 154"/>
                <a:gd name="T2" fmla="*/ 99 w 125"/>
                <a:gd name="T3" fmla="*/ 10 h 154"/>
                <a:gd name="T4" fmla="*/ 93 w 125"/>
                <a:gd name="T5" fmla="*/ 22 h 154"/>
                <a:gd name="T6" fmla="*/ 109 w 125"/>
                <a:gd name="T7" fmla="*/ 38 h 154"/>
                <a:gd name="T8" fmla="*/ 125 w 125"/>
                <a:gd name="T9" fmla="*/ 22 h 154"/>
                <a:gd name="T10" fmla="*/ 98 w 125"/>
                <a:gd name="T11" fmla="*/ 0 h 154"/>
                <a:gd name="T12" fmla="*/ 51 w 125"/>
                <a:gd name="T13" fmla="*/ 37 h 154"/>
                <a:gd name="T14" fmla="*/ 50 w 125"/>
                <a:gd name="T15" fmla="*/ 37 h 154"/>
                <a:gd name="T16" fmla="*/ 50 w 125"/>
                <a:gd name="T17" fmla="*/ 0 h 154"/>
                <a:gd name="T18" fmla="*/ 0 w 125"/>
                <a:gd name="T19" fmla="*/ 4 h 154"/>
                <a:gd name="T20" fmla="*/ 0 w 125"/>
                <a:gd name="T21" fmla="*/ 16 h 154"/>
                <a:gd name="T22" fmla="*/ 26 w 125"/>
                <a:gd name="T23" fmla="*/ 36 h 154"/>
                <a:gd name="T24" fmla="*/ 26 w 125"/>
                <a:gd name="T25" fmla="*/ 126 h 154"/>
                <a:gd name="T26" fmla="*/ 0 w 125"/>
                <a:gd name="T27" fmla="*/ 141 h 154"/>
                <a:gd name="T28" fmla="*/ 0 w 125"/>
                <a:gd name="T29" fmla="*/ 154 h 154"/>
                <a:gd name="T30" fmla="*/ 40 w 125"/>
                <a:gd name="T31" fmla="*/ 152 h 154"/>
                <a:gd name="T32" fmla="*/ 85 w 125"/>
                <a:gd name="T33" fmla="*/ 154 h 154"/>
                <a:gd name="T34" fmla="*/ 85 w 125"/>
                <a:gd name="T35" fmla="*/ 141 h 154"/>
                <a:gd name="T36" fmla="*/ 78 w 125"/>
                <a:gd name="T37" fmla="*/ 141 h 154"/>
                <a:gd name="T38" fmla="*/ 53 w 125"/>
                <a:gd name="T39" fmla="*/ 125 h 154"/>
                <a:gd name="T40" fmla="*/ 53 w 125"/>
                <a:gd name="T41" fmla="*/ 7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54">
                  <a:moveTo>
                    <a:pt x="53" y="74"/>
                  </a:moveTo>
                  <a:cubicBezTo>
                    <a:pt x="53" y="45"/>
                    <a:pt x="66" y="10"/>
                    <a:pt x="99" y="10"/>
                  </a:cubicBezTo>
                  <a:cubicBezTo>
                    <a:pt x="96" y="12"/>
                    <a:pt x="93" y="17"/>
                    <a:pt x="93" y="22"/>
                  </a:cubicBezTo>
                  <a:cubicBezTo>
                    <a:pt x="93" y="34"/>
                    <a:pt x="102" y="38"/>
                    <a:pt x="109" y="38"/>
                  </a:cubicBezTo>
                  <a:cubicBezTo>
                    <a:pt x="117" y="38"/>
                    <a:pt x="125" y="33"/>
                    <a:pt x="125" y="22"/>
                  </a:cubicBezTo>
                  <a:cubicBezTo>
                    <a:pt x="125" y="10"/>
                    <a:pt x="114" y="0"/>
                    <a:pt x="98" y="0"/>
                  </a:cubicBezTo>
                  <a:cubicBezTo>
                    <a:pt x="80" y="0"/>
                    <a:pt x="61" y="11"/>
                    <a:pt x="51" y="37"/>
                  </a:cubicBezTo>
                  <a:lnTo>
                    <a:pt x="50" y="37"/>
                  </a:lnTo>
                  <a:lnTo>
                    <a:pt x="50" y="0"/>
                  </a:lnTo>
                  <a:lnTo>
                    <a:pt x="0" y="4"/>
                  </a:lnTo>
                  <a:lnTo>
                    <a:pt x="0" y="16"/>
                  </a:lnTo>
                  <a:cubicBezTo>
                    <a:pt x="24" y="16"/>
                    <a:pt x="26" y="19"/>
                    <a:pt x="26" y="36"/>
                  </a:cubicBezTo>
                  <a:lnTo>
                    <a:pt x="26" y="126"/>
                  </a:lnTo>
                  <a:cubicBezTo>
                    <a:pt x="26" y="141"/>
                    <a:pt x="23" y="141"/>
                    <a:pt x="0" y="141"/>
                  </a:cubicBezTo>
                  <a:lnTo>
                    <a:pt x="0" y="154"/>
                  </a:lnTo>
                  <a:cubicBezTo>
                    <a:pt x="2" y="154"/>
                    <a:pt x="26" y="152"/>
                    <a:pt x="40" y="152"/>
                  </a:cubicBezTo>
                  <a:cubicBezTo>
                    <a:pt x="55" y="152"/>
                    <a:pt x="70" y="153"/>
                    <a:pt x="85" y="154"/>
                  </a:cubicBezTo>
                  <a:lnTo>
                    <a:pt x="85" y="141"/>
                  </a:lnTo>
                  <a:lnTo>
                    <a:pt x="78" y="141"/>
                  </a:lnTo>
                  <a:cubicBezTo>
                    <a:pt x="53" y="141"/>
                    <a:pt x="53" y="137"/>
                    <a:pt x="53" y="125"/>
                  </a:cubicBezTo>
                  <a:lnTo>
                    <a:pt x="53" y="7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91">
              <a:extLst>
                <a:ext uri="{FF2B5EF4-FFF2-40B4-BE49-F238E27FC236}">
                  <a16:creationId xmlns:a16="http://schemas.microsoft.com/office/drawing/2014/main" id="{BB424C47-E2BF-441C-A298-300527CD312F}"/>
                </a:ext>
              </a:extLst>
            </p:cNvPr>
            <p:cNvSpPr>
              <a:spLocks noEditPoints="1"/>
            </p:cNvSpPr>
            <p:nvPr>
              <p:custDataLst>
                <p:tags r:id="rId47"/>
              </p:custDataLst>
            </p:nvPr>
          </p:nvSpPr>
          <p:spPr bwMode="auto">
            <a:xfrm>
              <a:off x="2823388" y="1419622"/>
              <a:ext cx="34925" cy="107950"/>
            </a:xfrm>
            <a:custGeom>
              <a:avLst/>
              <a:gdLst>
                <a:gd name="T0" fmla="*/ 54 w 76"/>
                <a:gd name="T1" fmla="*/ 20 h 235"/>
                <a:gd name="T2" fmla="*/ 33 w 76"/>
                <a:gd name="T3" fmla="*/ 0 h 235"/>
                <a:gd name="T4" fmla="*/ 13 w 76"/>
                <a:gd name="T5" fmla="*/ 20 h 235"/>
                <a:gd name="T6" fmla="*/ 33 w 76"/>
                <a:gd name="T7" fmla="*/ 40 h 235"/>
                <a:gd name="T8" fmla="*/ 54 w 76"/>
                <a:gd name="T9" fmla="*/ 20 h 235"/>
                <a:gd name="T10" fmla="*/ 1 w 76"/>
                <a:gd name="T11" fmla="*/ 85 h 235"/>
                <a:gd name="T12" fmla="*/ 1 w 76"/>
                <a:gd name="T13" fmla="*/ 97 h 235"/>
                <a:gd name="T14" fmla="*/ 26 w 76"/>
                <a:gd name="T15" fmla="*/ 116 h 235"/>
                <a:gd name="T16" fmla="*/ 26 w 76"/>
                <a:gd name="T17" fmla="*/ 207 h 235"/>
                <a:gd name="T18" fmla="*/ 0 w 76"/>
                <a:gd name="T19" fmla="*/ 222 h 235"/>
                <a:gd name="T20" fmla="*/ 0 w 76"/>
                <a:gd name="T21" fmla="*/ 235 h 235"/>
                <a:gd name="T22" fmla="*/ 39 w 76"/>
                <a:gd name="T23" fmla="*/ 233 h 235"/>
                <a:gd name="T24" fmla="*/ 76 w 76"/>
                <a:gd name="T25" fmla="*/ 235 h 235"/>
                <a:gd name="T26" fmla="*/ 76 w 76"/>
                <a:gd name="T27" fmla="*/ 222 h 235"/>
                <a:gd name="T28" fmla="*/ 52 w 76"/>
                <a:gd name="T29" fmla="*/ 207 h 235"/>
                <a:gd name="T30" fmla="*/ 52 w 76"/>
                <a:gd name="T31" fmla="*/ 81 h 235"/>
                <a:gd name="T32" fmla="*/ 1 w 76"/>
                <a:gd name="T33" fmla="*/ 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35">
                  <a:moveTo>
                    <a:pt x="54" y="20"/>
                  </a:moveTo>
                  <a:cubicBezTo>
                    <a:pt x="54" y="9"/>
                    <a:pt x="45" y="0"/>
                    <a:pt x="33" y="0"/>
                  </a:cubicBezTo>
                  <a:cubicBezTo>
                    <a:pt x="23" y="0"/>
                    <a:pt x="13" y="8"/>
                    <a:pt x="13" y="20"/>
                  </a:cubicBezTo>
                  <a:cubicBezTo>
                    <a:pt x="13" y="32"/>
                    <a:pt x="24" y="40"/>
                    <a:pt x="33" y="40"/>
                  </a:cubicBezTo>
                  <a:cubicBezTo>
                    <a:pt x="45" y="40"/>
                    <a:pt x="54" y="31"/>
                    <a:pt x="54" y="20"/>
                  </a:cubicBezTo>
                  <a:close/>
                  <a:moveTo>
                    <a:pt x="1" y="85"/>
                  </a:moveTo>
                  <a:lnTo>
                    <a:pt x="1" y="97"/>
                  </a:lnTo>
                  <a:cubicBezTo>
                    <a:pt x="23" y="97"/>
                    <a:pt x="26" y="99"/>
                    <a:pt x="26" y="116"/>
                  </a:cubicBezTo>
                  <a:lnTo>
                    <a:pt x="26" y="207"/>
                  </a:lnTo>
                  <a:cubicBezTo>
                    <a:pt x="26" y="222"/>
                    <a:pt x="22" y="222"/>
                    <a:pt x="0" y="222"/>
                  </a:cubicBezTo>
                  <a:lnTo>
                    <a:pt x="0" y="235"/>
                  </a:lnTo>
                  <a:cubicBezTo>
                    <a:pt x="0" y="235"/>
                    <a:pt x="25" y="233"/>
                    <a:pt x="39" y="233"/>
                  </a:cubicBezTo>
                  <a:cubicBezTo>
                    <a:pt x="51" y="233"/>
                    <a:pt x="63" y="234"/>
                    <a:pt x="76" y="235"/>
                  </a:cubicBezTo>
                  <a:lnTo>
                    <a:pt x="76" y="222"/>
                  </a:lnTo>
                  <a:cubicBezTo>
                    <a:pt x="55" y="222"/>
                    <a:pt x="52" y="222"/>
                    <a:pt x="52" y="207"/>
                  </a:cubicBezTo>
                  <a:lnTo>
                    <a:pt x="52" y="81"/>
                  </a:lnTo>
                  <a:lnTo>
                    <a:pt x="1" y="8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92">
              <a:extLst>
                <a:ext uri="{FF2B5EF4-FFF2-40B4-BE49-F238E27FC236}">
                  <a16:creationId xmlns:a16="http://schemas.microsoft.com/office/drawing/2014/main" id="{C1CA2633-E1DB-4F7D-9ED0-33CF3F58EFC6}"/>
                </a:ext>
              </a:extLst>
            </p:cNvPr>
            <p:cNvSpPr>
              <a:spLocks noEditPoints="1"/>
            </p:cNvSpPr>
            <p:nvPr>
              <p:custDataLst>
                <p:tags r:id="rId48"/>
              </p:custDataLst>
            </p:nvPr>
          </p:nvSpPr>
          <p:spPr bwMode="auto">
            <a:xfrm>
              <a:off x="2872600" y="1456135"/>
              <a:ext cx="77788" cy="73025"/>
            </a:xfrm>
            <a:custGeom>
              <a:avLst/>
              <a:gdLst>
                <a:gd name="T0" fmla="*/ 171 w 171"/>
                <a:gd name="T1" fmla="*/ 81 h 159"/>
                <a:gd name="T2" fmla="*/ 86 w 171"/>
                <a:gd name="T3" fmla="*/ 0 h 159"/>
                <a:gd name="T4" fmla="*/ 0 w 171"/>
                <a:gd name="T5" fmla="*/ 81 h 159"/>
                <a:gd name="T6" fmla="*/ 86 w 171"/>
                <a:gd name="T7" fmla="*/ 159 h 159"/>
                <a:gd name="T8" fmla="*/ 171 w 171"/>
                <a:gd name="T9" fmla="*/ 81 h 159"/>
                <a:gd name="T10" fmla="*/ 86 w 171"/>
                <a:gd name="T11" fmla="*/ 148 h 159"/>
                <a:gd name="T12" fmla="*/ 43 w 171"/>
                <a:gd name="T13" fmla="*/ 127 h 159"/>
                <a:gd name="T14" fmla="*/ 32 w 171"/>
                <a:gd name="T15" fmla="*/ 78 h 159"/>
                <a:gd name="T16" fmla="*/ 45 w 171"/>
                <a:gd name="T17" fmla="*/ 28 h 159"/>
                <a:gd name="T18" fmla="*/ 86 w 171"/>
                <a:gd name="T19" fmla="*/ 10 h 159"/>
                <a:gd name="T20" fmla="*/ 129 w 171"/>
                <a:gd name="T21" fmla="*/ 31 h 159"/>
                <a:gd name="T22" fmla="*/ 139 w 171"/>
                <a:gd name="T23" fmla="*/ 78 h 159"/>
                <a:gd name="T24" fmla="*/ 128 w 171"/>
                <a:gd name="T25" fmla="*/ 128 h 159"/>
                <a:gd name="T26" fmla="*/ 86 w 171"/>
                <a:gd name="T2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59">
                  <a:moveTo>
                    <a:pt x="171" y="81"/>
                  </a:moveTo>
                  <a:cubicBezTo>
                    <a:pt x="171" y="38"/>
                    <a:pt x="134" y="0"/>
                    <a:pt x="86" y="0"/>
                  </a:cubicBezTo>
                  <a:cubicBezTo>
                    <a:pt x="38" y="0"/>
                    <a:pt x="0" y="38"/>
                    <a:pt x="0" y="81"/>
                  </a:cubicBezTo>
                  <a:cubicBezTo>
                    <a:pt x="0" y="125"/>
                    <a:pt x="39" y="159"/>
                    <a:pt x="86" y="159"/>
                  </a:cubicBezTo>
                  <a:cubicBezTo>
                    <a:pt x="133" y="159"/>
                    <a:pt x="171" y="125"/>
                    <a:pt x="171" y="81"/>
                  </a:cubicBezTo>
                  <a:close/>
                  <a:moveTo>
                    <a:pt x="86" y="148"/>
                  </a:moveTo>
                  <a:cubicBezTo>
                    <a:pt x="73" y="148"/>
                    <a:pt x="54" y="144"/>
                    <a:pt x="43" y="127"/>
                  </a:cubicBezTo>
                  <a:cubicBezTo>
                    <a:pt x="33" y="112"/>
                    <a:pt x="32" y="94"/>
                    <a:pt x="32" y="78"/>
                  </a:cubicBezTo>
                  <a:cubicBezTo>
                    <a:pt x="32" y="63"/>
                    <a:pt x="32" y="43"/>
                    <a:pt x="45" y="28"/>
                  </a:cubicBezTo>
                  <a:cubicBezTo>
                    <a:pt x="53" y="18"/>
                    <a:pt x="68" y="10"/>
                    <a:pt x="86" y="10"/>
                  </a:cubicBezTo>
                  <a:cubicBezTo>
                    <a:pt x="106" y="10"/>
                    <a:pt x="121" y="20"/>
                    <a:pt x="129" y="31"/>
                  </a:cubicBezTo>
                  <a:cubicBezTo>
                    <a:pt x="138" y="44"/>
                    <a:pt x="139" y="62"/>
                    <a:pt x="139" y="78"/>
                  </a:cubicBezTo>
                  <a:cubicBezTo>
                    <a:pt x="139" y="95"/>
                    <a:pt x="138" y="113"/>
                    <a:pt x="128" y="128"/>
                  </a:cubicBezTo>
                  <a:cubicBezTo>
                    <a:pt x="119" y="141"/>
                    <a:pt x="103" y="148"/>
                    <a:pt x="86" y="148"/>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93">
              <a:extLst>
                <a:ext uri="{FF2B5EF4-FFF2-40B4-BE49-F238E27FC236}">
                  <a16:creationId xmlns:a16="http://schemas.microsoft.com/office/drawing/2014/main" id="{A39778D8-BCF9-441F-9A73-A3B9D087F28B}"/>
                </a:ext>
              </a:extLst>
            </p:cNvPr>
            <p:cNvSpPr>
              <a:spLocks/>
            </p:cNvSpPr>
            <p:nvPr>
              <p:custDataLst>
                <p:tags r:id="rId49"/>
              </p:custDataLst>
            </p:nvPr>
          </p:nvSpPr>
          <p:spPr bwMode="auto">
            <a:xfrm>
              <a:off x="2964675" y="1456135"/>
              <a:ext cx="57150" cy="71438"/>
            </a:xfrm>
            <a:custGeom>
              <a:avLst/>
              <a:gdLst>
                <a:gd name="T0" fmla="*/ 53 w 125"/>
                <a:gd name="T1" fmla="*/ 74 h 154"/>
                <a:gd name="T2" fmla="*/ 99 w 125"/>
                <a:gd name="T3" fmla="*/ 10 h 154"/>
                <a:gd name="T4" fmla="*/ 94 w 125"/>
                <a:gd name="T5" fmla="*/ 22 h 154"/>
                <a:gd name="T6" fmla="*/ 109 w 125"/>
                <a:gd name="T7" fmla="*/ 38 h 154"/>
                <a:gd name="T8" fmla="*/ 125 w 125"/>
                <a:gd name="T9" fmla="*/ 22 h 154"/>
                <a:gd name="T10" fmla="*/ 98 w 125"/>
                <a:gd name="T11" fmla="*/ 0 h 154"/>
                <a:gd name="T12" fmla="*/ 51 w 125"/>
                <a:gd name="T13" fmla="*/ 37 h 154"/>
                <a:gd name="T14" fmla="*/ 50 w 125"/>
                <a:gd name="T15" fmla="*/ 37 h 154"/>
                <a:gd name="T16" fmla="*/ 50 w 125"/>
                <a:gd name="T17" fmla="*/ 0 h 154"/>
                <a:gd name="T18" fmla="*/ 0 w 125"/>
                <a:gd name="T19" fmla="*/ 4 h 154"/>
                <a:gd name="T20" fmla="*/ 0 w 125"/>
                <a:gd name="T21" fmla="*/ 16 h 154"/>
                <a:gd name="T22" fmla="*/ 27 w 125"/>
                <a:gd name="T23" fmla="*/ 36 h 154"/>
                <a:gd name="T24" fmla="*/ 27 w 125"/>
                <a:gd name="T25" fmla="*/ 126 h 154"/>
                <a:gd name="T26" fmla="*/ 0 w 125"/>
                <a:gd name="T27" fmla="*/ 141 h 154"/>
                <a:gd name="T28" fmla="*/ 0 w 125"/>
                <a:gd name="T29" fmla="*/ 154 h 154"/>
                <a:gd name="T30" fmla="*/ 40 w 125"/>
                <a:gd name="T31" fmla="*/ 152 h 154"/>
                <a:gd name="T32" fmla="*/ 86 w 125"/>
                <a:gd name="T33" fmla="*/ 154 h 154"/>
                <a:gd name="T34" fmla="*/ 86 w 125"/>
                <a:gd name="T35" fmla="*/ 141 h 154"/>
                <a:gd name="T36" fmla="*/ 79 w 125"/>
                <a:gd name="T37" fmla="*/ 141 h 154"/>
                <a:gd name="T38" fmla="*/ 53 w 125"/>
                <a:gd name="T39" fmla="*/ 125 h 154"/>
                <a:gd name="T40" fmla="*/ 53 w 125"/>
                <a:gd name="T41" fmla="*/ 7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54">
                  <a:moveTo>
                    <a:pt x="53" y="74"/>
                  </a:moveTo>
                  <a:cubicBezTo>
                    <a:pt x="53" y="45"/>
                    <a:pt x="66" y="10"/>
                    <a:pt x="99" y="10"/>
                  </a:cubicBezTo>
                  <a:cubicBezTo>
                    <a:pt x="96" y="12"/>
                    <a:pt x="94" y="17"/>
                    <a:pt x="94" y="22"/>
                  </a:cubicBezTo>
                  <a:cubicBezTo>
                    <a:pt x="94" y="34"/>
                    <a:pt x="103" y="38"/>
                    <a:pt x="109" y="38"/>
                  </a:cubicBezTo>
                  <a:cubicBezTo>
                    <a:pt x="118" y="38"/>
                    <a:pt x="125" y="33"/>
                    <a:pt x="125" y="22"/>
                  </a:cubicBezTo>
                  <a:cubicBezTo>
                    <a:pt x="125" y="10"/>
                    <a:pt x="114" y="0"/>
                    <a:pt x="98" y="0"/>
                  </a:cubicBezTo>
                  <a:cubicBezTo>
                    <a:pt x="80" y="0"/>
                    <a:pt x="61" y="11"/>
                    <a:pt x="51" y="37"/>
                  </a:cubicBezTo>
                  <a:lnTo>
                    <a:pt x="50" y="37"/>
                  </a:lnTo>
                  <a:lnTo>
                    <a:pt x="50" y="0"/>
                  </a:lnTo>
                  <a:lnTo>
                    <a:pt x="0" y="4"/>
                  </a:lnTo>
                  <a:lnTo>
                    <a:pt x="0" y="16"/>
                  </a:lnTo>
                  <a:cubicBezTo>
                    <a:pt x="24" y="16"/>
                    <a:pt x="27" y="19"/>
                    <a:pt x="27" y="36"/>
                  </a:cubicBezTo>
                  <a:lnTo>
                    <a:pt x="27" y="126"/>
                  </a:lnTo>
                  <a:cubicBezTo>
                    <a:pt x="27" y="141"/>
                    <a:pt x="23" y="141"/>
                    <a:pt x="0" y="141"/>
                  </a:cubicBezTo>
                  <a:lnTo>
                    <a:pt x="0" y="154"/>
                  </a:lnTo>
                  <a:cubicBezTo>
                    <a:pt x="2" y="154"/>
                    <a:pt x="26" y="152"/>
                    <a:pt x="40" y="152"/>
                  </a:cubicBezTo>
                  <a:cubicBezTo>
                    <a:pt x="55" y="152"/>
                    <a:pt x="71" y="153"/>
                    <a:pt x="86" y="154"/>
                  </a:cubicBezTo>
                  <a:lnTo>
                    <a:pt x="86" y="141"/>
                  </a:lnTo>
                  <a:lnTo>
                    <a:pt x="79" y="141"/>
                  </a:lnTo>
                  <a:cubicBezTo>
                    <a:pt x="53" y="141"/>
                    <a:pt x="53" y="137"/>
                    <a:pt x="53" y="125"/>
                  </a:cubicBezTo>
                  <a:lnTo>
                    <a:pt x="53" y="7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94">
              <a:extLst>
                <a:ext uri="{FF2B5EF4-FFF2-40B4-BE49-F238E27FC236}">
                  <a16:creationId xmlns:a16="http://schemas.microsoft.com/office/drawing/2014/main" id="{4AD8FC3B-56A8-4F9B-BCEE-D819043420A5}"/>
                </a:ext>
              </a:extLst>
            </p:cNvPr>
            <p:cNvSpPr>
              <a:spLocks/>
            </p:cNvSpPr>
            <p:nvPr>
              <p:custDataLst>
                <p:tags r:id="rId50"/>
              </p:custDataLst>
            </p:nvPr>
          </p:nvSpPr>
          <p:spPr bwMode="auto">
            <a:xfrm>
              <a:off x="2615425" y="1652985"/>
              <a:ext cx="111125" cy="77788"/>
            </a:xfrm>
            <a:custGeom>
              <a:avLst/>
              <a:gdLst>
                <a:gd name="T0" fmla="*/ 241 w 241"/>
                <a:gd name="T1" fmla="*/ 14 h 167"/>
                <a:gd name="T2" fmla="*/ 231 w 241"/>
                <a:gd name="T3" fmla="*/ 0 h 167"/>
                <a:gd name="T4" fmla="*/ 0 w 241"/>
                <a:gd name="T5" fmla="*/ 146 h 167"/>
                <a:gd name="T6" fmla="*/ 0 w 241"/>
                <a:gd name="T7" fmla="*/ 154 h 167"/>
                <a:gd name="T8" fmla="*/ 12 w 241"/>
                <a:gd name="T9" fmla="*/ 167 h 167"/>
                <a:gd name="T10" fmla="*/ 24 w 241"/>
                <a:gd name="T11" fmla="*/ 163 h 167"/>
                <a:gd name="T12" fmla="*/ 235 w 241"/>
                <a:gd name="T13" fmla="*/ 60 h 167"/>
                <a:gd name="T14" fmla="*/ 241 w 241"/>
                <a:gd name="T15" fmla="*/ 46 h 167"/>
                <a:gd name="T16" fmla="*/ 241 w 241"/>
                <a:gd name="T17" fmla="*/ 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7">
                  <a:moveTo>
                    <a:pt x="241" y="14"/>
                  </a:moveTo>
                  <a:cubicBezTo>
                    <a:pt x="241" y="1"/>
                    <a:pt x="241" y="0"/>
                    <a:pt x="231" y="0"/>
                  </a:cubicBezTo>
                  <a:cubicBezTo>
                    <a:pt x="180" y="0"/>
                    <a:pt x="68" y="24"/>
                    <a:pt x="0" y="146"/>
                  </a:cubicBezTo>
                  <a:lnTo>
                    <a:pt x="0" y="154"/>
                  </a:lnTo>
                  <a:cubicBezTo>
                    <a:pt x="0" y="166"/>
                    <a:pt x="0" y="167"/>
                    <a:pt x="12" y="167"/>
                  </a:cubicBezTo>
                  <a:cubicBezTo>
                    <a:pt x="21" y="167"/>
                    <a:pt x="22" y="166"/>
                    <a:pt x="24" y="163"/>
                  </a:cubicBezTo>
                  <a:cubicBezTo>
                    <a:pt x="65" y="98"/>
                    <a:pt x="134" y="62"/>
                    <a:pt x="235" y="60"/>
                  </a:cubicBezTo>
                  <a:cubicBezTo>
                    <a:pt x="241" y="60"/>
                    <a:pt x="241" y="57"/>
                    <a:pt x="241" y="46"/>
                  </a:cubicBezTo>
                  <a:lnTo>
                    <a:pt x="241" y="1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495">
              <a:extLst>
                <a:ext uri="{FF2B5EF4-FFF2-40B4-BE49-F238E27FC236}">
                  <a16:creationId xmlns:a16="http://schemas.microsoft.com/office/drawing/2014/main" id="{71BC4FAC-7EAB-4D8A-B153-24F0775D1B08}"/>
                </a:ext>
              </a:extLst>
            </p:cNvPr>
            <p:cNvSpPr>
              <a:spLocks noChangeArrowheads="1"/>
            </p:cNvSpPr>
            <p:nvPr>
              <p:custDataLst>
                <p:tags r:id="rId51"/>
              </p:custDataLst>
            </p:nvPr>
          </p:nvSpPr>
          <p:spPr bwMode="auto">
            <a:xfrm>
              <a:off x="2724963" y="1652985"/>
              <a:ext cx="7938"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96">
              <a:extLst>
                <a:ext uri="{FF2B5EF4-FFF2-40B4-BE49-F238E27FC236}">
                  <a16:creationId xmlns:a16="http://schemas.microsoft.com/office/drawing/2014/main" id="{D4CF0130-10E2-40F3-BB73-D7F28DBC3C4D}"/>
                </a:ext>
              </a:extLst>
            </p:cNvPr>
            <p:cNvSpPr>
              <a:spLocks/>
            </p:cNvSpPr>
            <p:nvPr>
              <p:custDataLst>
                <p:tags r:id="rId52"/>
              </p:custDataLst>
            </p:nvPr>
          </p:nvSpPr>
          <p:spPr bwMode="auto">
            <a:xfrm>
              <a:off x="2729725" y="1603772"/>
              <a:ext cx="111125" cy="76200"/>
            </a:xfrm>
            <a:custGeom>
              <a:avLst/>
              <a:gdLst>
                <a:gd name="T0" fmla="*/ 242 w 242"/>
                <a:gd name="T1" fmla="*/ 13 h 166"/>
                <a:gd name="T2" fmla="*/ 230 w 242"/>
                <a:gd name="T3" fmla="*/ 0 h 166"/>
                <a:gd name="T4" fmla="*/ 217 w 242"/>
                <a:gd name="T5" fmla="*/ 4 h 166"/>
                <a:gd name="T6" fmla="*/ 6 w 242"/>
                <a:gd name="T7" fmla="*/ 106 h 166"/>
                <a:gd name="T8" fmla="*/ 0 w 242"/>
                <a:gd name="T9" fmla="*/ 120 h 166"/>
                <a:gd name="T10" fmla="*/ 0 w 242"/>
                <a:gd name="T11" fmla="*/ 152 h 166"/>
                <a:gd name="T12" fmla="*/ 11 w 242"/>
                <a:gd name="T13" fmla="*/ 166 h 166"/>
                <a:gd name="T14" fmla="*/ 242 w 242"/>
                <a:gd name="T15" fmla="*/ 21 h 166"/>
                <a:gd name="T16" fmla="*/ 242 w 242"/>
                <a:gd name="T17"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166">
                  <a:moveTo>
                    <a:pt x="242" y="13"/>
                  </a:moveTo>
                  <a:cubicBezTo>
                    <a:pt x="242" y="0"/>
                    <a:pt x="241" y="0"/>
                    <a:pt x="230" y="0"/>
                  </a:cubicBezTo>
                  <a:cubicBezTo>
                    <a:pt x="220" y="0"/>
                    <a:pt x="220" y="0"/>
                    <a:pt x="217" y="4"/>
                  </a:cubicBezTo>
                  <a:cubicBezTo>
                    <a:pt x="176" y="69"/>
                    <a:pt x="108" y="104"/>
                    <a:pt x="6" y="106"/>
                  </a:cubicBezTo>
                  <a:cubicBezTo>
                    <a:pt x="0" y="106"/>
                    <a:pt x="0" y="110"/>
                    <a:pt x="0" y="120"/>
                  </a:cubicBezTo>
                  <a:lnTo>
                    <a:pt x="0" y="152"/>
                  </a:lnTo>
                  <a:cubicBezTo>
                    <a:pt x="0" y="166"/>
                    <a:pt x="0" y="166"/>
                    <a:pt x="11" y="166"/>
                  </a:cubicBezTo>
                  <a:cubicBezTo>
                    <a:pt x="62" y="166"/>
                    <a:pt x="174" y="142"/>
                    <a:pt x="242" y="21"/>
                  </a:cubicBezTo>
                  <a:lnTo>
                    <a:pt x="242" y="1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97">
              <a:extLst>
                <a:ext uri="{FF2B5EF4-FFF2-40B4-BE49-F238E27FC236}">
                  <a16:creationId xmlns:a16="http://schemas.microsoft.com/office/drawing/2014/main" id="{7B4FC849-B3F2-4B4A-9332-CEB47AF46182}"/>
                </a:ext>
              </a:extLst>
            </p:cNvPr>
            <p:cNvSpPr>
              <a:spLocks/>
            </p:cNvSpPr>
            <p:nvPr>
              <p:custDataLst>
                <p:tags r:id="rId53"/>
              </p:custDataLst>
            </p:nvPr>
          </p:nvSpPr>
          <p:spPr bwMode="auto">
            <a:xfrm>
              <a:off x="2829738" y="1603772"/>
              <a:ext cx="111125" cy="76200"/>
            </a:xfrm>
            <a:custGeom>
              <a:avLst/>
              <a:gdLst>
                <a:gd name="T0" fmla="*/ 241 w 241"/>
                <a:gd name="T1" fmla="*/ 120 h 166"/>
                <a:gd name="T2" fmla="*/ 234 w 241"/>
                <a:gd name="T3" fmla="*/ 106 h 166"/>
                <a:gd name="T4" fmla="*/ 109 w 241"/>
                <a:gd name="T5" fmla="*/ 80 h 166"/>
                <a:gd name="T6" fmla="*/ 23 w 241"/>
                <a:gd name="T7" fmla="*/ 2 h 166"/>
                <a:gd name="T8" fmla="*/ 12 w 241"/>
                <a:gd name="T9" fmla="*/ 0 h 166"/>
                <a:gd name="T10" fmla="*/ 0 w 241"/>
                <a:gd name="T11" fmla="*/ 13 h 166"/>
                <a:gd name="T12" fmla="*/ 0 w 241"/>
                <a:gd name="T13" fmla="*/ 21 h 166"/>
                <a:gd name="T14" fmla="*/ 231 w 241"/>
                <a:gd name="T15" fmla="*/ 166 h 166"/>
                <a:gd name="T16" fmla="*/ 241 w 241"/>
                <a:gd name="T17" fmla="*/ 152 h 166"/>
                <a:gd name="T18" fmla="*/ 241 w 241"/>
                <a:gd name="T19" fmla="*/ 1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66">
                  <a:moveTo>
                    <a:pt x="241" y="120"/>
                  </a:moveTo>
                  <a:cubicBezTo>
                    <a:pt x="241" y="109"/>
                    <a:pt x="241" y="106"/>
                    <a:pt x="234" y="106"/>
                  </a:cubicBezTo>
                  <a:cubicBezTo>
                    <a:pt x="204" y="106"/>
                    <a:pt x="154" y="102"/>
                    <a:pt x="109" y="80"/>
                  </a:cubicBezTo>
                  <a:cubicBezTo>
                    <a:pt x="56" y="53"/>
                    <a:pt x="35" y="22"/>
                    <a:pt x="23" y="2"/>
                  </a:cubicBezTo>
                  <a:cubicBezTo>
                    <a:pt x="21" y="0"/>
                    <a:pt x="18" y="0"/>
                    <a:pt x="12" y="0"/>
                  </a:cubicBezTo>
                  <a:cubicBezTo>
                    <a:pt x="0" y="0"/>
                    <a:pt x="0" y="0"/>
                    <a:pt x="0" y="13"/>
                  </a:cubicBezTo>
                  <a:lnTo>
                    <a:pt x="0" y="21"/>
                  </a:lnTo>
                  <a:cubicBezTo>
                    <a:pt x="68" y="143"/>
                    <a:pt x="180" y="166"/>
                    <a:pt x="231" y="166"/>
                  </a:cubicBezTo>
                  <a:cubicBezTo>
                    <a:pt x="241" y="166"/>
                    <a:pt x="241" y="166"/>
                    <a:pt x="241" y="152"/>
                  </a:cubicBezTo>
                  <a:lnTo>
                    <a:pt x="241" y="120"/>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498">
              <a:extLst>
                <a:ext uri="{FF2B5EF4-FFF2-40B4-BE49-F238E27FC236}">
                  <a16:creationId xmlns:a16="http://schemas.microsoft.com/office/drawing/2014/main" id="{ECA223E6-BD66-4814-B50B-A471E335B33E}"/>
                </a:ext>
              </a:extLst>
            </p:cNvPr>
            <p:cNvSpPr>
              <a:spLocks noChangeArrowheads="1"/>
            </p:cNvSpPr>
            <p:nvPr>
              <p:custDataLst>
                <p:tags r:id="rId54"/>
              </p:custDataLst>
            </p:nvPr>
          </p:nvSpPr>
          <p:spPr bwMode="auto">
            <a:xfrm>
              <a:off x="2939275" y="1652985"/>
              <a:ext cx="7938" cy="26988"/>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99">
              <a:extLst>
                <a:ext uri="{FF2B5EF4-FFF2-40B4-BE49-F238E27FC236}">
                  <a16:creationId xmlns:a16="http://schemas.microsoft.com/office/drawing/2014/main" id="{1121BA6A-E20A-43F3-B672-18E9DCE85EEB}"/>
                </a:ext>
              </a:extLst>
            </p:cNvPr>
            <p:cNvSpPr>
              <a:spLocks/>
            </p:cNvSpPr>
            <p:nvPr>
              <p:custDataLst>
                <p:tags r:id="rId55"/>
              </p:custDataLst>
            </p:nvPr>
          </p:nvSpPr>
          <p:spPr bwMode="auto">
            <a:xfrm>
              <a:off x="2944038" y="1652985"/>
              <a:ext cx="111125" cy="77788"/>
            </a:xfrm>
            <a:custGeom>
              <a:avLst/>
              <a:gdLst>
                <a:gd name="T0" fmla="*/ 242 w 242"/>
                <a:gd name="T1" fmla="*/ 146 h 167"/>
                <a:gd name="T2" fmla="*/ 11 w 242"/>
                <a:gd name="T3" fmla="*/ 0 h 167"/>
                <a:gd name="T4" fmla="*/ 0 w 242"/>
                <a:gd name="T5" fmla="*/ 14 h 167"/>
                <a:gd name="T6" fmla="*/ 0 w 242"/>
                <a:gd name="T7" fmla="*/ 46 h 167"/>
                <a:gd name="T8" fmla="*/ 7 w 242"/>
                <a:gd name="T9" fmla="*/ 60 h 167"/>
                <a:gd name="T10" fmla="*/ 132 w 242"/>
                <a:gd name="T11" fmla="*/ 87 h 167"/>
                <a:gd name="T12" fmla="*/ 219 w 242"/>
                <a:gd name="T13" fmla="*/ 164 h 167"/>
                <a:gd name="T14" fmla="*/ 230 w 242"/>
                <a:gd name="T15" fmla="*/ 167 h 167"/>
                <a:gd name="T16" fmla="*/ 242 w 242"/>
                <a:gd name="T17" fmla="*/ 154 h 167"/>
                <a:gd name="T18" fmla="*/ 242 w 242"/>
                <a:gd name="T19" fmla="*/ 1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67">
                  <a:moveTo>
                    <a:pt x="242" y="146"/>
                  </a:moveTo>
                  <a:cubicBezTo>
                    <a:pt x="174" y="24"/>
                    <a:pt x="62" y="0"/>
                    <a:pt x="11" y="0"/>
                  </a:cubicBezTo>
                  <a:cubicBezTo>
                    <a:pt x="0" y="0"/>
                    <a:pt x="0" y="1"/>
                    <a:pt x="0" y="14"/>
                  </a:cubicBezTo>
                  <a:lnTo>
                    <a:pt x="0" y="46"/>
                  </a:lnTo>
                  <a:cubicBezTo>
                    <a:pt x="0" y="58"/>
                    <a:pt x="0" y="60"/>
                    <a:pt x="7" y="60"/>
                  </a:cubicBezTo>
                  <a:cubicBezTo>
                    <a:pt x="38" y="61"/>
                    <a:pt x="87" y="65"/>
                    <a:pt x="132" y="87"/>
                  </a:cubicBezTo>
                  <a:cubicBezTo>
                    <a:pt x="186" y="113"/>
                    <a:pt x="206" y="145"/>
                    <a:pt x="219" y="164"/>
                  </a:cubicBezTo>
                  <a:cubicBezTo>
                    <a:pt x="220" y="167"/>
                    <a:pt x="223" y="167"/>
                    <a:pt x="230" y="167"/>
                  </a:cubicBezTo>
                  <a:cubicBezTo>
                    <a:pt x="241" y="167"/>
                    <a:pt x="242" y="166"/>
                    <a:pt x="242" y="154"/>
                  </a:cubicBezTo>
                  <a:lnTo>
                    <a:pt x="242" y="14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00">
              <a:extLst>
                <a:ext uri="{FF2B5EF4-FFF2-40B4-BE49-F238E27FC236}">
                  <a16:creationId xmlns:a16="http://schemas.microsoft.com/office/drawing/2014/main" id="{192D7753-8C0D-4883-813A-6397117BD403}"/>
                </a:ext>
              </a:extLst>
            </p:cNvPr>
            <p:cNvSpPr>
              <a:spLocks noEditPoints="1"/>
            </p:cNvSpPr>
            <p:nvPr>
              <p:custDataLst>
                <p:tags r:id="rId56"/>
              </p:custDataLst>
            </p:nvPr>
          </p:nvSpPr>
          <p:spPr bwMode="auto">
            <a:xfrm>
              <a:off x="2613838" y="1821260"/>
              <a:ext cx="119063" cy="146050"/>
            </a:xfrm>
            <a:custGeom>
              <a:avLst/>
              <a:gdLst>
                <a:gd name="T0" fmla="*/ 38 w 260"/>
                <a:gd name="T1" fmla="*/ 281 h 317"/>
                <a:gd name="T2" fmla="*/ 11 w 260"/>
                <a:gd name="T3" fmla="*/ 302 h 317"/>
                <a:gd name="T4" fmla="*/ 0 w 260"/>
                <a:gd name="T5" fmla="*/ 311 h 317"/>
                <a:gd name="T6" fmla="*/ 6 w 260"/>
                <a:gd name="T7" fmla="*/ 317 h 317"/>
                <a:gd name="T8" fmla="*/ 48 w 260"/>
                <a:gd name="T9" fmla="*/ 315 h 317"/>
                <a:gd name="T10" fmla="*/ 98 w 260"/>
                <a:gd name="T11" fmla="*/ 317 h 317"/>
                <a:gd name="T12" fmla="*/ 106 w 260"/>
                <a:gd name="T13" fmla="*/ 307 h 317"/>
                <a:gd name="T14" fmla="*/ 95 w 260"/>
                <a:gd name="T15" fmla="*/ 302 h 317"/>
                <a:gd name="T16" fmla="*/ 70 w 260"/>
                <a:gd name="T17" fmla="*/ 294 h 317"/>
                <a:gd name="T18" fmla="*/ 94 w 260"/>
                <a:gd name="T19" fmla="*/ 194 h 317"/>
                <a:gd name="T20" fmla="*/ 140 w 260"/>
                <a:gd name="T21" fmla="*/ 226 h 317"/>
                <a:gd name="T22" fmla="*/ 260 w 260"/>
                <a:gd name="T23" fmla="*/ 80 h 317"/>
                <a:gd name="T24" fmla="*/ 194 w 260"/>
                <a:gd name="T25" fmla="*/ 0 h 317"/>
                <a:gd name="T26" fmla="*/ 128 w 260"/>
                <a:gd name="T27" fmla="*/ 37 h 317"/>
                <a:gd name="T28" fmla="*/ 84 w 260"/>
                <a:gd name="T29" fmla="*/ 0 h 317"/>
                <a:gd name="T30" fmla="*/ 47 w 260"/>
                <a:gd name="T31" fmla="*/ 28 h 317"/>
                <a:gd name="T32" fmla="*/ 31 w 260"/>
                <a:gd name="T33" fmla="*/ 77 h 317"/>
                <a:gd name="T34" fmla="*/ 37 w 260"/>
                <a:gd name="T35" fmla="*/ 82 h 317"/>
                <a:gd name="T36" fmla="*/ 46 w 260"/>
                <a:gd name="T37" fmla="*/ 70 h 317"/>
                <a:gd name="T38" fmla="*/ 82 w 260"/>
                <a:gd name="T39" fmla="*/ 11 h 317"/>
                <a:gd name="T40" fmla="*/ 98 w 260"/>
                <a:gd name="T41" fmla="*/ 34 h 317"/>
                <a:gd name="T42" fmla="*/ 94 w 260"/>
                <a:gd name="T43" fmla="*/ 59 h 317"/>
                <a:gd name="T44" fmla="*/ 38 w 260"/>
                <a:gd name="T45" fmla="*/ 281 h 317"/>
                <a:gd name="T46" fmla="*/ 126 w 260"/>
                <a:gd name="T47" fmla="*/ 65 h 317"/>
                <a:gd name="T48" fmla="*/ 152 w 260"/>
                <a:gd name="T49" fmla="*/ 30 h 317"/>
                <a:gd name="T50" fmla="*/ 192 w 260"/>
                <a:gd name="T51" fmla="*/ 11 h 317"/>
                <a:gd name="T52" fmla="*/ 224 w 260"/>
                <a:gd name="T53" fmla="*/ 58 h 317"/>
                <a:gd name="T54" fmla="*/ 199 w 260"/>
                <a:gd name="T55" fmla="*/ 163 h 317"/>
                <a:gd name="T56" fmla="*/ 139 w 260"/>
                <a:gd name="T57" fmla="*/ 215 h 317"/>
                <a:gd name="T58" fmla="*/ 100 w 260"/>
                <a:gd name="T59" fmla="*/ 170 h 317"/>
                <a:gd name="T60" fmla="*/ 102 w 260"/>
                <a:gd name="T61" fmla="*/ 162 h 317"/>
                <a:gd name="T62" fmla="*/ 126 w 260"/>
                <a:gd name="T63" fmla="*/ 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317">
                  <a:moveTo>
                    <a:pt x="38" y="281"/>
                  </a:moveTo>
                  <a:cubicBezTo>
                    <a:pt x="34" y="298"/>
                    <a:pt x="33" y="302"/>
                    <a:pt x="11" y="302"/>
                  </a:cubicBezTo>
                  <a:cubicBezTo>
                    <a:pt x="5" y="302"/>
                    <a:pt x="0" y="302"/>
                    <a:pt x="0" y="311"/>
                  </a:cubicBezTo>
                  <a:cubicBezTo>
                    <a:pt x="0" y="315"/>
                    <a:pt x="2" y="317"/>
                    <a:pt x="6" y="317"/>
                  </a:cubicBezTo>
                  <a:cubicBezTo>
                    <a:pt x="20" y="317"/>
                    <a:pt x="34" y="315"/>
                    <a:pt x="48" y="315"/>
                  </a:cubicBezTo>
                  <a:cubicBezTo>
                    <a:pt x="65" y="315"/>
                    <a:pt x="82" y="317"/>
                    <a:pt x="98" y="317"/>
                  </a:cubicBezTo>
                  <a:cubicBezTo>
                    <a:pt x="100" y="317"/>
                    <a:pt x="106" y="317"/>
                    <a:pt x="106" y="307"/>
                  </a:cubicBezTo>
                  <a:cubicBezTo>
                    <a:pt x="106" y="302"/>
                    <a:pt x="102" y="302"/>
                    <a:pt x="95" y="302"/>
                  </a:cubicBezTo>
                  <a:cubicBezTo>
                    <a:pt x="70" y="302"/>
                    <a:pt x="70" y="298"/>
                    <a:pt x="70" y="294"/>
                  </a:cubicBezTo>
                  <a:cubicBezTo>
                    <a:pt x="70" y="288"/>
                    <a:pt x="91" y="206"/>
                    <a:pt x="94" y="194"/>
                  </a:cubicBezTo>
                  <a:cubicBezTo>
                    <a:pt x="101" y="208"/>
                    <a:pt x="114" y="226"/>
                    <a:pt x="140" y="226"/>
                  </a:cubicBezTo>
                  <a:cubicBezTo>
                    <a:pt x="198" y="226"/>
                    <a:pt x="260" y="153"/>
                    <a:pt x="260" y="80"/>
                  </a:cubicBezTo>
                  <a:cubicBezTo>
                    <a:pt x="260" y="33"/>
                    <a:pt x="232" y="0"/>
                    <a:pt x="194" y="0"/>
                  </a:cubicBezTo>
                  <a:cubicBezTo>
                    <a:pt x="169" y="0"/>
                    <a:pt x="145" y="18"/>
                    <a:pt x="128" y="37"/>
                  </a:cubicBezTo>
                  <a:cubicBezTo>
                    <a:pt x="123" y="10"/>
                    <a:pt x="102" y="0"/>
                    <a:pt x="84" y="0"/>
                  </a:cubicBezTo>
                  <a:cubicBezTo>
                    <a:pt x="61" y="0"/>
                    <a:pt x="51" y="19"/>
                    <a:pt x="47" y="28"/>
                  </a:cubicBezTo>
                  <a:cubicBezTo>
                    <a:pt x="38" y="45"/>
                    <a:pt x="31" y="75"/>
                    <a:pt x="31" y="77"/>
                  </a:cubicBezTo>
                  <a:cubicBezTo>
                    <a:pt x="31" y="82"/>
                    <a:pt x="36" y="82"/>
                    <a:pt x="37" y="82"/>
                  </a:cubicBezTo>
                  <a:cubicBezTo>
                    <a:pt x="42" y="82"/>
                    <a:pt x="43" y="81"/>
                    <a:pt x="46" y="70"/>
                  </a:cubicBezTo>
                  <a:cubicBezTo>
                    <a:pt x="54" y="35"/>
                    <a:pt x="64" y="11"/>
                    <a:pt x="82" y="11"/>
                  </a:cubicBezTo>
                  <a:cubicBezTo>
                    <a:pt x="91" y="11"/>
                    <a:pt x="98" y="15"/>
                    <a:pt x="98" y="34"/>
                  </a:cubicBezTo>
                  <a:cubicBezTo>
                    <a:pt x="98" y="45"/>
                    <a:pt x="96" y="51"/>
                    <a:pt x="94" y="59"/>
                  </a:cubicBezTo>
                  <a:lnTo>
                    <a:pt x="38" y="281"/>
                  </a:lnTo>
                  <a:close/>
                  <a:moveTo>
                    <a:pt x="126" y="65"/>
                  </a:moveTo>
                  <a:cubicBezTo>
                    <a:pt x="129" y="51"/>
                    <a:pt x="143" y="37"/>
                    <a:pt x="152" y="30"/>
                  </a:cubicBezTo>
                  <a:cubicBezTo>
                    <a:pt x="169" y="14"/>
                    <a:pt x="184" y="11"/>
                    <a:pt x="192" y="11"/>
                  </a:cubicBezTo>
                  <a:cubicBezTo>
                    <a:pt x="212" y="11"/>
                    <a:pt x="224" y="28"/>
                    <a:pt x="224" y="58"/>
                  </a:cubicBezTo>
                  <a:cubicBezTo>
                    <a:pt x="224" y="87"/>
                    <a:pt x="208" y="144"/>
                    <a:pt x="199" y="163"/>
                  </a:cubicBezTo>
                  <a:cubicBezTo>
                    <a:pt x="182" y="198"/>
                    <a:pt x="158" y="215"/>
                    <a:pt x="139" y="215"/>
                  </a:cubicBezTo>
                  <a:cubicBezTo>
                    <a:pt x="106" y="215"/>
                    <a:pt x="100" y="173"/>
                    <a:pt x="100" y="170"/>
                  </a:cubicBezTo>
                  <a:cubicBezTo>
                    <a:pt x="100" y="169"/>
                    <a:pt x="100" y="168"/>
                    <a:pt x="102" y="162"/>
                  </a:cubicBezTo>
                  <a:lnTo>
                    <a:pt x="126" y="6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01">
              <a:extLst>
                <a:ext uri="{FF2B5EF4-FFF2-40B4-BE49-F238E27FC236}">
                  <a16:creationId xmlns:a16="http://schemas.microsoft.com/office/drawing/2014/main" id="{54B55EC0-05DA-40D0-96F1-36817DF47205}"/>
                </a:ext>
              </a:extLst>
            </p:cNvPr>
            <p:cNvSpPr>
              <a:spLocks/>
            </p:cNvSpPr>
            <p:nvPr>
              <p:custDataLst>
                <p:tags r:id="rId57"/>
              </p:custDataLst>
            </p:nvPr>
          </p:nvSpPr>
          <p:spPr bwMode="auto">
            <a:xfrm>
              <a:off x="2759888" y="1749822"/>
              <a:ext cx="52388" cy="230188"/>
            </a:xfrm>
            <a:custGeom>
              <a:avLst/>
              <a:gdLst>
                <a:gd name="T0" fmla="*/ 115 w 115"/>
                <a:gd name="T1" fmla="*/ 494 h 499"/>
                <a:gd name="T2" fmla="*/ 107 w 115"/>
                <a:gd name="T3" fmla="*/ 483 h 499"/>
                <a:gd name="T4" fmla="*/ 29 w 115"/>
                <a:gd name="T5" fmla="*/ 250 h 499"/>
                <a:gd name="T6" fmla="*/ 109 w 115"/>
                <a:gd name="T7" fmla="*/ 14 h 499"/>
                <a:gd name="T8" fmla="*/ 115 w 115"/>
                <a:gd name="T9" fmla="*/ 5 h 499"/>
                <a:gd name="T10" fmla="*/ 110 w 115"/>
                <a:gd name="T11" fmla="*/ 0 h 499"/>
                <a:gd name="T12" fmla="*/ 31 w 115"/>
                <a:gd name="T13" fmla="*/ 97 h 499"/>
                <a:gd name="T14" fmla="*/ 0 w 115"/>
                <a:gd name="T15" fmla="*/ 250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6"/>
                    <a:pt x="29" y="250"/>
                  </a:cubicBezTo>
                  <a:cubicBezTo>
                    <a:pt x="29" y="163"/>
                    <a:pt x="48" y="76"/>
                    <a:pt x="109" y="14"/>
                  </a:cubicBezTo>
                  <a:cubicBezTo>
                    <a:pt x="115" y="8"/>
                    <a:pt x="115" y="7"/>
                    <a:pt x="115" y="5"/>
                  </a:cubicBezTo>
                  <a:cubicBezTo>
                    <a:pt x="115" y="2"/>
                    <a:pt x="113" y="0"/>
                    <a:pt x="110" y="0"/>
                  </a:cubicBezTo>
                  <a:cubicBezTo>
                    <a:pt x="105" y="0"/>
                    <a:pt x="61" y="34"/>
                    <a:pt x="31" y="97"/>
                  </a:cubicBezTo>
                  <a:cubicBezTo>
                    <a:pt x="6" y="152"/>
                    <a:pt x="0" y="208"/>
                    <a:pt x="0" y="250"/>
                  </a:cubicBezTo>
                  <a:cubicBezTo>
                    <a:pt x="0" y="288"/>
                    <a:pt x="5" y="349"/>
                    <a:pt x="33" y="405"/>
                  </a:cubicBezTo>
                  <a:cubicBezTo>
                    <a:pt x="63" y="467"/>
                    <a:pt x="105" y="499"/>
                    <a:pt x="110" y="499"/>
                  </a:cubicBezTo>
                  <a:cubicBezTo>
                    <a:pt x="113" y="499"/>
                    <a:pt x="115" y="497"/>
                    <a:pt x="115" y="494"/>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02">
              <a:extLst>
                <a:ext uri="{FF2B5EF4-FFF2-40B4-BE49-F238E27FC236}">
                  <a16:creationId xmlns:a16="http://schemas.microsoft.com/office/drawing/2014/main" id="{DD715D6B-3132-4A0B-80E5-DE5AD93C2F1E}"/>
                </a:ext>
              </a:extLst>
            </p:cNvPr>
            <p:cNvSpPr>
              <a:spLocks noEditPoints="1"/>
            </p:cNvSpPr>
            <p:nvPr>
              <p:custDataLst>
                <p:tags r:id="rId58"/>
              </p:custDataLst>
            </p:nvPr>
          </p:nvSpPr>
          <p:spPr bwMode="auto">
            <a:xfrm>
              <a:off x="2836088" y="1760935"/>
              <a:ext cx="114300" cy="163513"/>
            </a:xfrm>
            <a:custGeom>
              <a:avLst/>
              <a:gdLst>
                <a:gd name="T0" fmla="*/ 250 w 250"/>
                <a:gd name="T1" fmla="*/ 106 h 354"/>
                <a:gd name="T2" fmla="*/ 168 w 250"/>
                <a:gd name="T3" fmla="*/ 0 h 354"/>
                <a:gd name="T4" fmla="*/ 41 w 250"/>
                <a:gd name="T5" fmla="*/ 94 h 354"/>
                <a:gd name="T6" fmla="*/ 0 w 250"/>
                <a:gd name="T7" fmla="*/ 249 h 354"/>
                <a:gd name="T8" fmla="*/ 83 w 250"/>
                <a:gd name="T9" fmla="*/ 354 h 354"/>
                <a:gd name="T10" fmla="*/ 194 w 250"/>
                <a:gd name="T11" fmla="*/ 284 h 354"/>
                <a:gd name="T12" fmla="*/ 250 w 250"/>
                <a:gd name="T13" fmla="*/ 106 h 354"/>
                <a:gd name="T14" fmla="*/ 76 w 250"/>
                <a:gd name="T15" fmla="*/ 165 h 354"/>
                <a:gd name="T16" fmla="*/ 111 w 250"/>
                <a:gd name="T17" fmla="*/ 65 h 354"/>
                <a:gd name="T18" fmla="*/ 167 w 250"/>
                <a:gd name="T19" fmla="*/ 18 h 354"/>
                <a:gd name="T20" fmla="*/ 196 w 250"/>
                <a:gd name="T21" fmla="*/ 69 h 354"/>
                <a:gd name="T22" fmla="*/ 180 w 250"/>
                <a:gd name="T23" fmla="*/ 165 h 354"/>
                <a:gd name="T24" fmla="*/ 76 w 250"/>
                <a:gd name="T25" fmla="*/ 165 h 354"/>
                <a:gd name="T26" fmla="*/ 174 w 250"/>
                <a:gd name="T27" fmla="*/ 189 h 354"/>
                <a:gd name="T28" fmla="*/ 84 w 250"/>
                <a:gd name="T29" fmla="*/ 336 h 354"/>
                <a:gd name="T30" fmla="*/ 59 w 250"/>
                <a:gd name="T31" fmla="*/ 319 h 354"/>
                <a:gd name="T32" fmla="*/ 53 w 250"/>
                <a:gd name="T33" fmla="*/ 285 h 354"/>
                <a:gd name="T34" fmla="*/ 70 w 250"/>
                <a:gd name="T35" fmla="*/ 189 h 354"/>
                <a:gd name="T36" fmla="*/ 174 w 250"/>
                <a:gd name="T37" fmla="*/ 18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 h="354">
                  <a:moveTo>
                    <a:pt x="250" y="106"/>
                  </a:moveTo>
                  <a:cubicBezTo>
                    <a:pt x="250" y="18"/>
                    <a:pt x="198" y="0"/>
                    <a:pt x="168" y="0"/>
                  </a:cubicBezTo>
                  <a:cubicBezTo>
                    <a:pt x="128" y="0"/>
                    <a:pt x="78" y="26"/>
                    <a:pt x="41" y="94"/>
                  </a:cubicBezTo>
                  <a:cubicBezTo>
                    <a:pt x="15" y="141"/>
                    <a:pt x="0" y="209"/>
                    <a:pt x="0" y="249"/>
                  </a:cubicBezTo>
                  <a:cubicBezTo>
                    <a:pt x="0" y="321"/>
                    <a:pt x="38" y="354"/>
                    <a:pt x="83" y="354"/>
                  </a:cubicBezTo>
                  <a:cubicBezTo>
                    <a:pt x="116" y="354"/>
                    <a:pt x="160" y="335"/>
                    <a:pt x="194" y="284"/>
                  </a:cubicBezTo>
                  <a:cubicBezTo>
                    <a:pt x="236" y="223"/>
                    <a:pt x="250" y="143"/>
                    <a:pt x="250" y="106"/>
                  </a:cubicBezTo>
                  <a:close/>
                  <a:moveTo>
                    <a:pt x="76" y="165"/>
                  </a:moveTo>
                  <a:cubicBezTo>
                    <a:pt x="83" y="136"/>
                    <a:pt x="96" y="91"/>
                    <a:pt x="111" y="65"/>
                  </a:cubicBezTo>
                  <a:cubicBezTo>
                    <a:pt x="122" y="45"/>
                    <a:pt x="143" y="18"/>
                    <a:pt x="167" y="18"/>
                  </a:cubicBezTo>
                  <a:cubicBezTo>
                    <a:pt x="187" y="18"/>
                    <a:pt x="196" y="40"/>
                    <a:pt x="196" y="69"/>
                  </a:cubicBezTo>
                  <a:cubicBezTo>
                    <a:pt x="196" y="101"/>
                    <a:pt x="185" y="144"/>
                    <a:pt x="180" y="165"/>
                  </a:cubicBezTo>
                  <a:lnTo>
                    <a:pt x="76" y="165"/>
                  </a:lnTo>
                  <a:close/>
                  <a:moveTo>
                    <a:pt x="174" y="189"/>
                  </a:moveTo>
                  <a:cubicBezTo>
                    <a:pt x="143" y="323"/>
                    <a:pt x="101" y="336"/>
                    <a:pt x="84" y="336"/>
                  </a:cubicBezTo>
                  <a:cubicBezTo>
                    <a:pt x="77" y="336"/>
                    <a:pt x="66" y="334"/>
                    <a:pt x="59" y="319"/>
                  </a:cubicBezTo>
                  <a:cubicBezTo>
                    <a:pt x="53" y="305"/>
                    <a:pt x="53" y="286"/>
                    <a:pt x="53" y="285"/>
                  </a:cubicBezTo>
                  <a:cubicBezTo>
                    <a:pt x="53" y="257"/>
                    <a:pt x="64" y="211"/>
                    <a:pt x="70" y="189"/>
                  </a:cubicBezTo>
                  <a:lnTo>
                    <a:pt x="174" y="189"/>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03">
              <a:extLst>
                <a:ext uri="{FF2B5EF4-FFF2-40B4-BE49-F238E27FC236}">
                  <a16:creationId xmlns:a16="http://schemas.microsoft.com/office/drawing/2014/main" id="{3CB22845-28E3-42D7-A4D5-B7ACEF6C561B}"/>
                </a:ext>
              </a:extLst>
            </p:cNvPr>
            <p:cNvSpPr>
              <a:spLocks/>
            </p:cNvSpPr>
            <p:nvPr>
              <p:custDataLst>
                <p:tags r:id="rId59"/>
              </p:custDataLst>
            </p:nvPr>
          </p:nvSpPr>
          <p:spPr bwMode="auto">
            <a:xfrm>
              <a:off x="2974200" y="1749822"/>
              <a:ext cx="52388" cy="230188"/>
            </a:xfrm>
            <a:custGeom>
              <a:avLst/>
              <a:gdLst>
                <a:gd name="T0" fmla="*/ 116 w 116"/>
                <a:gd name="T1" fmla="*/ 250 h 499"/>
                <a:gd name="T2" fmla="*/ 83 w 116"/>
                <a:gd name="T3" fmla="*/ 94 h 499"/>
                <a:gd name="T4" fmla="*/ 5 w 116"/>
                <a:gd name="T5" fmla="*/ 0 h 499"/>
                <a:gd name="T6" fmla="*/ 0 w 116"/>
                <a:gd name="T7" fmla="*/ 5 h 499"/>
                <a:gd name="T8" fmla="*/ 10 w 116"/>
                <a:gd name="T9" fmla="*/ 17 h 499"/>
                <a:gd name="T10" fmla="*/ 87 w 116"/>
                <a:gd name="T11" fmla="*/ 250 h 499"/>
                <a:gd name="T12" fmla="*/ 7 w 116"/>
                <a:gd name="T13" fmla="*/ 485 h 499"/>
                <a:gd name="T14" fmla="*/ 0 w 116"/>
                <a:gd name="T15" fmla="*/ 494 h 499"/>
                <a:gd name="T16" fmla="*/ 5 w 116"/>
                <a:gd name="T17" fmla="*/ 499 h 499"/>
                <a:gd name="T18" fmla="*/ 85 w 116"/>
                <a:gd name="T19" fmla="*/ 402 h 499"/>
                <a:gd name="T20" fmla="*/ 116 w 116"/>
                <a:gd name="T21" fmla="*/ 25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50"/>
                  </a:moveTo>
                  <a:cubicBezTo>
                    <a:pt x="116" y="211"/>
                    <a:pt x="111" y="150"/>
                    <a:pt x="83" y="94"/>
                  </a:cubicBezTo>
                  <a:cubicBezTo>
                    <a:pt x="53" y="33"/>
                    <a:pt x="10" y="0"/>
                    <a:pt x="5" y="0"/>
                  </a:cubicBezTo>
                  <a:cubicBezTo>
                    <a:pt x="2" y="0"/>
                    <a:pt x="0" y="2"/>
                    <a:pt x="0" y="5"/>
                  </a:cubicBezTo>
                  <a:cubicBezTo>
                    <a:pt x="0" y="7"/>
                    <a:pt x="0" y="8"/>
                    <a:pt x="10" y="17"/>
                  </a:cubicBezTo>
                  <a:cubicBezTo>
                    <a:pt x="59" y="66"/>
                    <a:pt x="87" y="145"/>
                    <a:pt x="87" y="250"/>
                  </a:cubicBezTo>
                  <a:cubicBezTo>
                    <a:pt x="87" y="335"/>
                    <a:pt x="69" y="423"/>
                    <a:pt x="7" y="485"/>
                  </a:cubicBezTo>
                  <a:cubicBezTo>
                    <a:pt x="0" y="491"/>
                    <a:pt x="0" y="492"/>
                    <a:pt x="0" y="494"/>
                  </a:cubicBezTo>
                  <a:cubicBezTo>
                    <a:pt x="0" y="497"/>
                    <a:pt x="2" y="499"/>
                    <a:pt x="5" y="499"/>
                  </a:cubicBezTo>
                  <a:cubicBezTo>
                    <a:pt x="10" y="499"/>
                    <a:pt x="55" y="465"/>
                    <a:pt x="85" y="402"/>
                  </a:cubicBezTo>
                  <a:cubicBezTo>
                    <a:pt x="110" y="347"/>
                    <a:pt x="116" y="291"/>
                    <a:pt x="116" y="250"/>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04">
              <a:extLst>
                <a:ext uri="{FF2B5EF4-FFF2-40B4-BE49-F238E27FC236}">
                  <a16:creationId xmlns:a16="http://schemas.microsoft.com/office/drawing/2014/main" id="{FAFA0A1F-7F65-464E-B293-6E8B9BFCF053}"/>
                </a:ext>
              </a:extLst>
            </p:cNvPr>
            <p:cNvSpPr>
              <a:spLocks noChangeArrowheads="1"/>
            </p:cNvSpPr>
            <p:nvPr>
              <p:custDataLst>
                <p:tags r:id="rId60"/>
              </p:custDataLst>
            </p:nvPr>
          </p:nvSpPr>
          <p:spPr bwMode="auto">
            <a:xfrm>
              <a:off x="1767700" y="2014935"/>
              <a:ext cx="1282700" cy="9525"/>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05">
              <a:extLst>
                <a:ext uri="{FF2B5EF4-FFF2-40B4-BE49-F238E27FC236}">
                  <a16:creationId xmlns:a16="http://schemas.microsoft.com/office/drawing/2014/main" id="{97475496-B7AB-437C-BE8F-6E01782B79BE}"/>
                </a:ext>
              </a:extLst>
            </p:cNvPr>
            <p:cNvSpPr>
              <a:spLocks noEditPoints="1"/>
            </p:cNvSpPr>
            <p:nvPr>
              <p:custDataLst>
                <p:tags r:id="rId61"/>
              </p:custDataLst>
            </p:nvPr>
          </p:nvSpPr>
          <p:spPr bwMode="auto">
            <a:xfrm>
              <a:off x="2143938" y="2133997"/>
              <a:ext cx="119063" cy="146050"/>
            </a:xfrm>
            <a:custGeom>
              <a:avLst/>
              <a:gdLst>
                <a:gd name="T0" fmla="*/ 38 w 260"/>
                <a:gd name="T1" fmla="*/ 281 h 317"/>
                <a:gd name="T2" fmla="*/ 11 w 260"/>
                <a:gd name="T3" fmla="*/ 301 h 317"/>
                <a:gd name="T4" fmla="*/ 0 w 260"/>
                <a:gd name="T5" fmla="*/ 311 h 317"/>
                <a:gd name="T6" fmla="*/ 6 w 260"/>
                <a:gd name="T7" fmla="*/ 317 h 317"/>
                <a:gd name="T8" fmla="*/ 48 w 260"/>
                <a:gd name="T9" fmla="*/ 315 h 317"/>
                <a:gd name="T10" fmla="*/ 98 w 260"/>
                <a:gd name="T11" fmla="*/ 317 h 317"/>
                <a:gd name="T12" fmla="*/ 107 w 260"/>
                <a:gd name="T13" fmla="*/ 307 h 317"/>
                <a:gd name="T14" fmla="*/ 95 w 260"/>
                <a:gd name="T15" fmla="*/ 301 h 317"/>
                <a:gd name="T16" fmla="*/ 70 w 260"/>
                <a:gd name="T17" fmla="*/ 293 h 317"/>
                <a:gd name="T18" fmla="*/ 94 w 260"/>
                <a:gd name="T19" fmla="*/ 194 h 317"/>
                <a:gd name="T20" fmla="*/ 140 w 260"/>
                <a:gd name="T21" fmla="*/ 226 h 317"/>
                <a:gd name="T22" fmla="*/ 260 w 260"/>
                <a:gd name="T23" fmla="*/ 80 h 317"/>
                <a:gd name="T24" fmla="*/ 194 w 260"/>
                <a:gd name="T25" fmla="*/ 0 h 317"/>
                <a:gd name="T26" fmla="*/ 129 w 260"/>
                <a:gd name="T27" fmla="*/ 37 h 317"/>
                <a:gd name="T28" fmla="*/ 84 w 260"/>
                <a:gd name="T29" fmla="*/ 0 h 317"/>
                <a:gd name="T30" fmla="*/ 47 w 260"/>
                <a:gd name="T31" fmla="*/ 28 h 317"/>
                <a:gd name="T32" fmla="*/ 31 w 260"/>
                <a:gd name="T33" fmla="*/ 77 h 317"/>
                <a:gd name="T34" fmla="*/ 37 w 260"/>
                <a:gd name="T35" fmla="*/ 82 h 317"/>
                <a:gd name="T36" fmla="*/ 46 w 260"/>
                <a:gd name="T37" fmla="*/ 70 h 317"/>
                <a:gd name="T38" fmla="*/ 82 w 260"/>
                <a:gd name="T39" fmla="*/ 11 h 317"/>
                <a:gd name="T40" fmla="*/ 98 w 260"/>
                <a:gd name="T41" fmla="*/ 34 h 317"/>
                <a:gd name="T42" fmla="*/ 94 w 260"/>
                <a:gd name="T43" fmla="*/ 59 h 317"/>
                <a:gd name="T44" fmla="*/ 38 w 260"/>
                <a:gd name="T45" fmla="*/ 281 h 317"/>
                <a:gd name="T46" fmla="*/ 126 w 260"/>
                <a:gd name="T47" fmla="*/ 65 h 317"/>
                <a:gd name="T48" fmla="*/ 152 w 260"/>
                <a:gd name="T49" fmla="*/ 30 h 317"/>
                <a:gd name="T50" fmla="*/ 192 w 260"/>
                <a:gd name="T51" fmla="*/ 11 h 317"/>
                <a:gd name="T52" fmla="*/ 224 w 260"/>
                <a:gd name="T53" fmla="*/ 58 h 317"/>
                <a:gd name="T54" fmla="*/ 199 w 260"/>
                <a:gd name="T55" fmla="*/ 163 h 317"/>
                <a:gd name="T56" fmla="*/ 140 w 260"/>
                <a:gd name="T57" fmla="*/ 215 h 317"/>
                <a:gd name="T58" fmla="*/ 100 w 260"/>
                <a:gd name="T59" fmla="*/ 170 h 317"/>
                <a:gd name="T60" fmla="*/ 102 w 260"/>
                <a:gd name="T61" fmla="*/ 162 h 317"/>
                <a:gd name="T62" fmla="*/ 126 w 260"/>
                <a:gd name="T63" fmla="*/ 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317">
                  <a:moveTo>
                    <a:pt x="38" y="281"/>
                  </a:moveTo>
                  <a:cubicBezTo>
                    <a:pt x="34" y="298"/>
                    <a:pt x="33" y="301"/>
                    <a:pt x="11" y="301"/>
                  </a:cubicBezTo>
                  <a:cubicBezTo>
                    <a:pt x="5" y="301"/>
                    <a:pt x="0" y="301"/>
                    <a:pt x="0" y="311"/>
                  </a:cubicBezTo>
                  <a:cubicBezTo>
                    <a:pt x="0" y="315"/>
                    <a:pt x="2" y="317"/>
                    <a:pt x="6" y="317"/>
                  </a:cubicBezTo>
                  <a:cubicBezTo>
                    <a:pt x="20" y="317"/>
                    <a:pt x="34" y="315"/>
                    <a:pt x="48" y="315"/>
                  </a:cubicBezTo>
                  <a:cubicBezTo>
                    <a:pt x="65" y="315"/>
                    <a:pt x="82" y="317"/>
                    <a:pt x="98" y="317"/>
                  </a:cubicBezTo>
                  <a:cubicBezTo>
                    <a:pt x="100" y="317"/>
                    <a:pt x="107" y="317"/>
                    <a:pt x="107" y="307"/>
                  </a:cubicBezTo>
                  <a:cubicBezTo>
                    <a:pt x="107" y="301"/>
                    <a:pt x="102" y="301"/>
                    <a:pt x="95" y="301"/>
                  </a:cubicBezTo>
                  <a:cubicBezTo>
                    <a:pt x="70" y="301"/>
                    <a:pt x="70" y="298"/>
                    <a:pt x="70" y="293"/>
                  </a:cubicBezTo>
                  <a:cubicBezTo>
                    <a:pt x="70" y="287"/>
                    <a:pt x="91" y="206"/>
                    <a:pt x="94" y="194"/>
                  </a:cubicBezTo>
                  <a:cubicBezTo>
                    <a:pt x="101" y="208"/>
                    <a:pt x="115" y="226"/>
                    <a:pt x="140" y="226"/>
                  </a:cubicBezTo>
                  <a:cubicBezTo>
                    <a:pt x="198" y="226"/>
                    <a:pt x="260" y="153"/>
                    <a:pt x="260" y="80"/>
                  </a:cubicBezTo>
                  <a:cubicBezTo>
                    <a:pt x="260" y="33"/>
                    <a:pt x="232" y="0"/>
                    <a:pt x="194" y="0"/>
                  </a:cubicBezTo>
                  <a:cubicBezTo>
                    <a:pt x="169" y="0"/>
                    <a:pt x="145" y="18"/>
                    <a:pt x="129" y="37"/>
                  </a:cubicBezTo>
                  <a:cubicBezTo>
                    <a:pt x="124" y="10"/>
                    <a:pt x="102" y="0"/>
                    <a:pt x="84" y="0"/>
                  </a:cubicBezTo>
                  <a:cubicBezTo>
                    <a:pt x="61" y="0"/>
                    <a:pt x="51" y="19"/>
                    <a:pt x="47" y="28"/>
                  </a:cubicBezTo>
                  <a:cubicBezTo>
                    <a:pt x="38" y="45"/>
                    <a:pt x="31" y="75"/>
                    <a:pt x="31" y="77"/>
                  </a:cubicBezTo>
                  <a:cubicBezTo>
                    <a:pt x="31" y="82"/>
                    <a:pt x="36" y="82"/>
                    <a:pt x="37" y="82"/>
                  </a:cubicBezTo>
                  <a:cubicBezTo>
                    <a:pt x="42" y="82"/>
                    <a:pt x="43" y="81"/>
                    <a:pt x="46" y="70"/>
                  </a:cubicBezTo>
                  <a:cubicBezTo>
                    <a:pt x="54" y="35"/>
                    <a:pt x="64" y="11"/>
                    <a:pt x="82" y="11"/>
                  </a:cubicBezTo>
                  <a:cubicBezTo>
                    <a:pt x="91" y="11"/>
                    <a:pt x="98" y="15"/>
                    <a:pt x="98" y="34"/>
                  </a:cubicBezTo>
                  <a:cubicBezTo>
                    <a:pt x="98" y="45"/>
                    <a:pt x="96" y="51"/>
                    <a:pt x="94" y="59"/>
                  </a:cubicBezTo>
                  <a:lnTo>
                    <a:pt x="38" y="281"/>
                  </a:lnTo>
                  <a:close/>
                  <a:moveTo>
                    <a:pt x="126" y="65"/>
                  </a:moveTo>
                  <a:cubicBezTo>
                    <a:pt x="130" y="51"/>
                    <a:pt x="143" y="37"/>
                    <a:pt x="152" y="30"/>
                  </a:cubicBezTo>
                  <a:cubicBezTo>
                    <a:pt x="169" y="14"/>
                    <a:pt x="184" y="11"/>
                    <a:pt x="192" y="11"/>
                  </a:cubicBezTo>
                  <a:cubicBezTo>
                    <a:pt x="212" y="11"/>
                    <a:pt x="224" y="28"/>
                    <a:pt x="224" y="58"/>
                  </a:cubicBezTo>
                  <a:cubicBezTo>
                    <a:pt x="224" y="87"/>
                    <a:pt x="208" y="144"/>
                    <a:pt x="199" y="163"/>
                  </a:cubicBezTo>
                  <a:cubicBezTo>
                    <a:pt x="182" y="198"/>
                    <a:pt x="158" y="215"/>
                    <a:pt x="140" y="215"/>
                  </a:cubicBezTo>
                  <a:cubicBezTo>
                    <a:pt x="107" y="215"/>
                    <a:pt x="100" y="173"/>
                    <a:pt x="100" y="170"/>
                  </a:cubicBezTo>
                  <a:cubicBezTo>
                    <a:pt x="100" y="169"/>
                    <a:pt x="100" y="168"/>
                    <a:pt x="102" y="162"/>
                  </a:cubicBezTo>
                  <a:lnTo>
                    <a:pt x="126" y="6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06">
              <a:extLst>
                <a:ext uri="{FF2B5EF4-FFF2-40B4-BE49-F238E27FC236}">
                  <a16:creationId xmlns:a16="http://schemas.microsoft.com/office/drawing/2014/main" id="{7726C413-C2C2-4DA6-989F-BA50C38B5D0C}"/>
                </a:ext>
              </a:extLst>
            </p:cNvPr>
            <p:cNvSpPr>
              <a:spLocks/>
            </p:cNvSpPr>
            <p:nvPr>
              <p:custDataLst>
                <p:tags r:id="rId62"/>
              </p:custDataLst>
            </p:nvPr>
          </p:nvSpPr>
          <p:spPr bwMode="auto">
            <a:xfrm>
              <a:off x="2288400" y="2062560"/>
              <a:ext cx="53975" cy="230188"/>
            </a:xfrm>
            <a:custGeom>
              <a:avLst/>
              <a:gdLst>
                <a:gd name="T0" fmla="*/ 116 w 116"/>
                <a:gd name="T1" fmla="*/ 494 h 499"/>
                <a:gd name="T2" fmla="*/ 107 w 116"/>
                <a:gd name="T3" fmla="*/ 483 h 499"/>
                <a:gd name="T4" fmla="*/ 29 w 116"/>
                <a:gd name="T5" fmla="*/ 249 h 499"/>
                <a:gd name="T6" fmla="*/ 109 w 116"/>
                <a:gd name="T7" fmla="*/ 14 h 499"/>
                <a:gd name="T8" fmla="*/ 116 w 116"/>
                <a:gd name="T9" fmla="*/ 5 h 499"/>
                <a:gd name="T10" fmla="*/ 111 w 116"/>
                <a:gd name="T11" fmla="*/ 0 h 499"/>
                <a:gd name="T12" fmla="*/ 31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3"/>
                    <a:pt x="48" y="76"/>
                    <a:pt x="109" y="14"/>
                  </a:cubicBezTo>
                  <a:cubicBezTo>
                    <a:pt x="116" y="8"/>
                    <a:pt x="116" y="7"/>
                    <a:pt x="116" y="5"/>
                  </a:cubicBezTo>
                  <a:cubicBezTo>
                    <a:pt x="116" y="2"/>
                    <a:pt x="114" y="0"/>
                    <a:pt x="111" y="0"/>
                  </a:cubicBezTo>
                  <a:cubicBezTo>
                    <a:pt x="106" y="0"/>
                    <a:pt x="61" y="34"/>
                    <a:pt x="31" y="97"/>
                  </a:cubicBezTo>
                  <a:cubicBezTo>
                    <a:pt x="6" y="152"/>
                    <a:pt x="0" y="208"/>
                    <a:pt x="0" y="249"/>
                  </a:cubicBezTo>
                  <a:cubicBezTo>
                    <a:pt x="0" y="288"/>
                    <a:pt x="6" y="349"/>
                    <a:pt x="33" y="405"/>
                  </a:cubicBezTo>
                  <a:cubicBezTo>
                    <a:pt x="63" y="466"/>
                    <a:pt x="106" y="499"/>
                    <a:pt x="111" y="499"/>
                  </a:cubicBezTo>
                  <a:cubicBezTo>
                    <a:pt x="114" y="499"/>
                    <a:pt x="116" y="497"/>
                    <a:pt x="116" y="494"/>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07">
              <a:extLst>
                <a:ext uri="{FF2B5EF4-FFF2-40B4-BE49-F238E27FC236}">
                  <a16:creationId xmlns:a16="http://schemas.microsoft.com/office/drawing/2014/main" id="{D38FC118-614C-4E50-9FE9-49DEAFE4912D}"/>
                </a:ext>
              </a:extLst>
            </p:cNvPr>
            <p:cNvSpPr>
              <a:spLocks noEditPoints="1"/>
            </p:cNvSpPr>
            <p:nvPr>
              <p:custDataLst>
                <p:tags r:id="rId63"/>
              </p:custDataLst>
            </p:nvPr>
          </p:nvSpPr>
          <p:spPr bwMode="auto">
            <a:xfrm>
              <a:off x="2364600" y="2076847"/>
              <a:ext cx="200025" cy="158750"/>
            </a:xfrm>
            <a:custGeom>
              <a:avLst/>
              <a:gdLst>
                <a:gd name="T0" fmla="*/ 60 w 435"/>
                <a:gd name="T1" fmla="*/ 309 h 342"/>
                <a:gd name="T2" fmla="*/ 48 w 435"/>
                <a:gd name="T3" fmla="*/ 318 h 342"/>
                <a:gd name="T4" fmla="*/ 22 w 435"/>
                <a:gd name="T5" fmla="*/ 319 h 342"/>
                <a:gd name="T6" fmla="*/ 6 w 435"/>
                <a:gd name="T7" fmla="*/ 320 h 342"/>
                <a:gd name="T8" fmla="*/ 0 w 435"/>
                <a:gd name="T9" fmla="*/ 333 h 342"/>
                <a:gd name="T10" fmla="*/ 17 w 435"/>
                <a:gd name="T11" fmla="*/ 342 h 342"/>
                <a:gd name="T12" fmla="*/ 212 w 435"/>
                <a:gd name="T13" fmla="*/ 342 h 342"/>
                <a:gd name="T14" fmla="*/ 435 w 435"/>
                <a:gd name="T15" fmla="*/ 123 h 342"/>
                <a:gd name="T16" fmla="*/ 297 w 435"/>
                <a:gd name="T17" fmla="*/ 0 h 342"/>
                <a:gd name="T18" fmla="*/ 98 w 435"/>
                <a:gd name="T19" fmla="*/ 0 h 342"/>
                <a:gd name="T20" fmla="*/ 80 w 435"/>
                <a:gd name="T21" fmla="*/ 15 h 342"/>
                <a:gd name="T22" fmla="*/ 101 w 435"/>
                <a:gd name="T23" fmla="*/ 23 h 342"/>
                <a:gd name="T24" fmla="*/ 131 w 435"/>
                <a:gd name="T25" fmla="*/ 24 h 342"/>
                <a:gd name="T26" fmla="*/ 60 w 435"/>
                <a:gd name="T27" fmla="*/ 309 h 342"/>
                <a:gd name="T28" fmla="*/ 196 w 435"/>
                <a:gd name="T29" fmla="*/ 32 h 342"/>
                <a:gd name="T30" fmla="*/ 201 w 435"/>
                <a:gd name="T31" fmla="*/ 24 h 342"/>
                <a:gd name="T32" fmla="*/ 215 w 435"/>
                <a:gd name="T33" fmla="*/ 23 h 342"/>
                <a:gd name="T34" fmla="*/ 272 w 435"/>
                <a:gd name="T35" fmla="*/ 23 h 342"/>
                <a:gd name="T36" fmla="*/ 343 w 435"/>
                <a:gd name="T37" fmla="*/ 44 h 342"/>
                <a:gd name="T38" fmla="*/ 368 w 435"/>
                <a:gd name="T39" fmla="*/ 106 h 342"/>
                <a:gd name="T40" fmla="*/ 336 w 435"/>
                <a:gd name="T41" fmla="*/ 237 h 342"/>
                <a:gd name="T42" fmla="*/ 198 w 435"/>
                <a:gd name="T43" fmla="*/ 319 h 342"/>
                <a:gd name="T44" fmla="*/ 136 w 435"/>
                <a:gd name="T45" fmla="*/ 319 h 342"/>
                <a:gd name="T46" fmla="*/ 124 w 435"/>
                <a:gd name="T47" fmla="*/ 318 h 342"/>
                <a:gd name="T48" fmla="*/ 196 w 435"/>
                <a:gd name="T49" fmla="*/ 3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5" h="342">
                  <a:moveTo>
                    <a:pt x="60" y="309"/>
                  </a:moveTo>
                  <a:cubicBezTo>
                    <a:pt x="58" y="317"/>
                    <a:pt x="57" y="317"/>
                    <a:pt x="48" y="318"/>
                  </a:cubicBezTo>
                  <a:cubicBezTo>
                    <a:pt x="40" y="319"/>
                    <a:pt x="30" y="319"/>
                    <a:pt x="22" y="319"/>
                  </a:cubicBezTo>
                  <a:cubicBezTo>
                    <a:pt x="9" y="319"/>
                    <a:pt x="8" y="319"/>
                    <a:pt x="6" y="320"/>
                  </a:cubicBezTo>
                  <a:cubicBezTo>
                    <a:pt x="0" y="323"/>
                    <a:pt x="0" y="331"/>
                    <a:pt x="0" y="333"/>
                  </a:cubicBezTo>
                  <a:cubicBezTo>
                    <a:pt x="0" y="342"/>
                    <a:pt x="9" y="342"/>
                    <a:pt x="17" y="342"/>
                  </a:cubicBezTo>
                  <a:lnTo>
                    <a:pt x="212" y="342"/>
                  </a:lnTo>
                  <a:cubicBezTo>
                    <a:pt x="355" y="342"/>
                    <a:pt x="435" y="224"/>
                    <a:pt x="435" y="123"/>
                  </a:cubicBezTo>
                  <a:cubicBezTo>
                    <a:pt x="435" y="37"/>
                    <a:pt x="371" y="0"/>
                    <a:pt x="297" y="0"/>
                  </a:cubicBezTo>
                  <a:lnTo>
                    <a:pt x="98" y="0"/>
                  </a:lnTo>
                  <a:cubicBezTo>
                    <a:pt x="88" y="0"/>
                    <a:pt x="80" y="0"/>
                    <a:pt x="80" y="15"/>
                  </a:cubicBezTo>
                  <a:cubicBezTo>
                    <a:pt x="80" y="23"/>
                    <a:pt x="86" y="23"/>
                    <a:pt x="101" y="23"/>
                  </a:cubicBezTo>
                  <a:cubicBezTo>
                    <a:pt x="111" y="23"/>
                    <a:pt x="120" y="24"/>
                    <a:pt x="131" y="24"/>
                  </a:cubicBezTo>
                  <a:lnTo>
                    <a:pt x="60" y="309"/>
                  </a:lnTo>
                  <a:close/>
                  <a:moveTo>
                    <a:pt x="196" y="32"/>
                  </a:moveTo>
                  <a:cubicBezTo>
                    <a:pt x="198" y="25"/>
                    <a:pt x="198" y="24"/>
                    <a:pt x="201" y="24"/>
                  </a:cubicBezTo>
                  <a:cubicBezTo>
                    <a:pt x="206" y="23"/>
                    <a:pt x="209" y="23"/>
                    <a:pt x="215" y="23"/>
                  </a:cubicBezTo>
                  <a:lnTo>
                    <a:pt x="272" y="23"/>
                  </a:lnTo>
                  <a:cubicBezTo>
                    <a:pt x="286" y="23"/>
                    <a:pt x="319" y="25"/>
                    <a:pt x="343" y="44"/>
                  </a:cubicBezTo>
                  <a:cubicBezTo>
                    <a:pt x="368" y="65"/>
                    <a:pt x="368" y="94"/>
                    <a:pt x="368" y="106"/>
                  </a:cubicBezTo>
                  <a:cubicBezTo>
                    <a:pt x="368" y="141"/>
                    <a:pt x="350" y="210"/>
                    <a:pt x="336" y="237"/>
                  </a:cubicBezTo>
                  <a:cubicBezTo>
                    <a:pt x="307" y="296"/>
                    <a:pt x="256" y="319"/>
                    <a:pt x="198" y="319"/>
                  </a:cubicBezTo>
                  <a:lnTo>
                    <a:pt x="136" y="319"/>
                  </a:lnTo>
                  <a:cubicBezTo>
                    <a:pt x="129" y="319"/>
                    <a:pt x="128" y="319"/>
                    <a:pt x="124" y="318"/>
                  </a:cubicBezTo>
                  <a:lnTo>
                    <a:pt x="196" y="32"/>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08">
              <a:extLst>
                <a:ext uri="{FF2B5EF4-FFF2-40B4-BE49-F238E27FC236}">
                  <a16:creationId xmlns:a16="http://schemas.microsoft.com/office/drawing/2014/main" id="{5D5C9BCB-8D8D-41A6-B1BC-E1C769EB8730}"/>
                </a:ext>
              </a:extLst>
            </p:cNvPr>
            <p:cNvSpPr>
              <a:spLocks/>
            </p:cNvSpPr>
            <p:nvPr>
              <p:custDataLst>
                <p:tags r:id="rId64"/>
              </p:custDataLst>
            </p:nvPr>
          </p:nvSpPr>
          <p:spPr bwMode="auto">
            <a:xfrm>
              <a:off x="2590025" y="2062560"/>
              <a:ext cx="53975" cy="230188"/>
            </a:xfrm>
            <a:custGeom>
              <a:avLst/>
              <a:gdLst>
                <a:gd name="T0" fmla="*/ 116 w 116"/>
                <a:gd name="T1" fmla="*/ 249 h 499"/>
                <a:gd name="T2" fmla="*/ 83 w 116"/>
                <a:gd name="T3" fmla="*/ 94 h 499"/>
                <a:gd name="T4" fmla="*/ 5 w 116"/>
                <a:gd name="T5" fmla="*/ 0 h 499"/>
                <a:gd name="T6" fmla="*/ 0 w 116"/>
                <a:gd name="T7" fmla="*/ 5 h 499"/>
                <a:gd name="T8" fmla="*/ 9 w 116"/>
                <a:gd name="T9" fmla="*/ 17 h 499"/>
                <a:gd name="T10" fmla="*/ 87 w 116"/>
                <a:gd name="T11" fmla="*/ 249 h 499"/>
                <a:gd name="T12" fmla="*/ 6 w 116"/>
                <a:gd name="T13" fmla="*/ 485 h 499"/>
                <a:gd name="T14" fmla="*/ 0 w 116"/>
                <a:gd name="T15" fmla="*/ 494 h 499"/>
                <a:gd name="T16" fmla="*/ 5 w 116"/>
                <a:gd name="T17" fmla="*/ 499 h 499"/>
                <a:gd name="T18" fmla="*/ 84 w 116"/>
                <a:gd name="T19" fmla="*/ 402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1"/>
                    <a:pt x="110" y="150"/>
                    <a:pt x="83" y="94"/>
                  </a:cubicBezTo>
                  <a:cubicBezTo>
                    <a:pt x="53" y="33"/>
                    <a:pt x="10" y="0"/>
                    <a:pt x="5" y="0"/>
                  </a:cubicBezTo>
                  <a:cubicBezTo>
                    <a:pt x="2" y="0"/>
                    <a:pt x="0" y="2"/>
                    <a:pt x="0" y="5"/>
                  </a:cubicBezTo>
                  <a:cubicBezTo>
                    <a:pt x="0" y="7"/>
                    <a:pt x="0" y="8"/>
                    <a:pt x="9" y="17"/>
                  </a:cubicBezTo>
                  <a:cubicBezTo>
                    <a:pt x="58" y="66"/>
                    <a:pt x="87" y="145"/>
                    <a:pt x="87" y="249"/>
                  </a:cubicBezTo>
                  <a:cubicBezTo>
                    <a:pt x="87" y="335"/>
                    <a:pt x="68" y="423"/>
                    <a:pt x="6" y="485"/>
                  </a:cubicBezTo>
                  <a:cubicBezTo>
                    <a:pt x="0" y="491"/>
                    <a:pt x="0" y="492"/>
                    <a:pt x="0" y="494"/>
                  </a:cubicBezTo>
                  <a:cubicBezTo>
                    <a:pt x="0" y="497"/>
                    <a:pt x="2" y="499"/>
                    <a:pt x="5" y="499"/>
                  </a:cubicBezTo>
                  <a:cubicBezTo>
                    <a:pt x="10" y="499"/>
                    <a:pt x="55" y="465"/>
                    <a:pt x="84" y="402"/>
                  </a:cubicBezTo>
                  <a:cubicBezTo>
                    <a:pt x="110" y="347"/>
                    <a:pt x="116" y="291"/>
                    <a:pt x="116" y="249"/>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09">
              <a:extLst>
                <a:ext uri="{FF2B5EF4-FFF2-40B4-BE49-F238E27FC236}">
                  <a16:creationId xmlns:a16="http://schemas.microsoft.com/office/drawing/2014/main" id="{4BCEA464-F4EC-490E-A016-D9280B0CE88F}"/>
                </a:ext>
              </a:extLst>
            </p:cNvPr>
            <p:cNvSpPr>
              <a:spLocks/>
            </p:cNvSpPr>
            <p:nvPr>
              <p:custDataLst>
                <p:tags r:id="rId65"/>
              </p:custDataLst>
            </p:nvPr>
          </p:nvSpPr>
          <p:spPr bwMode="auto">
            <a:xfrm>
              <a:off x="2145525" y="2311797"/>
              <a:ext cx="111125" cy="77788"/>
            </a:xfrm>
            <a:custGeom>
              <a:avLst/>
              <a:gdLst>
                <a:gd name="T0" fmla="*/ 241 w 241"/>
                <a:gd name="T1" fmla="*/ 121 h 167"/>
                <a:gd name="T2" fmla="*/ 234 w 241"/>
                <a:gd name="T3" fmla="*/ 107 h 167"/>
                <a:gd name="T4" fmla="*/ 110 w 241"/>
                <a:gd name="T5" fmla="*/ 81 h 167"/>
                <a:gd name="T6" fmla="*/ 23 w 241"/>
                <a:gd name="T7" fmla="*/ 3 h 167"/>
                <a:gd name="T8" fmla="*/ 12 w 241"/>
                <a:gd name="T9" fmla="*/ 0 h 167"/>
                <a:gd name="T10" fmla="*/ 0 w 241"/>
                <a:gd name="T11" fmla="*/ 13 h 167"/>
                <a:gd name="T12" fmla="*/ 0 w 241"/>
                <a:gd name="T13" fmla="*/ 21 h 167"/>
                <a:gd name="T14" fmla="*/ 231 w 241"/>
                <a:gd name="T15" fmla="*/ 167 h 167"/>
                <a:gd name="T16" fmla="*/ 241 w 241"/>
                <a:gd name="T17" fmla="*/ 153 h 167"/>
                <a:gd name="T18" fmla="*/ 241 w 241"/>
                <a:gd name="T19" fmla="*/ 12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67">
                  <a:moveTo>
                    <a:pt x="241" y="121"/>
                  </a:moveTo>
                  <a:cubicBezTo>
                    <a:pt x="241" y="110"/>
                    <a:pt x="241" y="107"/>
                    <a:pt x="234" y="107"/>
                  </a:cubicBezTo>
                  <a:cubicBezTo>
                    <a:pt x="204" y="107"/>
                    <a:pt x="155" y="103"/>
                    <a:pt x="110" y="81"/>
                  </a:cubicBezTo>
                  <a:cubicBezTo>
                    <a:pt x="56" y="54"/>
                    <a:pt x="35" y="22"/>
                    <a:pt x="23" y="3"/>
                  </a:cubicBezTo>
                  <a:cubicBezTo>
                    <a:pt x="21" y="0"/>
                    <a:pt x="18" y="0"/>
                    <a:pt x="12" y="0"/>
                  </a:cubicBezTo>
                  <a:cubicBezTo>
                    <a:pt x="0" y="0"/>
                    <a:pt x="0" y="1"/>
                    <a:pt x="0" y="13"/>
                  </a:cubicBezTo>
                  <a:lnTo>
                    <a:pt x="0" y="21"/>
                  </a:lnTo>
                  <a:cubicBezTo>
                    <a:pt x="68" y="144"/>
                    <a:pt x="180" y="167"/>
                    <a:pt x="231" y="167"/>
                  </a:cubicBezTo>
                  <a:cubicBezTo>
                    <a:pt x="241" y="167"/>
                    <a:pt x="241" y="167"/>
                    <a:pt x="241" y="153"/>
                  </a:cubicBezTo>
                  <a:lnTo>
                    <a:pt x="241" y="121"/>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510">
              <a:extLst>
                <a:ext uri="{FF2B5EF4-FFF2-40B4-BE49-F238E27FC236}">
                  <a16:creationId xmlns:a16="http://schemas.microsoft.com/office/drawing/2014/main" id="{3D7B5A3B-EB96-4892-A6F9-4EA6F23B15F9}"/>
                </a:ext>
              </a:extLst>
            </p:cNvPr>
            <p:cNvSpPr>
              <a:spLocks noChangeArrowheads="1"/>
            </p:cNvSpPr>
            <p:nvPr>
              <p:custDataLst>
                <p:tags r:id="rId66"/>
              </p:custDataLst>
            </p:nvPr>
          </p:nvSpPr>
          <p:spPr bwMode="auto">
            <a:xfrm>
              <a:off x="2253475" y="2361010"/>
              <a:ext cx="52388" cy="28575"/>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11">
              <a:extLst>
                <a:ext uri="{FF2B5EF4-FFF2-40B4-BE49-F238E27FC236}">
                  <a16:creationId xmlns:a16="http://schemas.microsoft.com/office/drawing/2014/main" id="{B410AE05-C5A2-4F1C-8F70-9DE33FB2D5CD}"/>
                </a:ext>
              </a:extLst>
            </p:cNvPr>
            <p:cNvSpPr>
              <a:spLocks/>
            </p:cNvSpPr>
            <p:nvPr>
              <p:custDataLst>
                <p:tags r:id="rId67"/>
              </p:custDataLst>
            </p:nvPr>
          </p:nvSpPr>
          <p:spPr bwMode="auto">
            <a:xfrm>
              <a:off x="2302688" y="2361010"/>
              <a:ext cx="111125" cy="77788"/>
            </a:xfrm>
            <a:custGeom>
              <a:avLst/>
              <a:gdLst>
                <a:gd name="T0" fmla="*/ 242 w 242"/>
                <a:gd name="T1" fmla="*/ 146 h 167"/>
                <a:gd name="T2" fmla="*/ 11 w 242"/>
                <a:gd name="T3" fmla="*/ 0 h 167"/>
                <a:gd name="T4" fmla="*/ 0 w 242"/>
                <a:gd name="T5" fmla="*/ 14 h 167"/>
                <a:gd name="T6" fmla="*/ 0 w 242"/>
                <a:gd name="T7" fmla="*/ 46 h 167"/>
                <a:gd name="T8" fmla="*/ 7 w 242"/>
                <a:gd name="T9" fmla="*/ 60 h 167"/>
                <a:gd name="T10" fmla="*/ 132 w 242"/>
                <a:gd name="T11" fmla="*/ 86 h 167"/>
                <a:gd name="T12" fmla="*/ 219 w 242"/>
                <a:gd name="T13" fmla="*/ 164 h 167"/>
                <a:gd name="T14" fmla="*/ 230 w 242"/>
                <a:gd name="T15" fmla="*/ 167 h 167"/>
                <a:gd name="T16" fmla="*/ 242 w 242"/>
                <a:gd name="T17" fmla="*/ 154 h 167"/>
                <a:gd name="T18" fmla="*/ 242 w 242"/>
                <a:gd name="T19" fmla="*/ 1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67">
                  <a:moveTo>
                    <a:pt x="242" y="146"/>
                  </a:moveTo>
                  <a:cubicBezTo>
                    <a:pt x="174" y="24"/>
                    <a:pt x="62" y="0"/>
                    <a:pt x="11" y="0"/>
                  </a:cubicBezTo>
                  <a:cubicBezTo>
                    <a:pt x="0" y="0"/>
                    <a:pt x="0" y="1"/>
                    <a:pt x="0" y="14"/>
                  </a:cubicBezTo>
                  <a:lnTo>
                    <a:pt x="0" y="46"/>
                  </a:lnTo>
                  <a:cubicBezTo>
                    <a:pt x="0" y="58"/>
                    <a:pt x="0" y="60"/>
                    <a:pt x="7" y="60"/>
                  </a:cubicBezTo>
                  <a:cubicBezTo>
                    <a:pt x="38" y="61"/>
                    <a:pt x="87" y="65"/>
                    <a:pt x="132" y="86"/>
                  </a:cubicBezTo>
                  <a:cubicBezTo>
                    <a:pt x="186" y="113"/>
                    <a:pt x="206" y="145"/>
                    <a:pt x="219" y="164"/>
                  </a:cubicBezTo>
                  <a:cubicBezTo>
                    <a:pt x="220" y="167"/>
                    <a:pt x="223" y="167"/>
                    <a:pt x="230" y="167"/>
                  </a:cubicBezTo>
                  <a:cubicBezTo>
                    <a:pt x="241" y="167"/>
                    <a:pt x="242" y="166"/>
                    <a:pt x="242" y="154"/>
                  </a:cubicBezTo>
                  <a:lnTo>
                    <a:pt x="242" y="146"/>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12">
              <a:extLst>
                <a:ext uri="{FF2B5EF4-FFF2-40B4-BE49-F238E27FC236}">
                  <a16:creationId xmlns:a16="http://schemas.microsoft.com/office/drawing/2014/main" id="{5B8CE6CC-8966-40F8-AF6C-6696FC414C75}"/>
                </a:ext>
              </a:extLst>
            </p:cNvPr>
            <p:cNvSpPr>
              <a:spLocks/>
            </p:cNvSpPr>
            <p:nvPr>
              <p:custDataLst>
                <p:tags r:id="rId68"/>
              </p:custDataLst>
            </p:nvPr>
          </p:nvSpPr>
          <p:spPr bwMode="auto">
            <a:xfrm>
              <a:off x="2402700" y="2361010"/>
              <a:ext cx="111125" cy="77788"/>
            </a:xfrm>
            <a:custGeom>
              <a:avLst/>
              <a:gdLst>
                <a:gd name="T0" fmla="*/ 241 w 241"/>
                <a:gd name="T1" fmla="*/ 14 h 167"/>
                <a:gd name="T2" fmla="*/ 230 w 241"/>
                <a:gd name="T3" fmla="*/ 0 h 167"/>
                <a:gd name="T4" fmla="*/ 0 w 241"/>
                <a:gd name="T5" fmla="*/ 146 h 167"/>
                <a:gd name="T6" fmla="*/ 0 w 241"/>
                <a:gd name="T7" fmla="*/ 154 h 167"/>
                <a:gd name="T8" fmla="*/ 12 w 241"/>
                <a:gd name="T9" fmla="*/ 167 h 167"/>
                <a:gd name="T10" fmla="*/ 24 w 241"/>
                <a:gd name="T11" fmla="*/ 163 h 167"/>
                <a:gd name="T12" fmla="*/ 235 w 241"/>
                <a:gd name="T13" fmla="*/ 60 h 167"/>
                <a:gd name="T14" fmla="*/ 241 w 241"/>
                <a:gd name="T15" fmla="*/ 46 h 167"/>
                <a:gd name="T16" fmla="*/ 241 w 241"/>
                <a:gd name="T17" fmla="*/ 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7">
                  <a:moveTo>
                    <a:pt x="241" y="14"/>
                  </a:moveTo>
                  <a:cubicBezTo>
                    <a:pt x="241" y="1"/>
                    <a:pt x="241" y="0"/>
                    <a:pt x="230" y="0"/>
                  </a:cubicBezTo>
                  <a:cubicBezTo>
                    <a:pt x="180" y="0"/>
                    <a:pt x="67" y="24"/>
                    <a:pt x="0" y="146"/>
                  </a:cubicBezTo>
                  <a:lnTo>
                    <a:pt x="0" y="154"/>
                  </a:lnTo>
                  <a:cubicBezTo>
                    <a:pt x="0" y="166"/>
                    <a:pt x="0" y="167"/>
                    <a:pt x="12" y="167"/>
                  </a:cubicBezTo>
                  <a:cubicBezTo>
                    <a:pt x="21" y="167"/>
                    <a:pt x="22" y="166"/>
                    <a:pt x="24" y="163"/>
                  </a:cubicBezTo>
                  <a:cubicBezTo>
                    <a:pt x="65" y="97"/>
                    <a:pt x="134" y="62"/>
                    <a:pt x="235" y="60"/>
                  </a:cubicBezTo>
                  <a:cubicBezTo>
                    <a:pt x="241" y="60"/>
                    <a:pt x="241" y="57"/>
                    <a:pt x="241" y="46"/>
                  </a:cubicBezTo>
                  <a:lnTo>
                    <a:pt x="241" y="1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513">
              <a:extLst>
                <a:ext uri="{FF2B5EF4-FFF2-40B4-BE49-F238E27FC236}">
                  <a16:creationId xmlns:a16="http://schemas.microsoft.com/office/drawing/2014/main" id="{4350A70F-0FE0-4789-8B58-F763536254B1}"/>
                </a:ext>
              </a:extLst>
            </p:cNvPr>
            <p:cNvSpPr>
              <a:spLocks noChangeArrowheads="1"/>
            </p:cNvSpPr>
            <p:nvPr>
              <p:custDataLst>
                <p:tags r:id="rId69"/>
              </p:custDataLst>
            </p:nvPr>
          </p:nvSpPr>
          <p:spPr bwMode="auto">
            <a:xfrm>
              <a:off x="2510650" y="2361010"/>
              <a:ext cx="52388" cy="28575"/>
            </a:xfrm>
            <a:prstGeom prst="rect">
              <a:avLst/>
            </a:pr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14">
              <a:extLst>
                <a:ext uri="{FF2B5EF4-FFF2-40B4-BE49-F238E27FC236}">
                  <a16:creationId xmlns:a16="http://schemas.microsoft.com/office/drawing/2014/main" id="{B32F1F24-12D1-4EB1-8B57-A9FA096437E0}"/>
                </a:ext>
              </a:extLst>
            </p:cNvPr>
            <p:cNvSpPr>
              <a:spLocks/>
            </p:cNvSpPr>
            <p:nvPr>
              <p:custDataLst>
                <p:tags r:id="rId70"/>
              </p:custDataLst>
            </p:nvPr>
          </p:nvSpPr>
          <p:spPr bwMode="auto">
            <a:xfrm>
              <a:off x="2561450" y="2311797"/>
              <a:ext cx="109538" cy="77788"/>
            </a:xfrm>
            <a:custGeom>
              <a:avLst/>
              <a:gdLst>
                <a:gd name="T0" fmla="*/ 241 w 241"/>
                <a:gd name="T1" fmla="*/ 13 h 167"/>
                <a:gd name="T2" fmla="*/ 230 w 241"/>
                <a:gd name="T3" fmla="*/ 0 h 167"/>
                <a:gd name="T4" fmla="*/ 217 w 241"/>
                <a:gd name="T5" fmla="*/ 4 h 167"/>
                <a:gd name="T6" fmla="*/ 6 w 241"/>
                <a:gd name="T7" fmla="*/ 107 h 167"/>
                <a:gd name="T8" fmla="*/ 0 w 241"/>
                <a:gd name="T9" fmla="*/ 121 h 167"/>
                <a:gd name="T10" fmla="*/ 0 w 241"/>
                <a:gd name="T11" fmla="*/ 153 h 167"/>
                <a:gd name="T12" fmla="*/ 11 w 241"/>
                <a:gd name="T13" fmla="*/ 167 h 167"/>
                <a:gd name="T14" fmla="*/ 241 w 241"/>
                <a:gd name="T15" fmla="*/ 21 h 167"/>
                <a:gd name="T16" fmla="*/ 241 w 241"/>
                <a:gd name="T17" fmla="*/ 1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7">
                  <a:moveTo>
                    <a:pt x="241" y="13"/>
                  </a:moveTo>
                  <a:cubicBezTo>
                    <a:pt x="241" y="1"/>
                    <a:pt x="241" y="0"/>
                    <a:pt x="230" y="0"/>
                  </a:cubicBezTo>
                  <a:cubicBezTo>
                    <a:pt x="220" y="0"/>
                    <a:pt x="220" y="1"/>
                    <a:pt x="217" y="4"/>
                  </a:cubicBezTo>
                  <a:cubicBezTo>
                    <a:pt x="176" y="70"/>
                    <a:pt x="107" y="105"/>
                    <a:pt x="6" y="107"/>
                  </a:cubicBezTo>
                  <a:cubicBezTo>
                    <a:pt x="0" y="107"/>
                    <a:pt x="0" y="111"/>
                    <a:pt x="0" y="121"/>
                  </a:cubicBezTo>
                  <a:lnTo>
                    <a:pt x="0" y="153"/>
                  </a:lnTo>
                  <a:cubicBezTo>
                    <a:pt x="0" y="167"/>
                    <a:pt x="0" y="167"/>
                    <a:pt x="11" y="167"/>
                  </a:cubicBezTo>
                  <a:cubicBezTo>
                    <a:pt x="61" y="167"/>
                    <a:pt x="174" y="143"/>
                    <a:pt x="241" y="21"/>
                  </a:cubicBezTo>
                  <a:lnTo>
                    <a:pt x="241" y="13"/>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515">
              <a:extLst>
                <a:ext uri="{FF2B5EF4-FFF2-40B4-BE49-F238E27FC236}">
                  <a16:creationId xmlns:a16="http://schemas.microsoft.com/office/drawing/2014/main" id="{787CDD97-6EDA-4D95-89EE-93D0B5A16595}"/>
                </a:ext>
              </a:extLst>
            </p:cNvPr>
            <p:cNvSpPr>
              <a:spLocks noEditPoints="1"/>
            </p:cNvSpPr>
            <p:nvPr>
              <p:custDataLst>
                <p:tags r:id="rId71"/>
              </p:custDataLst>
            </p:nvPr>
          </p:nvSpPr>
          <p:spPr bwMode="auto">
            <a:xfrm>
              <a:off x="2077263" y="2537222"/>
              <a:ext cx="68263" cy="73025"/>
            </a:xfrm>
            <a:custGeom>
              <a:avLst/>
              <a:gdLst>
                <a:gd name="T0" fmla="*/ 140 w 149"/>
                <a:gd name="T1" fmla="*/ 76 h 159"/>
                <a:gd name="T2" fmla="*/ 149 w 149"/>
                <a:gd name="T3" fmla="*/ 68 h 159"/>
                <a:gd name="T4" fmla="*/ 80 w 149"/>
                <a:gd name="T5" fmla="*/ 0 h 159"/>
                <a:gd name="T6" fmla="*/ 0 w 149"/>
                <a:gd name="T7" fmla="*/ 79 h 159"/>
                <a:gd name="T8" fmla="*/ 85 w 149"/>
                <a:gd name="T9" fmla="*/ 159 h 159"/>
                <a:gd name="T10" fmla="*/ 149 w 149"/>
                <a:gd name="T11" fmla="*/ 114 h 159"/>
                <a:gd name="T12" fmla="*/ 144 w 149"/>
                <a:gd name="T13" fmla="*/ 109 h 159"/>
                <a:gd name="T14" fmla="*/ 137 w 149"/>
                <a:gd name="T15" fmla="*/ 114 h 159"/>
                <a:gd name="T16" fmla="*/ 87 w 149"/>
                <a:gd name="T17" fmla="*/ 148 h 159"/>
                <a:gd name="T18" fmla="*/ 45 w 149"/>
                <a:gd name="T19" fmla="*/ 127 h 159"/>
                <a:gd name="T20" fmla="*/ 32 w 149"/>
                <a:gd name="T21" fmla="*/ 76 h 159"/>
                <a:gd name="T22" fmla="*/ 140 w 149"/>
                <a:gd name="T23" fmla="*/ 76 h 159"/>
                <a:gd name="T24" fmla="*/ 32 w 149"/>
                <a:gd name="T25" fmla="*/ 67 h 159"/>
                <a:gd name="T26" fmla="*/ 80 w 149"/>
                <a:gd name="T27" fmla="*/ 10 h 159"/>
                <a:gd name="T28" fmla="*/ 125 w 149"/>
                <a:gd name="T29" fmla="*/ 67 h 159"/>
                <a:gd name="T30" fmla="*/ 32 w 149"/>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59">
                  <a:moveTo>
                    <a:pt x="140" y="76"/>
                  </a:moveTo>
                  <a:cubicBezTo>
                    <a:pt x="147" y="76"/>
                    <a:pt x="149" y="76"/>
                    <a:pt x="149" y="68"/>
                  </a:cubicBezTo>
                  <a:cubicBezTo>
                    <a:pt x="149" y="38"/>
                    <a:pt x="132" y="0"/>
                    <a:pt x="80" y="0"/>
                  </a:cubicBezTo>
                  <a:cubicBezTo>
                    <a:pt x="35" y="0"/>
                    <a:pt x="0" y="36"/>
                    <a:pt x="0" y="79"/>
                  </a:cubicBezTo>
                  <a:cubicBezTo>
                    <a:pt x="0" y="124"/>
                    <a:pt x="39" y="159"/>
                    <a:pt x="85" y="159"/>
                  </a:cubicBezTo>
                  <a:cubicBezTo>
                    <a:pt x="132" y="159"/>
                    <a:pt x="149" y="121"/>
                    <a:pt x="149" y="114"/>
                  </a:cubicBezTo>
                  <a:cubicBezTo>
                    <a:pt x="149" y="112"/>
                    <a:pt x="149" y="109"/>
                    <a:pt x="144" y="109"/>
                  </a:cubicBezTo>
                  <a:cubicBezTo>
                    <a:pt x="139" y="109"/>
                    <a:pt x="138" y="111"/>
                    <a:pt x="137" y="114"/>
                  </a:cubicBezTo>
                  <a:cubicBezTo>
                    <a:pt x="126" y="143"/>
                    <a:pt x="100" y="148"/>
                    <a:pt x="87" y="148"/>
                  </a:cubicBezTo>
                  <a:cubicBezTo>
                    <a:pt x="71" y="148"/>
                    <a:pt x="55" y="141"/>
                    <a:pt x="45" y="127"/>
                  </a:cubicBezTo>
                  <a:cubicBezTo>
                    <a:pt x="32" y="111"/>
                    <a:pt x="32" y="90"/>
                    <a:pt x="32" y="76"/>
                  </a:cubicBezTo>
                  <a:lnTo>
                    <a:pt x="140" y="76"/>
                  </a:lnTo>
                  <a:close/>
                  <a:moveTo>
                    <a:pt x="32" y="67"/>
                  </a:moveTo>
                  <a:cubicBezTo>
                    <a:pt x="36" y="18"/>
                    <a:pt x="67" y="10"/>
                    <a:pt x="80" y="10"/>
                  </a:cubicBezTo>
                  <a:cubicBezTo>
                    <a:pt x="123" y="10"/>
                    <a:pt x="125" y="58"/>
                    <a:pt x="125" y="67"/>
                  </a:cubicBezTo>
                  <a:lnTo>
                    <a:pt x="32" y="6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516">
              <a:extLst>
                <a:ext uri="{FF2B5EF4-FFF2-40B4-BE49-F238E27FC236}">
                  <a16:creationId xmlns:a16="http://schemas.microsoft.com/office/drawing/2014/main" id="{B06779E6-01A2-4F07-869E-0A5BE7455B46}"/>
                </a:ext>
              </a:extLst>
            </p:cNvPr>
            <p:cNvSpPr>
              <a:spLocks/>
            </p:cNvSpPr>
            <p:nvPr>
              <p:custDataLst>
                <p:tags r:id="rId72"/>
              </p:custDataLst>
            </p:nvPr>
          </p:nvSpPr>
          <p:spPr bwMode="auto">
            <a:xfrm>
              <a:off x="2156638" y="2538810"/>
              <a:ext cx="87313" cy="71438"/>
            </a:xfrm>
            <a:custGeom>
              <a:avLst/>
              <a:gdLst>
                <a:gd name="T0" fmla="*/ 155 w 187"/>
                <a:gd name="T1" fmla="*/ 34 h 154"/>
                <a:gd name="T2" fmla="*/ 187 w 187"/>
                <a:gd name="T3" fmla="*/ 13 h 154"/>
                <a:gd name="T4" fmla="*/ 187 w 187"/>
                <a:gd name="T5" fmla="*/ 0 h 154"/>
                <a:gd name="T6" fmla="*/ 161 w 187"/>
                <a:gd name="T7" fmla="*/ 2 h 154"/>
                <a:gd name="T8" fmla="*/ 129 w 187"/>
                <a:gd name="T9" fmla="*/ 0 h 154"/>
                <a:gd name="T10" fmla="*/ 129 w 187"/>
                <a:gd name="T11" fmla="*/ 13 h 154"/>
                <a:gd name="T12" fmla="*/ 144 w 187"/>
                <a:gd name="T13" fmla="*/ 26 h 154"/>
                <a:gd name="T14" fmla="*/ 141 w 187"/>
                <a:gd name="T15" fmla="*/ 36 h 154"/>
                <a:gd name="T16" fmla="*/ 102 w 187"/>
                <a:gd name="T17" fmla="*/ 122 h 154"/>
                <a:gd name="T18" fmla="*/ 58 w 187"/>
                <a:gd name="T19" fmla="*/ 27 h 154"/>
                <a:gd name="T20" fmla="*/ 56 w 187"/>
                <a:gd name="T21" fmla="*/ 21 h 154"/>
                <a:gd name="T22" fmla="*/ 74 w 187"/>
                <a:gd name="T23" fmla="*/ 13 h 154"/>
                <a:gd name="T24" fmla="*/ 74 w 187"/>
                <a:gd name="T25" fmla="*/ 0 h 154"/>
                <a:gd name="T26" fmla="*/ 34 w 187"/>
                <a:gd name="T27" fmla="*/ 2 h 154"/>
                <a:gd name="T28" fmla="*/ 0 w 187"/>
                <a:gd name="T29" fmla="*/ 0 h 154"/>
                <a:gd name="T30" fmla="*/ 0 w 187"/>
                <a:gd name="T31" fmla="*/ 13 h 154"/>
                <a:gd name="T32" fmla="*/ 29 w 187"/>
                <a:gd name="T33" fmla="*/ 25 h 154"/>
                <a:gd name="T34" fmla="*/ 84 w 187"/>
                <a:gd name="T35" fmla="*/ 147 h 154"/>
                <a:gd name="T36" fmla="*/ 94 w 187"/>
                <a:gd name="T37" fmla="*/ 154 h 154"/>
                <a:gd name="T38" fmla="*/ 103 w 187"/>
                <a:gd name="T39" fmla="*/ 147 h 154"/>
                <a:gd name="T40" fmla="*/ 155 w 187"/>
                <a:gd name="T41" fmla="*/ 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7" h="154">
                  <a:moveTo>
                    <a:pt x="155" y="34"/>
                  </a:moveTo>
                  <a:cubicBezTo>
                    <a:pt x="164" y="13"/>
                    <a:pt x="182" y="13"/>
                    <a:pt x="187" y="13"/>
                  </a:cubicBezTo>
                  <a:lnTo>
                    <a:pt x="187" y="0"/>
                  </a:lnTo>
                  <a:cubicBezTo>
                    <a:pt x="179" y="1"/>
                    <a:pt x="170" y="2"/>
                    <a:pt x="161" y="2"/>
                  </a:cubicBezTo>
                  <a:cubicBezTo>
                    <a:pt x="152" y="2"/>
                    <a:pt x="139" y="1"/>
                    <a:pt x="129" y="0"/>
                  </a:cubicBezTo>
                  <a:lnTo>
                    <a:pt x="129" y="13"/>
                  </a:lnTo>
                  <a:cubicBezTo>
                    <a:pt x="144" y="14"/>
                    <a:pt x="144" y="25"/>
                    <a:pt x="144" y="26"/>
                  </a:cubicBezTo>
                  <a:cubicBezTo>
                    <a:pt x="144" y="28"/>
                    <a:pt x="144" y="31"/>
                    <a:pt x="141" y="36"/>
                  </a:cubicBezTo>
                  <a:lnTo>
                    <a:pt x="102" y="122"/>
                  </a:lnTo>
                  <a:lnTo>
                    <a:pt x="58" y="27"/>
                  </a:lnTo>
                  <a:cubicBezTo>
                    <a:pt x="58" y="27"/>
                    <a:pt x="56" y="23"/>
                    <a:pt x="56" y="21"/>
                  </a:cubicBezTo>
                  <a:cubicBezTo>
                    <a:pt x="56" y="13"/>
                    <a:pt x="68" y="13"/>
                    <a:pt x="74" y="13"/>
                  </a:cubicBezTo>
                  <a:lnTo>
                    <a:pt x="74" y="0"/>
                  </a:lnTo>
                  <a:cubicBezTo>
                    <a:pt x="73" y="0"/>
                    <a:pt x="49" y="2"/>
                    <a:pt x="34" y="2"/>
                  </a:cubicBezTo>
                  <a:cubicBezTo>
                    <a:pt x="24" y="2"/>
                    <a:pt x="10" y="1"/>
                    <a:pt x="0" y="0"/>
                  </a:cubicBezTo>
                  <a:lnTo>
                    <a:pt x="0" y="13"/>
                  </a:lnTo>
                  <a:cubicBezTo>
                    <a:pt x="19" y="13"/>
                    <a:pt x="24" y="14"/>
                    <a:pt x="29" y="25"/>
                  </a:cubicBezTo>
                  <a:lnTo>
                    <a:pt x="84" y="147"/>
                  </a:lnTo>
                  <a:cubicBezTo>
                    <a:pt x="86" y="151"/>
                    <a:pt x="88" y="154"/>
                    <a:pt x="94" y="154"/>
                  </a:cubicBezTo>
                  <a:cubicBezTo>
                    <a:pt x="100" y="154"/>
                    <a:pt x="102" y="151"/>
                    <a:pt x="103" y="147"/>
                  </a:cubicBezTo>
                  <a:lnTo>
                    <a:pt x="155" y="34"/>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517">
              <a:extLst>
                <a:ext uri="{FF2B5EF4-FFF2-40B4-BE49-F238E27FC236}">
                  <a16:creationId xmlns:a16="http://schemas.microsoft.com/office/drawing/2014/main" id="{28036E17-E504-4D40-AADA-74F2D3982C4D}"/>
                </a:ext>
              </a:extLst>
            </p:cNvPr>
            <p:cNvSpPr>
              <a:spLocks noEditPoints="1"/>
            </p:cNvSpPr>
            <p:nvPr>
              <p:custDataLst>
                <p:tags r:id="rId73"/>
              </p:custDataLst>
            </p:nvPr>
          </p:nvSpPr>
          <p:spPr bwMode="auto">
            <a:xfrm>
              <a:off x="2256650" y="2500710"/>
              <a:ext cx="34925" cy="107950"/>
            </a:xfrm>
            <a:custGeom>
              <a:avLst/>
              <a:gdLst>
                <a:gd name="T0" fmla="*/ 54 w 76"/>
                <a:gd name="T1" fmla="*/ 19 h 235"/>
                <a:gd name="T2" fmla="*/ 34 w 76"/>
                <a:gd name="T3" fmla="*/ 0 h 235"/>
                <a:gd name="T4" fmla="*/ 14 w 76"/>
                <a:gd name="T5" fmla="*/ 19 h 235"/>
                <a:gd name="T6" fmla="*/ 34 w 76"/>
                <a:gd name="T7" fmla="*/ 40 h 235"/>
                <a:gd name="T8" fmla="*/ 54 w 76"/>
                <a:gd name="T9" fmla="*/ 19 h 235"/>
                <a:gd name="T10" fmla="*/ 1 w 76"/>
                <a:gd name="T11" fmla="*/ 85 h 235"/>
                <a:gd name="T12" fmla="*/ 1 w 76"/>
                <a:gd name="T13" fmla="*/ 97 h 235"/>
                <a:gd name="T14" fmla="*/ 26 w 76"/>
                <a:gd name="T15" fmla="*/ 116 h 235"/>
                <a:gd name="T16" fmla="*/ 26 w 76"/>
                <a:gd name="T17" fmla="*/ 207 h 235"/>
                <a:gd name="T18" fmla="*/ 0 w 76"/>
                <a:gd name="T19" fmla="*/ 222 h 235"/>
                <a:gd name="T20" fmla="*/ 0 w 76"/>
                <a:gd name="T21" fmla="*/ 235 h 235"/>
                <a:gd name="T22" fmla="*/ 39 w 76"/>
                <a:gd name="T23" fmla="*/ 233 h 235"/>
                <a:gd name="T24" fmla="*/ 76 w 76"/>
                <a:gd name="T25" fmla="*/ 235 h 235"/>
                <a:gd name="T26" fmla="*/ 76 w 76"/>
                <a:gd name="T27" fmla="*/ 222 h 235"/>
                <a:gd name="T28" fmla="*/ 53 w 76"/>
                <a:gd name="T29" fmla="*/ 207 h 235"/>
                <a:gd name="T30" fmla="*/ 53 w 76"/>
                <a:gd name="T31" fmla="*/ 81 h 235"/>
                <a:gd name="T32" fmla="*/ 1 w 76"/>
                <a:gd name="T33" fmla="*/ 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35">
                  <a:moveTo>
                    <a:pt x="54" y="19"/>
                  </a:moveTo>
                  <a:cubicBezTo>
                    <a:pt x="54" y="9"/>
                    <a:pt x="46" y="0"/>
                    <a:pt x="34" y="0"/>
                  </a:cubicBezTo>
                  <a:cubicBezTo>
                    <a:pt x="24" y="0"/>
                    <a:pt x="14" y="8"/>
                    <a:pt x="14" y="19"/>
                  </a:cubicBezTo>
                  <a:cubicBezTo>
                    <a:pt x="14" y="32"/>
                    <a:pt x="24" y="40"/>
                    <a:pt x="34" y="40"/>
                  </a:cubicBezTo>
                  <a:cubicBezTo>
                    <a:pt x="45" y="40"/>
                    <a:pt x="54" y="31"/>
                    <a:pt x="54" y="19"/>
                  </a:cubicBezTo>
                  <a:close/>
                  <a:moveTo>
                    <a:pt x="1" y="85"/>
                  </a:moveTo>
                  <a:lnTo>
                    <a:pt x="1" y="97"/>
                  </a:lnTo>
                  <a:cubicBezTo>
                    <a:pt x="23" y="97"/>
                    <a:pt x="26" y="99"/>
                    <a:pt x="26" y="116"/>
                  </a:cubicBezTo>
                  <a:lnTo>
                    <a:pt x="26" y="207"/>
                  </a:lnTo>
                  <a:cubicBezTo>
                    <a:pt x="26" y="222"/>
                    <a:pt x="23" y="222"/>
                    <a:pt x="0" y="222"/>
                  </a:cubicBezTo>
                  <a:lnTo>
                    <a:pt x="0" y="235"/>
                  </a:lnTo>
                  <a:cubicBezTo>
                    <a:pt x="1" y="235"/>
                    <a:pt x="25" y="233"/>
                    <a:pt x="39" y="233"/>
                  </a:cubicBezTo>
                  <a:cubicBezTo>
                    <a:pt x="52" y="233"/>
                    <a:pt x="64" y="234"/>
                    <a:pt x="76" y="235"/>
                  </a:cubicBezTo>
                  <a:lnTo>
                    <a:pt x="76" y="222"/>
                  </a:lnTo>
                  <a:cubicBezTo>
                    <a:pt x="56" y="222"/>
                    <a:pt x="53" y="222"/>
                    <a:pt x="53" y="207"/>
                  </a:cubicBezTo>
                  <a:lnTo>
                    <a:pt x="53" y="81"/>
                  </a:lnTo>
                  <a:lnTo>
                    <a:pt x="1" y="8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518">
              <a:extLst>
                <a:ext uri="{FF2B5EF4-FFF2-40B4-BE49-F238E27FC236}">
                  <a16:creationId xmlns:a16="http://schemas.microsoft.com/office/drawing/2014/main" id="{0766CEF1-39A3-44F0-9AFF-36BA074103C8}"/>
                </a:ext>
              </a:extLst>
            </p:cNvPr>
            <p:cNvSpPr>
              <a:spLocks noEditPoints="1"/>
            </p:cNvSpPr>
            <p:nvPr>
              <p:custDataLst>
                <p:tags r:id="rId74"/>
              </p:custDataLst>
            </p:nvPr>
          </p:nvSpPr>
          <p:spPr bwMode="auto">
            <a:xfrm>
              <a:off x="2307450" y="2497535"/>
              <a:ext cx="85725" cy="112713"/>
            </a:xfrm>
            <a:custGeom>
              <a:avLst/>
              <a:gdLst>
                <a:gd name="T0" fmla="*/ 108 w 186"/>
                <a:gd name="T1" fmla="*/ 3 h 245"/>
                <a:gd name="T2" fmla="*/ 108 w 186"/>
                <a:gd name="T3" fmla="*/ 16 h 245"/>
                <a:gd name="T4" fmla="*/ 134 w 186"/>
                <a:gd name="T5" fmla="*/ 36 h 245"/>
                <a:gd name="T6" fmla="*/ 134 w 186"/>
                <a:gd name="T7" fmla="*/ 108 h 245"/>
                <a:gd name="T8" fmla="*/ 85 w 186"/>
                <a:gd name="T9" fmla="*/ 88 h 245"/>
                <a:gd name="T10" fmla="*/ 0 w 186"/>
                <a:gd name="T11" fmla="*/ 167 h 245"/>
                <a:gd name="T12" fmla="*/ 81 w 186"/>
                <a:gd name="T13" fmla="*/ 245 h 245"/>
                <a:gd name="T14" fmla="*/ 132 w 186"/>
                <a:gd name="T15" fmla="*/ 223 h 245"/>
                <a:gd name="T16" fmla="*/ 132 w 186"/>
                <a:gd name="T17" fmla="*/ 245 h 245"/>
                <a:gd name="T18" fmla="*/ 186 w 186"/>
                <a:gd name="T19" fmla="*/ 242 h 245"/>
                <a:gd name="T20" fmla="*/ 186 w 186"/>
                <a:gd name="T21" fmla="*/ 229 h 245"/>
                <a:gd name="T22" fmla="*/ 160 w 186"/>
                <a:gd name="T23" fmla="*/ 210 h 245"/>
                <a:gd name="T24" fmla="*/ 160 w 186"/>
                <a:gd name="T25" fmla="*/ 0 h 245"/>
                <a:gd name="T26" fmla="*/ 108 w 186"/>
                <a:gd name="T27" fmla="*/ 3 h 245"/>
                <a:gd name="T28" fmla="*/ 132 w 186"/>
                <a:gd name="T29" fmla="*/ 205 h 245"/>
                <a:gd name="T30" fmla="*/ 83 w 186"/>
                <a:gd name="T31" fmla="*/ 235 h 245"/>
                <a:gd name="T32" fmla="*/ 43 w 186"/>
                <a:gd name="T33" fmla="*/ 214 h 245"/>
                <a:gd name="T34" fmla="*/ 31 w 186"/>
                <a:gd name="T35" fmla="*/ 167 h 245"/>
                <a:gd name="T36" fmla="*/ 46 w 186"/>
                <a:gd name="T37" fmla="*/ 116 h 245"/>
                <a:gd name="T38" fmla="*/ 87 w 186"/>
                <a:gd name="T39" fmla="*/ 98 h 245"/>
                <a:gd name="T40" fmla="*/ 128 w 186"/>
                <a:gd name="T41" fmla="*/ 118 h 245"/>
                <a:gd name="T42" fmla="*/ 132 w 186"/>
                <a:gd name="T43" fmla="*/ 130 h 245"/>
                <a:gd name="T44" fmla="*/ 132 w 186"/>
                <a:gd name="T45" fmla="*/ 20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245">
                  <a:moveTo>
                    <a:pt x="108" y="3"/>
                  </a:moveTo>
                  <a:lnTo>
                    <a:pt x="108" y="16"/>
                  </a:lnTo>
                  <a:cubicBezTo>
                    <a:pt x="131" y="16"/>
                    <a:pt x="134" y="18"/>
                    <a:pt x="134" y="36"/>
                  </a:cubicBezTo>
                  <a:lnTo>
                    <a:pt x="134" y="108"/>
                  </a:lnTo>
                  <a:cubicBezTo>
                    <a:pt x="121" y="95"/>
                    <a:pt x="104" y="88"/>
                    <a:pt x="85" y="88"/>
                  </a:cubicBezTo>
                  <a:cubicBezTo>
                    <a:pt x="39" y="88"/>
                    <a:pt x="0" y="123"/>
                    <a:pt x="0" y="167"/>
                  </a:cubicBezTo>
                  <a:cubicBezTo>
                    <a:pt x="0" y="210"/>
                    <a:pt x="37" y="245"/>
                    <a:pt x="81" y="245"/>
                  </a:cubicBezTo>
                  <a:cubicBezTo>
                    <a:pt x="109" y="245"/>
                    <a:pt x="127" y="230"/>
                    <a:pt x="132" y="223"/>
                  </a:cubicBezTo>
                  <a:lnTo>
                    <a:pt x="132" y="245"/>
                  </a:lnTo>
                  <a:lnTo>
                    <a:pt x="186" y="242"/>
                  </a:lnTo>
                  <a:lnTo>
                    <a:pt x="186" y="229"/>
                  </a:lnTo>
                  <a:cubicBezTo>
                    <a:pt x="163" y="229"/>
                    <a:pt x="160" y="227"/>
                    <a:pt x="160" y="210"/>
                  </a:cubicBezTo>
                  <a:lnTo>
                    <a:pt x="160" y="0"/>
                  </a:lnTo>
                  <a:lnTo>
                    <a:pt x="108" y="3"/>
                  </a:lnTo>
                  <a:close/>
                  <a:moveTo>
                    <a:pt x="132" y="205"/>
                  </a:moveTo>
                  <a:cubicBezTo>
                    <a:pt x="123" y="221"/>
                    <a:pt x="106" y="235"/>
                    <a:pt x="83" y="235"/>
                  </a:cubicBezTo>
                  <a:cubicBezTo>
                    <a:pt x="63" y="235"/>
                    <a:pt x="49" y="224"/>
                    <a:pt x="43" y="214"/>
                  </a:cubicBezTo>
                  <a:cubicBezTo>
                    <a:pt x="36" y="203"/>
                    <a:pt x="31" y="189"/>
                    <a:pt x="31" y="167"/>
                  </a:cubicBezTo>
                  <a:cubicBezTo>
                    <a:pt x="31" y="159"/>
                    <a:pt x="31" y="133"/>
                    <a:pt x="46" y="116"/>
                  </a:cubicBezTo>
                  <a:cubicBezTo>
                    <a:pt x="60" y="101"/>
                    <a:pt x="77" y="98"/>
                    <a:pt x="87" y="98"/>
                  </a:cubicBezTo>
                  <a:cubicBezTo>
                    <a:pt x="104" y="98"/>
                    <a:pt x="119" y="105"/>
                    <a:pt x="128" y="118"/>
                  </a:cubicBezTo>
                  <a:cubicBezTo>
                    <a:pt x="132" y="123"/>
                    <a:pt x="132" y="124"/>
                    <a:pt x="132" y="130"/>
                  </a:cubicBezTo>
                  <a:lnTo>
                    <a:pt x="132" y="205"/>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19">
              <a:extLst>
                <a:ext uri="{FF2B5EF4-FFF2-40B4-BE49-F238E27FC236}">
                  <a16:creationId xmlns:a16="http://schemas.microsoft.com/office/drawing/2014/main" id="{0113A755-0781-46A9-88E2-E1BF0AF8440F}"/>
                </a:ext>
              </a:extLst>
            </p:cNvPr>
            <p:cNvSpPr>
              <a:spLocks noEditPoints="1"/>
            </p:cNvSpPr>
            <p:nvPr>
              <p:custDataLst>
                <p:tags r:id="rId75"/>
              </p:custDataLst>
            </p:nvPr>
          </p:nvSpPr>
          <p:spPr bwMode="auto">
            <a:xfrm>
              <a:off x="2407463" y="2537222"/>
              <a:ext cx="68263" cy="73025"/>
            </a:xfrm>
            <a:custGeom>
              <a:avLst/>
              <a:gdLst>
                <a:gd name="T0" fmla="*/ 140 w 150"/>
                <a:gd name="T1" fmla="*/ 76 h 159"/>
                <a:gd name="T2" fmla="*/ 150 w 150"/>
                <a:gd name="T3" fmla="*/ 68 h 159"/>
                <a:gd name="T4" fmla="*/ 81 w 150"/>
                <a:gd name="T5" fmla="*/ 0 h 159"/>
                <a:gd name="T6" fmla="*/ 0 w 150"/>
                <a:gd name="T7" fmla="*/ 79 h 159"/>
                <a:gd name="T8" fmla="*/ 85 w 150"/>
                <a:gd name="T9" fmla="*/ 159 h 159"/>
                <a:gd name="T10" fmla="*/ 150 w 150"/>
                <a:gd name="T11" fmla="*/ 114 h 159"/>
                <a:gd name="T12" fmla="*/ 144 w 150"/>
                <a:gd name="T13" fmla="*/ 109 h 159"/>
                <a:gd name="T14" fmla="*/ 138 w 150"/>
                <a:gd name="T15" fmla="*/ 114 h 159"/>
                <a:gd name="T16" fmla="*/ 88 w 150"/>
                <a:gd name="T17" fmla="*/ 148 h 159"/>
                <a:gd name="T18" fmla="*/ 45 w 150"/>
                <a:gd name="T19" fmla="*/ 127 h 159"/>
                <a:gd name="T20" fmla="*/ 32 w 150"/>
                <a:gd name="T21" fmla="*/ 76 h 159"/>
                <a:gd name="T22" fmla="*/ 140 w 150"/>
                <a:gd name="T23" fmla="*/ 76 h 159"/>
                <a:gd name="T24" fmla="*/ 32 w 150"/>
                <a:gd name="T25" fmla="*/ 67 h 159"/>
                <a:gd name="T26" fmla="*/ 81 w 150"/>
                <a:gd name="T27" fmla="*/ 10 h 159"/>
                <a:gd name="T28" fmla="*/ 125 w 150"/>
                <a:gd name="T29" fmla="*/ 67 h 159"/>
                <a:gd name="T30" fmla="*/ 32 w 150"/>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59">
                  <a:moveTo>
                    <a:pt x="140" y="76"/>
                  </a:moveTo>
                  <a:cubicBezTo>
                    <a:pt x="147" y="76"/>
                    <a:pt x="150" y="76"/>
                    <a:pt x="150" y="68"/>
                  </a:cubicBezTo>
                  <a:cubicBezTo>
                    <a:pt x="150" y="38"/>
                    <a:pt x="133" y="0"/>
                    <a:pt x="81" y="0"/>
                  </a:cubicBezTo>
                  <a:cubicBezTo>
                    <a:pt x="35" y="0"/>
                    <a:pt x="0" y="36"/>
                    <a:pt x="0" y="79"/>
                  </a:cubicBezTo>
                  <a:cubicBezTo>
                    <a:pt x="0" y="124"/>
                    <a:pt x="39" y="159"/>
                    <a:pt x="85" y="159"/>
                  </a:cubicBezTo>
                  <a:cubicBezTo>
                    <a:pt x="132" y="159"/>
                    <a:pt x="150" y="121"/>
                    <a:pt x="150" y="114"/>
                  </a:cubicBezTo>
                  <a:cubicBezTo>
                    <a:pt x="150" y="112"/>
                    <a:pt x="149" y="109"/>
                    <a:pt x="144" y="109"/>
                  </a:cubicBezTo>
                  <a:cubicBezTo>
                    <a:pt x="139" y="109"/>
                    <a:pt x="139" y="111"/>
                    <a:pt x="138" y="114"/>
                  </a:cubicBezTo>
                  <a:cubicBezTo>
                    <a:pt x="127" y="143"/>
                    <a:pt x="100" y="148"/>
                    <a:pt x="88" y="148"/>
                  </a:cubicBezTo>
                  <a:cubicBezTo>
                    <a:pt x="71" y="148"/>
                    <a:pt x="56" y="141"/>
                    <a:pt x="45" y="127"/>
                  </a:cubicBezTo>
                  <a:cubicBezTo>
                    <a:pt x="32" y="111"/>
                    <a:pt x="32" y="90"/>
                    <a:pt x="32" y="76"/>
                  </a:cubicBezTo>
                  <a:lnTo>
                    <a:pt x="140" y="76"/>
                  </a:lnTo>
                  <a:close/>
                  <a:moveTo>
                    <a:pt x="32" y="67"/>
                  </a:moveTo>
                  <a:cubicBezTo>
                    <a:pt x="36" y="18"/>
                    <a:pt x="67" y="10"/>
                    <a:pt x="81" y="10"/>
                  </a:cubicBezTo>
                  <a:cubicBezTo>
                    <a:pt x="124" y="10"/>
                    <a:pt x="125" y="58"/>
                    <a:pt x="125" y="67"/>
                  </a:cubicBezTo>
                  <a:lnTo>
                    <a:pt x="32" y="6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520">
              <a:extLst>
                <a:ext uri="{FF2B5EF4-FFF2-40B4-BE49-F238E27FC236}">
                  <a16:creationId xmlns:a16="http://schemas.microsoft.com/office/drawing/2014/main" id="{5D8AED5B-7C4A-47E1-B7EA-FBE9BDFC29A6}"/>
                </a:ext>
              </a:extLst>
            </p:cNvPr>
            <p:cNvSpPr>
              <a:spLocks/>
            </p:cNvSpPr>
            <p:nvPr>
              <p:custDataLst>
                <p:tags r:id="rId76"/>
              </p:custDataLst>
            </p:nvPr>
          </p:nvSpPr>
          <p:spPr bwMode="auto">
            <a:xfrm>
              <a:off x="2491600" y="2537222"/>
              <a:ext cx="85725" cy="71438"/>
            </a:xfrm>
            <a:custGeom>
              <a:avLst/>
              <a:gdLst>
                <a:gd name="T0" fmla="*/ 160 w 186"/>
                <a:gd name="T1" fmla="*/ 48 h 154"/>
                <a:gd name="T2" fmla="*/ 108 w 186"/>
                <a:gd name="T3" fmla="*/ 0 h 154"/>
                <a:gd name="T4" fmla="*/ 51 w 186"/>
                <a:gd name="T5" fmla="*/ 34 h 154"/>
                <a:gd name="T6" fmla="*/ 51 w 186"/>
                <a:gd name="T7" fmla="*/ 34 h 154"/>
                <a:gd name="T8" fmla="*/ 51 w 186"/>
                <a:gd name="T9" fmla="*/ 0 h 154"/>
                <a:gd name="T10" fmla="*/ 0 w 186"/>
                <a:gd name="T11" fmla="*/ 4 h 154"/>
                <a:gd name="T12" fmla="*/ 0 w 186"/>
                <a:gd name="T13" fmla="*/ 16 h 154"/>
                <a:gd name="T14" fmla="*/ 26 w 186"/>
                <a:gd name="T15" fmla="*/ 36 h 154"/>
                <a:gd name="T16" fmla="*/ 26 w 186"/>
                <a:gd name="T17" fmla="*/ 126 h 154"/>
                <a:gd name="T18" fmla="*/ 0 w 186"/>
                <a:gd name="T19" fmla="*/ 141 h 154"/>
                <a:gd name="T20" fmla="*/ 0 w 186"/>
                <a:gd name="T21" fmla="*/ 154 h 154"/>
                <a:gd name="T22" fmla="*/ 39 w 186"/>
                <a:gd name="T23" fmla="*/ 152 h 154"/>
                <a:gd name="T24" fmla="*/ 79 w 186"/>
                <a:gd name="T25" fmla="*/ 154 h 154"/>
                <a:gd name="T26" fmla="*/ 79 w 186"/>
                <a:gd name="T27" fmla="*/ 141 h 154"/>
                <a:gd name="T28" fmla="*/ 53 w 186"/>
                <a:gd name="T29" fmla="*/ 126 h 154"/>
                <a:gd name="T30" fmla="*/ 53 w 186"/>
                <a:gd name="T31" fmla="*/ 63 h 154"/>
                <a:gd name="T32" fmla="*/ 105 w 186"/>
                <a:gd name="T33" fmla="*/ 10 h 154"/>
                <a:gd name="T34" fmla="*/ 133 w 186"/>
                <a:gd name="T35" fmla="*/ 47 h 154"/>
                <a:gd name="T36" fmla="*/ 133 w 186"/>
                <a:gd name="T37" fmla="*/ 126 h 154"/>
                <a:gd name="T38" fmla="*/ 107 w 186"/>
                <a:gd name="T39" fmla="*/ 141 h 154"/>
                <a:gd name="T40" fmla="*/ 107 w 186"/>
                <a:gd name="T41" fmla="*/ 154 h 154"/>
                <a:gd name="T42" fmla="*/ 146 w 186"/>
                <a:gd name="T43" fmla="*/ 152 h 154"/>
                <a:gd name="T44" fmla="*/ 186 w 186"/>
                <a:gd name="T45" fmla="*/ 154 h 154"/>
                <a:gd name="T46" fmla="*/ 186 w 186"/>
                <a:gd name="T47" fmla="*/ 141 h 154"/>
                <a:gd name="T48" fmla="*/ 160 w 186"/>
                <a:gd name="T49" fmla="*/ 126 h 154"/>
                <a:gd name="T50" fmla="*/ 160 w 186"/>
                <a:gd name="T51" fmla="*/ 4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54">
                  <a:moveTo>
                    <a:pt x="160" y="48"/>
                  </a:moveTo>
                  <a:cubicBezTo>
                    <a:pt x="160" y="18"/>
                    <a:pt x="145" y="0"/>
                    <a:pt x="108" y="0"/>
                  </a:cubicBezTo>
                  <a:cubicBezTo>
                    <a:pt x="79" y="0"/>
                    <a:pt x="61" y="15"/>
                    <a:pt x="51" y="34"/>
                  </a:cubicBezTo>
                  <a:lnTo>
                    <a:pt x="51" y="34"/>
                  </a:lnTo>
                  <a:lnTo>
                    <a:pt x="51" y="0"/>
                  </a:lnTo>
                  <a:lnTo>
                    <a:pt x="0" y="4"/>
                  </a:lnTo>
                  <a:lnTo>
                    <a:pt x="0" y="16"/>
                  </a:lnTo>
                  <a:cubicBezTo>
                    <a:pt x="23" y="16"/>
                    <a:pt x="26" y="19"/>
                    <a:pt x="26" y="36"/>
                  </a:cubicBezTo>
                  <a:lnTo>
                    <a:pt x="26" y="126"/>
                  </a:lnTo>
                  <a:cubicBezTo>
                    <a:pt x="26" y="141"/>
                    <a:pt x="22" y="141"/>
                    <a:pt x="0" y="141"/>
                  </a:cubicBezTo>
                  <a:lnTo>
                    <a:pt x="0" y="154"/>
                  </a:lnTo>
                  <a:cubicBezTo>
                    <a:pt x="0" y="154"/>
                    <a:pt x="25" y="152"/>
                    <a:pt x="39" y="152"/>
                  </a:cubicBezTo>
                  <a:cubicBezTo>
                    <a:pt x="52" y="152"/>
                    <a:pt x="76" y="153"/>
                    <a:pt x="79" y="154"/>
                  </a:cubicBezTo>
                  <a:lnTo>
                    <a:pt x="79" y="141"/>
                  </a:lnTo>
                  <a:cubicBezTo>
                    <a:pt x="57" y="141"/>
                    <a:pt x="53" y="141"/>
                    <a:pt x="53" y="126"/>
                  </a:cubicBezTo>
                  <a:lnTo>
                    <a:pt x="53" y="63"/>
                  </a:lnTo>
                  <a:cubicBezTo>
                    <a:pt x="53" y="27"/>
                    <a:pt x="82" y="10"/>
                    <a:pt x="105" y="10"/>
                  </a:cubicBezTo>
                  <a:cubicBezTo>
                    <a:pt x="130" y="10"/>
                    <a:pt x="133" y="29"/>
                    <a:pt x="133" y="47"/>
                  </a:cubicBezTo>
                  <a:lnTo>
                    <a:pt x="133" y="126"/>
                  </a:lnTo>
                  <a:cubicBezTo>
                    <a:pt x="133" y="141"/>
                    <a:pt x="129" y="141"/>
                    <a:pt x="107" y="141"/>
                  </a:cubicBezTo>
                  <a:lnTo>
                    <a:pt x="107" y="154"/>
                  </a:lnTo>
                  <a:cubicBezTo>
                    <a:pt x="107" y="154"/>
                    <a:pt x="132" y="152"/>
                    <a:pt x="146" y="152"/>
                  </a:cubicBezTo>
                  <a:cubicBezTo>
                    <a:pt x="159" y="152"/>
                    <a:pt x="183" y="153"/>
                    <a:pt x="186" y="154"/>
                  </a:cubicBezTo>
                  <a:lnTo>
                    <a:pt x="186" y="141"/>
                  </a:lnTo>
                  <a:cubicBezTo>
                    <a:pt x="164" y="141"/>
                    <a:pt x="160" y="141"/>
                    <a:pt x="160" y="126"/>
                  </a:cubicBezTo>
                  <a:lnTo>
                    <a:pt x="160" y="48"/>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521">
              <a:extLst>
                <a:ext uri="{FF2B5EF4-FFF2-40B4-BE49-F238E27FC236}">
                  <a16:creationId xmlns:a16="http://schemas.microsoft.com/office/drawing/2014/main" id="{DD0340BD-B737-465C-B325-DF4396F0BDDA}"/>
                </a:ext>
              </a:extLst>
            </p:cNvPr>
            <p:cNvSpPr>
              <a:spLocks/>
            </p:cNvSpPr>
            <p:nvPr>
              <p:custDataLst>
                <p:tags r:id="rId77"/>
              </p:custDataLst>
            </p:nvPr>
          </p:nvSpPr>
          <p:spPr bwMode="auto">
            <a:xfrm>
              <a:off x="2591613" y="2537222"/>
              <a:ext cx="66675" cy="73025"/>
            </a:xfrm>
            <a:custGeom>
              <a:avLst/>
              <a:gdLst>
                <a:gd name="T0" fmla="*/ 119 w 147"/>
                <a:gd name="T1" fmla="*/ 16 h 159"/>
                <a:gd name="T2" fmla="*/ 110 w 147"/>
                <a:gd name="T3" fmla="*/ 32 h 159"/>
                <a:gd name="T4" fmla="*/ 126 w 147"/>
                <a:gd name="T5" fmla="*/ 48 h 159"/>
                <a:gd name="T6" fmla="*/ 143 w 147"/>
                <a:gd name="T7" fmla="*/ 31 h 159"/>
                <a:gd name="T8" fmla="*/ 84 w 147"/>
                <a:gd name="T9" fmla="*/ 0 h 159"/>
                <a:gd name="T10" fmla="*/ 0 w 147"/>
                <a:gd name="T11" fmla="*/ 80 h 159"/>
                <a:gd name="T12" fmla="*/ 83 w 147"/>
                <a:gd name="T13" fmla="*/ 159 h 159"/>
                <a:gd name="T14" fmla="*/ 147 w 147"/>
                <a:gd name="T15" fmla="*/ 114 h 159"/>
                <a:gd name="T16" fmla="*/ 141 w 147"/>
                <a:gd name="T17" fmla="*/ 110 h 159"/>
                <a:gd name="T18" fmla="*/ 134 w 147"/>
                <a:gd name="T19" fmla="*/ 115 h 159"/>
                <a:gd name="T20" fmla="*/ 87 w 147"/>
                <a:gd name="T21" fmla="*/ 148 h 159"/>
                <a:gd name="T22" fmla="*/ 31 w 147"/>
                <a:gd name="T23" fmla="*/ 80 h 159"/>
                <a:gd name="T24" fmla="*/ 86 w 147"/>
                <a:gd name="T25" fmla="*/ 11 h 159"/>
                <a:gd name="T26" fmla="*/ 119 w 147"/>
                <a:gd name="T27" fmla="*/ 1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159">
                  <a:moveTo>
                    <a:pt x="119" y="16"/>
                  </a:moveTo>
                  <a:cubicBezTo>
                    <a:pt x="113" y="19"/>
                    <a:pt x="110" y="25"/>
                    <a:pt x="110" y="32"/>
                  </a:cubicBezTo>
                  <a:cubicBezTo>
                    <a:pt x="110" y="41"/>
                    <a:pt x="116" y="48"/>
                    <a:pt x="126" y="48"/>
                  </a:cubicBezTo>
                  <a:cubicBezTo>
                    <a:pt x="135" y="48"/>
                    <a:pt x="143" y="42"/>
                    <a:pt x="143" y="31"/>
                  </a:cubicBezTo>
                  <a:cubicBezTo>
                    <a:pt x="143" y="0"/>
                    <a:pt x="94" y="0"/>
                    <a:pt x="84" y="0"/>
                  </a:cubicBezTo>
                  <a:cubicBezTo>
                    <a:pt x="32" y="0"/>
                    <a:pt x="0" y="40"/>
                    <a:pt x="0" y="80"/>
                  </a:cubicBezTo>
                  <a:cubicBezTo>
                    <a:pt x="0" y="124"/>
                    <a:pt x="37" y="159"/>
                    <a:pt x="83" y="159"/>
                  </a:cubicBezTo>
                  <a:cubicBezTo>
                    <a:pt x="135" y="159"/>
                    <a:pt x="147" y="118"/>
                    <a:pt x="147" y="114"/>
                  </a:cubicBezTo>
                  <a:cubicBezTo>
                    <a:pt x="147" y="110"/>
                    <a:pt x="142" y="110"/>
                    <a:pt x="141" y="110"/>
                  </a:cubicBezTo>
                  <a:cubicBezTo>
                    <a:pt x="136" y="110"/>
                    <a:pt x="136" y="111"/>
                    <a:pt x="134" y="115"/>
                  </a:cubicBezTo>
                  <a:cubicBezTo>
                    <a:pt x="127" y="137"/>
                    <a:pt x="108" y="148"/>
                    <a:pt x="87" y="148"/>
                  </a:cubicBezTo>
                  <a:cubicBezTo>
                    <a:pt x="63" y="148"/>
                    <a:pt x="31" y="130"/>
                    <a:pt x="31" y="80"/>
                  </a:cubicBezTo>
                  <a:cubicBezTo>
                    <a:pt x="31" y="36"/>
                    <a:pt x="53" y="11"/>
                    <a:pt x="86" y="11"/>
                  </a:cubicBezTo>
                  <a:cubicBezTo>
                    <a:pt x="90" y="11"/>
                    <a:pt x="107" y="11"/>
                    <a:pt x="119" y="16"/>
                  </a:cubicBez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522">
              <a:extLst>
                <a:ext uri="{FF2B5EF4-FFF2-40B4-BE49-F238E27FC236}">
                  <a16:creationId xmlns:a16="http://schemas.microsoft.com/office/drawing/2014/main" id="{DF8BF13E-14E1-4DAA-8C84-179693A13C8D}"/>
                </a:ext>
              </a:extLst>
            </p:cNvPr>
            <p:cNvSpPr>
              <a:spLocks noEditPoints="1"/>
            </p:cNvSpPr>
            <p:nvPr>
              <p:custDataLst>
                <p:tags r:id="rId78"/>
              </p:custDataLst>
            </p:nvPr>
          </p:nvSpPr>
          <p:spPr bwMode="auto">
            <a:xfrm>
              <a:off x="2670988" y="2537222"/>
              <a:ext cx="68263" cy="73025"/>
            </a:xfrm>
            <a:custGeom>
              <a:avLst/>
              <a:gdLst>
                <a:gd name="T0" fmla="*/ 140 w 150"/>
                <a:gd name="T1" fmla="*/ 76 h 159"/>
                <a:gd name="T2" fmla="*/ 150 w 150"/>
                <a:gd name="T3" fmla="*/ 68 h 159"/>
                <a:gd name="T4" fmla="*/ 81 w 150"/>
                <a:gd name="T5" fmla="*/ 0 h 159"/>
                <a:gd name="T6" fmla="*/ 0 w 150"/>
                <a:gd name="T7" fmla="*/ 79 h 159"/>
                <a:gd name="T8" fmla="*/ 86 w 150"/>
                <a:gd name="T9" fmla="*/ 159 h 159"/>
                <a:gd name="T10" fmla="*/ 150 w 150"/>
                <a:gd name="T11" fmla="*/ 114 h 159"/>
                <a:gd name="T12" fmla="*/ 144 w 150"/>
                <a:gd name="T13" fmla="*/ 109 h 159"/>
                <a:gd name="T14" fmla="*/ 138 w 150"/>
                <a:gd name="T15" fmla="*/ 114 h 159"/>
                <a:gd name="T16" fmla="*/ 88 w 150"/>
                <a:gd name="T17" fmla="*/ 148 h 159"/>
                <a:gd name="T18" fmla="*/ 45 w 150"/>
                <a:gd name="T19" fmla="*/ 127 h 159"/>
                <a:gd name="T20" fmla="*/ 32 w 150"/>
                <a:gd name="T21" fmla="*/ 76 h 159"/>
                <a:gd name="T22" fmla="*/ 140 w 150"/>
                <a:gd name="T23" fmla="*/ 76 h 159"/>
                <a:gd name="T24" fmla="*/ 33 w 150"/>
                <a:gd name="T25" fmla="*/ 67 h 159"/>
                <a:gd name="T26" fmla="*/ 81 w 150"/>
                <a:gd name="T27" fmla="*/ 10 h 159"/>
                <a:gd name="T28" fmla="*/ 126 w 150"/>
                <a:gd name="T29" fmla="*/ 67 h 159"/>
                <a:gd name="T30" fmla="*/ 33 w 150"/>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59">
                  <a:moveTo>
                    <a:pt x="140" y="76"/>
                  </a:moveTo>
                  <a:cubicBezTo>
                    <a:pt x="148" y="76"/>
                    <a:pt x="150" y="76"/>
                    <a:pt x="150" y="68"/>
                  </a:cubicBezTo>
                  <a:cubicBezTo>
                    <a:pt x="150" y="38"/>
                    <a:pt x="133" y="0"/>
                    <a:pt x="81" y="0"/>
                  </a:cubicBezTo>
                  <a:cubicBezTo>
                    <a:pt x="35" y="0"/>
                    <a:pt x="0" y="36"/>
                    <a:pt x="0" y="79"/>
                  </a:cubicBezTo>
                  <a:cubicBezTo>
                    <a:pt x="0" y="124"/>
                    <a:pt x="39" y="159"/>
                    <a:pt x="86" y="159"/>
                  </a:cubicBezTo>
                  <a:cubicBezTo>
                    <a:pt x="133" y="159"/>
                    <a:pt x="150" y="121"/>
                    <a:pt x="150" y="114"/>
                  </a:cubicBezTo>
                  <a:cubicBezTo>
                    <a:pt x="150" y="112"/>
                    <a:pt x="149" y="109"/>
                    <a:pt x="144" y="109"/>
                  </a:cubicBezTo>
                  <a:cubicBezTo>
                    <a:pt x="140" y="109"/>
                    <a:pt x="139" y="111"/>
                    <a:pt x="138" y="114"/>
                  </a:cubicBezTo>
                  <a:cubicBezTo>
                    <a:pt x="127" y="143"/>
                    <a:pt x="101" y="148"/>
                    <a:pt x="88" y="148"/>
                  </a:cubicBezTo>
                  <a:cubicBezTo>
                    <a:pt x="72" y="148"/>
                    <a:pt x="56" y="141"/>
                    <a:pt x="45" y="127"/>
                  </a:cubicBezTo>
                  <a:cubicBezTo>
                    <a:pt x="33" y="111"/>
                    <a:pt x="32" y="90"/>
                    <a:pt x="32" y="76"/>
                  </a:cubicBezTo>
                  <a:lnTo>
                    <a:pt x="140" y="76"/>
                  </a:lnTo>
                  <a:close/>
                  <a:moveTo>
                    <a:pt x="33" y="67"/>
                  </a:moveTo>
                  <a:cubicBezTo>
                    <a:pt x="36" y="18"/>
                    <a:pt x="68" y="10"/>
                    <a:pt x="81" y="10"/>
                  </a:cubicBezTo>
                  <a:cubicBezTo>
                    <a:pt x="124" y="10"/>
                    <a:pt x="125" y="58"/>
                    <a:pt x="126" y="67"/>
                  </a:cubicBezTo>
                  <a:lnTo>
                    <a:pt x="33" y="67"/>
                  </a:lnTo>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811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The 3 levels of</a:t>
            </a:r>
            <a:br>
              <a:rPr lang="en-US"/>
            </a:br>
            <a:r>
              <a:rPr lang="en-US"/>
              <a:t>cognitivity</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119</a:t>
            </a:fld>
            <a:endParaRPr lang="en-US"/>
          </a:p>
        </p:txBody>
      </p:sp>
      <p:pic>
        <p:nvPicPr>
          <p:cNvPr id="6" name="Picture 5"/>
          <p:cNvPicPr>
            <a:picLocks noChangeAspect="1"/>
          </p:cNvPicPr>
          <p:nvPr/>
        </p:nvPicPr>
        <p:blipFill>
          <a:blip r:embed="rId2"/>
          <a:stretch>
            <a:fillRect/>
          </a:stretch>
        </p:blipFill>
        <p:spPr>
          <a:xfrm>
            <a:off x="5159668" y="-218023"/>
            <a:ext cx="6041733" cy="7761823"/>
          </a:xfrm>
          <a:prstGeom prst="rect">
            <a:avLst/>
          </a:prstGeom>
        </p:spPr>
      </p:pic>
      <p:sp>
        <p:nvSpPr>
          <p:cNvPr id="8" name="TextBox 7"/>
          <p:cNvSpPr txBox="1"/>
          <p:nvPr/>
        </p:nvSpPr>
        <p:spPr>
          <a:xfrm>
            <a:off x="381000" y="1981200"/>
            <a:ext cx="4838184" cy="2862322"/>
          </a:xfrm>
          <a:prstGeom prst="rect">
            <a:avLst/>
          </a:prstGeom>
          <a:noFill/>
        </p:spPr>
        <p:txBody>
          <a:bodyPr wrap="none" rtlCol="0">
            <a:spAutoFit/>
          </a:bodyPr>
          <a:lstStyle/>
          <a:p>
            <a:r>
              <a:rPr lang="en-US"/>
              <a:t>From: </a:t>
            </a:r>
            <a:r>
              <a:rPr lang="en-US" b="1" i="1">
                <a:solidFill>
                  <a:srgbClr val="00B050"/>
                </a:solidFill>
              </a:rPr>
              <a:t>The Book of Why</a:t>
            </a:r>
            <a:br>
              <a:rPr lang="en-US" i="1"/>
            </a:br>
            <a:r>
              <a:rPr lang="en-US" i="1"/>
              <a:t>	</a:t>
            </a:r>
            <a:r>
              <a:rPr lang="en-US" b="1" i="1">
                <a:solidFill>
                  <a:srgbClr val="00B050"/>
                </a:solidFill>
              </a:rPr>
              <a:t>Judea Pearl</a:t>
            </a:r>
            <a:r>
              <a:rPr lang="en-US" i="1">
                <a:solidFill>
                  <a:srgbClr val="00B050"/>
                </a:solidFill>
              </a:rPr>
              <a:t>, Dana Mackenzie</a:t>
            </a:r>
          </a:p>
          <a:p>
            <a:endParaRPr lang="en-US"/>
          </a:p>
          <a:p>
            <a:endParaRPr lang="en-US"/>
          </a:p>
          <a:p>
            <a:r>
              <a:rPr lang="en-US" sz="2800" b="1">
                <a:solidFill>
                  <a:schemeClr val="accent2"/>
                </a:solidFill>
              </a:rPr>
              <a:t>Claim</a:t>
            </a:r>
            <a:r>
              <a:rPr lang="en-US" sz="2800"/>
              <a:t>: Deep Learning does not </a:t>
            </a:r>
          </a:p>
          <a:p>
            <a:r>
              <a:rPr lang="en-US" sz="2800"/>
              <a:t>go beyond level 1 (Association)</a:t>
            </a:r>
          </a:p>
          <a:p>
            <a:r>
              <a:rPr lang="en-US" sz="2800" b="1">
                <a:solidFill>
                  <a:srgbClr val="FF0000"/>
                </a:solidFill>
              </a:rPr>
              <a:t>- DL only learns correlations</a:t>
            </a:r>
          </a:p>
        </p:txBody>
      </p:sp>
    </p:spTree>
    <p:extLst>
      <p:ext uri="{BB962C8B-B14F-4D97-AF65-F5344CB8AC3E}">
        <p14:creationId xmlns:p14="http://schemas.microsoft.com/office/powerpoint/2010/main" val="40856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down)">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wipe(down)">
                                      <p:cBhvr>
                                        <p:cTn id="12" dur="500"/>
                                        <p:tgtEl>
                                          <p:spTgt spid="8">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wipe(down)">
                                      <p:cBhvr>
                                        <p:cTn id="1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p>
            <a:r>
              <a:rPr lang="en-US"/>
              <a:t>IA 5LIL0</a:t>
            </a:r>
            <a:endParaRPr lang="en-US" dirty="0"/>
          </a:p>
        </p:txBody>
      </p:sp>
      <p:sp>
        <p:nvSpPr>
          <p:cNvPr id="6147" name="Slide Number Placeholder 5"/>
          <p:cNvSpPr>
            <a:spLocks noGrp="1"/>
          </p:cNvSpPr>
          <p:nvPr>
            <p:ph type="sldNum" sz="quarter" idx="12"/>
          </p:nvPr>
        </p:nvSpPr>
        <p:spPr>
          <a:noFill/>
        </p:spPr>
        <p:txBody>
          <a:bodyPr/>
          <a:lstStyle/>
          <a:p>
            <a:fld id="{C0CAE36B-6E43-46EC-92FC-21220FA973F8}" type="slidenum">
              <a:rPr lang="en-US" smtClean="0"/>
              <a:pPr/>
              <a:t>12</a:t>
            </a:fld>
            <a:endParaRPr lang="en-US" dirty="0"/>
          </a:p>
        </p:txBody>
      </p:sp>
      <p:sp>
        <p:nvSpPr>
          <p:cNvPr id="6148" name="Rectangle 2"/>
          <p:cNvSpPr>
            <a:spLocks noGrp="1" noChangeArrowheads="1"/>
          </p:cNvSpPr>
          <p:nvPr>
            <p:ph type="title"/>
          </p:nvPr>
        </p:nvSpPr>
        <p:spPr/>
        <p:txBody>
          <a:bodyPr/>
          <a:lstStyle/>
          <a:p>
            <a:pPr algn="l" eaLnBrk="1" hangingPunct="1"/>
            <a:r>
              <a:rPr lang="en-US" noProof="0"/>
              <a:t>Material</a:t>
            </a:r>
            <a:endParaRPr lang="en-US" noProof="0" dirty="0"/>
          </a:p>
        </p:txBody>
      </p:sp>
      <p:sp>
        <p:nvSpPr>
          <p:cNvPr id="5123" name="Rectangle 3"/>
          <p:cNvSpPr>
            <a:spLocks noGrp="1" noChangeArrowheads="1"/>
          </p:cNvSpPr>
          <p:nvPr>
            <p:ph type="body" idx="1"/>
          </p:nvPr>
        </p:nvSpPr>
        <p:spPr>
          <a:xfrm>
            <a:off x="381000" y="1143000"/>
            <a:ext cx="11734800" cy="5334000"/>
          </a:xfrm>
        </p:spPr>
        <p:txBody>
          <a:bodyPr/>
          <a:lstStyle/>
          <a:p>
            <a:r>
              <a:rPr lang="en-US"/>
              <a:t>IA 5LIL0 Web resources</a:t>
            </a:r>
          </a:p>
          <a:p>
            <a:pPr lvl="1"/>
            <a:r>
              <a:rPr lang="en-US">
                <a:hlinkClick r:id="rId3"/>
              </a:rPr>
              <a:t>http://www.es.ele.tue.nl/~heco/courses/IA-5LIL0</a:t>
            </a:r>
            <a:endParaRPr lang="en-US"/>
          </a:p>
          <a:p>
            <a:pPr lvl="1"/>
            <a:r>
              <a:rPr lang="en-US">
                <a:hlinkClick r:id="rId4"/>
              </a:rPr>
              <a:t>https://canvas.tue.nl/courses/15854</a:t>
            </a:r>
            <a:endParaRPr lang="en-US"/>
          </a:p>
          <a:p>
            <a:pPr eaLnBrk="1" hangingPunct="1"/>
            <a:r>
              <a:rPr lang="en-US" noProof="0"/>
              <a:t>Articles</a:t>
            </a:r>
            <a:endParaRPr lang="en-US" noProof="0" dirty="0"/>
          </a:p>
          <a:p>
            <a:pPr lvl="1" eaLnBrk="1" hangingPunct="1"/>
            <a:r>
              <a:rPr lang="en-US" noProof="0" dirty="0"/>
              <a:t>Efficient Processing of Deep Neural Networks: A Tutorial and Survey by Vivienne Sze</a:t>
            </a:r>
            <a:r>
              <a:rPr lang="en-US" noProof="0"/>
              <a:t>, e.a.; arXiv</a:t>
            </a:r>
            <a:r>
              <a:rPr lang="en-US" noProof="0" dirty="0"/>
              <a:t>, August 2017 (also slides available)</a:t>
            </a:r>
          </a:p>
          <a:p>
            <a:pPr eaLnBrk="1" hangingPunct="1"/>
            <a:r>
              <a:rPr lang="en-US" noProof="0"/>
              <a:t>Bonus: Study recent (≥2019) article </a:t>
            </a:r>
            <a:r>
              <a:rPr lang="en-US" noProof="0" dirty="0"/>
              <a:t>from </a:t>
            </a:r>
            <a:r>
              <a:rPr lang="en-US" noProof="0"/>
              <a:t>top conferences &amp; </a:t>
            </a:r>
            <a:r>
              <a:rPr lang="en-US" noProof="0" dirty="0"/>
              <a:t>journals</a:t>
            </a:r>
          </a:p>
          <a:p>
            <a:pPr lvl="1" eaLnBrk="1" hangingPunct="1"/>
            <a:r>
              <a:rPr lang="en-US" sz="2400">
                <a:solidFill>
                  <a:schemeClr val="accent2">
                    <a:lumMod val="75000"/>
                  </a:schemeClr>
                </a:solidFill>
                <a:hlinkClick r:id="rId5"/>
              </a:rPr>
              <a:t>http://www.guide2research.com/topconf/machine-learning</a:t>
            </a:r>
            <a:endParaRPr lang="en-US" sz="2400">
              <a:solidFill>
                <a:schemeClr val="accent2">
                  <a:lumMod val="75000"/>
                </a:schemeClr>
              </a:solidFill>
            </a:endParaRPr>
          </a:p>
          <a:p>
            <a:pPr lvl="1" eaLnBrk="1" hangingPunct="1"/>
            <a:r>
              <a:rPr lang="en-US" sz="2400">
                <a:solidFill>
                  <a:schemeClr val="accent2">
                    <a:lumMod val="75000"/>
                  </a:schemeClr>
                </a:solidFill>
                <a:hlinkClick r:id="rId6"/>
              </a:rPr>
              <a:t>http://www.guide2research.com/journals/machine-learning</a:t>
            </a:r>
            <a:endParaRPr lang="en-US" sz="2400" noProof="0" dirty="0">
              <a:solidFill>
                <a:schemeClr val="accent2">
                  <a:lumMod val="75000"/>
                </a:schemeClr>
              </a:solidFill>
            </a:endParaRPr>
          </a:p>
          <a:p>
            <a:pPr lvl="1" eaLnBrk="1" hangingPunct="1"/>
            <a:r>
              <a:rPr lang="en-US" sz="2400" noProof="0">
                <a:solidFill>
                  <a:schemeClr val="accent2">
                    <a:lumMod val="75000"/>
                  </a:schemeClr>
                </a:solidFill>
                <a:hlinkClick r:id="rId7"/>
              </a:rPr>
              <a:t>http://www.es.ele.tue.nl/~heco/lit/conf+journals.html</a:t>
            </a:r>
            <a:endParaRPr lang="en-US" sz="2400" noProof="0">
              <a:solidFill>
                <a:schemeClr val="accent2">
                  <a:lumMod val="75000"/>
                </a:schemeClr>
              </a:solidFill>
            </a:endParaRPr>
          </a:p>
          <a:p>
            <a:pPr lvl="1" eaLnBrk="1" hangingPunct="1"/>
            <a:r>
              <a:rPr lang="en-US" sz="2400">
                <a:solidFill>
                  <a:schemeClr val="accent2">
                    <a:lumMod val="75000"/>
                  </a:schemeClr>
                </a:solidFill>
              </a:rPr>
              <a:t>https://github.com/fengbintu/Neural-Networks-on-Silicon</a:t>
            </a:r>
            <a:endParaRPr lang="en-US" sz="2400" noProof="0">
              <a:solidFill>
                <a:schemeClr val="accent2">
                  <a:lumMod val="75000"/>
                </a:schemeClr>
              </a:solidFill>
            </a:endParaRPr>
          </a:p>
          <a:p>
            <a:pPr eaLnBrk="1" hangingPunct="1"/>
            <a:endParaRPr lang="en-US" noProof="0" dirty="0"/>
          </a:p>
          <a:p>
            <a:pPr eaLnBrk="1" hangingPunct="1"/>
            <a:endParaRPr lang="en-US" noProof="0" dirty="0"/>
          </a:p>
          <a:p>
            <a:pPr eaLnBrk="1" hangingPunct="1">
              <a:buFontTx/>
              <a:buNone/>
            </a:pPr>
            <a:endParaRPr lang="en-US" noProof="0" dirty="0"/>
          </a:p>
        </p:txBody>
      </p:sp>
      <p:sp>
        <p:nvSpPr>
          <p:cNvPr id="6150" name="Rectangle 6"/>
          <p:cNvSpPr>
            <a:spLocks noChangeArrowheads="1"/>
          </p:cNvSpPr>
          <p:nvPr/>
        </p:nvSpPr>
        <p:spPr bwMode="auto">
          <a:xfrm>
            <a:off x="3810001" y="2514600"/>
            <a:ext cx="2378075" cy="45720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wipe(down)">
                                      <p:cBhvr>
                                        <p:cTn id="10" dur="500"/>
                                        <p:tgtEl>
                                          <p:spTgt spid="512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wipe(down)">
                                      <p:cBhvr>
                                        <p:cTn id="13" dur="500"/>
                                        <p:tgtEl>
                                          <p:spTgt spid="51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123">
                                            <p:txEl>
                                              <p:pRg st="3" end="3"/>
                                            </p:txEl>
                                          </p:spTgt>
                                        </p:tgtEl>
                                        <p:attrNameLst>
                                          <p:attrName>style.visibility</p:attrName>
                                        </p:attrNameLst>
                                      </p:cBhvr>
                                      <p:to>
                                        <p:strVal val="visible"/>
                                      </p:to>
                                    </p:set>
                                    <p:animEffect transition="in" filter="wipe(down)">
                                      <p:cBhvr>
                                        <p:cTn id="18" dur="500"/>
                                        <p:tgtEl>
                                          <p:spTgt spid="512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animEffect transition="in" filter="wipe(down)">
                                      <p:cBhvr>
                                        <p:cTn id="21" dur="500"/>
                                        <p:tgtEl>
                                          <p:spTgt spid="512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23">
                                            <p:txEl>
                                              <p:pRg st="5" end="5"/>
                                            </p:txEl>
                                          </p:spTgt>
                                        </p:tgtEl>
                                        <p:attrNameLst>
                                          <p:attrName>style.visibility</p:attrName>
                                        </p:attrNameLst>
                                      </p:cBhvr>
                                      <p:to>
                                        <p:strVal val="visible"/>
                                      </p:to>
                                    </p:set>
                                    <p:animEffect transition="in" filter="wipe(down)">
                                      <p:cBhvr>
                                        <p:cTn id="26" dur="500"/>
                                        <p:tgtEl>
                                          <p:spTgt spid="512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123">
                                            <p:txEl>
                                              <p:pRg st="6" end="6"/>
                                            </p:txEl>
                                          </p:spTgt>
                                        </p:tgtEl>
                                        <p:attrNameLst>
                                          <p:attrName>style.visibility</p:attrName>
                                        </p:attrNameLst>
                                      </p:cBhvr>
                                      <p:to>
                                        <p:strVal val="visible"/>
                                      </p:to>
                                    </p:set>
                                    <p:animEffect transition="in" filter="wipe(down)">
                                      <p:cBhvr>
                                        <p:cTn id="29" dur="500"/>
                                        <p:tgtEl>
                                          <p:spTgt spid="512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123">
                                            <p:txEl>
                                              <p:pRg st="7" end="7"/>
                                            </p:txEl>
                                          </p:spTgt>
                                        </p:tgtEl>
                                        <p:attrNameLst>
                                          <p:attrName>style.visibility</p:attrName>
                                        </p:attrNameLst>
                                      </p:cBhvr>
                                      <p:to>
                                        <p:strVal val="visible"/>
                                      </p:to>
                                    </p:set>
                                    <p:animEffect transition="in" filter="wipe(down)">
                                      <p:cBhvr>
                                        <p:cTn id="32" dur="500"/>
                                        <p:tgtEl>
                                          <p:spTgt spid="5123">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wipe(down)">
                                      <p:cBhvr>
                                        <p:cTn id="35" dur="500"/>
                                        <p:tgtEl>
                                          <p:spTgt spid="5123">
                                            <p:txEl>
                                              <p:pRg st="8" end="8"/>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123">
                                            <p:txEl>
                                              <p:pRg st="9" end="9"/>
                                            </p:txEl>
                                          </p:spTgt>
                                        </p:tgtEl>
                                        <p:attrNameLst>
                                          <p:attrName>style.visibility</p:attrName>
                                        </p:attrNameLst>
                                      </p:cBhvr>
                                      <p:to>
                                        <p:strVal val="visible"/>
                                      </p:to>
                                    </p:set>
                                    <p:animEffect transition="in" filter="wipe(down)">
                                      <p:cBhvr>
                                        <p:cTn id="38" dur="500"/>
                                        <p:tgtEl>
                                          <p:spTgt spid="51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atin typeface="Times New Roman" pitchFamily="18" charset="0"/>
                <a:cs typeface="Times New Roman" pitchFamily="18" charset="0"/>
              </a:rPr>
              <a:t>Can you answer all questions?</a:t>
            </a:r>
          </a:p>
        </p:txBody>
      </p:sp>
      <p:sp>
        <p:nvSpPr>
          <p:cNvPr id="8" name="Content Placeholder 7"/>
          <p:cNvSpPr>
            <a:spLocks noGrp="1"/>
          </p:cNvSpPr>
          <p:nvPr>
            <p:ph idx="1"/>
          </p:nvPr>
        </p:nvSpPr>
        <p:spPr>
          <a:xfrm>
            <a:off x="381000" y="1295400"/>
            <a:ext cx="11887200" cy="5181600"/>
          </a:xfrm>
        </p:spPr>
        <p:txBody>
          <a:bodyPr/>
          <a:lstStyle/>
          <a:p>
            <a:r>
              <a:rPr lang="en-US" sz="2800"/>
              <a:t>What was the main goal of this course?</a:t>
            </a:r>
          </a:p>
          <a:p>
            <a:r>
              <a:rPr lang="en-US" sz="2800"/>
              <a:t>What is the essense of computer (deep) learning?</a:t>
            </a:r>
          </a:p>
          <a:p>
            <a:r>
              <a:rPr lang="en-US" sz="2800"/>
              <a:t>What is an ANN, and in particular a CNN? Calculate its complexity!</a:t>
            </a:r>
          </a:p>
          <a:p>
            <a:r>
              <a:rPr lang="en-US" sz="2800"/>
              <a:t>How do the newest ANNs look like, and what new operators do they use?</a:t>
            </a:r>
          </a:p>
          <a:p>
            <a:r>
              <a:rPr lang="en-US" sz="2800"/>
              <a:t>How do we learn ANNs? What is backpropagation? Learning tricks?</a:t>
            </a:r>
          </a:p>
          <a:p>
            <a:r>
              <a:rPr lang="en-US" sz="2800"/>
              <a:t>What optimizations can we apply?</a:t>
            </a:r>
          </a:p>
          <a:p>
            <a:r>
              <a:rPr lang="en-US" sz="2800"/>
              <a:t>Can you explain the different scheduling options of CNNs, exploiting reuse?</a:t>
            </a:r>
          </a:p>
          <a:p>
            <a:r>
              <a:rPr lang="en-US" sz="2800"/>
              <a:t>What specific HW support can make ANNs execute energy efficiently</a:t>
            </a:r>
          </a:p>
          <a:p>
            <a:r>
              <a:rPr lang="en-US" sz="2800"/>
              <a:t>How do Neuromorphic Neurons operate, and what are their advantages?</a:t>
            </a:r>
          </a:p>
          <a:p>
            <a:r>
              <a:rPr lang="en-US" sz="2800"/>
              <a:t>What is Bayesian learning, and what are its advantages?</a:t>
            </a:r>
          </a:p>
        </p:txBody>
      </p:sp>
      <p:pic>
        <p:nvPicPr>
          <p:cNvPr id="6" name="Picture 2" descr="http://3.bp.blogspot.com/-Fyyo92Ouo14/USoRPb90tOI/AAAAAAAABXU/poSOCn2msZ0/s1600/summary.jpg"/>
          <p:cNvPicPr>
            <a:picLocks noChangeAspect="1" noChangeArrowheads="1"/>
          </p:cNvPicPr>
          <p:nvPr/>
        </p:nvPicPr>
        <p:blipFill>
          <a:blip r:embed="rId2" cstate="print"/>
          <a:srcRect/>
          <a:stretch>
            <a:fillRect/>
          </a:stretch>
        </p:blipFill>
        <p:spPr bwMode="auto">
          <a:xfrm>
            <a:off x="8878094" y="76200"/>
            <a:ext cx="3237706" cy="2286000"/>
          </a:xfrm>
          <a:prstGeom prst="rect">
            <a:avLst/>
          </a:prstGeom>
          <a:noFill/>
        </p:spPr>
      </p:pic>
    </p:spTree>
    <p:extLst>
      <p:ext uri="{BB962C8B-B14F-4D97-AF65-F5344CB8AC3E}">
        <p14:creationId xmlns:p14="http://schemas.microsoft.com/office/powerpoint/2010/main" val="428290646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5LIL0 </a:t>
            </a:r>
          </a:p>
        </p:txBody>
      </p:sp>
      <p:sp>
        <p:nvSpPr>
          <p:cNvPr id="3" name="Content Placeholder 2"/>
          <p:cNvSpPr>
            <a:spLocks noGrp="1"/>
          </p:cNvSpPr>
          <p:nvPr>
            <p:ph idx="1"/>
          </p:nvPr>
        </p:nvSpPr>
        <p:spPr>
          <a:xfrm>
            <a:off x="533400" y="4430886"/>
            <a:ext cx="9931400" cy="1512714"/>
          </a:xfrm>
        </p:spPr>
        <p:txBody>
          <a:bodyPr/>
          <a:lstStyle/>
          <a:p>
            <a:pPr>
              <a:buNone/>
            </a:pPr>
            <a:r>
              <a:rPr lang="en-US" noProof="0"/>
              <a:t>We hope you learned a lot and</a:t>
            </a:r>
          </a:p>
          <a:p>
            <a:pPr>
              <a:buNone/>
            </a:pPr>
            <a:r>
              <a:rPr lang="en-US"/>
              <a:t>enjoyed our course</a:t>
            </a:r>
            <a:r>
              <a:rPr lang="en-US" noProof="0"/>
              <a:t> </a:t>
            </a:r>
            <a:r>
              <a:rPr lang="en-US" noProof="0" dirty="0"/>
              <a:t>!!</a:t>
            </a:r>
          </a:p>
          <a:p>
            <a:pPr>
              <a:buNone/>
            </a:pPr>
            <a:r>
              <a:rPr lang="en-US" sz="4000" noProof="0" dirty="0">
                <a:solidFill>
                  <a:srgbClr val="FF0000"/>
                </a:solidFill>
              </a:rPr>
              <a:t>Questions?</a:t>
            </a:r>
          </a:p>
        </p:txBody>
      </p:sp>
      <p:pic>
        <p:nvPicPr>
          <p:cNvPr id="1026" name="Picture 2" descr="http://amaleenhanis.files.wordpress.com/2012/11/learning.gif%3Fw%3D410"/>
          <p:cNvPicPr>
            <a:picLocks noChangeAspect="1" noChangeArrowheads="1" noCrop="1"/>
          </p:cNvPicPr>
          <p:nvPr/>
        </p:nvPicPr>
        <p:blipFill>
          <a:blip r:embed="rId2" cstate="print"/>
          <a:srcRect/>
          <a:stretch>
            <a:fillRect/>
          </a:stretch>
        </p:blipFill>
        <p:spPr bwMode="auto">
          <a:xfrm>
            <a:off x="6477000" y="1219200"/>
            <a:ext cx="5172844" cy="3024336"/>
          </a:xfrm>
          <a:prstGeom prst="rect">
            <a:avLst/>
          </a:prstGeom>
          <a:noFill/>
        </p:spPr>
      </p:pic>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121</a:t>
            </a:fld>
            <a:endParaRPr lang="en-US"/>
          </a:p>
        </p:txBody>
      </p:sp>
      <p:sp>
        <p:nvSpPr>
          <p:cNvPr id="6" name="Oval Callout 5"/>
          <p:cNvSpPr/>
          <p:nvPr/>
        </p:nvSpPr>
        <p:spPr>
          <a:xfrm>
            <a:off x="1905000" y="2864938"/>
            <a:ext cx="6400800" cy="1295400"/>
          </a:xfrm>
          <a:prstGeom prst="wedgeEllipseCallout">
            <a:avLst>
              <a:gd name="adj1" fmla="val 67282"/>
              <a:gd name="adj2" fmla="val -2712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i="1">
                <a:solidFill>
                  <a:schemeClr val="tx1"/>
                </a:solidFill>
                <a:latin typeface="Comic Sans MS" panose="030F0702030302020204" pitchFamily="66" charset="0"/>
              </a:rPr>
              <a:t>Deep &amp; Automated, Learning</a:t>
            </a:r>
          </a:p>
          <a:p>
            <a:pPr algn="ctr"/>
            <a:r>
              <a:rPr lang="nl-NL" b="1" i="1">
                <a:solidFill>
                  <a:schemeClr val="tx1"/>
                </a:solidFill>
                <a:latin typeface="Comic Sans MS" panose="030F0702030302020204" pitchFamily="66" charset="0"/>
              </a:rPr>
              <a:t> is even more fun</a:t>
            </a:r>
            <a:endParaRPr lang="en-US" b="1" i="1">
              <a:solidFill>
                <a:schemeClr val="tx1"/>
              </a:solidFill>
              <a:latin typeface="Comic Sans MS" panose="030F0702030302020204" pitchFamily="66" charset="0"/>
            </a:endParaRPr>
          </a:p>
        </p:txBody>
      </p:sp>
      <p:sp>
        <p:nvSpPr>
          <p:cNvPr id="11" name="Oval Callout 10"/>
          <p:cNvSpPr/>
          <p:nvPr/>
        </p:nvSpPr>
        <p:spPr>
          <a:xfrm>
            <a:off x="7467600" y="4724400"/>
            <a:ext cx="4038600" cy="1676400"/>
          </a:xfrm>
          <a:prstGeom prst="wedgeEllipseCallout">
            <a:avLst>
              <a:gd name="adj1" fmla="val 18707"/>
              <a:gd name="adj2" fmla="val -10599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i="1">
                <a:solidFill>
                  <a:schemeClr val="tx1"/>
                </a:solidFill>
                <a:latin typeface="Comic Sans MS" panose="030F0702030302020204" pitchFamily="66" charset="0"/>
              </a:rPr>
              <a:t>Making it efficient, that's really fun</a:t>
            </a:r>
            <a:endParaRPr lang="en-US" b="1" i="1">
              <a:solidFill>
                <a:schemeClr val="tx1"/>
              </a:solidFill>
              <a:latin typeface="Comic Sans MS" panose="030F0702030302020204" pitchFamily="66" charset="0"/>
            </a:endParaRPr>
          </a:p>
        </p:txBody>
      </p:sp>
    </p:spTree>
    <p:extLst>
      <p:ext uri="{BB962C8B-B14F-4D97-AF65-F5344CB8AC3E}">
        <p14:creationId xmlns:p14="http://schemas.microsoft.com/office/powerpoint/2010/main" val="42049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a:t>
            </a:r>
            <a:r>
              <a:rPr lang="en-US" sz="2800" b="1"/>
              <a:t>What is Learning</a:t>
            </a:r>
            <a:r>
              <a:rPr lang="en-US" sz="2800"/>
              <a:t>, a DNN (ANN), in particular a CNN?</a:t>
            </a:r>
          </a:p>
          <a:p>
            <a:pPr marL="0" indent="0">
              <a:buNone/>
            </a:pPr>
            <a:r>
              <a:rPr lang="en-US" sz="2800"/>
              <a:t>2-3. 	DNN Learning principles</a:t>
            </a:r>
          </a:p>
          <a:p>
            <a:pPr marL="0" indent="0">
              <a:buNone/>
            </a:pPr>
            <a:r>
              <a:rPr lang="en-US" sz="2800"/>
              <a:t>4. 	Optimization 1: 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13</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64963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14</a:t>
            </a:fld>
            <a:endParaRPr lang="en-US"/>
          </a:p>
        </p:txBody>
      </p:sp>
      <p:grpSp>
        <p:nvGrpSpPr>
          <p:cNvPr id="22" name="Group 21"/>
          <p:cNvGrpSpPr/>
          <p:nvPr/>
        </p:nvGrpSpPr>
        <p:grpSpPr>
          <a:xfrm>
            <a:off x="375073" y="3735044"/>
            <a:ext cx="9886311" cy="2327894"/>
            <a:chOff x="375073" y="3886200"/>
            <a:chExt cx="9886311" cy="2327894"/>
          </a:xfrm>
        </p:grpSpPr>
        <p:pic>
          <p:nvPicPr>
            <p:cNvPr id="7" name="Picture 6"/>
            <p:cNvPicPr>
              <a:picLocks noChangeAspect="1"/>
            </p:cNvPicPr>
            <p:nvPr/>
          </p:nvPicPr>
          <p:blipFill>
            <a:blip r:embed="rId2"/>
            <a:stretch>
              <a:fillRect/>
            </a:stretch>
          </p:blipFill>
          <p:spPr>
            <a:xfrm>
              <a:off x="5943600" y="3886200"/>
              <a:ext cx="1994175" cy="2327894"/>
            </a:xfrm>
            <a:prstGeom prst="rect">
              <a:avLst/>
            </a:prstGeom>
          </p:spPr>
        </p:pic>
        <p:sp>
          <p:nvSpPr>
            <p:cNvPr id="9" name="TextBox 8"/>
            <p:cNvSpPr txBox="1"/>
            <p:nvPr/>
          </p:nvSpPr>
          <p:spPr>
            <a:xfrm>
              <a:off x="375073" y="4114800"/>
              <a:ext cx="3206327" cy="584775"/>
            </a:xfrm>
            <a:prstGeom prst="rect">
              <a:avLst/>
            </a:prstGeom>
            <a:noFill/>
          </p:spPr>
          <p:txBody>
            <a:bodyPr wrap="none" rtlCol="0">
              <a:spAutoFit/>
            </a:bodyPr>
            <a:lstStyle/>
            <a:p>
              <a:r>
                <a:rPr lang="en-US" sz="3200">
                  <a:solidFill>
                    <a:srgbClr val="00B050"/>
                  </a:solidFill>
                </a:rPr>
                <a:t>Machine Learning</a:t>
              </a:r>
            </a:p>
          </p:txBody>
        </p:sp>
        <p:sp>
          <p:nvSpPr>
            <p:cNvPr id="12" name="TextBox 11"/>
            <p:cNvSpPr txBox="1"/>
            <p:nvPr/>
          </p:nvSpPr>
          <p:spPr>
            <a:xfrm>
              <a:off x="3962400" y="5257800"/>
              <a:ext cx="1181734" cy="523220"/>
            </a:xfrm>
            <a:prstGeom prst="rect">
              <a:avLst/>
            </a:prstGeom>
            <a:noFill/>
          </p:spPr>
          <p:txBody>
            <a:bodyPr wrap="none" rtlCol="0">
              <a:spAutoFit/>
            </a:bodyPr>
            <a:lstStyle/>
            <a:p>
              <a:r>
                <a:rPr lang="en-US" sz="2800"/>
                <a:t>Output</a:t>
              </a:r>
            </a:p>
          </p:txBody>
        </p:sp>
        <p:sp>
          <p:nvSpPr>
            <p:cNvPr id="13" name="TextBox 12"/>
            <p:cNvSpPr txBox="1"/>
            <p:nvPr/>
          </p:nvSpPr>
          <p:spPr>
            <a:xfrm>
              <a:off x="8839200" y="4800600"/>
              <a:ext cx="1422184" cy="523220"/>
            </a:xfrm>
            <a:prstGeom prst="rect">
              <a:avLst/>
            </a:prstGeom>
            <a:noFill/>
          </p:spPr>
          <p:txBody>
            <a:bodyPr wrap="none" rtlCol="0">
              <a:spAutoFit/>
            </a:bodyPr>
            <a:lstStyle/>
            <a:p>
              <a:r>
                <a:rPr lang="en-US" sz="2800"/>
                <a:t>Program</a:t>
              </a:r>
            </a:p>
          </p:txBody>
        </p:sp>
        <p:sp>
          <p:nvSpPr>
            <p:cNvPr id="15" name="TextBox 14"/>
            <p:cNvSpPr txBox="1"/>
            <p:nvPr/>
          </p:nvSpPr>
          <p:spPr>
            <a:xfrm>
              <a:off x="3962400" y="4419600"/>
              <a:ext cx="861133" cy="523220"/>
            </a:xfrm>
            <a:prstGeom prst="rect">
              <a:avLst/>
            </a:prstGeom>
            <a:noFill/>
          </p:spPr>
          <p:txBody>
            <a:bodyPr wrap="none" rtlCol="0">
              <a:spAutoFit/>
            </a:bodyPr>
            <a:lstStyle/>
            <a:p>
              <a:r>
                <a:rPr lang="en-US" sz="2800"/>
                <a:t>Data</a:t>
              </a:r>
            </a:p>
          </p:txBody>
        </p:sp>
        <p:sp>
          <p:nvSpPr>
            <p:cNvPr id="18" name="Right Arrow 17"/>
            <p:cNvSpPr/>
            <p:nvPr/>
          </p:nvSpPr>
          <p:spPr>
            <a:xfrm>
              <a:off x="5334000" y="4572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334000" y="5410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8153400" y="4953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81000" y="1143000"/>
            <a:ext cx="9563734" cy="2327894"/>
            <a:chOff x="381000" y="1294156"/>
            <a:chExt cx="9563734" cy="2327894"/>
          </a:xfrm>
        </p:grpSpPr>
        <p:pic>
          <p:nvPicPr>
            <p:cNvPr id="6" name="Picture 5"/>
            <p:cNvPicPr>
              <a:picLocks noChangeAspect="1"/>
            </p:cNvPicPr>
            <p:nvPr/>
          </p:nvPicPr>
          <p:blipFill>
            <a:blip r:embed="rId2"/>
            <a:stretch>
              <a:fillRect/>
            </a:stretch>
          </p:blipFill>
          <p:spPr>
            <a:xfrm>
              <a:off x="5930624" y="1294156"/>
              <a:ext cx="1994175" cy="2327894"/>
            </a:xfrm>
            <a:prstGeom prst="rect">
              <a:avLst/>
            </a:prstGeom>
          </p:spPr>
        </p:pic>
        <p:sp>
          <p:nvSpPr>
            <p:cNvPr id="8" name="TextBox 7"/>
            <p:cNvSpPr txBox="1"/>
            <p:nvPr/>
          </p:nvSpPr>
          <p:spPr>
            <a:xfrm>
              <a:off x="381000" y="1676400"/>
              <a:ext cx="2460738" cy="584775"/>
            </a:xfrm>
            <a:prstGeom prst="rect">
              <a:avLst/>
            </a:prstGeom>
            <a:noFill/>
          </p:spPr>
          <p:txBody>
            <a:bodyPr wrap="none" rtlCol="0">
              <a:spAutoFit/>
            </a:bodyPr>
            <a:lstStyle/>
            <a:p>
              <a:r>
                <a:rPr lang="en-US" sz="3200">
                  <a:solidFill>
                    <a:srgbClr val="00B050"/>
                  </a:solidFill>
                </a:rPr>
                <a:t>Traditional CS</a:t>
              </a:r>
            </a:p>
          </p:txBody>
        </p:sp>
        <p:sp>
          <p:nvSpPr>
            <p:cNvPr id="10" name="TextBox 9"/>
            <p:cNvSpPr txBox="1"/>
            <p:nvPr/>
          </p:nvSpPr>
          <p:spPr>
            <a:xfrm>
              <a:off x="3962400" y="1828800"/>
              <a:ext cx="1422184" cy="523220"/>
            </a:xfrm>
            <a:prstGeom prst="rect">
              <a:avLst/>
            </a:prstGeom>
            <a:noFill/>
          </p:spPr>
          <p:txBody>
            <a:bodyPr wrap="none" rtlCol="0">
              <a:spAutoFit/>
            </a:bodyPr>
            <a:lstStyle/>
            <a:p>
              <a:r>
                <a:rPr lang="en-US" sz="2800"/>
                <a:t>Program</a:t>
              </a:r>
            </a:p>
          </p:txBody>
        </p:sp>
        <p:sp>
          <p:nvSpPr>
            <p:cNvPr id="11" name="TextBox 10"/>
            <p:cNvSpPr txBox="1"/>
            <p:nvPr/>
          </p:nvSpPr>
          <p:spPr>
            <a:xfrm>
              <a:off x="3962400" y="2590800"/>
              <a:ext cx="861133" cy="523220"/>
            </a:xfrm>
            <a:prstGeom prst="rect">
              <a:avLst/>
            </a:prstGeom>
            <a:noFill/>
          </p:spPr>
          <p:txBody>
            <a:bodyPr wrap="none" rtlCol="0">
              <a:spAutoFit/>
            </a:bodyPr>
            <a:lstStyle/>
            <a:p>
              <a:r>
                <a:rPr lang="en-US" sz="2800"/>
                <a:t>Data</a:t>
              </a:r>
            </a:p>
          </p:txBody>
        </p:sp>
        <p:sp>
          <p:nvSpPr>
            <p:cNvPr id="14" name="TextBox 13"/>
            <p:cNvSpPr txBox="1"/>
            <p:nvPr/>
          </p:nvSpPr>
          <p:spPr>
            <a:xfrm>
              <a:off x="8763000" y="2133600"/>
              <a:ext cx="1181734" cy="523220"/>
            </a:xfrm>
            <a:prstGeom prst="rect">
              <a:avLst/>
            </a:prstGeom>
            <a:noFill/>
          </p:spPr>
          <p:txBody>
            <a:bodyPr wrap="none" rtlCol="0">
              <a:spAutoFit/>
            </a:bodyPr>
            <a:lstStyle/>
            <a:p>
              <a:r>
                <a:rPr lang="en-US" sz="2800"/>
                <a:t>Output</a:t>
              </a:r>
            </a:p>
          </p:txBody>
        </p:sp>
        <p:sp>
          <p:nvSpPr>
            <p:cNvPr id="16" name="Right Arrow 15"/>
            <p:cNvSpPr/>
            <p:nvPr/>
          </p:nvSpPr>
          <p:spPr>
            <a:xfrm>
              <a:off x="5410200"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410200" y="2743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8153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04800" y="6146800"/>
            <a:ext cx="5164171" cy="584775"/>
          </a:xfrm>
          <a:prstGeom prst="rect">
            <a:avLst/>
          </a:prstGeom>
          <a:noFill/>
        </p:spPr>
        <p:txBody>
          <a:bodyPr wrap="none" rtlCol="0">
            <a:spAutoFit/>
          </a:bodyPr>
          <a:lstStyle/>
          <a:p>
            <a:r>
              <a:rPr lang="en-US" sz="3200" b="1" i="1">
                <a:solidFill>
                  <a:srgbClr val="00B050"/>
                </a:solidFill>
              </a:rPr>
              <a:t>Concl: We learn 'by example'</a:t>
            </a:r>
          </a:p>
        </p:txBody>
      </p:sp>
      <p:cxnSp>
        <p:nvCxnSpPr>
          <p:cNvPr id="25" name="Elbow Connector 24"/>
          <p:cNvCxnSpPr>
            <a:stCxn id="13" idx="0"/>
            <a:endCxn id="10" idx="1"/>
          </p:cNvCxnSpPr>
          <p:nvPr/>
        </p:nvCxnSpPr>
        <p:spPr>
          <a:xfrm rot="16200000" flipV="1">
            <a:off x="5401251" y="500403"/>
            <a:ext cx="2710190" cy="5587892"/>
          </a:xfrm>
          <a:prstGeom prst="bentConnector4">
            <a:avLst>
              <a:gd name="adj1" fmla="val 45174"/>
              <a:gd name="adj2" fmla="val 10409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8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a:t>3 key components</a:t>
            </a:r>
            <a:endParaRPr lang="en-US" dirty="0"/>
          </a:p>
        </p:txBody>
      </p:sp>
      <p:sp>
        <p:nvSpPr>
          <p:cNvPr id="3" name="Content Placeholder 2"/>
          <p:cNvSpPr>
            <a:spLocks noGrp="1"/>
          </p:cNvSpPr>
          <p:nvPr>
            <p:ph idx="1"/>
          </p:nvPr>
        </p:nvSpPr>
        <p:spPr/>
        <p:txBody>
          <a:bodyPr/>
          <a:lstStyle/>
          <a:p>
            <a:r>
              <a:rPr lang="en-US"/>
              <a:t>Score function (</a:t>
            </a:r>
            <a:r>
              <a:rPr lang="en-US" b="1">
                <a:solidFill>
                  <a:schemeClr val="accent2"/>
                </a:solidFill>
              </a:rPr>
              <a:t>Classifier</a:t>
            </a:r>
            <a:r>
              <a:rPr lang="en-US"/>
              <a:t>) : Function to map input to output</a:t>
            </a:r>
          </a:p>
          <a:p>
            <a:r>
              <a:rPr lang="en-US" b="1">
                <a:solidFill>
                  <a:schemeClr val="accent2"/>
                </a:solidFill>
              </a:rPr>
              <a:t>Loss</a:t>
            </a:r>
            <a:r>
              <a:rPr lang="en-US">
                <a:solidFill>
                  <a:schemeClr val="accent2"/>
                </a:solidFill>
              </a:rPr>
              <a:t> </a:t>
            </a:r>
            <a:r>
              <a:rPr lang="en-US"/>
              <a:t>Function : Evaluate quality of mapping </a:t>
            </a:r>
          </a:p>
          <a:p>
            <a:r>
              <a:rPr lang="en-US" b="1">
                <a:solidFill>
                  <a:schemeClr val="accent2"/>
                </a:solidFill>
              </a:rPr>
              <a:t>Optimization</a:t>
            </a:r>
            <a:r>
              <a:rPr lang="en-US">
                <a:solidFill>
                  <a:schemeClr val="accent2"/>
                </a:solidFill>
              </a:rPr>
              <a:t> </a:t>
            </a:r>
            <a:r>
              <a:rPr lang="en-US"/>
              <a:t>Function : Update classifier</a:t>
            </a:r>
          </a:p>
          <a:p>
            <a:endParaRPr lang="en-US"/>
          </a:p>
        </p:txBody>
      </p:sp>
      <p:sp>
        <p:nvSpPr>
          <p:cNvPr id="7" name="object 7"/>
          <p:cNvSpPr/>
          <p:nvPr/>
        </p:nvSpPr>
        <p:spPr>
          <a:xfrm>
            <a:off x="1143000" y="3276600"/>
            <a:ext cx="2414666" cy="2743200"/>
          </a:xfrm>
          <a:prstGeom prst="rect">
            <a:avLst/>
          </a:prstGeom>
          <a:blipFill>
            <a:blip r:embed="rId2" cstate="print"/>
            <a:stretch>
              <a:fillRect/>
            </a:stretch>
          </a:blipFill>
        </p:spPr>
        <p:txBody>
          <a:bodyPr wrap="square" lIns="0" tIns="0" rIns="0" bIns="0" rtlCol="0"/>
          <a:lstStyle/>
          <a:p>
            <a:endParaRPr sz="3200"/>
          </a:p>
        </p:txBody>
      </p:sp>
      <p:cxnSp>
        <p:nvCxnSpPr>
          <p:cNvPr id="12" name="Straight Arrow Connector 11"/>
          <p:cNvCxnSpPr/>
          <p:nvPr/>
        </p:nvCxnSpPr>
        <p:spPr>
          <a:xfrm flipV="1">
            <a:off x="3556000" y="4953000"/>
            <a:ext cx="939800" cy="1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14265" y="4342369"/>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Classifier</a:t>
            </a:r>
          </a:p>
          <a:p>
            <a:pPr algn="ctr"/>
            <a:r>
              <a:rPr lang="en-US" sz="2000"/>
              <a:t>(DNN or Bayesian model)</a:t>
            </a:r>
            <a:endParaRPr lang="en-US" sz="2000" dirty="0"/>
          </a:p>
        </p:txBody>
      </p:sp>
      <p:cxnSp>
        <p:nvCxnSpPr>
          <p:cNvPr id="20" name="Straight Arrow Connector 19"/>
          <p:cNvCxnSpPr/>
          <p:nvPr/>
        </p:nvCxnSpPr>
        <p:spPr>
          <a:xfrm>
            <a:off x="6477000" y="4953000"/>
            <a:ext cx="914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48800" y="4343400"/>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Loss</a:t>
            </a:r>
          </a:p>
          <a:p>
            <a:pPr algn="ctr"/>
            <a:r>
              <a:rPr lang="en-US" sz="2000"/>
              <a:t>(measure of the error)</a:t>
            </a:r>
            <a:endParaRPr lang="en-US" sz="2000" dirty="0"/>
          </a:p>
        </p:txBody>
      </p:sp>
      <p:sp>
        <p:nvSpPr>
          <p:cNvPr id="22" name="Rectangle 21"/>
          <p:cNvSpPr/>
          <p:nvPr/>
        </p:nvSpPr>
        <p:spPr>
          <a:xfrm>
            <a:off x="6781800" y="5562600"/>
            <a:ext cx="2133600" cy="121920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Optimization:</a:t>
            </a:r>
          </a:p>
          <a:p>
            <a:pPr algn="ctr"/>
            <a:r>
              <a:rPr lang="en-US" sz="2667"/>
              <a:t>Improve</a:t>
            </a:r>
          </a:p>
          <a:p>
            <a:pPr algn="ctr"/>
            <a:r>
              <a:rPr lang="en-US" sz="2667"/>
              <a:t>classifier</a:t>
            </a:r>
            <a:endParaRPr lang="en-US" sz="2667" dirty="0"/>
          </a:p>
        </p:txBody>
      </p:sp>
      <p:cxnSp>
        <p:nvCxnSpPr>
          <p:cNvPr id="23" name="Straight Arrow Connector 22"/>
          <p:cNvCxnSpPr>
            <a:stCxn id="21" idx="2"/>
            <a:endCxn id="22" idx="3"/>
          </p:cNvCxnSpPr>
          <p:nvPr/>
        </p:nvCxnSpPr>
        <p:spPr>
          <a:xfrm flipH="1">
            <a:off x="8915400" y="5461000"/>
            <a:ext cx="1498600" cy="711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1"/>
            <a:endCxn id="16" idx="2"/>
          </p:cNvCxnSpPr>
          <p:nvPr/>
        </p:nvCxnSpPr>
        <p:spPr>
          <a:xfrm flipH="1" flipV="1">
            <a:off x="5479465" y="5459969"/>
            <a:ext cx="1302335" cy="712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43800" y="4495800"/>
            <a:ext cx="970137" cy="830997"/>
          </a:xfrm>
          <a:prstGeom prst="rect">
            <a:avLst/>
          </a:prstGeom>
          <a:noFill/>
        </p:spPr>
        <p:txBody>
          <a:bodyPr wrap="none" rtlCol="0">
            <a:spAutoFit/>
          </a:bodyPr>
          <a:lstStyle/>
          <a:p>
            <a:r>
              <a:rPr lang="en-US"/>
              <a:t>Class</a:t>
            </a:r>
          </a:p>
          <a:p>
            <a:r>
              <a:rPr lang="en-US"/>
              <a:t>values</a:t>
            </a:r>
          </a:p>
        </p:txBody>
      </p:sp>
      <p:cxnSp>
        <p:nvCxnSpPr>
          <p:cNvPr id="17" name="Straight Arrow Connector 16"/>
          <p:cNvCxnSpPr/>
          <p:nvPr/>
        </p:nvCxnSpPr>
        <p:spPr>
          <a:xfrm>
            <a:off x="8458200" y="4953000"/>
            <a:ext cx="990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581400" y="3505200"/>
            <a:ext cx="5867400" cy="76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01200" y="3200400"/>
            <a:ext cx="1430200" cy="461665"/>
          </a:xfrm>
          <a:prstGeom prst="rect">
            <a:avLst/>
          </a:prstGeom>
          <a:noFill/>
        </p:spPr>
        <p:txBody>
          <a:bodyPr wrap="none" rtlCol="0">
            <a:spAutoFit/>
          </a:bodyPr>
          <a:lstStyle/>
          <a:p>
            <a:r>
              <a:rPr lang="en-US"/>
              <a:t>Label 'cat'</a:t>
            </a:r>
          </a:p>
        </p:txBody>
      </p:sp>
      <p:cxnSp>
        <p:nvCxnSpPr>
          <p:cNvPr id="24" name="Straight Arrow Connector 23"/>
          <p:cNvCxnSpPr>
            <a:endCxn id="21" idx="0"/>
          </p:cNvCxnSpPr>
          <p:nvPr/>
        </p:nvCxnSpPr>
        <p:spPr>
          <a:xfrm flipH="1">
            <a:off x="10414000" y="3733800"/>
            <a:ext cx="2540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Date Placeholder 34"/>
          <p:cNvSpPr>
            <a:spLocks noGrp="1"/>
          </p:cNvSpPr>
          <p:nvPr>
            <p:ph type="dt" sz="half" idx="10"/>
          </p:nvPr>
        </p:nvSpPr>
        <p:spPr/>
        <p:txBody>
          <a:bodyPr/>
          <a:lstStyle/>
          <a:p>
            <a:pPr>
              <a:defRPr/>
            </a:pPr>
            <a:r>
              <a:rPr lang="en-US"/>
              <a:t>IA 5LIL0</a:t>
            </a:r>
          </a:p>
        </p:txBody>
      </p:sp>
      <p:sp>
        <p:nvSpPr>
          <p:cNvPr id="36" name="Slide Number Placeholder 35"/>
          <p:cNvSpPr>
            <a:spLocks noGrp="1"/>
          </p:cNvSpPr>
          <p:nvPr>
            <p:ph type="sldNum" sz="quarter" idx="12"/>
          </p:nvPr>
        </p:nvSpPr>
        <p:spPr/>
        <p:txBody>
          <a:bodyPr/>
          <a:lstStyle/>
          <a:p>
            <a:pPr>
              <a:defRPr/>
            </a:pPr>
            <a:fld id="{57380175-9699-4BBE-9FAB-57FE2DBF8243}" type="slidenum">
              <a:rPr lang="en-US" smtClean="0"/>
              <a:pPr>
                <a:defRPr/>
              </a:pPr>
              <a:t>15</a:t>
            </a:fld>
            <a:endParaRPr lang="en-US"/>
          </a:p>
        </p:txBody>
      </p:sp>
    </p:spTree>
    <p:extLst>
      <p:ext uri="{BB962C8B-B14F-4D97-AF65-F5344CB8AC3E}">
        <p14:creationId xmlns:p14="http://schemas.microsoft.com/office/powerpoint/2010/main" val="74478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a:t>Example: Polynomial Curve Fitting	</a:t>
            </a:r>
          </a:p>
        </p:txBody>
      </p:sp>
      <p:pic>
        <p:nvPicPr>
          <p:cNvPr id="10243" name="Content Placeholder 7" descr="Figure1.2.jp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67400" y="1219200"/>
            <a:ext cx="5641731" cy="4191000"/>
          </a:xfrm>
        </p:spPr>
      </p:pic>
      <p:sp>
        <p:nvSpPr>
          <p:cNvPr id="3" name="Content Placeholder 2"/>
          <p:cNvSpPr>
            <a:spLocks noGrp="1"/>
          </p:cNvSpPr>
          <p:nvPr>
            <p:ph sz="half" idx="2"/>
          </p:nvPr>
        </p:nvSpPr>
        <p:spPr>
          <a:xfrm>
            <a:off x="381000" y="1447800"/>
            <a:ext cx="5130800" cy="4572000"/>
          </a:xfrm>
        </p:spPr>
        <p:txBody>
          <a:bodyPr/>
          <a:lstStyle/>
          <a:p>
            <a:r>
              <a:rPr lang="en-US"/>
              <a:t>     Measured values (x</a:t>
            </a:r>
            <a:r>
              <a:rPr lang="en-US" baseline="-25000"/>
              <a:t>i</a:t>
            </a:r>
            <a:r>
              <a:rPr lang="en-US"/>
              <a:t>,t</a:t>
            </a:r>
            <a:r>
              <a:rPr lang="en-US" baseline="-25000"/>
              <a:t>i</a:t>
            </a:r>
            <a:r>
              <a:rPr lang="en-US"/>
              <a:t>)</a:t>
            </a:r>
          </a:p>
          <a:p>
            <a:r>
              <a:rPr lang="en-US" b="1">
                <a:solidFill>
                  <a:schemeClr val="accent1"/>
                </a:solidFill>
              </a:rPr>
              <a:t>Generated</a:t>
            </a:r>
            <a:r>
              <a:rPr lang="en-US"/>
              <a:t> by </a:t>
            </a:r>
            <a:r>
              <a:rPr lang="en-US" i="1"/>
              <a:t>t=sin(x) + noise</a:t>
            </a:r>
            <a:r>
              <a:rPr lang="en-US"/>
              <a:t> </a:t>
            </a:r>
          </a:p>
          <a:p>
            <a:endParaRPr lang="en-US"/>
          </a:p>
          <a:p>
            <a:r>
              <a:rPr lang="en-US"/>
              <a:t>Can we learn this curve from</a:t>
            </a:r>
            <a:br>
              <a:rPr lang="en-US"/>
            </a:br>
            <a:r>
              <a:rPr lang="en-US"/>
              <a:t>the measurements?</a:t>
            </a:r>
          </a:p>
        </p:txBody>
      </p:sp>
      <p:pic>
        <p:nvPicPr>
          <p:cNvPr id="10244" name="Picture 4" descr="TP_tmp.emf"/>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00" y="5257800"/>
            <a:ext cx="8986556"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38200" y="1676400"/>
            <a:ext cx="152400" cy="152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r>
              <a:rPr lang="en-US"/>
              <a:t>IA 5LIL0</a:t>
            </a:r>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16</a:t>
            </a:fld>
            <a:endParaRPr lang="en-US"/>
          </a:p>
        </p:txBody>
      </p:sp>
      <p:sp>
        <p:nvSpPr>
          <p:cNvPr id="2" name="TextBox 1"/>
          <p:cNvSpPr txBox="1"/>
          <p:nvPr/>
        </p:nvSpPr>
        <p:spPr>
          <a:xfrm>
            <a:off x="691101" y="6457890"/>
            <a:ext cx="7462299" cy="369332"/>
          </a:xfrm>
          <a:prstGeom prst="rect">
            <a:avLst/>
          </a:prstGeom>
          <a:noFill/>
        </p:spPr>
        <p:txBody>
          <a:bodyPr wrap="none" rtlCol="0">
            <a:spAutoFit/>
          </a:bodyPr>
          <a:lstStyle/>
          <a:p>
            <a:r>
              <a:rPr lang="en-US" sz="1800"/>
              <a:t>Example taken from</a:t>
            </a:r>
            <a:r>
              <a:rPr lang="en-US" sz="1800" i="1"/>
              <a:t> C.M. Bishop: Pattern Recognition and Machine Learning</a:t>
            </a:r>
          </a:p>
        </p:txBody>
      </p:sp>
    </p:spTree>
    <p:extLst>
      <p:ext uri="{BB962C8B-B14F-4D97-AF65-F5344CB8AC3E}">
        <p14:creationId xmlns:p14="http://schemas.microsoft.com/office/powerpoint/2010/main" val="149429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a:t>Loss E(w): Sum-of-Squares Error Function</a:t>
            </a:r>
          </a:p>
        </p:txBody>
      </p:sp>
      <p:pic>
        <p:nvPicPr>
          <p:cNvPr id="11267" name="Content Placeholder 3" descr="Figure1.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6265646" cy="4724400"/>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17</a:t>
            </a:fld>
            <a:endParaRPr lang="en-US"/>
          </a:p>
        </p:txBody>
      </p:sp>
      <p:sp>
        <p:nvSpPr>
          <p:cNvPr id="4" name="TextBox 3"/>
          <p:cNvSpPr txBox="1"/>
          <p:nvPr/>
        </p:nvSpPr>
        <p:spPr>
          <a:xfrm>
            <a:off x="6388847" y="2081021"/>
            <a:ext cx="805029" cy="369332"/>
          </a:xfrm>
          <a:prstGeom prst="rect">
            <a:avLst/>
          </a:prstGeom>
          <a:noFill/>
        </p:spPr>
        <p:txBody>
          <a:bodyPr wrap="none" rtlCol="0">
            <a:spAutoFit/>
          </a:bodyPr>
          <a:lstStyle/>
          <a:p>
            <a:r>
              <a:rPr lang="en-US" b="1">
                <a:solidFill>
                  <a:srgbClr val="FF0000"/>
                </a:solidFill>
              </a:rPr>
              <a:t>Model</a:t>
            </a:r>
          </a:p>
        </p:txBody>
      </p:sp>
      <p:sp>
        <p:nvSpPr>
          <p:cNvPr id="6" name="TextBox 5"/>
          <p:cNvSpPr txBox="1"/>
          <p:nvPr/>
        </p:nvSpPr>
        <p:spPr>
          <a:xfrm>
            <a:off x="5569470" y="4260917"/>
            <a:ext cx="5274585" cy="707886"/>
          </a:xfrm>
          <a:prstGeom prst="rect">
            <a:avLst/>
          </a:prstGeom>
          <a:noFill/>
        </p:spPr>
        <p:txBody>
          <a:bodyPr wrap="none" rtlCol="0">
            <a:spAutoFit/>
          </a:bodyPr>
          <a:lstStyle/>
          <a:p>
            <a:r>
              <a:rPr lang="en-US" sz="3200" b="1">
                <a:solidFill>
                  <a:srgbClr val="00B050"/>
                </a:solidFill>
              </a:rPr>
              <a:t>Total error</a:t>
            </a:r>
            <a:r>
              <a:rPr lang="en-US" sz="3200">
                <a:solidFill>
                  <a:srgbClr val="00B050"/>
                </a:solidFill>
              </a:rPr>
              <a:t>:  </a:t>
            </a:r>
            <a:r>
              <a:rPr lang="en-US" sz="3200" i="1">
                <a:solidFill>
                  <a:srgbClr val="00B050"/>
                </a:solidFill>
              </a:rPr>
              <a:t>E(</a:t>
            </a:r>
            <a:r>
              <a:rPr lang="en-US" sz="3200" b="1" i="1">
                <a:solidFill>
                  <a:srgbClr val="FF0000"/>
                </a:solidFill>
              </a:rPr>
              <a:t>w</a:t>
            </a:r>
            <a:r>
              <a:rPr lang="en-US" sz="3200" b="1" i="1">
                <a:solidFill>
                  <a:srgbClr val="00B050"/>
                </a:solidFill>
              </a:rPr>
              <a:t>)</a:t>
            </a:r>
            <a:r>
              <a:rPr lang="en-US" sz="3200" i="1"/>
              <a:t> = </a:t>
            </a:r>
            <a:r>
              <a:rPr lang="en-US" sz="4000" i="1"/>
              <a:t>∑ </a:t>
            </a:r>
            <a:r>
              <a:rPr lang="en-US" sz="3200" i="1"/>
              <a:t>{</a:t>
            </a:r>
            <a:r>
              <a:rPr lang="en-US" sz="3200" i="1">
                <a:solidFill>
                  <a:srgbClr val="FF0000"/>
                </a:solidFill>
              </a:rPr>
              <a:t>y</a:t>
            </a:r>
            <a:r>
              <a:rPr lang="en-US" sz="3200" i="1" baseline="-25000">
                <a:solidFill>
                  <a:srgbClr val="FF0000"/>
                </a:solidFill>
              </a:rPr>
              <a:t>n</a:t>
            </a:r>
            <a:r>
              <a:rPr lang="en-US" sz="3200" i="1"/>
              <a:t> – </a:t>
            </a:r>
            <a:r>
              <a:rPr lang="en-US" sz="3200" i="1">
                <a:solidFill>
                  <a:srgbClr val="0000FF"/>
                </a:solidFill>
              </a:rPr>
              <a:t>t</a:t>
            </a:r>
            <a:r>
              <a:rPr lang="en-US" sz="3200" i="1" baseline="-25000">
                <a:solidFill>
                  <a:srgbClr val="0000FF"/>
                </a:solidFill>
              </a:rPr>
              <a:t>n</a:t>
            </a:r>
            <a:r>
              <a:rPr lang="en-US" sz="3200" i="1"/>
              <a:t>}</a:t>
            </a:r>
            <a:r>
              <a:rPr lang="en-US" sz="3200" i="1" baseline="30000"/>
              <a:t>2</a:t>
            </a:r>
          </a:p>
        </p:txBody>
      </p:sp>
      <p:sp>
        <p:nvSpPr>
          <p:cNvPr id="7" name="TextBox 6"/>
          <p:cNvSpPr txBox="1"/>
          <p:nvPr/>
        </p:nvSpPr>
        <p:spPr>
          <a:xfrm>
            <a:off x="3210170" y="2219520"/>
            <a:ext cx="1832553" cy="461665"/>
          </a:xfrm>
          <a:prstGeom prst="rect">
            <a:avLst/>
          </a:prstGeom>
          <a:noFill/>
        </p:spPr>
        <p:txBody>
          <a:bodyPr wrap="none" rtlCol="0">
            <a:spAutoFit/>
          </a:bodyPr>
          <a:lstStyle/>
          <a:p>
            <a:r>
              <a:rPr lang="en-US" sz="2400" i="1"/>
              <a:t>error = </a:t>
            </a:r>
            <a:r>
              <a:rPr lang="en-US" sz="2400" i="1">
                <a:solidFill>
                  <a:srgbClr val="0000FF"/>
                </a:solidFill>
              </a:rPr>
              <a:t>(</a:t>
            </a:r>
            <a:r>
              <a:rPr lang="en-US" sz="2400" i="1">
                <a:solidFill>
                  <a:srgbClr val="FF0000"/>
                </a:solidFill>
              </a:rPr>
              <a:t>y</a:t>
            </a:r>
            <a:r>
              <a:rPr lang="en-US" sz="2400" i="1" baseline="-25000">
                <a:solidFill>
                  <a:srgbClr val="FF0000"/>
                </a:solidFill>
              </a:rPr>
              <a:t>n</a:t>
            </a:r>
            <a:r>
              <a:rPr lang="en-US" sz="2400" i="1"/>
              <a:t>-</a:t>
            </a:r>
            <a:r>
              <a:rPr lang="en-US" sz="2400" i="1">
                <a:solidFill>
                  <a:srgbClr val="0000FF"/>
                </a:solidFill>
              </a:rPr>
              <a:t>t</a:t>
            </a:r>
            <a:r>
              <a:rPr lang="en-US" sz="2400" i="1" baseline="-25000">
                <a:solidFill>
                  <a:srgbClr val="0000FF"/>
                </a:solidFill>
              </a:rPr>
              <a:t>n</a:t>
            </a:r>
            <a:r>
              <a:rPr lang="en-US" sz="2400" i="1"/>
              <a:t>)</a:t>
            </a:r>
          </a:p>
        </p:txBody>
      </p:sp>
      <p:sp>
        <p:nvSpPr>
          <p:cNvPr id="8" name="TextBox 7"/>
          <p:cNvSpPr txBox="1"/>
          <p:nvPr/>
        </p:nvSpPr>
        <p:spPr>
          <a:xfrm>
            <a:off x="5031572" y="3260160"/>
            <a:ext cx="1177006" cy="523220"/>
          </a:xfrm>
          <a:prstGeom prst="rect">
            <a:avLst/>
          </a:prstGeom>
          <a:solidFill>
            <a:schemeClr val="bg1"/>
          </a:solidFill>
        </p:spPr>
        <p:txBody>
          <a:bodyPr wrap="square" rtlCol="0">
            <a:spAutoFit/>
          </a:bodyPr>
          <a:lstStyle/>
          <a:p>
            <a:r>
              <a:rPr lang="en-US" sz="2800" i="1">
                <a:solidFill>
                  <a:srgbClr val="FF0000"/>
                </a:solidFill>
              </a:rPr>
              <a:t>y</a:t>
            </a:r>
            <a:r>
              <a:rPr lang="en-US" sz="2800" i="1" baseline="-25000">
                <a:solidFill>
                  <a:srgbClr val="FF0000"/>
                </a:solidFill>
              </a:rPr>
              <a:t>n</a:t>
            </a:r>
            <a:endParaRPr lang="en-US" sz="2800"/>
          </a:p>
        </p:txBody>
      </p:sp>
      <p:sp>
        <p:nvSpPr>
          <p:cNvPr id="9" name="TextBox 8"/>
          <p:cNvSpPr txBox="1"/>
          <p:nvPr/>
        </p:nvSpPr>
        <p:spPr>
          <a:xfrm>
            <a:off x="5042723" y="1557801"/>
            <a:ext cx="428322" cy="523220"/>
          </a:xfrm>
          <a:prstGeom prst="rect">
            <a:avLst/>
          </a:prstGeom>
          <a:solidFill>
            <a:schemeClr val="bg1"/>
          </a:solidFill>
        </p:spPr>
        <p:txBody>
          <a:bodyPr wrap="none" rtlCol="0">
            <a:spAutoFit/>
          </a:bodyPr>
          <a:lstStyle/>
          <a:p>
            <a:r>
              <a:rPr lang="en-US" sz="2800" i="1">
                <a:solidFill>
                  <a:srgbClr val="0000FF"/>
                </a:solidFill>
              </a:rPr>
              <a:t>t</a:t>
            </a:r>
            <a:r>
              <a:rPr lang="en-US" sz="2800" i="1" baseline="-25000">
                <a:solidFill>
                  <a:srgbClr val="0000FF"/>
                </a:solidFill>
              </a:rPr>
              <a:t>n</a:t>
            </a:r>
            <a:endParaRPr lang="en-US" sz="2800"/>
          </a:p>
        </p:txBody>
      </p:sp>
      <p:sp>
        <p:nvSpPr>
          <p:cNvPr id="2" name="TextBox 1">
            <a:extLst>
              <a:ext uri="{FF2B5EF4-FFF2-40B4-BE49-F238E27FC236}">
                <a16:creationId xmlns:a16="http://schemas.microsoft.com/office/drawing/2014/main" id="{E9BBAAB8-3A2D-4F6C-9D66-808A1EE11059}"/>
              </a:ext>
            </a:extLst>
          </p:cNvPr>
          <p:cNvSpPr txBox="1"/>
          <p:nvPr/>
        </p:nvSpPr>
        <p:spPr>
          <a:xfrm>
            <a:off x="7010400" y="5638800"/>
            <a:ext cx="4145302" cy="830997"/>
          </a:xfrm>
          <a:prstGeom prst="rect">
            <a:avLst/>
          </a:prstGeom>
          <a:noFill/>
        </p:spPr>
        <p:txBody>
          <a:bodyPr wrap="none" rtlCol="0">
            <a:spAutoFit/>
          </a:bodyPr>
          <a:lstStyle/>
          <a:p>
            <a:r>
              <a:rPr lang="en-US"/>
              <a:t>Tune model such that difference</a:t>
            </a:r>
          </a:p>
          <a:p>
            <a:r>
              <a:rPr lang="en-US"/>
              <a:t>between </a:t>
            </a:r>
            <a:r>
              <a:rPr lang="en-US" i="1">
                <a:solidFill>
                  <a:srgbClr val="FF0000"/>
                </a:solidFill>
              </a:rPr>
              <a:t>y</a:t>
            </a:r>
            <a:r>
              <a:rPr lang="en-US" i="1" baseline="-25000">
                <a:solidFill>
                  <a:srgbClr val="FF0000"/>
                </a:solidFill>
              </a:rPr>
              <a:t>n</a:t>
            </a:r>
            <a:r>
              <a:rPr lang="en-US" i="1"/>
              <a:t> </a:t>
            </a:r>
            <a:r>
              <a:rPr lang="en-US"/>
              <a:t>and</a:t>
            </a:r>
            <a:r>
              <a:rPr lang="en-US" i="1"/>
              <a:t> </a:t>
            </a:r>
            <a:r>
              <a:rPr lang="en-US" i="1">
                <a:solidFill>
                  <a:srgbClr val="0000FF"/>
                </a:solidFill>
              </a:rPr>
              <a:t>t</a:t>
            </a:r>
            <a:r>
              <a:rPr lang="en-US" i="1" baseline="-25000">
                <a:solidFill>
                  <a:srgbClr val="0000FF"/>
                </a:solidFill>
              </a:rPr>
              <a:t>n </a:t>
            </a:r>
            <a:r>
              <a:rPr lang="en-US"/>
              <a:t>gets smaller</a:t>
            </a:r>
            <a:endParaRPr lang="nl-NL"/>
          </a:p>
        </p:txBody>
      </p:sp>
    </p:spTree>
    <p:extLst>
      <p:ext uri="{BB962C8B-B14F-4D97-AF65-F5344CB8AC3E}">
        <p14:creationId xmlns:p14="http://schemas.microsoft.com/office/powerpoint/2010/main" val="17047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a:t>Much better: 3</a:t>
            </a:r>
            <a:r>
              <a:rPr lang="en-GB" altLang="en-US" baseline="30000"/>
              <a:t>rd</a:t>
            </a:r>
            <a:r>
              <a:rPr lang="en-GB" altLang="en-US"/>
              <a:t> Order Polynomial</a:t>
            </a:r>
          </a:p>
        </p:txBody>
      </p:sp>
      <p:pic>
        <p:nvPicPr>
          <p:cNvPr id="14339" name="Content Placeholder 3" descr="Figure1.4c.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4" y="1212940"/>
            <a:ext cx="7069287" cy="5251470"/>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18</a:t>
            </a:fld>
            <a:endParaRPr lang="en-US"/>
          </a:p>
        </p:txBody>
      </p:sp>
      <p:sp>
        <p:nvSpPr>
          <p:cNvPr id="6" name="TextBox 5"/>
          <p:cNvSpPr txBox="1"/>
          <p:nvPr/>
        </p:nvSpPr>
        <p:spPr>
          <a:xfrm>
            <a:off x="344268" y="1399735"/>
            <a:ext cx="2186304" cy="461665"/>
          </a:xfrm>
          <a:prstGeom prst="rect">
            <a:avLst/>
          </a:prstGeom>
          <a:noFill/>
        </p:spPr>
        <p:txBody>
          <a:bodyPr wrap="none" rtlCol="0">
            <a:spAutoFit/>
          </a:bodyPr>
          <a:lstStyle/>
          <a:p>
            <a:pPr marL="342900" indent="-342900">
              <a:buFont typeface="Arial" panose="020B0604020202020204" pitchFamily="34" charset="0"/>
              <a:buChar char="•"/>
            </a:pPr>
            <a:r>
              <a:rPr lang="en-US" sz="2400"/>
              <a:t>4 parameters</a:t>
            </a:r>
          </a:p>
        </p:txBody>
      </p:sp>
      <p:sp>
        <p:nvSpPr>
          <p:cNvPr id="7" name="TextBox 6"/>
          <p:cNvSpPr txBox="1"/>
          <p:nvPr/>
        </p:nvSpPr>
        <p:spPr>
          <a:xfrm>
            <a:off x="7648935" y="3720250"/>
            <a:ext cx="805029" cy="369332"/>
          </a:xfrm>
          <a:prstGeom prst="rect">
            <a:avLst/>
          </a:prstGeom>
          <a:noFill/>
        </p:spPr>
        <p:txBody>
          <a:bodyPr wrap="none" rtlCol="0">
            <a:spAutoFit/>
          </a:bodyPr>
          <a:lstStyle/>
          <a:p>
            <a:r>
              <a:rPr lang="en-US" b="1">
                <a:solidFill>
                  <a:srgbClr val="FF0000"/>
                </a:solidFill>
              </a:rPr>
              <a:t>Model</a:t>
            </a:r>
          </a:p>
        </p:txBody>
      </p:sp>
      <p:sp>
        <p:nvSpPr>
          <p:cNvPr id="8" name="TextBox 7"/>
          <p:cNvSpPr txBox="1"/>
          <p:nvPr/>
        </p:nvSpPr>
        <p:spPr>
          <a:xfrm>
            <a:off x="344268" y="6110467"/>
            <a:ext cx="7109639"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a:t>
            </a:r>
            <a:r>
              <a:rPr lang="en-US" sz="3200" i="1">
                <a:solidFill>
                  <a:srgbClr val="FF0000"/>
                </a:solidFill>
              </a:rPr>
              <a:t>w</a:t>
            </a:r>
            <a:r>
              <a:rPr lang="en-US" sz="3200" i="1" baseline="-25000">
                <a:solidFill>
                  <a:srgbClr val="FF0000"/>
                </a:solidFill>
              </a:rPr>
              <a:t>3</a:t>
            </a:r>
            <a:r>
              <a:rPr lang="en-US" sz="3200" i="1"/>
              <a:t>x</a:t>
            </a:r>
            <a:r>
              <a:rPr lang="en-US" sz="3200" i="1" baseline="30000"/>
              <a:t>3 </a:t>
            </a:r>
          </a:p>
        </p:txBody>
      </p:sp>
      <p:graphicFrame>
        <p:nvGraphicFramePr>
          <p:cNvPr id="11" name="Table 10"/>
          <p:cNvGraphicFramePr>
            <a:graphicFrameLocks noGrp="1"/>
          </p:cNvGraphicFramePr>
          <p:nvPr/>
        </p:nvGraphicFramePr>
        <p:xfrm>
          <a:off x="383458" y="3965093"/>
          <a:ext cx="2753637" cy="1981200"/>
        </p:xfrm>
        <a:graphic>
          <a:graphicData uri="http://schemas.openxmlformats.org/drawingml/2006/table">
            <a:tbl>
              <a:tblPr firstRow="1" bandRow="1">
                <a:tableStyleId>{5C22544A-7EE6-4342-B048-85BDC9FD1C3A}</a:tableStyleId>
              </a:tblPr>
              <a:tblGrid>
                <a:gridCol w="1369142">
                  <a:extLst>
                    <a:ext uri="{9D8B030D-6E8A-4147-A177-3AD203B41FA5}">
                      <a16:colId xmlns:a16="http://schemas.microsoft.com/office/drawing/2014/main" val="20000"/>
                    </a:ext>
                  </a:extLst>
                </a:gridCol>
                <a:gridCol w="1384495">
                  <a:extLst>
                    <a:ext uri="{9D8B030D-6E8A-4147-A177-3AD203B41FA5}">
                      <a16:colId xmlns:a16="http://schemas.microsoft.com/office/drawing/2014/main" val="20001"/>
                    </a:ext>
                  </a:extLst>
                </a:gridCol>
              </a:tblGrid>
              <a:tr h="370840">
                <a:tc>
                  <a:txBody>
                    <a:bodyPr/>
                    <a:lstStyle/>
                    <a:p>
                      <a:r>
                        <a:rPr lang="en-US" sz="2000"/>
                        <a:t>Parameter</a:t>
                      </a:r>
                    </a:p>
                  </a:txBody>
                  <a:tcPr/>
                </a:tc>
                <a:tc>
                  <a:txBody>
                    <a:bodyPr/>
                    <a:lstStyle/>
                    <a:p>
                      <a:r>
                        <a:rPr lang="en-US" sz="2000"/>
                        <a:t>Value</a:t>
                      </a:r>
                    </a:p>
                  </a:txBody>
                  <a:tcPr/>
                </a:tc>
                <a:extLst>
                  <a:ext uri="{0D108BD9-81ED-4DB2-BD59-A6C34878D82A}">
                    <a16:rowId xmlns:a16="http://schemas.microsoft.com/office/drawing/2014/main" val="10000"/>
                  </a:ext>
                </a:extLst>
              </a:tr>
              <a:tr h="370840">
                <a:tc>
                  <a:txBody>
                    <a:bodyPr/>
                    <a:lstStyle/>
                    <a:p>
                      <a:r>
                        <a:rPr lang="en-US" sz="2000" i="1">
                          <a:latin typeface="Comic Sans MS" panose="030F0702030302020204" pitchFamily="66" charset="0"/>
                        </a:rPr>
                        <a:t>w</a:t>
                      </a:r>
                      <a:r>
                        <a:rPr lang="en-US" sz="2000" i="1" baseline="-25000">
                          <a:latin typeface="Comic Sans MS" panose="030F0702030302020204" pitchFamily="66" charset="0"/>
                        </a:rPr>
                        <a:t>0</a:t>
                      </a:r>
                    </a:p>
                  </a:txBody>
                  <a:tcPr/>
                </a:tc>
                <a:tc>
                  <a:txBody>
                    <a:bodyPr/>
                    <a:lstStyle/>
                    <a:p>
                      <a:pPr algn="r"/>
                      <a:r>
                        <a:rPr lang="en-US" sz="2000" b="1">
                          <a:latin typeface="Courier New" panose="02070309020205020404" pitchFamily="49" charset="0"/>
                          <a:cs typeface="Courier New" panose="02070309020205020404" pitchFamily="49" charset="0"/>
                        </a:rPr>
                        <a:t>0.31</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1</a:t>
                      </a:r>
                    </a:p>
                  </a:txBody>
                  <a:tcPr/>
                </a:tc>
                <a:tc>
                  <a:txBody>
                    <a:bodyPr/>
                    <a:lstStyle/>
                    <a:p>
                      <a:pPr algn="r"/>
                      <a:r>
                        <a:rPr lang="en-US" sz="2000" b="1">
                          <a:latin typeface="Courier New" panose="02070309020205020404" pitchFamily="49" charset="0"/>
                          <a:cs typeface="Courier New" panose="02070309020205020404" pitchFamily="49" charset="0"/>
                        </a:rPr>
                        <a:t>7.99</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2</a:t>
                      </a:r>
                    </a:p>
                  </a:txBody>
                  <a:tcPr/>
                </a:tc>
                <a:tc>
                  <a:txBody>
                    <a:bodyPr/>
                    <a:lstStyle/>
                    <a:p>
                      <a:pPr algn="r"/>
                      <a:r>
                        <a:rPr lang="en-US" sz="2000" b="1">
                          <a:latin typeface="Courier New" panose="02070309020205020404" pitchFamily="49" charset="0"/>
                          <a:cs typeface="Courier New" panose="02070309020205020404" pitchFamily="49" charset="0"/>
                        </a:rPr>
                        <a:t>-25.43</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3</a:t>
                      </a:r>
                    </a:p>
                  </a:txBody>
                  <a:tcPr/>
                </a:tc>
                <a:tc>
                  <a:txBody>
                    <a:bodyPr/>
                    <a:lstStyle/>
                    <a:p>
                      <a:pPr algn="r"/>
                      <a:r>
                        <a:rPr lang="en-US" sz="2000" b="1">
                          <a:latin typeface="Courier New" panose="02070309020205020404" pitchFamily="49" charset="0"/>
                          <a:cs typeface="Courier New" panose="02070309020205020404" pitchFamily="49" charset="0"/>
                        </a:rPr>
                        <a:t>17.37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684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a:t>9</a:t>
            </a:r>
            <a:r>
              <a:rPr lang="en-GB" altLang="en-US" baseline="30000"/>
              <a:t>th</a:t>
            </a:r>
            <a:r>
              <a:rPr lang="en-GB" altLang="en-US"/>
              <a:t> Order Polynomial =&gt; Overfitting</a:t>
            </a:r>
          </a:p>
        </p:txBody>
      </p:sp>
      <p:pic>
        <p:nvPicPr>
          <p:cNvPr id="15363" name="Content Placeholder 3" descr="Figure1.4d.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8226" y="1097517"/>
            <a:ext cx="7267574" cy="5397657"/>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19</a:t>
            </a:fld>
            <a:endParaRPr lang="en-US"/>
          </a:p>
        </p:txBody>
      </p:sp>
      <p:graphicFrame>
        <p:nvGraphicFramePr>
          <p:cNvPr id="4" name="Table 3"/>
          <p:cNvGraphicFramePr>
            <a:graphicFrameLocks noGrp="1"/>
          </p:cNvGraphicFramePr>
          <p:nvPr/>
        </p:nvGraphicFramePr>
        <p:xfrm>
          <a:off x="383458" y="1813560"/>
          <a:ext cx="2893142" cy="4358640"/>
        </p:xfrm>
        <a:graphic>
          <a:graphicData uri="http://schemas.openxmlformats.org/drawingml/2006/table">
            <a:tbl>
              <a:tblPr firstRow="1" bandRow="1">
                <a:tableStyleId>{5C22544A-7EE6-4342-B048-85BDC9FD1C3A}</a:tableStyleId>
              </a:tblPr>
              <a:tblGrid>
                <a:gridCol w="1438506">
                  <a:extLst>
                    <a:ext uri="{9D8B030D-6E8A-4147-A177-3AD203B41FA5}">
                      <a16:colId xmlns:a16="http://schemas.microsoft.com/office/drawing/2014/main" val="20000"/>
                    </a:ext>
                  </a:extLst>
                </a:gridCol>
                <a:gridCol w="1454636">
                  <a:extLst>
                    <a:ext uri="{9D8B030D-6E8A-4147-A177-3AD203B41FA5}">
                      <a16:colId xmlns:a16="http://schemas.microsoft.com/office/drawing/2014/main" val="20001"/>
                    </a:ext>
                  </a:extLst>
                </a:gridCol>
              </a:tblGrid>
              <a:tr h="370840">
                <a:tc>
                  <a:txBody>
                    <a:bodyPr/>
                    <a:lstStyle/>
                    <a:p>
                      <a:r>
                        <a:rPr lang="en-US" sz="2000"/>
                        <a:t>Parameter</a:t>
                      </a:r>
                    </a:p>
                  </a:txBody>
                  <a:tcPr/>
                </a:tc>
                <a:tc>
                  <a:txBody>
                    <a:bodyPr/>
                    <a:lstStyle/>
                    <a:p>
                      <a:r>
                        <a:rPr lang="en-US" sz="2000"/>
                        <a:t>Value</a:t>
                      </a:r>
                    </a:p>
                  </a:txBody>
                  <a:tcPr/>
                </a:tc>
                <a:extLst>
                  <a:ext uri="{0D108BD9-81ED-4DB2-BD59-A6C34878D82A}">
                    <a16:rowId xmlns:a16="http://schemas.microsoft.com/office/drawing/2014/main" val="10000"/>
                  </a:ext>
                </a:extLst>
              </a:tr>
              <a:tr h="370840">
                <a:tc>
                  <a:txBody>
                    <a:bodyPr/>
                    <a:lstStyle/>
                    <a:p>
                      <a:r>
                        <a:rPr lang="en-US" sz="2000" i="1">
                          <a:latin typeface="Comic Sans MS" panose="030F0702030302020204" pitchFamily="66" charset="0"/>
                        </a:rPr>
                        <a:t>w</a:t>
                      </a:r>
                      <a:r>
                        <a:rPr lang="en-US" sz="2000" i="1" baseline="-25000">
                          <a:latin typeface="Comic Sans MS" panose="030F0702030302020204" pitchFamily="66" charset="0"/>
                        </a:rPr>
                        <a:t>0</a:t>
                      </a:r>
                    </a:p>
                  </a:txBody>
                  <a:tcPr/>
                </a:tc>
                <a:tc>
                  <a:txBody>
                    <a:bodyPr/>
                    <a:lstStyle/>
                    <a:p>
                      <a:pPr algn="r"/>
                      <a:r>
                        <a:rPr lang="en-US" sz="2000" b="1">
                          <a:latin typeface="Courier New" panose="02070309020205020404" pitchFamily="49" charset="0"/>
                          <a:cs typeface="Courier New" panose="02070309020205020404" pitchFamily="49" charset="0"/>
                        </a:rPr>
                        <a:t>0.35</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1</a:t>
                      </a:r>
                    </a:p>
                  </a:txBody>
                  <a:tcPr/>
                </a:tc>
                <a:tc>
                  <a:txBody>
                    <a:bodyPr/>
                    <a:lstStyle/>
                    <a:p>
                      <a:pPr algn="r"/>
                      <a:r>
                        <a:rPr lang="en-US" sz="2000" b="1">
                          <a:latin typeface="Courier New" panose="02070309020205020404" pitchFamily="49" charset="0"/>
                          <a:cs typeface="Courier New" panose="02070309020205020404" pitchFamily="49" charset="0"/>
                        </a:rPr>
                        <a:t>232</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2</a:t>
                      </a:r>
                    </a:p>
                  </a:txBody>
                  <a:tcPr/>
                </a:tc>
                <a:tc>
                  <a:txBody>
                    <a:bodyPr/>
                    <a:lstStyle/>
                    <a:p>
                      <a:pPr algn="r"/>
                      <a:r>
                        <a:rPr lang="en-US" sz="2000" b="1">
                          <a:latin typeface="Courier New" panose="02070309020205020404" pitchFamily="49" charset="0"/>
                          <a:cs typeface="Courier New" panose="02070309020205020404" pitchFamily="49" charset="0"/>
                        </a:rPr>
                        <a:t>-5321</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3</a:t>
                      </a:r>
                    </a:p>
                  </a:txBody>
                  <a:tcPr/>
                </a:tc>
                <a:tc>
                  <a:txBody>
                    <a:bodyPr/>
                    <a:lstStyle/>
                    <a:p>
                      <a:pPr algn="r"/>
                      <a:r>
                        <a:rPr lang="en-US" sz="2000" b="1">
                          <a:latin typeface="Courier New" panose="02070309020205020404" pitchFamily="49" charset="0"/>
                          <a:cs typeface="Courier New" panose="02070309020205020404" pitchFamily="49" charset="0"/>
                        </a:rPr>
                        <a:t>45688</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4</a:t>
                      </a:r>
                    </a:p>
                  </a:txBody>
                  <a:tcPr/>
                </a:tc>
                <a:tc>
                  <a:txBody>
                    <a:bodyPr/>
                    <a:lstStyle/>
                    <a:p>
                      <a:pPr algn="r"/>
                      <a:r>
                        <a:rPr lang="en-US" sz="2000" b="1">
                          <a:latin typeface="Courier New" panose="02070309020205020404" pitchFamily="49" charset="0"/>
                          <a:cs typeface="Courier New" panose="02070309020205020404" pitchFamily="49" charset="0"/>
                        </a:rPr>
                        <a:t>-231630</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5</a:t>
                      </a:r>
                    </a:p>
                  </a:txBody>
                  <a:tcPr/>
                </a:tc>
                <a:tc>
                  <a:txBody>
                    <a:bodyPr/>
                    <a:lstStyle/>
                    <a:p>
                      <a:pPr algn="r"/>
                      <a:r>
                        <a:rPr lang="en-US" sz="2000" b="1">
                          <a:latin typeface="Courier New" panose="02070309020205020404" pitchFamily="49" charset="0"/>
                          <a:cs typeface="Courier New" panose="02070309020205020404" pitchFamily="49" charset="0"/>
                        </a:rPr>
                        <a:t>640042</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6</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-1061800</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7</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1042400</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8</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-557682</a:t>
                      </a:r>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9</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125201</a:t>
                      </a:r>
                    </a:p>
                  </a:txBody>
                  <a:tcPr/>
                </a:tc>
                <a:extLst>
                  <a:ext uri="{0D108BD9-81ED-4DB2-BD59-A6C34878D82A}">
                    <a16:rowId xmlns:a16="http://schemas.microsoft.com/office/drawing/2014/main" val="10010"/>
                  </a:ext>
                </a:extLst>
              </a:tr>
            </a:tbl>
          </a:graphicData>
        </a:graphic>
      </p:graphicFrame>
      <p:sp>
        <p:nvSpPr>
          <p:cNvPr id="7" name="TextBox 6"/>
          <p:cNvSpPr txBox="1"/>
          <p:nvPr/>
        </p:nvSpPr>
        <p:spPr>
          <a:xfrm>
            <a:off x="5474447" y="2917363"/>
            <a:ext cx="805029" cy="369332"/>
          </a:xfrm>
          <a:prstGeom prst="rect">
            <a:avLst/>
          </a:prstGeom>
          <a:noFill/>
        </p:spPr>
        <p:txBody>
          <a:bodyPr wrap="none" rtlCol="0">
            <a:spAutoFit/>
          </a:bodyPr>
          <a:lstStyle/>
          <a:p>
            <a:r>
              <a:rPr lang="en-US" b="1">
                <a:solidFill>
                  <a:srgbClr val="FF0000"/>
                </a:solidFill>
              </a:rPr>
              <a:t>Model</a:t>
            </a:r>
          </a:p>
        </p:txBody>
      </p:sp>
      <p:sp>
        <p:nvSpPr>
          <p:cNvPr id="8" name="TextBox 7"/>
          <p:cNvSpPr txBox="1"/>
          <p:nvPr/>
        </p:nvSpPr>
        <p:spPr>
          <a:xfrm>
            <a:off x="344268" y="1145735"/>
            <a:ext cx="2341795" cy="461665"/>
          </a:xfrm>
          <a:prstGeom prst="rect">
            <a:avLst/>
          </a:prstGeom>
          <a:noFill/>
        </p:spPr>
        <p:txBody>
          <a:bodyPr wrap="none" rtlCol="0">
            <a:spAutoFit/>
          </a:bodyPr>
          <a:lstStyle/>
          <a:p>
            <a:pPr marL="342900" indent="-342900">
              <a:buFont typeface="Arial" panose="020B0604020202020204" pitchFamily="34" charset="0"/>
              <a:buChar char="•"/>
            </a:pPr>
            <a:r>
              <a:rPr lang="en-US" sz="2400"/>
              <a:t>10 parameters</a:t>
            </a:r>
          </a:p>
        </p:txBody>
      </p:sp>
      <p:sp>
        <p:nvSpPr>
          <p:cNvPr id="9" name="TextBox 8"/>
          <p:cNvSpPr txBox="1"/>
          <p:nvPr/>
        </p:nvSpPr>
        <p:spPr>
          <a:xfrm>
            <a:off x="490379" y="6204466"/>
            <a:ext cx="7614585"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 + </a:t>
            </a:r>
            <a:r>
              <a:rPr lang="en-US" sz="3200" i="1">
                <a:solidFill>
                  <a:srgbClr val="FF0000"/>
                </a:solidFill>
              </a:rPr>
              <a:t>w</a:t>
            </a:r>
            <a:r>
              <a:rPr lang="en-US" sz="3200" i="1" baseline="-25000">
                <a:solidFill>
                  <a:srgbClr val="FF0000"/>
                </a:solidFill>
              </a:rPr>
              <a:t>9</a:t>
            </a:r>
            <a:r>
              <a:rPr lang="en-US" sz="3200" i="1"/>
              <a:t>x</a:t>
            </a:r>
            <a:r>
              <a:rPr lang="en-US" sz="3200" i="1" baseline="30000"/>
              <a:t>9</a:t>
            </a:r>
          </a:p>
        </p:txBody>
      </p:sp>
    </p:spTree>
    <p:extLst>
      <p:ext uri="{BB962C8B-B14F-4D97-AF65-F5344CB8AC3E}">
        <p14:creationId xmlns:p14="http://schemas.microsoft.com/office/powerpoint/2010/main" val="12198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(IA, 5LIL0)</a:t>
            </a:r>
          </a:p>
        </p:txBody>
      </p:sp>
      <p:sp>
        <p:nvSpPr>
          <p:cNvPr id="3" name="Content Placeholder 2"/>
          <p:cNvSpPr>
            <a:spLocks noGrp="1"/>
          </p:cNvSpPr>
          <p:nvPr>
            <p:ph idx="1"/>
          </p:nvPr>
        </p:nvSpPr>
        <p:spPr/>
        <p:txBody>
          <a:bodyPr/>
          <a:lstStyle/>
          <a:p>
            <a:r>
              <a:rPr lang="en-US" noProof="0">
                <a:solidFill>
                  <a:schemeClr val="accent2"/>
                </a:solidFill>
              </a:rPr>
              <a:t>Experimental course</a:t>
            </a:r>
            <a:r>
              <a:rPr lang="en-US" noProof="0"/>
              <a:t>, with focus </a:t>
            </a:r>
            <a:r>
              <a:rPr lang="en-US" noProof="0" dirty="0"/>
              <a:t>on </a:t>
            </a:r>
            <a:r>
              <a:rPr lang="en-US" noProof="0">
                <a:solidFill>
                  <a:srgbClr val="FF0000"/>
                </a:solidFill>
              </a:rPr>
              <a:t>Deep Learning with ANNs</a:t>
            </a:r>
            <a:endParaRPr lang="en-US" noProof="0" dirty="0">
              <a:solidFill>
                <a:srgbClr val="FF0000"/>
              </a:solidFill>
            </a:endParaRPr>
          </a:p>
          <a:p>
            <a:endParaRPr lang="en-US" noProof="0"/>
          </a:p>
          <a:p>
            <a:r>
              <a:rPr lang="en-US" noProof="0"/>
              <a:t>What's Deep Learning?</a:t>
            </a:r>
            <a:endParaRPr lang="en-US" noProof="0" dirty="0"/>
          </a:p>
          <a:p>
            <a:pPr lvl="1"/>
            <a:r>
              <a:rPr lang="en-US" b="1" noProof="0" dirty="0"/>
              <a:t>self learning</a:t>
            </a:r>
            <a:r>
              <a:rPr lang="en-US" noProof="0" dirty="0"/>
              <a:t> algorithms</a:t>
            </a:r>
          </a:p>
          <a:p>
            <a:pPr lvl="1"/>
            <a:r>
              <a:rPr lang="en-US" noProof="0" dirty="0"/>
              <a:t>using </a:t>
            </a:r>
            <a:r>
              <a:rPr lang="en-US" b="1" noProof="0" dirty="0"/>
              <a:t>huge data sets</a:t>
            </a:r>
            <a:r>
              <a:rPr lang="en-US" noProof="0" dirty="0"/>
              <a:t> to learn</a:t>
            </a:r>
          </a:p>
          <a:p>
            <a:pPr lvl="1"/>
            <a:r>
              <a:rPr lang="en-US" noProof="0" dirty="0"/>
              <a:t>deep: </a:t>
            </a:r>
            <a:r>
              <a:rPr lang="en-US" b="1" noProof="0" dirty="0"/>
              <a:t>many</a:t>
            </a:r>
            <a:r>
              <a:rPr lang="en-US" noProof="0" dirty="0"/>
              <a:t> "</a:t>
            </a:r>
            <a:r>
              <a:rPr lang="en-US" noProof="0"/>
              <a:t>learning </a:t>
            </a:r>
            <a:r>
              <a:rPr lang="en-US" b="1" noProof="0"/>
              <a:t>layers</a:t>
            </a:r>
            <a:r>
              <a:rPr lang="en-US" noProof="0"/>
              <a:t>"</a:t>
            </a:r>
          </a:p>
          <a:p>
            <a:pPr lvl="1"/>
            <a:r>
              <a:rPr lang="nl-NL" b="1" noProof="0"/>
              <a:t>brain inspired</a:t>
            </a:r>
            <a:r>
              <a:rPr lang="nl-NL" noProof="0"/>
              <a:t>, based on neurons and synapses (connections)</a:t>
            </a:r>
            <a:endParaRPr lang="en-US" noProof="0"/>
          </a:p>
          <a:p>
            <a:pPr lvl="1"/>
            <a:r>
              <a:rPr lang="en-US"/>
              <a:t>h</a:t>
            </a:r>
            <a:r>
              <a:rPr lang="en-US" noProof="0"/>
              <a:t>igh classification </a:t>
            </a:r>
            <a:r>
              <a:rPr lang="en-US" b="1" noProof="0"/>
              <a:t>accuracy</a:t>
            </a:r>
            <a:endParaRPr lang="en-US" b="1" noProof="0" dirty="0"/>
          </a:p>
          <a:p>
            <a:r>
              <a:rPr lang="en-US" noProof="0"/>
              <a:t>Many applications; the hype started with: </a:t>
            </a:r>
            <a:r>
              <a:rPr lang="en-US" b="1" noProof="0"/>
              <a:t>ImageNet</a:t>
            </a:r>
            <a:endParaRPr lang="en-US" b="1" noProof="0" dirty="0"/>
          </a:p>
        </p:txBody>
      </p:sp>
      <p:sp>
        <p:nvSpPr>
          <p:cNvPr id="4" name="Date Placeholder 3"/>
          <p:cNvSpPr>
            <a:spLocks noGrp="1"/>
          </p:cNvSpPr>
          <p:nvPr>
            <p:ph type="dt" sz="half" idx="10"/>
          </p:nvPr>
        </p:nvSpPr>
        <p:spPr/>
        <p:txBody>
          <a:bodyPr/>
          <a:lstStyle/>
          <a:p>
            <a:pPr>
              <a:defRPr/>
            </a:pPr>
            <a:r>
              <a:rPr lang="en-US"/>
              <a:t>IA 5LIL0</a:t>
            </a:r>
            <a:endParaRPr lang="en-US" dirty="0"/>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2</a:t>
            </a:fld>
            <a:endParaRPr lang="en-US" dirty="0"/>
          </a:p>
        </p:txBody>
      </p:sp>
    </p:spTree>
    <p:extLst>
      <p:ext uri="{BB962C8B-B14F-4D97-AF65-F5344CB8AC3E}">
        <p14:creationId xmlns:p14="http://schemas.microsoft.com/office/powerpoint/2010/main" val="19352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down)">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descr="Figure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1" y="277969"/>
            <a:ext cx="7162799" cy="5226030"/>
          </a:xfrm>
        </p:spPr>
      </p:pic>
      <p:sp>
        <p:nvSpPr>
          <p:cNvPr id="16388" name="TextBox 4"/>
          <p:cNvSpPr txBox="1">
            <a:spLocks noChangeArrowheads="1"/>
          </p:cNvSpPr>
          <p:nvPr/>
        </p:nvSpPr>
        <p:spPr bwMode="auto">
          <a:xfrm>
            <a:off x="609600" y="5918200"/>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t>Root-Mean-Square (RMS) Error:</a:t>
            </a:r>
          </a:p>
        </p:txBody>
      </p:sp>
      <p:pic>
        <p:nvPicPr>
          <p:cNvPr id="16389" name="Picture 6" descr="TP_tmp.emf"/>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927725"/>
            <a:ext cx="38812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20</a:t>
            </a:fld>
            <a:endParaRPr lang="en-US"/>
          </a:p>
        </p:txBody>
      </p:sp>
      <p:sp>
        <p:nvSpPr>
          <p:cNvPr id="4" name="TextBox 3"/>
          <p:cNvSpPr txBox="1"/>
          <p:nvPr/>
        </p:nvSpPr>
        <p:spPr>
          <a:xfrm>
            <a:off x="9775373" y="5273166"/>
            <a:ext cx="1979773" cy="584775"/>
          </a:xfrm>
          <a:prstGeom prst="rect">
            <a:avLst/>
          </a:prstGeom>
          <a:noFill/>
        </p:spPr>
        <p:txBody>
          <a:bodyPr wrap="none" rtlCol="0">
            <a:spAutoFit/>
          </a:bodyPr>
          <a:lstStyle/>
          <a:p>
            <a:r>
              <a:rPr lang="en-US" sz="3200" i="1"/>
              <a:t>Overfitting</a:t>
            </a:r>
          </a:p>
        </p:txBody>
      </p:sp>
      <p:cxnSp>
        <p:nvCxnSpPr>
          <p:cNvPr id="10" name="Straight Arrow Connector 9"/>
          <p:cNvCxnSpPr/>
          <p:nvPr/>
        </p:nvCxnSpPr>
        <p:spPr>
          <a:xfrm flipH="1" flipV="1">
            <a:off x="9367608" y="4996543"/>
            <a:ext cx="505735" cy="5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86" name="Title 1"/>
          <p:cNvSpPr>
            <a:spLocks noGrp="1"/>
          </p:cNvSpPr>
          <p:nvPr>
            <p:ph type="title"/>
          </p:nvPr>
        </p:nvSpPr>
        <p:spPr/>
        <p:txBody>
          <a:bodyPr/>
          <a:lstStyle/>
          <a:p>
            <a:r>
              <a:rPr lang="en-GB" altLang="en-US"/>
              <a:t>Over-fitting</a:t>
            </a:r>
          </a:p>
        </p:txBody>
      </p:sp>
    </p:spTree>
    <p:extLst>
      <p:ext uri="{BB962C8B-B14F-4D97-AF65-F5344CB8AC3E}">
        <p14:creationId xmlns:p14="http://schemas.microsoft.com/office/powerpoint/2010/main" val="71409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a:t>Polynomial Coefficients   </a:t>
            </a:r>
            <a:endParaRPr lang="en-GB" altLang="en-US">
              <a:latin typeface="cmmi10" pitchFamily="34" charset="0"/>
            </a:endParaRPr>
          </a:p>
        </p:txBody>
      </p:sp>
      <p:pic>
        <p:nvPicPr>
          <p:cNvPr id="17411"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189" y="1600201"/>
            <a:ext cx="6715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21</a:t>
            </a:fld>
            <a:endParaRPr lang="en-US"/>
          </a:p>
        </p:txBody>
      </p:sp>
    </p:spTree>
    <p:extLst>
      <p:ext uri="{BB962C8B-B14F-4D97-AF65-F5344CB8AC3E}">
        <p14:creationId xmlns:p14="http://schemas.microsoft.com/office/powerpoint/2010/main" val="298877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descr="Figure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1" y="277969"/>
            <a:ext cx="7162799" cy="5226030"/>
          </a:xfrm>
        </p:spPr>
      </p:pic>
      <p:sp>
        <p:nvSpPr>
          <p:cNvPr id="16388" name="TextBox 4"/>
          <p:cNvSpPr txBox="1">
            <a:spLocks noChangeArrowheads="1"/>
          </p:cNvSpPr>
          <p:nvPr/>
        </p:nvSpPr>
        <p:spPr bwMode="auto">
          <a:xfrm>
            <a:off x="609600" y="5918200"/>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t>Root-Mean-Square (RMS) Error:</a:t>
            </a:r>
          </a:p>
        </p:txBody>
      </p:sp>
      <p:pic>
        <p:nvPicPr>
          <p:cNvPr id="16389" name="Picture 6" descr="TP_tmp.emf"/>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927725"/>
            <a:ext cx="38812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22</a:t>
            </a:fld>
            <a:endParaRPr lang="en-US"/>
          </a:p>
        </p:txBody>
      </p:sp>
      <p:sp>
        <p:nvSpPr>
          <p:cNvPr id="4" name="TextBox 3"/>
          <p:cNvSpPr txBox="1"/>
          <p:nvPr/>
        </p:nvSpPr>
        <p:spPr>
          <a:xfrm>
            <a:off x="9775373" y="5273166"/>
            <a:ext cx="1979773" cy="584775"/>
          </a:xfrm>
          <a:prstGeom prst="rect">
            <a:avLst/>
          </a:prstGeom>
          <a:noFill/>
        </p:spPr>
        <p:txBody>
          <a:bodyPr wrap="none" rtlCol="0">
            <a:spAutoFit/>
          </a:bodyPr>
          <a:lstStyle/>
          <a:p>
            <a:r>
              <a:rPr lang="en-US" sz="3200" i="1"/>
              <a:t>Overfitting</a:t>
            </a:r>
          </a:p>
        </p:txBody>
      </p:sp>
      <p:cxnSp>
        <p:nvCxnSpPr>
          <p:cNvPr id="10" name="Straight Arrow Connector 9"/>
          <p:cNvCxnSpPr/>
          <p:nvPr/>
        </p:nvCxnSpPr>
        <p:spPr>
          <a:xfrm flipH="1" flipV="1">
            <a:off x="9367608" y="4996543"/>
            <a:ext cx="505735" cy="5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86" name="Title 1"/>
          <p:cNvSpPr>
            <a:spLocks noGrp="1"/>
          </p:cNvSpPr>
          <p:nvPr>
            <p:ph type="title"/>
          </p:nvPr>
        </p:nvSpPr>
        <p:spPr/>
        <p:txBody>
          <a:bodyPr/>
          <a:lstStyle/>
          <a:p>
            <a:r>
              <a:rPr lang="en-GB" altLang="en-US"/>
              <a:t>Over-fitting</a:t>
            </a:r>
          </a:p>
        </p:txBody>
      </p:sp>
    </p:spTree>
    <p:extLst>
      <p:ext uri="{BB962C8B-B14F-4D97-AF65-F5344CB8AC3E}">
        <p14:creationId xmlns:p14="http://schemas.microsoft.com/office/powerpoint/2010/main" val="1875119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a:t>Increasing Data Set Size to 100 points </a:t>
            </a:r>
          </a:p>
        </p:txBody>
      </p:sp>
      <p:sp>
        <p:nvSpPr>
          <p:cNvPr id="18437" name="TextBox 6"/>
          <p:cNvSpPr txBox="1">
            <a:spLocks noChangeArrowheads="1"/>
          </p:cNvSpPr>
          <p:nvPr/>
        </p:nvSpPr>
        <p:spPr bwMode="auto">
          <a:xfrm>
            <a:off x="533400" y="13716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9</a:t>
            </a:r>
            <a:r>
              <a:rPr lang="en-GB" altLang="en-US" sz="3200" baseline="30000"/>
              <a:t>th</a:t>
            </a:r>
            <a:r>
              <a:rPr lang="en-GB" altLang="en-US" sz="3200"/>
              <a:t> Order Polynomial</a:t>
            </a:r>
          </a:p>
          <a:p>
            <a:r>
              <a:rPr lang="en-GB" altLang="en-US" sz="3200"/>
              <a:t>N = 100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23</a:t>
            </a:fld>
            <a:endParaRPr lang="en-US"/>
          </a:p>
        </p:txBody>
      </p:sp>
      <p:pic>
        <p:nvPicPr>
          <p:cNvPr id="7" name="Content Placeholder 8" descr="Figure1.6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041399"/>
            <a:ext cx="7315200" cy="5434149"/>
          </a:xfrm>
        </p:spPr>
      </p:pic>
      <p:sp>
        <p:nvSpPr>
          <p:cNvPr id="9" name="TextBox 8"/>
          <p:cNvSpPr txBox="1"/>
          <p:nvPr/>
        </p:nvSpPr>
        <p:spPr>
          <a:xfrm>
            <a:off x="383458" y="6148921"/>
            <a:ext cx="7765139"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 + </a:t>
            </a:r>
            <a:r>
              <a:rPr lang="en-US" sz="3200" i="1">
                <a:solidFill>
                  <a:srgbClr val="FF0000"/>
                </a:solidFill>
              </a:rPr>
              <a:t>w</a:t>
            </a:r>
            <a:r>
              <a:rPr lang="en-US" sz="3200" i="1" baseline="-25000">
                <a:solidFill>
                  <a:srgbClr val="FF0000"/>
                </a:solidFill>
              </a:rPr>
              <a:t>9</a:t>
            </a:r>
            <a:r>
              <a:rPr lang="en-US" sz="3200" i="1"/>
              <a:t>x</a:t>
            </a:r>
            <a:r>
              <a:rPr lang="en-US" sz="3200" i="1" baseline="30000"/>
              <a:t>9</a:t>
            </a:r>
          </a:p>
        </p:txBody>
      </p:sp>
    </p:spTree>
    <p:extLst>
      <p:ext uri="{BB962C8B-B14F-4D97-AF65-F5344CB8AC3E}">
        <p14:creationId xmlns:p14="http://schemas.microsoft.com/office/powerpoint/2010/main" val="105267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a:t>Regularization</a:t>
            </a:r>
          </a:p>
        </p:txBody>
      </p:sp>
      <p:sp>
        <p:nvSpPr>
          <p:cNvPr id="20483" name="Content Placeholder 2"/>
          <p:cNvSpPr>
            <a:spLocks noGrp="1"/>
          </p:cNvSpPr>
          <p:nvPr>
            <p:ph idx="1"/>
          </p:nvPr>
        </p:nvSpPr>
        <p:spPr>
          <a:xfrm>
            <a:off x="381000" y="1447800"/>
            <a:ext cx="8229600" cy="4297363"/>
          </a:xfrm>
        </p:spPr>
        <p:txBody>
          <a:bodyPr/>
          <a:lstStyle/>
          <a:p>
            <a:r>
              <a:rPr lang="en-GB" altLang="en-US" sz="3600"/>
              <a:t>Penalize large coefficient values =&gt;</a:t>
            </a:r>
            <a:br>
              <a:rPr lang="en-GB" altLang="en-US" sz="3600"/>
            </a:br>
            <a:r>
              <a:rPr lang="en-GB" altLang="en-US" sz="3600"/>
              <a:t>add regularization term:</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24</a:t>
            </a:fld>
            <a:endParaRPr lang="en-US"/>
          </a:p>
        </p:txBody>
      </p:sp>
      <p:sp>
        <p:nvSpPr>
          <p:cNvPr id="4" name="TextBox 3"/>
          <p:cNvSpPr txBox="1"/>
          <p:nvPr/>
        </p:nvSpPr>
        <p:spPr>
          <a:xfrm>
            <a:off x="516835" y="5852159"/>
            <a:ext cx="10342511" cy="646331"/>
          </a:xfrm>
          <a:prstGeom prst="rect">
            <a:avLst/>
          </a:prstGeom>
          <a:noFill/>
        </p:spPr>
        <p:txBody>
          <a:bodyPr wrap="none" rtlCol="0">
            <a:spAutoFit/>
          </a:bodyPr>
          <a:lstStyle/>
          <a:p>
            <a:pPr marL="457200" indent="-457200">
              <a:buFont typeface="Arial" panose="020B0604020202020204" pitchFamily="34" charset="0"/>
              <a:buChar char="•"/>
            </a:pPr>
            <a:r>
              <a:rPr lang="el-GR" sz="3600" b="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λ</a:t>
            </a:r>
            <a:r>
              <a:rPr lang="en-US" sz="3600"/>
              <a:t>  is one of the many </a:t>
            </a:r>
            <a:r>
              <a:rPr lang="en-US" sz="3600">
                <a:solidFill>
                  <a:srgbClr val="0000FF"/>
                </a:solidFill>
              </a:rPr>
              <a:t>hyper parameters for learning</a:t>
            </a:r>
            <a:r>
              <a:rPr lang="en-US" sz="3600"/>
              <a:t> </a:t>
            </a:r>
            <a:endParaRPr lang="en-US" sz="3600">
              <a:solidFill>
                <a:srgbClr val="0000FF"/>
              </a:solidFill>
            </a:endParaRPr>
          </a:p>
        </p:txBody>
      </p:sp>
      <p:sp>
        <p:nvSpPr>
          <p:cNvPr id="5" name="TextBox 4"/>
          <p:cNvSpPr txBox="1"/>
          <p:nvPr/>
        </p:nvSpPr>
        <p:spPr>
          <a:xfrm>
            <a:off x="1273759" y="3223953"/>
            <a:ext cx="6252033" cy="923330"/>
          </a:xfrm>
          <a:prstGeom prst="rect">
            <a:avLst/>
          </a:prstGeom>
          <a:noFill/>
        </p:spPr>
        <p:txBody>
          <a:bodyPr wrap="none" rtlCol="0">
            <a:spAutoFit/>
          </a:bodyPr>
          <a:lstStyle/>
          <a:p>
            <a:r>
              <a:rPr lang="en-US" sz="4400" i="1"/>
              <a:t>E(</a:t>
            </a:r>
            <a:r>
              <a:rPr lang="en-US" sz="4400" b="1" i="1"/>
              <a:t>w)</a:t>
            </a:r>
            <a:r>
              <a:rPr lang="en-US" sz="4400" i="1"/>
              <a:t> = </a:t>
            </a:r>
            <a:r>
              <a:rPr lang="en-US" sz="5400" i="1"/>
              <a:t>∑ </a:t>
            </a:r>
            <a:r>
              <a:rPr lang="en-US" sz="4400" i="1"/>
              <a:t>{y</a:t>
            </a:r>
            <a:r>
              <a:rPr lang="en-US" sz="4400" i="1" baseline="-25000"/>
              <a:t>n</a:t>
            </a:r>
            <a:r>
              <a:rPr lang="en-US" sz="4400" i="1"/>
              <a:t> – t</a:t>
            </a:r>
            <a:r>
              <a:rPr lang="en-US" sz="4400" i="1" baseline="-25000"/>
              <a:t>n</a:t>
            </a:r>
            <a:r>
              <a:rPr lang="en-US" sz="4400" i="1"/>
              <a:t>}</a:t>
            </a:r>
            <a:r>
              <a:rPr lang="en-US" sz="4400" i="1" baseline="30000"/>
              <a:t>2 </a:t>
            </a:r>
            <a:r>
              <a:rPr lang="en-US" sz="4400" i="1"/>
              <a:t>+ </a:t>
            </a:r>
            <a:r>
              <a:rPr lang="el-GR" sz="4400" b="1" i="1">
                <a:solidFill>
                  <a:srgbClr val="FF0000"/>
                </a:solidFill>
              </a:rPr>
              <a:t>λ</a:t>
            </a:r>
            <a:r>
              <a:rPr lang="en-US" sz="4400" b="1" i="1">
                <a:solidFill>
                  <a:srgbClr val="FF0000"/>
                </a:solidFill>
              </a:rPr>
              <a:t>|w|</a:t>
            </a:r>
            <a:r>
              <a:rPr lang="en-US" sz="4400" b="1" i="1" baseline="30000">
                <a:solidFill>
                  <a:srgbClr val="FF0000"/>
                </a:solidFill>
              </a:rPr>
              <a:t>2</a:t>
            </a:r>
            <a:r>
              <a:rPr lang="en-US" sz="4400" i="1"/>
              <a:t> </a:t>
            </a:r>
            <a:endParaRPr lang="en-US" sz="4400" i="1" baseline="30000"/>
          </a:p>
        </p:txBody>
      </p:sp>
    </p:spTree>
    <p:extLst>
      <p:ext uri="{BB962C8B-B14F-4D97-AF65-F5344CB8AC3E}">
        <p14:creationId xmlns:p14="http://schemas.microsoft.com/office/powerpoint/2010/main" val="741296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a:t>Regularization: 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 = -18</a:t>
            </a:r>
            <a:r>
              <a:rPr lang="en-GB" altLang="en-US"/>
              <a:t> </a:t>
            </a:r>
          </a:p>
        </p:txBody>
      </p:sp>
      <p:pic>
        <p:nvPicPr>
          <p:cNvPr id="21508" name="Picture 5" descr="Figure1.7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224" y="1447800"/>
            <a:ext cx="7589592" cy="56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25</a:t>
            </a:fld>
            <a:endParaRPr lang="en-US"/>
          </a:p>
        </p:txBody>
      </p:sp>
    </p:spTree>
    <p:extLst>
      <p:ext uri="{BB962C8B-B14F-4D97-AF65-F5344CB8AC3E}">
        <p14:creationId xmlns:p14="http://schemas.microsoft.com/office/powerpoint/2010/main" val="279734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a:t>Regularization:   E</a:t>
            </a:r>
            <a:r>
              <a:rPr lang="en-GB" altLang="en-US" baseline="-25000"/>
              <a:t>RMS</a:t>
            </a:r>
            <a:r>
              <a:rPr lang="en-GB" altLang="en-US"/>
              <a:t> vs. 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a:t>
            </a:r>
            <a:r>
              <a:rPr lang="en-GB" altLang="en-US"/>
              <a:t> </a:t>
            </a:r>
          </a:p>
        </p:txBody>
      </p:sp>
      <p:sp>
        <p:nvSpPr>
          <p:cNvPr id="4" name="Content Placeholder 3"/>
          <p:cNvSpPr>
            <a:spLocks noGrp="1"/>
          </p:cNvSpPr>
          <p:nvPr>
            <p:ph idx="1"/>
          </p:nvPr>
        </p:nvSpPr>
        <p:spPr/>
        <p:txBody>
          <a:bodyPr/>
          <a:lstStyle/>
          <a:p>
            <a:r>
              <a:rPr lang="en-US"/>
              <a:t>Right value of</a:t>
            </a:r>
            <a:br>
              <a:rPr lang="en-US"/>
            </a:br>
            <a:r>
              <a:rPr lang="en-US"/>
              <a:t>hyperparameter</a:t>
            </a:r>
            <a:br>
              <a:rPr lang="en-US"/>
            </a:b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 is critical !</a:t>
            </a:r>
            <a:endParaRPr lang="en-US"/>
          </a:p>
        </p:txBody>
      </p:sp>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26</a:t>
            </a:fld>
            <a:endParaRPr lang="en-US"/>
          </a:p>
        </p:txBody>
      </p:sp>
      <p:pic>
        <p:nvPicPr>
          <p:cNvPr id="23557" name="Picture 7" descr="Figure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3984" y="1095520"/>
            <a:ext cx="7793616" cy="56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381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a:t>Polynomial Coefficients   </a:t>
            </a:r>
            <a:endParaRPr lang="en-GB" altLang="en-US">
              <a:latin typeface="cmmi10" pitchFamily="34" charset="0"/>
            </a:endParaRPr>
          </a:p>
        </p:txBody>
      </p:sp>
      <p:pic>
        <p:nvPicPr>
          <p:cNvPr id="24579"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2764" y="1600200"/>
            <a:ext cx="61499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27</a:t>
            </a:fld>
            <a:endParaRPr lang="en-US"/>
          </a:p>
        </p:txBody>
      </p:sp>
    </p:spTree>
    <p:extLst>
      <p:ext uri="{BB962C8B-B14F-4D97-AF65-F5344CB8AC3E}">
        <p14:creationId xmlns:p14="http://schemas.microsoft.com/office/powerpoint/2010/main" val="76722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Terminology &amp; Learning Methods</a:t>
            </a:r>
          </a:p>
        </p:txBody>
      </p:sp>
      <p:sp>
        <p:nvSpPr>
          <p:cNvPr id="3" name="Content Placeholder 2"/>
          <p:cNvSpPr>
            <a:spLocks noGrp="1"/>
          </p:cNvSpPr>
          <p:nvPr>
            <p:ph idx="1"/>
          </p:nvPr>
        </p:nvSpPr>
        <p:spPr/>
        <p:txBody>
          <a:bodyPr/>
          <a:lstStyle/>
          <a:p>
            <a:r>
              <a:rPr lang="en-US" sz="2800" b="1" i="1"/>
              <a:t>training or learning phase</a:t>
            </a:r>
            <a:r>
              <a:rPr lang="en-US" sz="2800" i="1"/>
              <a:t>: determine a model for y(x) on the basis of the training data</a:t>
            </a:r>
          </a:p>
          <a:p>
            <a:pPr lvl="1"/>
            <a:r>
              <a:rPr lang="en-US" sz="2400" i="1"/>
              <a:t>training set, validation set, test set</a:t>
            </a:r>
          </a:p>
          <a:p>
            <a:pPr lvl="1"/>
            <a:r>
              <a:rPr lang="en-US" sz="2400" i="1"/>
              <a:t>inference: use the learned model for classification</a:t>
            </a:r>
          </a:p>
          <a:p>
            <a:r>
              <a:rPr lang="en-US" sz="2800" b="1" i="1"/>
              <a:t>supervised learning</a:t>
            </a:r>
            <a:r>
              <a:rPr lang="en-US" sz="2800" i="1"/>
              <a:t> (input/target vectors in the training data)</a:t>
            </a:r>
          </a:p>
          <a:p>
            <a:r>
              <a:rPr lang="en-US" sz="2800" b="1" i="1"/>
              <a:t>classification</a:t>
            </a:r>
            <a:r>
              <a:rPr lang="en-US" sz="2800" i="1"/>
              <a:t> (discrete categories) vs. </a:t>
            </a:r>
            <a:r>
              <a:rPr lang="en-US" sz="2800" b="1" i="1"/>
              <a:t>regression</a:t>
            </a:r>
            <a:r>
              <a:rPr lang="en-US" sz="2800" i="1"/>
              <a:t> (continuous variables)</a:t>
            </a:r>
          </a:p>
          <a:p>
            <a:r>
              <a:rPr lang="en-US" sz="2800" b="1" i="1"/>
              <a:t>unsupervised learning</a:t>
            </a:r>
            <a:r>
              <a:rPr lang="en-US" sz="2800" i="1"/>
              <a:t> (no target vectors in the training data) also called clustering, or density estimation</a:t>
            </a:r>
          </a:p>
          <a:p>
            <a:r>
              <a:rPr lang="en-US" sz="2800" b="1" i="1"/>
              <a:t>reinforcement learning</a:t>
            </a:r>
            <a:r>
              <a:rPr lang="en-US" sz="2800" i="1"/>
              <a:t>, credit assignment, exploration, exploitation</a:t>
            </a:r>
          </a:p>
          <a:p>
            <a:r>
              <a:rPr lang="en-US" sz="2800" b="1" i="1"/>
              <a:t>overfitting, generalization</a:t>
            </a:r>
          </a:p>
        </p:txBody>
      </p:sp>
      <p:sp>
        <p:nvSpPr>
          <p:cNvPr id="4" name="Date Placeholder 3"/>
          <p:cNvSpPr>
            <a:spLocks noGrp="1"/>
          </p:cNvSpPr>
          <p:nvPr>
            <p:ph type="dt" sz="half" idx="10"/>
          </p:nvPr>
        </p:nvSpPr>
        <p:spPr/>
        <p:txBody>
          <a:bodyPr/>
          <a:lstStyle/>
          <a:p>
            <a:r>
              <a:rPr lang="en-US"/>
              <a:t>IA 5LIL0</a:t>
            </a:r>
          </a:p>
        </p:txBody>
      </p:sp>
      <p:sp>
        <p:nvSpPr>
          <p:cNvPr id="5" name="Slide Number Placeholder 4"/>
          <p:cNvSpPr>
            <a:spLocks noGrp="1"/>
          </p:cNvSpPr>
          <p:nvPr>
            <p:ph type="sldNum" sz="quarter" idx="12"/>
          </p:nvPr>
        </p:nvSpPr>
        <p:spPr/>
        <p:txBody>
          <a:bodyPr/>
          <a:lstStyle/>
          <a:p>
            <a:fld id="{57380175-9699-4BBE-9FAB-57FE2DBF8243}" type="slidenum">
              <a:rPr lang="en-US" smtClean="0"/>
              <a:pPr/>
              <a:t>28</a:t>
            </a:fld>
            <a:endParaRPr lang="en-US"/>
          </a:p>
        </p:txBody>
      </p:sp>
    </p:spTree>
    <p:extLst>
      <p:ext uri="{BB962C8B-B14F-4D97-AF65-F5344CB8AC3E}">
        <p14:creationId xmlns:p14="http://schemas.microsoft.com/office/powerpoint/2010/main" val="398776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t>
            </a:r>
            <a:r>
              <a:rPr lang="en-US" sz="2800" b="1"/>
              <a:t>a DNN (ANN), in particular a CNN?</a:t>
            </a:r>
          </a:p>
          <a:p>
            <a:pPr marL="0" indent="0">
              <a:buNone/>
            </a:pPr>
            <a:r>
              <a:rPr lang="en-US" sz="2800"/>
              <a:t>2-3. 	DNN Learning principles</a:t>
            </a:r>
          </a:p>
          <a:p>
            <a:pPr marL="0" indent="0">
              <a:buNone/>
            </a:pPr>
            <a:r>
              <a:rPr lang="en-US" sz="2800"/>
              <a:t>4. 	Optimization 1: 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29</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1504001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noProof="0" dirty="0"/>
          </a:p>
        </p:txBody>
      </p:sp>
      <p:pic>
        <p:nvPicPr>
          <p:cNvPr id="6" name="Picture 5"/>
          <p:cNvPicPr>
            <a:picLocks noChangeAspect="1"/>
          </p:cNvPicPr>
          <p:nvPr/>
        </p:nvPicPr>
        <p:blipFill>
          <a:blip r:embed="rId2"/>
          <a:stretch>
            <a:fillRect/>
          </a:stretch>
        </p:blipFill>
        <p:spPr>
          <a:xfrm>
            <a:off x="25159" y="-908"/>
            <a:ext cx="12166841" cy="6850135"/>
          </a:xfrm>
          <a:prstGeom prst="rect">
            <a:avLst/>
          </a:prstGeom>
        </p:spPr>
      </p:pic>
      <p:sp>
        <p:nvSpPr>
          <p:cNvPr id="7" name="Title 1"/>
          <p:cNvSpPr txBox="1">
            <a:spLocks/>
          </p:cNvSpPr>
          <p:nvPr/>
        </p:nvSpPr>
        <p:spPr>
          <a:xfrm rot="20124362">
            <a:off x="878630" y="3225524"/>
            <a:ext cx="10972800" cy="850106"/>
          </a:xfrm>
          <a:prstGeom prst="rect">
            <a:avLst/>
          </a:prstGeom>
          <a:solidFill>
            <a:srgbClr val="FFFF00"/>
          </a:solidFill>
        </p:spPr>
        <p:txBody>
          <a:bodyPr vert="horz" lIns="91440" tIns="45720" rIns="91440" bIns="45720" rtlCol="0" anchor="ctr">
            <a:normAutofit/>
          </a:bodyPr>
          <a:lstStyle>
            <a:lvl1pPr algn="l" defTabSz="914400" rtl="0" eaLnBrk="1" latinLnBrk="0" hangingPunct="1">
              <a:spcBef>
                <a:spcPct val="0"/>
              </a:spcBef>
              <a:buNone/>
              <a:defRPr sz="4000" kern="1200">
                <a:solidFill>
                  <a:srgbClr val="0000FF"/>
                </a:solidFill>
                <a:latin typeface="+mj-lt"/>
                <a:ea typeface="+mj-ea"/>
                <a:cs typeface="+mj-cs"/>
              </a:defRPr>
            </a:lvl1pPr>
          </a:lstStyle>
          <a:p>
            <a:r>
              <a:rPr lang="en-US" dirty="0"/>
              <a:t>ImageNet challenge: 10M images, 10000 classes</a:t>
            </a:r>
          </a:p>
        </p:txBody>
      </p:sp>
      <p:sp>
        <p:nvSpPr>
          <p:cNvPr id="2" name="Slide Number Placeholder 1"/>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3</a:t>
            </a:fld>
            <a:endParaRPr lang="en-US" dirty="0"/>
          </a:p>
        </p:txBody>
      </p:sp>
      <p:sp>
        <p:nvSpPr>
          <p:cNvPr id="3" name="Date Placeholder 2"/>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2722608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486400" y="1219200"/>
            <a:ext cx="6705600" cy="5257800"/>
          </a:xfrm>
        </p:spPr>
        <p:txBody>
          <a:bodyPr/>
          <a:lstStyle/>
          <a:p>
            <a:r>
              <a:rPr lang="en-US"/>
              <a:t>The basic computational unit of the brain is a </a:t>
            </a:r>
            <a:r>
              <a:rPr lang="en-US" b="1"/>
              <a:t>neuron</a:t>
            </a:r>
          </a:p>
          <a:p>
            <a:pPr lvl="1"/>
            <a:r>
              <a:rPr lang="en-US"/>
              <a:t>about 80 Billion neurons in our brain</a:t>
            </a:r>
          </a:p>
          <a:p>
            <a:pPr lvl="1"/>
            <a:r>
              <a:rPr lang="en-US"/>
              <a:t>Neurons are connected with nearly </a:t>
            </a:r>
            <a:r>
              <a:rPr lang="en-US" b="1"/>
              <a:t>10</a:t>
            </a:r>
            <a:r>
              <a:rPr lang="en-US" b="1" baseline="30000"/>
              <a:t>14</a:t>
            </a:r>
            <a:r>
              <a:rPr lang="en-US" b="1"/>
              <a:t> – 10</a:t>
            </a:r>
            <a:r>
              <a:rPr lang="en-US" b="1" baseline="30000"/>
              <a:t>15</a:t>
            </a:r>
            <a:r>
              <a:rPr lang="en-US" b="1"/>
              <a:t> synapses</a:t>
            </a:r>
          </a:p>
          <a:p>
            <a:pPr lvl="1"/>
            <a:r>
              <a:rPr lang="en-US"/>
              <a:t>Neurons receive input signals from </a:t>
            </a:r>
            <a:r>
              <a:rPr lang="en-US" b="1"/>
              <a:t>dendrites </a:t>
            </a:r>
            <a:r>
              <a:rPr lang="en-US"/>
              <a:t>and produce output signal along </a:t>
            </a:r>
            <a:r>
              <a:rPr lang="en-US" b="1"/>
              <a:t>axon</a:t>
            </a:r>
            <a:r>
              <a:rPr lang="en-US"/>
              <a:t>, which interact with the dendrites of other neurons via </a:t>
            </a:r>
            <a:r>
              <a:rPr lang="en-US" b="1"/>
              <a:t>synaptic weights</a:t>
            </a:r>
          </a:p>
          <a:p>
            <a:r>
              <a:rPr lang="en-US"/>
              <a:t>Synaptic </a:t>
            </a:r>
            <a:r>
              <a:rPr lang="en-US" b="1"/>
              <a:t>weights</a:t>
            </a:r>
            <a:r>
              <a:rPr lang="en-US"/>
              <a:t> – learnable &amp; control influence strength</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30</a:t>
            </a:fld>
            <a:endParaRPr lang="en-US"/>
          </a:p>
        </p:txBody>
      </p:sp>
      <p:sp>
        <p:nvSpPr>
          <p:cNvPr id="8" name="Title 7"/>
          <p:cNvSpPr>
            <a:spLocks noGrp="1"/>
          </p:cNvSpPr>
          <p:nvPr>
            <p:ph type="title"/>
          </p:nvPr>
        </p:nvSpPr>
        <p:spPr/>
        <p:txBody>
          <a:bodyPr/>
          <a:lstStyle/>
          <a:p>
            <a:r>
              <a:rPr lang="nl-NL"/>
              <a:t>Our Brain</a:t>
            </a:r>
            <a:endParaRPr lang="en-US"/>
          </a:p>
        </p:txBody>
      </p:sp>
      <p:pic>
        <p:nvPicPr>
          <p:cNvPr id="10" name="Picture 9"/>
          <p:cNvPicPr>
            <a:picLocks noChangeAspect="1"/>
          </p:cNvPicPr>
          <p:nvPr/>
        </p:nvPicPr>
        <p:blipFill>
          <a:blip r:embed="rId2"/>
          <a:stretch>
            <a:fillRect/>
          </a:stretch>
        </p:blipFill>
        <p:spPr>
          <a:xfrm>
            <a:off x="228600" y="1447800"/>
            <a:ext cx="5599822" cy="2819400"/>
          </a:xfrm>
          <a:prstGeom prst="rect">
            <a:avLst/>
          </a:prstGeom>
        </p:spPr>
      </p:pic>
    </p:spTree>
    <p:extLst>
      <p:ext uri="{BB962C8B-B14F-4D97-AF65-F5344CB8AC3E}">
        <p14:creationId xmlns:p14="http://schemas.microsoft.com/office/powerpoint/2010/main" val="527760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Artificial Neuron</a:t>
            </a:r>
            <a:endParaRPr lang="en-US"/>
          </a:p>
        </p:txBody>
      </p:sp>
      <p:sp>
        <p:nvSpPr>
          <p:cNvPr id="5" name="Date Placeholder 4"/>
          <p:cNvSpPr>
            <a:spLocks noGrp="1"/>
          </p:cNvSpPr>
          <p:nvPr>
            <p:ph type="dt" sz="half" idx="10"/>
          </p:nvPr>
        </p:nvSpPr>
        <p:spPr/>
        <p:txBody>
          <a:bodyPr/>
          <a:lstStyle/>
          <a:p>
            <a:pPr>
              <a:defRPr/>
            </a:pPr>
            <a:r>
              <a:rPr lang="en-US"/>
              <a:t>IA 5LIL0</a:t>
            </a:r>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31</a:t>
            </a:fld>
            <a:endParaRPr lang="en-US"/>
          </a:p>
        </p:txBody>
      </p:sp>
      <p:pic>
        <p:nvPicPr>
          <p:cNvPr id="7" name="Picture 6"/>
          <p:cNvPicPr>
            <a:picLocks noChangeAspect="1"/>
          </p:cNvPicPr>
          <p:nvPr/>
        </p:nvPicPr>
        <p:blipFill>
          <a:blip r:embed="rId2"/>
          <a:stretch>
            <a:fillRect/>
          </a:stretch>
        </p:blipFill>
        <p:spPr>
          <a:xfrm>
            <a:off x="1276350" y="1199020"/>
            <a:ext cx="8934450" cy="5168442"/>
          </a:xfrm>
          <a:prstGeom prst="rect">
            <a:avLst/>
          </a:prstGeom>
        </p:spPr>
      </p:pic>
    </p:spTree>
    <p:extLst>
      <p:ext uri="{BB962C8B-B14F-4D97-AF65-F5344CB8AC3E}">
        <p14:creationId xmlns:p14="http://schemas.microsoft.com/office/powerpoint/2010/main" val="46745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DNN structure</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98892" y="1462086"/>
            <a:ext cx="11961141" cy="5167313"/>
          </a:xfrm>
          <a:prstGeom prst="rect">
            <a:avLst/>
          </a:prstGeom>
        </p:spPr>
      </p:pic>
    </p:spTree>
    <p:extLst>
      <p:ext uri="{BB962C8B-B14F-4D97-AF65-F5344CB8AC3E}">
        <p14:creationId xmlns:p14="http://schemas.microsoft.com/office/powerpoint/2010/main" val="202492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A (small) CNN for traffic sign recognition</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33</a:t>
            </a:fld>
            <a:endParaRPr lang="en-US"/>
          </a:p>
        </p:txBody>
      </p:sp>
      <p:pic>
        <p:nvPicPr>
          <p:cNvPr id="7" name="Content Placeholder 7">
            <a:extLst>
              <a:ext uri="{FF2B5EF4-FFF2-40B4-BE49-F238E27FC236}">
                <a16:creationId xmlns:a16="http://schemas.microsoft.com/office/drawing/2014/main" id="{0AD6155C-7B8D-43E5-961B-CA3DF9BCA158}"/>
              </a:ext>
            </a:extLst>
          </p:cNvPr>
          <p:cNvPicPr>
            <a:picLocks noChangeAspect="1"/>
          </p:cNvPicPr>
          <p:nvPr/>
        </p:nvPicPr>
        <p:blipFill>
          <a:blip r:embed="rId2"/>
          <a:stretch>
            <a:fillRect/>
          </a:stretch>
        </p:blipFill>
        <p:spPr bwMode="auto">
          <a:xfrm>
            <a:off x="228600" y="1524000"/>
            <a:ext cx="11689590" cy="3505200"/>
          </a:xfrm>
          <a:prstGeom prst="rect">
            <a:avLst/>
          </a:prstGeom>
          <a:noFill/>
          <a:ln w="9525">
            <a:noFill/>
            <a:miter lim="800000"/>
            <a:headEnd/>
            <a:tailEnd/>
          </a:ln>
        </p:spPr>
      </p:pic>
    </p:spTree>
    <p:extLst>
      <p:ext uri="{BB962C8B-B14F-4D97-AF65-F5344CB8AC3E}">
        <p14:creationId xmlns:p14="http://schemas.microsoft.com/office/powerpoint/2010/main" val="242594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11404600" cy="914400"/>
          </a:xfrm>
        </p:spPr>
        <p:txBody>
          <a:bodyPr/>
          <a:lstStyle/>
          <a:p>
            <a:r>
              <a:rPr lang="nl-NL"/>
              <a:t>Convolution in CNNs: dream this one!</a:t>
            </a:r>
            <a:endParaRPr lang="en-US"/>
          </a:p>
        </p:txBody>
      </p:sp>
      <p:sp>
        <p:nvSpPr>
          <p:cNvPr id="6" name="Content Placeholder 5"/>
          <p:cNvSpPr>
            <a:spLocks noGrp="1"/>
          </p:cNvSpPr>
          <p:nvPr>
            <p:ph idx="1"/>
          </p:nvPr>
        </p:nvSpPr>
        <p:spPr>
          <a:xfrm>
            <a:off x="8839200" y="1295400"/>
            <a:ext cx="3276600" cy="5181600"/>
          </a:xfrm>
        </p:spPr>
        <p:txBody>
          <a:bodyPr/>
          <a:lstStyle/>
          <a:p>
            <a:r>
              <a:rPr lang="nl-NL"/>
              <a:t>N = batch size</a:t>
            </a:r>
          </a:p>
          <a:p>
            <a:r>
              <a:rPr lang="nl-NL"/>
              <a:t>C input feature maps of size HxW</a:t>
            </a:r>
          </a:p>
          <a:p>
            <a:r>
              <a:rPr lang="nl-NL"/>
              <a:t>M output feature maps of size ExF</a:t>
            </a:r>
          </a:p>
          <a:p>
            <a:r>
              <a:rPr lang="nl-NL"/>
              <a:t>M filters of size RxS</a:t>
            </a:r>
          </a:p>
          <a:p>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34</a:t>
            </a:fld>
            <a:endParaRPr lang="en-US"/>
          </a:p>
        </p:txBody>
      </p:sp>
      <p:pic>
        <p:nvPicPr>
          <p:cNvPr id="5" name="Picture 4"/>
          <p:cNvPicPr>
            <a:picLocks noChangeAspect="1"/>
          </p:cNvPicPr>
          <p:nvPr/>
        </p:nvPicPr>
        <p:blipFill>
          <a:blip r:embed="rId2"/>
          <a:stretch>
            <a:fillRect/>
          </a:stretch>
        </p:blipFill>
        <p:spPr>
          <a:xfrm>
            <a:off x="381000" y="1072227"/>
            <a:ext cx="8143875" cy="5785773"/>
          </a:xfrm>
          <a:prstGeom prst="rect">
            <a:avLst/>
          </a:prstGeom>
        </p:spPr>
      </p:pic>
    </p:spTree>
    <p:extLst>
      <p:ext uri="{BB962C8B-B14F-4D97-AF65-F5344CB8AC3E}">
        <p14:creationId xmlns:p14="http://schemas.microsoft.com/office/powerpoint/2010/main" val="329540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Convolution equations</a:t>
            </a:r>
            <a:endParaRPr lang="en-US"/>
          </a:p>
        </p:txBody>
      </p:sp>
      <p:sp>
        <p:nvSpPr>
          <p:cNvPr id="3" name="Content Placeholder 2"/>
          <p:cNvSpPr>
            <a:spLocks noGrp="1"/>
          </p:cNvSpPr>
          <p:nvPr>
            <p:ph idx="1"/>
          </p:nvPr>
        </p:nvSpPr>
        <p:spPr>
          <a:xfrm>
            <a:off x="9296400" y="1295400"/>
            <a:ext cx="2667000" cy="5181600"/>
          </a:xfrm>
          <a:solidFill>
            <a:srgbClr val="FFFFCC"/>
          </a:solidFill>
        </p:spPr>
        <p:txBody>
          <a:bodyPr/>
          <a:lstStyle/>
          <a:p>
            <a:r>
              <a:rPr lang="nl-NL" sz="2800"/>
              <a:t>U = stride</a:t>
            </a:r>
          </a:p>
          <a:p>
            <a:r>
              <a:rPr lang="nl-NL" sz="2800"/>
              <a:t>B = bias vector</a:t>
            </a:r>
          </a:p>
          <a:p>
            <a:endParaRPr lang="nl-NL" sz="2800"/>
          </a:p>
          <a:p>
            <a:r>
              <a:rPr lang="nl-NL" sz="2800"/>
              <a:t>Note: </a:t>
            </a:r>
            <a:r>
              <a:rPr lang="nl-NL" sz="2800">
                <a:solidFill>
                  <a:schemeClr val="accent2"/>
                </a:solidFill>
              </a:rPr>
              <a:t>W has 4-dimensions</a:t>
            </a:r>
          </a:p>
          <a:p>
            <a:pPr lvl="1"/>
            <a:r>
              <a:rPr lang="nl-NL" sz="2400"/>
              <a:t>i,j for kernel</a:t>
            </a:r>
          </a:p>
          <a:p>
            <a:pPr lvl="1"/>
            <a:r>
              <a:rPr lang="nl-NL" sz="2400"/>
              <a:t>k for input feature maps</a:t>
            </a:r>
          </a:p>
          <a:p>
            <a:pPr lvl="1"/>
            <a:r>
              <a:rPr lang="nl-NL" sz="2400"/>
              <a:t>u for output feature maps</a:t>
            </a:r>
          </a:p>
          <a:p>
            <a:pPr lvl="1"/>
            <a:endParaRPr lang="en-US" sz="2400"/>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35</a:t>
            </a:fld>
            <a:endParaRPr lang="en-US"/>
          </a:p>
        </p:txBody>
      </p:sp>
      <p:pic>
        <p:nvPicPr>
          <p:cNvPr id="6" name="Picture 5"/>
          <p:cNvPicPr>
            <a:picLocks noChangeAspect="1"/>
          </p:cNvPicPr>
          <p:nvPr/>
        </p:nvPicPr>
        <p:blipFill>
          <a:blip r:embed="rId2"/>
          <a:stretch>
            <a:fillRect/>
          </a:stretch>
        </p:blipFill>
        <p:spPr>
          <a:xfrm>
            <a:off x="152400" y="1752600"/>
            <a:ext cx="9010650" cy="1666875"/>
          </a:xfrm>
          <a:prstGeom prst="rect">
            <a:avLst/>
          </a:prstGeom>
        </p:spPr>
      </p:pic>
      <p:pic>
        <p:nvPicPr>
          <p:cNvPr id="7" name="Picture 6"/>
          <p:cNvPicPr>
            <a:picLocks noChangeAspect="1"/>
          </p:cNvPicPr>
          <p:nvPr/>
        </p:nvPicPr>
        <p:blipFill>
          <a:blip r:embed="rId3"/>
          <a:stretch>
            <a:fillRect/>
          </a:stretch>
        </p:blipFill>
        <p:spPr>
          <a:xfrm>
            <a:off x="762000" y="3733800"/>
            <a:ext cx="7029450" cy="571500"/>
          </a:xfrm>
          <a:prstGeom prst="rect">
            <a:avLst/>
          </a:prstGeom>
        </p:spPr>
      </p:pic>
      <p:pic>
        <p:nvPicPr>
          <p:cNvPr id="8" name="Picture 7"/>
          <p:cNvPicPr>
            <a:picLocks noChangeAspect="1"/>
          </p:cNvPicPr>
          <p:nvPr/>
        </p:nvPicPr>
        <p:blipFill>
          <a:blip r:embed="rId4"/>
          <a:stretch>
            <a:fillRect/>
          </a:stretch>
        </p:blipFill>
        <p:spPr>
          <a:xfrm>
            <a:off x="685800" y="4572000"/>
            <a:ext cx="7115175" cy="504825"/>
          </a:xfrm>
          <a:prstGeom prst="rect">
            <a:avLst/>
          </a:prstGeom>
        </p:spPr>
      </p:pic>
    </p:spTree>
    <p:extLst>
      <p:ext uri="{BB962C8B-B14F-4D97-AF65-F5344CB8AC3E}">
        <p14:creationId xmlns:p14="http://schemas.microsoft.com/office/powerpoint/2010/main" val="217738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Convolution code</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457199" y="1066800"/>
            <a:ext cx="11223347" cy="5791200"/>
          </a:xfrm>
          <a:prstGeom prst="rect">
            <a:avLst/>
          </a:prstGeom>
        </p:spPr>
      </p:pic>
    </p:spTree>
    <p:extLst>
      <p:ext uri="{BB962C8B-B14F-4D97-AF65-F5344CB8AC3E}">
        <p14:creationId xmlns:p14="http://schemas.microsoft.com/office/powerpoint/2010/main" val="92417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Activation functions: traditional</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37</a:t>
            </a:fld>
            <a:endParaRPr lang="en-US"/>
          </a:p>
        </p:txBody>
      </p:sp>
      <p:pic>
        <p:nvPicPr>
          <p:cNvPr id="5" name="Picture 4"/>
          <p:cNvPicPr>
            <a:picLocks noChangeAspect="1"/>
          </p:cNvPicPr>
          <p:nvPr/>
        </p:nvPicPr>
        <p:blipFill>
          <a:blip r:embed="rId2"/>
          <a:stretch>
            <a:fillRect/>
          </a:stretch>
        </p:blipFill>
        <p:spPr>
          <a:xfrm>
            <a:off x="1295401" y="1606280"/>
            <a:ext cx="7772400" cy="4670695"/>
          </a:xfrm>
          <a:prstGeom prst="rect">
            <a:avLst/>
          </a:prstGeom>
        </p:spPr>
      </p:pic>
    </p:spTree>
    <p:extLst>
      <p:ext uri="{BB962C8B-B14F-4D97-AF65-F5344CB8AC3E}">
        <p14:creationId xmlns:p14="http://schemas.microsoft.com/office/powerpoint/2010/main" val="2407319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Activation functions: modern</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38</a:t>
            </a:fld>
            <a:endParaRPr lang="en-US"/>
          </a:p>
        </p:txBody>
      </p:sp>
      <p:pic>
        <p:nvPicPr>
          <p:cNvPr id="5" name="Picture 4"/>
          <p:cNvPicPr>
            <a:picLocks noChangeAspect="1"/>
          </p:cNvPicPr>
          <p:nvPr/>
        </p:nvPicPr>
        <p:blipFill>
          <a:blip r:embed="rId2"/>
          <a:stretch>
            <a:fillRect/>
          </a:stretch>
        </p:blipFill>
        <p:spPr>
          <a:xfrm>
            <a:off x="457200" y="1371600"/>
            <a:ext cx="9867900" cy="5267325"/>
          </a:xfrm>
          <a:prstGeom prst="rect">
            <a:avLst/>
          </a:prstGeom>
        </p:spPr>
      </p:pic>
    </p:spTree>
    <p:extLst>
      <p:ext uri="{BB962C8B-B14F-4D97-AF65-F5344CB8AC3E}">
        <p14:creationId xmlns:p14="http://schemas.microsoft.com/office/powerpoint/2010/main" val="17155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Fully Connected (FC) layer</a:t>
            </a:r>
            <a:endParaRPr lang="en-US"/>
          </a:p>
        </p:txBody>
      </p:sp>
      <p:sp>
        <p:nvSpPr>
          <p:cNvPr id="3" name="Content Placeholder 2"/>
          <p:cNvSpPr>
            <a:spLocks noGrp="1"/>
          </p:cNvSpPr>
          <p:nvPr>
            <p:ph idx="1"/>
          </p:nvPr>
        </p:nvSpPr>
        <p:spPr/>
        <p:txBody>
          <a:bodyPr/>
          <a:lstStyle/>
          <a:p>
            <a:r>
              <a:rPr lang="nl-NL"/>
              <a:t>FC can be viewed as a special case of convolution, with:</a:t>
            </a:r>
          </a:p>
          <a:p>
            <a:pPr lvl="1"/>
            <a:r>
              <a:rPr lang="nl-NL"/>
              <a:t>H=R</a:t>
            </a:r>
          </a:p>
          <a:p>
            <a:pPr lvl="1"/>
            <a:r>
              <a:rPr lang="nl-NL"/>
              <a:t>W=S</a:t>
            </a:r>
          </a:p>
          <a:p>
            <a:pPr lvl="1"/>
            <a:r>
              <a:rPr lang="nl-NL"/>
              <a:t>E=F=1</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39</a:t>
            </a:fld>
            <a:endParaRPr lang="en-US"/>
          </a:p>
        </p:txBody>
      </p:sp>
      <p:sp>
        <p:nvSpPr>
          <p:cNvPr id="6" name="Right Brace 5"/>
          <p:cNvSpPr/>
          <p:nvPr/>
        </p:nvSpPr>
        <p:spPr>
          <a:xfrm>
            <a:off x="2667000" y="1981200"/>
            <a:ext cx="381000" cy="83820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352800" y="2133600"/>
            <a:ext cx="6112571" cy="461665"/>
          </a:xfrm>
          <a:prstGeom prst="rect">
            <a:avLst/>
          </a:prstGeom>
          <a:noFill/>
        </p:spPr>
        <p:txBody>
          <a:bodyPr wrap="none" rtlCol="0">
            <a:spAutoFit/>
          </a:bodyPr>
          <a:lstStyle/>
          <a:p>
            <a:r>
              <a:rPr lang="nl-NL"/>
              <a:t>Size of input fmaps = size of convolution kernel</a:t>
            </a:r>
            <a:endParaRPr lang="en-US"/>
          </a:p>
        </p:txBody>
      </p:sp>
      <p:sp>
        <p:nvSpPr>
          <p:cNvPr id="8" name="TextBox 7"/>
          <p:cNvSpPr txBox="1"/>
          <p:nvPr/>
        </p:nvSpPr>
        <p:spPr>
          <a:xfrm>
            <a:off x="3352800" y="2819400"/>
            <a:ext cx="7989688" cy="830997"/>
          </a:xfrm>
          <a:prstGeom prst="rect">
            <a:avLst/>
          </a:prstGeom>
          <a:noFill/>
        </p:spPr>
        <p:txBody>
          <a:bodyPr wrap="none" rtlCol="0">
            <a:spAutoFit/>
          </a:bodyPr>
          <a:lstStyle/>
          <a:p>
            <a:r>
              <a:rPr lang="nl-NL"/>
              <a:t>Output fmaps have size 1x1, i.e. each output fmap represents 1 </a:t>
            </a:r>
            <a:br>
              <a:rPr lang="nl-NL"/>
            </a:br>
            <a:r>
              <a:rPr lang="nl-NL"/>
              <a:t>						output neuron</a:t>
            </a:r>
            <a:endParaRPr lang="en-US"/>
          </a:p>
        </p:txBody>
      </p:sp>
      <p:pic>
        <p:nvPicPr>
          <p:cNvPr id="9" name="Picture 8"/>
          <p:cNvPicPr>
            <a:picLocks noChangeAspect="1"/>
          </p:cNvPicPr>
          <p:nvPr/>
        </p:nvPicPr>
        <p:blipFill>
          <a:blip r:embed="rId2"/>
          <a:stretch>
            <a:fillRect/>
          </a:stretch>
        </p:blipFill>
        <p:spPr>
          <a:xfrm>
            <a:off x="762000" y="3657600"/>
            <a:ext cx="7208923" cy="3190461"/>
          </a:xfrm>
          <a:prstGeom prst="rect">
            <a:avLst/>
          </a:prstGeom>
        </p:spPr>
      </p:pic>
    </p:spTree>
    <p:extLst>
      <p:ext uri="{BB962C8B-B14F-4D97-AF65-F5344CB8AC3E}">
        <p14:creationId xmlns:p14="http://schemas.microsoft.com/office/powerpoint/2010/main" val="39912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ImageNet Winners (top-5 classification error)</a:t>
            </a:r>
          </a:p>
        </p:txBody>
      </p:sp>
      <p:graphicFrame>
        <p:nvGraphicFramePr>
          <p:cNvPr id="10" name="Chart 9"/>
          <p:cNvGraphicFramePr>
            <a:graphicFrameLocks/>
          </p:cNvGraphicFramePr>
          <p:nvPr/>
        </p:nvGraphicFramePr>
        <p:xfrm>
          <a:off x="551384" y="1196752"/>
          <a:ext cx="10009112"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Elbow Connector 7"/>
          <p:cNvCxnSpPr/>
          <p:nvPr/>
        </p:nvCxnSpPr>
        <p:spPr>
          <a:xfrm flipH="1">
            <a:off x="4367808" y="268844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15880" y="2427712"/>
            <a:ext cx="5751383" cy="523220"/>
          </a:xfrm>
          <a:prstGeom prst="rect">
            <a:avLst/>
          </a:prstGeom>
          <a:noFill/>
        </p:spPr>
        <p:txBody>
          <a:bodyPr wrap="none" rtlCol="0">
            <a:spAutoFit/>
          </a:bodyPr>
          <a:lstStyle/>
          <a:p>
            <a:r>
              <a:rPr lang="en-US" sz="2800" dirty="0">
                <a:solidFill>
                  <a:srgbClr val="FF0000"/>
                </a:solidFill>
                <a:latin typeface="Neo Sans Intel"/>
                <a:cs typeface="Neo Sans Intel"/>
              </a:rPr>
              <a:t>2012: DL beats traditional methods</a:t>
            </a:r>
          </a:p>
        </p:txBody>
      </p:sp>
      <p:cxnSp>
        <p:nvCxnSpPr>
          <p:cNvPr id="25" name="Elbow Connector 7"/>
          <p:cNvCxnSpPr/>
          <p:nvPr/>
        </p:nvCxnSpPr>
        <p:spPr>
          <a:xfrm flipH="1">
            <a:off x="7608168" y="455245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84232" y="4306744"/>
            <a:ext cx="3911135" cy="523220"/>
          </a:xfrm>
          <a:prstGeom prst="rect">
            <a:avLst/>
          </a:prstGeom>
          <a:noFill/>
        </p:spPr>
        <p:txBody>
          <a:bodyPr wrap="none" rtlCol="0">
            <a:spAutoFit/>
          </a:bodyPr>
          <a:lstStyle/>
          <a:p>
            <a:r>
              <a:rPr lang="en-US" sz="2800" dirty="0">
                <a:solidFill>
                  <a:srgbClr val="FF0000"/>
                </a:solidFill>
                <a:latin typeface="Neo Sans Intel"/>
                <a:cs typeface="Neo Sans Intel"/>
              </a:rPr>
              <a:t>2015: DL beats human!</a:t>
            </a:r>
          </a:p>
        </p:txBody>
      </p:sp>
      <p:sp>
        <p:nvSpPr>
          <p:cNvPr id="3" name="Slide Number Placeholder 2"/>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4</a:t>
            </a:fld>
            <a:endParaRPr lang="en-US" dirty="0"/>
          </a:p>
        </p:txBody>
      </p:sp>
      <p:sp>
        <p:nvSpPr>
          <p:cNvPr id="4" name="Date Placeholder 3"/>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23357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Pooling </a:t>
            </a:r>
            <a:endParaRPr lang="en-US" b="1"/>
          </a:p>
        </p:txBody>
      </p:sp>
      <p:sp>
        <p:nvSpPr>
          <p:cNvPr id="3" name="Content Placeholder 2"/>
          <p:cNvSpPr>
            <a:spLocks noGrp="1"/>
          </p:cNvSpPr>
          <p:nvPr>
            <p:ph idx="1"/>
          </p:nvPr>
        </p:nvSpPr>
        <p:spPr>
          <a:xfrm>
            <a:off x="381000" y="1066800"/>
            <a:ext cx="11404600" cy="1600200"/>
          </a:xfrm>
        </p:spPr>
        <p:txBody>
          <a:bodyPr/>
          <a:lstStyle/>
          <a:p>
            <a:r>
              <a:rPr lang="nl-NL"/>
              <a:t>Reduce resolution </a:t>
            </a:r>
          </a:p>
          <a:p>
            <a:r>
              <a:rPr lang="nl-NL"/>
              <a:t>Increase receptive (input) area of outputs</a:t>
            </a:r>
          </a:p>
          <a:p>
            <a:r>
              <a:rPr lang="nl-NL"/>
              <a:t>Overlapping or </a:t>
            </a:r>
            <a:br>
              <a:rPr lang="nl-NL"/>
            </a:br>
            <a:r>
              <a:rPr lang="nl-NL"/>
              <a:t>Non-overlapping, </a:t>
            </a:r>
            <a:br>
              <a:rPr lang="nl-NL"/>
            </a:br>
            <a:r>
              <a:rPr lang="nl-NL"/>
              <a:t>depending on stride U</a:t>
            </a:r>
          </a:p>
          <a:p>
            <a:r>
              <a:rPr lang="nl-NL"/>
              <a:t>Using the </a:t>
            </a:r>
            <a:r>
              <a:rPr lang="nl-NL" b="1"/>
              <a:t>max</a:t>
            </a:r>
            <a:r>
              <a:rPr lang="nl-NL"/>
              <a:t> or </a:t>
            </a:r>
            <a:r>
              <a:rPr lang="nl-NL" b="1"/>
              <a:t>average</a:t>
            </a:r>
            <a:endParaRPr lang="nl-NL"/>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40</a:t>
            </a:fld>
            <a:endParaRPr lang="en-US"/>
          </a:p>
        </p:txBody>
      </p:sp>
      <p:pic>
        <p:nvPicPr>
          <p:cNvPr id="6" name="Picture 5"/>
          <p:cNvPicPr>
            <a:picLocks noChangeAspect="1"/>
          </p:cNvPicPr>
          <p:nvPr/>
        </p:nvPicPr>
        <p:blipFill>
          <a:blip r:embed="rId2"/>
          <a:stretch>
            <a:fillRect/>
          </a:stretch>
        </p:blipFill>
        <p:spPr>
          <a:xfrm>
            <a:off x="5410200" y="2191740"/>
            <a:ext cx="6248400" cy="4513860"/>
          </a:xfrm>
          <a:prstGeom prst="rect">
            <a:avLst/>
          </a:prstGeom>
        </p:spPr>
      </p:pic>
    </p:spTree>
    <p:extLst>
      <p:ext uri="{BB962C8B-B14F-4D97-AF65-F5344CB8AC3E}">
        <p14:creationId xmlns:p14="http://schemas.microsoft.com/office/powerpoint/2010/main" val="621337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Normalization: correction of activation y</a:t>
            </a:r>
            <a:endParaRPr lang="en-US"/>
          </a:p>
        </p:txBody>
      </p:sp>
      <p:sp>
        <p:nvSpPr>
          <p:cNvPr id="3" name="Content Placeholder 2"/>
          <p:cNvSpPr>
            <a:spLocks noGrp="1"/>
          </p:cNvSpPr>
          <p:nvPr>
            <p:ph idx="1"/>
          </p:nvPr>
        </p:nvSpPr>
        <p:spPr>
          <a:xfrm>
            <a:off x="381000" y="5257800"/>
            <a:ext cx="11404600" cy="1219200"/>
          </a:xfrm>
        </p:spPr>
        <p:txBody>
          <a:bodyPr/>
          <a:lstStyle/>
          <a:p>
            <a:r>
              <a:rPr lang="nl-NL"/>
              <a:t>this equation can be ''absorbed'' in the weights =&gt; no overhead</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41</a:t>
            </a:fld>
            <a:endParaRPr lang="en-US"/>
          </a:p>
        </p:txBody>
      </p:sp>
      <p:pic>
        <p:nvPicPr>
          <p:cNvPr id="6" name="Picture 5"/>
          <p:cNvPicPr>
            <a:picLocks noChangeAspect="1"/>
          </p:cNvPicPr>
          <p:nvPr/>
        </p:nvPicPr>
        <p:blipFill>
          <a:blip r:embed="rId2"/>
          <a:stretch>
            <a:fillRect/>
          </a:stretch>
        </p:blipFill>
        <p:spPr>
          <a:xfrm>
            <a:off x="533400" y="1371600"/>
            <a:ext cx="7867650" cy="3228975"/>
          </a:xfrm>
          <a:prstGeom prst="rect">
            <a:avLst/>
          </a:prstGeom>
        </p:spPr>
      </p:pic>
    </p:spTree>
    <p:extLst>
      <p:ext uri="{BB962C8B-B14F-4D97-AF65-F5344CB8AC3E}">
        <p14:creationId xmlns:p14="http://schemas.microsoft.com/office/powerpoint/2010/main" val="1542601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Example: Alexnet</a:t>
            </a:r>
            <a:endParaRPr lang="en-US" dirty="0"/>
          </a:p>
        </p:txBody>
      </p:sp>
      <p:sp>
        <p:nvSpPr>
          <p:cNvPr id="5" name="Tijdelijke aanduiding voor dianummer 4"/>
          <p:cNvSpPr>
            <a:spLocks noGrp="1"/>
          </p:cNvSpPr>
          <p:nvPr>
            <p:ph type="sldNum" sz="quarter" idx="12"/>
          </p:nvPr>
        </p:nvSpPr>
        <p:spPr/>
        <p:txBody>
          <a:bodyPr/>
          <a:lstStyle/>
          <a:p>
            <a:fld id="{B7CEC10D-CD46-426F-915E-6C78530279CB}" type="slidenum">
              <a:rPr lang="en-US" smtClean="0"/>
              <a:pPr/>
              <a:t>42</a:t>
            </a:fld>
            <a:endParaRPr lang="en-US" dirty="0"/>
          </a:p>
        </p:txBody>
      </p:sp>
      <p:sp>
        <p:nvSpPr>
          <p:cNvPr id="3" name="Tijdelijke aanduiding voor inhoud 2"/>
          <p:cNvSpPr>
            <a:spLocks noGrp="1"/>
          </p:cNvSpPr>
          <p:nvPr>
            <p:ph idx="4294967295"/>
          </p:nvPr>
        </p:nvSpPr>
        <p:spPr>
          <a:xfrm>
            <a:off x="0" y="1295400"/>
            <a:ext cx="11404600" cy="5181600"/>
          </a:xfrm>
        </p:spPr>
        <p:txBody>
          <a:bodyPr/>
          <a:lstStyle/>
          <a:p>
            <a:pPr marL="650984" lvl="2" indent="-380990"/>
            <a:endParaRPr lang="en-US" dirty="0"/>
          </a:p>
          <a:p>
            <a:pPr marL="380990" indent="-380990">
              <a:buFont typeface="Arial" panose="020B0604020202020204" pitchFamily="34" charset="0"/>
              <a:buChar char="•"/>
            </a:pPr>
            <a:endParaRPr lang="en-US" sz="2400" dirty="0"/>
          </a:p>
          <a:p>
            <a:pPr lvl="0"/>
            <a:endParaRPr lang="en-US" sz="2400" dirty="0"/>
          </a:p>
        </p:txBody>
      </p:sp>
      <p:pic>
        <p:nvPicPr>
          <p:cNvPr id="2050" name="Picture 2" descr="Afbeeldingsresultaat voor alexnet">
            <a:extLst>
              <a:ext uri="{FF2B5EF4-FFF2-40B4-BE49-F238E27FC236}">
                <a16:creationId xmlns:a16="http://schemas.microsoft.com/office/drawing/2014/main" id="{2C3A5EDA-7C39-4447-B50A-30D366D0A4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800" y="2057400"/>
            <a:ext cx="7916098" cy="3227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cat image">
            <a:extLst>
              <a:ext uri="{FF2B5EF4-FFF2-40B4-BE49-F238E27FC236}">
                <a16:creationId xmlns:a16="http://schemas.microsoft.com/office/drawing/2014/main" id="{D167C379-9AFF-46BB-87C5-5018EA641C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34600" y="457200"/>
            <a:ext cx="1463051" cy="15303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6E09E3D-B466-427B-B7D3-C02F1B3BF649}"/>
              </a:ext>
            </a:extLst>
          </p:cNvPr>
          <p:cNvCxnSpPr/>
          <p:nvPr/>
        </p:nvCxnSpPr>
        <p:spPr>
          <a:xfrm flipH="1">
            <a:off x="8534400" y="2739242"/>
            <a:ext cx="2108" cy="2061358"/>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BA9F3AD0-8925-40ED-85D9-49BFDAD9D447}"/>
              </a:ext>
            </a:extLst>
          </p:cNvPr>
          <p:cNvSpPr txBox="1"/>
          <p:nvPr/>
        </p:nvSpPr>
        <p:spPr>
          <a:xfrm>
            <a:off x="7010400" y="5105400"/>
            <a:ext cx="1471878" cy="1077218"/>
          </a:xfrm>
          <a:prstGeom prst="rect">
            <a:avLst/>
          </a:prstGeom>
          <a:noFill/>
        </p:spPr>
        <p:txBody>
          <a:bodyPr wrap="none" rtlCol="0">
            <a:spAutoFit/>
          </a:bodyPr>
          <a:lstStyle/>
          <a:p>
            <a:r>
              <a:rPr lang="en-US" sz="3200" dirty="0"/>
              <a:t>Vector:</a:t>
            </a:r>
          </a:p>
          <a:p>
            <a:pPr algn="ctr"/>
            <a:r>
              <a:rPr lang="en-US" sz="3200" dirty="0"/>
              <a:t>4096</a:t>
            </a:r>
          </a:p>
        </p:txBody>
      </p:sp>
      <p:cxnSp>
        <p:nvCxnSpPr>
          <p:cNvPr id="10" name="Straight Arrow Connector 9">
            <a:extLst>
              <a:ext uri="{FF2B5EF4-FFF2-40B4-BE49-F238E27FC236}">
                <a16:creationId xmlns:a16="http://schemas.microsoft.com/office/drawing/2014/main" id="{652A4EB4-8BC9-4EC2-B3C0-48515701BF06}"/>
              </a:ext>
            </a:extLst>
          </p:cNvPr>
          <p:cNvCxnSpPr>
            <a:cxnSpLocks/>
          </p:cNvCxnSpPr>
          <p:nvPr/>
        </p:nvCxnSpPr>
        <p:spPr>
          <a:xfrm>
            <a:off x="8636890" y="3599840"/>
            <a:ext cx="1663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1620CE-57CE-448F-8565-DB6498F25242}"/>
              </a:ext>
            </a:extLst>
          </p:cNvPr>
          <p:cNvSpPr txBox="1"/>
          <p:nvPr/>
        </p:nvSpPr>
        <p:spPr>
          <a:xfrm>
            <a:off x="8489494" y="2459052"/>
            <a:ext cx="1947783" cy="1077026"/>
          </a:xfrm>
          <a:prstGeom prst="rect">
            <a:avLst/>
          </a:prstGeom>
          <a:noFill/>
        </p:spPr>
        <p:txBody>
          <a:bodyPr wrap="square" rtlCol="0">
            <a:spAutoFit/>
          </a:bodyPr>
          <a:lstStyle/>
          <a:p>
            <a:pPr algn="ctr"/>
            <a:r>
              <a:rPr lang="en-US" sz="2133" dirty="0"/>
              <a:t>Fully-Connected:</a:t>
            </a:r>
          </a:p>
          <a:p>
            <a:pPr algn="ctr"/>
            <a:r>
              <a:rPr lang="en-US" sz="2133" dirty="0"/>
              <a:t>4096 to 1000</a:t>
            </a:r>
          </a:p>
        </p:txBody>
      </p:sp>
      <p:sp>
        <p:nvSpPr>
          <p:cNvPr id="20" name="TextBox 19">
            <a:extLst>
              <a:ext uri="{FF2B5EF4-FFF2-40B4-BE49-F238E27FC236}">
                <a16:creationId xmlns:a16="http://schemas.microsoft.com/office/drawing/2014/main" id="{2B0D11F9-BE63-4577-8EFC-B32CB10EDB04}"/>
              </a:ext>
            </a:extLst>
          </p:cNvPr>
          <p:cNvSpPr txBox="1"/>
          <p:nvPr/>
        </p:nvSpPr>
        <p:spPr>
          <a:xfrm>
            <a:off x="10400970" y="2618471"/>
            <a:ext cx="2144183" cy="2554545"/>
          </a:xfrm>
          <a:prstGeom prst="rect">
            <a:avLst/>
          </a:prstGeom>
          <a:noFill/>
        </p:spPr>
        <p:txBody>
          <a:bodyPr wrap="square" rtlCol="0">
            <a:spAutoFit/>
          </a:bodyPr>
          <a:lstStyle/>
          <a:p>
            <a:r>
              <a:rPr lang="en-US" sz="3200" b="1" dirty="0"/>
              <a:t>Class Scores</a:t>
            </a:r>
          </a:p>
          <a:p>
            <a:r>
              <a:rPr lang="en-US" sz="3200" dirty="0"/>
              <a:t>Cat: 0.9</a:t>
            </a:r>
          </a:p>
          <a:p>
            <a:r>
              <a:rPr lang="en-US" sz="3200" dirty="0"/>
              <a:t>Dog: 0.05</a:t>
            </a:r>
          </a:p>
          <a:p>
            <a:r>
              <a:rPr lang="en-US" sz="3200" dirty="0"/>
              <a:t>Car: 0.01</a:t>
            </a:r>
          </a:p>
        </p:txBody>
      </p:sp>
      <p:sp>
        <p:nvSpPr>
          <p:cNvPr id="9" name="Date Placeholder 8"/>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40230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DA6B-6F6C-47A6-84B7-2BE73E96E79E}"/>
              </a:ext>
            </a:extLst>
          </p:cNvPr>
          <p:cNvSpPr>
            <a:spLocks noGrp="1"/>
          </p:cNvSpPr>
          <p:nvPr>
            <p:ph type="title"/>
          </p:nvPr>
        </p:nvSpPr>
        <p:spPr/>
        <p:txBody>
          <a:bodyPr/>
          <a:lstStyle/>
          <a:p>
            <a:r>
              <a:rPr lang="en-US"/>
              <a:t>Semantic Segmentation: Fully </a:t>
            </a:r>
            <a:r>
              <a:rPr lang="en-US" dirty="0"/>
              <a:t>Convolutional</a:t>
            </a:r>
          </a:p>
        </p:txBody>
      </p:sp>
      <p:sp>
        <p:nvSpPr>
          <p:cNvPr id="5" name="Slide Number Placeholder 4">
            <a:extLst>
              <a:ext uri="{FF2B5EF4-FFF2-40B4-BE49-F238E27FC236}">
                <a16:creationId xmlns:a16="http://schemas.microsoft.com/office/drawing/2014/main" id="{CBC37C90-FD75-46EA-8402-811F38E3CC6D}"/>
              </a:ext>
            </a:extLst>
          </p:cNvPr>
          <p:cNvSpPr>
            <a:spLocks noGrp="1"/>
          </p:cNvSpPr>
          <p:nvPr>
            <p:ph type="sldNum" sz="quarter" idx="12"/>
          </p:nvPr>
        </p:nvSpPr>
        <p:spPr/>
        <p:txBody>
          <a:bodyPr/>
          <a:lstStyle/>
          <a:p>
            <a:fld id="{B7CEC10D-CD46-426F-915E-6C78530279CB}" type="slidenum">
              <a:rPr lang="en-US" smtClean="0"/>
              <a:t>43</a:t>
            </a:fld>
            <a:endParaRPr lang="en-US" dirty="0"/>
          </a:p>
        </p:txBody>
      </p:sp>
      <p:pic>
        <p:nvPicPr>
          <p:cNvPr id="6" name="Picture 5">
            <a:extLst>
              <a:ext uri="{FF2B5EF4-FFF2-40B4-BE49-F238E27FC236}">
                <a16:creationId xmlns:a16="http://schemas.microsoft.com/office/drawing/2014/main" id="{5B93A429-81FB-4C76-972F-B8D6E21200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475" y="2550343"/>
            <a:ext cx="11377726" cy="3012257"/>
          </a:xfrm>
          <a:prstGeom prst="rect">
            <a:avLst/>
          </a:prstGeom>
        </p:spPr>
      </p:pic>
      <p:sp>
        <p:nvSpPr>
          <p:cNvPr id="7" name="TextBox 6">
            <a:extLst>
              <a:ext uri="{FF2B5EF4-FFF2-40B4-BE49-F238E27FC236}">
                <a16:creationId xmlns:a16="http://schemas.microsoft.com/office/drawing/2014/main" id="{78259D5C-21B2-4C10-81D7-888E99808DDE}"/>
              </a:ext>
            </a:extLst>
          </p:cNvPr>
          <p:cNvSpPr txBox="1"/>
          <p:nvPr/>
        </p:nvSpPr>
        <p:spPr>
          <a:xfrm>
            <a:off x="2819400" y="5943600"/>
            <a:ext cx="6021200" cy="297454"/>
          </a:xfrm>
          <a:prstGeom prst="rect">
            <a:avLst/>
          </a:prstGeom>
          <a:noFill/>
        </p:spPr>
        <p:txBody>
          <a:bodyPr wrap="none" rtlCol="0">
            <a:spAutoFit/>
          </a:bodyPr>
          <a:lstStyle/>
          <a:p>
            <a:r>
              <a:rPr lang="en-US" sz="1333" dirty="0">
                <a:solidFill>
                  <a:schemeClr val="accent2"/>
                </a:solidFill>
              </a:rPr>
              <a:t>Long et al. “Fully Convolutional Networks for Semantic Segmentation”  CVPR 2015</a:t>
            </a:r>
          </a:p>
        </p:txBody>
      </p:sp>
      <p:sp>
        <p:nvSpPr>
          <p:cNvPr id="8" name="Content Placeholder 2">
            <a:extLst>
              <a:ext uri="{FF2B5EF4-FFF2-40B4-BE49-F238E27FC236}">
                <a16:creationId xmlns:a16="http://schemas.microsoft.com/office/drawing/2014/main" id="{A4B6A022-970D-405A-8AC2-0FF240648166}"/>
              </a:ext>
            </a:extLst>
          </p:cNvPr>
          <p:cNvSpPr txBox="1">
            <a:spLocks/>
          </p:cNvSpPr>
          <p:nvPr/>
        </p:nvSpPr>
        <p:spPr>
          <a:xfrm>
            <a:off x="812801" y="2021065"/>
            <a:ext cx="5577372" cy="380265"/>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FF0000"/>
                </a:solidFill>
              </a:rPr>
              <a:t>Downsampling</a:t>
            </a:r>
            <a:r>
              <a:rPr lang="en-US" sz="2200" b="1" dirty="0">
                <a:solidFill>
                  <a:srgbClr val="FF0000"/>
                </a:solidFill>
              </a:rPr>
              <a:t>: </a:t>
            </a:r>
            <a:r>
              <a:rPr lang="en-US" sz="2200" dirty="0">
                <a:solidFill>
                  <a:srgbClr val="FF0000"/>
                </a:solidFill>
              </a:rPr>
              <a:t>Pooling or </a:t>
            </a:r>
            <a:r>
              <a:rPr lang="en-US" sz="2200" dirty="0" err="1">
                <a:solidFill>
                  <a:srgbClr val="FF0000"/>
                </a:solidFill>
              </a:rPr>
              <a:t>strided</a:t>
            </a:r>
            <a:r>
              <a:rPr lang="en-US" sz="2200" dirty="0">
                <a:solidFill>
                  <a:srgbClr val="FF0000"/>
                </a:solidFill>
              </a:rPr>
              <a:t> convolution</a:t>
            </a:r>
            <a:r>
              <a:rPr lang="en-US" sz="2200" b="1" dirty="0">
                <a:solidFill>
                  <a:srgbClr val="00B050"/>
                </a:solidFill>
              </a:rPr>
              <a:t>					</a:t>
            </a:r>
            <a:endParaRPr lang="en-US" sz="2200" b="1" dirty="0"/>
          </a:p>
        </p:txBody>
      </p:sp>
      <p:sp>
        <p:nvSpPr>
          <p:cNvPr id="9" name="Content Placeholder 2">
            <a:extLst>
              <a:ext uri="{FF2B5EF4-FFF2-40B4-BE49-F238E27FC236}">
                <a16:creationId xmlns:a16="http://schemas.microsoft.com/office/drawing/2014/main" id="{A4B6A022-970D-405A-8AC2-0FF240648166}"/>
              </a:ext>
            </a:extLst>
          </p:cNvPr>
          <p:cNvSpPr txBox="1">
            <a:spLocks/>
          </p:cNvSpPr>
          <p:nvPr/>
        </p:nvSpPr>
        <p:spPr>
          <a:xfrm>
            <a:off x="7347740" y="2021929"/>
            <a:ext cx="1955632" cy="336107"/>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00B050"/>
                </a:solidFill>
              </a:rPr>
              <a:t>Upsampling</a:t>
            </a:r>
            <a:r>
              <a:rPr lang="en-US" sz="2200" b="1" dirty="0">
                <a:solidFill>
                  <a:srgbClr val="00B050"/>
                </a:solidFill>
              </a:rPr>
              <a:t>: </a:t>
            </a:r>
            <a:r>
              <a:rPr lang="en-US" sz="2200" dirty="0">
                <a:solidFill>
                  <a:srgbClr val="00B050"/>
                </a:solidFill>
              </a:rPr>
              <a:t>???</a:t>
            </a:r>
          </a:p>
          <a:p>
            <a:r>
              <a:rPr lang="en-US" sz="2200" dirty="0"/>
              <a:t> </a:t>
            </a:r>
          </a:p>
        </p:txBody>
      </p:sp>
      <p:sp>
        <p:nvSpPr>
          <p:cNvPr id="11" name="Date Placeholder 10"/>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30196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C5D-B118-4F47-96E9-5652AF1FAA65}"/>
              </a:ext>
            </a:extLst>
          </p:cNvPr>
          <p:cNvSpPr>
            <a:spLocks noGrp="1"/>
          </p:cNvSpPr>
          <p:nvPr>
            <p:ph type="title"/>
          </p:nvPr>
        </p:nvSpPr>
        <p:spPr/>
        <p:txBody>
          <a:bodyPr/>
          <a:lstStyle/>
          <a:p>
            <a:r>
              <a:rPr lang="en-US" dirty="0"/>
              <a:t>In-Network </a:t>
            </a:r>
            <a:r>
              <a:rPr lang="en-US" dirty="0" err="1"/>
              <a:t>upsampling</a:t>
            </a:r>
            <a:r>
              <a:rPr lang="en-US" dirty="0"/>
              <a:t>: “Max </a:t>
            </a:r>
            <a:r>
              <a:rPr lang="en-US" dirty="0" err="1"/>
              <a:t>Unpooling</a:t>
            </a:r>
            <a:r>
              <a:rPr lang="en-US" dirty="0"/>
              <a:t>”</a:t>
            </a:r>
          </a:p>
        </p:txBody>
      </p:sp>
      <p:sp>
        <p:nvSpPr>
          <p:cNvPr id="3" name="Content Placeholder 2">
            <a:extLst>
              <a:ext uri="{FF2B5EF4-FFF2-40B4-BE49-F238E27FC236}">
                <a16:creationId xmlns:a16="http://schemas.microsoft.com/office/drawing/2014/main" id="{92E0B7C2-331C-49BB-9B00-65B5A977BB43}"/>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C41E4F7-C620-46D5-9E63-A62CC16D1D65}"/>
              </a:ext>
            </a:extLst>
          </p:cNvPr>
          <p:cNvSpPr>
            <a:spLocks noGrp="1"/>
          </p:cNvSpPr>
          <p:nvPr>
            <p:ph type="sldNum" sz="quarter" idx="12"/>
          </p:nvPr>
        </p:nvSpPr>
        <p:spPr/>
        <p:txBody>
          <a:bodyPr/>
          <a:lstStyle/>
          <a:p>
            <a:fld id="{B7CEC10D-CD46-426F-915E-6C78530279CB}" type="slidenum">
              <a:rPr lang="en-US" smtClean="0"/>
              <a:t>44</a:t>
            </a:fld>
            <a:endParaRPr lang="en-US" dirty="0"/>
          </a:p>
        </p:txBody>
      </p:sp>
      <p:pic>
        <p:nvPicPr>
          <p:cNvPr id="6" name="Picture 5">
            <a:extLst>
              <a:ext uri="{FF2B5EF4-FFF2-40B4-BE49-F238E27FC236}">
                <a16:creationId xmlns:a16="http://schemas.microsoft.com/office/drawing/2014/main" id="{0B2A2815-913C-4265-BCE0-6AD7337313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9360" y="1396109"/>
            <a:ext cx="11452955" cy="3294425"/>
          </a:xfrm>
          <a:prstGeom prst="rect">
            <a:avLst/>
          </a:prstGeom>
        </p:spPr>
      </p:pic>
      <p:pic>
        <p:nvPicPr>
          <p:cNvPr id="7" name="Picture 6">
            <a:extLst>
              <a:ext uri="{FF2B5EF4-FFF2-40B4-BE49-F238E27FC236}">
                <a16:creationId xmlns:a16="http://schemas.microsoft.com/office/drawing/2014/main" id="{A9D45A16-A917-4266-A8A7-1B8B2DF01E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4800600"/>
            <a:ext cx="7746143" cy="1803399"/>
          </a:xfrm>
          <a:prstGeom prst="rect">
            <a:avLst/>
          </a:prstGeom>
        </p:spPr>
      </p:pic>
      <p:sp>
        <p:nvSpPr>
          <p:cNvPr id="4" name="Date Placeholder 3"/>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14531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971800" cy="1905000"/>
          </a:xfrm>
        </p:spPr>
        <p:txBody>
          <a:bodyPr/>
          <a:lstStyle/>
          <a:p>
            <a:r>
              <a:rPr lang="nl-NL"/>
              <a:t>Oldies &amp;</a:t>
            </a:r>
            <a:br>
              <a:rPr lang="nl-NL"/>
            </a:br>
            <a:r>
              <a:rPr lang="nl-NL"/>
              <a:t>Popular </a:t>
            </a:r>
            <a:br>
              <a:rPr lang="nl-NL"/>
            </a:br>
            <a:r>
              <a:rPr lang="nl-NL"/>
              <a:t>ANNs</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2540000" y="609600"/>
            <a:ext cx="9575800" cy="5938998"/>
          </a:xfrm>
          <a:prstGeom prst="rect">
            <a:avLst/>
          </a:prstGeom>
        </p:spPr>
      </p:pic>
    </p:spTree>
    <p:extLst>
      <p:ext uri="{BB962C8B-B14F-4D97-AF65-F5344CB8AC3E}">
        <p14:creationId xmlns:p14="http://schemas.microsoft.com/office/powerpoint/2010/main" val="96574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DNN Learning principles</a:t>
            </a:r>
          </a:p>
          <a:p>
            <a:pPr marL="0" indent="0">
              <a:buNone/>
            </a:pPr>
            <a:r>
              <a:rPr lang="en-US" sz="2800"/>
              <a:t>4. 	Optimization 1: a) Pruning +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46</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2845420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learn a DNN?</a:t>
            </a:r>
          </a:p>
        </p:txBody>
      </p:sp>
      <p:sp>
        <p:nvSpPr>
          <p:cNvPr id="3" name="Content Placeholder 2"/>
          <p:cNvSpPr>
            <a:spLocks noGrp="1"/>
          </p:cNvSpPr>
          <p:nvPr>
            <p:ph idx="1"/>
          </p:nvPr>
        </p:nvSpPr>
        <p:spPr/>
        <p:txBody>
          <a:bodyPr/>
          <a:lstStyle/>
          <a:p>
            <a:r>
              <a:rPr lang="en-US"/>
              <a:t>Use backpropagation =&gt; </a:t>
            </a:r>
            <a:r>
              <a:rPr lang="en-US" b="1">
                <a:solidFill>
                  <a:srgbClr val="FF0000"/>
                </a:solidFill>
              </a:rPr>
              <a:t>Chain rule</a:t>
            </a:r>
          </a:p>
          <a:p>
            <a:r>
              <a:rPr lang="en-US">
                <a:solidFill>
                  <a:srgbClr val="0000FF"/>
                </a:solidFill>
              </a:rPr>
              <a:t>Loss function L()</a:t>
            </a:r>
          </a:p>
          <a:p>
            <a:pPr lvl="1"/>
            <a:r>
              <a:rPr lang="en-US"/>
              <a:t>Regularization terms can be added to loss function</a:t>
            </a:r>
          </a:p>
          <a:p>
            <a:r>
              <a:rPr lang="en-US"/>
              <a:t>Stochastic Gradient Descent (SGD), and several varieties</a:t>
            </a:r>
          </a:p>
          <a:p>
            <a:r>
              <a:rPr lang="en-US"/>
              <a:t>Batch learning</a:t>
            </a:r>
          </a:p>
          <a:p>
            <a:r>
              <a:rPr lang="en-US"/>
              <a:t>Learning rate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47</a:t>
            </a:fld>
            <a:endParaRPr lang="en-US"/>
          </a:p>
        </p:txBody>
      </p:sp>
    </p:spTree>
    <p:extLst>
      <p:ext uri="{BB962C8B-B14F-4D97-AF65-F5344CB8AC3E}">
        <p14:creationId xmlns:p14="http://schemas.microsoft.com/office/powerpoint/2010/main" val="125303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19799" y="1411045"/>
            <a:ext cx="4648202" cy="225767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99" y="3663550"/>
            <a:ext cx="4648202" cy="319445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24000" y="3180972"/>
            <a:ext cx="4495800" cy="367702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24001" y="1411046"/>
            <a:ext cx="4495799" cy="1769927"/>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A Recipe </a:t>
            </a:r>
            <a:r>
              <a:rPr lang="en-US"/>
              <a:t>for Machine </a:t>
            </a:r>
            <a:r>
              <a:rPr lang="en-US" dirty="0"/>
              <a:t>Learning</a:t>
            </a:r>
          </a:p>
        </p:txBody>
      </p:sp>
      <p:sp>
        <p:nvSpPr>
          <p:cNvPr id="6" name="Content Placeholder 5"/>
          <p:cNvSpPr>
            <a:spLocks noGrp="1"/>
          </p:cNvSpPr>
          <p:nvPr>
            <p:ph sz="half" idx="1"/>
          </p:nvPr>
        </p:nvSpPr>
        <p:spPr>
          <a:xfrm>
            <a:off x="1981200" y="1600201"/>
            <a:ext cx="4038600" cy="1580772"/>
          </a:xfrm>
        </p:spPr>
        <p:txBody>
          <a:bodyPr/>
          <a:lstStyle/>
          <a:p>
            <a:pPr marL="0" indent="0">
              <a:buNone/>
            </a:pPr>
            <a:r>
              <a:rPr lang="en-US" dirty="0"/>
              <a:t>1. Given training data:</a:t>
            </a:r>
          </a:p>
        </p:txBody>
      </p:sp>
      <p:sp>
        <p:nvSpPr>
          <p:cNvPr id="7" name="Content Placeholder 6"/>
          <p:cNvSpPr>
            <a:spLocks noGrp="1"/>
          </p:cNvSpPr>
          <p:nvPr>
            <p:ph sz="half" idx="2"/>
          </p:nvPr>
        </p:nvSpPr>
        <p:spPr>
          <a:xfrm>
            <a:off x="6186472" y="1600201"/>
            <a:ext cx="4038600" cy="2068517"/>
          </a:xfrm>
        </p:spPr>
        <p:txBody>
          <a:bodyPr/>
          <a:lstStyle/>
          <a:p>
            <a:pPr marL="0" indent="0">
              <a:buNone/>
            </a:pPr>
            <a:r>
              <a:rPr lang="en-US" dirty="0"/>
              <a:t>3. Define goal:</a:t>
            </a:r>
          </a:p>
        </p:txBody>
      </p:sp>
      <p:sp>
        <p:nvSpPr>
          <p:cNvPr id="4" name="Slide Number Placeholder 3"/>
          <p:cNvSpPr>
            <a:spLocks noGrp="1"/>
          </p:cNvSpPr>
          <p:nvPr>
            <p:ph type="sldNum" sz="quarter" idx="12"/>
          </p:nvPr>
        </p:nvSpPr>
        <p:spPr/>
        <p:txBody>
          <a:bodyPr/>
          <a:lstStyle/>
          <a:p>
            <a:fld id="{CCF56997-4F5F-5A42-B306-795126905ACA}" type="slidenum">
              <a:rPr lang="en-US" smtClean="0"/>
              <a:pPr/>
              <a:t>48</a:t>
            </a:fld>
            <a:endParaRPr lang="en-US"/>
          </a:p>
        </p:txBody>
      </p:sp>
      <p:sp>
        <p:nvSpPr>
          <p:cNvPr id="19" name="Content Placeholder 5"/>
          <p:cNvSpPr txBox="1">
            <a:spLocks/>
          </p:cNvSpPr>
          <p:nvPr/>
        </p:nvSpPr>
        <p:spPr>
          <a:xfrm>
            <a:off x="1981200" y="3180973"/>
            <a:ext cx="4038600" cy="3097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2. Choose each of these:</a:t>
            </a:r>
          </a:p>
          <a:p>
            <a:pPr lvl="1"/>
            <a:r>
              <a:rPr lang="en-US" dirty="0"/>
              <a:t>Decision function</a:t>
            </a:r>
          </a:p>
          <a:p>
            <a:pPr lvl="1"/>
            <a:endParaRPr lang="en-US" dirty="0"/>
          </a:p>
          <a:p>
            <a:pPr lvl="1"/>
            <a:endParaRPr lang="en-US" dirty="0"/>
          </a:p>
          <a:p>
            <a:pPr lvl="1"/>
            <a:r>
              <a:rPr lang="en-US" dirty="0"/>
              <a:t>Loss function</a:t>
            </a:r>
          </a:p>
          <a:p>
            <a:pPr lvl="1"/>
            <a:endParaRPr lang="en-US" dirty="0"/>
          </a:p>
          <a:p>
            <a:pPr lvl="1"/>
            <a:endParaRPr lang="en-US" dirty="0"/>
          </a:p>
          <a:p>
            <a:pPr lvl="1"/>
            <a:endParaRPr lang="en-US" dirty="0"/>
          </a:p>
          <a:p>
            <a:pPr lvl="1"/>
            <a:endParaRPr lang="en-US" dirty="0"/>
          </a:p>
        </p:txBody>
      </p:sp>
      <p:sp>
        <p:nvSpPr>
          <p:cNvPr id="20" name="Content Placeholder 6"/>
          <p:cNvSpPr txBox="1">
            <a:spLocks/>
          </p:cNvSpPr>
          <p:nvPr/>
        </p:nvSpPr>
        <p:spPr>
          <a:xfrm>
            <a:off x="6186472" y="3668717"/>
            <a:ext cx="4038600" cy="2892444"/>
          </a:xfrm>
          <a:prstGeom prst="rect">
            <a:avLst/>
          </a:prstGeom>
          <a:solidFill>
            <a:srgbClr val="FFFFCC"/>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4. Train with SGD:</a:t>
            </a:r>
          </a:p>
          <a:p>
            <a:pPr marL="0" indent="0">
              <a:buNone/>
            </a:pPr>
            <a:r>
              <a:rPr lang="en-US" dirty="0"/>
              <a:t>(take small steps opposite the gradient)</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93" y="2224285"/>
            <a:ext cx="2082800" cy="5334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913" y="4339324"/>
            <a:ext cx="2108200" cy="4699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1293" y="5673701"/>
            <a:ext cx="2349500" cy="469900"/>
          </a:xfrm>
          <a:prstGeom prst="rect">
            <a:avLst/>
          </a:prstGeom>
        </p:spPr>
      </p:pic>
      <p:pic>
        <p:nvPicPr>
          <p:cNvPr id="21" name="Picture 2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417" y="2265251"/>
            <a:ext cx="4096234" cy="947367"/>
          </a:xfrm>
          <a:prstGeom prst="rect">
            <a:avLst/>
          </a:prstGeom>
        </p:spPr>
      </p:pic>
      <p:pic>
        <p:nvPicPr>
          <p:cNvPr id="22" name="Picture 2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418" y="5609966"/>
            <a:ext cx="4063643" cy="373192"/>
          </a:xfrm>
          <a:prstGeom prst="rect">
            <a:avLst/>
          </a:prstGeom>
        </p:spPr>
      </p:pic>
    </p:spTree>
    <p:extLst>
      <p:ext uri="{BB962C8B-B14F-4D97-AF65-F5344CB8AC3E}">
        <p14:creationId xmlns:p14="http://schemas.microsoft.com/office/powerpoint/2010/main" val="2455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Backpropagation in multiple </a:t>
            </a:r>
            <a:r>
              <a:rPr lang="en-US" dirty="0"/>
              <a:t>layers</a:t>
            </a:r>
          </a:p>
        </p:txBody>
      </p:sp>
      <p:pic>
        <p:nvPicPr>
          <p:cNvPr id="4" name="Picture 3"/>
          <p:cNvPicPr>
            <a:picLocks noChangeAspect="1"/>
          </p:cNvPicPr>
          <p:nvPr/>
        </p:nvPicPr>
        <p:blipFill>
          <a:blip r:embed="rId2"/>
          <a:srcRect r="31664"/>
          <a:stretch>
            <a:fillRect/>
          </a:stretch>
        </p:blipFill>
        <p:spPr>
          <a:xfrm rot="16200000">
            <a:off x="7429417" y="3685524"/>
            <a:ext cx="2399557" cy="3442662"/>
          </a:xfrm>
          <a:prstGeom prst="rect">
            <a:avLst/>
          </a:prstGeom>
        </p:spPr>
      </p:pic>
      <p:sp>
        <p:nvSpPr>
          <p:cNvPr id="6" name="Rectangle 5"/>
          <p:cNvSpPr/>
          <p:nvPr/>
        </p:nvSpPr>
        <p:spPr bwMode="auto">
          <a:xfrm>
            <a:off x="3697167" y="4609867"/>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7" name="TextBox 6"/>
          <p:cNvSpPr txBox="1"/>
          <p:nvPr/>
        </p:nvSpPr>
        <p:spPr>
          <a:xfrm>
            <a:off x="1765329" y="5515528"/>
            <a:ext cx="1771263" cy="461665"/>
          </a:xfrm>
          <a:prstGeom prst="rect">
            <a:avLst/>
          </a:prstGeom>
          <a:noFill/>
        </p:spPr>
        <p:txBody>
          <a:bodyPr wrap="squar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Input layer</a:t>
            </a:r>
          </a:p>
        </p:txBody>
      </p:sp>
      <p:sp>
        <p:nvSpPr>
          <p:cNvPr id="8" name="TextBox 7"/>
          <p:cNvSpPr txBox="1"/>
          <p:nvPr/>
        </p:nvSpPr>
        <p:spPr>
          <a:xfrm>
            <a:off x="1964774" y="4543487"/>
            <a:ext cx="1132041"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Layer </a:t>
            </a:r>
            <a:r>
              <a:rPr lang="en-US" dirty="0">
                <a:solidFill>
                  <a:srgbClr val="000000"/>
                </a:solidFill>
                <a:latin typeface="Times New Roman" charset="0"/>
                <a:ea typeface="ヒラギノ明朝 ProN W3" charset="0"/>
                <a:cs typeface="ヒラギノ明朝 ProN W3" charset="0"/>
                <a:sym typeface="Times New Roman" charset="0"/>
              </a:rPr>
              <a:t>1</a:t>
            </a:r>
          </a:p>
        </p:txBody>
      </p:sp>
      <p:sp>
        <p:nvSpPr>
          <p:cNvPr id="10" name="TextBox 9"/>
          <p:cNvSpPr txBox="1"/>
          <p:nvPr/>
        </p:nvSpPr>
        <p:spPr>
          <a:xfrm>
            <a:off x="2001542" y="2933249"/>
            <a:ext cx="1063112"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Layer </a:t>
            </a:r>
            <a:r>
              <a:rPr lang="en-US" dirty="0" err="1">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1524001" y="1538611"/>
            <a:ext cx="1967205" cy="461665"/>
          </a:xfrm>
          <a:prstGeom prst="rect">
            <a:avLst/>
          </a:prstGeom>
          <a:noFill/>
        </p:spPr>
        <p:txBody>
          <a:bodyPr wrap="non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Output layer </a:t>
            </a:r>
            <a:r>
              <a:rPr lang="en-US"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Rectangle 11"/>
          <p:cNvSpPr/>
          <p:nvPr/>
        </p:nvSpPr>
        <p:spPr>
          <a:xfrm>
            <a:off x="4038813" y="4628628"/>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5" name="Rectangle 14"/>
          <p:cNvSpPr/>
          <p:nvPr/>
        </p:nvSpPr>
        <p:spPr bwMode="auto">
          <a:xfrm>
            <a:off x="3767789" y="2890535"/>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6" name="Rectangle 15"/>
          <p:cNvSpPr/>
          <p:nvPr/>
        </p:nvSpPr>
        <p:spPr>
          <a:xfrm>
            <a:off x="4109435" y="2909296"/>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7" name="Rectangle 16"/>
          <p:cNvSpPr/>
          <p:nvPr/>
        </p:nvSpPr>
        <p:spPr bwMode="auto">
          <a:xfrm>
            <a:off x="3755337" y="1558159"/>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8" name="Rectangle 17"/>
          <p:cNvSpPr/>
          <p:nvPr/>
        </p:nvSpPr>
        <p:spPr>
          <a:xfrm>
            <a:off x="4096984" y="1576920"/>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19" name="Straight Arrow Connector 18"/>
          <p:cNvCxnSpPr/>
          <p:nvPr/>
        </p:nvCxnSpPr>
        <p:spPr bwMode="auto">
          <a:xfrm rot="5400000" flipH="1" flipV="1">
            <a:off x="4516492" y="534664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0" name="Rectangle 19"/>
          <p:cNvSpPr/>
          <p:nvPr/>
        </p:nvSpPr>
        <p:spPr>
          <a:xfrm>
            <a:off x="4578427" y="546291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21" name="Straight Arrow Connector 20"/>
          <p:cNvCxnSpPr/>
          <p:nvPr/>
        </p:nvCxnSpPr>
        <p:spPr bwMode="auto">
          <a:xfrm rot="5400000" flipH="1" flipV="1">
            <a:off x="4507023" y="437835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rot="5400000" flipH="1" flipV="1">
            <a:off x="4663632" y="3531069"/>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5400000" flipH="1" flipV="1">
            <a:off x="4651182" y="2746586"/>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rot="5400000" flipH="1" flipV="1">
            <a:off x="4641714" y="220166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6" name="Rectangle 25"/>
          <p:cNvSpPr/>
          <p:nvPr/>
        </p:nvSpPr>
        <p:spPr>
          <a:xfrm>
            <a:off x="4705926" y="4096162"/>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4791985" y="3276355"/>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9" name="Rectangle 28"/>
          <p:cNvSpPr/>
          <p:nvPr/>
        </p:nvSpPr>
        <p:spPr>
          <a:xfrm>
            <a:off x="4794968" y="2407683"/>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0" name="Straight Arrow Connector 29"/>
          <p:cNvCxnSpPr/>
          <p:nvPr/>
        </p:nvCxnSpPr>
        <p:spPr bwMode="auto">
          <a:xfrm rot="5400000" flipH="1" flipV="1">
            <a:off x="4477539" y="1267040"/>
            <a:ext cx="576066"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1" name="Rectangle 30"/>
          <p:cNvSpPr/>
          <p:nvPr/>
        </p:nvSpPr>
        <p:spPr>
          <a:xfrm>
            <a:off x="4785501" y="1925026"/>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2" name="TextBox 31"/>
          <p:cNvSpPr txBox="1"/>
          <p:nvPr/>
        </p:nvSpPr>
        <p:spPr>
          <a:xfrm rot="5400000">
            <a:off x="4653377" y="226670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3" name="TextBox 32"/>
          <p:cNvSpPr txBox="1"/>
          <p:nvPr/>
        </p:nvSpPr>
        <p:spPr>
          <a:xfrm rot="5400000">
            <a:off x="4668809" y="360205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4" name="Rectangle 33"/>
          <p:cNvSpPr/>
          <p:nvPr/>
        </p:nvSpPr>
        <p:spPr>
          <a:xfrm>
            <a:off x="4788483" y="1050902"/>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5" name="TextBox 34"/>
          <p:cNvSpPr txBox="1"/>
          <p:nvPr/>
        </p:nvSpPr>
        <p:spPr>
          <a:xfrm rot="5400000">
            <a:off x="2344230" y="228213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6" name="TextBox 35"/>
          <p:cNvSpPr txBox="1"/>
          <p:nvPr/>
        </p:nvSpPr>
        <p:spPr>
          <a:xfrm rot="5400000">
            <a:off x="2309859" y="3617483"/>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7" name="TextBox 36"/>
          <p:cNvSpPr txBox="1"/>
          <p:nvPr/>
        </p:nvSpPr>
        <p:spPr>
          <a:xfrm>
            <a:off x="3738700" y="1045157"/>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38" name="TextBox 37"/>
          <p:cNvSpPr txBox="1"/>
          <p:nvPr/>
        </p:nvSpPr>
        <p:spPr>
          <a:xfrm>
            <a:off x="3652269" y="5497243"/>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pic>
        <p:nvPicPr>
          <p:cNvPr id="40" name="Picture 39"/>
          <p:cNvPicPr>
            <a:picLocks noChangeAspect="1"/>
          </p:cNvPicPr>
          <p:nvPr/>
        </p:nvPicPr>
        <p:blipFill>
          <a:blip r:embed="rId2"/>
          <a:srcRect l="68501"/>
          <a:stretch>
            <a:fillRect/>
          </a:stretch>
        </p:blipFill>
        <p:spPr>
          <a:xfrm rot="16200000">
            <a:off x="7755655" y="-359020"/>
            <a:ext cx="1313381" cy="4088010"/>
          </a:xfrm>
          <a:prstGeom prst="rect">
            <a:avLst/>
          </a:prstGeom>
        </p:spPr>
      </p:pic>
      <p:sp>
        <p:nvSpPr>
          <p:cNvPr id="41" name="TextBox 40"/>
          <p:cNvSpPr txBox="1"/>
          <p:nvPr/>
        </p:nvSpPr>
        <p:spPr>
          <a:xfrm rot="5400000">
            <a:off x="8918569" y="2857639"/>
            <a:ext cx="49244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a:t>
            </a:r>
          </a:p>
        </p:txBody>
      </p:sp>
    </p:spTree>
    <p:extLst>
      <p:ext uri="{BB962C8B-B14F-4D97-AF65-F5344CB8AC3E}">
        <p14:creationId xmlns:p14="http://schemas.microsoft.com/office/powerpoint/2010/main" val="241431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noProof="0" dirty="0"/>
              <a:t>Intelligent Architectures </a:t>
            </a:r>
            <a:br>
              <a:rPr lang="en-US" noProof="0" dirty="0"/>
            </a:br>
            <a:r>
              <a:rPr lang="en-US" noProof="0" dirty="0"/>
              <a:t>Summary</a:t>
            </a:r>
          </a:p>
        </p:txBody>
      </p:sp>
      <p:sp>
        <p:nvSpPr>
          <p:cNvPr id="3074" name="Date Placeholder 3"/>
          <p:cNvSpPr>
            <a:spLocks noGrp="1"/>
          </p:cNvSpPr>
          <p:nvPr>
            <p:ph type="dt" sz="half" idx="10"/>
          </p:nvPr>
        </p:nvSpPr>
        <p:spPr/>
        <p:txBody>
          <a:bodyPr/>
          <a:lstStyle/>
          <a:p>
            <a:r>
              <a:rPr lang="en-US"/>
              <a:t>IA 5LIL0</a:t>
            </a:r>
            <a:endParaRPr lang="en-US" dirty="0"/>
          </a:p>
        </p:txBody>
      </p:sp>
      <p:sp>
        <p:nvSpPr>
          <p:cNvPr id="3075" name="Slide Number Placeholder 5"/>
          <p:cNvSpPr>
            <a:spLocks noGrp="1"/>
          </p:cNvSpPr>
          <p:nvPr>
            <p:ph type="sldNum" sz="quarter" idx="12"/>
          </p:nvPr>
        </p:nvSpPr>
        <p:spPr/>
        <p:txBody>
          <a:bodyPr/>
          <a:lstStyle/>
          <a:p>
            <a:fld id="{A17B02A3-0209-45E0-BAFD-33C3D81AEBC5}" type="slidenum">
              <a:rPr lang="en-US" smtClean="0"/>
              <a:pPr/>
              <a:t>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685800"/>
            <a:ext cx="7848600" cy="3003234"/>
          </a:xfrm>
          <a:prstGeom prst="rect">
            <a:avLst/>
          </a:prstGeom>
        </p:spPr>
      </p:pic>
      <p:sp>
        <p:nvSpPr>
          <p:cNvPr id="8" name="TextBox 7"/>
          <p:cNvSpPr txBox="1"/>
          <p:nvPr/>
        </p:nvSpPr>
        <p:spPr>
          <a:xfrm>
            <a:off x="9829800" y="3048000"/>
            <a:ext cx="1840568" cy="400110"/>
          </a:xfrm>
          <a:prstGeom prst="rect">
            <a:avLst/>
          </a:prstGeom>
          <a:noFill/>
        </p:spPr>
        <p:txBody>
          <a:bodyPr wrap="none" rtlCol="0">
            <a:spAutoFit/>
          </a:bodyPr>
          <a:lstStyle/>
          <a:p>
            <a:r>
              <a:rPr lang="nl-NL" sz="2000" i="1" dirty="0"/>
              <a:t>AlexNet (partly)</a:t>
            </a:r>
            <a:endParaRPr lang="en-US" sz="2000" i="1" dirty="0"/>
          </a:p>
        </p:txBody>
      </p:sp>
      <p:grpSp>
        <p:nvGrpSpPr>
          <p:cNvPr id="11" name="Group 10"/>
          <p:cNvGrpSpPr/>
          <p:nvPr/>
        </p:nvGrpSpPr>
        <p:grpSpPr>
          <a:xfrm>
            <a:off x="381000" y="3486939"/>
            <a:ext cx="3064833" cy="3240747"/>
            <a:chOff x="381000" y="3486939"/>
            <a:chExt cx="3064833" cy="3240747"/>
          </a:xfrm>
        </p:grpSpPr>
        <p:pic>
          <p:nvPicPr>
            <p:cNvPr id="5" name="Picture 4"/>
            <p:cNvPicPr>
              <a:picLocks noChangeAspect="1"/>
            </p:cNvPicPr>
            <p:nvPr/>
          </p:nvPicPr>
          <p:blipFill>
            <a:blip r:embed="rId4"/>
            <a:stretch>
              <a:fillRect/>
            </a:stretch>
          </p:blipFill>
          <p:spPr>
            <a:xfrm>
              <a:off x="381000" y="3962400"/>
              <a:ext cx="3000375" cy="2200275"/>
            </a:xfrm>
            <a:prstGeom prst="rect">
              <a:avLst/>
            </a:prstGeom>
          </p:spPr>
        </p:pic>
        <p:sp>
          <p:nvSpPr>
            <p:cNvPr id="191" name="TextBox 190"/>
            <p:cNvSpPr txBox="1"/>
            <p:nvPr/>
          </p:nvSpPr>
          <p:spPr>
            <a:xfrm>
              <a:off x="1600200" y="6019800"/>
              <a:ext cx="1845633" cy="707886"/>
            </a:xfrm>
            <a:prstGeom prst="rect">
              <a:avLst/>
            </a:prstGeom>
            <a:noFill/>
          </p:spPr>
          <p:txBody>
            <a:bodyPr wrap="none" rtlCol="0">
              <a:spAutoFit/>
            </a:bodyPr>
            <a:lstStyle/>
            <a:p>
              <a:r>
                <a:rPr lang="nl-NL" sz="2000" i="1" dirty="0"/>
                <a:t>NVIDIA Xavier</a:t>
              </a:r>
            </a:p>
            <a:p>
              <a:r>
                <a:rPr lang="nl-NL" sz="2000" i="1" dirty="0"/>
                <a:t>embedded GPU</a:t>
              </a:r>
              <a:endParaRPr lang="en-US" sz="2000" i="1" dirty="0"/>
            </a:p>
          </p:txBody>
        </p:sp>
        <p:sp>
          <p:nvSpPr>
            <p:cNvPr id="10" name="Right Arrow 9"/>
            <p:cNvSpPr/>
            <p:nvPr/>
          </p:nvSpPr>
          <p:spPr>
            <a:xfrm rot="7675620">
              <a:off x="2671862" y="379173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114800" y="3442249"/>
            <a:ext cx="7955280" cy="3328120"/>
            <a:chOff x="4114800" y="3442249"/>
            <a:chExt cx="7955280" cy="3328120"/>
          </a:xfrm>
        </p:grpSpPr>
        <p:sp>
          <p:nvSpPr>
            <p:cNvPr id="192" name="TextBox 191"/>
            <p:cNvSpPr txBox="1"/>
            <p:nvPr/>
          </p:nvSpPr>
          <p:spPr>
            <a:xfrm>
              <a:off x="9906000" y="3886200"/>
              <a:ext cx="1917897" cy="400110"/>
            </a:xfrm>
            <a:prstGeom prst="rect">
              <a:avLst/>
            </a:prstGeom>
            <a:noFill/>
          </p:spPr>
          <p:txBody>
            <a:bodyPr wrap="none" rtlCol="0">
              <a:spAutoFit/>
            </a:bodyPr>
            <a:lstStyle/>
            <a:p>
              <a:r>
                <a:rPr lang="nl-NL" sz="2000" i="1" dirty="0" err="1"/>
                <a:t>AivoTTA</a:t>
              </a:r>
              <a:r>
                <a:rPr lang="nl-NL" sz="2000" i="1"/>
                <a:t> (partly)</a:t>
              </a:r>
              <a:endParaRPr lang="en-US" sz="2000" i="1"/>
            </a:p>
          </p:txBody>
        </p:sp>
        <p:sp>
          <p:nvSpPr>
            <p:cNvPr id="195" name="Right Arrow 194"/>
            <p:cNvSpPr/>
            <p:nvPr/>
          </p:nvSpPr>
          <p:spPr>
            <a:xfrm rot="4149966">
              <a:off x="7685383" y="374704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a:extLst>
                <a:ext uri="{FF2B5EF4-FFF2-40B4-BE49-F238E27FC236}">
                  <a16:creationId xmlns:a16="http://schemas.microsoft.com/office/drawing/2014/main" id="{3B69A6E7-3B75-754F-B395-2718ECAB12A4}"/>
                </a:ext>
              </a:extLst>
            </p:cNvPr>
            <p:cNvPicPr>
              <a:picLocks noChangeAspect="1"/>
            </p:cNvPicPr>
            <p:nvPr/>
          </p:nvPicPr>
          <p:blipFill>
            <a:blip r:embed="rId5"/>
            <a:stretch>
              <a:fillRect/>
            </a:stretch>
          </p:blipFill>
          <p:spPr>
            <a:xfrm>
              <a:off x="4114800" y="4255406"/>
              <a:ext cx="7955280" cy="2514963"/>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915400" y="1143000"/>
            <a:ext cx="3124200" cy="5450252"/>
          </a:xfrm>
          <a:prstGeom prst="rect">
            <a:avLst/>
          </a:prstGeom>
        </p:spPr>
      </p:pic>
      <p:sp>
        <p:nvSpPr>
          <p:cNvPr id="5" name="Title 4"/>
          <p:cNvSpPr>
            <a:spLocks noGrp="1"/>
          </p:cNvSpPr>
          <p:nvPr>
            <p:ph type="title"/>
          </p:nvPr>
        </p:nvSpPr>
        <p:spPr/>
        <p:txBody>
          <a:bodyPr/>
          <a:lstStyle/>
          <a:p>
            <a:r>
              <a:rPr lang="en-US"/>
              <a:t>Backpropagation for multiple neuron layers</a:t>
            </a:r>
            <a:endParaRPr lang="en-US" dirty="0"/>
          </a:p>
        </p:txBody>
      </p:sp>
      <p:sp>
        <p:nvSpPr>
          <p:cNvPr id="6" name="Content Placeholder 5"/>
          <p:cNvSpPr>
            <a:spLocks noGrp="1"/>
          </p:cNvSpPr>
          <p:nvPr>
            <p:ph idx="1"/>
          </p:nvPr>
        </p:nvSpPr>
        <p:spPr>
          <a:xfrm>
            <a:off x="381000" y="1067859"/>
            <a:ext cx="8229600" cy="5045075"/>
          </a:xfrm>
        </p:spPr>
        <p:txBody>
          <a:bodyPr/>
          <a:lstStyle/>
          <a:p>
            <a:pPr>
              <a:buNone/>
            </a:pPr>
            <a:r>
              <a:rPr lang="en-US" sz="2800" dirty="0"/>
              <a:t>To </a:t>
            </a:r>
            <a:r>
              <a:rPr lang="en-US" sz="2800" dirty="0">
                <a:solidFill>
                  <a:srgbClr val="0000FF"/>
                </a:solidFill>
              </a:rPr>
              <a:t>compute the gradients</a:t>
            </a:r>
            <a:r>
              <a:rPr lang="en-US" sz="2800"/>
              <a:t>, write the energy </a:t>
            </a:r>
            <a:r>
              <a:rPr lang="en-US" sz="2800" i="1">
                <a:solidFill>
                  <a:srgbClr val="0000FF"/>
                </a:solidFill>
              </a:rPr>
              <a:t>E</a:t>
            </a:r>
            <a:r>
              <a:rPr lang="en-US" sz="2800"/>
              <a:t> (= Loss </a:t>
            </a:r>
            <a:r>
              <a:rPr lang="en-US" sz="2800" i="1">
                <a:solidFill>
                  <a:srgbClr val="0000FF"/>
                </a:solidFill>
              </a:rPr>
              <a:t>L</a:t>
            </a:r>
            <a:r>
              <a:rPr lang="en-US" sz="2800"/>
              <a:t>) as </a:t>
            </a:r>
            <a:r>
              <a:rPr lang="en-US" sz="2800" dirty="0"/>
              <a:t>a function of the </a:t>
            </a:r>
            <a:r>
              <a:rPr lang="en-US" sz="2800"/>
              <a:t>network parameters (</a:t>
            </a:r>
            <a:r>
              <a:rPr lang="el-GR" sz="2800" i="1"/>
              <a:t>ϴ</a:t>
            </a:r>
            <a:r>
              <a:rPr lang="en-US" sz="2800" i="1"/>
              <a:t>, also called W</a:t>
            </a:r>
            <a:r>
              <a:rPr lang="en-US" sz="2800"/>
              <a:t>):</a:t>
            </a:r>
            <a:endParaRPr lang="en-US" sz="2800" dirty="0"/>
          </a:p>
          <a:p>
            <a:pPr>
              <a:buNone/>
            </a:pPr>
            <a:endParaRPr lang="en-US" sz="2800" dirty="0"/>
          </a:p>
          <a:p>
            <a:pPr>
              <a:buNone/>
            </a:pPr>
            <a:endParaRPr lang="en-US" sz="2800"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50</a:t>
            </a:fld>
            <a:endParaRPr lang="en-US"/>
          </a:p>
        </p:txBody>
      </p:sp>
      <p:graphicFrame>
        <p:nvGraphicFramePr>
          <p:cNvPr id="13" name="Object 12"/>
          <p:cNvGraphicFramePr>
            <a:graphicFrameLocks noChangeAspect="1"/>
          </p:cNvGraphicFramePr>
          <p:nvPr/>
        </p:nvGraphicFramePr>
        <p:xfrm>
          <a:off x="457200" y="2819400"/>
          <a:ext cx="7894315" cy="1066800"/>
        </p:xfrm>
        <a:graphic>
          <a:graphicData uri="http://schemas.openxmlformats.org/presentationml/2006/ole">
            <mc:AlternateContent xmlns:mc="http://schemas.openxmlformats.org/markup-compatibility/2006">
              <mc:Choice xmlns:v="urn:schemas-microsoft-com:vml" Requires="v">
                <p:oleObj spid="_x0000_s11277" name="Equation" r:id="rId4" imgW="3289300" imgH="444500" progId="Equation.3">
                  <p:embed/>
                </p:oleObj>
              </mc:Choice>
              <mc:Fallback>
                <p:oleObj name="Equation" r:id="rId4" imgW="3289300" imgH="444500" progId="Equation.3">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19400"/>
                        <a:ext cx="7894315" cy="1066800"/>
                      </a:xfrm>
                      <a:prstGeom prst="rect">
                        <a:avLst/>
                      </a:prstGeom>
                      <a:noFill/>
                      <a:ln w="38100">
                        <a:solidFill>
                          <a:schemeClr val="accent2"/>
                        </a:solidFill>
                      </a:ln>
                    </p:spPr>
                  </p:pic>
                </p:oleObj>
              </mc:Fallback>
            </mc:AlternateContent>
          </a:graphicData>
        </a:graphic>
      </p:graphicFrame>
      <p:sp>
        <p:nvSpPr>
          <p:cNvPr id="14" name="TextBox 13"/>
          <p:cNvSpPr txBox="1"/>
          <p:nvPr/>
        </p:nvSpPr>
        <p:spPr>
          <a:xfrm>
            <a:off x="381000" y="4495800"/>
            <a:ext cx="8229600" cy="1384995"/>
          </a:xfrm>
          <a:prstGeom prst="rect">
            <a:avLst/>
          </a:prstGeom>
          <a:noFill/>
        </p:spPr>
        <p:txBody>
          <a:bodyPr wrap="square" rtlCol="0">
            <a:spAutoFit/>
          </a:bodyPr>
          <a:lstStyle/>
          <a:p>
            <a:r>
              <a:rPr lang="en-US" sz="2800">
                <a:solidFill>
                  <a:srgbClr val="000000"/>
                </a:solidFill>
                <a:latin typeface="Times New Roman" charset="0"/>
                <a:ea typeface="ヒラギノ明朝 ProN W3" charset="0"/>
                <a:cs typeface="ヒラギノ明朝 ProN W3" charset="0"/>
                <a:sym typeface="Times New Roman" charset="0"/>
              </a:rPr>
              <a:t>Compute </a:t>
            </a:r>
            <a:r>
              <a:rPr lang="en-US" sz="2800" dirty="0">
                <a:solidFill>
                  <a:srgbClr val="000000"/>
                </a:solidFill>
                <a:latin typeface="Times New Roman" charset="0"/>
                <a:ea typeface="ヒラギノ明朝 ProN W3" charset="0"/>
                <a:cs typeface="ヒラギノ明朝 ProN W3" charset="0"/>
                <a:sym typeface="Times New Roman" charset="0"/>
              </a:rPr>
              <a:t>the </a:t>
            </a:r>
            <a:r>
              <a:rPr lang="en-US" sz="2800">
                <a:solidFill>
                  <a:srgbClr val="000000"/>
                </a:solidFill>
                <a:latin typeface="Times New Roman" charset="0"/>
                <a:ea typeface="ヒラギノ明朝 ProN W3" charset="0"/>
                <a:cs typeface="ヒラギノ明朝 ProN W3" charset="0"/>
                <a:sym typeface="Times New Roman" charset="0"/>
              </a:rPr>
              <a:t>partial derivative,</a:t>
            </a:r>
          </a:p>
          <a:p>
            <a:pPr marL="457200" indent="-457200">
              <a:buFont typeface="Arial" panose="020B0604020202020204" pitchFamily="34" charset="0"/>
              <a:buChar char="•"/>
            </a:pPr>
            <a:r>
              <a:rPr lang="en-US" sz="2800">
                <a:solidFill>
                  <a:srgbClr val="000000"/>
                </a:solidFill>
                <a:latin typeface="Times New Roman" charset="0"/>
                <a:ea typeface="ヒラギノ明朝 ProN W3" charset="0"/>
                <a:cs typeface="ヒラギノ明朝 ProN W3" charset="0"/>
                <a:sym typeface="Times New Roman" charset="0"/>
              </a:rPr>
              <a:t>we use </a:t>
            </a:r>
            <a:r>
              <a:rPr lang="en-US" sz="2800" dirty="0">
                <a:solidFill>
                  <a:srgbClr val="000000"/>
                </a:solidFill>
                <a:latin typeface="Times New Roman" charset="0"/>
                <a:ea typeface="ヒラギノ明朝 ProN W3" charset="0"/>
                <a:cs typeface="ヒラギノ明朝 ProN W3" charset="0"/>
                <a:sym typeface="Times New Roman" charset="0"/>
              </a:rPr>
              <a:t>the chain rule to derive a compact algorithm:  </a:t>
            </a:r>
            <a:r>
              <a:rPr lang="en-US" sz="2800" b="1" dirty="0">
                <a:solidFill>
                  <a:srgbClr val="000000"/>
                </a:solidFill>
                <a:latin typeface="Times New Roman" charset="0"/>
                <a:ea typeface="ヒラギノ明朝 ProN W3" charset="0"/>
                <a:cs typeface="ヒラギノ明朝 ProN W3" charset="0"/>
                <a:sym typeface="Times New Roman" charset="0"/>
              </a:rPr>
              <a:t>back-propagation</a:t>
            </a:r>
          </a:p>
        </p:txBody>
      </p:sp>
      <p:sp>
        <p:nvSpPr>
          <p:cNvPr id="2" name="Speech Bubble: Rectangle with Corners Rounded 1">
            <a:extLst>
              <a:ext uri="{FF2B5EF4-FFF2-40B4-BE49-F238E27FC236}">
                <a16:creationId xmlns:a16="http://schemas.microsoft.com/office/drawing/2014/main" id="{2036B441-175F-41E9-8227-B00F27A269F3}"/>
              </a:ext>
            </a:extLst>
          </p:cNvPr>
          <p:cNvSpPr/>
          <p:nvPr/>
        </p:nvSpPr>
        <p:spPr>
          <a:xfrm>
            <a:off x="5029200" y="2133599"/>
            <a:ext cx="2667000" cy="453661"/>
          </a:xfrm>
          <a:prstGeom prst="wedgeRoundRectCallout">
            <a:avLst>
              <a:gd name="adj1" fmla="val -55886"/>
              <a:gd name="adj2" fmla="val 168439"/>
              <a:gd name="adj3" fmla="val 16667"/>
            </a:avLst>
          </a:prstGeom>
          <a:solidFill>
            <a:srgbClr val="BDF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Sum over all inputs</a:t>
            </a:r>
            <a:endParaRPr lang="nl-NL" i="1">
              <a:solidFill>
                <a:schemeClr val="tx1"/>
              </a:solidFill>
            </a:endParaRPr>
          </a:p>
        </p:txBody>
      </p:sp>
    </p:spTree>
    <p:extLst>
      <p:ext uri="{BB962C8B-B14F-4D97-AF65-F5344CB8AC3E}">
        <p14:creationId xmlns:p14="http://schemas.microsoft.com/office/powerpoint/2010/main" val="140178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 cost layer</a:t>
            </a:r>
          </a:p>
        </p:txBody>
      </p:sp>
      <p:sp>
        <p:nvSpPr>
          <p:cNvPr id="4" name="Slide Number Placeholder 3"/>
          <p:cNvSpPr>
            <a:spLocks noGrp="1"/>
          </p:cNvSpPr>
          <p:nvPr>
            <p:ph type="sldNum" sz="quarter" idx="12"/>
          </p:nvPr>
        </p:nvSpPr>
        <p:spPr/>
        <p:txBody>
          <a:bodyPr/>
          <a:lstStyle/>
          <a:p>
            <a:fld id="{665346CD-C9EF-6344-8B59-DEE5041F413C}" type="slidenum">
              <a:rPr lang="en-US" smtClean="0"/>
              <a:pPr/>
              <a:t>51</a:t>
            </a:fld>
            <a:endParaRPr lang="en-US"/>
          </a:p>
        </p:txBody>
      </p:sp>
      <p:sp>
        <p:nvSpPr>
          <p:cNvPr id="10" name="TextBox 9"/>
          <p:cNvSpPr txBox="1"/>
          <p:nvPr/>
        </p:nvSpPr>
        <p:spPr>
          <a:xfrm>
            <a:off x="3966763" y="4798823"/>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TextBox 11"/>
          <p:cNvSpPr txBox="1"/>
          <p:nvPr/>
        </p:nvSpPr>
        <p:spPr>
          <a:xfrm>
            <a:off x="390004" y="1323448"/>
            <a:ext cx="11344796" cy="830997"/>
          </a:xfrm>
          <a:prstGeom prst="rect">
            <a:avLst/>
          </a:prstGeom>
          <a:noFill/>
        </p:spPr>
        <p:txBody>
          <a:bodyPr wrap="square" rtlCol="0">
            <a:spAutoFit/>
          </a:bodyPr>
          <a:lstStyle/>
          <a:p>
            <a:r>
              <a:rPr lang="en-US">
                <a:solidFill>
                  <a:srgbClr val="000000"/>
                </a:solidFill>
                <a:latin typeface="Times New Roman" charset="0"/>
                <a:ea typeface="ヒラギノ明朝 ProN W3" charset="0"/>
                <a:cs typeface="ヒラギノ明朝 ProN W3" charset="0"/>
                <a:sym typeface="Times New Roman" charset="0"/>
              </a:rPr>
              <a:t>Compute gradient </a:t>
            </a:r>
            <a:r>
              <a:rPr lang="en-US" dirty="0">
                <a:solidFill>
                  <a:srgbClr val="000000"/>
                </a:solidFill>
                <a:latin typeface="Times New Roman" charset="0"/>
                <a:ea typeface="ヒラギノ明朝 ProN W3" charset="0"/>
                <a:cs typeface="ヒラギノ明朝 ProN W3" charset="0"/>
                <a:sym typeface="Times New Roman" charset="0"/>
              </a:rPr>
              <a:t>with respect to the parameters </a:t>
            </a:r>
            <a:r>
              <a:rPr lang="en-US">
                <a:solidFill>
                  <a:srgbClr val="000000"/>
                </a:solidFill>
                <a:latin typeface="Times New Roman" charset="0"/>
                <a:ea typeface="ヒラギノ明朝 ProN W3" charset="0"/>
                <a:cs typeface="ヒラギノ明朝 ProN W3" charset="0"/>
                <a:sym typeface="Times New Roman" charset="0"/>
              </a:rPr>
              <a:t>of the </a:t>
            </a:r>
            <a:r>
              <a:rPr lang="en-US" dirty="0">
                <a:solidFill>
                  <a:srgbClr val="000000"/>
                </a:solidFill>
                <a:latin typeface="Times New Roman" charset="0"/>
                <a:ea typeface="ヒラギノ明朝 ProN W3" charset="0"/>
                <a:cs typeface="ヒラギノ明朝 ProN W3" charset="0"/>
                <a:sym typeface="Times New Roman" charset="0"/>
              </a:rPr>
              <a:t>last layer (output layer) </a:t>
            </a:r>
            <a:r>
              <a:rPr lang="en-US" i="1" dirty="0" err="1">
                <a:solidFill>
                  <a:srgbClr val="000000"/>
                </a:solidFill>
                <a:latin typeface="Times New Roman" charset="0"/>
                <a:ea typeface="ヒラギノ明朝 ProN W3" charset="0"/>
                <a:cs typeface="ヒラギノ明朝 ProN W3" charset="0"/>
                <a:sym typeface="Times New Roman" charset="0"/>
              </a:rPr>
              <a:t>w</a:t>
            </a:r>
            <a:r>
              <a:rPr lang="en-US" i="1" baseline="-25000" dirty="0" err="1">
                <a:solidFill>
                  <a:srgbClr val="000000"/>
                </a:solidFill>
                <a:latin typeface="Times New Roman" charset="0"/>
                <a:ea typeface="ヒラギノ明朝 ProN W3" charset="0"/>
                <a:cs typeface="ヒラギノ明朝 ProN W3" charset="0"/>
                <a:sym typeface="Times New Roman" charset="0"/>
              </a:rPr>
              <a:t>n</a:t>
            </a:r>
            <a:r>
              <a:rPr lang="en-US">
                <a:solidFill>
                  <a:srgbClr val="000000"/>
                </a:solidFill>
                <a:latin typeface="Times New Roman" charset="0"/>
                <a:ea typeface="ヒラギノ明朝 ProN W3" charset="0"/>
                <a:cs typeface="ヒラギノ明朝 ProN W3" charset="0"/>
                <a:sym typeface="Times New Roman" charset="0"/>
              </a:rPr>
              <a:t>, :</a:t>
            </a:r>
          </a:p>
          <a:p>
            <a:pPr marL="342900" indent="-342900">
              <a:buFont typeface="Arial" panose="020B0604020202020204" pitchFamily="34" charset="0"/>
              <a:buChar char="•"/>
            </a:pPr>
            <a:r>
              <a:rPr lang="en-US">
                <a:solidFill>
                  <a:srgbClr val="000000"/>
                </a:solidFill>
                <a:latin typeface="Times New Roman" charset="0"/>
                <a:ea typeface="ヒラギノ明朝 ProN W3" charset="0"/>
                <a:cs typeface="ヒラギノ明朝 ProN W3" charset="0"/>
                <a:sym typeface="Times New Roman" charset="0"/>
              </a:rPr>
              <a:t>use our chain </a:t>
            </a:r>
            <a:r>
              <a:rPr lang="en-US" dirty="0">
                <a:solidFill>
                  <a:srgbClr val="000000"/>
                </a:solidFill>
                <a:latin typeface="Times New Roman" charset="0"/>
                <a:ea typeface="ヒラギノ明朝 ProN W3" charset="0"/>
                <a:cs typeface="ヒラギノ明朝 ProN W3" charset="0"/>
                <a:sym typeface="Times New Roman" charset="0"/>
              </a:rPr>
              <a:t>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7382" name="Object 6"/>
          <p:cNvGraphicFramePr>
            <a:graphicFrameLocks noChangeAspect="1"/>
          </p:cNvGraphicFramePr>
          <p:nvPr/>
        </p:nvGraphicFramePr>
        <p:xfrm>
          <a:off x="1464864" y="2250577"/>
          <a:ext cx="4962525" cy="963612"/>
        </p:xfrm>
        <a:graphic>
          <a:graphicData uri="http://schemas.openxmlformats.org/presentationml/2006/ole">
            <mc:AlternateContent xmlns:mc="http://schemas.openxmlformats.org/markup-compatibility/2006">
              <mc:Choice xmlns:v="urn:schemas-microsoft-com:vml" Requires="v">
                <p:oleObj spid="_x0000_s12323" name="Equation" r:id="rId3" imgW="2286000" imgH="444500" progId="Equation.3">
                  <p:embed/>
                </p:oleObj>
              </mc:Choice>
              <mc:Fallback>
                <p:oleObj name="Equation" r:id="rId3" imgW="2286000" imgH="444500" progId="Equation.3">
                  <p:embed/>
                  <p:pic>
                    <p:nvPicPr>
                      <p:cNvPr id="99738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864" y="2250577"/>
                        <a:ext cx="4962525" cy="963612"/>
                      </a:xfrm>
                      <a:prstGeom prst="rect">
                        <a:avLst/>
                      </a:prstGeom>
                      <a:noFill/>
                      <a:ln w="38100">
                        <a:solidFill>
                          <a:schemeClr val="accent2"/>
                        </a:solidFill>
                      </a:ln>
                    </p:spPr>
                  </p:pic>
                </p:oleObj>
              </mc:Fallback>
            </mc:AlternateContent>
          </a:graphicData>
        </a:graphic>
      </p:graphicFrame>
      <p:graphicFrame>
        <p:nvGraphicFramePr>
          <p:cNvPr id="1000453" name="Object 5"/>
          <p:cNvGraphicFramePr>
            <a:graphicFrameLocks noChangeAspect="1"/>
          </p:cNvGraphicFramePr>
          <p:nvPr/>
        </p:nvGraphicFramePr>
        <p:xfrm>
          <a:off x="1329880" y="4215705"/>
          <a:ext cx="2838450" cy="769937"/>
        </p:xfrm>
        <a:graphic>
          <a:graphicData uri="http://schemas.openxmlformats.org/presentationml/2006/ole">
            <mc:AlternateContent xmlns:mc="http://schemas.openxmlformats.org/markup-compatibility/2006">
              <mc:Choice xmlns:v="urn:schemas-microsoft-com:vml" Requires="v">
                <p:oleObj spid="_x0000_s12324" name="Equation" r:id="rId5" imgW="1308100" imgH="355600" progId="Equation.3">
                  <p:embed/>
                </p:oleObj>
              </mc:Choice>
              <mc:Fallback>
                <p:oleObj name="Equation" r:id="rId5" imgW="1308100" imgH="355600" progId="Equation.3">
                  <p:embed/>
                  <p:pic>
                    <p:nvPicPr>
                      <p:cNvPr id="10004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9880" y="4215705"/>
                        <a:ext cx="2838450" cy="769937"/>
                      </a:xfrm>
                      <a:prstGeom prst="rect">
                        <a:avLst/>
                      </a:prstGeom>
                      <a:noFill/>
                      <a:ln w="38100">
                        <a:solidFill>
                          <a:schemeClr val="accent2"/>
                        </a:solidFill>
                      </a:ln>
                    </p:spPr>
                  </p:pic>
                </p:oleObj>
              </mc:Fallback>
            </mc:AlternateContent>
          </a:graphicData>
        </a:graphic>
      </p:graphicFrame>
      <p:grpSp>
        <p:nvGrpSpPr>
          <p:cNvPr id="2" name="Group 23"/>
          <p:cNvGrpSpPr/>
          <p:nvPr/>
        </p:nvGrpSpPr>
        <p:grpSpPr>
          <a:xfrm>
            <a:off x="488435" y="3168210"/>
            <a:ext cx="4560713" cy="1024707"/>
            <a:chOff x="785595" y="2919971"/>
            <a:chExt cx="4560713" cy="1024707"/>
          </a:xfrm>
        </p:grpSpPr>
        <p:cxnSp>
          <p:nvCxnSpPr>
            <p:cNvPr id="17" name="Straight Arrow Connector 16"/>
            <p:cNvCxnSpPr>
              <a:cxnSpLocks/>
            </p:cNvCxnSpPr>
            <p:nvPr/>
          </p:nvCxnSpPr>
          <p:spPr>
            <a:xfrm flipV="1">
              <a:off x="4183360" y="2919971"/>
              <a:ext cx="268346" cy="617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5595" y="3483013"/>
              <a:ext cx="456071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For example, for an Euclidean loss:</a:t>
              </a:r>
            </a:p>
          </p:txBody>
        </p:sp>
      </p:grpSp>
      <p:grpSp>
        <p:nvGrpSpPr>
          <p:cNvPr id="3" name="Group 24"/>
          <p:cNvGrpSpPr/>
          <p:nvPr/>
        </p:nvGrpSpPr>
        <p:grpSpPr>
          <a:xfrm>
            <a:off x="506971" y="5075210"/>
            <a:ext cx="3668154" cy="1493865"/>
            <a:chOff x="804131" y="4826970"/>
            <a:chExt cx="3668154" cy="1493865"/>
          </a:xfrm>
        </p:grpSpPr>
        <p:graphicFrame>
          <p:nvGraphicFramePr>
            <p:cNvPr id="1000454" name="Object 6"/>
            <p:cNvGraphicFramePr>
              <a:graphicFrameLocks noChangeAspect="1"/>
            </p:cNvGraphicFramePr>
            <p:nvPr/>
          </p:nvGraphicFramePr>
          <p:xfrm>
            <a:off x="2735560" y="5466760"/>
            <a:ext cx="1736725" cy="854075"/>
          </p:xfrm>
          <a:graphic>
            <a:graphicData uri="http://schemas.openxmlformats.org/presentationml/2006/ole">
              <mc:AlternateContent xmlns:mc="http://schemas.openxmlformats.org/markup-compatibility/2006">
                <mc:Choice xmlns:v="urn:schemas-microsoft-com:vml" Requires="v">
                  <p:oleObj spid="_x0000_s12325" name="Equation" r:id="rId7" imgW="800100" imgH="393700" progId="Equation.3">
                    <p:embed/>
                  </p:oleObj>
                </mc:Choice>
                <mc:Fallback>
                  <p:oleObj name="Equation" r:id="rId7" imgW="800100" imgH="393700" progId="Equation.3">
                    <p:embed/>
                    <p:pic>
                      <p:nvPicPr>
                        <p:cNvPr id="100045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560" y="5466760"/>
                          <a:ext cx="1736725" cy="854075"/>
                        </a:xfrm>
                        <a:prstGeom prst="rect">
                          <a:avLst/>
                        </a:prstGeom>
                        <a:noFill/>
                        <a:ln w="38100">
                          <a:solidFill>
                            <a:schemeClr val="accent2"/>
                          </a:solidFill>
                        </a:ln>
                      </p:spPr>
                    </p:pic>
                  </p:oleObj>
                </mc:Fallback>
              </mc:AlternateContent>
            </a:graphicData>
          </a:graphic>
        </p:graphicFrame>
        <p:sp>
          <p:nvSpPr>
            <p:cNvPr id="21" name="TextBox 20"/>
            <p:cNvSpPr txBox="1"/>
            <p:nvPr/>
          </p:nvSpPr>
          <p:spPr>
            <a:xfrm>
              <a:off x="804131" y="4826970"/>
              <a:ext cx="2116234"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The gradient is:</a:t>
              </a:r>
            </a:p>
          </p:txBody>
        </p:sp>
      </p:grpSp>
      <p:grpSp>
        <p:nvGrpSpPr>
          <p:cNvPr id="6" name="Group 22"/>
          <p:cNvGrpSpPr/>
          <p:nvPr/>
        </p:nvGrpSpPr>
        <p:grpSpPr>
          <a:xfrm>
            <a:off x="5943601" y="3124200"/>
            <a:ext cx="3040477" cy="1718173"/>
            <a:chOff x="6240762" y="2875961"/>
            <a:chExt cx="3040477" cy="1718173"/>
          </a:xfrm>
        </p:grpSpPr>
        <p:cxnSp>
          <p:nvCxnSpPr>
            <p:cNvPr id="18" name="Straight Arrow Connector 17"/>
            <p:cNvCxnSpPr>
              <a:cxnSpLocks/>
            </p:cNvCxnSpPr>
            <p:nvPr/>
          </p:nvCxnSpPr>
          <p:spPr>
            <a:xfrm flipH="1" flipV="1">
              <a:off x="6240762" y="2875961"/>
              <a:ext cx="457161"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685144" y="3393805"/>
              <a:ext cx="2596095" cy="1200329"/>
            </a:xfrm>
            <a:prstGeom prst="rect">
              <a:avLst/>
            </a:prstGeom>
            <a:noFill/>
          </p:spPr>
          <p:txBody>
            <a:bodyPr wrap="none" rtlCol="0">
              <a:spAutoFit/>
            </a:bodyPr>
            <a:lstStyle/>
            <a:p>
              <a:r>
                <a:rPr lang="en-US" i="1" dirty="0">
                  <a:solidFill>
                    <a:srgbClr val="000000"/>
                  </a:solidFill>
                  <a:latin typeface="Times New Roman" charset="0"/>
                  <a:ea typeface="ヒラギノ明朝 ProN W3" charset="0"/>
                  <a:cs typeface="ヒラギノ明朝 ProN W3" charset="0"/>
                  <a:sym typeface="Times New Roman" charset="0"/>
                </a:rPr>
                <a:t>Will depend on the </a:t>
              </a:r>
              <a:br>
                <a:rPr lang="en-US" i="1" dirty="0">
                  <a:solidFill>
                    <a:srgbClr val="000000"/>
                  </a:solidFill>
                  <a:latin typeface="Times New Roman" charset="0"/>
                  <a:ea typeface="ヒラギノ明朝 ProN W3" charset="0"/>
                  <a:cs typeface="ヒラギノ明朝 ProN W3" charset="0"/>
                  <a:sym typeface="Times New Roman" charset="0"/>
                </a:rPr>
              </a:br>
              <a:r>
                <a:rPr lang="en-US" i="1" dirty="0">
                  <a:solidFill>
                    <a:srgbClr val="000000"/>
                  </a:solidFill>
                  <a:latin typeface="Times New Roman" charset="0"/>
                  <a:ea typeface="ヒラギノ明朝 ProN W3" charset="0"/>
                  <a:cs typeface="ヒラギノ明朝 ProN W3" charset="0"/>
                  <a:sym typeface="Times New Roman" charset="0"/>
                </a:rPr>
                <a:t>layer structure and</a:t>
              </a:r>
              <a:br>
                <a:rPr lang="en-US" i="1">
                  <a:solidFill>
                    <a:srgbClr val="000000"/>
                  </a:solidFill>
                  <a:latin typeface="Times New Roman" charset="0"/>
                  <a:ea typeface="ヒラギノ明朝 ProN W3" charset="0"/>
                  <a:cs typeface="ヒラギノ明朝 ProN W3" charset="0"/>
                  <a:sym typeface="Times New Roman" charset="0"/>
                </a:rPr>
              </a:br>
              <a:r>
                <a:rPr lang="en-US" i="1">
                  <a:solidFill>
                    <a:srgbClr val="000000"/>
                  </a:solidFill>
                  <a:latin typeface="Times New Roman" charset="0"/>
                  <a:ea typeface="ヒラギノ明朝 ProN W3" charset="0"/>
                  <a:cs typeface="ヒラギノ明朝 ProN W3" charset="0"/>
                  <a:sym typeface="Times New Roman" charset="0"/>
                </a:rPr>
                <a:t>non-linearity</a:t>
              </a:r>
              <a:endParaRPr lang="en-US" i="1" dirty="0">
                <a:solidFill>
                  <a:srgbClr val="000000"/>
                </a:solidFill>
                <a:latin typeface="Times New Roman" charset="0"/>
                <a:ea typeface="ヒラギノ明朝 ProN W3" charset="0"/>
                <a:cs typeface="ヒラギノ明朝 ProN W3" charset="0"/>
                <a:sym typeface="Times New Roman" charset="0"/>
              </a:endParaRPr>
            </a:p>
          </p:txBody>
        </p:sp>
      </p:grpSp>
    </p:spTree>
    <p:extLst>
      <p:ext uri="{BB962C8B-B14F-4D97-AF65-F5344CB8AC3E}">
        <p14:creationId xmlns:p14="http://schemas.microsoft.com/office/powerpoint/2010/main" val="26318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0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 layer </a:t>
            </a:r>
            <a:r>
              <a:rPr lang="en-US" dirty="0" err="1"/>
              <a:t>i</a:t>
            </a:r>
            <a:endParaRPr lang="en-US"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52</a:t>
            </a:fld>
            <a:endParaRPr lang="en-US"/>
          </a:p>
        </p:txBody>
      </p:sp>
      <p:graphicFrame>
        <p:nvGraphicFramePr>
          <p:cNvPr id="13" name="Object 12"/>
          <p:cNvGraphicFramePr>
            <a:graphicFrameLocks noChangeAspect="1"/>
          </p:cNvGraphicFramePr>
          <p:nvPr/>
        </p:nvGraphicFramePr>
        <p:xfrm>
          <a:off x="1027009" y="1892098"/>
          <a:ext cx="6742113" cy="752475"/>
        </p:xfrm>
        <a:graphic>
          <a:graphicData uri="http://schemas.openxmlformats.org/presentationml/2006/ole">
            <mc:AlternateContent xmlns:mc="http://schemas.openxmlformats.org/markup-compatibility/2006">
              <mc:Choice xmlns:v="urn:schemas-microsoft-com:vml" Requires="v">
                <p:oleObj spid="_x0000_s13358" name="Equation" r:id="rId3" imgW="3302000" imgH="368300" progId="Equation.3">
                  <p:embed/>
                </p:oleObj>
              </mc:Choice>
              <mc:Fallback>
                <p:oleObj name="Equation" r:id="rId3" imgW="3302000" imgH="368300" progId="Equation.3">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09" y="1892098"/>
                        <a:ext cx="6742113" cy="752475"/>
                      </a:xfrm>
                      <a:prstGeom prst="rect">
                        <a:avLst/>
                      </a:prstGeom>
                      <a:noFill/>
                      <a:ln w="38100">
                        <a:solidFill>
                          <a:schemeClr val="accent2"/>
                        </a:solidFill>
                      </a:ln>
                    </p:spPr>
                  </p:pic>
                </p:oleObj>
              </mc:Fallback>
            </mc:AlternateContent>
          </a:graphicData>
        </a:graphic>
      </p:graphicFrame>
      <p:sp>
        <p:nvSpPr>
          <p:cNvPr id="10" name="TextBox 9"/>
          <p:cNvSpPr txBox="1"/>
          <p:nvPr/>
        </p:nvSpPr>
        <p:spPr>
          <a:xfrm>
            <a:off x="4166831" y="5102850"/>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386717" y="1325685"/>
            <a:ext cx="720266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We could write the full cost function to get the gradients:</a:t>
            </a:r>
          </a:p>
        </p:txBody>
      </p:sp>
      <p:sp>
        <p:nvSpPr>
          <p:cNvPr id="12" name="TextBox 11"/>
          <p:cNvSpPr txBox="1"/>
          <p:nvPr/>
        </p:nvSpPr>
        <p:spPr>
          <a:xfrm>
            <a:off x="381000" y="2971800"/>
            <a:ext cx="8439147"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If we compute the gradient with respect to </a:t>
            </a:r>
            <a:r>
              <a:rPr lang="en-US" b="1" i="1" dirty="0" err="1">
                <a:solidFill>
                  <a:srgbClr val="0000FF"/>
                </a:solidFill>
                <a:latin typeface="Times New Roman" charset="0"/>
                <a:ea typeface="ヒラギノ明朝 ProN W3" charset="0"/>
                <a:cs typeface="ヒラギノ明朝 ProN W3" charset="0"/>
                <a:sym typeface="Times New Roman" charset="0"/>
              </a:rPr>
              <a:t>w</a:t>
            </a:r>
            <a:r>
              <a:rPr lang="en-US" b="1" i="1" baseline="-25000" dirty="0" err="1">
                <a:solidFill>
                  <a:srgbClr val="0000FF"/>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using the chain 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8405" name="Object 5"/>
          <p:cNvGraphicFramePr>
            <a:graphicFrameLocks noChangeAspect="1"/>
          </p:cNvGraphicFramePr>
          <p:nvPr/>
        </p:nvGraphicFramePr>
        <p:xfrm>
          <a:off x="940347" y="3642759"/>
          <a:ext cx="5127625" cy="854075"/>
        </p:xfrm>
        <a:graphic>
          <a:graphicData uri="http://schemas.openxmlformats.org/presentationml/2006/ole">
            <mc:AlternateContent xmlns:mc="http://schemas.openxmlformats.org/markup-compatibility/2006">
              <mc:Choice xmlns:v="urn:schemas-microsoft-com:vml" Requires="v">
                <p:oleObj spid="_x0000_s13359" name="Equation" r:id="rId5" imgW="2362200" imgH="393700" progId="Equation.3">
                  <p:embed/>
                </p:oleObj>
              </mc:Choice>
              <mc:Fallback>
                <p:oleObj name="Equation" r:id="rId5" imgW="2362200" imgH="393700" progId="Equation.3">
                  <p:embed/>
                  <p:pic>
                    <p:nvPicPr>
                      <p:cNvPr id="99840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347" y="3642759"/>
                        <a:ext cx="5127625" cy="854075"/>
                      </a:xfrm>
                      <a:prstGeom prst="rect">
                        <a:avLst/>
                      </a:prstGeom>
                      <a:noFill/>
                      <a:ln w="38100">
                        <a:solidFill>
                          <a:schemeClr val="accent2"/>
                        </a:solidFill>
                      </a:ln>
                    </p:spPr>
                  </p:pic>
                </p:oleObj>
              </mc:Fallback>
            </mc:AlternateContent>
          </a:graphicData>
        </a:graphic>
      </p:graphicFrame>
      <p:grpSp>
        <p:nvGrpSpPr>
          <p:cNvPr id="17" name="Group 16"/>
          <p:cNvGrpSpPr/>
          <p:nvPr/>
        </p:nvGrpSpPr>
        <p:grpSpPr>
          <a:xfrm>
            <a:off x="1749056" y="4552504"/>
            <a:ext cx="3633436" cy="1313924"/>
            <a:chOff x="1846149" y="4000238"/>
            <a:chExt cx="3633436" cy="1313924"/>
          </a:xfrm>
        </p:grpSpPr>
        <p:sp>
          <p:nvSpPr>
            <p:cNvPr id="18" name="Right Brace 17"/>
            <p:cNvSpPr/>
            <p:nvPr/>
          </p:nvSpPr>
          <p:spPr>
            <a:xfrm rot="5400000">
              <a:off x="3486107" y="2360280"/>
              <a:ext cx="353519" cy="3633436"/>
            </a:xfrm>
            <a:prstGeom prst="rightBrace">
              <a:avLst/>
            </a:prstGeom>
            <a:no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sym typeface="Times New Roman" charset="0"/>
              </a:endParaRPr>
            </a:p>
          </p:txBody>
        </p:sp>
        <p:graphicFrame>
          <p:nvGraphicFramePr>
            <p:cNvPr id="998407" name="Object 7"/>
            <p:cNvGraphicFramePr>
              <a:graphicFrameLocks noChangeAspect="1"/>
            </p:cNvGraphicFramePr>
            <p:nvPr/>
          </p:nvGraphicFramePr>
          <p:xfrm>
            <a:off x="3375812" y="4460087"/>
            <a:ext cx="523875" cy="854075"/>
          </p:xfrm>
          <a:graphic>
            <a:graphicData uri="http://schemas.openxmlformats.org/presentationml/2006/ole">
              <mc:AlternateContent xmlns:mc="http://schemas.openxmlformats.org/markup-compatibility/2006">
                <mc:Choice xmlns:v="urn:schemas-microsoft-com:vml" Requires="v">
                  <p:oleObj spid="_x0000_s13360" name="Equation" r:id="rId7" imgW="241300" imgH="393700" progId="Equation.3">
                    <p:embed/>
                  </p:oleObj>
                </mc:Choice>
                <mc:Fallback>
                  <p:oleObj name="Equation" r:id="rId7" imgW="241300" imgH="393700" progId="Equation.3">
                    <p:embed/>
                    <p:pic>
                      <p:nvPicPr>
                        <p:cNvPr id="99840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812" y="4460087"/>
                          <a:ext cx="523875"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extBox 18"/>
          <p:cNvSpPr txBox="1"/>
          <p:nvPr/>
        </p:nvSpPr>
        <p:spPr>
          <a:xfrm>
            <a:off x="2364440" y="5907727"/>
            <a:ext cx="2366353" cy="707886"/>
          </a:xfrm>
          <a:prstGeom prst="rect">
            <a:avLst/>
          </a:prstGeom>
          <a:noFill/>
        </p:spPr>
        <p:txBody>
          <a:bodyPr wrap="none" rtlCol="0">
            <a:spAutoFit/>
          </a:bodyPr>
          <a:lstStyle/>
          <a:p>
            <a:r>
              <a:rPr lang="en-US" sz="2000" i="1" dirty="0">
                <a:solidFill>
                  <a:srgbClr val="000000"/>
                </a:solidFill>
                <a:latin typeface="Times New Roman" charset="0"/>
                <a:ea typeface="ヒラギノ明朝 ProN W3" charset="0"/>
                <a:cs typeface="ヒラギノ明朝 ProN W3" charset="0"/>
                <a:sym typeface="Times New Roman" charset="0"/>
              </a:rPr>
              <a:t>And this can be</a:t>
            </a:r>
            <a:br>
              <a:rPr lang="en-US" sz="2000" i="1" dirty="0">
                <a:solidFill>
                  <a:srgbClr val="000000"/>
                </a:solidFill>
                <a:latin typeface="Times New Roman" charset="0"/>
                <a:ea typeface="ヒラギノ明朝 ProN W3" charset="0"/>
                <a:cs typeface="ヒラギノ明朝 ProN W3" charset="0"/>
                <a:sym typeface="Times New Roman" charset="0"/>
              </a:rPr>
            </a:br>
            <a:r>
              <a:rPr lang="en-US" sz="2000" i="1" dirty="0">
                <a:solidFill>
                  <a:srgbClr val="000000"/>
                </a:solidFill>
                <a:latin typeface="Times New Roman" charset="0"/>
                <a:ea typeface="ヒラギノ明朝 ProN W3" charset="0"/>
                <a:cs typeface="ヒラギノ明朝 ProN W3" charset="0"/>
                <a:sym typeface="Times New Roman" charset="0"/>
              </a:rPr>
              <a:t>computed iteratively!</a:t>
            </a:r>
          </a:p>
        </p:txBody>
      </p:sp>
      <p:grpSp>
        <p:nvGrpSpPr>
          <p:cNvPr id="2" name="Group 20"/>
          <p:cNvGrpSpPr/>
          <p:nvPr/>
        </p:nvGrpSpPr>
        <p:grpSpPr>
          <a:xfrm>
            <a:off x="5925805" y="4545947"/>
            <a:ext cx="1652290" cy="1783350"/>
            <a:chOff x="6022897" y="3993680"/>
            <a:chExt cx="1652290" cy="1783350"/>
          </a:xfrm>
        </p:grpSpPr>
        <p:cxnSp>
          <p:nvCxnSpPr>
            <p:cNvPr id="16" name="Straight Arrow Connector 15"/>
            <p:cNvCxnSpPr/>
            <p:nvPr/>
          </p:nvCxnSpPr>
          <p:spPr>
            <a:xfrm rot="16200000" flipV="1">
              <a:off x="5885403" y="4131174"/>
              <a:ext cx="484479" cy="209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998406" name="Object 6"/>
            <p:cNvGraphicFramePr>
              <a:graphicFrameLocks noChangeAspect="1"/>
            </p:cNvGraphicFramePr>
            <p:nvPr/>
          </p:nvGraphicFramePr>
          <p:xfrm>
            <a:off x="6049587" y="4424836"/>
            <a:ext cx="1625600" cy="963613"/>
          </p:xfrm>
          <a:graphic>
            <a:graphicData uri="http://schemas.openxmlformats.org/presentationml/2006/ole">
              <mc:AlternateContent xmlns:mc="http://schemas.openxmlformats.org/markup-compatibility/2006">
                <mc:Choice xmlns:v="urn:schemas-microsoft-com:vml" Requires="v">
                  <p:oleObj spid="_x0000_s13361" name="Equation" r:id="rId9" imgW="749300" imgH="444500" progId="Equation.3">
                    <p:embed/>
                  </p:oleObj>
                </mc:Choice>
                <mc:Fallback>
                  <p:oleObj name="Equation" r:id="rId9" imgW="749300" imgH="444500" progId="Equation.3">
                    <p:embed/>
                    <p:pic>
                      <p:nvPicPr>
                        <p:cNvPr id="99840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9587" y="4424836"/>
                          <a:ext cx="1625600" cy="963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6175297" y="5376920"/>
              <a:ext cx="1378904" cy="400110"/>
            </a:xfrm>
            <a:prstGeom prst="rect">
              <a:avLst/>
            </a:prstGeom>
            <a:noFill/>
          </p:spPr>
          <p:txBody>
            <a:bodyPr wrap="none" rtlCol="0">
              <a:spAutoFit/>
            </a:bodyPr>
            <a:lstStyle/>
            <a:p>
              <a:r>
                <a:rPr lang="en-US" sz="2000" i="1" dirty="0">
                  <a:solidFill>
                    <a:srgbClr val="000000"/>
                  </a:solidFill>
                  <a:latin typeface="Times New Roman" charset="0"/>
                  <a:ea typeface="ヒラギノ明朝 ProN W3" charset="0"/>
                  <a:cs typeface="ヒラギノ明朝 ProN W3" charset="0"/>
                  <a:sym typeface="Times New Roman" charset="0"/>
                </a:rPr>
                <a:t>This </a:t>
              </a:r>
              <a:r>
                <a:rPr lang="en-US" sz="2000" i="1">
                  <a:solidFill>
                    <a:srgbClr val="000000"/>
                  </a:solidFill>
                  <a:latin typeface="Times New Roman" charset="0"/>
                  <a:ea typeface="ヒラギノ明朝 ProN W3" charset="0"/>
                  <a:cs typeface="ヒラギノ明朝 ProN W3" charset="0"/>
                  <a:sym typeface="Times New Roman" charset="0"/>
                </a:rPr>
                <a:t>is easy</a:t>
              </a:r>
              <a:endParaRPr lang="en-US" sz="2000" i="1" dirty="0">
                <a:solidFill>
                  <a:srgbClr val="000000"/>
                </a:solidFill>
                <a:latin typeface="Times New Roman" charset="0"/>
                <a:ea typeface="ヒラギノ明朝 ProN W3" charset="0"/>
                <a:cs typeface="ヒラギノ明朝 ProN W3" charset="0"/>
                <a:sym typeface="Times New Roman" charset="0"/>
              </a:endParaRPr>
            </a:p>
          </p:txBody>
        </p:sp>
      </p:grpSp>
    </p:spTree>
    <p:extLst>
      <p:ext uri="{BB962C8B-B14F-4D97-AF65-F5344CB8AC3E}">
        <p14:creationId xmlns:p14="http://schemas.microsoft.com/office/powerpoint/2010/main" val="3372540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8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p:cNvSpPr>
            <a:spLocks noGrp="1"/>
          </p:cNvSpPr>
          <p:nvPr>
            <p:ph type="title"/>
          </p:nvPr>
        </p:nvSpPr>
        <p:spPr>
          <a:xfrm>
            <a:off x="228600" y="1"/>
            <a:ext cx="9829799" cy="720172"/>
          </a:xfrm>
        </p:spPr>
        <p:txBody>
          <a:bodyPr/>
          <a:lstStyle/>
          <a:p>
            <a:r>
              <a:rPr lang="en-US"/>
              <a:t>Backpropagation: summary</a:t>
            </a:r>
            <a:endParaRPr lang="en-US" dirty="0"/>
          </a:p>
        </p:txBody>
      </p:sp>
      <p:sp>
        <p:nvSpPr>
          <p:cNvPr id="70" name="Content Placeholder 69"/>
          <p:cNvSpPr>
            <a:spLocks noGrp="1"/>
          </p:cNvSpPr>
          <p:nvPr>
            <p:ph idx="1"/>
          </p:nvPr>
        </p:nvSpPr>
        <p:spPr>
          <a:xfrm>
            <a:off x="457199" y="824924"/>
            <a:ext cx="5823065" cy="6033076"/>
          </a:xfrm>
        </p:spPr>
        <p:txBody>
          <a:bodyPr/>
          <a:lstStyle/>
          <a:p>
            <a:pPr marL="457200" indent="-457200">
              <a:buFont typeface="+mj-lt"/>
              <a:buAutoNum type="arabicPeriod"/>
            </a:pPr>
            <a:r>
              <a:rPr lang="en-US" sz="2400" dirty="0">
                <a:solidFill>
                  <a:srgbClr val="009900"/>
                </a:solidFill>
              </a:rPr>
              <a:t>Forward pass</a:t>
            </a:r>
            <a:r>
              <a:rPr lang="en-US" sz="2400" dirty="0"/>
              <a:t>: for each training example. Compute the outputs for </a:t>
            </a:r>
            <a:r>
              <a:rPr lang="en-US" sz="2400"/>
              <a:t>all layers:</a:t>
            </a:r>
            <a:endParaRPr lang="en-US" sz="2400" dirty="0"/>
          </a:p>
          <a:p>
            <a:endParaRPr lang="en-US" sz="2400" dirty="0"/>
          </a:p>
          <a:p>
            <a:endParaRPr lang="en-US" sz="2400"/>
          </a:p>
          <a:p>
            <a:pPr marL="457200" indent="-457200">
              <a:buFont typeface="+mj-lt"/>
              <a:buAutoNum type="arabicPeriod" startAt="2"/>
            </a:pPr>
            <a:r>
              <a:rPr lang="en-US" sz="2400">
                <a:solidFill>
                  <a:srgbClr val="009900"/>
                </a:solidFill>
              </a:rPr>
              <a:t>Backward </a:t>
            </a:r>
            <a:r>
              <a:rPr lang="en-US" sz="2400" dirty="0">
                <a:solidFill>
                  <a:srgbClr val="009900"/>
                </a:solidFill>
              </a:rPr>
              <a:t>pass: </a:t>
            </a:r>
            <a:r>
              <a:rPr lang="en-US" sz="2400"/>
              <a:t>compute cost </a:t>
            </a:r>
            <a:r>
              <a:rPr lang="en-US" sz="2400" dirty="0"/>
              <a:t>derivatives iteratively from top to bottom:</a:t>
            </a:r>
          </a:p>
          <a:p>
            <a:endParaRPr lang="en-US" sz="2400" dirty="0"/>
          </a:p>
          <a:p>
            <a:endParaRPr lang="en-US" sz="2400" dirty="0"/>
          </a:p>
          <a:p>
            <a:endParaRPr lang="en-US" sz="2400" dirty="0"/>
          </a:p>
          <a:p>
            <a:pPr marL="457200" indent="-457200">
              <a:buFont typeface="+mj-lt"/>
              <a:buAutoNum type="arabicPeriod" startAt="3"/>
            </a:pPr>
            <a:r>
              <a:rPr lang="en-US" sz="2400" dirty="0"/>
              <a:t>Compute gradients and </a:t>
            </a:r>
            <a:r>
              <a:rPr lang="en-US" sz="2400">
                <a:solidFill>
                  <a:srgbClr val="009900"/>
                </a:solidFill>
              </a:rPr>
              <a:t>update weights</a:t>
            </a:r>
            <a:r>
              <a:rPr lang="en-US" sz="2400"/>
              <a:t>:</a:t>
            </a:r>
            <a:endParaRPr lang="en-US" sz="2400" dirty="0"/>
          </a:p>
        </p:txBody>
      </p:sp>
      <p:graphicFrame>
        <p:nvGraphicFramePr>
          <p:cNvPr id="71" name="Object 6"/>
          <p:cNvGraphicFramePr>
            <a:graphicFrameLocks noChangeAspect="1"/>
          </p:cNvGraphicFramePr>
          <p:nvPr/>
        </p:nvGraphicFramePr>
        <p:xfrm>
          <a:off x="2038034" y="1905000"/>
          <a:ext cx="3359663" cy="545697"/>
        </p:xfrm>
        <a:graphic>
          <a:graphicData uri="http://schemas.openxmlformats.org/presentationml/2006/ole">
            <mc:AlternateContent xmlns:mc="http://schemas.openxmlformats.org/markup-compatibility/2006">
              <mc:Choice xmlns:v="urn:schemas-microsoft-com:vml" Requires="v">
                <p:oleObj spid="_x0000_s14448" name="Equation" r:id="rId3" imgW="939800" imgH="177800" progId="Equation.3">
                  <p:embed/>
                </p:oleObj>
              </mc:Choice>
              <mc:Fallback>
                <p:oleObj name="Equation" r:id="rId3" imgW="939800" imgH="177800" progId="Equation.3">
                  <p:embed/>
                  <p:pic>
                    <p:nvPicPr>
                      <p:cNvPr id="71"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034" y="1905000"/>
                        <a:ext cx="3359663" cy="545697"/>
                      </a:xfrm>
                      <a:prstGeom prst="rect">
                        <a:avLst/>
                      </a:prstGeom>
                      <a:noFill/>
                      <a:ln w="38100">
                        <a:solidFill>
                          <a:schemeClr val="accent2"/>
                        </a:solidFill>
                      </a:ln>
                    </p:spPr>
                  </p:pic>
                </p:oleObj>
              </mc:Fallback>
            </mc:AlternateContent>
          </a:graphicData>
        </a:graphic>
      </p:graphicFrame>
      <p:graphicFrame>
        <p:nvGraphicFramePr>
          <p:cNvPr id="72" name="Object 8"/>
          <p:cNvGraphicFramePr>
            <a:graphicFrameLocks noChangeAspect="1"/>
          </p:cNvGraphicFramePr>
          <p:nvPr/>
        </p:nvGraphicFramePr>
        <p:xfrm>
          <a:off x="2267122" y="3499984"/>
          <a:ext cx="3944944" cy="896083"/>
        </p:xfrm>
        <a:graphic>
          <a:graphicData uri="http://schemas.openxmlformats.org/presentationml/2006/ole">
            <mc:AlternateContent xmlns:mc="http://schemas.openxmlformats.org/markup-compatibility/2006">
              <mc:Choice xmlns:v="urn:schemas-microsoft-com:vml" Requires="v">
                <p:oleObj spid="_x0000_s14449" name="Equation" r:id="rId5" imgW="1485900" imgH="393700" progId="Equation.3">
                  <p:embed/>
                </p:oleObj>
              </mc:Choice>
              <mc:Fallback>
                <p:oleObj name="Equation" r:id="rId5" imgW="1485900" imgH="393700" progId="Equation.3">
                  <p:embed/>
                  <p:pic>
                    <p:nvPicPr>
                      <p:cNvPr id="7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122" y="3499984"/>
                        <a:ext cx="3944944" cy="896083"/>
                      </a:xfrm>
                      <a:prstGeom prst="rect">
                        <a:avLst/>
                      </a:prstGeom>
                      <a:noFill/>
                      <a:ln w="38100">
                        <a:solidFill>
                          <a:schemeClr val="accent2"/>
                        </a:solidFill>
                      </a:ln>
                    </p:spPr>
                  </p:pic>
                </p:oleObj>
              </mc:Fallback>
            </mc:AlternateContent>
          </a:graphicData>
        </a:graphic>
      </p:graphicFrame>
      <p:grpSp>
        <p:nvGrpSpPr>
          <p:cNvPr id="2" name="Group 1"/>
          <p:cNvGrpSpPr/>
          <p:nvPr/>
        </p:nvGrpSpPr>
        <p:grpSpPr>
          <a:xfrm>
            <a:off x="7239000" y="88834"/>
            <a:ext cx="4866276" cy="6718533"/>
            <a:chOff x="5796131" y="100088"/>
            <a:chExt cx="4866276" cy="6718533"/>
          </a:xfrm>
        </p:grpSpPr>
        <p:sp>
          <p:nvSpPr>
            <p:cNvPr id="7" name="Rectangle 6"/>
            <p:cNvSpPr/>
            <p:nvPr/>
          </p:nvSpPr>
          <p:spPr bwMode="auto">
            <a:xfrm>
              <a:off x="6485100" y="550390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6" name="Rectangle 25"/>
            <p:cNvSpPr/>
            <p:nvPr/>
          </p:nvSpPr>
          <p:spPr>
            <a:xfrm>
              <a:off x="6826746" y="552266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7" name="Rectangle 26"/>
            <p:cNvSpPr/>
            <p:nvPr/>
          </p:nvSpPr>
          <p:spPr bwMode="auto">
            <a:xfrm>
              <a:off x="6488082" y="453561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6829728" y="455437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9" name="Rectangle 28"/>
            <p:cNvSpPr/>
            <p:nvPr/>
          </p:nvSpPr>
          <p:spPr bwMode="auto">
            <a:xfrm>
              <a:off x="6475630" y="3215691"/>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6817276" y="3234452"/>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1" name="Rectangle 30"/>
            <p:cNvSpPr/>
            <p:nvPr/>
          </p:nvSpPr>
          <p:spPr bwMode="auto">
            <a:xfrm>
              <a:off x="6463178" y="1883315"/>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2" name="Rectangle 31"/>
            <p:cNvSpPr/>
            <p:nvPr/>
          </p:nvSpPr>
          <p:spPr>
            <a:xfrm>
              <a:off x="6804825" y="1902076"/>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34" name="Straight Arrow Connector 33"/>
            <p:cNvCxnSpPr/>
            <p:nvPr/>
          </p:nvCxnSpPr>
          <p:spPr bwMode="auto">
            <a:xfrm rot="5400000" flipH="1" flipV="1">
              <a:off x="6597403" y="624068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35" name="Rectangle 34"/>
            <p:cNvSpPr/>
            <p:nvPr/>
          </p:nvSpPr>
          <p:spPr>
            <a:xfrm>
              <a:off x="6659338" y="6356956"/>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6" name="Straight Arrow Connector 35"/>
            <p:cNvCxnSpPr/>
            <p:nvPr/>
          </p:nvCxnSpPr>
          <p:spPr bwMode="auto">
            <a:xfrm rot="5400000" flipH="1" flipV="1">
              <a:off x="6587934" y="527239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rot="5400000" flipH="1" flipV="1">
              <a:off x="6661468" y="438869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5400000" flipH="1" flipV="1">
              <a:off x="6664451" y="3856225"/>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H="1" flipV="1">
              <a:off x="6652001" y="307174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5400000" flipH="1" flipV="1">
              <a:off x="6642533" y="2526823"/>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3" name="Rectangle 42"/>
            <p:cNvSpPr/>
            <p:nvPr/>
          </p:nvSpPr>
          <p:spPr>
            <a:xfrm>
              <a:off x="6840885" y="499019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4" name="Rectangle 43"/>
            <p:cNvSpPr/>
            <p:nvPr/>
          </p:nvSpPr>
          <p:spPr>
            <a:xfrm>
              <a:off x="6802271" y="4071717"/>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2</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5" name="Rectangle 44"/>
            <p:cNvSpPr/>
            <p:nvPr/>
          </p:nvSpPr>
          <p:spPr>
            <a:xfrm>
              <a:off x="6833340" y="3601511"/>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6" name="Rectangle 45"/>
            <p:cNvSpPr/>
            <p:nvPr/>
          </p:nvSpPr>
          <p:spPr>
            <a:xfrm>
              <a:off x="6795787" y="2732839"/>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47" name="Straight Arrow Connector 46"/>
            <p:cNvCxnSpPr/>
            <p:nvPr/>
          </p:nvCxnSpPr>
          <p:spPr bwMode="auto">
            <a:xfrm rot="5400000" flipH="1" flipV="1">
              <a:off x="6478358" y="1592196"/>
              <a:ext cx="576066"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48" name="Rectangle 47"/>
            <p:cNvSpPr/>
            <p:nvPr/>
          </p:nvSpPr>
          <p:spPr>
            <a:xfrm>
              <a:off x="6786320" y="2250182"/>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9" name="TextBox 48"/>
            <p:cNvSpPr txBox="1"/>
            <p:nvPr/>
          </p:nvSpPr>
          <p:spPr>
            <a:xfrm rot="5400000">
              <a:off x="6654196" y="259186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0" name="TextBox 49"/>
            <p:cNvSpPr txBox="1"/>
            <p:nvPr/>
          </p:nvSpPr>
          <p:spPr>
            <a:xfrm rot="5400000">
              <a:off x="6669628" y="392721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1" name="Rectangle 50"/>
            <p:cNvSpPr/>
            <p:nvPr/>
          </p:nvSpPr>
          <p:spPr>
            <a:xfrm>
              <a:off x="6789302" y="1376058"/>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56" name="TextBox 55"/>
            <p:cNvSpPr txBox="1"/>
            <p:nvPr/>
          </p:nvSpPr>
          <p:spPr>
            <a:xfrm>
              <a:off x="5802470" y="1370313"/>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r>
                <a:rPr lang="en-US" sz="2000" dirty="0">
                  <a:solidFill>
                    <a:srgbClr val="0000FF"/>
                  </a:solidFill>
                  <a:latin typeface="Times New Roman" charset="0"/>
                  <a:ea typeface="ヒラギノ明朝 ProN W3" charset="0"/>
                  <a:cs typeface="ヒラギノ明朝 ProN W3" charset="0"/>
                  <a:sym typeface="Times New Roman" charset="0"/>
                </a:rPr>
                <a:t>output</a:t>
              </a:r>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7" name="TextBox 56"/>
            <p:cNvSpPr txBox="1"/>
            <p:nvPr/>
          </p:nvSpPr>
          <p:spPr>
            <a:xfrm>
              <a:off x="5796131" y="6391280"/>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r>
                <a:rPr lang="en-US" sz="2000" dirty="0">
                  <a:solidFill>
                    <a:srgbClr val="0000FF"/>
                  </a:solidFill>
                  <a:latin typeface="Times New Roman" charset="0"/>
                  <a:ea typeface="ヒラギノ明朝 ProN W3" charset="0"/>
                  <a:cs typeface="ヒラギノ明朝 ProN W3" charset="0"/>
                  <a:sym typeface="Times New Roman" charset="0"/>
                </a:rPr>
                <a:t>input</a:t>
              </a:r>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9" name="Rectangle 58"/>
            <p:cNvSpPr/>
            <p:nvPr/>
          </p:nvSpPr>
          <p:spPr bwMode="auto">
            <a:xfrm>
              <a:off x="6533439" y="896535"/>
              <a:ext cx="3529915" cy="423355"/>
            </a:xfrm>
            <a:prstGeom prst="rect">
              <a:avLst/>
            </a:prstGeom>
            <a:solidFill>
              <a:srgbClr val="70C56E"/>
            </a:solidFill>
            <a:ln w="9525" cap="flat" cmpd="sng" algn="ctr">
              <a:solidFill>
                <a:srgbClr val="00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cxnSp>
          <p:nvCxnSpPr>
            <p:cNvPr id="60" name="Straight Arrow Connector 59"/>
            <p:cNvCxnSpPr/>
            <p:nvPr/>
          </p:nvCxnSpPr>
          <p:spPr bwMode="auto">
            <a:xfrm rot="5400000" flipH="1" flipV="1">
              <a:off x="8539221" y="755524"/>
              <a:ext cx="252164"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3" name="TextBox 62"/>
            <p:cNvSpPr txBox="1"/>
            <p:nvPr/>
          </p:nvSpPr>
          <p:spPr>
            <a:xfrm>
              <a:off x="8477193" y="100088"/>
              <a:ext cx="2185214" cy="584775"/>
            </a:xfrm>
            <a:prstGeom prst="rect">
              <a:avLst/>
            </a:prstGeom>
            <a:noFill/>
          </p:spPr>
          <p:txBody>
            <a:bodyPr wrap="none" rtlCol="0">
              <a:spAutoFit/>
            </a:bodyPr>
            <a:lstStyle/>
            <a:p>
              <a:r>
                <a:rPr lang="en-US" sz="3200" i="1">
                  <a:solidFill>
                    <a:srgbClr val="000000"/>
                  </a:solidFill>
                  <a:latin typeface="Times New Roman" charset="0"/>
                  <a:ea typeface="ヒラギノ明朝 ProN W3" charset="0"/>
                  <a:cs typeface="ヒラギノ明朝 ProN W3" charset="0"/>
                  <a:sym typeface="Times New Roman" charset="0"/>
                </a:rPr>
                <a:t>E</a:t>
              </a:r>
              <a:r>
                <a:rPr lang="en-US">
                  <a:solidFill>
                    <a:srgbClr val="000000"/>
                  </a:solidFill>
                  <a:latin typeface="Times New Roman" charset="0"/>
                  <a:ea typeface="ヒラギノ明朝 ProN W3" charset="0"/>
                  <a:cs typeface="ヒラギノ明朝 ProN W3" charset="0"/>
                  <a:sym typeface="Times New Roman" charset="0"/>
                </a:rPr>
                <a:t> (total Loss </a:t>
              </a:r>
              <a:r>
                <a:rPr lang="en-US" i="1">
                  <a:solidFill>
                    <a:srgbClr val="000000"/>
                  </a:solidFill>
                  <a:latin typeface="Times New Roman" charset="0"/>
                  <a:ea typeface="ヒラギノ明朝 ProN W3" charset="0"/>
                  <a:cs typeface="ヒラギノ明朝 ProN W3" charset="0"/>
                  <a:sym typeface="Times New Roman" charset="0"/>
                </a:rPr>
                <a:t>L</a:t>
              </a:r>
              <a:r>
                <a:rPr lang="en-US">
                  <a:solidFill>
                    <a:srgbClr val="000000"/>
                  </a:solidFill>
                  <a:latin typeface="Times New Roman" charset="0"/>
                  <a:ea typeface="ヒラギノ明朝 ProN W3" charset="0"/>
                  <a:cs typeface="ヒラギノ明朝 ProN W3" charset="0"/>
                  <a:sym typeface="Times New Roman" charset="0"/>
                </a:rPr>
                <a:t>)</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64" name="TextBox 63"/>
            <p:cNvSpPr txBox="1"/>
            <p:nvPr/>
          </p:nvSpPr>
          <p:spPr>
            <a:xfrm>
              <a:off x="8047160" y="854349"/>
              <a:ext cx="1219004" cy="461665"/>
            </a:xfrm>
            <a:prstGeom prst="rect">
              <a:avLst/>
            </a:prstGeom>
            <a:noFill/>
          </p:spPr>
          <p:txBody>
            <a:bodyPr wrap="none" rtlCol="0">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C(X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err="1">
                  <a:solidFill>
                    <a:srgbClr val="000000"/>
                  </a:solidFill>
                  <a:latin typeface="Times New Roman" charset="0"/>
                  <a:ea typeface="ヒラギノ明朝 ProN W3" charset="0"/>
                  <a:cs typeface="ヒラギノ明朝 ProN W3" charset="0"/>
                  <a:sym typeface="Times New Roman" charset="0"/>
                </a:rPr>
                <a:t>,Y</a:t>
              </a:r>
              <a:r>
                <a:rPr lang="en-US" dirty="0">
                  <a:solidFill>
                    <a:srgbClr val="000000"/>
                  </a:solidFill>
                  <a:latin typeface="Times New Roman" charset="0"/>
                  <a:ea typeface="ヒラギノ明朝 ProN W3" charset="0"/>
                  <a:cs typeface="ヒラギノ明朝 ProN W3" charset="0"/>
                  <a:sym typeface="Times New Roman" charset="0"/>
                </a:rPr>
                <a:t>)</a:t>
              </a:r>
            </a:p>
          </p:txBody>
        </p:sp>
        <p:cxnSp>
          <p:nvCxnSpPr>
            <p:cNvPr id="65" name="Straight Arrow Connector 64"/>
            <p:cNvCxnSpPr/>
            <p:nvPr/>
          </p:nvCxnSpPr>
          <p:spPr bwMode="auto">
            <a:xfrm rot="5400000" flipH="1" flipV="1">
              <a:off x="7270893" y="3871486"/>
              <a:ext cx="5125019" cy="1842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67" name="Rectangle 66"/>
            <p:cNvSpPr/>
            <p:nvPr/>
          </p:nvSpPr>
          <p:spPr>
            <a:xfrm>
              <a:off x="9648501" y="6337367"/>
              <a:ext cx="351378"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y</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74" name="Straight Arrow Connector 73"/>
            <p:cNvCxnSpPr/>
            <p:nvPr/>
          </p:nvCxnSpPr>
          <p:spPr bwMode="auto">
            <a:xfrm rot="5400000">
              <a:off x="7813704" y="1600931"/>
              <a:ext cx="58092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rot="5400000">
              <a:off x="7928585" y="2564996"/>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rot="5400000">
              <a:off x="7923866" y="308403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rot="5400000">
              <a:off x="7910773" y="389586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rot="5400000">
              <a:off x="7897680" y="4406527"/>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rot="5400000">
              <a:off x="7788992" y="5281478"/>
              <a:ext cx="532921"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83" name="Object 82"/>
            <p:cNvGraphicFramePr>
              <a:graphicFrameLocks noChangeAspect="1"/>
            </p:cNvGraphicFramePr>
            <p:nvPr/>
          </p:nvGraphicFramePr>
          <p:xfrm>
            <a:off x="8138947" y="2773228"/>
            <a:ext cx="259010" cy="422595"/>
          </p:xfrm>
          <a:graphic>
            <a:graphicData uri="http://schemas.openxmlformats.org/presentationml/2006/ole">
              <mc:AlternateContent xmlns:mc="http://schemas.openxmlformats.org/markup-compatibility/2006">
                <mc:Choice xmlns:v="urn:schemas-microsoft-com:vml" Requires="v">
                  <p:oleObj spid="_x0000_s14450" name="Equation" r:id="rId7" imgW="241300" imgH="393700" progId="Equation.3">
                    <p:embed/>
                  </p:oleObj>
                </mc:Choice>
                <mc:Fallback>
                  <p:oleObj name="Equation" r:id="rId7" imgW="241300" imgH="393700" progId="Equation.3">
                    <p:embed/>
                    <p:pic>
                      <p:nvPicPr>
                        <p:cNvPr id="83" name="Object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947" y="2773228"/>
                          <a:ext cx="259010" cy="4225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7" name="Object 5"/>
            <p:cNvGraphicFramePr>
              <a:graphicFrameLocks noChangeAspect="1"/>
            </p:cNvGraphicFramePr>
            <p:nvPr/>
          </p:nvGraphicFramePr>
          <p:xfrm>
            <a:off x="8143876" y="1372466"/>
            <a:ext cx="319549" cy="469845"/>
          </p:xfrm>
          <a:graphic>
            <a:graphicData uri="http://schemas.openxmlformats.org/presentationml/2006/ole">
              <mc:AlternateContent xmlns:mc="http://schemas.openxmlformats.org/markup-compatibility/2006">
                <mc:Choice xmlns:v="urn:schemas-microsoft-com:vml" Requires="v">
                  <p:oleObj spid="_x0000_s14451" name="Equation" r:id="rId9" imgW="266700" imgH="393700" progId="Equation.3">
                    <p:embed/>
                  </p:oleObj>
                </mc:Choice>
                <mc:Fallback>
                  <p:oleObj name="Equation" r:id="rId9" imgW="266700" imgH="393700" progId="Equation.3">
                    <p:embed/>
                    <p:pic>
                      <p:nvPicPr>
                        <p:cNvPr id="96563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876" y="1372466"/>
                          <a:ext cx="319549" cy="469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8" name="Object 6"/>
            <p:cNvGraphicFramePr>
              <a:graphicFrameLocks noChangeAspect="1"/>
            </p:cNvGraphicFramePr>
            <p:nvPr/>
          </p:nvGraphicFramePr>
          <p:xfrm>
            <a:off x="8128000" y="4116783"/>
            <a:ext cx="273050" cy="422275"/>
          </p:xfrm>
          <a:graphic>
            <a:graphicData uri="http://schemas.openxmlformats.org/presentationml/2006/ole">
              <mc:AlternateContent xmlns:mc="http://schemas.openxmlformats.org/markup-compatibility/2006">
                <mc:Choice xmlns:v="urn:schemas-microsoft-com:vml" Requires="v">
                  <p:oleObj spid="_x0000_s14452" name="Equation" r:id="rId11" imgW="254000" imgH="393700" progId="Equation.3">
                    <p:embed/>
                  </p:oleObj>
                </mc:Choice>
                <mc:Fallback>
                  <p:oleObj name="Equation" r:id="rId11" imgW="254000" imgH="393700" progId="Equation.3">
                    <p:embed/>
                    <p:pic>
                      <p:nvPicPr>
                        <p:cNvPr id="965638"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8000" y="4116783"/>
                          <a:ext cx="27305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9" name="Object 7"/>
            <p:cNvGraphicFramePr>
              <a:graphicFrameLocks noChangeAspect="1"/>
            </p:cNvGraphicFramePr>
            <p:nvPr/>
          </p:nvGraphicFramePr>
          <p:xfrm>
            <a:off x="8104188" y="5067301"/>
            <a:ext cx="258762" cy="422275"/>
          </p:xfrm>
          <a:graphic>
            <a:graphicData uri="http://schemas.openxmlformats.org/presentationml/2006/ole">
              <mc:AlternateContent xmlns:mc="http://schemas.openxmlformats.org/markup-compatibility/2006">
                <mc:Choice xmlns:v="urn:schemas-microsoft-com:vml" Requires="v">
                  <p:oleObj spid="_x0000_s14453" name="Equation" r:id="rId13" imgW="241300" imgH="393700" progId="Equation.3">
                    <p:embed/>
                  </p:oleObj>
                </mc:Choice>
                <mc:Fallback>
                  <p:oleObj name="Equation" r:id="rId13" imgW="241300" imgH="393700" progId="Equation.3">
                    <p:embed/>
                    <p:pic>
                      <p:nvPicPr>
                        <p:cNvPr id="965639"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04188" y="5067301"/>
                          <a:ext cx="2587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40" name="Object 8"/>
            <p:cNvGraphicFramePr>
              <a:graphicFrameLocks noChangeAspect="1"/>
            </p:cNvGraphicFramePr>
            <p:nvPr/>
          </p:nvGraphicFramePr>
          <p:xfrm>
            <a:off x="8108950" y="3692526"/>
            <a:ext cx="355600" cy="422275"/>
          </p:xfrm>
          <a:graphic>
            <a:graphicData uri="http://schemas.openxmlformats.org/presentationml/2006/ole">
              <mc:AlternateContent xmlns:mc="http://schemas.openxmlformats.org/markup-compatibility/2006">
                <mc:Choice xmlns:v="urn:schemas-microsoft-com:vml" Requires="v">
                  <p:oleObj spid="_x0000_s14454" name="Equation" r:id="rId15" imgW="330200" imgH="393700" progId="Equation.3">
                    <p:embed/>
                  </p:oleObj>
                </mc:Choice>
                <mc:Fallback>
                  <p:oleObj name="Equation" r:id="rId15" imgW="330200" imgH="393700" progId="Equation.3">
                    <p:embed/>
                    <p:pic>
                      <p:nvPicPr>
                        <p:cNvPr id="965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8950" y="3692526"/>
                          <a:ext cx="35560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61">
              <a:extLst>
                <a:ext uri="{FF2B5EF4-FFF2-40B4-BE49-F238E27FC236}">
                  <a16:creationId xmlns:a16="http://schemas.microsoft.com/office/drawing/2014/main" id="{3ED0FB00-21CC-4FC4-B35B-E1EEE6202960}"/>
                </a:ext>
              </a:extLst>
            </p:cNvPr>
            <p:cNvGraphicFramePr>
              <a:graphicFrameLocks noChangeAspect="1"/>
            </p:cNvGraphicFramePr>
            <p:nvPr/>
          </p:nvGraphicFramePr>
          <p:xfrm>
            <a:off x="8138799" y="2771488"/>
            <a:ext cx="259010" cy="422595"/>
          </p:xfrm>
          <a:graphic>
            <a:graphicData uri="http://schemas.openxmlformats.org/presentationml/2006/ole">
              <mc:AlternateContent xmlns:mc="http://schemas.openxmlformats.org/markup-compatibility/2006">
                <mc:Choice xmlns:v="urn:schemas-microsoft-com:vml" Requires="v">
                  <p:oleObj spid="_x0000_s14455" name="Equation" r:id="rId7" imgW="241300" imgH="393700" progId="Equation.3">
                    <p:embed/>
                  </p:oleObj>
                </mc:Choice>
                <mc:Fallback>
                  <p:oleObj name="Equation" r:id="rId7" imgW="241300" imgH="393700" progId="Equation.3">
                    <p:embed/>
                    <p:pic>
                      <p:nvPicPr>
                        <p:cNvPr id="62" name="Object 61">
                          <a:extLst>
                            <a:ext uri="{FF2B5EF4-FFF2-40B4-BE49-F238E27FC236}">
                              <a16:creationId xmlns:a16="http://schemas.microsoft.com/office/drawing/2014/main" id="{3ED0FB00-21CC-4FC4-B35B-E1EEE6202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799" y="2771488"/>
                          <a:ext cx="259010" cy="4225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5">
              <a:extLst>
                <a:ext uri="{FF2B5EF4-FFF2-40B4-BE49-F238E27FC236}">
                  <a16:creationId xmlns:a16="http://schemas.microsoft.com/office/drawing/2014/main" id="{AD087290-BE98-4575-A8A5-A5D1CFAA14D2}"/>
                </a:ext>
              </a:extLst>
            </p:cNvPr>
            <p:cNvGraphicFramePr>
              <a:graphicFrameLocks noChangeAspect="1"/>
            </p:cNvGraphicFramePr>
            <p:nvPr/>
          </p:nvGraphicFramePr>
          <p:xfrm>
            <a:off x="8143728" y="1370726"/>
            <a:ext cx="319549" cy="469845"/>
          </p:xfrm>
          <a:graphic>
            <a:graphicData uri="http://schemas.openxmlformats.org/presentationml/2006/ole">
              <mc:AlternateContent xmlns:mc="http://schemas.openxmlformats.org/markup-compatibility/2006">
                <mc:Choice xmlns:v="urn:schemas-microsoft-com:vml" Requires="v">
                  <p:oleObj spid="_x0000_s14456" name="Equation" r:id="rId9" imgW="266700" imgH="393700" progId="Equation.3">
                    <p:embed/>
                  </p:oleObj>
                </mc:Choice>
                <mc:Fallback>
                  <p:oleObj name="Equation" r:id="rId9" imgW="266700" imgH="393700" progId="Equation.3">
                    <p:embed/>
                    <p:pic>
                      <p:nvPicPr>
                        <p:cNvPr id="66" name="Object 5">
                          <a:extLst>
                            <a:ext uri="{FF2B5EF4-FFF2-40B4-BE49-F238E27FC236}">
                              <a16:creationId xmlns:a16="http://schemas.microsoft.com/office/drawing/2014/main" id="{AD087290-BE98-4575-A8A5-A5D1CFAA14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728" y="1370726"/>
                          <a:ext cx="319549" cy="469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4" name="TextBox 53">
            <a:extLst>
              <a:ext uri="{FF2B5EF4-FFF2-40B4-BE49-F238E27FC236}">
                <a16:creationId xmlns:a16="http://schemas.microsoft.com/office/drawing/2014/main" id="{C48DE2DB-1E12-4E55-9146-8D6FD7D9B575}"/>
              </a:ext>
            </a:extLst>
          </p:cNvPr>
          <p:cNvSpPr txBox="1"/>
          <p:nvPr/>
        </p:nvSpPr>
        <p:spPr>
          <a:xfrm>
            <a:off x="4648200" y="5486400"/>
            <a:ext cx="2980792" cy="646331"/>
          </a:xfrm>
          <a:prstGeom prst="rect">
            <a:avLst/>
          </a:prstGeom>
          <a:noFill/>
        </p:spPr>
        <p:txBody>
          <a:bodyPr wrap="square" rtlCol="0">
            <a:spAutoFit/>
          </a:bodyPr>
          <a:lstStyle/>
          <a:p>
            <a:r>
              <a:rPr lang="en-US" sz="1800" dirty="0">
                <a:solidFill>
                  <a:srgbClr val="000000"/>
                </a:solidFill>
                <a:latin typeface="Times New Roman" charset="0"/>
                <a:ea typeface="ヒラギノ明朝 ProN W3" charset="0"/>
                <a:cs typeface="ヒラギノ明朝 ProN W3" charset="0"/>
                <a:sym typeface="Times New Roman" charset="0"/>
              </a:rPr>
              <a:t>(</a:t>
            </a:r>
            <a:r>
              <a:rPr lang="en-US" sz="1800">
                <a:solidFill>
                  <a:srgbClr val="000000"/>
                </a:solidFill>
                <a:latin typeface="Times New Roman" charset="0"/>
                <a:ea typeface="ヒラギノ明朝 ProN W3" charset="0"/>
                <a:cs typeface="ヒラギノ明朝 ProN W3" charset="0"/>
                <a:sym typeface="Times New Roman" charset="0"/>
              </a:rPr>
              <a:t>sum C over all training examples to get total loss L)</a:t>
            </a:r>
            <a:endParaRPr lang="en-US" sz="18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53" name="Object 10">
            <a:extLst>
              <a:ext uri="{FF2B5EF4-FFF2-40B4-BE49-F238E27FC236}">
                <a16:creationId xmlns:a16="http://schemas.microsoft.com/office/drawing/2014/main" id="{529DA001-8615-427C-B588-F733B298B966}"/>
              </a:ext>
            </a:extLst>
          </p:cNvPr>
          <p:cNvGraphicFramePr>
            <a:graphicFrameLocks noChangeAspect="1"/>
          </p:cNvGraphicFramePr>
          <p:nvPr/>
        </p:nvGraphicFramePr>
        <p:xfrm>
          <a:off x="1520628" y="5420118"/>
          <a:ext cx="3040063" cy="1014413"/>
        </p:xfrm>
        <a:graphic>
          <a:graphicData uri="http://schemas.openxmlformats.org/presentationml/2006/ole">
            <mc:AlternateContent xmlns:mc="http://schemas.openxmlformats.org/markup-compatibility/2006">
              <mc:Choice xmlns:v="urn:schemas-microsoft-com:vml" Requires="v">
                <p:oleObj spid="_x0000_s14457" name="Equation" r:id="rId17" imgW="1181100" imgH="393700" progId="Equation.3">
                  <p:embed/>
                </p:oleObj>
              </mc:Choice>
              <mc:Fallback>
                <p:oleObj name="Equation" r:id="rId17" imgW="1181100" imgH="393700" progId="Equation.3">
                  <p:embed/>
                  <p:pic>
                    <p:nvPicPr>
                      <p:cNvPr id="53" name="Object 10">
                        <a:extLst>
                          <a:ext uri="{FF2B5EF4-FFF2-40B4-BE49-F238E27FC236}">
                            <a16:creationId xmlns:a16="http://schemas.microsoft.com/office/drawing/2014/main" id="{529DA001-8615-427C-B588-F733B298B96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0628" y="5420118"/>
                        <a:ext cx="3040063" cy="1014413"/>
                      </a:xfrm>
                      <a:prstGeom prst="rect">
                        <a:avLst/>
                      </a:prstGeom>
                      <a:noFill/>
                      <a:ln w="31750">
                        <a:solidFill>
                          <a:schemeClr val="accent2">
                            <a:shade val="95000"/>
                            <a:satMod val="105000"/>
                          </a:schemeClr>
                        </a:solidFill>
                      </a:ln>
                    </p:spPr>
                  </p:pic>
                </p:oleObj>
              </mc:Fallback>
            </mc:AlternateContent>
          </a:graphicData>
        </a:graphic>
      </p:graphicFrame>
      <p:sp>
        <p:nvSpPr>
          <p:cNvPr id="4" name="TextBox 3">
            <a:extLst>
              <a:ext uri="{FF2B5EF4-FFF2-40B4-BE49-F238E27FC236}">
                <a16:creationId xmlns:a16="http://schemas.microsoft.com/office/drawing/2014/main" id="{046BF0B2-E68F-4CEE-AA8E-A03917B507EA}"/>
              </a:ext>
            </a:extLst>
          </p:cNvPr>
          <p:cNvSpPr txBox="1"/>
          <p:nvPr/>
        </p:nvSpPr>
        <p:spPr>
          <a:xfrm>
            <a:off x="10237957" y="5545540"/>
            <a:ext cx="808363" cy="344945"/>
          </a:xfrm>
          <a:prstGeom prst="rect">
            <a:avLst/>
          </a:prstGeom>
        </p:spPr>
        <p:txBody>
          <a:bodyPr vert="horz" wrap="none" lIns="0" tIns="16933" rIns="0" bIns="0" rtlCol="0">
            <a:spAutoFit/>
          </a:bodyPr>
          <a:lstStyle/>
          <a:p>
            <a:pPr marL="16933" marR="6773" algn="l">
              <a:lnSpc>
                <a:spcPct val="115999"/>
              </a:lnSpc>
              <a:spcBef>
                <a:spcPts val="133"/>
              </a:spcBef>
            </a:pPr>
            <a:r>
              <a:rPr lang="en-US" sz="2000" i="1" spc="-7">
                <a:latin typeface="+mn-lt"/>
                <a:cs typeface="Arial"/>
              </a:rPr>
              <a:t>Layer 1</a:t>
            </a:r>
            <a:endParaRPr lang="nl-NL" sz="2000" i="1" spc="-7" dirty="0">
              <a:latin typeface="+mn-lt"/>
              <a:cs typeface="Arial"/>
            </a:endParaRPr>
          </a:p>
        </p:txBody>
      </p:sp>
      <p:sp>
        <p:nvSpPr>
          <p:cNvPr id="55" name="TextBox 54">
            <a:extLst>
              <a:ext uri="{FF2B5EF4-FFF2-40B4-BE49-F238E27FC236}">
                <a16:creationId xmlns:a16="http://schemas.microsoft.com/office/drawing/2014/main" id="{CFB797B1-C7FF-4F42-948C-A00FEF516A3D}"/>
              </a:ext>
            </a:extLst>
          </p:cNvPr>
          <p:cNvSpPr txBox="1"/>
          <p:nvPr/>
        </p:nvSpPr>
        <p:spPr>
          <a:xfrm>
            <a:off x="10237956" y="4585202"/>
            <a:ext cx="808363" cy="344945"/>
          </a:xfrm>
          <a:prstGeom prst="rect">
            <a:avLst/>
          </a:prstGeom>
        </p:spPr>
        <p:txBody>
          <a:bodyPr vert="horz" wrap="none" lIns="0" tIns="16933" rIns="0" bIns="0" rtlCol="0">
            <a:spAutoFit/>
          </a:bodyPr>
          <a:lstStyle/>
          <a:p>
            <a:pPr marL="16933" marR="6773" algn="l">
              <a:lnSpc>
                <a:spcPct val="115999"/>
              </a:lnSpc>
              <a:spcBef>
                <a:spcPts val="133"/>
              </a:spcBef>
            </a:pPr>
            <a:r>
              <a:rPr lang="en-US" sz="2000" i="1" spc="-7">
                <a:latin typeface="+mn-lt"/>
                <a:cs typeface="Arial"/>
              </a:rPr>
              <a:t>Layer 2</a:t>
            </a:r>
            <a:endParaRPr lang="nl-NL" sz="2000" i="1" spc="-7" dirty="0">
              <a:latin typeface="+mn-lt"/>
              <a:cs typeface="Arial"/>
            </a:endParaRPr>
          </a:p>
        </p:txBody>
      </p:sp>
      <p:sp>
        <p:nvSpPr>
          <p:cNvPr id="58" name="TextBox 57">
            <a:extLst>
              <a:ext uri="{FF2B5EF4-FFF2-40B4-BE49-F238E27FC236}">
                <a16:creationId xmlns:a16="http://schemas.microsoft.com/office/drawing/2014/main" id="{94A932A9-D236-4A68-AF00-94FB8123FF46}"/>
              </a:ext>
            </a:extLst>
          </p:cNvPr>
          <p:cNvSpPr txBox="1"/>
          <p:nvPr/>
        </p:nvSpPr>
        <p:spPr>
          <a:xfrm>
            <a:off x="10204209" y="3296081"/>
            <a:ext cx="750655" cy="344945"/>
          </a:xfrm>
          <a:prstGeom prst="rect">
            <a:avLst/>
          </a:prstGeom>
        </p:spPr>
        <p:txBody>
          <a:bodyPr vert="horz" wrap="none" lIns="0" tIns="16933" rIns="0" bIns="0" rtlCol="0">
            <a:spAutoFit/>
          </a:bodyPr>
          <a:lstStyle/>
          <a:p>
            <a:pPr marL="16933" marR="6773" algn="l">
              <a:lnSpc>
                <a:spcPct val="115999"/>
              </a:lnSpc>
              <a:spcBef>
                <a:spcPts val="133"/>
              </a:spcBef>
            </a:pPr>
            <a:r>
              <a:rPr lang="en-US" sz="2000" i="1" spc="-7">
                <a:latin typeface="+mn-lt"/>
                <a:cs typeface="Arial"/>
              </a:rPr>
              <a:t>Layer i</a:t>
            </a:r>
            <a:endParaRPr lang="nl-NL" sz="2000" i="1" spc="-7" dirty="0">
              <a:latin typeface="+mn-lt"/>
              <a:cs typeface="Arial"/>
            </a:endParaRPr>
          </a:p>
        </p:txBody>
      </p:sp>
      <p:sp>
        <p:nvSpPr>
          <p:cNvPr id="61" name="TextBox 60">
            <a:extLst>
              <a:ext uri="{FF2B5EF4-FFF2-40B4-BE49-F238E27FC236}">
                <a16:creationId xmlns:a16="http://schemas.microsoft.com/office/drawing/2014/main" id="{0EFE92FF-BE24-4066-8E97-856CA65BEEDF}"/>
              </a:ext>
            </a:extLst>
          </p:cNvPr>
          <p:cNvSpPr txBox="1"/>
          <p:nvPr/>
        </p:nvSpPr>
        <p:spPr>
          <a:xfrm>
            <a:off x="10170462" y="1905000"/>
            <a:ext cx="808363" cy="344945"/>
          </a:xfrm>
          <a:prstGeom prst="rect">
            <a:avLst/>
          </a:prstGeom>
        </p:spPr>
        <p:txBody>
          <a:bodyPr vert="horz" wrap="none" lIns="0" tIns="16933" rIns="0" bIns="0" rtlCol="0">
            <a:spAutoFit/>
          </a:bodyPr>
          <a:lstStyle/>
          <a:p>
            <a:pPr marL="16933" marR="6773" algn="l">
              <a:lnSpc>
                <a:spcPct val="115999"/>
              </a:lnSpc>
              <a:spcBef>
                <a:spcPts val="133"/>
              </a:spcBef>
            </a:pPr>
            <a:r>
              <a:rPr lang="en-US" sz="2000" i="1" spc="-7">
                <a:latin typeface="+mn-lt"/>
                <a:cs typeface="Arial"/>
              </a:rPr>
              <a:t>Layer n</a:t>
            </a:r>
            <a:endParaRPr lang="nl-NL" sz="2000" i="1" spc="-7" dirty="0">
              <a:latin typeface="+mn-lt"/>
              <a:cs typeface="Arial"/>
            </a:endParaRPr>
          </a:p>
        </p:txBody>
      </p:sp>
    </p:spTree>
    <p:extLst>
      <p:ext uri="{BB962C8B-B14F-4D97-AF65-F5344CB8AC3E}">
        <p14:creationId xmlns:p14="http://schemas.microsoft.com/office/powerpoint/2010/main" val="38714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wipe(down)">
                                      <p:cBhvr>
                                        <p:cTn id="7" dur="500"/>
                                        <p:tgtEl>
                                          <p:spTgt spid="70">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p:cTn id="11" dur="500" fill="hold"/>
                                        <p:tgtEl>
                                          <p:spTgt spid="71"/>
                                        </p:tgtEl>
                                        <p:attrNameLst>
                                          <p:attrName>ppt_w</p:attrName>
                                        </p:attrNameLst>
                                      </p:cBhvr>
                                      <p:tavLst>
                                        <p:tav tm="0">
                                          <p:val>
                                            <p:fltVal val="0"/>
                                          </p:val>
                                        </p:tav>
                                        <p:tav tm="100000">
                                          <p:val>
                                            <p:strVal val="#ppt_w"/>
                                          </p:val>
                                        </p:tav>
                                      </p:tavLst>
                                    </p:anim>
                                    <p:anim calcmode="lin" valueType="num">
                                      <p:cBhvr>
                                        <p:cTn id="12" dur="500" fill="hold"/>
                                        <p:tgtEl>
                                          <p:spTgt spid="71"/>
                                        </p:tgtEl>
                                        <p:attrNameLst>
                                          <p:attrName>ppt_h</p:attrName>
                                        </p:attrNameLst>
                                      </p:cBhvr>
                                      <p:tavLst>
                                        <p:tav tm="0">
                                          <p:val>
                                            <p:fltVal val="0"/>
                                          </p:val>
                                        </p:tav>
                                        <p:tav tm="100000">
                                          <p:val>
                                            <p:strVal val="#ppt_h"/>
                                          </p:val>
                                        </p:tav>
                                      </p:tavLst>
                                    </p:anim>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0">
                                            <p:txEl>
                                              <p:pRg st="3" end="3"/>
                                            </p:txEl>
                                          </p:spTgt>
                                        </p:tgtEl>
                                        <p:attrNameLst>
                                          <p:attrName>style.visibility</p:attrName>
                                        </p:attrNameLst>
                                      </p:cBhvr>
                                      <p:to>
                                        <p:strVal val="visible"/>
                                      </p:to>
                                    </p:set>
                                    <p:animEffect transition="in" filter="wipe(down)">
                                      <p:cBhvr>
                                        <p:cTn id="18" dur="500"/>
                                        <p:tgtEl>
                                          <p:spTgt spid="70">
                                            <p:txEl>
                                              <p:pRg st="3" end="3"/>
                                            </p:txEl>
                                          </p:spTgt>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0">
                                            <p:txEl>
                                              <p:pRg st="7" end="7"/>
                                            </p:txEl>
                                          </p:spTgt>
                                        </p:tgtEl>
                                        <p:attrNameLst>
                                          <p:attrName>style.visibility</p:attrName>
                                        </p:attrNameLst>
                                      </p:cBhvr>
                                      <p:to>
                                        <p:strVal val="visible"/>
                                      </p:to>
                                    </p:set>
                                    <p:animEffect transition="in" filter="wipe(down)">
                                      <p:cBhvr>
                                        <p:cTn id="29" dur="500"/>
                                        <p:tgtEl>
                                          <p:spTgt spid="70">
                                            <p:txEl>
                                              <p:pRg st="7" end="7"/>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uiExpand="1" build="p"/>
      <p:bldP spid="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a:t>
            </a:r>
            <a:r>
              <a:rPr lang="en-US"/>
              <a:t>gradient descend: SGD</a:t>
            </a:r>
            <a:endParaRPr lang="en-US" dirty="0"/>
          </a:p>
        </p:txBody>
      </p:sp>
      <p:sp>
        <p:nvSpPr>
          <p:cNvPr id="3" name="Content Placeholder 2"/>
          <p:cNvSpPr>
            <a:spLocks noGrp="1"/>
          </p:cNvSpPr>
          <p:nvPr>
            <p:ph idx="1"/>
          </p:nvPr>
        </p:nvSpPr>
        <p:spPr>
          <a:xfrm>
            <a:off x="381000" y="1295400"/>
            <a:ext cx="11811000" cy="5181600"/>
          </a:xfrm>
        </p:spPr>
        <p:txBody>
          <a:bodyPr/>
          <a:lstStyle/>
          <a:p>
            <a:pPr>
              <a:buClr>
                <a:srgbClr val="3366FF"/>
              </a:buClr>
            </a:pPr>
            <a:r>
              <a:rPr lang="en-US" sz="2800"/>
              <a:t>Minimize </a:t>
            </a:r>
            <a:r>
              <a:rPr lang="en-US" sz="2800" dirty="0"/>
              <a:t>overall loss </a:t>
            </a:r>
            <a:r>
              <a:rPr lang="en-US" sz="2800"/>
              <a:t>function </a:t>
            </a:r>
            <a:r>
              <a:rPr lang="en-US" sz="2800" b="1"/>
              <a:t>E = </a:t>
            </a:r>
            <a:r>
              <a:rPr lang="en-US" sz="2800"/>
              <a:t>sum </a:t>
            </a:r>
            <a:r>
              <a:rPr lang="en-US" sz="2800" dirty="0"/>
              <a:t>of individual losses over </a:t>
            </a:r>
            <a:r>
              <a:rPr lang="en-US" sz="2800"/>
              <a:t>each example</a:t>
            </a:r>
            <a:endParaRPr lang="en-US" sz="2800" dirty="0"/>
          </a:p>
          <a:p>
            <a:pPr>
              <a:buClr>
                <a:srgbClr val="3366FF"/>
              </a:buClr>
            </a:pPr>
            <a:r>
              <a:rPr lang="en-US" sz="2800" dirty="0"/>
              <a:t>In gradient descent, we start with some initial set of parameters </a:t>
            </a:r>
            <a:r>
              <a:rPr lang="en-US" sz="2800" dirty="0" err="1"/>
              <a:t>θ</a:t>
            </a:r>
            <a:endParaRPr lang="en-US" sz="2800" dirty="0"/>
          </a:p>
          <a:p>
            <a:pPr>
              <a:buClr>
                <a:srgbClr val="3366FF"/>
              </a:buClr>
            </a:pPr>
            <a:r>
              <a:rPr lang="en-US" sz="2800"/>
              <a:t>Update parameters:</a:t>
            </a:r>
            <a:endParaRPr lang="en-US" sz="2800" b="1" dirty="0"/>
          </a:p>
          <a:p>
            <a:pPr lvl="1">
              <a:buClr>
                <a:srgbClr val="3366FF"/>
              </a:buClr>
            </a:pPr>
            <a:r>
              <a:rPr lang="en-US" sz="2400"/>
              <a:t>k </a:t>
            </a:r>
            <a:r>
              <a:rPr lang="en-US" sz="2400" dirty="0"/>
              <a:t>is iteration index, </a:t>
            </a:r>
            <a:r>
              <a:rPr lang="en-US" sz="2400" i="1" dirty="0" err="1"/>
              <a:t>η</a:t>
            </a:r>
            <a:r>
              <a:rPr lang="en-US" sz="2400" dirty="0"/>
              <a:t> is learning rate (negative scalar; set </a:t>
            </a:r>
            <a:r>
              <a:rPr lang="en-US" sz="2400"/>
              <a:t>semi-manually)</a:t>
            </a:r>
            <a:endParaRPr lang="en-US" sz="2400" dirty="0"/>
          </a:p>
          <a:p>
            <a:pPr>
              <a:buClr>
                <a:srgbClr val="3366FF"/>
              </a:buClr>
            </a:pPr>
            <a:endParaRPr lang="en-US" sz="2800"/>
          </a:p>
          <a:p>
            <a:pPr>
              <a:buClr>
                <a:srgbClr val="3366FF"/>
              </a:buClr>
            </a:pPr>
            <a:r>
              <a:rPr lang="en-US" sz="2800"/>
              <a:t>Gradients                        </a:t>
            </a:r>
            <a:r>
              <a:rPr lang="en-US" sz="2800" dirty="0"/>
              <a:t>computed </a:t>
            </a:r>
            <a:r>
              <a:rPr lang="en-US" sz="2800"/>
              <a:t>by </a:t>
            </a:r>
            <a:r>
              <a:rPr lang="en-US" sz="2800" i="1"/>
              <a:t>backpropagation</a:t>
            </a:r>
            <a:endParaRPr lang="en-US" sz="2800" dirty="0"/>
          </a:p>
          <a:p>
            <a:pPr>
              <a:buClr>
                <a:srgbClr val="3366FF"/>
              </a:buClr>
            </a:pPr>
            <a:endParaRPr lang="en-US" sz="2800"/>
          </a:p>
          <a:p>
            <a:pPr>
              <a:buClr>
                <a:srgbClr val="3366FF"/>
              </a:buClr>
            </a:pPr>
            <a:r>
              <a:rPr lang="en-US" sz="2800"/>
              <a:t>In SGD, </a:t>
            </a:r>
            <a:r>
              <a:rPr lang="en-US" sz="2800" dirty="0"/>
              <a:t>compute gradient on sub-set (batch) </a:t>
            </a:r>
            <a:r>
              <a:rPr lang="en-US" sz="2800"/>
              <a:t>of data:</a:t>
            </a:r>
          </a:p>
          <a:p>
            <a:pPr lvl="1">
              <a:buClr>
                <a:srgbClr val="3366FF"/>
              </a:buClr>
            </a:pPr>
            <a:r>
              <a:rPr lang="en-US" sz="2400"/>
              <a:t>If </a:t>
            </a:r>
            <a:r>
              <a:rPr lang="en-US" sz="2400" dirty="0" err="1"/>
              <a:t>batchsize</a:t>
            </a:r>
            <a:r>
              <a:rPr lang="en-US" sz="2400" dirty="0"/>
              <a:t>=1 then </a:t>
            </a:r>
            <a:r>
              <a:rPr lang="en-US" sz="2400" dirty="0" err="1"/>
              <a:t>θ</a:t>
            </a:r>
            <a:r>
              <a:rPr lang="en-US" sz="2400" dirty="0"/>
              <a:t> is updated after </a:t>
            </a:r>
            <a:r>
              <a:rPr lang="en-US" sz="2400"/>
              <a:t>each example.</a:t>
            </a:r>
          </a:p>
          <a:p>
            <a:pPr lvl="1">
              <a:buClr>
                <a:srgbClr val="3366FF"/>
              </a:buClr>
            </a:pPr>
            <a:r>
              <a:rPr lang="en-US" sz="2400"/>
              <a:t>If </a:t>
            </a:r>
            <a:r>
              <a:rPr lang="en-US" sz="2400" dirty="0" err="1"/>
              <a:t>batchsize</a:t>
            </a:r>
            <a:r>
              <a:rPr lang="en-US" sz="2400" dirty="0"/>
              <a:t>=N (full set) then this is </a:t>
            </a:r>
            <a:r>
              <a:rPr lang="en-US" sz="2400" dirty="0">
                <a:solidFill>
                  <a:srgbClr val="0000FF"/>
                </a:solidFill>
              </a:rPr>
              <a:t>standard </a:t>
            </a:r>
            <a:r>
              <a:rPr lang="en-US" sz="2400">
                <a:solidFill>
                  <a:srgbClr val="0000FF"/>
                </a:solidFill>
              </a:rPr>
              <a:t>gradient descent</a:t>
            </a:r>
            <a:endParaRPr lang="en-US" sz="2400" dirty="0"/>
          </a:p>
          <a:p>
            <a:pPr lvl="1">
              <a:buClr>
                <a:srgbClr val="3366FF"/>
              </a:buClr>
            </a:pPr>
            <a:r>
              <a:rPr lang="en-US" sz="2400" dirty="0"/>
              <a:t>Gradient direction is noisy, relative to average over </a:t>
            </a:r>
            <a:r>
              <a:rPr lang="en-US" sz="2400"/>
              <a:t>all examples</a:t>
            </a:r>
            <a:endParaRPr lang="en-US" sz="2400"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54</a:t>
            </a:fld>
            <a:endParaRPr lang="en-US"/>
          </a:p>
        </p:txBody>
      </p:sp>
      <p:pic>
        <p:nvPicPr>
          <p:cNvPr id="6" name="Picture 5"/>
          <p:cNvPicPr>
            <a:picLocks noChangeAspect="1"/>
          </p:cNvPicPr>
          <p:nvPr/>
        </p:nvPicPr>
        <p:blipFill>
          <a:blip r:embed="rId2"/>
          <a:stretch>
            <a:fillRect/>
          </a:stretch>
        </p:blipFill>
        <p:spPr>
          <a:xfrm>
            <a:off x="3886200" y="2362200"/>
            <a:ext cx="2506528" cy="428466"/>
          </a:xfrm>
          <a:prstGeom prst="rect">
            <a:avLst/>
          </a:prstGeom>
          <a:solidFill>
            <a:srgbClr val="FFFFCC"/>
          </a:solidFill>
          <a:ln w="28575">
            <a:solidFill>
              <a:schemeClr val="accent2"/>
            </a:solidFill>
          </a:ln>
        </p:spPr>
      </p:pic>
      <p:pic>
        <p:nvPicPr>
          <p:cNvPr id="7" name="Picture 6"/>
          <p:cNvPicPr>
            <a:picLocks noChangeAspect="1"/>
          </p:cNvPicPr>
          <p:nvPr/>
        </p:nvPicPr>
        <p:blipFill>
          <a:blip r:embed="rId3"/>
          <a:stretch>
            <a:fillRect/>
          </a:stretch>
        </p:blipFill>
        <p:spPr>
          <a:xfrm>
            <a:off x="2514600" y="3694182"/>
            <a:ext cx="1447800" cy="634160"/>
          </a:xfrm>
          <a:prstGeom prst="rect">
            <a:avLst/>
          </a:prstGeom>
          <a:solidFill>
            <a:srgbClr val="FFFFCC"/>
          </a:solidFill>
          <a:ln w="28575">
            <a:solidFill>
              <a:schemeClr val="accent2"/>
            </a:solidFill>
          </a:ln>
        </p:spPr>
      </p:pic>
    </p:spTree>
    <p:extLst>
      <p:ext uri="{BB962C8B-B14F-4D97-AF65-F5344CB8AC3E}">
        <p14:creationId xmlns:p14="http://schemas.microsoft.com/office/powerpoint/2010/main" val="3482927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a:t>
            </a:r>
            <a:r>
              <a:rPr lang="en-US" sz="2800" b="1"/>
              <a:t>: a) Pruning </a:t>
            </a:r>
            <a:r>
              <a:rPr lang="en-US" sz="2800"/>
              <a:t>+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55</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1495099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99478" y="304799"/>
            <a:ext cx="4992497" cy="2667001"/>
          </a:xfrm>
          <a:prstGeom prst="rect">
            <a:avLst/>
          </a:prstGeom>
        </p:spPr>
      </p:pic>
      <p:sp>
        <p:nvSpPr>
          <p:cNvPr id="2" name="Title 1"/>
          <p:cNvSpPr>
            <a:spLocks noGrp="1"/>
          </p:cNvSpPr>
          <p:nvPr>
            <p:ph type="title"/>
          </p:nvPr>
        </p:nvSpPr>
        <p:spPr/>
        <p:txBody>
          <a:bodyPr/>
          <a:lstStyle/>
          <a:p>
            <a:r>
              <a:rPr lang="en-US"/>
              <a:t>Pruning</a:t>
            </a:r>
          </a:p>
        </p:txBody>
      </p:sp>
      <p:sp>
        <p:nvSpPr>
          <p:cNvPr id="3" name="Content Placeholder 2"/>
          <p:cNvSpPr>
            <a:spLocks noGrp="1"/>
          </p:cNvSpPr>
          <p:nvPr>
            <p:ph idx="1"/>
          </p:nvPr>
        </p:nvSpPr>
        <p:spPr/>
        <p:txBody>
          <a:bodyPr/>
          <a:lstStyle/>
          <a:p>
            <a:r>
              <a:rPr lang="en-US"/>
              <a:t>Reduce the Network</a:t>
            </a:r>
          </a:p>
          <a:p>
            <a:r>
              <a:rPr lang="en-US"/>
              <a:t>Fine grain pruning</a:t>
            </a:r>
          </a:p>
          <a:p>
            <a:pPr lvl="1"/>
            <a:r>
              <a:rPr lang="en-US"/>
              <a:t>removing connections with small weigths</a:t>
            </a:r>
          </a:p>
          <a:p>
            <a:pPr lvl="1"/>
            <a:r>
              <a:rPr lang="en-US"/>
              <a:t>remove </a:t>
            </a:r>
          </a:p>
          <a:p>
            <a:r>
              <a:rPr lang="en-US"/>
              <a:t>Structured pruning: </a:t>
            </a:r>
          </a:p>
          <a:p>
            <a:pPr lvl="1"/>
            <a:r>
              <a:rPr lang="en-US"/>
              <a:t>try to keep e.g. SIMD regularity (vector computing)</a:t>
            </a:r>
          </a:p>
          <a:p>
            <a:r>
              <a:rPr lang="en-US"/>
              <a:t>Coarse grain pruning</a:t>
            </a:r>
          </a:p>
          <a:p>
            <a:pPr lvl="1"/>
            <a:r>
              <a:rPr lang="en-US"/>
              <a:t>remove kernel (2D): i.e., skip input feature map for a certain filter</a:t>
            </a:r>
          </a:p>
          <a:p>
            <a:pPr lvl="1"/>
            <a:r>
              <a:rPr lang="en-US"/>
              <a:t>removing complete filter (3D), i.e. reduce nr. of output feature maps</a:t>
            </a:r>
          </a:p>
          <a:p>
            <a:pPr lvl="1"/>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56</a:t>
            </a:fld>
            <a:endParaRPr lang="en-US"/>
          </a:p>
        </p:txBody>
      </p:sp>
    </p:spTree>
    <p:extLst>
      <p:ext uri="{BB962C8B-B14F-4D97-AF65-F5344CB8AC3E}">
        <p14:creationId xmlns:p14="http://schemas.microsoft.com/office/powerpoint/2010/main" val="74434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14FF-EB55-40FC-B1FE-4DC763357C84}"/>
              </a:ext>
            </a:extLst>
          </p:cNvPr>
          <p:cNvSpPr>
            <a:spLocks noGrp="1"/>
          </p:cNvSpPr>
          <p:nvPr>
            <p:ph type="title"/>
          </p:nvPr>
        </p:nvSpPr>
        <p:spPr/>
        <p:txBody>
          <a:bodyPr/>
          <a:lstStyle/>
          <a:p>
            <a:r>
              <a:rPr lang="en-US" dirty="0"/>
              <a:t>Iterative Pruning </a:t>
            </a:r>
            <a:r>
              <a:rPr lang="en-US"/>
              <a:t>and Retraining: Alexnet </a:t>
            </a:r>
            <a:endParaRPr lang="en-US" dirty="0"/>
          </a:p>
        </p:txBody>
      </p:sp>
      <p:sp>
        <p:nvSpPr>
          <p:cNvPr id="3" name="Content Placeholder 2">
            <a:extLst>
              <a:ext uri="{FF2B5EF4-FFF2-40B4-BE49-F238E27FC236}">
                <a16:creationId xmlns:a16="http://schemas.microsoft.com/office/drawing/2014/main" id="{D37CF716-662D-41CB-8843-76052F0FAC6A}"/>
              </a:ext>
            </a:extLst>
          </p:cNvPr>
          <p:cNvSpPr>
            <a:spLocks noGrp="1"/>
          </p:cNvSpPr>
          <p:nvPr>
            <p:ph idx="1"/>
          </p:nvPr>
        </p:nvSpPr>
        <p:spPr/>
        <p:txBody>
          <a:bodyPr/>
          <a:lstStyle/>
          <a:p>
            <a:pPr marL="380990" indent="-380990">
              <a:buFont typeface="Arial" panose="020B0604020202020204" pitchFamily="34" charset="0"/>
              <a:buChar char="•"/>
            </a:pPr>
            <a:r>
              <a:rPr lang="en-US" sz="2800" dirty="0"/>
              <a:t>With one retraining to recover from pruning damage</a:t>
            </a:r>
          </a:p>
          <a:p>
            <a:pPr marL="650984" lvl="2" indent="-380990"/>
            <a:r>
              <a:rPr lang="en-US" sz="2000" dirty="0"/>
              <a:t>L2 regularization performs better</a:t>
            </a:r>
          </a:p>
          <a:p>
            <a:pPr marL="650984" lvl="2" indent="-380990"/>
            <a:r>
              <a:rPr lang="en-US" sz="2000" dirty="0"/>
              <a:t>85% pruning of parameters, 6.7x reduction</a:t>
            </a:r>
          </a:p>
          <a:p>
            <a:pPr marL="650984" lvl="2" indent="-380990"/>
            <a:r>
              <a:rPr lang="en-US" sz="2000" dirty="0"/>
              <a:t>From 61M to 9.1M Parameters</a:t>
            </a:r>
          </a:p>
          <a:p>
            <a:pPr marL="650984" lvl="2" indent="-380990"/>
            <a:r>
              <a:rPr lang="en-US" sz="2000" dirty="0"/>
              <a:t>Or 233MB to 34.7MB</a:t>
            </a:r>
          </a:p>
          <a:p>
            <a:pPr marL="650984" lvl="2" indent="-380990"/>
            <a:endParaRPr lang="en-US" sz="2000" dirty="0"/>
          </a:p>
          <a:p>
            <a:pPr marL="457189" indent="-457189">
              <a:buFont typeface="Arial" panose="020B0604020202020204" pitchFamily="34" charset="0"/>
              <a:buChar char="•"/>
            </a:pPr>
            <a:r>
              <a:rPr lang="en-US" sz="2800" dirty="0"/>
              <a:t>Iterative pruning even better</a:t>
            </a:r>
          </a:p>
          <a:p>
            <a:pPr marL="727182" lvl="2" indent="-457189"/>
            <a:r>
              <a:rPr lang="en-US" sz="2000" dirty="0"/>
              <a:t>Without loss of quality prune 90%</a:t>
            </a:r>
          </a:p>
          <a:p>
            <a:pPr marL="727182" lvl="2" indent="-457189"/>
            <a:r>
              <a:rPr lang="en-US" sz="2000" dirty="0"/>
              <a:t>10x reduction, from 61M to 6.1M</a:t>
            </a:r>
          </a:p>
          <a:p>
            <a:pPr marL="727182" lvl="2" indent="-457189"/>
            <a:r>
              <a:rPr lang="en-US" sz="2000" dirty="0"/>
              <a:t>Or 233MB to 23.3MB</a:t>
            </a:r>
          </a:p>
          <a:p>
            <a:pPr marL="650984" lvl="2" indent="-380990"/>
            <a:endParaRPr lang="en-US" sz="2000" dirty="0"/>
          </a:p>
          <a:p>
            <a:pPr marL="650984" lvl="2" indent="-380990"/>
            <a:endParaRPr lang="en-US" sz="2000" dirty="0"/>
          </a:p>
        </p:txBody>
      </p:sp>
      <p:sp>
        <p:nvSpPr>
          <p:cNvPr id="5" name="Slide Number Placeholder 4">
            <a:extLst>
              <a:ext uri="{FF2B5EF4-FFF2-40B4-BE49-F238E27FC236}">
                <a16:creationId xmlns:a16="http://schemas.microsoft.com/office/drawing/2014/main" id="{B22A8E52-E666-4561-92AE-0A5E82E4A624}"/>
              </a:ext>
            </a:extLst>
          </p:cNvPr>
          <p:cNvSpPr>
            <a:spLocks noGrp="1"/>
          </p:cNvSpPr>
          <p:nvPr>
            <p:ph type="sldNum" sz="quarter" idx="12"/>
          </p:nvPr>
        </p:nvSpPr>
        <p:spPr/>
        <p:txBody>
          <a:bodyPr/>
          <a:lstStyle/>
          <a:p>
            <a:fld id="{B7CEC10D-CD46-426F-915E-6C78530279CB}" type="slidenum">
              <a:rPr lang="en-US" smtClean="0"/>
              <a:t>57</a:t>
            </a:fld>
            <a:endParaRPr lang="en-US" dirty="0"/>
          </a:p>
        </p:txBody>
      </p:sp>
      <p:pic>
        <p:nvPicPr>
          <p:cNvPr id="6" name="Picture 5">
            <a:extLst>
              <a:ext uri="{FF2B5EF4-FFF2-40B4-BE49-F238E27FC236}">
                <a16:creationId xmlns:a16="http://schemas.microsoft.com/office/drawing/2014/main" id="{6704BA52-9668-4E15-8513-FA9A859296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7800" y="2541725"/>
            <a:ext cx="6779671" cy="3973055"/>
          </a:xfrm>
          <a:prstGeom prst="rect">
            <a:avLst/>
          </a:prstGeom>
        </p:spPr>
      </p:pic>
    </p:spTree>
    <p:extLst>
      <p:ext uri="{BB962C8B-B14F-4D97-AF65-F5344CB8AC3E}">
        <p14:creationId xmlns:p14="http://schemas.microsoft.com/office/powerpoint/2010/main" val="276827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F2F-3DD8-4EA8-BBAF-8670C86E6348}"/>
              </a:ext>
            </a:extLst>
          </p:cNvPr>
          <p:cNvSpPr>
            <a:spLocks noGrp="1"/>
          </p:cNvSpPr>
          <p:nvPr>
            <p:ph type="title"/>
          </p:nvPr>
        </p:nvSpPr>
        <p:spPr/>
        <p:txBody>
          <a:bodyPr/>
          <a:lstStyle/>
          <a:p>
            <a:r>
              <a:rPr lang="en-US" dirty="0"/>
              <a:t>Analysis: What happened to </a:t>
            </a:r>
            <a:r>
              <a:rPr lang="en-US" dirty="0" err="1"/>
              <a:t>Alexnet</a:t>
            </a:r>
            <a:r>
              <a:rPr lang="en-US" dirty="0"/>
              <a:t>?</a:t>
            </a:r>
          </a:p>
        </p:txBody>
      </p:sp>
      <p:sp>
        <p:nvSpPr>
          <p:cNvPr id="5" name="Slide Number Placeholder 4">
            <a:extLst>
              <a:ext uri="{FF2B5EF4-FFF2-40B4-BE49-F238E27FC236}">
                <a16:creationId xmlns:a16="http://schemas.microsoft.com/office/drawing/2014/main" id="{1291B059-5FC0-4A92-BAC1-80C3F1F8EB89}"/>
              </a:ext>
            </a:extLst>
          </p:cNvPr>
          <p:cNvSpPr>
            <a:spLocks noGrp="1"/>
          </p:cNvSpPr>
          <p:nvPr>
            <p:ph type="sldNum" sz="quarter" idx="12"/>
          </p:nvPr>
        </p:nvSpPr>
        <p:spPr/>
        <p:txBody>
          <a:bodyPr/>
          <a:lstStyle/>
          <a:p>
            <a:fld id="{B7CEC10D-CD46-426F-915E-6C78530279CB}" type="slidenum">
              <a:rPr lang="en-US" smtClean="0"/>
              <a:t>58</a:t>
            </a:fld>
            <a:endParaRPr lang="en-US" dirty="0"/>
          </a:p>
        </p:txBody>
      </p:sp>
      <p:pic>
        <p:nvPicPr>
          <p:cNvPr id="6" name="table">
            <a:extLst>
              <a:ext uri="{FF2B5EF4-FFF2-40B4-BE49-F238E27FC236}">
                <a16:creationId xmlns:a16="http://schemas.microsoft.com/office/drawing/2014/main" id="{F6A7ED1E-0787-4808-95B1-4C57339002FE}"/>
              </a:ext>
            </a:extLst>
          </p:cNvPr>
          <p:cNvPicPr>
            <a:picLocks noChangeAspect="1"/>
          </p:cNvPicPr>
          <p:nvPr/>
        </p:nvPicPr>
        <p:blipFill>
          <a:blip r:embed="rId2"/>
          <a:stretch>
            <a:fillRect/>
          </a:stretch>
        </p:blipFill>
        <p:spPr>
          <a:xfrm>
            <a:off x="457200" y="1931464"/>
            <a:ext cx="5833327" cy="3978160"/>
          </a:xfrm>
          <a:prstGeom prst="rect">
            <a:avLst/>
          </a:prstGeom>
        </p:spPr>
      </p:pic>
      <p:pic>
        <p:nvPicPr>
          <p:cNvPr id="7" name="Picture 6">
            <a:extLst>
              <a:ext uri="{FF2B5EF4-FFF2-40B4-BE49-F238E27FC236}">
                <a16:creationId xmlns:a16="http://schemas.microsoft.com/office/drawing/2014/main" id="{D140210A-B56A-4F6F-9CB0-158A950B0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1391" y="1973943"/>
            <a:ext cx="5150104" cy="3811376"/>
          </a:xfrm>
          <a:prstGeom prst="rect">
            <a:avLst/>
          </a:prstGeom>
        </p:spPr>
      </p:pic>
    </p:spTree>
    <p:extLst>
      <p:ext uri="{BB962C8B-B14F-4D97-AF65-F5344CB8AC3E}">
        <p14:creationId xmlns:p14="http://schemas.microsoft.com/office/powerpoint/2010/main" val="40787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F67B-CE25-4998-BF46-0FF353D63E1B}"/>
              </a:ext>
            </a:extLst>
          </p:cNvPr>
          <p:cNvSpPr>
            <a:spLocks noGrp="1"/>
          </p:cNvSpPr>
          <p:nvPr>
            <p:ph type="title"/>
          </p:nvPr>
        </p:nvSpPr>
        <p:spPr/>
        <p:txBody>
          <a:bodyPr/>
          <a:lstStyle/>
          <a:p>
            <a:r>
              <a:rPr lang="en-US" dirty="0"/>
              <a:t>What happens to the weight distribution?</a:t>
            </a:r>
          </a:p>
        </p:txBody>
      </p:sp>
      <p:sp>
        <p:nvSpPr>
          <p:cNvPr id="3" name="Content Placeholder 2">
            <a:extLst>
              <a:ext uri="{FF2B5EF4-FFF2-40B4-BE49-F238E27FC236}">
                <a16:creationId xmlns:a16="http://schemas.microsoft.com/office/drawing/2014/main" id="{ED5A796F-3084-4AFF-932B-C6176CB7B222}"/>
              </a:ext>
            </a:extLst>
          </p:cNvPr>
          <p:cNvSpPr>
            <a:spLocks noGrp="1"/>
          </p:cNvSpPr>
          <p:nvPr>
            <p:ph idx="1"/>
          </p:nvPr>
        </p:nvSpPr>
        <p:spPr/>
        <p:txBody>
          <a:bodyPr/>
          <a:lstStyle/>
          <a:p>
            <a:pPr marL="380990" indent="-380990">
              <a:buFont typeface="Arial" panose="020B0604020202020204" pitchFamily="34" charset="0"/>
              <a:buChar char="•"/>
            </a:pPr>
            <a:r>
              <a:rPr lang="en-US" sz="2800" dirty="0"/>
              <a:t>Before: Most weights are close to zero; almost all between [-0.015, 0.015]</a:t>
            </a:r>
          </a:p>
          <a:p>
            <a:pPr marL="380990" indent="-380990">
              <a:buFont typeface="Arial" panose="020B0604020202020204" pitchFamily="34" charset="0"/>
              <a:buChar char="•"/>
            </a:pPr>
            <a:r>
              <a:rPr lang="en-US" sz="2800" dirty="0"/>
              <a:t>After pruning: Bimodal distribution and more spread across x-axis, between [-0.025, 0.025]</a:t>
            </a:r>
          </a:p>
          <a:p>
            <a:pPr marL="380990" indent="-380990">
              <a:buFont typeface="Arial" panose="020B0604020202020204" pitchFamily="34" charset="0"/>
              <a:buChar char="•"/>
            </a:pPr>
            <a:endParaRPr lang="en-US" sz="2800" dirty="0"/>
          </a:p>
        </p:txBody>
      </p:sp>
      <p:sp>
        <p:nvSpPr>
          <p:cNvPr id="5" name="Slide Number Placeholder 4">
            <a:extLst>
              <a:ext uri="{FF2B5EF4-FFF2-40B4-BE49-F238E27FC236}">
                <a16:creationId xmlns:a16="http://schemas.microsoft.com/office/drawing/2014/main" id="{B49F46C0-8D80-42AA-BE07-6EA3FE8A222F}"/>
              </a:ext>
            </a:extLst>
          </p:cNvPr>
          <p:cNvSpPr>
            <a:spLocks noGrp="1"/>
          </p:cNvSpPr>
          <p:nvPr>
            <p:ph type="sldNum" sz="quarter" idx="12"/>
          </p:nvPr>
        </p:nvSpPr>
        <p:spPr/>
        <p:txBody>
          <a:bodyPr/>
          <a:lstStyle/>
          <a:p>
            <a:fld id="{B7CEC10D-CD46-426F-915E-6C78530279CB}" type="slidenum">
              <a:rPr lang="en-US" smtClean="0"/>
              <a:t>59</a:t>
            </a:fld>
            <a:endParaRPr lang="en-US" dirty="0"/>
          </a:p>
        </p:txBody>
      </p:sp>
      <p:pic>
        <p:nvPicPr>
          <p:cNvPr id="6" name="Picture 5">
            <a:extLst>
              <a:ext uri="{FF2B5EF4-FFF2-40B4-BE49-F238E27FC236}">
                <a16:creationId xmlns:a16="http://schemas.microsoft.com/office/drawing/2014/main" id="{8F7E5BE5-3641-4F95-A3BC-6691C5A14A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3174549"/>
            <a:ext cx="5526522" cy="3454851"/>
          </a:xfrm>
          <a:prstGeom prst="rect">
            <a:avLst/>
          </a:prstGeom>
        </p:spPr>
      </p:pic>
      <p:pic>
        <p:nvPicPr>
          <p:cNvPr id="8" name="Picture 7">
            <a:extLst>
              <a:ext uri="{FF2B5EF4-FFF2-40B4-BE49-F238E27FC236}">
                <a16:creationId xmlns:a16="http://schemas.microsoft.com/office/drawing/2014/main" id="{4415690C-4CF6-40FF-94C1-930AA4E7EA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7000" y="3174548"/>
            <a:ext cx="5486400" cy="3454852"/>
          </a:xfrm>
          <a:prstGeom prst="rect">
            <a:avLst/>
          </a:prstGeom>
        </p:spPr>
      </p:pic>
    </p:spTree>
    <p:extLst>
      <p:ext uri="{BB962C8B-B14F-4D97-AF65-F5344CB8AC3E}">
        <p14:creationId xmlns:p14="http://schemas.microsoft.com/office/powerpoint/2010/main" val="17395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noProof="0" dirty="0"/>
              <a:t>Learning goals</a:t>
            </a:r>
          </a:p>
        </p:txBody>
      </p:sp>
      <p:sp>
        <p:nvSpPr>
          <p:cNvPr id="3075" name="Rectangle 3"/>
          <p:cNvSpPr>
            <a:spLocks noGrp="1" noChangeArrowheads="1"/>
          </p:cNvSpPr>
          <p:nvPr>
            <p:ph type="body" idx="1"/>
          </p:nvPr>
        </p:nvSpPr>
        <p:spPr>
          <a:xfrm>
            <a:off x="381000" y="1143000"/>
            <a:ext cx="11811000" cy="5334000"/>
          </a:xfrm>
        </p:spPr>
        <p:txBody>
          <a:bodyPr/>
          <a:lstStyle/>
          <a:p>
            <a:pPr lvl="0"/>
            <a:r>
              <a:rPr lang="en-US" sz="2800" noProof="0" dirty="0"/>
              <a:t>Understanding deep learning, including: </a:t>
            </a:r>
          </a:p>
          <a:p>
            <a:pPr lvl="1"/>
            <a:r>
              <a:rPr lang="en-US" sz="2400" noProof="0" dirty="0"/>
              <a:t>network architectures</a:t>
            </a:r>
          </a:p>
          <a:p>
            <a:pPr lvl="1"/>
            <a:r>
              <a:rPr lang="en-US" sz="2400" noProof="0" dirty="0"/>
              <a:t>inference</a:t>
            </a:r>
          </a:p>
          <a:p>
            <a:pPr lvl="1"/>
            <a:r>
              <a:rPr lang="en-US" sz="2400" noProof="0" dirty="0"/>
              <a:t>learning methods</a:t>
            </a:r>
          </a:p>
          <a:p>
            <a:pPr lvl="0"/>
            <a:r>
              <a:rPr lang="en-US" sz="2800" noProof="0" dirty="0"/>
              <a:t>Design of </a:t>
            </a:r>
            <a:r>
              <a:rPr lang="en-US" sz="2800" noProof="0"/>
              <a:t>Deep Neural Networks (ANNs/DNNs), </a:t>
            </a:r>
            <a:r>
              <a:rPr lang="en-US" sz="2800" noProof="0" dirty="0"/>
              <a:t>using current frameworks</a:t>
            </a:r>
          </a:p>
          <a:p>
            <a:pPr lvl="1"/>
            <a:r>
              <a:rPr lang="en-US" sz="2400" noProof="0" dirty="0"/>
              <a:t>in particular Convolutional Neural Networks (</a:t>
            </a:r>
            <a:r>
              <a:rPr lang="en-US" sz="2400" noProof="0"/>
              <a:t>CNNs) using PyTorch</a:t>
            </a:r>
            <a:endParaRPr lang="en-US" sz="2400" noProof="0" dirty="0"/>
          </a:p>
          <a:p>
            <a:pPr lvl="0"/>
            <a:r>
              <a:rPr lang="en-US" sz="2800" noProof="0" dirty="0"/>
              <a:t>Implement and </a:t>
            </a:r>
            <a:r>
              <a:rPr lang="en-US" sz="2800" noProof="0"/>
              <a:t>optimize ANNs </a:t>
            </a:r>
            <a:r>
              <a:rPr lang="en-US" sz="2800" noProof="0" dirty="0"/>
              <a:t>using various optimization methods</a:t>
            </a:r>
          </a:p>
          <a:p>
            <a:pPr lvl="0"/>
            <a:r>
              <a:rPr lang="en-US" sz="2800" noProof="0"/>
              <a:t>Current deep ANNs</a:t>
            </a:r>
            <a:r>
              <a:rPr lang="en-US" sz="2800" noProof="0" dirty="0"/>
              <a:t>, including newer operators</a:t>
            </a:r>
          </a:p>
          <a:p>
            <a:pPr lvl="0"/>
            <a:r>
              <a:rPr lang="en-US" sz="2800" noProof="0" dirty="0"/>
              <a:t>Special processing hardware efficiently supporting Deep Learning</a:t>
            </a:r>
          </a:p>
          <a:p>
            <a:pPr lvl="0"/>
            <a:r>
              <a:rPr lang="en-US" sz="2800" noProof="0" dirty="0"/>
              <a:t>Alternative approaches to the </a:t>
            </a:r>
            <a:r>
              <a:rPr lang="en-US" sz="2800" noProof="0"/>
              <a:t>''classical‘’ ANNs</a:t>
            </a:r>
            <a:r>
              <a:rPr lang="en-US" sz="2800" noProof="0" dirty="0"/>
              <a:t>, like:</a:t>
            </a:r>
          </a:p>
          <a:p>
            <a:pPr lvl="1"/>
            <a:r>
              <a:rPr lang="en-US" sz="2400" noProof="0" dirty="0"/>
              <a:t>Bayesian learning and Neuromorphic computing</a:t>
            </a:r>
          </a:p>
          <a:p>
            <a:endParaRPr lang="en-US" sz="2400" noProof="0" dirty="0"/>
          </a:p>
        </p:txBody>
      </p:sp>
      <p:sp>
        <p:nvSpPr>
          <p:cNvPr id="4098" name="Date Placeholder 3"/>
          <p:cNvSpPr>
            <a:spLocks noGrp="1"/>
          </p:cNvSpPr>
          <p:nvPr>
            <p:ph type="dt" sz="quarter" idx="10"/>
          </p:nvPr>
        </p:nvSpPr>
        <p:spPr/>
        <p:txBody>
          <a:bodyPr/>
          <a:lstStyle/>
          <a:p>
            <a:r>
              <a:rPr lang="en-US"/>
              <a:t>IA 5LIL0</a:t>
            </a:r>
          </a:p>
        </p:txBody>
      </p:sp>
      <p:sp>
        <p:nvSpPr>
          <p:cNvPr id="4099" name="Slide Number Placeholder 5"/>
          <p:cNvSpPr>
            <a:spLocks noGrp="1"/>
          </p:cNvSpPr>
          <p:nvPr>
            <p:ph type="sldNum" sz="quarter" idx="12"/>
          </p:nvPr>
        </p:nvSpPr>
        <p:spPr/>
        <p:txBody>
          <a:bodyPr/>
          <a:lstStyle/>
          <a:p>
            <a:fld id="{10F730E2-2C48-431F-974A-9E48FBD4056A}" type="slidenum">
              <a:rPr lang="en-US" smtClean="0"/>
              <a:pPr/>
              <a:t>6</a:t>
            </a:fld>
            <a:endParaRPr lang="en-US"/>
          </a:p>
        </p:txBody>
      </p:sp>
      <p:pic>
        <p:nvPicPr>
          <p:cNvPr id="3" name="Picture 2"/>
          <p:cNvPicPr>
            <a:picLocks noChangeAspect="1"/>
          </p:cNvPicPr>
          <p:nvPr/>
        </p:nvPicPr>
        <p:blipFill>
          <a:blip r:embed="rId3"/>
          <a:stretch>
            <a:fillRect/>
          </a:stretch>
        </p:blipFill>
        <p:spPr>
          <a:xfrm>
            <a:off x="9372600" y="228600"/>
            <a:ext cx="236220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up)">
                                      <p:cBhvr>
                                        <p:cTn id="7" dur="500"/>
                                        <p:tgtEl>
                                          <p:spTgt spid="307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wipe(up)">
                                      <p:cBhvr>
                                        <p:cTn id="10" dur="500"/>
                                        <p:tgtEl>
                                          <p:spTgt spid="307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wipe(up)">
                                      <p:cBhvr>
                                        <p:cTn id="13" dur="500"/>
                                        <p:tgtEl>
                                          <p:spTgt spid="307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wipe(up)">
                                      <p:cBhvr>
                                        <p:cTn id="16" dur="500"/>
                                        <p:tgtEl>
                                          <p:spTgt spid="307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075">
                                            <p:txEl>
                                              <p:pRg st="4" end="4"/>
                                            </p:txEl>
                                          </p:spTgt>
                                        </p:tgtEl>
                                        <p:attrNameLst>
                                          <p:attrName>style.visibility</p:attrName>
                                        </p:attrNameLst>
                                      </p:cBhvr>
                                      <p:to>
                                        <p:strVal val="visible"/>
                                      </p:to>
                                    </p:set>
                                    <p:animEffect transition="in" filter="wipe(up)">
                                      <p:cBhvr>
                                        <p:cTn id="21" dur="500"/>
                                        <p:tgtEl>
                                          <p:spTgt spid="307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Effect transition="in" filter="wipe(up)">
                                      <p:cBhvr>
                                        <p:cTn id="24" dur="500"/>
                                        <p:tgtEl>
                                          <p:spTgt spid="307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75">
                                            <p:txEl>
                                              <p:pRg st="6" end="6"/>
                                            </p:txEl>
                                          </p:spTgt>
                                        </p:tgtEl>
                                        <p:attrNameLst>
                                          <p:attrName>style.visibility</p:attrName>
                                        </p:attrNameLst>
                                      </p:cBhvr>
                                      <p:to>
                                        <p:strVal val="visible"/>
                                      </p:to>
                                    </p:set>
                                    <p:animEffect transition="in" filter="wipe(up)">
                                      <p:cBhvr>
                                        <p:cTn id="29" dur="500"/>
                                        <p:tgtEl>
                                          <p:spTgt spid="307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75">
                                            <p:txEl>
                                              <p:pRg st="7" end="7"/>
                                            </p:txEl>
                                          </p:spTgt>
                                        </p:tgtEl>
                                        <p:attrNameLst>
                                          <p:attrName>style.visibility</p:attrName>
                                        </p:attrNameLst>
                                      </p:cBhvr>
                                      <p:to>
                                        <p:strVal val="visible"/>
                                      </p:to>
                                    </p:set>
                                    <p:animEffect transition="in" filter="wipe(up)">
                                      <p:cBhvr>
                                        <p:cTn id="34" dur="500"/>
                                        <p:tgtEl>
                                          <p:spTgt spid="307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75">
                                            <p:txEl>
                                              <p:pRg st="8" end="8"/>
                                            </p:txEl>
                                          </p:spTgt>
                                        </p:tgtEl>
                                        <p:attrNameLst>
                                          <p:attrName>style.visibility</p:attrName>
                                        </p:attrNameLst>
                                      </p:cBhvr>
                                      <p:to>
                                        <p:strVal val="visible"/>
                                      </p:to>
                                    </p:set>
                                    <p:animEffect transition="in" filter="wipe(up)">
                                      <p:cBhvr>
                                        <p:cTn id="39" dur="500"/>
                                        <p:tgtEl>
                                          <p:spTgt spid="307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075">
                                            <p:txEl>
                                              <p:pRg st="9" end="9"/>
                                            </p:txEl>
                                          </p:spTgt>
                                        </p:tgtEl>
                                        <p:attrNameLst>
                                          <p:attrName>style.visibility</p:attrName>
                                        </p:attrNameLst>
                                      </p:cBhvr>
                                      <p:to>
                                        <p:strVal val="visible"/>
                                      </p:to>
                                    </p:set>
                                    <p:animEffect transition="in" filter="wipe(up)">
                                      <p:cBhvr>
                                        <p:cTn id="44" dur="500"/>
                                        <p:tgtEl>
                                          <p:spTgt spid="3075">
                                            <p:txEl>
                                              <p:pRg st="9" end="9"/>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075">
                                            <p:txEl>
                                              <p:pRg st="10" end="10"/>
                                            </p:txEl>
                                          </p:spTgt>
                                        </p:tgtEl>
                                        <p:attrNameLst>
                                          <p:attrName>style.visibility</p:attrName>
                                        </p:attrNameLst>
                                      </p:cBhvr>
                                      <p:to>
                                        <p:strVal val="visible"/>
                                      </p:to>
                                    </p:set>
                                    <p:animEffect transition="in" filter="wipe(up)">
                                      <p:cBhvr>
                                        <p:cTn id="47"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F8FB-A8FD-4AB6-8A69-0C59A043BCF9}"/>
              </a:ext>
            </a:extLst>
          </p:cNvPr>
          <p:cNvSpPr>
            <a:spLocks noGrp="1"/>
          </p:cNvSpPr>
          <p:nvPr>
            <p:ph type="title"/>
          </p:nvPr>
        </p:nvSpPr>
        <p:spPr/>
        <p:txBody>
          <a:bodyPr/>
          <a:lstStyle/>
          <a:p>
            <a:r>
              <a:rPr lang="en-US"/>
              <a:t>Energy Efficiency: Alexnet results</a:t>
            </a:r>
            <a:endParaRPr lang="en-US" dirty="0"/>
          </a:p>
        </p:txBody>
      </p:sp>
      <p:sp>
        <p:nvSpPr>
          <p:cNvPr id="3" name="Content Placeholder 2">
            <a:extLst>
              <a:ext uri="{FF2B5EF4-FFF2-40B4-BE49-F238E27FC236}">
                <a16:creationId xmlns:a16="http://schemas.microsoft.com/office/drawing/2014/main" id="{CAC39840-12ED-460D-BE7A-9F31EB0AE282}"/>
              </a:ext>
            </a:extLst>
          </p:cNvPr>
          <p:cNvSpPr>
            <a:spLocks noGrp="1"/>
          </p:cNvSpPr>
          <p:nvPr>
            <p:ph idx="1"/>
          </p:nvPr>
        </p:nvSpPr>
        <p:spPr/>
        <p:txBody>
          <a:bodyPr/>
          <a:lstStyle/>
          <a:p>
            <a:pPr marL="380990" indent="-380990">
              <a:buFont typeface="Arial" panose="020B0604020202020204" pitchFamily="34" charset="0"/>
              <a:buChar char="•"/>
            </a:pPr>
            <a:r>
              <a:rPr lang="en-US" sz="2800" dirty="0"/>
              <a:t>6x improvement </a:t>
            </a:r>
            <a:r>
              <a:rPr lang="en-US" sz="2800"/>
              <a:t>CPU     3.2x </a:t>
            </a:r>
            <a:r>
              <a:rPr lang="en-US" sz="2800" dirty="0"/>
              <a:t>improvement GPU</a:t>
            </a:r>
            <a:r>
              <a:rPr lang="en-US" sz="2800"/>
              <a:t>	4x </a:t>
            </a:r>
            <a:r>
              <a:rPr lang="en-US" sz="2800" dirty="0"/>
              <a:t>embedded GPU</a:t>
            </a:r>
          </a:p>
          <a:p>
            <a:pPr marL="380990" indent="-380990">
              <a:buFont typeface="Arial" panose="020B0604020202020204" pitchFamily="34" charset="0"/>
              <a:buChar char="•"/>
            </a:pPr>
            <a:r>
              <a:rPr lang="en-US" sz="2800" dirty="0"/>
              <a:t>Difficult to exploit the large parameter reduction due to irregularity</a:t>
            </a:r>
          </a:p>
          <a:p>
            <a:pPr marL="650984" lvl="2" indent="-380990"/>
            <a:r>
              <a:rPr lang="en-US" sz="2000" dirty="0"/>
              <a:t>Sparse matrices have also storage overhead; 16% for storing indices</a:t>
            </a:r>
          </a:p>
          <a:p>
            <a:endParaRPr lang="en-US" sz="2800" dirty="0"/>
          </a:p>
        </p:txBody>
      </p:sp>
      <p:sp>
        <p:nvSpPr>
          <p:cNvPr id="5" name="Slide Number Placeholder 4">
            <a:extLst>
              <a:ext uri="{FF2B5EF4-FFF2-40B4-BE49-F238E27FC236}">
                <a16:creationId xmlns:a16="http://schemas.microsoft.com/office/drawing/2014/main" id="{557FD3C8-C4FE-46C8-B5CF-ADC0E45EE5BF}"/>
              </a:ext>
            </a:extLst>
          </p:cNvPr>
          <p:cNvSpPr>
            <a:spLocks noGrp="1"/>
          </p:cNvSpPr>
          <p:nvPr>
            <p:ph type="sldNum" sz="quarter" idx="12"/>
          </p:nvPr>
        </p:nvSpPr>
        <p:spPr/>
        <p:txBody>
          <a:bodyPr/>
          <a:lstStyle/>
          <a:p>
            <a:fld id="{B7CEC10D-CD46-426F-915E-6C78530279CB}" type="slidenum">
              <a:rPr lang="en-US" smtClean="0"/>
              <a:t>60</a:t>
            </a:fld>
            <a:endParaRPr lang="en-US" dirty="0"/>
          </a:p>
        </p:txBody>
      </p:sp>
      <p:pic>
        <p:nvPicPr>
          <p:cNvPr id="7" name="Picture 6">
            <a:extLst>
              <a:ext uri="{FF2B5EF4-FFF2-40B4-BE49-F238E27FC236}">
                <a16:creationId xmlns:a16="http://schemas.microsoft.com/office/drawing/2014/main" id="{C154BB81-D6BE-4852-A54E-A752EE5E67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599" y="3520103"/>
            <a:ext cx="11156703" cy="2572723"/>
          </a:xfrm>
          <a:prstGeom prst="rect">
            <a:avLst/>
          </a:prstGeom>
        </p:spPr>
      </p:pic>
      <p:pic>
        <p:nvPicPr>
          <p:cNvPr id="8" name="Picture 7">
            <a:extLst>
              <a:ext uri="{FF2B5EF4-FFF2-40B4-BE49-F238E27FC236}">
                <a16:creationId xmlns:a16="http://schemas.microsoft.com/office/drawing/2014/main" id="{9C1FFE34-DF13-469B-A71F-CAE3C7F4D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4793" y="2811813"/>
            <a:ext cx="3136900" cy="706664"/>
          </a:xfrm>
          <a:prstGeom prst="rect">
            <a:avLst/>
          </a:prstGeom>
        </p:spPr>
      </p:pic>
    </p:spTree>
    <p:extLst>
      <p:ext uri="{BB962C8B-B14F-4D97-AF65-F5344CB8AC3E}">
        <p14:creationId xmlns:p14="http://schemas.microsoft.com/office/powerpoint/2010/main" val="29163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7BD8-2B02-41D3-8C6D-4E9E61C260EA}"/>
              </a:ext>
            </a:extLst>
          </p:cNvPr>
          <p:cNvSpPr>
            <a:spLocks noGrp="1"/>
          </p:cNvSpPr>
          <p:nvPr>
            <p:ph type="title"/>
          </p:nvPr>
        </p:nvSpPr>
        <p:spPr/>
        <p:txBody>
          <a:bodyPr/>
          <a:lstStyle/>
          <a:p>
            <a:r>
              <a:rPr lang="en-US" dirty="0"/>
              <a:t>Need to find more sparsity</a:t>
            </a:r>
          </a:p>
        </p:txBody>
      </p:sp>
      <p:sp>
        <p:nvSpPr>
          <p:cNvPr id="3" name="Content Placeholder 2">
            <a:extLst>
              <a:ext uri="{FF2B5EF4-FFF2-40B4-BE49-F238E27FC236}">
                <a16:creationId xmlns:a16="http://schemas.microsoft.com/office/drawing/2014/main" id="{D6071546-FCF4-44C7-AF4A-CCCEB46DFB34}"/>
              </a:ext>
            </a:extLst>
          </p:cNvPr>
          <p:cNvSpPr>
            <a:spLocks noGrp="1"/>
          </p:cNvSpPr>
          <p:nvPr>
            <p:ph idx="1"/>
          </p:nvPr>
        </p:nvSpPr>
        <p:spPr/>
        <p:txBody>
          <a:bodyPr/>
          <a:lstStyle/>
          <a:p>
            <a:r>
              <a:rPr lang="en-US" dirty="0"/>
              <a:t>Sparsity in Activations</a:t>
            </a:r>
          </a:p>
        </p:txBody>
      </p:sp>
      <p:sp>
        <p:nvSpPr>
          <p:cNvPr id="5" name="Slide Number Placeholder 4">
            <a:extLst>
              <a:ext uri="{FF2B5EF4-FFF2-40B4-BE49-F238E27FC236}">
                <a16:creationId xmlns:a16="http://schemas.microsoft.com/office/drawing/2014/main" id="{7C34B40A-B31D-4C7A-A15B-57D61B62CDDC}"/>
              </a:ext>
            </a:extLst>
          </p:cNvPr>
          <p:cNvSpPr>
            <a:spLocks noGrp="1"/>
          </p:cNvSpPr>
          <p:nvPr>
            <p:ph type="sldNum" sz="quarter" idx="12"/>
          </p:nvPr>
        </p:nvSpPr>
        <p:spPr/>
        <p:txBody>
          <a:bodyPr/>
          <a:lstStyle/>
          <a:p>
            <a:fld id="{B7CEC10D-CD46-426F-915E-6C78530279CB}" type="slidenum">
              <a:rPr lang="en-US" smtClean="0"/>
              <a:t>61</a:t>
            </a:fld>
            <a:endParaRPr lang="en-US" dirty="0"/>
          </a:p>
        </p:txBody>
      </p:sp>
      <p:pic>
        <p:nvPicPr>
          <p:cNvPr id="5122" name="Picture 2" descr="Afbeeldingsresultaat voor activation sparsity">
            <a:extLst>
              <a:ext uri="{FF2B5EF4-FFF2-40B4-BE49-F238E27FC236}">
                <a16:creationId xmlns:a16="http://schemas.microsoft.com/office/drawing/2014/main" id="{156FDBF6-D83D-43A0-B894-EF69ECA2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54063"/>
            <a:ext cx="97536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9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D2DC-5388-4BDE-A7F5-ED0A7D10B8E2}"/>
              </a:ext>
            </a:extLst>
          </p:cNvPr>
          <p:cNvSpPr>
            <a:spLocks noGrp="1"/>
          </p:cNvSpPr>
          <p:nvPr>
            <p:ph type="title"/>
          </p:nvPr>
        </p:nvSpPr>
        <p:spPr/>
        <p:txBody>
          <a:bodyPr/>
          <a:lstStyle/>
          <a:p>
            <a:r>
              <a:rPr lang="en-US" dirty="0"/>
              <a:t>Activation Sparsity</a:t>
            </a:r>
          </a:p>
        </p:txBody>
      </p:sp>
      <p:sp>
        <p:nvSpPr>
          <p:cNvPr id="3" name="Content Placeholder 2">
            <a:extLst>
              <a:ext uri="{FF2B5EF4-FFF2-40B4-BE49-F238E27FC236}">
                <a16:creationId xmlns:a16="http://schemas.microsoft.com/office/drawing/2014/main" id="{99218F16-E7BF-4550-BF10-30788B564AE5}"/>
              </a:ext>
            </a:extLst>
          </p:cNvPr>
          <p:cNvSpPr>
            <a:spLocks noGrp="1"/>
          </p:cNvSpPr>
          <p:nvPr>
            <p:ph idx="1"/>
          </p:nvPr>
        </p:nvSpPr>
        <p:spPr/>
        <p:txBody>
          <a:bodyPr/>
          <a:lstStyle/>
          <a:p>
            <a:pPr marL="380990" indent="-380990">
              <a:buFont typeface="Arial" panose="020B0604020202020204" pitchFamily="34" charset="0"/>
              <a:buChar char="•"/>
            </a:pPr>
            <a:r>
              <a:rPr lang="en-US" dirty="0"/>
              <a:t>Modern network contain </a:t>
            </a:r>
            <a:r>
              <a:rPr lang="en-US" dirty="0" err="1"/>
              <a:t>ReLU</a:t>
            </a:r>
            <a:r>
              <a:rPr lang="en-US" dirty="0"/>
              <a:t> activations</a:t>
            </a:r>
          </a:p>
          <a:p>
            <a:pPr marL="380990" indent="-380990">
              <a:buFont typeface="Arial" panose="020B0604020202020204" pitchFamily="34" charset="0"/>
              <a:buChar char="•"/>
            </a:pPr>
            <a:r>
              <a:rPr lang="en-US" dirty="0"/>
              <a:t>During inference plenty of these are 0</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Activation Sparsity is high</a:t>
            </a:r>
          </a:p>
          <a:p>
            <a:pPr marL="650984" lvl="2" indent="-380990"/>
            <a:r>
              <a:rPr lang="en-US"/>
              <a:t>Resnet50   </a:t>
            </a:r>
            <a:r>
              <a:rPr lang="en-US" dirty="0"/>
              <a:t>| 53% Natural AS</a:t>
            </a:r>
          </a:p>
          <a:p>
            <a:pPr marL="650984" lvl="2" indent="-380990"/>
            <a:r>
              <a:rPr lang="en-US" dirty="0"/>
              <a:t>Resnet101 | 57% Natural AS </a:t>
            </a:r>
          </a:p>
          <a:p>
            <a:pPr marL="380990" indent="-38099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86B2F360-B490-4ECE-91C1-988F3D1A64A9}"/>
              </a:ext>
            </a:extLst>
          </p:cNvPr>
          <p:cNvSpPr>
            <a:spLocks noGrp="1"/>
          </p:cNvSpPr>
          <p:nvPr>
            <p:ph type="sldNum" sz="quarter" idx="12"/>
          </p:nvPr>
        </p:nvSpPr>
        <p:spPr/>
        <p:txBody>
          <a:bodyPr/>
          <a:lstStyle/>
          <a:p>
            <a:fld id="{B7CEC10D-CD46-426F-915E-6C78530279CB}" type="slidenum">
              <a:rPr lang="en-US" smtClean="0"/>
              <a:t>62</a:t>
            </a:fld>
            <a:endParaRPr lang="en-US" dirty="0"/>
          </a:p>
        </p:txBody>
      </p:sp>
      <p:pic>
        <p:nvPicPr>
          <p:cNvPr id="3074" name="Picture 2" descr="Afbeeldingsresultaat voor Relu">
            <a:extLst>
              <a:ext uri="{FF2B5EF4-FFF2-40B4-BE49-F238E27FC236}">
                <a16:creationId xmlns:a16="http://schemas.microsoft.com/office/drawing/2014/main" id="{A78CC467-0428-483C-AE19-F15F27C1F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158" y="1251568"/>
            <a:ext cx="453390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17469-1E3D-484A-8495-1EEA6252CB7D}"/>
              </a:ext>
            </a:extLst>
          </p:cNvPr>
          <p:cNvSpPr>
            <a:spLocks noGrp="1"/>
          </p:cNvSpPr>
          <p:nvPr>
            <p:ph type="title"/>
          </p:nvPr>
        </p:nvSpPr>
        <p:spPr>
          <a:xfrm>
            <a:off x="381000" y="228600"/>
            <a:ext cx="11811000" cy="914400"/>
          </a:xfrm>
        </p:spPr>
        <p:txBody>
          <a:bodyPr/>
          <a:lstStyle/>
          <a:p>
            <a:r>
              <a:rPr lang="en-US" dirty="0"/>
              <a:t>Implement: Compress your feature maps and reuse</a:t>
            </a:r>
          </a:p>
        </p:txBody>
      </p:sp>
      <p:sp>
        <p:nvSpPr>
          <p:cNvPr id="3" name="Content Placeholder 2">
            <a:extLst>
              <a:ext uri="{FF2B5EF4-FFF2-40B4-BE49-F238E27FC236}">
                <a16:creationId xmlns:a16="http://schemas.microsoft.com/office/drawing/2014/main" id="{08A2ADA2-836E-41FC-9680-6AB7D1573FC6}"/>
              </a:ext>
            </a:extLst>
          </p:cNvPr>
          <p:cNvSpPr>
            <a:spLocks noGrp="1"/>
          </p:cNvSpPr>
          <p:nvPr>
            <p:ph idx="1"/>
          </p:nvPr>
        </p:nvSpPr>
        <p:spPr>
          <a:xfrm>
            <a:off x="381000" y="1965214"/>
            <a:ext cx="11404600" cy="4511785"/>
          </a:xfrm>
        </p:spPr>
        <p:txBody>
          <a:bodyPr/>
          <a:lstStyle/>
          <a:p>
            <a:r>
              <a:rPr lang="en-US"/>
              <a:t>CSR (Compressed Sparse Row) format</a:t>
            </a:r>
            <a:endParaRPr lang="en-US" dirty="0"/>
          </a:p>
        </p:txBody>
      </p:sp>
      <p:sp>
        <p:nvSpPr>
          <p:cNvPr id="5" name="Slide Number Placeholder 4">
            <a:extLst>
              <a:ext uri="{FF2B5EF4-FFF2-40B4-BE49-F238E27FC236}">
                <a16:creationId xmlns:a16="http://schemas.microsoft.com/office/drawing/2014/main" id="{2CAE1C71-A7F8-459A-AF1D-C890BF62602E}"/>
              </a:ext>
            </a:extLst>
          </p:cNvPr>
          <p:cNvSpPr>
            <a:spLocks noGrp="1"/>
          </p:cNvSpPr>
          <p:nvPr>
            <p:ph type="sldNum" sz="quarter" idx="12"/>
          </p:nvPr>
        </p:nvSpPr>
        <p:spPr/>
        <p:txBody>
          <a:bodyPr/>
          <a:lstStyle/>
          <a:p>
            <a:fld id="{B7CEC10D-CD46-426F-915E-6C78530279CB}" type="slidenum">
              <a:rPr lang="en-US" smtClean="0"/>
              <a:t>63</a:t>
            </a:fld>
            <a:endParaRPr lang="en-US" dirty="0"/>
          </a:p>
        </p:txBody>
      </p:sp>
      <p:pic>
        <p:nvPicPr>
          <p:cNvPr id="6" name="Picture 5">
            <a:extLst>
              <a:ext uri="{FF2B5EF4-FFF2-40B4-BE49-F238E27FC236}">
                <a16:creationId xmlns:a16="http://schemas.microsoft.com/office/drawing/2014/main" id="{0F418B43-495A-4E79-99A7-98B426549BE2}"/>
              </a:ext>
            </a:extLst>
          </p:cNvPr>
          <p:cNvPicPr>
            <a:picLocks noChangeAspect="1"/>
          </p:cNvPicPr>
          <p:nvPr/>
        </p:nvPicPr>
        <p:blipFill rotWithShape="1">
          <a:blip r:embed="rId2"/>
          <a:srcRect l="7500" t="43460" r="57714" b="14889"/>
          <a:stretch/>
        </p:blipFill>
        <p:spPr>
          <a:xfrm>
            <a:off x="162015" y="3204757"/>
            <a:ext cx="7727951" cy="2602431"/>
          </a:xfrm>
          <a:prstGeom prst="rect">
            <a:avLst/>
          </a:prstGeom>
        </p:spPr>
      </p:pic>
      <p:pic>
        <p:nvPicPr>
          <p:cNvPr id="7" name="Picture 6">
            <a:extLst>
              <a:ext uri="{FF2B5EF4-FFF2-40B4-BE49-F238E27FC236}">
                <a16:creationId xmlns:a16="http://schemas.microsoft.com/office/drawing/2014/main" id="{E111D46D-3D10-4F25-A970-0B4B6428905C}"/>
              </a:ext>
            </a:extLst>
          </p:cNvPr>
          <p:cNvPicPr>
            <a:picLocks noChangeAspect="1"/>
          </p:cNvPicPr>
          <p:nvPr/>
        </p:nvPicPr>
        <p:blipFill rotWithShape="1">
          <a:blip r:embed="rId3"/>
          <a:srcRect l="7856" t="24921" r="63430" b="13365"/>
          <a:stretch/>
        </p:blipFill>
        <p:spPr>
          <a:xfrm>
            <a:off x="7908355" y="3204756"/>
            <a:ext cx="4305251" cy="2602429"/>
          </a:xfrm>
          <a:prstGeom prst="rect">
            <a:avLst/>
          </a:prstGeom>
        </p:spPr>
      </p:pic>
    </p:spTree>
    <p:extLst>
      <p:ext uri="{BB962C8B-B14F-4D97-AF65-F5344CB8AC3E}">
        <p14:creationId xmlns:p14="http://schemas.microsoft.com/office/powerpoint/2010/main" val="34915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87FB-56D4-4A24-B834-890D0DE039ED}"/>
              </a:ext>
            </a:extLst>
          </p:cNvPr>
          <p:cNvSpPr>
            <a:spLocks noGrp="1"/>
          </p:cNvSpPr>
          <p:nvPr>
            <p:ph type="title"/>
          </p:nvPr>
        </p:nvSpPr>
        <p:spPr/>
        <p:txBody>
          <a:bodyPr/>
          <a:lstStyle/>
          <a:p>
            <a:r>
              <a:rPr lang="en-US" dirty="0"/>
              <a:t>Implement Convolutions as Sparse SIMD operations</a:t>
            </a:r>
          </a:p>
        </p:txBody>
      </p:sp>
      <p:sp>
        <p:nvSpPr>
          <p:cNvPr id="3" name="Content Placeholder 2">
            <a:extLst>
              <a:ext uri="{FF2B5EF4-FFF2-40B4-BE49-F238E27FC236}">
                <a16:creationId xmlns:a16="http://schemas.microsoft.com/office/drawing/2014/main" id="{F04C1CBC-B239-4656-AEF4-10C9ECC02676}"/>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DA913AAE-A393-45CE-9059-D8F15A85D680}"/>
              </a:ext>
            </a:extLst>
          </p:cNvPr>
          <p:cNvSpPr>
            <a:spLocks noGrp="1"/>
          </p:cNvSpPr>
          <p:nvPr>
            <p:ph type="sldNum" sz="quarter" idx="12"/>
          </p:nvPr>
        </p:nvSpPr>
        <p:spPr/>
        <p:txBody>
          <a:bodyPr/>
          <a:lstStyle/>
          <a:p>
            <a:fld id="{B7CEC10D-CD46-426F-915E-6C78530279CB}" type="slidenum">
              <a:rPr lang="en-US" smtClean="0"/>
              <a:t>64</a:t>
            </a:fld>
            <a:endParaRPr lang="en-US" dirty="0"/>
          </a:p>
        </p:txBody>
      </p:sp>
      <p:pic>
        <p:nvPicPr>
          <p:cNvPr id="7" name="Picture 6">
            <a:extLst>
              <a:ext uri="{FF2B5EF4-FFF2-40B4-BE49-F238E27FC236}">
                <a16:creationId xmlns:a16="http://schemas.microsoft.com/office/drawing/2014/main" id="{08D1DEE6-5F3D-4B72-9B3E-2A0651D902D7}"/>
              </a:ext>
            </a:extLst>
          </p:cNvPr>
          <p:cNvPicPr>
            <a:picLocks noChangeAspect="1"/>
          </p:cNvPicPr>
          <p:nvPr/>
        </p:nvPicPr>
        <p:blipFill rotWithShape="1">
          <a:blip r:embed="rId2"/>
          <a:srcRect l="6666" t="33048" r="58357" b="12095"/>
          <a:stretch/>
        </p:blipFill>
        <p:spPr>
          <a:xfrm>
            <a:off x="2527767" y="2203269"/>
            <a:ext cx="8849317" cy="3903580"/>
          </a:xfrm>
          <a:prstGeom prst="rect">
            <a:avLst/>
          </a:prstGeom>
        </p:spPr>
      </p:pic>
    </p:spTree>
    <p:extLst>
      <p:ext uri="{BB962C8B-B14F-4D97-AF65-F5344CB8AC3E}">
        <p14:creationId xmlns:p14="http://schemas.microsoft.com/office/powerpoint/2010/main" val="31493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D0E4-ECB0-4566-9395-A73CB59D2E26}"/>
              </a:ext>
            </a:extLst>
          </p:cNvPr>
          <p:cNvSpPr>
            <a:spLocks noGrp="1"/>
          </p:cNvSpPr>
          <p:nvPr>
            <p:ph type="title"/>
          </p:nvPr>
        </p:nvSpPr>
        <p:spPr/>
        <p:txBody>
          <a:bodyPr/>
          <a:lstStyle/>
          <a:p>
            <a:r>
              <a:rPr lang="en-US" dirty="0"/>
              <a:t>From Fine to Coarse-Grained Pruning</a:t>
            </a:r>
          </a:p>
        </p:txBody>
      </p:sp>
      <p:sp>
        <p:nvSpPr>
          <p:cNvPr id="3" name="Content Placeholder 2">
            <a:extLst>
              <a:ext uri="{FF2B5EF4-FFF2-40B4-BE49-F238E27FC236}">
                <a16:creationId xmlns:a16="http://schemas.microsoft.com/office/drawing/2014/main" id="{2AAF38C9-A416-4A2C-96B8-9F4392B1AD53}"/>
              </a:ext>
            </a:extLst>
          </p:cNvPr>
          <p:cNvSpPr>
            <a:spLocks noGrp="1"/>
          </p:cNvSpPr>
          <p:nvPr>
            <p:ph idx="1"/>
          </p:nvPr>
        </p:nvSpPr>
        <p:spPr/>
        <p:txBody>
          <a:bodyPr/>
          <a:lstStyle/>
          <a:p>
            <a:pPr marL="380990" indent="-380990">
              <a:buFont typeface="Arial" panose="020B0604020202020204" pitchFamily="34" charset="0"/>
              <a:buChar char="•"/>
            </a:pPr>
            <a:r>
              <a:rPr lang="en-US" dirty="0"/>
              <a:t>Prune to match the underlying data-parallel hardware</a:t>
            </a:r>
          </a:p>
          <a:p>
            <a:pPr marL="650984" lvl="2" indent="-380990"/>
            <a:r>
              <a:rPr lang="en-US" dirty="0"/>
              <a:t>E.g. prune by eliminating entire filter planes </a:t>
            </a:r>
          </a:p>
        </p:txBody>
      </p:sp>
      <p:sp>
        <p:nvSpPr>
          <p:cNvPr id="5" name="Slide Number Placeholder 4">
            <a:extLst>
              <a:ext uri="{FF2B5EF4-FFF2-40B4-BE49-F238E27FC236}">
                <a16:creationId xmlns:a16="http://schemas.microsoft.com/office/drawing/2014/main" id="{E6B7A5C2-277B-4FB9-A152-96E94A6E2788}"/>
              </a:ext>
            </a:extLst>
          </p:cNvPr>
          <p:cNvSpPr>
            <a:spLocks noGrp="1"/>
          </p:cNvSpPr>
          <p:nvPr>
            <p:ph type="sldNum" sz="quarter" idx="12"/>
          </p:nvPr>
        </p:nvSpPr>
        <p:spPr/>
        <p:txBody>
          <a:bodyPr/>
          <a:lstStyle/>
          <a:p>
            <a:fld id="{B7CEC10D-CD46-426F-915E-6C78530279CB}" type="slidenum">
              <a:rPr lang="en-US" smtClean="0"/>
              <a:t>65</a:t>
            </a:fld>
            <a:endParaRPr lang="en-US" dirty="0"/>
          </a:p>
        </p:txBody>
      </p:sp>
      <p:pic>
        <p:nvPicPr>
          <p:cNvPr id="6" name="Picture 5">
            <a:extLst>
              <a:ext uri="{FF2B5EF4-FFF2-40B4-BE49-F238E27FC236}">
                <a16:creationId xmlns:a16="http://schemas.microsoft.com/office/drawing/2014/main" id="{A50EAE41-34A5-4163-A3F0-57CCB5DBFF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236" y="2642067"/>
            <a:ext cx="6797264" cy="2963924"/>
          </a:xfrm>
          <a:prstGeom prst="rect">
            <a:avLst/>
          </a:prstGeom>
        </p:spPr>
      </p:pic>
      <p:pic>
        <p:nvPicPr>
          <p:cNvPr id="7" name="Picture 6">
            <a:extLst>
              <a:ext uri="{FF2B5EF4-FFF2-40B4-BE49-F238E27FC236}">
                <a16:creationId xmlns:a16="http://schemas.microsoft.com/office/drawing/2014/main" id="{7DC29F72-5596-4291-97D3-1B08680944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8331" y="3104745"/>
            <a:ext cx="4581269" cy="2436113"/>
          </a:xfrm>
          <a:prstGeom prst="rect">
            <a:avLst/>
          </a:prstGeom>
        </p:spPr>
      </p:pic>
      <p:sp>
        <p:nvSpPr>
          <p:cNvPr id="8" name="TextBox 7">
            <a:extLst>
              <a:ext uri="{FF2B5EF4-FFF2-40B4-BE49-F238E27FC236}">
                <a16:creationId xmlns:a16="http://schemas.microsoft.com/office/drawing/2014/main" id="{3371E294-89FA-43B7-B735-12FCD46027C5}"/>
              </a:ext>
            </a:extLst>
          </p:cNvPr>
          <p:cNvSpPr txBox="1"/>
          <p:nvPr/>
        </p:nvSpPr>
        <p:spPr>
          <a:xfrm>
            <a:off x="609600" y="6040337"/>
            <a:ext cx="9652001" cy="420564"/>
          </a:xfrm>
          <a:prstGeom prst="rect">
            <a:avLst/>
          </a:prstGeom>
          <a:noFill/>
        </p:spPr>
        <p:txBody>
          <a:bodyPr wrap="none" rtlCol="0">
            <a:spAutoFit/>
          </a:bodyPr>
          <a:lstStyle/>
          <a:p>
            <a:r>
              <a:rPr lang="en-US" sz="2133" dirty="0">
                <a:solidFill>
                  <a:schemeClr val="bg1">
                    <a:lumMod val="50000"/>
                  </a:schemeClr>
                </a:solidFill>
              </a:rPr>
              <a:t>H. Mao et al. “Exploring the regularity of sparse structure in </a:t>
            </a:r>
            <a:r>
              <a:rPr lang="en-US" sz="2133" dirty="0" err="1">
                <a:solidFill>
                  <a:schemeClr val="bg1">
                    <a:lumMod val="50000"/>
                  </a:schemeClr>
                </a:solidFill>
              </a:rPr>
              <a:t>ConvNets</a:t>
            </a:r>
            <a:r>
              <a:rPr lang="en-US" sz="2133" dirty="0">
                <a:solidFill>
                  <a:schemeClr val="bg1">
                    <a:lumMod val="50000"/>
                  </a:schemeClr>
                </a:solidFill>
              </a:rPr>
              <a:t>” (CVPR 2017)</a:t>
            </a:r>
          </a:p>
        </p:txBody>
      </p:sp>
    </p:spTree>
    <p:extLst>
      <p:ext uri="{BB962C8B-B14F-4D97-AF65-F5344CB8AC3E}">
        <p14:creationId xmlns:p14="http://schemas.microsoft.com/office/powerpoint/2010/main" val="204882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DF6B-9F9E-4BB4-8D6E-CB9EAC32C3C6}"/>
              </a:ext>
            </a:extLst>
          </p:cNvPr>
          <p:cNvSpPr>
            <a:spLocks noGrp="1"/>
          </p:cNvSpPr>
          <p:nvPr>
            <p:ph type="title"/>
          </p:nvPr>
        </p:nvSpPr>
        <p:spPr/>
        <p:txBody>
          <a:bodyPr/>
          <a:lstStyle/>
          <a:p>
            <a:r>
              <a:rPr lang="en-US" dirty="0"/>
              <a:t>Summary: Pruning</a:t>
            </a:r>
          </a:p>
        </p:txBody>
      </p:sp>
      <p:sp>
        <p:nvSpPr>
          <p:cNvPr id="3" name="Content Placeholder 2">
            <a:extLst>
              <a:ext uri="{FF2B5EF4-FFF2-40B4-BE49-F238E27FC236}">
                <a16:creationId xmlns:a16="http://schemas.microsoft.com/office/drawing/2014/main" id="{8796382A-6167-426D-AE36-A126D992883E}"/>
              </a:ext>
            </a:extLst>
          </p:cNvPr>
          <p:cNvSpPr>
            <a:spLocks noGrp="1"/>
          </p:cNvSpPr>
          <p:nvPr>
            <p:ph idx="1"/>
          </p:nvPr>
        </p:nvSpPr>
        <p:spPr/>
        <p:txBody>
          <a:bodyPr/>
          <a:lstStyle/>
          <a:p>
            <a:pPr marL="380990" indent="-380990">
              <a:buFont typeface="Arial" panose="020B0604020202020204" pitchFamily="34" charset="0"/>
              <a:buChar char="•"/>
            </a:pPr>
            <a:r>
              <a:rPr lang="en-US" sz="2800" dirty="0"/>
              <a:t>Networks with many parameters are not efficient: Storage, Speed, Energy</a:t>
            </a:r>
          </a:p>
          <a:p>
            <a:pPr marL="380990" indent="-380990">
              <a:buFont typeface="Arial" panose="020B0604020202020204" pitchFamily="34" charset="0"/>
              <a:buChar char="•"/>
            </a:pPr>
            <a:r>
              <a:rPr lang="en-US" sz="2800" dirty="0"/>
              <a:t>Data-Free pruning: up to 1.5x reduction</a:t>
            </a:r>
          </a:p>
          <a:p>
            <a:pPr marL="380990" indent="-380990">
              <a:buFont typeface="Arial" panose="020B0604020202020204" pitchFamily="34" charset="0"/>
              <a:buChar char="•"/>
            </a:pPr>
            <a:r>
              <a:rPr lang="en-US" sz="2800" dirty="0"/>
              <a:t>L1 regularization: up to 4x reduction</a:t>
            </a:r>
          </a:p>
          <a:p>
            <a:pPr marL="380990" indent="-380990">
              <a:buFont typeface="Arial" panose="020B0604020202020204" pitchFamily="34" charset="0"/>
              <a:buChar char="•"/>
            </a:pPr>
            <a:r>
              <a:rPr lang="en-US" sz="2800" dirty="0"/>
              <a:t>Retraining: up to 6.7x reduction</a:t>
            </a:r>
          </a:p>
          <a:p>
            <a:pPr marL="380990" indent="-380990">
              <a:buFont typeface="Arial" panose="020B0604020202020204" pitchFamily="34" charset="0"/>
              <a:buChar char="•"/>
            </a:pPr>
            <a:r>
              <a:rPr lang="en-US" sz="2800" dirty="0"/>
              <a:t>Iterative retraining up to 10x reduction</a:t>
            </a:r>
          </a:p>
          <a:p>
            <a:pPr marL="380990" indent="-380990">
              <a:buFont typeface="Arial" panose="020B0604020202020204" pitchFamily="34" charset="0"/>
              <a:buChar char="•"/>
            </a:pPr>
            <a:r>
              <a:rPr lang="en-US" sz="2800" dirty="0"/>
              <a:t>Speed and energy advantages are lower 3 and 6x due to irregularity</a:t>
            </a:r>
          </a:p>
          <a:p>
            <a:pPr marL="380990" indent="-380990">
              <a:buFont typeface="Arial" panose="020B0604020202020204" pitchFamily="34" charset="0"/>
              <a:buChar char="•"/>
            </a:pPr>
            <a:r>
              <a:rPr lang="en-US" sz="2800" dirty="0"/>
              <a:t>Use a model for Sparsity</a:t>
            </a:r>
          </a:p>
          <a:p>
            <a:pPr marL="380990" indent="-380990">
              <a:buFont typeface="Arial" panose="020B0604020202020204" pitchFamily="34" charset="0"/>
              <a:buChar char="•"/>
            </a:pPr>
            <a:r>
              <a:rPr lang="en-US" sz="2800" dirty="0"/>
              <a:t>Activation Sparsity</a:t>
            </a:r>
          </a:p>
          <a:p>
            <a:pPr marL="380990" indent="-380990">
              <a:buFont typeface="Arial" panose="020B0604020202020204" pitchFamily="34" charset="0"/>
              <a:buChar char="•"/>
            </a:pPr>
            <a:r>
              <a:rPr lang="en-US" sz="2800" dirty="0"/>
              <a:t>Structured pruning can help</a:t>
            </a:r>
          </a:p>
          <a:p>
            <a:pPr marL="650984" lvl="2" indent="-380990"/>
            <a:r>
              <a:rPr lang="en-US" sz="2000" dirty="0"/>
              <a:t>Less storage overhead and much more regular</a:t>
            </a:r>
          </a:p>
          <a:p>
            <a:pPr marL="650984" lvl="2" indent="-380990"/>
            <a:r>
              <a:rPr lang="en-US" sz="2000" dirty="0"/>
              <a:t>Architecture dependent</a:t>
            </a:r>
          </a:p>
          <a:p>
            <a:pPr marL="380990" indent="-380990">
              <a:buFont typeface="Arial" panose="020B0604020202020204" pitchFamily="34" charset="0"/>
              <a:buChar char="•"/>
            </a:pPr>
            <a:endParaRPr lang="en-US" sz="2800" dirty="0"/>
          </a:p>
        </p:txBody>
      </p:sp>
      <p:sp>
        <p:nvSpPr>
          <p:cNvPr id="5" name="Slide Number Placeholder 4">
            <a:extLst>
              <a:ext uri="{FF2B5EF4-FFF2-40B4-BE49-F238E27FC236}">
                <a16:creationId xmlns:a16="http://schemas.microsoft.com/office/drawing/2014/main" id="{73E039C4-E1D9-4A4A-A1D6-21342180B8C5}"/>
              </a:ext>
            </a:extLst>
          </p:cNvPr>
          <p:cNvSpPr>
            <a:spLocks noGrp="1"/>
          </p:cNvSpPr>
          <p:nvPr>
            <p:ph type="sldNum" sz="quarter" idx="12"/>
          </p:nvPr>
        </p:nvSpPr>
        <p:spPr/>
        <p:txBody>
          <a:bodyPr/>
          <a:lstStyle/>
          <a:p>
            <a:fld id="{B7CEC10D-CD46-426F-915E-6C78530279CB}" type="slidenum">
              <a:rPr lang="en-US" smtClean="0"/>
              <a:t>66</a:t>
            </a:fld>
            <a:endParaRPr lang="en-US" dirty="0"/>
          </a:p>
        </p:txBody>
      </p:sp>
    </p:spTree>
    <p:extLst>
      <p:ext uri="{BB962C8B-B14F-4D97-AF65-F5344CB8AC3E}">
        <p14:creationId xmlns:p14="http://schemas.microsoft.com/office/powerpoint/2010/main" val="19226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 a) Pruning + </a:t>
            </a:r>
            <a:r>
              <a:rPr lang="en-US" sz="2800" b="1"/>
              <a:t>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67</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3605326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filter sizes: filter decomposition</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68</a:t>
            </a:fld>
            <a:endParaRPr lang="en-US"/>
          </a:p>
        </p:txBody>
      </p:sp>
      <p:pic>
        <p:nvPicPr>
          <p:cNvPr id="6" name="Picture 5"/>
          <p:cNvPicPr>
            <a:picLocks noChangeAspect="1"/>
          </p:cNvPicPr>
          <p:nvPr/>
        </p:nvPicPr>
        <p:blipFill>
          <a:blip r:embed="rId2"/>
          <a:stretch>
            <a:fillRect/>
          </a:stretch>
        </p:blipFill>
        <p:spPr>
          <a:xfrm>
            <a:off x="685800" y="1056868"/>
            <a:ext cx="9601200" cy="5717539"/>
          </a:xfrm>
          <a:prstGeom prst="rect">
            <a:avLst/>
          </a:prstGeom>
        </p:spPr>
      </p:pic>
    </p:spTree>
    <p:extLst>
      <p:ext uri="{BB962C8B-B14F-4D97-AF65-F5344CB8AC3E}">
        <p14:creationId xmlns:p14="http://schemas.microsoft.com/office/powerpoint/2010/main" val="37303654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filter sizes: decouple correlations </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69</a:t>
            </a:fld>
            <a:endParaRPr lang="en-US"/>
          </a:p>
        </p:txBody>
      </p:sp>
      <p:pic>
        <p:nvPicPr>
          <p:cNvPr id="5" name="Picture 4"/>
          <p:cNvPicPr>
            <a:picLocks noChangeAspect="1"/>
          </p:cNvPicPr>
          <p:nvPr/>
        </p:nvPicPr>
        <p:blipFill>
          <a:blip r:embed="rId2"/>
          <a:stretch>
            <a:fillRect/>
          </a:stretch>
        </p:blipFill>
        <p:spPr>
          <a:xfrm>
            <a:off x="1276233" y="2438400"/>
            <a:ext cx="8772525" cy="3092529"/>
          </a:xfrm>
          <a:prstGeom prst="rect">
            <a:avLst/>
          </a:prstGeom>
        </p:spPr>
      </p:pic>
      <p:sp>
        <p:nvSpPr>
          <p:cNvPr id="6" name="TextBox 5"/>
          <p:cNvSpPr txBox="1"/>
          <p:nvPr/>
        </p:nvSpPr>
        <p:spPr>
          <a:xfrm>
            <a:off x="9601200" y="4191000"/>
            <a:ext cx="447558" cy="646331"/>
          </a:xfrm>
          <a:prstGeom prst="rect">
            <a:avLst/>
          </a:prstGeom>
          <a:noFill/>
        </p:spPr>
        <p:txBody>
          <a:bodyPr wrap="none" rtlCol="0">
            <a:spAutoFit/>
          </a:bodyPr>
          <a:lstStyle/>
          <a:p>
            <a:r>
              <a:rPr lang="en-US" sz="3600" b="1"/>
              <a:t>+</a:t>
            </a:r>
          </a:p>
        </p:txBody>
      </p:sp>
      <p:sp>
        <p:nvSpPr>
          <p:cNvPr id="7" name="TextBox 6"/>
          <p:cNvSpPr txBox="1"/>
          <p:nvPr/>
        </p:nvSpPr>
        <p:spPr>
          <a:xfrm>
            <a:off x="381000" y="1371601"/>
            <a:ext cx="11353800" cy="954107"/>
          </a:xfrm>
          <a:prstGeom prst="rect">
            <a:avLst/>
          </a:prstGeom>
          <a:noFill/>
        </p:spPr>
        <p:txBody>
          <a:bodyPr wrap="square" rtlCol="0">
            <a:spAutoFit/>
          </a:bodyPr>
          <a:lstStyle/>
          <a:p>
            <a:r>
              <a:rPr lang="en-US" sz="2800"/>
              <a:t>Decouple the </a:t>
            </a:r>
            <a:r>
              <a:rPr lang="en-US" sz="2800" b="1"/>
              <a:t>cross-channels correlations </a:t>
            </a:r>
            <a:r>
              <a:rPr lang="en-US" sz="2800"/>
              <a:t>and </a:t>
            </a:r>
            <a:r>
              <a:rPr lang="en-US" sz="2800" b="1"/>
              <a:t>spatial correlations </a:t>
            </a:r>
            <a:r>
              <a:rPr lang="en-US" sz="2800"/>
              <a:t>in the feature maps of the DNN: </a:t>
            </a:r>
            <a:r>
              <a:rPr lang="en-US" sz="2800" b="1">
                <a:solidFill>
                  <a:srgbClr val="FF0000"/>
                </a:solidFill>
              </a:rPr>
              <a:t>depth wise convolution</a:t>
            </a:r>
          </a:p>
        </p:txBody>
      </p:sp>
      <p:sp>
        <p:nvSpPr>
          <p:cNvPr id="8" name="TextBox 7">
            <a:extLst>
              <a:ext uri="{FF2B5EF4-FFF2-40B4-BE49-F238E27FC236}">
                <a16:creationId xmlns:a16="http://schemas.microsoft.com/office/drawing/2014/main" id="{5EC4BE5C-67D7-46A4-9E35-D33EA4224608}"/>
              </a:ext>
            </a:extLst>
          </p:cNvPr>
          <p:cNvSpPr txBox="1"/>
          <p:nvPr/>
        </p:nvSpPr>
        <p:spPr>
          <a:xfrm>
            <a:off x="482600" y="5486399"/>
            <a:ext cx="11353800" cy="1200329"/>
          </a:xfrm>
          <a:prstGeom prst="rect">
            <a:avLst/>
          </a:prstGeom>
          <a:noFill/>
        </p:spPr>
        <p:txBody>
          <a:bodyPr wrap="square" rtlCol="0">
            <a:spAutoFit/>
          </a:bodyPr>
          <a:lstStyle/>
          <a:p>
            <a:r>
              <a:rPr lang="en-US" i="1"/>
              <a:t>Number of operations for M output channels reduces dramatically:</a:t>
            </a:r>
          </a:p>
          <a:p>
            <a:pPr marL="457200" indent="-457200">
              <a:buFont typeface="Arial" panose="020B0604020202020204" pitchFamily="34" charset="0"/>
              <a:buChar char="•"/>
            </a:pPr>
            <a:r>
              <a:rPr lang="en-US" i="1">
                <a:solidFill>
                  <a:schemeClr val="accent2"/>
                </a:solidFill>
              </a:rPr>
              <a:t>Left</a:t>
            </a:r>
            <a:r>
              <a:rPr lang="en-US" i="1"/>
              <a:t>: 	H*W*(R*S*C)*M</a:t>
            </a:r>
            <a:endParaRPr lang="en-US" b="1" i="1">
              <a:solidFill>
                <a:srgbClr val="FF0000"/>
              </a:solidFill>
            </a:endParaRPr>
          </a:p>
          <a:p>
            <a:pPr marL="457200" indent="-457200">
              <a:buFont typeface="Arial" panose="020B0604020202020204" pitchFamily="34" charset="0"/>
              <a:buChar char="•"/>
            </a:pPr>
            <a:r>
              <a:rPr lang="en-US" i="1">
                <a:solidFill>
                  <a:schemeClr val="accent2"/>
                </a:solidFill>
              </a:rPr>
              <a:t>Right: 	</a:t>
            </a:r>
            <a:r>
              <a:rPr lang="en-US" i="1"/>
              <a:t>H*W*(R*S)*C + H*W*C*M  =  H*W*C*(R*S + M)</a:t>
            </a:r>
          </a:p>
        </p:txBody>
      </p:sp>
    </p:spTree>
    <p:extLst>
      <p:ext uri="{BB962C8B-B14F-4D97-AF65-F5344CB8AC3E}">
        <p14:creationId xmlns:p14="http://schemas.microsoft.com/office/powerpoint/2010/main" val="3753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7132675" y="3810000"/>
            <a:ext cx="4906925" cy="2971800"/>
          </a:xfrm>
          <a:prstGeom prst="horizontalScroll">
            <a:avLst>
              <a:gd name="adj" fmla="val 5250"/>
            </a:avLst>
          </a:prstGeom>
          <a:solidFill>
            <a:srgbClr val="FFCC99"/>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800" b="1">
                <a:latin typeface="Courier New" panose="02070309020205020404" pitchFamily="49" charset="0"/>
              </a:rPr>
              <a:t>#include &lt;stdio.h&gt;</a:t>
            </a:r>
          </a:p>
          <a:p>
            <a:r>
              <a:rPr lang="en-US" altLang="en-US" sz="800" b="1">
                <a:latin typeface="Courier New" panose="02070309020205020404" pitchFamily="49" charset="0"/>
              </a:rPr>
              <a:t>void</a:t>
            </a:r>
          </a:p>
          <a:p>
            <a:r>
              <a:rPr lang="en-US" altLang="en-US" sz="800" b="1">
                <a:latin typeface="Courier New" panose="02070309020205020404" pitchFamily="49" charset="0"/>
              </a:rPr>
              <a:t>main(void) { neuzel(1);</a:t>
            </a:r>
          </a:p>
          <a:p>
            <a:r>
              <a:rPr lang="en-US" altLang="en-US" sz="800" b="1">
                <a:latin typeface="Courier New" panose="02070309020205020404" pitchFamily="49" charset="0"/>
              </a:rPr>
              <a:t>}</a:t>
            </a:r>
          </a:p>
          <a:p>
            <a:endParaRPr lang="en-US" altLang="en-US" sz="800" b="1">
              <a:latin typeface="Courier New" panose="02070309020205020404" pitchFamily="49" charset="0"/>
            </a:endParaRPr>
          </a:p>
          <a:p>
            <a:r>
              <a:rPr lang="en-US" altLang="en-US" sz="800" b="1">
                <a:latin typeface="Courier New" panose="02070309020205020404" pitchFamily="49" charset="0"/>
              </a:rPr>
              <a:t>neuzel(t,_,a)</a:t>
            </a:r>
          </a:p>
          <a:p>
            <a:r>
              <a:rPr lang="en-US" altLang="en-US" sz="800" b="1">
                <a:latin typeface="Courier New" panose="02070309020205020404" pitchFamily="49" charset="0"/>
              </a:rPr>
              <a:t>char *a;</a:t>
            </a:r>
          </a:p>
          <a:p>
            <a:r>
              <a:rPr lang="en-US" altLang="en-US" sz="800" b="1">
                <a:latin typeface="Courier New" panose="02070309020205020404" pitchFamily="49" charset="0"/>
              </a:rPr>
              <a:t>{return!0&lt;t?t&lt;3?neuzel(-79,-13,a+neuzel(-87,1-_,</a:t>
            </a:r>
          </a:p>
          <a:p>
            <a:r>
              <a:rPr lang="en-US" altLang="en-US" sz="800" b="1">
                <a:latin typeface="Courier New" panose="02070309020205020404" pitchFamily="49" charset="0"/>
              </a:rPr>
              <a:t>neuzel(-86, 0, a+1 )+a)):1,t&lt;_?neuzel(t+1, _, a ):3,neuzel ( -94, -27+t, a</a:t>
            </a:r>
          </a:p>
          <a:p>
            <a:r>
              <a:rPr lang="en-US" altLang="en-US" sz="800" b="1">
                <a:latin typeface="Courier New" panose="02070309020205020404" pitchFamily="49" charset="0"/>
              </a:rPr>
              <a:t>)&amp;&amp;t == 2 ?_&lt;13 ?neuzel ( 2, _+1, "%s %d %d\n" ):9:16:t&lt;0?t&lt;-72?neuzel(_,</a:t>
            </a:r>
          </a:p>
          <a:p>
            <a:r>
              <a:rPr lang="en-US" altLang="en-US" sz="800" b="1">
                <a:latin typeface="Courier New" panose="02070309020205020404" pitchFamily="49" charset="0"/>
              </a:rPr>
              <a:t>t,"@n'+,#'/*{}w+/w#cdnr/+,{}r/*de}+,/*{*+,/w{%+,/w#q#n+,/#{l,+,/n{n+\</a:t>
            </a:r>
          </a:p>
          <a:p>
            <a:r>
              <a:rPr lang="en-US" altLang="en-US" sz="800" b="1">
                <a:latin typeface="Courier New" panose="02070309020205020404" pitchFamily="49" charset="0"/>
              </a:rPr>
              <a:t>,/+#n+,/#;#q#n+,/+k#;*+,/'r :'d*'3,}{w+K w'K:'+}e#';dq#'l q#'+d'K#!/\</a:t>
            </a:r>
          </a:p>
          <a:p>
            <a:r>
              <a:rPr lang="en-US" altLang="en-US" sz="800" b="1">
                <a:latin typeface="Courier New" panose="02070309020205020404" pitchFamily="49" charset="0"/>
              </a:rPr>
              <a:t>+k#;q#'r}eKK#}w'r}eKK{nl]'/#;#q#n'){)#}w'){){nl]'/+#n';d}rw' i;# ){n\</a:t>
            </a:r>
          </a:p>
          <a:p>
            <a:r>
              <a:rPr lang="en-US" altLang="en-US" sz="800" b="1">
                <a:latin typeface="Courier New" panose="02070309020205020404" pitchFamily="49" charset="0"/>
              </a:rPr>
              <a:t>l]!/n{n#'; r{#w'r nc{nl]'/#{l,+'K {rw' iK{;[{nl]'/w#q#\</a:t>
            </a:r>
          </a:p>
          <a:p>
            <a:r>
              <a:rPr lang="en-US" altLang="en-US" sz="800" b="1">
                <a:latin typeface="Courier New" panose="02070309020205020404" pitchFamily="49" charset="0"/>
              </a:rPr>
              <a:t>n'wk nw' iwk{KK{nl]!/w{%'l##w#' i; :{nl]'/*{q#'ld;r'}{nlwb!/*de}'c \</a:t>
            </a:r>
          </a:p>
          <a:p>
            <a:r>
              <a:rPr lang="en-US" altLang="en-US" sz="800" b="1">
                <a:latin typeface="Courier New" panose="02070309020205020404" pitchFamily="49" charset="0"/>
              </a:rPr>
              <a:t>;;{nl'-{}rw]'/+,}##'*}#nc,',#nw]'/+kd'+e}+;\</a:t>
            </a:r>
          </a:p>
          <a:p>
            <a:r>
              <a:rPr lang="en-US" altLang="en-US" sz="800" b="1">
                <a:latin typeface="Courier New" panose="02070309020205020404" pitchFamily="49" charset="0"/>
              </a:rPr>
              <a:t>#'rdq#w! nr'/ ') }+}{rl#'{n' ')# }'+}##(!!/")</a:t>
            </a:r>
          </a:p>
          <a:p>
            <a:r>
              <a:rPr lang="en-US" altLang="en-US" sz="800" b="1">
                <a:latin typeface="Courier New" panose="02070309020205020404" pitchFamily="49" charset="0"/>
              </a:rPr>
              <a:t>:t&lt;-50?_==*a ?putchar(a[31]):neuzel(-65,_,a+1):neuzel((*a == '/')+t,_,a\</a:t>
            </a:r>
          </a:p>
          <a:p>
            <a:r>
              <a:rPr lang="en-US" altLang="en-US" sz="800" b="1">
                <a:latin typeface="Courier New" panose="02070309020205020404" pitchFamily="49" charset="0"/>
              </a:rPr>
              <a:t>+1 ):0&lt;t?neuzel ( 2, 2 , "%s"):*a=='/'||neuzel(0,neuzel(-61,*a, "!ek;dc \</a:t>
            </a:r>
          </a:p>
          <a:p>
            <a:r>
              <a:rPr lang="en-US" altLang="en-US" sz="800" b="1">
                <a:latin typeface="Courier New" panose="02070309020205020404" pitchFamily="49" charset="0"/>
              </a:rPr>
              <a:t>i@bK'(q)-[w]*%n+r3#l,{}:\nuwloca-O;m .vpbks,fxntdCeghiry"),a+1);</a:t>
            </a:r>
          </a:p>
          <a:p>
            <a:r>
              <a:rPr lang="en-US" altLang="en-US" sz="800" b="1">
                <a:latin typeface="Courier New" panose="02070309020205020404" pitchFamily="49" charset="0"/>
              </a:rPr>
              <a:t>}</a:t>
            </a:r>
          </a:p>
        </p:txBody>
      </p:sp>
      <p:sp>
        <p:nvSpPr>
          <p:cNvPr id="2" name="Title 1"/>
          <p:cNvSpPr>
            <a:spLocks noGrp="1"/>
          </p:cNvSpPr>
          <p:nvPr>
            <p:ph type="title"/>
          </p:nvPr>
        </p:nvSpPr>
        <p:spPr/>
        <p:txBody>
          <a:bodyPr/>
          <a:lstStyle/>
          <a:p>
            <a:r>
              <a:rPr lang="nl-NL"/>
              <a:t>Prerequisites</a:t>
            </a:r>
            <a:endParaRPr lang="en-US"/>
          </a:p>
        </p:txBody>
      </p:sp>
      <p:sp>
        <p:nvSpPr>
          <p:cNvPr id="3" name="Content Placeholder 2"/>
          <p:cNvSpPr>
            <a:spLocks noGrp="1"/>
          </p:cNvSpPr>
          <p:nvPr>
            <p:ph idx="1"/>
          </p:nvPr>
        </p:nvSpPr>
        <p:spPr>
          <a:xfrm>
            <a:off x="381000" y="1143000"/>
            <a:ext cx="10439400" cy="5334000"/>
          </a:xfrm>
        </p:spPr>
        <p:txBody>
          <a:bodyPr/>
          <a:lstStyle/>
          <a:p>
            <a:pPr lvl="0"/>
            <a:r>
              <a:rPr lang="en-US"/>
              <a:t>Basic background in </a:t>
            </a:r>
            <a:r>
              <a:rPr lang="en-US" b="1"/>
              <a:t>computer architecture</a:t>
            </a:r>
            <a:r>
              <a:rPr lang="en-US"/>
              <a:t> </a:t>
            </a:r>
          </a:p>
          <a:p>
            <a:pPr lvl="1"/>
            <a:r>
              <a:rPr lang="en-US"/>
              <a:t>like pipelining, caching, instruction-sets, assembly programming</a:t>
            </a:r>
          </a:p>
          <a:p>
            <a:pPr lvl="1"/>
            <a:r>
              <a:rPr lang="en-US"/>
              <a:t>e.g. as presented in Computation I (5EIA0)</a:t>
            </a:r>
          </a:p>
          <a:p>
            <a:pPr lvl="0"/>
            <a:r>
              <a:rPr lang="en-US" b="1"/>
              <a:t>Good SW programming skills</a:t>
            </a:r>
            <a:r>
              <a:rPr lang="en-US"/>
              <a:t>, e.g. in C, C++ or Python</a:t>
            </a:r>
          </a:p>
          <a:p>
            <a:pPr lvl="0"/>
            <a:r>
              <a:rPr lang="en-US"/>
              <a:t>Basic knowledge of </a:t>
            </a:r>
            <a:r>
              <a:rPr lang="en-US" b="1"/>
              <a:t>GPU programming</a:t>
            </a:r>
            <a:r>
              <a:rPr lang="en-US"/>
              <a:t> </a:t>
            </a:r>
          </a:p>
          <a:p>
            <a:pPr lvl="1"/>
            <a:r>
              <a:rPr lang="en-US"/>
              <a:t>as taught in e.g. ECA, 5SIA0</a:t>
            </a:r>
          </a:p>
          <a:p>
            <a:pPr lvl="0"/>
            <a:r>
              <a:rPr lang="en-US" b="1"/>
              <a:t>Differential calculus </a:t>
            </a:r>
            <a:r>
              <a:rPr lang="en-US"/>
              <a:t>skills</a:t>
            </a:r>
          </a:p>
          <a:p>
            <a:pPr lvl="0"/>
            <a:r>
              <a:rPr lang="en-US"/>
              <a:t>Optional: </a:t>
            </a:r>
            <a:r>
              <a:rPr lang="en-US" b="1"/>
              <a:t>HDL </a:t>
            </a:r>
            <a:r>
              <a:rPr lang="en-US"/>
              <a:t>experience, </a:t>
            </a:r>
          </a:p>
          <a:p>
            <a:pPr lvl="1"/>
            <a:r>
              <a:rPr lang="en-US"/>
              <a:t>like in Verilog or VHDL </a:t>
            </a:r>
            <a:br>
              <a:rPr lang="en-US"/>
            </a:br>
            <a:r>
              <a:rPr lang="en-US"/>
              <a:t>(optional part of lab3)</a:t>
            </a:r>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a:t>
            </a:fld>
            <a:endParaRPr lang="en-US"/>
          </a:p>
        </p:txBody>
      </p:sp>
      <p:sp>
        <p:nvSpPr>
          <p:cNvPr id="7" name="TextBox 6">
            <a:extLst>
              <a:ext uri="{FF2B5EF4-FFF2-40B4-BE49-F238E27FC236}">
                <a16:creationId xmlns:a16="http://schemas.microsoft.com/office/drawing/2014/main" id="{AE24E49D-56D1-44E1-A458-61F234CD0A96}"/>
              </a:ext>
            </a:extLst>
          </p:cNvPr>
          <p:cNvSpPr txBox="1"/>
          <p:nvPr/>
        </p:nvSpPr>
        <p:spPr>
          <a:xfrm>
            <a:off x="9615083" y="3973759"/>
            <a:ext cx="2427268" cy="584775"/>
          </a:xfrm>
          <a:prstGeom prst="rect">
            <a:avLst/>
          </a:prstGeom>
          <a:noFill/>
        </p:spPr>
        <p:txBody>
          <a:bodyPr wrap="none" rtlCol="0">
            <a:spAutoFit/>
          </a:bodyPr>
          <a:lstStyle/>
          <a:p>
            <a:r>
              <a:rPr lang="en-US" sz="1600" i="1">
                <a:solidFill>
                  <a:schemeClr val="accent2"/>
                </a:solidFill>
              </a:rPr>
              <a:t>this is compilable C-code,</a:t>
            </a:r>
          </a:p>
          <a:p>
            <a:r>
              <a:rPr lang="en-US" sz="1600" i="1">
                <a:solidFill>
                  <a:schemeClr val="accent2"/>
                </a:solidFill>
              </a:rPr>
              <a:t>but you can do much better</a:t>
            </a:r>
            <a:endParaRPr lang="nl-NL" sz="1600" i="1">
              <a:solidFill>
                <a:schemeClr val="accent2"/>
              </a:solidFill>
            </a:endParaRPr>
          </a:p>
        </p:txBody>
      </p:sp>
    </p:spTree>
    <p:extLst>
      <p:ext uri="{BB962C8B-B14F-4D97-AF65-F5344CB8AC3E}">
        <p14:creationId xmlns:p14="http://schemas.microsoft.com/office/powerpoint/2010/main" val="362779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par>
                          <p:cTn id="19" fill="hold">
                            <p:stCondLst>
                              <p:cond delay="500"/>
                            </p:stCondLst>
                            <p:childTnLst>
                              <p:par>
                                <p:cTn id="20" presetID="17"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ppt_w/2"/>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down)">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down)">
                                      <p:cBhvr>
                                        <p:cTn id="46" dur="500"/>
                                        <p:tgtEl>
                                          <p:spTgt spid="3">
                                            <p:txEl>
                                              <p:pRg st="7" end="7"/>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down)">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3" grpId="0" uiExpand="1" build="p"/>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DFDED5-463F-475A-92D0-27C10DD9A685}"/>
              </a:ext>
            </a:extLst>
          </p:cNvPr>
          <p:cNvSpPr>
            <a:spLocks noGrp="1"/>
          </p:cNvSpPr>
          <p:nvPr>
            <p:ph type="title"/>
          </p:nvPr>
        </p:nvSpPr>
        <p:spPr/>
        <p:txBody>
          <a:bodyPr/>
          <a:lstStyle/>
          <a:p>
            <a:r>
              <a:rPr lang="en-US"/>
              <a:t>Network scaling</a:t>
            </a:r>
            <a:endParaRPr lang="nl-NL"/>
          </a:p>
        </p:txBody>
      </p:sp>
      <p:sp>
        <p:nvSpPr>
          <p:cNvPr id="6" name="Content Placeholder 5">
            <a:extLst>
              <a:ext uri="{FF2B5EF4-FFF2-40B4-BE49-F238E27FC236}">
                <a16:creationId xmlns:a16="http://schemas.microsoft.com/office/drawing/2014/main" id="{C6F20F80-A2EF-4592-8669-3227B7008707}"/>
              </a:ext>
            </a:extLst>
          </p:cNvPr>
          <p:cNvSpPr>
            <a:spLocks noGrp="1"/>
          </p:cNvSpPr>
          <p:nvPr>
            <p:ph idx="1"/>
          </p:nvPr>
        </p:nvSpPr>
        <p:spPr/>
        <p:txBody>
          <a:bodyPr/>
          <a:lstStyle/>
          <a:p>
            <a:r>
              <a:rPr lang="en-US" dirty="0"/>
              <a:t>Different scaling options</a:t>
            </a:r>
          </a:p>
          <a:p>
            <a:pPr lvl="1"/>
            <a:r>
              <a:rPr lang="en-US" dirty="0"/>
              <a:t>Width scaling: 	more channels, i.e. more filters</a:t>
            </a:r>
          </a:p>
          <a:p>
            <a:pPr lvl="1"/>
            <a:r>
              <a:rPr lang="en-US" dirty="0"/>
              <a:t>Depth scaling: 	more layers</a:t>
            </a:r>
          </a:p>
          <a:p>
            <a:pPr lvl="1"/>
            <a:r>
              <a:rPr lang="en-US" dirty="0"/>
              <a:t>Resolution scaling: 	increase image size</a:t>
            </a:r>
          </a:p>
          <a:p>
            <a:pPr lvl="1"/>
            <a:endParaRPr lang="en-US" dirty="0"/>
          </a:p>
          <a:p>
            <a:r>
              <a:rPr lang="en-US" dirty="0"/>
              <a:t>Some methods do this in systematic ways</a:t>
            </a:r>
          </a:p>
          <a:p>
            <a:pPr lvl="1"/>
            <a:r>
              <a:rPr lang="en-US" b="1" dirty="0" err="1"/>
              <a:t>EfficientNet</a:t>
            </a:r>
            <a:r>
              <a:rPr lang="en-US" dirty="0"/>
              <a:t>: Rethinking model scaling for CNNs</a:t>
            </a:r>
          </a:p>
          <a:p>
            <a:pPr lvl="1"/>
            <a:r>
              <a:rPr lang="en-US" dirty="0"/>
              <a:t>Searching for </a:t>
            </a:r>
            <a:r>
              <a:rPr lang="en-US" b="1" dirty="0"/>
              <a:t>MobileNetV3</a:t>
            </a:r>
          </a:p>
          <a:p>
            <a:pPr lvl="1"/>
            <a:r>
              <a:rPr lang="en-US" dirty="0"/>
              <a:t>Many </a:t>
            </a:r>
            <a:r>
              <a:rPr lang="en-US" b="1" dirty="0"/>
              <a:t>NAS</a:t>
            </a:r>
            <a:r>
              <a:rPr lang="en-US" dirty="0"/>
              <a:t>, Network Architecture Search, methods</a:t>
            </a:r>
            <a:endParaRPr lang="nl-NL" dirty="0"/>
          </a:p>
        </p:txBody>
      </p:sp>
      <p:sp>
        <p:nvSpPr>
          <p:cNvPr id="3" name="Date Placeholder 2">
            <a:extLst>
              <a:ext uri="{FF2B5EF4-FFF2-40B4-BE49-F238E27FC236}">
                <a16:creationId xmlns:a16="http://schemas.microsoft.com/office/drawing/2014/main" id="{0C29245E-7CF8-4BC3-ABD7-79D2800FF9B6}"/>
              </a:ext>
            </a:extLst>
          </p:cNvPr>
          <p:cNvSpPr>
            <a:spLocks noGrp="1"/>
          </p:cNvSpPr>
          <p:nvPr>
            <p:ph type="dt" sz="half" idx="10"/>
          </p:nvPr>
        </p:nvSpPr>
        <p:spPr/>
        <p:txBody>
          <a:bodyPr/>
          <a:lstStyle/>
          <a:p>
            <a:pPr>
              <a:defRPr/>
            </a:pPr>
            <a:r>
              <a:rPr lang="en-US"/>
              <a:t>IA 5LIL0</a:t>
            </a:r>
          </a:p>
        </p:txBody>
      </p:sp>
      <p:sp>
        <p:nvSpPr>
          <p:cNvPr id="4" name="Slide Number Placeholder 3">
            <a:extLst>
              <a:ext uri="{FF2B5EF4-FFF2-40B4-BE49-F238E27FC236}">
                <a16:creationId xmlns:a16="http://schemas.microsoft.com/office/drawing/2014/main" id="{36B1CB64-5FFA-4526-9564-6F20F2B8854A}"/>
              </a:ext>
            </a:extLst>
          </p:cNvPr>
          <p:cNvSpPr>
            <a:spLocks noGrp="1"/>
          </p:cNvSpPr>
          <p:nvPr>
            <p:ph type="sldNum" sz="quarter" idx="12"/>
          </p:nvPr>
        </p:nvSpPr>
        <p:spPr/>
        <p:txBody>
          <a:bodyPr/>
          <a:lstStyle/>
          <a:p>
            <a:pPr>
              <a:defRPr/>
            </a:pPr>
            <a:fld id="{0E889BEB-D9AF-400D-98BF-3532899A83FF}" type="slidenum">
              <a:rPr lang="en-US" smtClean="0"/>
              <a:pPr>
                <a:defRPr/>
              </a:pPr>
              <a:t>70</a:t>
            </a:fld>
            <a:endParaRPr lang="en-US"/>
          </a:p>
        </p:txBody>
      </p:sp>
    </p:spTree>
    <p:extLst>
      <p:ext uri="{BB962C8B-B14F-4D97-AF65-F5344CB8AC3E}">
        <p14:creationId xmlns:p14="http://schemas.microsoft.com/office/powerpoint/2010/main" val="135574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D8E32A-53A5-4040-AA8C-2870C8202ED0}"/>
              </a:ext>
            </a:extLst>
          </p:cNvPr>
          <p:cNvSpPr>
            <a:spLocks noGrp="1"/>
          </p:cNvSpPr>
          <p:nvPr>
            <p:ph type="title"/>
          </p:nvPr>
        </p:nvSpPr>
        <p:spPr>
          <a:xfrm>
            <a:off x="228600" y="228600"/>
            <a:ext cx="11963400" cy="685800"/>
          </a:xfrm>
        </p:spPr>
        <p:txBody>
          <a:bodyPr/>
          <a:lstStyle/>
          <a:p>
            <a:r>
              <a:rPr lang="en-US"/>
              <a:t>Different scaling methods, combined in EfficientNet</a:t>
            </a:r>
            <a:endParaRPr lang="nl-NL"/>
          </a:p>
        </p:txBody>
      </p:sp>
      <p:sp>
        <p:nvSpPr>
          <p:cNvPr id="4" name="Date Placeholder 3">
            <a:extLst>
              <a:ext uri="{FF2B5EF4-FFF2-40B4-BE49-F238E27FC236}">
                <a16:creationId xmlns:a16="http://schemas.microsoft.com/office/drawing/2014/main" id="{C959F7EB-10A8-4F6E-B6D4-C23EC7861EC6}"/>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9D9668E9-ADBA-4D4C-BFB0-B28B67BBEBBF}"/>
              </a:ext>
            </a:extLst>
          </p:cNvPr>
          <p:cNvSpPr>
            <a:spLocks noGrp="1"/>
          </p:cNvSpPr>
          <p:nvPr>
            <p:ph type="sldNum" sz="quarter" idx="12"/>
          </p:nvPr>
        </p:nvSpPr>
        <p:spPr/>
        <p:txBody>
          <a:bodyPr/>
          <a:lstStyle/>
          <a:p>
            <a:pPr>
              <a:defRPr/>
            </a:pPr>
            <a:fld id="{57380175-9699-4BBE-9FAB-57FE2DBF8243}" type="slidenum">
              <a:rPr lang="en-US" smtClean="0"/>
              <a:pPr>
                <a:defRPr/>
              </a:pPr>
              <a:t>71</a:t>
            </a:fld>
            <a:endParaRPr lang="en-US"/>
          </a:p>
        </p:txBody>
      </p:sp>
      <p:pic>
        <p:nvPicPr>
          <p:cNvPr id="8" name="Picture 7">
            <a:extLst>
              <a:ext uri="{FF2B5EF4-FFF2-40B4-BE49-F238E27FC236}">
                <a16:creationId xmlns:a16="http://schemas.microsoft.com/office/drawing/2014/main" id="{0D940D2D-D29A-4018-874D-1ED1CA5E0968}"/>
              </a:ext>
            </a:extLst>
          </p:cNvPr>
          <p:cNvPicPr>
            <a:picLocks noChangeAspect="1"/>
          </p:cNvPicPr>
          <p:nvPr/>
        </p:nvPicPr>
        <p:blipFill>
          <a:blip r:embed="rId2"/>
          <a:stretch>
            <a:fillRect/>
          </a:stretch>
        </p:blipFill>
        <p:spPr>
          <a:xfrm>
            <a:off x="152400" y="1279590"/>
            <a:ext cx="11887200" cy="4881177"/>
          </a:xfrm>
          <a:prstGeom prst="rect">
            <a:avLst/>
          </a:prstGeom>
        </p:spPr>
      </p:pic>
    </p:spTree>
    <p:extLst>
      <p:ext uri="{BB962C8B-B14F-4D97-AF65-F5344CB8AC3E}">
        <p14:creationId xmlns:p14="http://schemas.microsoft.com/office/powerpoint/2010/main" val="2682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 a) Pruning + b) NW restructuring</a:t>
            </a:r>
          </a:p>
          <a:p>
            <a:pPr marL="0" indent="0">
              <a:buNone/>
            </a:pPr>
            <a:r>
              <a:rPr lang="en-US" sz="2800" b="1"/>
              <a:t>5+8. 	Optimization 2: Quantization</a:t>
            </a:r>
          </a:p>
          <a:p>
            <a:pPr marL="0" indent="0">
              <a:buNone/>
            </a:pPr>
            <a:r>
              <a:rPr lang="en-US" sz="2800"/>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72</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3176561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947BD-DD4B-43E0-9821-B84FD6DF8090}"/>
              </a:ext>
            </a:extLst>
          </p:cNvPr>
          <p:cNvSpPr>
            <a:spLocks noGrp="1"/>
          </p:cNvSpPr>
          <p:nvPr>
            <p:ph type="title"/>
          </p:nvPr>
        </p:nvSpPr>
        <p:spPr/>
        <p:txBody>
          <a:bodyPr/>
          <a:lstStyle/>
          <a:p>
            <a:r>
              <a:rPr lang="nl-NL" dirty="0" err="1"/>
              <a:t>Where</a:t>
            </a:r>
            <a:r>
              <a:rPr lang="nl-NL" dirty="0"/>
              <a:t> is </a:t>
            </a:r>
            <a:r>
              <a:rPr lang="nl-NL" dirty="0" err="1"/>
              <a:t>the</a:t>
            </a:r>
            <a:r>
              <a:rPr lang="nl-NL" dirty="0"/>
              <a:t> energy </a:t>
            </a:r>
            <a:r>
              <a:rPr lang="nl-NL" dirty="0" err="1"/>
              <a:t>consumed</a:t>
            </a:r>
            <a:r>
              <a:rPr lang="nl-NL" dirty="0"/>
              <a:t>?</a:t>
            </a:r>
            <a:endParaRPr lang="en-US" dirty="0"/>
          </a:p>
        </p:txBody>
      </p:sp>
      <p:pic>
        <p:nvPicPr>
          <p:cNvPr id="8" name="Tijdelijke aanduiding voor inhoud 7">
            <a:extLst>
              <a:ext uri="{FF2B5EF4-FFF2-40B4-BE49-F238E27FC236}">
                <a16:creationId xmlns:a16="http://schemas.microsoft.com/office/drawing/2014/main" id="{056F1B51-98AB-4058-B185-E29F4AA13BEB}"/>
              </a:ext>
            </a:extLst>
          </p:cNvPr>
          <p:cNvPicPr>
            <a:picLocks noGrp="1" noChangeAspect="1"/>
          </p:cNvPicPr>
          <p:nvPr>
            <p:ph idx="1"/>
          </p:nvPr>
        </p:nvPicPr>
        <p:blipFill>
          <a:blip r:embed="rId2"/>
          <a:stretch>
            <a:fillRect/>
          </a:stretch>
        </p:blipFill>
        <p:spPr>
          <a:xfrm>
            <a:off x="338138" y="1407685"/>
            <a:ext cx="11522075" cy="4764942"/>
          </a:xfrm>
        </p:spPr>
      </p:pic>
      <p:sp>
        <p:nvSpPr>
          <p:cNvPr id="4" name="Tijdelijke aanduiding voor dianummer 3">
            <a:extLst>
              <a:ext uri="{FF2B5EF4-FFF2-40B4-BE49-F238E27FC236}">
                <a16:creationId xmlns:a16="http://schemas.microsoft.com/office/drawing/2014/main" id="{931E7D06-04B8-4DF4-A9F5-9BD515E41F7C}"/>
              </a:ext>
            </a:extLst>
          </p:cNvPr>
          <p:cNvSpPr>
            <a:spLocks noGrp="1"/>
          </p:cNvSpPr>
          <p:nvPr>
            <p:ph type="sldNum" sz="quarter" idx="12"/>
          </p:nvPr>
        </p:nvSpPr>
        <p:spPr/>
        <p:txBody>
          <a:bodyPr/>
          <a:lstStyle/>
          <a:p>
            <a:fld id="{9494B51C-EBA0-4BC9-B4DC-4121C1E7A080}" type="slidenum">
              <a:rPr lang="en-US" smtClean="0"/>
              <a:t>73</a:t>
            </a:fld>
            <a:endParaRPr lang="en-US"/>
          </a:p>
        </p:txBody>
      </p:sp>
      <p:sp>
        <p:nvSpPr>
          <p:cNvPr id="9" name="Tijdelijke aanduiding voor voettekst 8">
            <a:extLst>
              <a:ext uri="{FF2B5EF4-FFF2-40B4-BE49-F238E27FC236}">
                <a16:creationId xmlns:a16="http://schemas.microsoft.com/office/drawing/2014/main" id="{D9A71639-DDDB-436C-B1F3-63B95EA59422}"/>
              </a:ext>
            </a:extLst>
          </p:cNvPr>
          <p:cNvSpPr>
            <a:spLocks noGrp="1"/>
          </p:cNvSpPr>
          <p:nvPr>
            <p:ph type="ftr" sz="quarter" idx="11"/>
          </p:nvPr>
        </p:nvSpPr>
        <p:spPr>
          <a:xfrm>
            <a:off x="338328" y="6492875"/>
            <a:ext cx="11228832" cy="365125"/>
          </a:xfrm>
        </p:spPr>
        <p:txBody>
          <a:bodyPr/>
          <a:lstStyle/>
          <a:p>
            <a:r>
              <a:rPr lang="en-US" i="1" dirty="0"/>
              <a:t>Image source: A Survey of Quantization Methods for Efficient Neural Network Inference – A. </a:t>
            </a:r>
            <a:r>
              <a:rPr lang="en-US" i="1" dirty="0" err="1"/>
              <a:t>Gholami</a:t>
            </a:r>
            <a:r>
              <a:rPr lang="en-US" i="1" dirty="0"/>
              <a:t> et al.</a:t>
            </a:r>
          </a:p>
        </p:txBody>
      </p:sp>
    </p:spTree>
    <p:extLst>
      <p:ext uri="{BB962C8B-B14F-4D97-AF65-F5344CB8AC3E}">
        <p14:creationId xmlns:p14="http://schemas.microsoft.com/office/powerpoint/2010/main" val="39064173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78B0C-385F-4346-9B22-C132CC3B843E}"/>
              </a:ext>
            </a:extLst>
          </p:cNvPr>
          <p:cNvSpPr>
            <a:spLocks noGrp="1"/>
          </p:cNvSpPr>
          <p:nvPr>
            <p:ph type="title"/>
          </p:nvPr>
        </p:nvSpPr>
        <p:spPr>
          <a:xfrm>
            <a:off x="338328" y="365125"/>
            <a:ext cx="11521440" cy="759587"/>
          </a:xfrm>
        </p:spPr>
        <p:txBody>
          <a:bodyPr/>
          <a:lstStyle/>
          <a:p>
            <a:r>
              <a:rPr lang="nl-NL" dirty="0"/>
              <a:t>We </a:t>
            </a:r>
            <a:r>
              <a:rPr lang="nl-NL" dirty="0" err="1"/>
              <a:t>need</a:t>
            </a:r>
            <a:r>
              <a:rPr lang="nl-NL" dirty="0"/>
              <a:t> </a:t>
            </a:r>
            <a:r>
              <a:rPr lang="nl-NL" dirty="0" err="1"/>
              <a:t>Efficient</a:t>
            </a:r>
            <a:r>
              <a:rPr lang="nl-NL" dirty="0"/>
              <a:t> </a:t>
            </a:r>
            <a:r>
              <a:rPr lang="nl-NL" dirty="0" err="1"/>
              <a:t>Deep</a:t>
            </a:r>
            <a:r>
              <a:rPr lang="nl-NL" dirty="0"/>
              <a:t> Learning!</a:t>
            </a:r>
          </a:p>
        </p:txBody>
      </p:sp>
      <p:sp>
        <p:nvSpPr>
          <p:cNvPr id="4" name="Tijdelijke aanduiding voor dianummer 3">
            <a:extLst>
              <a:ext uri="{FF2B5EF4-FFF2-40B4-BE49-F238E27FC236}">
                <a16:creationId xmlns:a16="http://schemas.microsoft.com/office/drawing/2014/main" id="{864F6C09-3267-41C4-B114-52C0487A6FD8}"/>
              </a:ext>
            </a:extLst>
          </p:cNvPr>
          <p:cNvSpPr>
            <a:spLocks noGrp="1"/>
          </p:cNvSpPr>
          <p:nvPr>
            <p:ph type="sldNum" sz="quarter" idx="12"/>
          </p:nvPr>
        </p:nvSpPr>
        <p:spPr>
          <a:xfrm>
            <a:off x="11567160" y="6492875"/>
            <a:ext cx="624840" cy="365125"/>
          </a:xfrm>
        </p:spPr>
        <p:txBody>
          <a:bodyPr/>
          <a:lstStyle/>
          <a:p>
            <a:fld id="{9494B51C-EBA0-4BC9-B4DC-4121C1E7A080}" type="slidenum">
              <a:rPr lang="en-US" smtClean="0"/>
              <a:pPr/>
              <a:t>74</a:t>
            </a:fld>
            <a:endParaRPr lang="en-US"/>
          </a:p>
        </p:txBody>
      </p:sp>
      <p:grpSp>
        <p:nvGrpSpPr>
          <p:cNvPr id="3" name="Groep 2">
            <a:extLst>
              <a:ext uri="{FF2B5EF4-FFF2-40B4-BE49-F238E27FC236}">
                <a16:creationId xmlns:a16="http://schemas.microsoft.com/office/drawing/2014/main" id="{A6BE784D-DFAB-4DB9-82CA-7CADC35C76C3}"/>
              </a:ext>
            </a:extLst>
          </p:cNvPr>
          <p:cNvGrpSpPr/>
          <p:nvPr/>
        </p:nvGrpSpPr>
        <p:grpSpPr>
          <a:xfrm>
            <a:off x="1599545" y="1322263"/>
            <a:ext cx="9513633" cy="3451954"/>
            <a:chOff x="1599545" y="1322263"/>
            <a:chExt cx="9513633" cy="3451954"/>
          </a:xfrm>
        </p:grpSpPr>
        <p:sp>
          <p:nvSpPr>
            <p:cNvPr id="9" name="Rechthoek 8">
              <a:extLst>
                <a:ext uri="{FF2B5EF4-FFF2-40B4-BE49-F238E27FC236}">
                  <a16:creationId xmlns:a16="http://schemas.microsoft.com/office/drawing/2014/main" id="{DAE9CD48-885E-4D4C-B73B-905607492764}"/>
                </a:ext>
              </a:extLst>
            </p:cNvPr>
            <p:cNvSpPr/>
            <p:nvPr/>
          </p:nvSpPr>
          <p:spPr>
            <a:xfrm>
              <a:off x="3980257" y="1322263"/>
              <a:ext cx="3666336" cy="4889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err="1"/>
                <a:t>Efficient</a:t>
              </a:r>
              <a:r>
                <a:rPr lang="nl-NL" sz="2000" dirty="0"/>
                <a:t> </a:t>
              </a:r>
              <a:r>
                <a:rPr lang="nl-NL" sz="2000" dirty="0" err="1"/>
                <a:t>Deep</a:t>
              </a:r>
              <a:r>
                <a:rPr lang="nl-NL" sz="2000" dirty="0"/>
                <a:t> Learning </a:t>
              </a:r>
              <a:r>
                <a:rPr lang="nl-NL" sz="2000" dirty="0" err="1"/>
                <a:t>Methods</a:t>
              </a:r>
              <a:endParaRPr lang="en-US" sz="2000" dirty="0"/>
            </a:p>
          </p:txBody>
        </p:sp>
        <p:sp>
          <p:nvSpPr>
            <p:cNvPr id="10" name="Rechthoek 9">
              <a:extLst>
                <a:ext uri="{FF2B5EF4-FFF2-40B4-BE49-F238E27FC236}">
                  <a16:creationId xmlns:a16="http://schemas.microsoft.com/office/drawing/2014/main" id="{9F8CCC56-527E-445B-8C4A-8685900DBCA6}"/>
                </a:ext>
              </a:extLst>
            </p:cNvPr>
            <p:cNvSpPr/>
            <p:nvPr/>
          </p:nvSpPr>
          <p:spPr>
            <a:xfrm>
              <a:off x="1599545" y="2501166"/>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Model </a:t>
              </a:r>
              <a:r>
                <a:rPr lang="nl-NL" sz="2000" dirty="0" err="1"/>
                <a:t>compression</a:t>
              </a:r>
              <a:endParaRPr lang="en-US" sz="2000" dirty="0"/>
            </a:p>
          </p:txBody>
        </p:sp>
        <p:sp>
          <p:nvSpPr>
            <p:cNvPr id="11" name="Rechthoek 10">
              <a:extLst>
                <a:ext uri="{FF2B5EF4-FFF2-40B4-BE49-F238E27FC236}">
                  <a16:creationId xmlns:a16="http://schemas.microsoft.com/office/drawing/2014/main" id="{B0251ECF-6C96-4E62-8301-803A7A4F3C90}"/>
                </a:ext>
              </a:extLst>
            </p:cNvPr>
            <p:cNvSpPr/>
            <p:nvPr/>
          </p:nvSpPr>
          <p:spPr>
            <a:xfrm>
              <a:off x="7384372" y="2501167"/>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Code </a:t>
              </a:r>
              <a:r>
                <a:rPr lang="nl-NL" sz="2000" dirty="0" err="1"/>
                <a:t>transformation</a:t>
              </a:r>
              <a:endParaRPr lang="en-US" sz="2000" dirty="0"/>
            </a:p>
          </p:txBody>
        </p:sp>
        <p:sp>
          <p:nvSpPr>
            <p:cNvPr id="12" name="Rechthoek 11">
              <a:extLst>
                <a:ext uri="{FF2B5EF4-FFF2-40B4-BE49-F238E27FC236}">
                  <a16:creationId xmlns:a16="http://schemas.microsoft.com/office/drawing/2014/main" id="{83EA2844-1EA8-4AEE-B067-9AD49B3F8BAD}"/>
                </a:ext>
              </a:extLst>
            </p:cNvPr>
            <p:cNvSpPr/>
            <p:nvPr/>
          </p:nvSpPr>
          <p:spPr>
            <a:xfrm>
              <a:off x="2967947" y="3227992"/>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err="1"/>
                <a:t>Pruning</a:t>
              </a:r>
              <a:endParaRPr lang="en-US" sz="2000" dirty="0"/>
            </a:p>
          </p:txBody>
        </p:sp>
        <p:sp>
          <p:nvSpPr>
            <p:cNvPr id="13" name="Rechthoek 12">
              <a:extLst>
                <a:ext uri="{FF2B5EF4-FFF2-40B4-BE49-F238E27FC236}">
                  <a16:creationId xmlns:a16="http://schemas.microsoft.com/office/drawing/2014/main" id="{FC412D00-8731-461E-82A0-C393AD7657F2}"/>
                </a:ext>
              </a:extLst>
            </p:cNvPr>
            <p:cNvSpPr/>
            <p:nvPr/>
          </p:nvSpPr>
          <p:spPr>
            <a:xfrm>
              <a:off x="2967947" y="3776050"/>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err="1"/>
                <a:t>Quantization</a:t>
              </a:r>
              <a:endParaRPr lang="en-US" sz="2000" dirty="0"/>
            </a:p>
          </p:txBody>
        </p:sp>
        <p:sp>
          <p:nvSpPr>
            <p:cNvPr id="14" name="Rechthoek 13">
              <a:extLst>
                <a:ext uri="{FF2B5EF4-FFF2-40B4-BE49-F238E27FC236}">
                  <a16:creationId xmlns:a16="http://schemas.microsoft.com/office/drawing/2014/main" id="{F8B834EE-3FBE-41CB-8893-2C88880F32D5}"/>
                </a:ext>
              </a:extLst>
            </p:cNvPr>
            <p:cNvSpPr/>
            <p:nvPr/>
          </p:nvSpPr>
          <p:spPr>
            <a:xfrm>
              <a:off x="2967947" y="4329717"/>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Compact model</a:t>
              </a:r>
              <a:endParaRPr lang="en-US" sz="2000" dirty="0"/>
            </a:p>
          </p:txBody>
        </p:sp>
        <p:sp>
          <p:nvSpPr>
            <p:cNvPr id="15" name="Rechthoek 14">
              <a:extLst>
                <a:ext uri="{FF2B5EF4-FFF2-40B4-BE49-F238E27FC236}">
                  <a16:creationId xmlns:a16="http://schemas.microsoft.com/office/drawing/2014/main" id="{4C278C22-DAC5-4E0A-AED5-354ECCC2354D}"/>
                </a:ext>
              </a:extLst>
            </p:cNvPr>
            <p:cNvSpPr/>
            <p:nvPr/>
          </p:nvSpPr>
          <p:spPr>
            <a:xfrm>
              <a:off x="8768672" y="3227263"/>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Loop </a:t>
              </a:r>
              <a:r>
                <a:rPr lang="nl-NL" sz="2000" dirty="0" err="1"/>
                <a:t>tiling</a:t>
              </a:r>
              <a:endParaRPr lang="en-US" sz="2000" dirty="0"/>
            </a:p>
          </p:txBody>
        </p:sp>
        <p:sp>
          <p:nvSpPr>
            <p:cNvPr id="16" name="Rechthoek 15">
              <a:extLst>
                <a:ext uri="{FF2B5EF4-FFF2-40B4-BE49-F238E27FC236}">
                  <a16:creationId xmlns:a16="http://schemas.microsoft.com/office/drawing/2014/main" id="{2D94445F-30FF-4F83-BF93-66C3B7E299CE}"/>
                </a:ext>
              </a:extLst>
            </p:cNvPr>
            <p:cNvSpPr/>
            <p:nvPr/>
          </p:nvSpPr>
          <p:spPr>
            <a:xfrm>
              <a:off x="8768672" y="3775321"/>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Loop </a:t>
              </a:r>
              <a:r>
                <a:rPr lang="nl-NL" sz="2000" dirty="0" err="1"/>
                <a:t>unrolling</a:t>
              </a:r>
              <a:endParaRPr lang="en-US" sz="2000" dirty="0"/>
            </a:p>
          </p:txBody>
        </p:sp>
        <p:sp>
          <p:nvSpPr>
            <p:cNvPr id="17" name="Rechthoek 16">
              <a:extLst>
                <a:ext uri="{FF2B5EF4-FFF2-40B4-BE49-F238E27FC236}">
                  <a16:creationId xmlns:a16="http://schemas.microsoft.com/office/drawing/2014/main" id="{A95CA2EF-ED16-492A-94D4-EDE71C81B3A3}"/>
                </a:ext>
              </a:extLst>
            </p:cNvPr>
            <p:cNvSpPr/>
            <p:nvPr/>
          </p:nvSpPr>
          <p:spPr>
            <a:xfrm>
              <a:off x="8768672" y="4328988"/>
              <a:ext cx="23445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000" dirty="0"/>
                <a:t>Operator </a:t>
              </a:r>
              <a:r>
                <a:rPr lang="nl-NL" sz="2000" dirty="0" err="1"/>
                <a:t>fusion</a:t>
              </a:r>
              <a:endParaRPr lang="en-US" sz="2000" dirty="0"/>
            </a:p>
          </p:txBody>
        </p:sp>
        <p:cxnSp>
          <p:nvCxnSpPr>
            <p:cNvPr id="19" name="Verbindingslijn: gebogen 18">
              <a:extLst>
                <a:ext uri="{FF2B5EF4-FFF2-40B4-BE49-F238E27FC236}">
                  <a16:creationId xmlns:a16="http://schemas.microsoft.com/office/drawing/2014/main" id="{34EAB6B9-0C61-4D5D-A4D5-DD33E9BB8F78}"/>
                </a:ext>
              </a:extLst>
            </p:cNvPr>
            <p:cNvCxnSpPr>
              <a:cxnSpLocks/>
              <a:stCxn id="11" idx="2"/>
              <a:endCxn id="17" idx="1"/>
            </p:cNvCxnSpPr>
            <p:nvPr/>
          </p:nvCxnSpPr>
          <p:spPr>
            <a:xfrm rot="16200000" flipH="1">
              <a:off x="7859863" y="3642428"/>
              <a:ext cx="1605571" cy="21204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 name="Verbindingslijn: gebogen 21">
              <a:extLst>
                <a:ext uri="{FF2B5EF4-FFF2-40B4-BE49-F238E27FC236}">
                  <a16:creationId xmlns:a16="http://schemas.microsoft.com/office/drawing/2014/main" id="{FA0A5E34-1161-4440-BC1B-9308D68E0A7F}"/>
                </a:ext>
              </a:extLst>
            </p:cNvPr>
            <p:cNvCxnSpPr>
              <a:cxnSpLocks/>
              <a:stCxn id="11" idx="2"/>
              <a:endCxn id="16" idx="1"/>
            </p:cNvCxnSpPr>
            <p:nvPr/>
          </p:nvCxnSpPr>
          <p:spPr>
            <a:xfrm rot="16200000" flipH="1">
              <a:off x="8136696" y="3365595"/>
              <a:ext cx="1051904" cy="21204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Verbindingslijn: gebogen 24">
              <a:extLst>
                <a:ext uri="{FF2B5EF4-FFF2-40B4-BE49-F238E27FC236}">
                  <a16:creationId xmlns:a16="http://schemas.microsoft.com/office/drawing/2014/main" id="{FBC77C64-46D5-47EF-97FB-F2FB4B69E067}"/>
                </a:ext>
              </a:extLst>
            </p:cNvPr>
            <p:cNvCxnSpPr>
              <a:cxnSpLocks/>
              <a:stCxn id="11" idx="2"/>
              <a:endCxn id="15" idx="1"/>
            </p:cNvCxnSpPr>
            <p:nvPr/>
          </p:nvCxnSpPr>
          <p:spPr>
            <a:xfrm rot="16200000" flipH="1">
              <a:off x="8410725" y="3091566"/>
              <a:ext cx="503846" cy="21204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1" name="Verbindingslijn: gebogen 30">
              <a:extLst>
                <a:ext uri="{FF2B5EF4-FFF2-40B4-BE49-F238E27FC236}">
                  <a16:creationId xmlns:a16="http://schemas.microsoft.com/office/drawing/2014/main" id="{D0BD8851-4933-4FD4-B564-E071DFA128C7}"/>
                </a:ext>
              </a:extLst>
            </p:cNvPr>
            <p:cNvCxnSpPr>
              <a:cxnSpLocks/>
              <a:stCxn id="10" idx="2"/>
              <a:endCxn id="12" idx="1"/>
            </p:cNvCxnSpPr>
            <p:nvPr/>
          </p:nvCxnSpPr>
          <p:spPr>
            <a:xfrm rot="16200000" flipH="1">
              <a:off x="2617584" y="3099879"/>
              <a:ext cx="504576" cy="1961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Verbindingslijn: gebogen 34">
              <a:extLst>
                <a:ext uri="{FF2B5EF4-FFF2-40B4-BE49-F238E27FC236}">
                  <a16:creationId xmlns:a16="http://schemas.microsoft.com/office/drawing/2014/main" id="{25914607-8D90-4065-A3EB-54DC5EE10FE0}"/>
                </a:ext>
              </a:extLst>
            </p:cNvPr>
            <p:cNvCxnSpPr>
              <a:cxnSpLocks/>
              <a:stCxn id="10" idx="2"/>
              <a:endCxn id="13" idx="1"/>
            </p:cNvCxnSpPr>
            <p:nvPr/>
          </p:nvCxnSpPr>
          <p:spPr>
            <a:xfrm rot="16200000" flipH="1">
              <a:off x="2343555" y="3373908"/>
              <a:ext cx="1052634" cy="1961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8" name="Verbindingslijn: gebogen 37">
              <a:extLst>
                <a:ext uri="{FF2B5EF4-FFF2-40B4-BE49-F238E27FC236}">
                  <a16:creationId xmlns:a16="http://schemas.microsoft.com/office/drawing/2014/main" id="{ABDFF058-DED9-4CEF-AA82-EFB9FE0DBE59}"/>
                </a:ext>
              </a:extLst>
            </p:cNvPr>
            <p:cNvCxnSpPr>
              <a:cxnSpLocks/>
              <a:stCxn id="10" idx="2"/>
              <a:endCxn id="14" idx="1"/>
            </p:cNvCxnSpPr>
            <p:nvPr/>
          </p:nvCxnSpPr>
          <p:spPr>
            <a:xfrm rot="16200000" flipH="1">
              <a:off x="2066722" y="3650741"/>
              <a:ext cx="1606301" cy="1961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9" name="Verbindingslijn: gebogen 48">
              <a:extLst>
                <a:ext uri="{FF2B5EF4-FFF2-40B4-BE49-F238E27FC236}">
                  <a16:creationId xmlns:a16="http://schemas.microsoft.com/office/drawing/2014/main" id="{AFCC0917-BFEF-4E0A-957B-7CBEFC48DF34}"/>
                </a:ext>
              </a:extLst>
            </p:cNvPr>
            <p:cNvCxnSpPr>
              <a:cxnSpLocks/>
              <a:stCxn id="9" idx="2"/>
              <a:endCxn id="10" idx="0"/>
            </p:cNvCxnSpPr>
            <p:nvPr/>
          </p:nvCxnSpPr>
          <p:spPr>
            <a:xfrm rot="5400000">
              <a:off x="3947636" y="635376"/>
              <a:ext cx="689953" cy="304162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2" name="Verbindingslijn: gebogen 51">
              <a:extLst>
                <a:ext uri="{FF2B5EF4-FFF2-40B4-BE49-F238E27FC236}">
                  <a16:creationId xmlns:a16="http://schemas.microsoft.com/office/drawing/2014/main" id="{F5CB0A8F-84EF-46E0-B5BD-B86135921D02}"/>
                </a:ext>
              </a:extLst>
            </p:cNvPr>
            <p:cNvCxnSpPr>
              <a:cxnSpLocks/>
              <a:stCxn id="9" idx="2"/>
              <a:endCxn id="11" idx="0"/>
            </p:cNvCxnSpPr>
            <p:nvPr/>
          </p:nvCxnSpPr>
          <p:spPr>
            <a:xfrm rot="16200000" flipH="1">
              <a:off x="6840048" y="784590"/>
              <a:ext cx="689954" cy="274320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sp>
        <p:nvSpPr>
          <p:cNvPr id="56" name="Rechthoek 55">
            <a:extLst>
              <a:ext uri="{FF2B5EF4-FFF2-40B4-BE49-F238E27FC236}">
                <a16:creationId xmlns:a16="http://schemas.microsoft.com/office/drawing/2014/main" id="{842E659F-9C6B-4B75-A660-843634570D6E}"/>
              </a:ext>
            </a:extLst>
          </p:cNvPr>
          <p:cNvSpPr/>
          <p:nvPr/>
        </p:nvSpPr>
        <p:spPr>
          <a:xfrm>
            <a:off x="1701823" y="5093917"/>
            <a:ext cx="2806701" cy="1116383"/>
          </a:xfrm>
          <a:prstGeom prst="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r>
              <a:rPr lang="nl-NL" sz="1600" dirty="0"/>
              <a:t>Goal: </a:t>
            </a:r>
            <a:r>
              <a:rPr lang="nl-NL" sz="1600" dirty="0" err="1"/>
              <a:t>Maximize</a:t>
            </a:r>
            <a:endParaRPr lang="nl-NL" sz="1600" dirty="0"/>
          </a:p>
          <a:p>
            <a:pPr marL="742950" lvl="1" indent="-285750">
              <a:buFontTx/>
              <a:buChar char="-"/>
            </a:pPr>
            <a:r>
              <a:rPr lang="nl-NL" sz="1600" dirty="0" err="1"/>
              <a:t>Compression</a:t>
            </a:r>
            <a:r>
              <a:rPr lang="nl-NL" sz="1600" dirty="0"/>
              <a:t> Ratio</a:t>
            </a:r>
          </a:p>
          <a:p>
            <a:pPr marL="742950" lvl="1" indent="-285750">
              <a:buFontTx/>
              <a:buChar char="-"/>
            </a:pPr>
            <a:r>
              <a:rPr lang="nl-NL" sz="1600" dirty="0" err="1"/>
              <a:t>Accuracy</a:t>
            </a:r>
            <a:endParaRPr lang="nl-NL" sz="1600" dirty="0"/>
          </a:p>
          <a:p>
            <a:pPr marL="742950" lvl="1" indent="-285750">
              <a:buFontTx/>
              <a:buChar char="-"/>
            </a:pPr>
            <a:r>
              <a:rPr lang="nl-NL" sz="1600" dirty="0"/>
              <a:t>Hardware </a:t>
            </a:r>
            <a:r>
              <a:rPr lang="nl-NL" sz="1600" dirty="0" err="1"/>
              <a:t>Usability</a:t>
            </a:r>
            <a:endParaRPr lang="en-US" sz="1600" dirty="0"/>
          </a:p>
        </p:txBody>
      </p:sp>
      <p:sp>
        <p:nvSpPr>
          <p:cNvPr id="57" name="Rechthoek 56">
            <a:extLst>
              <a:ext uri="{FF2B5EF4-FFF2-40B4-BE49-F238E27FC236}">
                <a16:creationId xmlns:a16="http://schemas.microsoft.com/office/drawing/2014/main" id="{22147228-3C9A-4ACD-8EDD-CB1466D3D771}"/>
              </a:ext>
            </a:extLst>
          </p:cNvPr>
          <p:cNvSpPr/>
          <p:nvPr/>
        </p:nvSpPr>
        <p:spPr>
          <a:xfrm>
            <a:off x="7486650" y="5093917"/>
            <a:ext cx="2806701" cy="1116383"/>
          </a:xfrm>
          <a:prstGeom prst="rect">
            <a:avLst/>
          </a:prstGeom>
          <a:ln>
            <a:prstDash val="sysDash"/>
          </a:ln>
        </p:spPr>
        <p:style>
          <a:lnRef idx="2">
            <a:schemeClr val="dk1"/>
          </a:lnRef>
          <a:fillRef idx="1">
            <a:schemeClr val="lt1"/>
          </a:fillRef>
          <a:effectRef idx="0">
            <a:schemeClr val="dk1"/>
          </a:effectRef>
          <a:fontRef idx="minor">
            <a:schemeClr val="dk1"/>
          </a:fontRef>
        </p:style>
        <p:txBody>
          <a:bodyPr rtlCol="0" anchor="t"/>
          <a:lstStyle/>
          <a:p>
            <a:r>
              <a:rPr lang="nl-NL" sz="1600" dirty="0"/>
              <a:t>Goal: </a:t>
            </a:r>
            <a:r>
              <a:rPr lang="nl-NL" sz="1600" dirty="0" err="1"/>
              <a:t>Apply</a:t>
            </a:r>
            <a:r>
              <a:rPr lang="nl-NL" sz="1600" dirty="0"/>
              <a:t> code </a:t>
            </a:r>
            <a:r>
              <a:rPr lang="nl-NL" sz="1600" dirty="0" err="1"/>
              <a:t>optimizations</a:t>
            </a:r>
            <a:r>
              <a:rPr lang="nl-NL" sz="1600" dirty="0"/>
              <a:t> </a:t>
            </a:r>
            <a:r>
              <a:rPr lang="nl-NL" sz="1600" dirty="0" err="1"/>
              <a:t>to</a:t>
            </a:r>
            <a:r>
              <a:rPr lang="nl-NL" sz="1600" dirty="0"/>
              <a:t> </a:t>
            </a:r>
            <a:r>
              <a:rPr lang="nl-NL" sz="1600" dirty="0" err="1"/>
              <a:t>maximize</a:t>
            </a:r>
            <a:endParaRPr lang="nl-NL" sz="1600" dirty="0"/>
          </a:p>
          <a:p>
            <a:pPr marL="742950" lvl="1" indent="-285750">
              <a:buFontTx/>
              <a:buChar char="-"/>
            </a:pPr>
            <a:r>
              <a:rPr lang="nl-NL" sz="1600" dirty="0"/>
              <a:t>Hardware </a:t>
            </a:r>
            <a:r>
              <a:rPr lang="nl-NL" sz="1600" dirty="0" err="1"/>
              <a:t>Usability</a:t>
            </a:r>
            <a:endParaRPr lang="nl-NL" sz="1600" dirty="0"/>
          </a:p>
          <a:p>
            <a:endParaRPr lang="en-US" sz="1600" dirty="0"/>
          </a:p>
        </p:txBody>
      </p:sp>
    </p:spTree>
    <p:extLst>
      <p:ext uri="{BB962C8B-B14F-4D97-AF65-F5344CB8AC3E}">
        <p14:creationId xmlns:p14="http://schemas.microsoft.com/office/powerpoint/2010/main" val="3327215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29D54-49BA-412D-847E-E7120E159558}"/>
              </a:ext>
            </a:extLst>
          </p:cNvPr>
          <p:cNvSpPr>
            <a:spLocks noGrp="1"/>
          </p:cNvSpPr>
          <p:nvPr>
            <p:ph type="title"/>
          </p:nvPr>
        </p:nvSpPr>
        <p:spPr/>
        <p:txBody>
          <a:bodyPr/>
          <a:lstStyle/>
          <a:p>
            <a:r>
              <a:rPr lang="nl-NL" dirty="0" err="1"/>
              <a:t>Typical</a:t>
            </a:r>
            <a:r>
              <a:rPr lang="nl-NL" dirty="0"/>
              <a:t> data formats </a:t>
            </a:r>
            <a:r>
              <a:rPr lang="nl-NL" dirty="0" err="1"/>
              <a:t>used</a:t>
            </a:r>
            <a:r>
              <a:rPr lang="nl-NL" dirty="0"/>
              <a:t> in </a:t>
            </a:r>
            <a:r>
              <a:rPr lang="nl-NL" dirty="0" err="1"/>
              <a:t>DNNs</a:t>
            </a:r>
            <a:endParaRPr lang="en-US" dirty="0"/>
          </a:p>
        </p:txBody>
      </p:sp>
      <mc:AlternateContent xmlns:mc="http://schemas.openxmlformats.org/markup-compatibility/2006" xmlns:a14="http://schemas.microsoft.com/office/drawing/2010/main">
        <mc:Choice Requires="a14">
          <p:graphicFrame>
            <p:nvGraphicFramePr>
              <p:cNvPr id="5" name="Tabel 5">
                <a:extLst>
                  <a:ext uri="{FF2B5EF4-FFF2-40B4-BE49-F238E27FC236}">
                    <a16:creationId xmlns:a16="http://schemas.microsoft.com/office/drawing/2014/main" id="{99B6857C-DF51-422A-B7D6-EDA46973CCD4}"/>
                  </a:ext>
                </a:extLst>
              </p:cNvPr>
              <p:cNvGraphicFramePr>
                <a:graphicFrameLocks noGrp="1"/>
              </p:cNvGraphicFramePr>
              <p:nvPr>
                <p:ph idx="1"/>
              </p:nvPr>
            </p:nvGraphicFramePr>
            <p:xfrm>
              <a:off x="338138" y="1271588"/>
              <a:ext cx="11761492" cy="5088128"/>
            </p:xfrm>
            <a:graphic>
              <a:graphicData uri="http://schemas.openxmlformats.org/drawingml/2006/table">
                <a:tbl>
                  <a:tblPr firstRow="1">
                    <a:tableStyleId>{2D5ABB26-0587-4C30-8999-92F81FD0307C}</a:tableStyleId>
                  </a:tblPr>
                  <a:tblGrid>
                    <a:gridCol w="1789851">
                      <a:extLst>
                        <a:ext uri="{9D8B030D-6E8A-4147-A177-3AD203B41FA5}">
                          <a16:colId xmlns:a16="http://schemas.microsoft.com/office/drawing/2014/main" val="4232655316"/>
                        </a:ext>
                      </a:extLst>
                    </a:gridCol>
                    <a:gridCol w="208280">
                      <a:extLst>
                        <a:ext uri="{9D8B030D-6E8A-4147-A177-3AD203B41FA5}">
                          <a16:colId xmlns:a16="http://schemas.microsoft.com/office/drawing/2014/main" val="58312780"/>
                        </a:ext>
                      </a:extLst>
                    </a:gridCol>
                    <a:gridCol w="361853">
                      <a:extLst>
                        <a:ext uri="{9D8B030D-6E8A-4147-A177-3AD203B41FA5}">
                          <a16:colId xmlns:a16="http://schemas.microsoft.com/office/drawing/2014/main" val="771171409"/>
                        </a:ext>
                      </a:extLst>
                    </a:gridCol>
                    <a:gridCol w="342808">
                      <a:extLst>
                        <a:ext uri="{9D8B030D-6E8A-4147-A177-3AD203B41FA5}">
                          <a16:colId xmlns:a16="http://schemas.microsoft.com/office/drawing/2014/main" val="3474785399"/>
                        </a:ext>
                      </a:extLst>
                    </a:gridCol>
                    <a:gridCol w="400686">
                      <a:extLst>
                        <a:ext uri="{9D8B030D-6E8A-4147-A177-3AD203B41FA5}">
                          <a16:colId xmlns:a16="http://schemas.microsoft.com/office/drawing/2014/main" val="836967391"/>
                        </a:ext>
                      </a:extLst>
                    </a:gridCol>
                    <a:gridCol w="355505">
                      <a:extLst>
                        <a:ext uri="{9D8B030D-6E8A-4147-A177-3AD203B41FA5}">
                          <a16:colId xmlns:a16="http://schemas.microsoft.com/office/drawing/2014/main" val="1249316210"/>
                        </a:ext>
                      </a:extLst>
                    </a:gridCol>
                    <a:gridCol w="368202">
                      <a:extLst>
                        <a:ext uri="{9D8B030D-6E8A-4147-A177-3AD203B41FA5}">
                          <a16:colId xmlns:a16="http://schemas.microsoft.com/office/drawing/2014/main" val="3896517803"/>
                        </a:ext>
                      </a:extLst>
                    </a:gridCol>
                    <a:gridCol w="361950">
                      <a:extLst>
                        <a:ext uri="{9D8B030D-6E8A-4147-A177-3AD203B41FA5}">
                          <a16:colId xmlns:a16="http://schemas.microsoft.com/office/drawing/2014/main" val="1036836809"/>
                        </a:ext>
                      </a:extLst>
                    </a:gridCol>
                    <a:gridCol w="405207">
                      <a:extLst>
                        <a:ext uri="{9D8B030D-6E8A-4147-A177-3AD203B41FA5}">
                          <a16:colId xmlns:a16="http://schemas.microsoft.com/office/drawing/2014/main" val="465730785"/>
                        </a:ext>
                      </a:extLst>
                    </a:gridCol>
                    <a:gridCol w="432428">
                      <a:extLst>
                        <a:ext uri="{9D8B030D-6E8A-4147-A177-3AD203B41FA5}">
                          <a16:colId xmlns:a16="http://schemas.microsoft.com/office/drawing/2014/main" val="3718764646"/>
                        </a:ext>
                      </a:extLst>
                    </a:gridCol>
                    <a:gridCol w="361853">
                      <a:extLst>
                        <a:ext uri="{9D8B030D-6E8A-4147-A177-3AD203B41FA5}">
                          <a16:colId xmlns:a16="http://schemas.microsoft.com/office/drawing/2014/main" val="3335079167"/>
                        </a:ext>
                      </a:extLst>
                    </a:gridCol>
                    <a:gridCol w="380899">
                      <a:extLst>
                        <a:ext uri="{9D8B030D-6E8A-4147-A177-3AD203B41FA5}">
                          <a16:colId xmlns:a16="http://schemas.microsoft.com/office/drawing/2014/main" val="2096520341"/>
                        </a:ext>
                      </a:extLst>
                    </a:gridCol>
                    <a:gridCol w="412640">
                      <a:extLst>
                        <a:ext uri="{9D8B030D-6E8A-4147-A177-3AD203B41FA5}">
                          <a16:colId xmlns:a16="http://schemas.microsoft.com/office/drawing/2014/main" val="708013599"/>
                        </a:ext>
                      </a:extLst>
                    </a:gridCol>
                    <a:gridCol w="380899">
                      <a:extLst>
                        <a:ext uri="{9D8B030D-6E8A-4147-A177-3AD203B41FA5}">
                          <a16:colId xmlns:a16="http://schemas.microsoft.com/office/drawing/2014/main" val="3997120347"/>
                        </a:ext>
                      </a:extLst>
                    </a:gridCol>
                    <a:gridCol w="380899">
                      <a:extLst>
                        <a:ext uri="{9D8B030D-6E8A-4147-A177-3AD203B41FA5}">
                          <a16:colId xmlns:a16="http://schemas.microsoft.com/office/drawing/2014/main" val="1330200956"/>
                        </a:ext>
                      </a:extLst>
                    </a:gridCol>
                    <a:gridCol w="355505">
                      <a:extLst>
                        <a:ext uri="{9D8B030D-6E8A-4147-A177-3AD203B41FA5}">
                          <a16:colId xmlns:a16="http://schemas.microsoft.com/office/drawing/2014/main" val="2879741642"/>
                        </a:ext>
                      </a:extLst>
                    </a:gridCol>
                    <a:gridCol w="387247">
                      <a:extLst>
                        <a:ext uri="{9D8B030D-6E8A-4147-A177-3AD203B41FA5}">
                          <a16:colId xmlns:a16="http://schemas.microsoft.com/office/drawing/2014/main" val="820366612"/>
                        </a:ext>
                      </a:extLst>
                    </a:gridCol>
                    <a:gridCol w="418989">
                      <a:extLst>
                        <a:ext uri="{9D8B030D-6E8A-4147-A177-3AD203B41FA5}">
                          <a16:colId xmlns:a16="http://schemas.microsoft.com/office/drawing/2014/main" val="2514883553"/>
                        </a:ext>
                      </a:extLst>
                    </a:gridCol>
                    <a:gridCol w="208280">
                      <a:extLst>
                        <a:ext uri="{9D8B030D-6E8A-4147-A177-3AD203B41FA5}">
                          <a16:colId xmlns:a16="http://schemas.microsoft.com/office/drawing/2014/main" val="618802481"/>
                        </a:ext>
                      </a:extLst>
                    </a:gridCol>
                    <a:gridCol w="1848139">
                      <a:extLst>
                        <a:ext uri="{9D8B030D-6E8A-4147-A177-3AD203B41FA5}">
                          <a16:colId xmlns:a16="http://schemas.microsoft.com/office/drawing/2014/main" val="1610149014"/>
                        </a:ext>
                      </a:extLst>
                    </a:gridCol>
                    <a:gridCol w="1599372">
                      <a:extLst>
                        <a:ext uri="{9D8B030D-6E8A-4147-A177-3AD203B41FA5}">
                          <a16:colId xmlns:a16="http://schemas.microsoft.com/office/drawing/2014/main" val="2861830263"/>
                        </a:ext>
                      </a:extLst>
                    </a:gridCol>
                  </a:tblGrid>
                  <a:tr h="370840">
                    <a:tc gridSpan="2">
                      <a:txBody>
                        <a:bodyPr/>
                        <a:lstStyle/>
                        <a:p>
                          <a:r>
                            <a:rPr lang="nl-NL" b="1" dirty="0" err="1"/>
                            <a:t>Number</a:t>
                          </a:r>
                          <a:r>
                            <a:rPr lang="nl-NL" b="1" dirty="0"/>
                            <a:t> formats</a:t>
                          </a:r>
                          <a:endParaRPr lang="en-US" b="1" dirty="0"/>
                        </a:p>
                      </a:txBody>
                      <a:tcPr anchor="ctr"/>
                    </a:tc>
                    <a:tc hMerge="1">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pPr algn="l"/>
                          <a:r>
                            <a:rPr lang="nl-NL" b="1" dirty="0" err="1"/>
                            <a:t>Dynamic</a:t>
                          </a:r>
                          <a:r>
                            <a:rPr lang="nl-NL" b="1" dirty="0"/>
                            <a:t> Range</a:t>
                          </a:r>
                          <a:endParaRPr lang="en-US" b="1" dirty="0"/>
                        </a:p>
                      </a:txBody>
                      <a:tcPr anchor="ctr"/>
                    </a:tc>
                    <a:tc>
                      <a:txBody>
                        <a:bodyPr/>
                        <a:lstStyle/>
                        <a:p>
                          <a:pPr algn="l"/>
                          <a:r>
                            <a:rPr lang="nl-NL" b="1" dirty="0" err="1"/>
                            <a:t>Relative</a:t>
                          </a:r>
                          <a:r>
                            <a:rPr lang="nl-NL" b="1" dirty="0"/>
                            <a:t> Precision</a:t>
                          </a:r>
                          <a:endParaRPr lang="en-US" b="1" dirty="0"/>
                        </a:p>
                      </a:txBody>
                      <a:tcPr anchor="ctr"/>
                    </a:tc>
                    <a:extLst>
                      <a:ext uri="{0D108BD9-81ED-4DB2-BD59-A6C34878D82A}">
                        <a16:rowId xmlns:a16="http://schemas.microsoft.com/office/drawing/2014/main" val="2493395421"/>
                      </a:ext>
                    </a:extLst>
                  </a:tr>
                  <a:tr h="370840">
                    <a:tc>
                      <a:txBody>
                        <a:bodyPr/>
                        <a:lstStyle/>
                        <a:p>
                          <a:endParaRPr lang="en-US" dirty="0"/>
                        </a:p>
                      </a:txBody>
                      <a:tcPr anchor="ctr"/>
                    </a:tc>
                    <a:tc>
                      <a:txBody>
                        <a:bodyPr/>
                        <a:lstStyle/>
                        <a:p>
                          <a:endParaRPr lang="en-US"/>
                        </a:p>
                      </a:txBody>
                      <a:tcPr anchor="ctr"/>
                    </a:tc>
                    <a:tc>
                      <a:txBody>
                        <a:bodyPr/>
                        <a:lstStyle/>
                        <a:p>
                          <a:endParaRPr lang="en-US"/>
                        </a:p>
                      </a:txBody>
                      <a:tcPr anchor="ctr"/>
                    </a:tc>
                    <a:tc gridSpan="8">
                      <a:txBody>
                        <a:bodyPr/>
                        <a:lstStyle/>
                        <a:p>
                          <a:pPr algn="ctr"/>
                          <a:r>
                            <a:rPr lang="nl-NL" dirty="0"/>
                            <a:t>8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7">
                      <a:txBody>
                        <a:bodyPr/>
                        <a:lstStyle/>
                        <a:p>
                          <a:pPr algn="ctr"/>
                          <a:r>
                            <a:rPr lang="nl-NL" dirty="0"/>
                            <a:t>23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dirty="0"/>
                        </a:p>
                      </a:txBody>
                      <a:tcPr anchor="ctr"/>
                    </a:tc>
                    <a:tc>
                      <a:txBody>
                        <a:bodyPr/>
                        <a:lstStyle/>
                        <a:p>
                          <a:pPr algn="l"/>
                          <a:endParaRPr lang="en-US"/>
                        </a:p>
                      </a:txBody>
                      <a:tcPr anchor="ctr"/>
                    </a:tc>
                    <a:tc>
                      <a:txBody>
                        <a:bodyPr/>
                        <a:lstStyle/>
                        <a:p>
                          <a:pPr algn="l"/>
                          <a:endParaRPr lang="en-US"/>
                        </a:p>
                      </a:txBody>
                      <a:tcPr anchor="ctr"/>
                    </a:tc>
                    <a:extLst>
                      <a:ext uri="{0D108BD9-81ED-4DB2-BD59-A6C34878D82A}">
                        <a16:rowId xmlns:a16="http://schemas.microsoft.com/office/drawing/2014/main" val="193033785"/>
                      </a:ext>
                    </a:extLst>
                  </a:tr>
                  <a:tr h="370840">
                    <a:tc>
                      <a:txBody>
                        <a:bodyPr/>
                        <a:lstStyle/>
                        <a:p>
                          <a:r>
                            <a:rPr lang="nl-NL" dirty="0"/>
                            <a:t>float32</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a:t>
                          </a:r>
                          <a:endParaRPr lang="en-US" dirty="0">
                            <a:solidFill>
                              <a:srgbClr val="000000"/>
                            </a:solidFill>
                          </a:endParaRPr>
                        </a:p>
                      </a:txBody>
                      <a:tcPr anchor="ct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pPr algn="l"/>
                          <a14:m>
                            <m:oMathPara xmlns:m="http://schemas.openxmlformats.org/officeDocument/2006/math">
                              <m:oMathParaPr>
                                <m:jc m:val="left"/>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r>
                                  <a:rPr lang="nl-NL" b="0" i="1" smtClean="0">
                                    <a:latin typeface="Cambria Math" panose="02040503050406030204" pitchFamily="18" charset="0"/>
                                  </a:rPr>
                                  <m:t> </m:t>
                                </m:r>
                                <m:r>
                                  <m:rPr>
                                    <m:nor/>
                                  </m:rPr>
                                  <a:rPr lang="nl-NL" b="0" i="0" smtClean="0">
                                    <a:latin typeface="Cambria Math" panose="02040503050406030204" pitchFamily="18" charset="0"/>
                                  </a:rPr>
                                  <m:t>to</m:t>
                                </m:r>
                                <m:r>
                                  <a:rPr lang="nl-NL" b="0" i="1" smtClean="0">
                                    <a:latin typeface="Cambria Math" panose="02040503050406030204" pitchFamily="18" charset="0"/>
                                  </a:rPr>
                                  <m:t> </m:t>
                                </m:r>
                                <m:sSup>
                                  <m:sSupPr>
                                    <m:ctrlPr>
                                      <a:rPr lang="nl-NL" b="0" i="1" smtClean="0">
                                        <a:latin typeface="Cambria Math" panose="02040503050406030204" pitchFamily="18" charset="0"/>
                                      </a:rPr>
                                    </m:ctrlPr>
                                  </m:sSupPr>
                                  <m:e>
                                    <m:r>
                                      <a:rPr lang="nl-NL" b="0" i="1" smtClean="0">
                                        <a:latin typeface="Cambria Math" panose="02040503050406030204" pitchFamily="18" charset="0"/>
                                      </a:rPr>
                                      <m:t>3</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oMath>
                            </m:oMathPara>
                          </a14:m>
                          <a:endParaRPr lang="en-US" dirty="0">
                            <a:latin typeface="Cambria Math" panose="02040503050406030204" pitchFamily="18" charset="0"/>
                            <a:ea typeface="Cambria Math" panose="02040503050406030204" pitchFamily="18" charset="0"/>
                          </a:endParaRPr>
                        </a:p>
                      </a:txBody>
                      <a:tcPr anchor="ctr"/>
                    </a:tc>
                    <a:tc>
                      <a:txBody>
                        <a:bodyPr/>
                        <a:lstStyle/>
                        <a:p>
                          <a:pPr algn="l"/>
                          <a14:m>
                            <m:oMathPara xmlns:m="http://schemas.openxmlformats.org/officeDocument/2006/math">
                              <m:oMathParaPr>
                                <m:jc m:val="left"/>
                              </m:oMathParaPr>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nl-NL" b="0" smtClean="0">
                                        <a:latin typeface="Cambria Math" panose="02040503050406030204" pitchFamily="18" charset="0"/>
                                        <a:ea typeface="Cambria Math" panose="02040503050406030204" pitchFamily="18" charset="0"/>
                                      </a:rPr>
                                      <m:t>6</m:t>
                                    </m:r>
                                    <m:r>
                                      <m:rPr>
                                        <m:nor/>
                                      </m:rPr>
                                      <a:rPr lang="nl-NL" b="0" smtClean="0">
                                        <a:latin typeface="Cambria Math" panose="02040503050406030204" pitchFamily="18" charset="0"/>
                                        <a:ea typeface="Cambria Math" panose="02040503050406030204" pitchFamily="18" charset="0"/>
                                      </a:rPr>
                                      <m:t>e</m:t>
                                    </m:r>
                                  </m:e>
                                  <m:sup>
                                    <m:r>
                                      <a:rPr lang="nl-NL" b="0" smtClean="0">
                                        <a:latin typeface="Cambria Math" panose="02040503050406030204" pitchFamily="18" charset="0"/>
                                        <a:ea typeface="Cambria Math" panose="02040503050406030204" pitchFamily="18" charset="0"/>
                                      </a:rPr>
                                      <m:t>−6</m:t>
                                    </m:r>
                                  </m:sup>
                                </m:sSup>
                                <m:r>
                                  <a:rPr lang="nl-NL" b="0" smtClean="0">
                                    <a:latin typeface="Cambria Math" panose="02040503050406030204" pitchFamily="18" charset="0"/>
                                    <a:ea typeface="Cambria Math" panose="02040503050406030204" pitchFamily="18" charset="0"/>
                                  </a:rPr>
                                  <m:t>%</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642567215"/>
                      </a:ext>
                    </a:extLst>
                  </a:tr>
                  <a:tr h="370840">
                    <a:tc>
                      <a:txBody>
                        <a:bodyPr/>
                        <a:lstStyle/>
                        <a:p>
                          <a:endParaRPr lang="en-US"/>
                        </a:p>
                      </a:txBody>
                      <a:tcPr anchor="ctr"/>
                    </a:tc>
                    <a:tc>
                      <a:txBody>
                        <a:bodyPr/>
                        <a:lstStyle/>
                        <a:p>
                          <a:endParaRPr lang="en-US" dirty="0"/>
                        </a:p>
                      </a:txBody>
                      <a:tcPr anchor="ctr"/>
                    </a:tc>
                    <a:tc>
                      <a:txBody>
                        <a:bodyPr/>
                        <a:lstStyle/>
                        <a:p>
                          <a:endParaRPr lang="en-US" dirty="0"/>
                        </a:p>
                      </a:txBody>
                      <a:tcPr anchor="ctr"/>
                    </a:tc>
                    <a:tc gridSpan="8">
                      <a:txBody>
                        <a:bodyPr/>
                        <a:lstStyle/>
                        <a:p>
                          <a:pPr algn="ctr"/>
                          <a:r>
                            <a:rPr lang="nl-NL" dirty="0"/>
                            <a:t>8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6">
                      <a:txBody>
                        <a:bodyPr/>
                        <a:lstStyle/>
                        <a:p>
                          <a:pPr algn="ctr"/>
                          <a:r>
                            <a:rPr lang="nl-NL" dirty="0"/>
                            <a:t>10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lnB>
                          <a:noFill/>
                        </a:lnB>
                      </a:tcP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endParaRPr lang="en-US"/>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4000928308"/>
                      </a:ext>
                    </a:extLst>
                  </a:tr>
                  <a:tr h="370840">
                    <a:tc>
                      <a:txBody>
                        <a:bodyPr/>
                        <a:lstStyle/>
                        <a:p>
                          <a:r>
                            <a:rPr lang="nl-NL" dirty="0"/>
                            <a:t>tensorfloat32</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lnR>
                          <a:noFill/>
                        </a:ln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nl-NL" dirty="0">
                              <a:solidFill>
                                <a:srgbClr val="000000"/>
                              </a:solidFill>
                            </a:rPr>
                            <a:t>~</a:t>
                          </a:r>
                          <a:endParaRPr lang="en-US" dirty="0">
                            <a:solidFill>
                              <a:srgbClr val="000000"/>
                            </a:solidFill>
                          </a:endParaRPr>
                        </a:p>
                      </a:txBody>
                      <a:tcPr anchor="ctr">
                        <a:lnL>
                          <a:noFill/>
                        </a:lnL>
                        <a:noFill/>
                      </a:tcPr>
                    </a:tc>
                    <a:tc>
                      <a:txBody>
                        <a:bodyPr/>
                        <a:lstStyle/>
                        <a:p>
                          <a:r>
                            <a:rPr lang="nl-NL" dirty="0">
                              <a:solidFill>
                                <a:srgbClr val="000000"/>
                              </a:solidFill>
                            </a:rPr>
                            <a:t>X</a:t>
                          </a:r>
                          <a:endParaRPr lang="en-US" dirty="0">
                            <a:solidFill>
                              <a:srgbClr val="000000"/>
                            </a:solidFill>
                          </a:endParaRPr>
                        </a:p>
                      </a:txBody>
                      <a:tcPr anchor="ctr">
                        <a:solidFill>
                          <a:schemeClr val="accent1">
                            <a:lumMod val="20000"/>
                            <a:lumOff val="80000"/>
                          </a:schemeClr>
                        </a:solidFill>
                      </a:tcPr>
                    </a:tc>
                    <a:tc>
                      <a:txBody>
                        <a:bodyPr/>
                        <a:lstStyle/>
                        <a:p>
                          <a:r>
                            <a:rPr lang="nl-NL" dirty="0">
                              <a:solidFill>
                                <a:srgbClr val="000000"/>
                              </a:solidFill>
                            </a:rPr>
                            <a:t>X</a:t>
                          </a:r>
                          <a:endParaRPr lang="en-US" dirty="0">
                            <a:solidFill>
                              <a:srgbClr val="000000"/>
                            </a:solidFill>
                          </a:endParaRPr>
                        </a:p>
                      </a:txBody>
                      <a:tcPr anchor="ctr">
                        <a:solidFill>
                          <a:schemeClr val="accent1">
                            <a:lumMod val="20000"/>
                            <a:lumOff val="80000"/>
                          </a:schemeClr>
                        </a:solidFill>
                      </a:tcPr>
                    </a:tc>
                    <a:tc>
                      <a:txBody>
                        <a:bodyPr/>
                        <a:lstStyle/>
                        <a:p>
                          <a:endParaRPr lang="en-US" dirty="0"/>
                        </a:p>
                      </a:txBody>
                      <a:tcPr anchor="ctr"/>
                    </a:tc>
                    <a:tc>
                      <a:txBody>
                        <a:bodyPr/>
                        <a:lstStyle/>
                        <a:p>
                          <a:pPr algn="l"/>
                          <a14:m>
                            <m:oMathPara xmlns:m="http://schemas.openxmlformats.org/officeDocument/2006/math">
                              <m:oMathParaPr>
                                <m:jc m:val="left"/>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r>
                                  <a:rPr lang="nl-NL" b="0" i="1" smtClean="0">
                                    <a:latin typeface="Cambria Math" panose="02040503050406030204" pitchFamily="18" charset="0"/>
                                  </a:rPr>
                                  <m:t> </m:t>
                                </m:r>
                                <m:r>
                                  <m:rPr>
                                    <m:nor/>
                                  </m:rPr>
                                  <a:rPr lang="nl-NL" b="0" i="0" smtClean="0">
                                    <a:latin typeface="Cambria Math" panose="02040503050406030204" pitchFamily="18" charset="0"/>
                                  </a:rPr>
                                  <m:t>to</m:t>
                                </m:r>
                                <m:r>
                                  <a:rPr lang="nl-NL" b="0" i="1" smtClean="0">
                                    <a:latin typeface="Cambria Math" panose="02040503050406030204" pitchFamily="18" charset="0"/>
                                  </a:rPr>
                                  <m:t> </m:t>
                                </m:r>
                                <m:sSup>
                                  <m:sSupPr>
                                    <m:ctrlPr>
                                      <a:rPr lang="nl-NL" b="0" i="1" smtClean="0">
                                        <a:latin typeface="Cambria Math" panose="02040503050406030204" pitchFamily="18" charset="0"/>
                                      </a:rPr>
                                    </m:ctrlPr>
                                  </m:sSupPr>
                                  <m:e>
                                    <m:r>
                                      <a:rPr lang="nl-NL" b="0" i="1" smtClean="0">
                                        <a:latin typeface="Cambria Math" panose="02040503050406030204" pitchFamily="18" charset="0"/>
                                      </a:rPr>
                                      <m:t>3</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oMath>
                            </m:oMathPara>
                          </a14:m>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smtClean="0">
                                    <a:latin typeface="Cambria Math" panose="02040503050406030204" pitchFamily="18" charset="0"/>
                                    <a:ea typeface="Cambria Math" panose="02040503050406030204" pitchFamily="18" charset="0"/>
                                  </a:rPr>
                                  <m:t>0.05%</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4031882440"/>
                      </a:ext>
                    </a:extLst>
                  </a:tr>
                  <a:tr h="370840">
                    <a:tc>
                      <a:txBody>
                        <a:bodyPr/>
                        <a:lstStyle/>
                        <a:p>
                          <a:endParaRPr lang="en-US"/>
                        </a:p>
                      </a:txBody>
                      <a:tcPr anchor="ctr"/>
                    </a:tc>
                    <a:tc>
                      <a:txBody>
                        <a:bodyPr/>
                        <a:lstStyle/>
                        <a:p>
                          <a:endParaRPr lang="en-US"/>
                        </a:p>
                      </a:txBody>
                      <a:tcPr anchor="ctr"/>
                    </a:tc>
                    <a:tc>
                      <a:txBody>
                        <a:bodyPr/>
                        <a:lstStyle/>
                        <a:p>
                          <a:endParaRPr lang="en-US"/>
                        </a:p>
                      </a:txBody>
                      <a:tcPr anchor="ctr"/>
                    </a:tc>
                    <a:tc gridSpan="5">
                      <a:txBody>
                        <a:bodyPr/>
                        <a:lstStyle/>
                        <a:p>
                          <a:pPr algn="ctr"/>
                          <a:r>
                            <a:rPr lang="nl-NL" dirty="0"/>
                            <a:t>5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10">
                      <a:txBody>
                        <a:bodyPr/>
                        <a:lstStyle/>
                        <a:p>
                          <a:pPr algn="ctr"/>
                          <a:r>
                            <a:rPr lang="nl-NL" dirty="0"/>
                            <a:t>10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lnT>
                          <a:noFill/>
                        </a:lnT>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2203313675"/>
                      </a:ext>
                    </a:extLst>
                  </a:tr>
                  <a:tr h="135762">
                    <a:tc>
                      <a:txBody>
                        <a:bodyPr/>
                        <a:lstStyle/>
                        <a:p>
                          <a:r>
                            <a:rPr lang="nl-NL" dirty="0"/>
                            <a:t>float16</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a:p>
                      </a:txBody>
                      <a:tcPr anchor="ctr"/>
                    </a:tc>
                    <a:tc>
                      <a:txBody>
                        <a:bodyPr/>
                        <a:lstStyle/>
                        <a:p>
                          <a:pPr algn="l"/>
                          <a14:m>
                            <m:oMathPara xmlns:m="http://schemas.openxmlformats.org/officeDocument/2006/math">
                              <m:oMathParaPr>
                                <m:jc m:val="left"/>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6</m:t>
                                    </m:r>
                                    <m:r>
                                      <m:rPr>
                                        <m:nor/>
                                      </m:rPr>
                                      <a:rPr lang="nl-NL" b="0" i="0" smtClean="0">
                                        <a:latin typeface="Cambria Math" panose="02040503050406030204" pitchFamily="18" charset="0"/>
                                      </a:rPr>
                                      <m:t>e</m:t>
                                    </m:r>
                                  </m:e>
                                  <m:sup>
                                    <m:r>
                                      <a:rPr lang="nl-NL" b="0" i="1" smtClean="0">
                                        <a:latin typeface="Cambria Math" panose="02040503050406030204" pitchFamily="18" charset="0"/>
                                      </a:rPr>
                                      <m:t>−5</m:t>
                                    </m:r>
                                  </m:sup>
                                </m:sSup>
                                <m:r>
                                  <a:rPr lang="nl-NL" b="0" i="1" smtClean="0">
                                    <a:latin typeface="Cambria Math" panose="02040503050406030204" pitchFamily="18" charset="0"/>
                                  </a:rPr>
                                  <m:t> </m:t>
                                </m:r>
                                <m:r>
                                  <m:rPr>
                                    <m:nor/>
                                  </m:rPr>
                                  <a:rPr lang="nl-NL" b="0" i="0" smtClean="0">
                                    <a:latin typeface="Cambria Math" panose="02040503050406030204" pitchFamily="18" charset="0"/>
                                  </a:rPr>
                                  <m:t>to</m:t>
                                </m:r>
                                <m:r>
                                  <a:rPr lang="nl-NL" b="0" i="0" smtClean="0">
                                    <a:latin typeface="Cambria Math" panose="02040503050406030204" pitchFamily="18" charset="0"/>
                                  </a:rPr>
                                  <m:t> </m:t>
                                </m:r>
                                <m:sSup>
                                  <m:sSupPr>
                                    <m:ctrlPr>
                                      <a:rPr lang="nl-NL" sz="1800" b="0" i="1" smtClean="0">
                                        <a:latin typeface="Cambria Math" panose="02040503050406030204" pitchFamily="18" charset="0"/>
                                        <a:ea typeface="Cambria Math" panose="02040503050406030204" pitchFamily="18" charset="0"/>
                                      </a:rPr>
                                    </m:ctrlPr>
                                  </m:sSupPr>
                                  <m:e>
                                    <m:r>
                                      <a:rPr lang="nl-NL" sz="1800" b="0" smtClean="0">
                                        <a:latin typeface="Cambria Math" panose="02040503050406030204" pitchFamily="18" charset="0"/>
                                        <a:ea typeface="Cambria Math" panose="02040503050406030204" pitchFamily="18" charset="0"/>
                                      </a:rPr>
                                      <m:t>6</m:t>
                                    </m:r>
                                    <m:r>
                                      <m:rPr>
                                        <m:nor/>
                                      </m:rPr>
                                      <a:rPr lang="nl-NL" sz="1800" b="0" smtClean="0">
                                        <a:latin typeface="Cambria Math" panose="02040503050406030204" pitchFamily="18" charset="0"/>
                                        <a:ea typeface="Cambria Math" panose="02040503050406030204" pitchFamily="18" charset="0"/>
                                      </a:rPr>
                                      <m:t>e</m:t>
                                    </m:r>
                                  </m:e>
                                  <m:sup>
                                    <m:r>
                                      <a:rPr lang="nl-NL" sz="1800" b="0" smtClean="0">
                                        <a:latin typeface="Cambria Math" panose="02040503050406030204" pitchFamily="18" charset="0"/>
                                        <a:ea typeface="Cambria Math" panose="02040503050406030204" pitchFamily="18" charset="0"/>
                                      </a:rPr>
                                      <m:t>5</m:t>
                                    </m:r>
                                  </m:sup>
                                </m:sSup>
                              </m:oMath>
                            </m:oMathPara>
                          </a14:m>
                          <a:endParaRPr lang="en-US" b="1"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smtClean="0">
                                    <a:latin typeface="Cambria Math" panose="02040503050406030204" pitchFamily="18" charset="0"/>
                                    <a:ea typeface="Cambria Math" panose="02040503050406030204" pitchFamily="18" charset="0"/>
                                  </a:rPr>
                                  <m:t>0.05%</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4258740056"/>
                      </a:ext>
                    </a:extLst>
                  </a:tr>
                  <a:tr h="370840">
                    <a:tc>
                      <a:txBody>
                        <a:bodyPr/>
                        <a:lstStyle/>
                        <a:p>
                          <a:endParaRPr lang="en-US"/>
                        </a:p>
                      </a:txBody>
                      <a:tcPr anchor="ctr"/>
                    </a:tc>
                    <a:tc>
                      <a:txBody>
                        <a:bodyPr/>
                        <a:lstStyle/>
                        <a:p>
                          <a:endParaRPr lang="en-US"/>
                        </a:p>
                      </a:txBody>
                      <a:tcPr anchor="ctr"/>
                    </a:tc>
                    <a:tc>
                      <a:txBody>
                        <a:bodyPr/>
                        <a:lstStyle/>
                        <a:p>
                          <a:endParaRPr lang="en-US"/>
                        </a:p>
                      </a:txBody>
                      <a:tcPr anchor="ctr"/>
                    </a:tc>
                    <a:tc gridSpan="8">
                      <a:txBody>
                        <a:bodyPr/>
                        <a:lstStyle/>
                        <a:p>
                          <a:pPr algn="ctr"/>
                          <a:r>
                            <a:rPr lang="nl-NL" dirty="0"/>
                            <a:t>8 bits</a:t>
                          </a:r>
                          <a:endParaRPr lang="en-US" dirty="0"/>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dirty="0"/>
                        </a:p>
                      </a:txBody>
                      <a:tcPr anchor="ctr"/>
                    </a:tc>
                    <a:tc gridSpan="7">
                      <a:txBody>
                        <a:bodyPr/>
                        <a:lstStyle/>
                        <a:p>
                          <a:pPr algn="ctr"/>
                          <a:r>
                            <a:rPr lang="nl-NL" dirty="0"/>
                            <a:t>7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3414222058"/>
                      </a:ext>
                    </a:extLst>
                  </a:tr>
                  <a:tr h="370840">
                    <a:tc>
                      <a:txBody>
                        <a:bodyPr/>
                        <a:lstStyle/>
                        <a:p>
                          <a:r>
                            <a:rPr lang="nl-NL" dirty="0"/>
                            <a:t>bfloat16</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pPr algn="l"/>
                          <a14:m>
                            <m:oMathPara xmlns:m="http://schemas.openxmlformats.org/officeDocument/2006/math">
                              <m:oMathParaPr>
                                <m:jc m:val="left"/>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r>
                                  <a:rPr lang="nl-NL" b="0" i="1" smtClean="0">
                                    <a:latin typeface="Cambria Math" panose="02040503050406030204" pitchFamily="18" charset="0"/>
                                  </a:rPr>
                                  <m:t> </m:t>
                                </m:r>
                                <m:r>
                                  <m:rPr>
                                    <m:nor/>
                                  </m:rPr>
                                  <a:rPr lang="nl-NL" b="0" i="0" smtClean="0">
                                    <a:latin typeface="Cambria Math" panose="02040503050406030204" pitchFamily="18" charset="0"/>
                                  </a:rPr>
                                  <m:t>to</m:t>
                                </m:r>
                                <m:r>
                                  <a:rPr lang="nl-NL" b="0" i="1" smtClean="0">
                                    <a:latin typeface="Cambria Math" panose="02040503050406030204" pitchFamily="18" charset="0"/>
                                  </a:rPr>
                                  <m:t> </m:t>
                                </m:r>
                                <m:sSup>
                                  <m:sSupPr>
                                    <m:ctrlPr>
                                      <a:rPr lang="nl-NL" b="0" i="1" smtClean="0">
                                        <a:latin typeface="Cambria Math" panose="02040503050406030204" pitchFamily="18" charset="0"/>
                                      </a:rPr>
                                    </m:ctrlPr>
                                  </m:sSupPr>
                                  <m:e>
                                    <m:r>
                                      <a:rPr lang="nl-NL" b="0" i="1" smtClean="0">
                                        <a:latin typeface="Cambria Math" panose="02040503050406030204" pitchFamily="18" charset="0"/>
                                      </a:rPr>
                                      <m:t>3</m:t>
                                    </m:r>
                                    <m:r>
                                      <m:rPr>
                                        <m:nor/>
                                      </m:rPr>
                                      <a:rPr lang="nl-NL" b="0" i="0" smtClean="0">
                                        <a:latin typeface="Cambria Math" panose="02040503050406030204" pitchFamily="18" charset="0"/>
                                      </a:rPr>
                                      <m:t>e</m:t>
                                    </m:r>
                                  </m:e>
                                  <m:sup>
                                    <m:r>
                                      <a:rPr lang="nl-NL" b="0" i="1" smtClean="0">
                                        <a:latin typeface="Cambria Math" panose="02040503050406030204" pitchFamily="18" charset="0"/>
                                      </a:rPr>
                                      <m:t>38</m:t>
                                    </m:r>
                                  </m:sup>
                                </m:sSup>
                              </m:oMath>
                            </m:oMathPara>
                          </a14:m>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smtClean="0">
                                    <a:latin typeface="Cambria Math" panose="02040503050406030204" pitchFamily="18" charset="0"/>
                                    <a:ea typeface="Cambria Math" panose="02040503050406030204" pitchFamily="18" charset="0"/>
                                  </a:rPr>
                                  <m:t>0.4%</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1629640128"/>
                      </a:ext>
                    </a:extLst>
                  </a:tr>
                  <a:tr h="370840">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gridSpan="15">
                      <a:txBody>
                        <a:bodyPr/>
                        <a:lstStyle/>
                        <a:p>
                          <a:pPr algn="ctr"/>
                          <a:r>
                            <a:rPr lang="nl-NL" dirty="0"/>
                            <a:t>15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1861577431"/>
                      </a:ext>
                    </a:extLst>
                  </a:tr>
                  <a:tr h="370840">
                    <a:tc>
                      <a:txBody>
                        <a:bodyPr/>
                        <a:lstStyle/>
                        <a:p>
                          <a:r>
                            <a:rPr lang="nl-NL" dirty="0"/>
                            <a:t>integer16</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1 </m:t>
                                    </m:r>
                                    <m:r>
                                      <m:rPr>
                                        <m:nor/>
                                      </m:rPr>
                                      <a:rPr lang="nl-NL" b="0" i="0" smtClean="0">
                                        <a:latin typeface="Cambria Math" panose="02040503050406030204" pitchFamily="18" charset="0"/>
                                        <a:ea typeface="Cambria Math" panose="02040503050406030204" pitchFamily="18" charset="0"/>
                                      </a:rPr>
                                      <m:t>to</m:t>
                                    </m:r>
                                    <m:r>
                                      <a:rPr lang="nl-NL" b="0" i="1" smtClean="0">
                                        <a:latin typeface="Cambria Math" panose="02040503050406030204" pitchFamily="18" charset="0"/>
                                        <a:ea typeface="Cambria Math" panose="02040503050406030204" pitchFamily="18" charset="0"/>
                                      </a:rPr>
                                      <m:t> 3</m:t>
                                    </m:r>
                                    <m:r>
                                      <m:rPr>
                                        <m:nor/>
                                      </m:rPr>
                                      <a:rPr lang="nl-NL" b="0" i="0" smtClean="0">
                                        <a:latin typeface="Cambria Math" panose="02040503050406030204" pitchFamily="18" charset="0"/>
                                        <a:ea typeface="Cambria Math" panose="02040503050406030204" pitchFamily="18" charset="0"/>
                                      </a:rPr>
                                      <m:t>e</m:t>
                                    </m:r>
                                  </m:e>
                                  <m:sup>
                                    <m:r>
                                      <a:rPr lang="nl-NL" b="0" i="1" smtClean="0">
                                        <a:latin typeface="Cambria Math" panose="02040503050406030204" pitchFamily="18" charset="0"/>
                                        <a:ea typeface="Cambria Math" panose="02040503050406030204" pitchFamily="18" charset="0"/>
                                      </a:rPr>
                                      <m:t>4</m:t>
                                    </m:r>
                                  </m:sup>
                                </m:sSup>
                              </m:oMath>
                            </m:oMathPara>
                          </a14:m>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smtClean="0">
                                    <a:latin typeface="Cambria Math" panose="02040503050406030204" pitchFamily="18" charset="0"/>
                                    <a:ea typeface="Cambria Math" panose="02040503050406030204" pitchFamily="18" charset="0"/>
                                  </a:rPr>
                                  <m:t>1</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2557851612"/>
                      </a:ext>
                    </a:extLst>
                  </a:tr>
                  <a:tr h="370840">
                    <a:tc>
                      <a:txBody>
                        <a:bodyPr/>
                        <a:lstStyle/>
                        <a:p>
                          <a:endParaRPr lang="en-US" dirty="0"/>
                        </a:p>
                      </a:txBody>
                      <a:tcPr anchor="ctr"/>
                    </a:tc>
                    <a:tc>
                      <a:txBody>
                        <a:bodyPr/>
                        <a:lstStyle/>
                        <a:p>
                          <a:endParaRPr lang="en-US" dirty="0"/>
                        </a:p>
                      </a:txBody>
                      <a:tcPr anchor="ctr"/>
                    </a:tc>
                    <a:tc>
                      <a:txBody>
                        <a:bodyPr/>
                        <a:lstStyle/>
                        <a:p>
                          <a:endParaRPr lang="en-US" dirty="0"/>
                        </a:p>
                      </a:txBody>
                      <a:tcPr anchor="ctr">
                        <a:noFill/>
                      </a:tcPr>
                    </a:tc>
                    <a:tc gridSpan="7">
                      <a:txBody>
                        <a:bodyPr/>
                        <a:lstStyle/>
                        <a:p>
                          <a:pPr algn="ctr"/>
                          <a:r>
                            <a:rPr lang="nl-NL" dirty="0"/>
                            <a:t>7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3847242536"/>
                      </a:ext>
                    </a:extLst>
                  </a:tr>
                  <a:tr h="370840">
                    <a:tc>
                      <a:txBody>
                        <a:bodyPr/>
                        <a:lstStyle/>
                        <a:p>
                          <a:r>
                            <a:rPr lang="nl-NL" dirty="0"/>
                            <a:t>integer8</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i="0" smtClean="0">
                                    <a:latin typeface="Cambria Math" panose="02040503050406030204" pitchFamily="18" charset="0"/>
                                    <a:ea typeface="Cambria Math" panose="02040503050406030204" pitchFamily="18" charset="0"/>
                                  </a:rPr>
                                  <m:t>1 </m:t>
                                </m:r>
                                <m:r>
                                  <m:rPr>
                                    <m:sty m:val="p"/>
                                  </m:rPr>
                                  <a:rPr lang="nl-NL" b="0" i="0" smtClean="0">
                                    <a:latin typeface="Cambria Math" panose="02040503050406030204" pitchFamily="18" charset="0"/>
                                    <a:ea typeface="Cambria Math" panose="02040503050406030204" pitchFamily="18" charset="0"/>
                                  </a:rPr>
                                  <m:t>to</m:t>
                                </m:r>
                                <m:r>
                                  <a:rPr lang="nl-NL" b="0" i="0" smtClean="0">
                                    <a:latin typeface="Cambria Math" panose="02040503050406030204" pitchFamily="18" charset="0"/>
                                    <a:ea typeface="Cambria Math" panose="02040503050406030204" pitchFamily="18" charset="0"/>
                                  </a:rPr>
                                  <m:t> 127</m:t>
                                </m:r>
                              </m:oMath>
                            </m:oMathPara>
                          </a14:m>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nl-NL" b="0" smtClean="0">
                                    <a:latin typeface="Cambria Math" panose="02040503050406030204" pitchFamily="18" charset="0"/>
                                    <a:ea typeface="Cambria Math" panose="02040503050406030204" pitchFamily="18" charset="0"/>
                                  </a:rPr>
                                  <m:t>1</m:t>
                                </m:r>
                              </m:oMath>
                            </m:oMathPara>
                          </a14:m>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1930100110"/>
                      </a:ext>
                    </a:extLst>
                  </a:tr>
                </a:tbl>
              </a:graphicData>
            </a:graphic>
          </p:graphicFrame>
        </mc:Choice>
        <mc:Fallback xmlns="">
          <p:graphicFrame>
            <p:nvGraphicFramePr>
              <p:cNvPr id="5" name="Tabel 5">
                <a:extLst>
                  <a:ext uri="{FF2B5EF4-FFF2-40B4-BE49-F238E27FC236}">
                    <a16:creationId xmlns:a16="http://schemas.microsoft.com/office/drawing/2014/main" id="{99B6857C-DF51-422A-B7D6-EDA46973CCD4}"/>
                  </a:ext>
                </a:extLst>
              </p:cNvPr>
              <p:cNvGraphicFramePr>
                <a:graphicFrameLocks noGrp="1"/>
              </p:cNvGraphicFramePr>
              <p:nvPr>
                <p:ph idx="1"/>
                <p:extLst>
                  <p:ext uri="{D42A27DB-BD31-4B8C-83A1-F6EECF244321}">
                    <p14:modId xmlns:p14="http://schemas.microsoft.com/office/powerpoint/2010/main" val="2082459032"/>
                  </p:ext>
                </p:extLst>
              </p:nvPr>
            </p:nvGraphicFramePr>
            <p:xfrm>
              <a:off x="338138" y="1271588"/>
              <a:ext cx="11761492" cy="5088128"/>
            </p:xfrm>
            <a:graphic>
              <a:graphicData uri="http://schemas.openxmlformats.org/drawingml/2006/table">
                <a:tbl>
                  <a:tblPr firstRow="1">
                    <a:tableStyleId>{2D5ABB26-0587-4C30-8999-92F81FD0307C}</a:tableStyleId>
                  </a:tblPr>
                  <a:tblGrid>
                    <a:gridCol w="1789851">
                      <a:extLst>
                        <a:ext uri="{9D8B030D-6E8A-4147-A177-3AD203B41FA5}">
                          <a16:colId xmlns:a16="http://schemas.microsoft.com/office/drawing/2014/main" val="4232655316"/>
                        </a:ext>
                      </a:extLst>
                    </a:gridCol>
                    <a:gridCol w="208280">
                      <a:extLst>
                        <a:ext uri="{9D8B030D-6E8A-4147-A177-3AD203B41FA5}">
                          <a16:colId xmlns:a16="http://schemas.microsoft.com/office/drawing/2014/main" val="58312780"/>
                        </a:ext>
                      </a:extLst>
                    </a:gridCol>
                    <a:gridCol w="361853">
                      <a:extLst>
                        <a:ext uri="{9D8B030D-6E8A-4147-A177-3AD203B41FA5}">
                          <a16:colId xmlns:a16="http://schemas.microsoft.com/office/drawing/2014/main" val="771171409"/>
                        </a:ext>
                      </a:extLst>
                    </a:gridCol>
                    <a:gridCol w="342808">
                      <a:extLst>
                        <a:ext uri="{9D8B030D-6E8A-4147-A177-3AD203B41FA5}">
                          <a16:colId xmlns:a16="http://schemas.microsoft.com/office/drawing/2014/main" val="3474785399"/>
                        </a:ext>
                      </a:extLst>
                    </a:gridCol>
                    <a:gridCol w="400686">
                      <a:extLst>
                        <a:ext uri="{9D8B030D-6E8A-4147-A177-3AD203B41FA5}">
                          <a16:colId xmlns:a16="http://schemas.microsoft.com/office/drawing/2014/main" val="836967391"/>
                        </a:ext>
                      </a:extLst>
                    </a:gridCol>
                    <a:gridCol w="355505">
                      <a:extLst>
                        <a:ext uri="{9D8B030D-6E8A-4147-A177-3AD203B41FA5}">
                          <a16:colId xmlns:a16="http://schemas.microsoft.com/office/drawing/2014/main" val="1249316210"/>
                        </a:ext>
                      </a:extLst>
                    </a:gridCol>
                    <a:gridCol w="368202">
                      <a:extLst>
                        <a:ext uri="{9D8B030D-6E8A-4147-A177-3AD203B41FA5}">
                          <a16:colId xmlns:a16="http://schemas.microsoft.com/office/drawing/2014/main" val="3896517803"/>
                        </a:ext>
                      </a:extLst>
                    </a:gridCol>
                    <a:gridCol w="361950">
                      <a:extLst>
                        <a:ext uri="{9D8B030D-6E8A-4147-A177-3AD203B41FA5}">
                          <a16:colId xmlns:a16="http://schemas.microsoft.com/office/drawing/2014/main" val="1036836809"/>
                        </a:ext>
                      </a:extLst>
                    </a:gridCol>
                    <a:gridCol w="405207">
                      <a:extLst>
                        <a:ext uri="{9D8B030D-6E8A-4147-A177-3AD203B41FA5}">
                          <a16:colId xmlns:a16="http://schemas.microsoft.com/office/drawing/2014/main" val="465730785"/>
                        </a:ext>
                      </a:extLst>
                    </a:gridCol>
                    <a:gridCol w="432428">
                      <a:extLst>
                        <a:ext uri="{9D8B030D-6E8A-4147-A177-3AD203B41FA5}">
                          <a16:colId xmlns:a16="http://schemas.microsoft.com/office/drawing/2014/main" val="3718764646"/>
                        </a:ext>
                      </a:extLst>
                    </a:gridCol>
                    <a:gridCol w="361853">
                      <a:extLst>
                        <a:ext uri="{9D8B030D-6E8A-4147-A177-3AD203B41FA5}">
                          <a16:colId xmlns:a16="http://schemas.microsoft.com/office/drawing/2014/main" val="3335079167"/>
                        </a:ext>
                      </a:extLst>
                    </a:gridCol>
                    <a:gridCol w="380899">
                      <a:extLst>
                        <a:ext uri="{9D8B030D-6E8A-4147-A177-3AD203B41FA5}">
                          <a16:colId xmlns:a16="http://schemas.microsoft.com/office/drawing/2014/main" val="2096520341"/>
                        </a:ext>
                      </a:extLst>
                    </a:gridCol>
                    <a:gridCol w="412640">
                      <a:extLst>
                        <a:ext uri="{9D8B030D-6E8A-4147-A177-3AD203B41FA5}">
                          <a16:colId xmlns:a16="http://schemas.microsoft.com/office/drawing/2014/main" val="708013599"/>
                        </a:ext>
                      </a:extLst>
                    </a:gridCol>
                    <a:gridCol w="380899">
                      <a:extLst>
                        <a:ext uri="{9D8B030D-6E8A-4147-A177-3AD203B41FA5}">
                          <a16:colId xmlns:a16="http://schemas.microsoft.com/office/drawing/2014/main" val="3997120347"/>
                        </a:ext>
                      </a:extLst>
                    </a:gridCol>
                    <a:gridCol w="380899">
                      <a:extLst>
                        <a:ext uri="{9D8B030D-6E8A-4147-A177-3AD203B41FA5}">
                          <a16:colId xmlns:a16="http://schemas.microsoft.com/office/drawing/2014/main" val="1330200956"/>
                        </a:ext>
                      </a:extLst>
                    </a:gridCol>
                    <a:gridCol w="355505">
                      <a:extLst>
                        <a:ext uri="{9D8B030D-6E8A-4147-A177-3AD203B41FA5}">
                          <a16:colId xmlns:a16="http://schemas.microsoft.com/office/drawing/2014/main" val="2879741642"/>
                        </a:ext>
                      </a:extLst>
                    </a:gridCol>
                    <a:gridCol w="387247">
                      <a:extLst>
                        <a:ext uri="{9D8B030D-6E8A-4147-A177-3AD203B41FA5}">
                          <a16:colId xmlns:a16="http://schemas.microsoft.com/office/drawing/2014/main" val="820366612"/>
                        </a:ext>
                      </a:extLst>
                    </a:gridCol>
                    <a:gridCol w="418989">
                      <a:extLst>
                        <a:ext uri="{9D8B030D-6E8A-4147-A177-3AD203B41FA5}">
                          <a16:colId xmlns:a16="http://schemas.microsoft.com/office/drawing/2014/main" val="2514883553"/>
                        </a:ext>
                      </a:extLst>
                    </a:gridCol>
                    <a:gridCol w="208280">
                      <a:extLst>
                        <a:ext uri="{9D8B030D-6E8A-4147-A177-3AD203B41FA5}">
                          <a16:colId xmlns:a16="http://schemas.microsoft.com/office/drawing/2014/main" val="618802481"/>
                        </a:ext>
                      </a:extLst>
                    </a:gridCol>
                    <a:gridCol w="1848139">
                      <a:extLst>
                        <a:ext uri="{9D8B030D-6E8A-4147-A177-3AD203B41FA5}">
                          <a16:colId xmlns:a16="http://schemas.microsoft.com/office/drawing/2014/main" val="1610149014"/>
                        </a:ext>
                      </a:extLst>
                    </a:gridCol>
                    <a:gridCol w="1599372">
                      <a:extLst>
                        <a:ext uri="{9D8B030D-6E8A-4147-A177-3AD203B41FA5}">
                          <a16:colId xmlns:a16="http://schemas.microsoft.com/office/drawing/2014/main" val="2861830263"/>
                        </a:ext>
                      </a:extLst>
                    </a:gridCol>
                  </a:tblGrid>
                  <a:tr h="640080">
                    <a:tc gridSpan="2">
                      <a:txBody>
                        <a:bodyPr/>
                        <a:lstStyle/>
                        <a:p>
                          <a:r>
                            <a:rPr lang="nl-NL" b="1" dirty="0" err="1"/>
                            <a:t>Number</a:t>
                          </a:r>
                          <a:r>
                            <a:rPr lang="nl-NL" b="1" dirty="0"/>
                            <a:t> formats</a:t>
                          </a:r>
                          <a:endParaRPr lang="en-US" b="1" dirty="0"/>
                        </a:p>
                      </a:txBody>
                      <a:tcPr anchor="ctr"/>
                    </a:tc>
                    <a:tc hMerge="1">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dirty="0"/>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endParaRPr lang="en-US" b="1"/>
                        </a:p>
                      </a:txBody>
                      <a:tcPr anchor="ctr"/>
                    </a:tc>
                    <a:tc>
                      <a:txBody>
                        <a:bodyPr/>
                        <a:lstStyle/>
                        <a:p>
                          <a:pPr algn="l"/>
                          <a:r>
                            <a:rPr lang="nl-NL" b="1" dirty="0" err="1"/>
                            <a:t>Dynamic</a:t>
                          </a:r>
                          <a:r>
                            <a:rPr lang="nl-NL" b="1" dirty="0"/>
                            <a:t> Range</a:t>
                          </a:r>
                          <a:endParaRPr lang="en-US" b="1" dirty="0"/>
                        </a:p>
                      </a:txBody>
                      <a:tcPr anchor="ctr"/>
                    </a:tc>
                    <a:tc>
                      <a:txBody>
                        <a:bodyPr/>
                        <a:lstStyle/>
                        <a:p>
                          <a:pPr algn="l"/>
                          <a:r>
                            <a:rPr lang="nl-NL" b="1" dirty="0" err="1"/>
                            <a:t>Relative</a:t>
                          </a:r>
                          <a:r>
                            <a:rPr lang="nl-NL" b="1" dirty="0"/>
                            <a:t> Precision</a:t>
                          </a:r>
                          <a:endParaRPr lang="en-US" b="1" dirty="0"/>
                        </a:p>
                      </a:txBody>
                      <a:tcPr anchor="ctr"/>
                    </a:tc>
                    <a:extLst>
                      <a:ext uri="{0D108BD9-81ED-4DB2-BD59-A6C34878D82A}">
                        <a16:rowId xmlns:a16="http://schemas.microsoft.com/office/drawing/2014/main" val="2493395421"/>
                      </a:ext>
                    </a:extLst>
                  </a:tr>
                  <a:tr h="370840">
                    <a:tc>
                      <a:txBody>
                        <a:bodyPr/>
                        <a:lstStyle/>
                        <a:p>
                          <a:endParaRPr lang="en-US" dirty="0"/>
                        </a:p>
                      </a:txBody>
                      <a:tcPr anchor="ctr"/>
                    </a:tc>
                    <a:tc>
                      <a:txBody>
                        <a:bodyPr/>
                        <a:lstStyle/>
                        <a:p>
                          <a:endParaRPr lang="en-US"/>
                        </a:p>
                      </a:txBody>
                      <a:tcPr anchor="ctr"/>
                    </a:tc>
                    <a:tc>
                      <a:txBody>
                        <a:bodyPr/>
                        <a:lstStyle/>
                        <a:p>
                          <a:endParaRPr lang="en-US"/>
                        </a:p>
                      </a:txBody>
                      <a:tcPr anchor="ctr"/>
                    </a:tc>
                    <a:tc gridSpan="8">
                      <a:txBody>
                        <a:bodyPr/>
                        <a:lstStyle/>
                        <a:p>
                          <a:pPr algn="ctr"/>
                          <a:r>
                            <a:rPr lang="nl-NL" dirty="0"/>
                            <a:t>8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7">
                      <a:txBody>
                        <a:bodyPr/>
                        <a:lstStyle/>
                        <a:p>
                          <a:pPr algn="ctr"/>
                          <a:r>
                            <a:rPr lang="nl-NL" dirty="0"/>
                            <a:t>23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dirty="0"/>
                        </a:p>
                      </a:txBody>
                      <a:tcPr anchor="ctr"/>
                    </a:tc>
                    <a:tc>
                      <a:txBody>
                        <a:bodyPr/>
                        <a:lstStyle/>
                        <a:p>
                          <a:pPr algn="l"/>
                          <a:endParaRPr lang="en-US"/>
                        </a:p>
                      </a:txBody>
                      <a:tcPr anchor="ctr"/>
                    </a:tc>
                    <a:tc>
                      <a:txBody>
                        <a:bodyPr/>
                        <a:lstStyle/>
                        <a:p>
                          <a:pPr algn="l"/>
                          <a:endParaRPr lang="en-US"/>
                        </a:p>
                      </a:txBody>
                      <a:tcPr anchor="ctr"/>
                    </a:tc>
                    <a:extLst>
                      <a:ext uri="{0D108BD9-81ED-4DB2-BD59-A6C34878D82A}">
                        <a16:rowId xmlns:a16="http://schemas.microsoft.com/office/drawing/2014/main" val="193033785"/>
                      </a:ext>
                    </a:extLst>
                  </a:tr>
                  <a:tr h="370840">
                    <a:tc>
                      <a:txBody>
                        <a:bodyPr/>
                        <a:lstStyle/>
                        <a:p>
                          <a:r>
                            <a:rPr lang="nl-NL" dirty="0"/>
                            <a:t>float32</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a:t>
                          </a:r>
                          <a:endParaRPr lang="en-US" dirty="0">
                            <a:solidFill>
                              <a:srgbClr val="000000"/>
                            </a:solidFill>
                          </a:endParaRPr>
                        </a:p>
                      </a:txBody>
                      <a:tcPr anchor="ct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endParaRPr lang="en-US"/>
                        </a:p>
                      </a:txBody>
                      <a:tcPr anchor="ctr">
                        <a:blipFill>
                          <a:blip r:embed="rId2"/>
                          <a:stretch>
                            <a:fillRect l="-448684" t="-280328" r="-86184" b="-1022951"/>
                          </a:stretch>
                        </a:blipFill>
                      </a:tcPr>
                    </a:tc>
                    <a:tc>
                      <a:txBody>
                        <a:bodyPr/>
                        <a:lstStyle/>
                        <a:p>
                          <a:endParaRPr lang="en-US"/>
                        </a:p>
                      </a:txBody>
                      <a:tcPr anchor="ctr">
                        <a:blipFill>
                          <a:blip r:embed="rId2"/>
                          <a:stretch>
                            <a:fillRect l="-636641" t="-280328" b="-1022951"/>
                          </a:stretch>
                        </a:blipFill>
                      </a:tcPr>
                    </a:tc>
                    <a:extLst>
                      <a:ext uri="{0D108BD9-81ED-4DB2-BD59-A6C34878D82A}">
                        <a16:rowId xmlns:a16="http://schemas.microsoft.com/office/drawing/2014/main" val="642567215"/>
                      </a:ext>
                    </a:extLst>
                  </a:tr>
                  <a:tr h="370840">
                    <a:tc>
                      <a:txBody>
                        <a:bodyPr/>
                        <a:lstStyle/>
                        <a:p>
                          <a:endParaRPr lang="en-US"/>
                        </a:p>
                      </a:txBody>
                      <a:tcPr anchor="ctr"/>
                    </a:tc>
                    <a:tc>
                      <a:txBody>
                        <a:bodyPr/>
                        <a:lstStyle/>
                        <a:p>
                          <a:endParaRPr lang="en-US" dirty="0"/>
                        </a:p>
                      </a:txBody>
                      <a:tcPr anchor="ctr"/>
                    </a:tc>
                    <a:tc>
                      <a:txBody>
                        <a:bodyPr/>
                        <a:lstStyle/>
                        <a:p>
                          <a:endParaRPr lang="en-US" dirty="0"/>
                        </a:p>
                      </a:txBody>
                      <a:tcPr anchor="ctr"/>
                    </a:tc>
                    <a:tc gridSpan="8">
                      <a:txBody>
                        <a:bodyPr/>
                        <a:lstStyle/>
                        <a:p>
                          <a:pPr algn="ctr"/>
                          <a:r>
                            <a:rPr lang="nl-NL" dirty="0"/>
                            <a:t>8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6">
                      <a:txBody>
                        <a:bodyPr/>
                        <a:lstStyle/>
                        <a:p>
                          <a:pPr algn="ctr"/>
                          <a:r>
                            <a:rPr lang="nl-NL" dirty="0"/>
                            <a:t>10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lnB>
                          <a:noFill/>
                        </a:lnB>
                      </a:tcP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endParaRPr lang="en-US"/>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4000928308"/>
                      </a:ext>
                    </a:extLst>
                  </a:tr>
                  <a:tr h="370840">
                    <a:tc>
                      <a:txBody>
                        <a:bodyPr/>
                        <a:lstStyle/>
                        <a:p>
                          <a:r>
                            <a:rPr lang="nl-NL" dirty="0"/>
                            <a:t>tensorfloat32</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lnR>
                          <a:noFill/>
                        </a:ln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nl-NL" dirty="0">
                              <a:solidFill>
                                <a:srgbClr val="000000"/>
                              </a:solidFill>
                            </a:rPr>
                            <a:t>~</a:t>
                          </a:r>
                          <a:endParaRPr lang="en-US" dirty="0">
                            <a:solidFill>
                              <a:srgbClr val="000000"/>
                            </a:solidFill>
                          </a:endParaRPr>
                        </a:p>
                      </a:txBody>
                      <a:tcPr anchor="ctr">
                        <a:lnL>
                          <a:noFill/>
                        </a:lnL>
                        <a:noFill/>
                      </a:tcPr>
                    </a:tc>
                    <a:tc>
                      <a:txBody>
                        <a:bodyPr/>
                        <a:lstStyle/>
                        <a:p>
                          <a:r>
                            <a:rPr lang="nl-NL" dirty="0">
                              <a:solidFill>
                                <a:srgbClr val="000000"/>
                              </a:solidFill>
                            </a:rPr>
                            <a:t>X</a:t>
                          </a:r>
                          <a:endParaRPr lang="en-US" dirty="0">
                            <a:solidFill>
                              <a:srgbClr val="000000"/>
                            </a:solidFill>
                          </a:endParaRPr>
                        </a:p>
                      </a:txBody>
                      <a:tcPr anchor="ctr">
                        <a:solidFill>
                          <a:schemeClr val="accent1">
                            <a:lumMod val="20000"/>
                            <a:lumOff val="80000"/>
                          </a:schemeClr>
                        </a:solidFill>
                      </a:tcPr>
                    </a:tc>
                    <a:tc>
                      <a:txBody>
                        <a:bodyPr/>
                        <a:lstStyle/>
                        <a:p>
                          <a:r>
                            <a:rPr lang="nl-NL" dirty="0">
                              <a:solidFill>
                                <a:srgbClr val="000000"/>
                              </a:solidFill>
                            </a:rPr>
                            <a:t>X</a:t>
                          </a:r>
                          <a:endParaRPr lang="en-US" dirty="0">
                            <a:solidFill>
                              <a:srgbClr val="000000"/>
                            </a:solidFill>
                          </a:endParaRPr>
                        </a:p>
                      </a:txBody>
                      <a:tcPr anchor="ctr">
                        <a:solidFill>
                          <a:schemeClr val="accent1">
                            <a:lumMod val="20000"/>
                            <a:lumOff val="80000"/>
                          </a:schemeClr>
                        </a:solidFill>
                      </a:tcPr>
                    </a:tc>
                    <a:tc>
                      <a:txBody>
                        <a:bodyPr/>
                        <a:lstStyle/>
                        <a:p>
                          <a:endParaRPr lang="en-US" dirty="0"/>
                        </a:p>
                      </a:txBody>
                      <a:tcPr anchor="ctr"/>
                    </a:tc>
                    <a:tc>
                      <a:txBody>
                        <a:bodyPr/>
                        <a:lstStyle/>
                        <a:p>
                          <a:endParaRPr lang="en-US"/>
                        </a:p>
                      </a:txBody>
                      <a:tcPr anchor="ctr">
                        <a:blipFill>
                          <a:blip r:embed="rId2"/>
                          <a:stretch>
                            <a:fillRect l="-448684" t="-480328" r="-86184" b="-822951"/>
                          </a:stretch>
                        </a:blipFill>
                      </a:tcPr>
                    </a:tc>
                    <a:tc>
                      <a:txBody>
                        <a:bodyPr/>
                        <a:lstStyle/>
                        <a:p>
                          <a:endParaRPr lang="en-US"/>
                        </a:p>
                      </a:txBody>
                      <a:tcPr anchor="ctr">
                        <a:blipFill>
                          <a:blip r:embed="rId2"/>
                          <a:stretch>
                            <a:fillRect l="-636641" t="-480328" b="-822951"/>
                          </a:stretch>
                        </a:blipFill>
                      </a:tcPr>
                    </a:tc>
                    <a:extLst>
                      <a:ext uri="{0D108BD9-81ED-4DB2-BD59-A6C34878D82A}">
                        <a16:rowId xmlns:a16="http://schemas.microsoft.com/office/drawing/2014/main" val="4031882440"/>
                      </a:ext>
                    </a:extLst>
                  </a:tr>
                  <a:tr h="370840">
                    <a:tc>
                      <a:txBody>
                        <a:bodyPr/>
                        <a:lstStyle/>
                        <a:p>
                          <a:endParaRPr lang="en-US"/>
                        </a:p>
                      </a:txBody>
                      <a:tcPr anchor="ctr"/>
                    </a:tc>
                    <a:tc>
                      <a:txBody>
                        <a:bodyPr/>
                        <a:lstStyle/>
                        <a:p>
                          <a:endParaRPr lang="en-US"/>
                        </a:p>
                      </a:txBody>
                      <a:tcPr anchor="ctr"/>
                    </a:tc>
                    <a:tc>
                      <a:txBody>
                        <a:bodyPr/>
                        <a:lstStyle/>
                        <a:p>
                          <a:endParaRPr lang="en-US"/>
                        </a:p>
                      </a:txBody>
                      <a:tcPr anchor="ctr"/>
                    </a:tc>
                    <a:tc gridSpan="5">
                      <a:txBody>
                        <a:bodyPr/>
                        <a:lstStyle/>
                        <a:p>
                          <a:pPr algn="ctr"/>
                          <a:r>
                            <a:rPr lang="nl-NL" dirty="0"/>
                            <a:t>5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gridSpan="10">
                      <a:txBody>
                        <a:bodyPr/>
                        <a:lstStyle/>
                        <a:p>
                          <a:pPr algn="ctr"/>
                          <a:r>
                            <a:rPr lang="nl-NL" dirty="0"/>
                            <a:t>10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lnT>
                          <a:noFill/>
                        </a:lnT>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2203313675"/>
                      </a:ext>
                    </a:extLst>
                  </a:tr>
                  <a:tr h="368808">
                    <a:tc>
                      <a:txBody>
                        <a:bodyPr/>
                        <a:lstStyle/>
                        <a:p>
                          <a:r>
                            <a:rPr lang="nl-NL" dirty="0"/>
                            <a:t>float16</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a:p>
                      </a:txBody>
                      <a:tcPr anchor="ctr"/>
                    </a:tc>
                    <a:tc>
                      <a:txBody>
                        <a:bodyPr/>
                        <a:lstStyle/>
                        <a:p>
                          <a:endParaRPr lang="en-US"/>
                        </a:p>
                      </a:txBody>
                      <a:tcPr anchor="ctr">
                        <a:blipFill>
                          <a:blip r:embed="rId2"/>
                          <a:stretch>
                            <a:fillRect l="-448684" t="-691667" r="-86184" b="-635000"/>
                          </a:stretch>
                        </a:blipFill>
                      </a:tcPr>
                    </a:tc>
                    <a:tc>
                      <a:txBody>
                        <a:bodyPr/>
                        <a:lstStyle/>
                        <a:p>
                          <a:endParaRPr lang="en-US"/>
                        </a:p>
                      </a:txBody>
                      <a:tcPr anchor="ctr">
                        <a:blipFill>
                          <a:blip r:embed="rId2"/>
                          <a:stretch>
                            <a:fillRect l="-636641" t="-691667" b="-635000"/>
                          </a:stretch>
                        </a:blipFill>
                      </a:tcPr>
                    </a:tc>
                    <a:extLst>
                      <a:ext uri="{0D108BD9-81ED-4DB2-BD59-A6C34878D82A}">
                        <a16:rowId xmlns:a16="http://schemas.microsoft.com/office/drawing/2014/main" val="4258740056"/>
                      </a:ext>
                    </a:extLst>
                  </a:tr>
                  <a:tr h="370840">
                    <a:tc>
                      <a:txBody>
                        <a:bodyPr/>
                        <a:lstStyle/>
                        <a:p>
                          <a:endParaRPr lang="en-US"/>
                        </a:p>
                      </a:txBody>
                      <a:tcPr anchor="ctr"/>
                    </a:tc>
                    <a:tc>
                      <a:txBody>
                        <a:bodyPr/>
                        <a:lstStyle/>
                        <a:p>
                          <a:endParaRPr lang="en-US"/>
                        </a:p>
                      </a:txBody>
                      <a:tcPr anchor="ctr"/>
                    </a:tc>
                    <a:tc>
                      <a:txBody>
                        <a:bodyPr/>
                        <a:lstStyle/>
                        <a:p>
                          <a:endParaRPr lang="en-US"/>
                        </a:p>
                      </a:txBody>
                      <a:tcPr anchor="ctr"/>
                    </a:tc>
                    <a:tc gridSpan="8">
                      <a:txBody>
                        <a:bodyPr/>
                        <a:lstStyle/>
                        <a:p>
                          <a:pPr algn="ctr"/>
                          <a:r>
                            <a:rPr lang="nl-NL" dirty="0"/>
                            <a:t>8 bits</a:t>
                          </a:r>
                          <a:endParaRPr lang="en-US" dirty="0"/>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dirty="0"/>
                        </a:p>
                      </a:txBody>
                      <a:tcPr anchor="ctr"/>
                    </a:tc>
                    <a:tc gridSpan="7">
                      <a:txBody>
                        <a:bodyPr/>
                        <a:lstStyle/>
                        <a:p>
                          <a:pPr algn="ctr"/>
                          <a:r>
                            <a:rPr lang="nl-NL" dirty="0"/>
                            <a:t>7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3414222058"/>
                      </a:ext>
                    </a:extLst>
                  </a:tr>
                  <a:tr h="370840">
                    <a:tc>
                      <a:txBody>
                        <a:bodyPr/>
                        <a:lstStyle/>
                        <a:p>
                          <a:r>
                            <a:rPr lang="nl-NL" dirty="0"/>
                            <a:t>bfloat16</a:t>
                          </a:r>
                          <a:endParaRPr lang="en-US" dirty="0"/>
                        </a:p>
                      </a:txBody>
                      <a:tcPr anchor="ctr"/>
                    </a:tc>
                    <a:tc>
                      <a:txBody>
                        <a:bodyPr/>
                        <a:lstStyle/>
                        <a:p>
                          <a:endParaRPr lang="en-US"/>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E</a:t>
                          </a:r>
                          <a:endParaRPr lang="en-US" dirty="0">
                            <a:solidFill>
                              <a:srgbClr val="000000"/>
                            </a:solidFill>
                          </a:endParaRPr>
                        </a:p>
                      </a:txBody>
                      <a:tcPr anchor="ctr">
                        <a:solidFill>
                          <a:schemeClr val="accent4">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endParaRPr lang="en-US"/>
                        </a:p>
                      </a:txBody>
                      <a:tcPr anchor="ctr">
                        <a:blipFill>
                          <a:blip r:embed="rId2"/>
                          <a:stretch>
                            <a:fillRect l="-448684" t="-878689" r="-86184" b="-424590"/>
                          </a:stretch>
                        </a:blipFill>
                      </a:tcPr>
                    </a:tc>
                    <a:tc>
                      <a:txBody>
                        <a:bodyPr/>
                        <a:lstStyle/>
                        <a:p>
                          <a:endParaRPr lang="en-US"/>
                        </a:p>
                      </a:txBody>
                      <a:tcPr anchor="ctr">
                        <a:blipFill>
                          <a:blip r:embed="rId2"/>
                          <a:stretch>
                            <a:fillRect l="-636641" t="-878689" b="-424590"/>
                          </a:stretch>
                        </a:blipFill>
                      </a:tcPr>
                    </a:tc>
                    <a:extLst>
                      <a:ext uri="{0D108BD9-81ED-4DB2-BD59-A6C34878D82A}">
                        <a16:rowId xmlns:a16="http://schemas.microsoft.com/office/drawing/2014/main" val="1629640128"/>
                      </a:ext>
                    </a:extLst>
                  </a:tr>
                  <a:tr h="370840">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gridSpan="15">
                      <a:txBody>
                        <a:bodyPr/>
                        <a:lstStyle/>
                        <a:p>
                          <a:pPr algn="ctr"/>
                          <a:r>
                            <a:rPr lang="nl-NL" dirty="0"/>
                            <a:t>15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a:p>
                      </a:txBody>
                      <a:tcPr anchor="ctr"/>
                    </a:tc>
                    <a:tc>
                      <a:txBody>
                        <a:bodyPr/>
                        <a:lstStyle/>
                        <a:p>
                          <a:pPr algn="l"/>
                          <a:endParaRPr lang="en-US">
                            <a:latin typeface="Cambria Math" panose="02040503050406030204" pitchFamily="18" charset="0"/>
                            <a:ea typeface="Cambria Math" panose="02040503050406030204" pitchFamily="18" charset="0"/>
                          </a:endParaRPr>
                        </a:p>
                      </a:txBody>
                      <a:tcPr anchor="ctr"/>
                    </a:tc>
                    <a:tc>
                      <a:txBody>
                        <a:bodyPr/>
                        <a:lstStyle/>
                        <a:p>
                          <a:pPr algn="l"/>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1861577431"/>
                      </a:ext>
                    </a:extLst>
                  </a:tr>
                  <a:tr h="370840">
                    <a:tc>
                      <a:txBody>
                        <a:bodyPr/>
                        <a:lstStyle/>
                        <a:p>
                          <a:r>
                            <a:rPr lang="nl-NL" dirty="0"/>
                            <a:t>integer16</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endParaRPr lang="en-US"/>
                        </a:p>
                      </a:txBody>
                      <a:tcPr anchor="ctr">
                        <a:blipFill>
                          <a:blip r:embed="rId2"/>
                          <a:stretch>
                            <a:fillRect l="-448684" t="-1078689" r="-86184" b="-224590"/>
                          </a:stretch>
                        </a:blipFill>
                      </a:tcPr>
                    </a:tc>
                    <a:tc>
                      <a:txBody>
                        <a:bodyPr/>
                        <a:lstStyle/>
                        <a:p>
                          <a:endParaRPr lang="en-US"/>
                        </a:p>
                      </a:txBody>
                      <a:tcPr anchor="ctr">
                        <a:blipFill>
                          <a:blip r:embed="rId2"/>
                          <a:stretch>
                            <a:fillRect l="-636641" t="-1078689" b="-224590"/>
                          </a:stretch>
                        </a:blipFill>
                      </a:tcPr>
                    </a:tc>
                    <a:extLst>
                      <a:ext uri="{0D108BD9-81ED-4DB2-BD59-A6C34878D82A}">
                        <a16:rowId xmlns:a16="http://schemas.microsoft.com/office/drawing/2014/main" val="2557851612"/>
                      </a:ext>
                    </a:extLst>
                  </a:tr>
                  <a:tr h="370840">
                    <a:tc>
                      <a:txBody>
                        <a:bodyPr/>
                        <a:lstStyle/>
                        <a:p>
                          <a:endParaRPr lang="en-US" dirty="0"/>
                        </a:p>
                      </a:txBody>
                      <a:tcPr anchor="ctr"/>
                    </a:tc>
                    <a:tc>
                      <a:txBody>
                        <a:bodyPr/>
                        <a:lstStyle/>
                        <a:p>
                          <a:endParaRPr lang="en-US" dirty="0"/>
                        </a:p>
                      </a:txBody>
                      <a:tcPr anchor="ctr"/>
                    </a:tc>
                    <a:tc>
                      <a:txBody>
                        <a:bodyPr/>
                        <a:lstStyle/>
                        <a:p>
                          <a:endParaRPr lang="en-US" dirty="0"/>
                        </a:p>
                      </a:txBody>
                      <a:tcPr anchor="ctr">
                        <a:noFill/>
                      </a:tcPr>
                    </a:tc>
                    <a:tc gridSpan="7">
                      <a:txBody>
                        <a:bodyPr/>
                        <a:lstStyle/>
                        <a:p>
                          <a:pPr algn="ctr"/>
                          <a:r>
                            <a:rPr lang="nl-NL" dirty="0"/>
                            <a:t>7 bits</a:t>
                          </a:r>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Math" panose="02040503050406030204" pitchFamily="18" charset="0"/>
                            <a:ea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3847242536"/>
                      </a:ext>
                    </a:extLst>
                  </a:tr>
                  <a:tr h="370840">
                    <a:tc>
                      <a:txBody>
                        <a:bodyPr/>
                        <a:lstStyle/>
                        <a:p>
                          <a:r>
                            <a:rPr lang="nl-NL" dirty="0"/>
                            <a:t>integer8</a:t>
                          </a:r>
                          <a:endParaRPr lang="en-US" dirty="0"/>
                        </a:p>
                      </a:txBody>
                      <a:tcPr anchor="ctr"/>
                    </a:tc>
                    <a:tc>
                      <a:txBody>
                        <a:bodyPr/>
                        <a:lstStyle/>
                        <a:p>
                          <a:endParaRPr lang="en-US" dirty="0"/>
                        </a:p>
                      </a:txBody>
                      <a:tcPr anchor="ctr"/>
                    </a:tc>
                    <a:tc>
                      <a:txBody>
                        <a:bodyPr/>
                        <a:lstStyle/>
                        <a:p>
                          <a:r>
                            <a:rPr lang="nl-NL" dirty="0">
                              <a:solidFill>
                                <a:srgbClr val="000000"/>
                              </a:solidFill>
                            </a:rPr>
                            <a:t>S</a:t>
                          </a:r>
                          <a:endParaRPr lang="en-US" dirty="0">
                            <a:solidFill>
                              <a:srgbClr val="000000"/>
                            </a:solidFill>
                          </a:endParaRPr>
                        </a:p>
                      </a:txBody>
                      <a:tcPr anchor="ctr">
                        <a:solidFill>
                          <a:schemeClr val="accent3">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r>
                            <a:rPr lang="nl-NL" dirty="0">
                              <a:solidFill>
                                <a:srgbClr val="000000"/>
                              </a:solidFill>
                            </a:rPr>
                            <a:t>M</a:t>
                          </a:r>
                          <a:endParaRPr lang="en-US" dirty="0">
                            <a:solidFill>
                              <a:srgbClr val="000000"/>
                            </a:solidFill>
                          </a:endParaRPr>
                        </a:p>
                      </a:txBody>
                      <a:tcPr anchor="ctr">
                        <a:solidFill>
                          <a:schemeClr val="accent1">
                            <a:lumMod val="40000"/>
                            <a:lumOff val="60000"/>
                          </a:schemeClr>
                        </a:solidFill>
                      </a:tcP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a:p>
                      </a:txBody>
                      <a:tcPr anchor="ctr">
                        <a:blipFill>
                          <a:blip r:embed="rId2"/>
                          <a:stretch>
                            <a:fillRect l="-448684" t="-1278689" r="-86184" b="-24590"/>
                          </a:stretch>
                        </a:blipFill>
                      </a:tcPr>
                    </a:tc>
                    <a:tc>
                      <a:txBody>
                        <a:bodyPr/>
                        <a:lstStyle/>
                        <a:p>
                          <a:endParaRPr lang="en-US"/>
                        </a:p>
                      </a:txBody>
                      <a:tcPr anchor="ctr">
                        <a:blipFill>
                          <a:blip r:embed="rId2"/>
                          <a:stretch>
                            <a:fillRect l="-636641" t="-1278689" b="-24590"/>
                          </a:stretch>
                        </a:blipFill>
                      </a:tcPr>
                    </a:tc>
                    <a:extLst>
                      <a:ext uri="{0D108BD9-81ED-4DB2-BD59-A6C34878D82A}">
                        <a16:rowId xmlns:a16="http://schemas.microsoft.com/office/drawing/2014/main" val="1930100110"/>
                      </a:ext>
                    </a:extLst>
                  </a:tr>
                </a:tbl>
              </a:graphicData>
            </a:graphic>
          </p:graphicFrame>
        </mc:Fallback>
      </mc:AlternateContent>
      <p:sp>
        <p:nvSpPr>
          <p:cNvPr id="4" name="Tijdelijke aanduiding voor dianummer 3">
            <a:extLst>
              <a:ext uri="{FF2B5EF4-FFF2-40B4-BE49-F238E27FC236}">
                <a16:creationId xmlns:a16="http://schemas.microsoft.com/office/drawing/2014/main" id="{608AE4ED-7DCD-4A83-A5B8-27496AE0771C}"/>
              </a:ext>
            </a:extLst>
          </p:cNvPr>
          <p:cNvSpPr>
            <a:spLocks noGrp="1"/>
          </p:cNvSpPr>
          <p:nvPr>
            <p:ph type="sldNum" sz="quarter" idx="12"/>
          </p:nvPr>
        </p:nvSpPr>
        <p:spPr/>
        <p:txBody>
          <a:bodyPr/>
          <a:lstStyle/>
          <a:p>
            <a:fld id="{9494B51C-EBA0-4BC9-B4DC-4121C1E7A080}" type="slidenum">
              <a:rPr lang="en-US" smtClean="0"/>
              <a:t>75</a:t>
            </a:fld>
            <a:endParaRPr lang="en-US"/>
          </a:p>
        </p:txBody>
      </p:sp>
    </p:spTree>
    <p:extLst>
      <p:ext uri="{BB962C8B-B14F-4D97-AF65-F5344CB8AC3E}">
        <p14:creationId xmlns:p14="http://schemas.microsoft.com/office/powerpoint/2010/main" val="2976869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Float vs Fixpoint</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76</a:t>
            </a:fld>
            <a:endParaRPr lang="en-US"/>
          </a:p>
        </p:txBody>
      </p:sp>
      <p:pic>
        <p:nvPicPr>
          <p:cNvPr id="5" name="Picture 4"/>
          <p:cNvPicPr>
            <a:picLocks noChangeAspect="1"/>
          </p:cNvPicPr>
          <p:nvPr/>
        </p:nvPicPr>
        <p:blipFill>
          <a:blip r:embed="rId2"/>
          <a:stretch>
            <a:fillRect/>
          </a:stretch>
        </p:blipFill>
        <p:spPr>
          <a:xfrm>
            <a:off x="1905000" y="1136374"/>
            <a:ext cx="10215562" cy="5588276"/>
          </a:xfrm>
          <a:prstGeom prst="rect">
            <a:avLst/>
          </a:prstGeom>
        </p:spPr>
      </p:pic>
    </p:spTree>
    <p:extLst>
      <p:ext uri="{BB962C8B-B14F-4D97-AF65-F5344CB8AC3E}">
        <p14:creationId xmlns:p14="http://schemas.microsoft.com/office/powerpoint/2010/main" val="2572514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many bits can your MAC unit handle?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77</a:t>
            </a:fld>
            <a:endParaRPr lang="en-US"/>
          </a:p>
        </p:txBody>
      </p:sp>
      <p:pic>
        <p:nvPicPr>
          <p:cNvPr id="6" name="Picture 5"/>
          <p:cNvPicPr>
            <a:picLocks noChangeAspect="1"/>
          </p:cNvPicPr>
          <p:nvPr/>
        </p:nvPicPr>
        <p:blipFill>
          <a:blip r:embed="rId2"/>
          <a:stretch>
            <a:fillRect/>
          </a:stretch>
        </p:blipFill>
        <p:spPr>
          <a:xfrm>
            <a:off x="152400" y="2959357"/>
            <a:ext cx="11766186" cy="2984243"/>
          </a:xfrm>
          <a:prstGeom prst="rect">
            <a:avLst/>
          </a:prstGeom>
        </p:spPr>
      </p:pic>
      <p:sp>
        <p:nvSpPr>
          <p:cNvPr id="7" name="Rounded Rectangular Callout 6"/>
          <p:cNvSpPr/>
          <p:nvPr/>
        </p:nvSpPr>
        <p:spPr>
          <a:xfrm>
            <a:off x="3810000" y="1587757"/>
            <a:ext cx="7543800" cy="1066800"/>
          </a:xfrm>
          <a:prstGeom prst="wedgeRoundRectCallout">
            <a:avLst>
              <a:gd name="adj1" fmla="val 3521"/>
              <a:gd name="adj2" fmla="val 8322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For no loss in precision, </a:t>
            </a:r>
            <a:r>
              <a:rPr lang="en-US" b="1">
                <a:solidFill>
                  <a:schemeClr val="tx1"/>
                </a:solidFill>
              </a:rPr>
              <a:t>M </a:t>
            </a:r>
            <a:r>
              <a:rPr lang="en-US">
                <a:solidFill>
                  <a:schemeClr val="tx1"/>
                </a:solidFill>
              </a:rPr>
              <a:t>is determined based on largest</a:t>
            </a:r>
          </a:p>
          <a:p>
            <a:r>
              <a:rPr lang="en-US">
                <a:solidFill>
                  <a:schemeClr val="tx1"/>
                </a:solidFill>
              </a:rPr>
              <a:t>filter size (in the range of 10 to 16 bits for popular DNNs)</a:t>
            </a:r>
          </a:p>
        </p:txBody>
      </p:sp>
    </p:spTree>
    <p:extLst>
      <p:ext uri="{BB962C8B-B14F-4D97-AF65-F5344CB8AC3E}">
        <p14:creationId xmlns:p14="http://schemas.microsoft.com/office/powerpoint/2010/main" val="24842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Quatization method</a:t>
            </a:r>
          </a:p>
        </p:txBody>
      </p:sp>
      <p:sp>
        <p:nvSpPr>
          <p:cNvPr id="3" name="Content Placeholder 2"/>
          <p:cNvSpPr>
            <a:spLocks noGrp="1"/>
          </p:cNvSpPr>
          <p:nvPr>
            <p:ph idx="1"/>
          </p:nvPr>
        </p:nvSpPr>
        <p:spPr>
          <a:xfrm>
            <a:off x="381000" y="1295400"/>
            <a:ext cx="11404600" cy="1219200"/>
          </a:xfrm>
        </p:spPr>
        <p:txBody>
          <a:bodyPr/>
          <a:lstStyle/>
          <a:p>
            <a:r>
              <a:rPr lang="en-US"/>
              <a:t>Reducing the number of levels (bit width) for weights and/or activations</a:t>
            </a:r>
          </a:p>
          <a:p>
            <a:r>
              <a:rPr lang="en-US"/>
              <a:t>E.g., Caffe-Restretto tool (2016):</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78</a:t>
            </a:fld>
            <a:endParaRPr lang="en-US"/>
          </a:p>
        </p:txBody>
      </p:sp>
      <p:pic>
        <p:nvPicPr>
          <p:cNvPr id="6" name="Picture 2" descr="Afbeeldingsresultaat voor quantized training deep learning shadow weigh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657600"/>
            <a:ext cx="11277600" cy="263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0DB39DF7-79B0-4D1B-AB93-7D3119C8E668}"/>
              </a:ext>
            </a:extLst>
          </p:cNvPr>
          <p:cNvPicPr>
            <a:picLocks noGrp="1" noChangeAspect="1"/>
          </p:cNvPicPr>
          <p:nvPr>
            <p:ph type="pic" sz="quarter" idx="13"/>
          </p:nvPr>
        </p:nvPicPr>
        <p:blipFill rotWithShape="1">
          <a:blip r:embed="rId2"/>
          <a:srcRect l="-8519" r="-8519"/>
          <a:stretch/>
        </p:blipFill>
        <p:spPr>
          <a:prstGeom prst="rect">
            <a:avLst/>
          </a:prstGeom>
        </p:spPr>
      </p:pic>
      <p:sp>
        <p:nvSpPr>
          <p:cNvPr id="6" name="Titel 5">
            <a:extLst>
              <a:ext uri="{FF2B5EF4-FFF2-40B4-BE49-F238E27FC236}">
                <a16:creationId xmlns:a16="http://schemas.microsoft.com/office/drawing/2014/main" id="{853C4769-E7F0-4CB2-BCBA-7E9B4F23763B}"/>
              </a:ext>
            </a:extLst>
          </p:cNvPr>
          <p:cNvSpPr>
            <a:spLocks noGrp="1"/>
          </p:cNvSpPr>
          <p:nvPr>
            <p:ph type="title"/>
          </p:nvPr>
        </p:nvSpPr>
        <p:spPr>
          <a:xfrm>
            <a:off x="533400" y="304800"/>
            <a:ext cx="7493000" cy="976317"/>
          </a:xfrm>
        </p:spPr>
        <p:txBody>
          <a:bodyPr/>
          <a:lstStyle/>
          <a:p>
            <a:r>
              <a:rPr lang="nl-NL" sz="3600" b="0" dirty="0"/>
              <a:t>Non-</a:t>
            </a:r>
            <a:r>
              <a:rPr lang="nl-NL" sz="3600" b="0" dirty="0" err="1"/>
              <a:t>linear</a:t>
            </a:r>
            <a:r>
              <a:rPr lang="nl-NL" sz="3600" b="0" dirty="0"/>
              <a:t> (non-uniform) </a:t>
            </a:r>
            <a:r>
              <a:rPr lang="nl-NL" sz="3600" b="0" dirty="0" err="1"/>
              <a:t>quantization</a:t>
            </a:r>
            <a:endParaRPr lang="nl-NL" sz="3600" b="0" dirty="0"/>
          </a:p>
        </p:txBody>
      </p:sp>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88D64C3B-E2E1-4D71-866F-CC8373075789}"/>
                  </a:ext>
                </a:extLst>
              </p:cNvPr>
              <p:cNvSpPr>
                <a:spLocks noGrp="1"/>
              </p:cNvSpPr>
              <p:nvPr>
                <p:ph sz="half" idx="1"/>
              </p:nvPr>
            </p:nvSpPr>
            <p:spPr>
              <a:xfrm>
                <a:off x="609600" y="1371600"/>
                <a:ext cx="7301653" cy="4267201"/>
              </a:xfrm>
            </p:spPr>
            <p:txBody>
              <a:bodyPr/>
              <a:lstStyle/>
              <a:p>
                <a:pPr marL="457189" indent="-457189">
                  <a:buFont typeface="Arial" panose="020B0604020202020204" pitchFamily="34" charset="0"/>
                  <a:buChar char="•"/>
                </a:pPr>
                <a:r>
                  <a:rPr lang="nl-NL" dirty="0"/>
                  <a:t>Non-</a:t>
                </a:r>
                <a:r>
                  <a:rPr lang="nl-NL" dirty="0" err="1"/>
                  <a:t>linear</a:t>
                </a:r>
                <a:r>
                  <a:rPr lang="nl-NL" dirty="0"/>
                  <a:t> </a:t>
                </a:r>
                <a:r>
                  <a:rPr lang="nl-NL" dirty="0" err="1"/>
                  <a:t>implies</a:t>
                </a:r>
                <a:r>
                  <a:rPr lang="nl-NL" dirty="0"/>
                  <a:t> </a:t>
                </a:r>
                <a:r>
                  <a:rPr lang="nl-NL" dirty="0" err="1"/>
                  <a:t>variable</a:t>
                </a:r>
                <a:r>
                  <a:rPr lang="nl-NL" dirty="0"/>
                  <a:t> step </a:t>
                </a:r>
                <a:r>
                  <a:rPr lang="nl-NL" dirty="0" err="1"/>
                  <a:t>size</a:t>
                </a:r>
                <a:r>
                  <a:rPr lang="nl-NL" dirty="0"/>
                  <a:t> </a:t>
                </a:r>
                <a14:m>
                  <m:oMath xmlns:m="http://schemas.openxmlformats.org/officeDocument/2006/math">
                    <m:r>
                      <a:rPr lang="nl-NL">
                        <a:latin typeface="Cambria Math" panose="02040503050406030204" pitchFamily="18" charset="0"/>
                      </a:rPr>
                      <m:t>∆</m:t>
                    </m:r>
                  </m:oMath>
                </a14:m>
                <a:endParaRPr lang="nl-NL" dirty="0"/>
              </a:p>
              <a:p>
                <a:pPr marL="698483" lvl="2" indent="-457189"/>
                <a:r>
                  <a:rPr lang="nl-NL" dirty="0" err="1"/>
                  <a:t>Variability</a:t>
                </a:r>
                <a:r>
                  <a:rPr lang="nl-NL" dirty="0"/>
                  <a:t> </a:t>
                </a:r>
                <a:r>
                  <a:rPr lang="nl-NL" dirty="0" err="1"/>
                  <a:t>follows</a:t>
                </a:r>
                <a:r>
                  <a:rPr lang="nl-NL" dirty="0"/>
                  <a:t> a </a:t>
                </a:r>
                <a:r>
                  <a:rPr lang="nl-NL" dirty="0" err="1"/>
                  <a:t>regular</a:t>
                </a:r>
                <a:r>
                  <a:rPr lang="nl-NL" dirty="0"/>
                  <a:t> </a:t>
                </a:r>
                <a:r>
                  <a:rPr lang="nl-NL" dirty="0" err="1"/>
                  <a:t>pattern</a:t>
                </a:r>
                <a:r>
                  <a:rPr lang="nl-NL" dirty="0"/>
                  <a:t>:</a:t>
                </a:r>
              </a:p>
              <a:p>
                <a:pPr marL="937177" lvl="3" indent="-457189"/>
                <a:r>
                  <a:rPr lang="nl-NL" dirty="0" err="1"/>
                  <a:t>Example</a:t>
                </a:r>
                <a:r>
                  <a:rPr lang="nl-NL" dirty="0"/>
                  <a:t>: power-of-</a:t>
                </a:r>
                <a:r>
                  <a:rPr lang="nl-NL" dirty="0" err="1"/>
                  <a:t>two</a:t>
                </a:r>
                <a:r>
                  <a:rPr lang="nl-NL" dirty="0"/>
                  <a:t> step</a:t>
                </a:r>
              </a:p>
              <a:p>
                <a:endParaRPr lang="en-US" dirty="0"/>
              </a:p>
              <a:p>
                <a:pPr marL="457189" indent="-457189">
                  <a:buFont typeface="Arial" panose="020B0604020202020204" pitchFamily="34" charset="0"/>
                  <a:buChar char="•"/>
                </a:pPr>
                <a:r>
                  <a:rPr lang="nl-NL" dirty="0"/>
                  <a:t>Concept:</a:t>
                </a:r>
              </a:p>
              <a:p>
                <a:pPr marL="698483" lvl="2" indent="-457189"/>
                <a:r>
                  <a:rPr lang="nl-NL" dirty="0"/>
                  <a:t>More </a:t>
                </a:r>
                <a:r>
                  <a:rPr lang="nl-NL" dirty="0" err="1"/>
                  <a:t>likely</a:t>
                </a:r>
                <a:r>
                  <a:rPr lang="nl-NL" dirty="0"/>
                  <a:t> (smaller) </a:t>
                </a:r>
                <a:r>
                  <a:rPr lang="nl-NL" dirty="0" err="1"/>
                  <a:t>values</a:t>
                </a:r>
                <a:r>
                  <a:rPr lang="nl-NL" dirty="0"/>
                  <a:t> </a:t>
                </a:r>
                <a:r>
                  <a:rPr lang="nl-NL" dirty="0" err="1"/>
                  <a:t>should</a:t>
                </a:r>
                <a:r>
                  <a:rPr lang="nl-NL" dirty="0"/>
                  <a:t> </a:t>
                </a:r>
                <a:r>
                  <a:rPr lang="nl-NL" dirty="0" err="1"/>
                  <a:t>be</a:t>
                </a:r>
                <a:r>
                  <a:rPr lang="nl-NL" dirty="0"/>
                  <a:t> more </a:t>
                </a:r>
                <a:r>
                  <a:rPr lang="nl-NL" dirty="0" err="1"/>
                  <a:t>accurately</a:t>
                </a:r>
                <a:r>
                  <a:rPr lang="nl-NL" dirty="0"/>
                  <a:t> </a:t>
                </a:r>
                <a:r>
                  <a:rPr lang="nl-NL" dirty="0" err="1"/>
                  <a:t>quantized</a:t>
                </a:r>
                <a:endParaRPr lang="nl-NL" dirty="0"/>
              </a:p>
              <a:p>
                <a:pPr marL="698483" lvl="2" indent="-457189"/>
                <a:r>
                  <a:rPr lang="nl-NL" dirty="0" err="1"/>
                  <a:t>Less</a:t>
                </a:r>
                <a:r>
                  <a:rPr lang="nl-NL" dirty="0"/>
                  <a:t> </a:t>
                </a:r>
                <a:r>
                  <a:rPr lang="nl-NL" dirty="0" err="1"/>
                  <a:t>likely</a:t>
                </a:r>
                <a:r>
                  <a:rPr lang="nl-NL" dirty="0"/>
                  <a:t> (</a:t>
                </a:r>
                <a:r>
                  <a:rPr lang="nl-NL" dirty="0" err="1"/>
                  <a:t>larger</a:t>
                </a:r>
                <a:r>
                  <a:rPr lang="nl-NL" dirty="0"/>
                  <a:t>) </a:t>
                </a:r>
                <a:r>
                  <a:rPr lang="nl-NL" dirty="0" err="1"/>
                  <a:t>values</a:t>
                </a:r>
                <a:r>
                  <a:rPr lang="nl-NL" dirty="0"/>
                  <a:t> </a:t>
                </a:r>
                <a:r>
                  <a:rPr lang="nl-NL" dirty="0" err="1"/>
                  <a:t>should</a:t>
                </a:r>
                <a:r>
                  <a:rPr lang="nl-NL" dirty="0"/>
                  <a:t> </a:t>
                </a:r>
                <a:r>
                  <a:rPr lang="nl-NL" dirty="0" err="1"/>
                  <a:t>be</a:t>
                </a:r>
                <a:r>
                  <a:rPr lang="nl-NL" dirty="0"/>
                  <a:t> </a:t>
                </a:r>
                <a:r>
                  <a:rPr lang="nl-NL" dirty="0" err="1"/>
                  <a:t>coarsely</a:t>
                </a:r>
                <a:r>
                  <a:rPr lang="nl-NL" dirty="0"/>
                  <a:t> </a:t>
                </a:r>
                <a:r>
                  <a:rPr lang="nl-NL" dirty="0" err="1"/>
                  <a:t>quantized</a:t>
                </a:r>
                <a:endParaRPr lang="nl-NL" dirty="0"/>
              </a:p>
              <a:p>
                <a:endParaRPr lang="en-US" dirty="0"/>
              </a:p>
            </p:txBody>
          </p:sp>
        </mc:Choice>
        <mc:Fallback xmlns="">
          <p:sp>
            <p:nvSpPr>
              <p:cNvPr id="7" name="Tijdelijke aanduiding voor inhoud 6">
                <a:extLst>
                  <a:ext uri="{FF2B5EF4-FFF2-40B4-BE49-F238E27FC236}">
                    <a16:creationId xmlns:a16="http://schemas.microsoft.com/office/drawing/2014/main" id="{88D64C3B-E2E1-4D71-866F-CC8373075789}"/>
                  </a:ext>
                </a:extLst>
              </p:cNvPr>
              <p:cNvSpPr>
                <a:spLocks noGrp="1" noRot="1" noChangeAspect="1" noMove="1" noResize="1" noEditPoints="1" noAdjustHandles="1" noChangeArrowheads="1" noChangeShapeType="1" noTextEdit="1"/>
              </p:cNvSpPr>
              <p:nvPr>
                <p:ph sz="half" idx="1"/>
              </p:nvPr>
            </p:nvSpPr>
            <p:spPr>
              <a:xfrm>
                <a:off x="609600" y="1371600"/>
                <a:ext cx="7301653" cy="4267201"/>
              </a:xfrm>
              <a:blipFill>
                <a:blip r:embed="rId3"/>
                <a:stretch>
                  <a:fillRect l="-1920" t="-2000" b="-857"/>
                </a:stretch>
              </a:blipFill>
            </p:spPr>
            <p:txBody>
              <a:bodyPr/>
              <a:lstStyle/>
              <a:p>
                <a:r>
                  <a:rPr lang="nl-NL">
                    <a:noFill/>
                  </a:rPr>
                  <a:t> </a:t>
                </a:r>
              </a:p>
            </p:txBody>
          </p:sp>
        </mc:Fallback>
      </mc:AlternateContent>
      <p:sp>
        <p:nvSpPr>
          <p:cNvPr id="4" name="Tijdelijke aanduiding voor voettekst 3">
            <a:extLst>
              <a:ext uri="{FF2B5EF4-FFF2-40B4-BE49-F238E27FC236}">
                <a16:creationId xmlns:a16="http://schemas.microsoft.com/office/drawing/2014/main" id="{165C9BBF-6535-4F79-BDDA-0584D6E4F483}"/>
              </a:ext>
            </a:extLst>
          </p:cNvPr>
          <p:cNvSpPr>
            <a:spLocks noGrp="1"/>
          </p:cNvSpPr>
          <p:nvPr>
            <p:ph type="ftr" sz="quarter" idx="11"/>
          </p:nvPr>
        </p:nvSpPr>
        <p:spPr/>
        <p:txBody>
          <a:bodyPr/>
          <a:lstStyle/>
          <a:p>
            <a:endParaRPr lang="en-US" sz="1067"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dianummer 4">
            <a:extLst>
              <a:ext uri="{FF2B5EF4-FFF2-40B4-BE49-F238E27FC236}">
                <a16:creationId xmlns:a16="http://schemas.microsoft.com/office/drawing/2014/main" id="{4635086A-0AC1-4CB4-A6F6-446F8DFAADCF}"/>
              </a:ext>
            </a:extLst>
          </p:cNvPr>
          <p:cNvSpPr>
            <a:spLocks noGrp="1"/>
          </p:cNvSpPr>
          <p:nvPr>
            <p:ph type="sldNum" sz="quarter" idx="12"/>
          </p:nvPr>
        </p:nvSpPr>
        <p:spPr/>
        <p:txBody>
          <a:bodyPr/>
          <a:lstStyle/>
          <a:p>
            <a:fld id="{C194BDB0-F4EA-4DD6-8281-CCE2440D0CE0}" type="slidenum">
              <a:rPr lang="en-GB" smtClean="0"/>
              <a:pPr/>
              <a:t>79</a:t>
            </a:fld>
            <a:endParaRPr lang="en-GB" dirty="0"/>
          </a:p>
        </p:txBody>
      </p:sp>
    </p:spTree>
    <p:extLst>
      <p:ext uri="{BB962C8B-B14F-4D97-AF65-F5344CB8AC3E}">
        <p14:creationId xmlns:p14="http://schemas.microsoft.com/office/powerpoint/2010/main" val="301541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Schedule</a:t>
            </a:r>
            <a:br>
              <a:rPr lang="en-US" noProof="0"/>
            </a:br>
            <a:r>
              <a:rPr lang="en-US" sz="2800">
                <a:solidFill>
                  <a:srgbClr val="000000"/>
                </a:solidFill>
              </a:rPr>
              <a:t>Q3, 2022</a:t>
            </a:r>
            <a:endParaRPr lang="en-US" noProof="0" dirty="0"/>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a:t>
            </a:fld>
            <a:endParaRPr lang="en-US"/>
          </a:p>
        </p:txBody>
      </p:sp>
      <p:pic>
        <p:nvPicPr>
          <p:cNvPr id="6" name="Picture 5">
            <a:extLst>
              <a:ext uri="{FF2B5EF4-FFF2-40B4-BE49-F238E27FC236}">
                <a16:creationId xmlns:a16="http://schemas.microsoft.com/office/drawing/2014/main" id="{03F871B4-4574-4BE5-96B0-C975C2223098}"/>
              </a:ext>
            </a:extLst>
          </p:cNvPr>
          <p:cNvPicPr>
            <a:picLocks noChangeAspect="1"/>
          </p:cNvPicPr>
          <p:nvPr/>
        </p:nvPicPr>
        <p:blipFill>
          <a:blip r:embed="rId2"/>
          <a:stretch>
            <a:fillRect/>
          </a:stretch>
        </p:blipFill>
        <p:spPr>
          <a:xfrm>
            <a:off x="2571750" y="76200"/>
            <a:ext cx="9544050" cy="6705600"/>
          </a:xfrm>
          <a:prstGeom prst="rect">
            <a:avLst/>
          </a:prstGeom>
        </p:spPr>
      </p:pic>
    </p:spTree>
    <p:extLst>
      <p:ext uri="{BB962C8B-B14F-4D97-AF65-F5344CB8AC3E}">
        <p14:creationId xmlns:p14="http://schemas.microsoft.com/office/powerpoint/2010/main" val="782975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41979-F5E0-4301-AEFA-31DB2D4C5528}"/>
              </a:ext>
            </a:extLst>
          </p:cNvPr>
          <p:cNvSpPr>
            <a:spLocks noGrp="1"/>
          </p:cNvSpPr>
          <p:nvPr>
            <p:ph type="title"/>
          </p:nvPr>
        </p:nvSpPr>
        <p:spPr/>
        <p:txBody>
          <a:bodyPr/>
          <a:lstStyle/>
          <a:p>
            <a:r>
              <a:rPr lang="nl-NL" dirty="0" err="1"/>
              <a:t>Codebook</a:t>
            </a:r>
            <a:r>
              <a:rPr lang="nl-NL" dirty="0"/>
              <a:t> </a:t>
            </a:r>
            <a:r>
              <a:rPr lang="nl-NL" dirty="0" err="1"/>
              <a:t>quantization</a:t>
            </a:r>
            <a:endParaRPr lang="en-US" dirty="0"/>
          </a:p>
        </p:txBody>
      </p:sp>
      <p:sp>
        <p:nvSpPr>
          <p:cNvPr id="3" name="Tijdelijke aanduiding voor inhoud 2">
            <a:extLst>
              <a:ext uri="{FF2B5EF4-FFF2-40B4-BE49-F238E27FC236}">
                <a16:creationId xmlns:a16="http://schemas.microsoft.com/office/drawing/2014/main" id="{D5BC30BF-1846-44F1-98D6-9DC11B35840F}"/>
              </a:ext>
            </a:extLst>
          </p:cNvPr>
          <p:cNvSpPr>
            <a:spLocks noGrp="1"/>
          </p:cNvSpPr>
          <p:nvPr>
            <p:ph idx="1"/>
          </p:nvPr>
        </p:nvSpPr>
        <p:spPr>
          <a:xfrm>
            <a:off x="381000" y="1295400"/>
            <a:ext cx="6019800" cy="5181600"/>
          </a:xfrm>
        </p:spPr>
        <p:txBody>
          <a:bodyPr/>
          <a:lstStyle/>
          <a:p>
            <a:pPr marL="457189" indent="-457189">
              <a:buFont typeface="Arial" panose="020B0604020202020204" pitchFamily="34" charset="0"/>
              <a:buChar char="•"/>
            </a:pPr>
            <a:r>
              <a:rPr lang="nl-NL" sz="2800" dirty="0" err="1"/>
              <a:t>Useful</a:t>
            </a:r>
            <a:r>
              <a:rPr lang="nl-NL" sz="2800" dirty="0"/>
              <a:t> </a:t>
            </a:r>
            <a:r>
              <a:rPr lang="nl-NL" sz="2800" dirty="0" err="1"/>
              <a:t>when</a:t>
            </a:r>
            <a:r>
              <a:rPr lang="nl-NL" sz="2800" dirty="0"/>
              <a:t> </a:t>
            </a:r>
            <a:r>
              <a:rPr lang="nl-NL" sz="2800" dirty="0" err="1"/>
              <a:t>distribution</a:t>
            </a:r>
            <a:r>
              <a:rPr lang="nl-NL" sz="2800" dirty="0"/>
              <a:t> of </a:t>
            </a:r>
            <a:r>
              <a:rPr lang="nl-NL" sz="2800" dirty="0" err="1"/>
              <a:t>values</a:t>
            </a:r>
            <a:r>
              <a:rPr lang="nl-NL" sz="2800" dirty="0"/>
              <a:t> is </a:t>
            </a:r>
            <a:r>
              <a:rPr lang="nl-NL" sz="2800" dirty="0" err="1"/>
              <a:t>not</a:t>
            </a:r>
            <a:r>
              <a:rPr lang="nl-NL" sz="2800" dirty="0"/>
              <a:t> </a:t>
            </a:r>
            <a:r>
              <a:rPr lang="nl-NL" sz="2800" dirty="0" err="1"/>
              <a:t>normally</a:t>
            </a:r>
            <a:r>
              <a:rPr lang="nl-NL" sz="2800" dirty="0"/>
              <a:t> </a:t>
            </a:r>
            <a:r>
              <a:rPr lang="nl-NL" sz="2800" dirty="0" err="1"/>
              <a:t>distributed</a:t>
            </a:r>
            <a:endParaRPr lang="nl-NL" sz="2800" dirty="0"/>
          </a:p>
          <a:p>
            <a:pPr marL="457189" indent="-457189">
              <a:buFont typeface="Arial" panose="020B0604020202020204" pitchFamily="34" charset="0"/>
              <a:buChar char="•"/>
            </a:pPr>
            <a:endParaRPr lang="nl-NL" sz="2800" dirty="0"/>
          </a:p>
          <a:p>
            <a:pPr marL="457189" indent="-457189">
              <a:buFont typeface="Arial" panose="020B0604020202020204" pitchFamily="34" charset="0"/>
              <a:buChar char="•"/>
            </a:pPr>
            <a:r>
              <a:rPr lang="nl-NL" sz="2800" dirty="0" err="1"/>
              <a:t>Quantized</a:t>
            </a:r>
            <a:r>
              <a:rPr lang="nl-NL" sz="2800" dirty="0"/>
              <a:t> </a:t>
            </a:r>
            <a:r>
              <a:rPr lang="nl-NL" sz="2800" dirty="0" err="1"/>
              <a:t>values</a:t>
            </a:r>
            <a:r>
              <a:rPr lang="nl-NL" sz="2800" dirty="0"/>
              <a:t> (</a:t>
            </a:r>
            <a:r>
              <a:rPr lang="nl-NL" sz="2800" dirty="0" err="1"/>
              <a:t>codewords</a:t>
            </a:r>
            <a:r>
              <a:rPr lang="nl-NL" sz="2800" dirty="0"/>
              <a:t>) are </a:t>
            </a:r>
            <a:r>
              <a:rPr lang="nl-NL" sz="2800" dirty="0" err="1"/>
              <a:t>represented</a:t>
            </a:r>
            <a:r>
              <a:rPr lang="nl-NL" sz="2800" dirty="0"/>
              <a:t> </a:t>
            </a:r>
            <a:r>
              <a:rPr lang="nl-NL" sz="2800" dirty="0" err="1"/>
              <a:t>by</a:t>
            </a:r>
            <a:r>
              <a:rPr lang="nl-NL" sz="2800" dirty="0"/>
              <a:t> a </a:t>
            </a:r>
            <a:r>
              <a:rPr lang="nl-NL" sz="2800" dirty="0" err="1"/>
              <a:t>codebook</a:t>
            </a:r>
            <a:endParaRPr lang="nl-NL" sz="2800" dirty="0"/>
          </a:p>
          <a:p>
            <a:pPr marL="457189" indent="-457189">
              <a:buFont typeface="Arial" panose="020B0604020202020204" pitchFamily="34" charset="0"/>
              <a:buChar char="•"/>
            </a:pPr>
            <a:r>
              <a:rPr lang="en-US" sz="2800" dirty="0"/>
              <a:t>Codewords are selected using a clustering algorithm or training process</a:t>
            </a:r>
          </a:p>
          <a:p>
            <a:pPr marL="698483" lvl="2" indent="-457189"/>
            <a:r>
              <a:rPr lang="en-US" sz="2000" dirty="0"/>
              <a:t>E.g., values acquired by K-means clustering</a:t>
            </a:r>
          </a:p>
          <a:p>
            <a:pPr marL="457189" indent="-457189">
              <a:buFont typeface="Arial" panose="020B0604020202020204" pitchFamily="34" charset="0"/>
              <a:buChar char="•"/>
            </a:pPr>
            <a:endParaRPr lang="en-US" sz="2800" dirty="0"/>
          </a:p>
        </p:txBody>
      </p:sp>
      <p:sp>
        <p:nvSpPr>
          <p:cNvPr id="4" name="Tijdelijke aanduiding voor voettekst 3">
            <a:extLst>
              <a:ext uri="{FF2B5EF4-FFF2-40B4-BE49-F238E27FC236}">
                <a16:creationId xmlns:a16="http://schemas.microsoft.com/office/drawing/2014/main" id="{4296CAD3-E167-4690-9F47-E0CDB3867364}"/>
              </a:ext>
            </a:extLst>
          </p:cNvPr>
          <p:cNvSpPr>
            <a:spLocks noGrp="1"/>
          </p:cNvSpPr>
          <p:nvPr>
            <p:ph type="ftr" sz="quarter" idx="11"/>
          </p:nvPr>
        </p:nvSpPr>
        <p:spPr/>
        <p:txBody>
          <a:bodyPr/>
          <a:lstStyle/>
          <a:p>
            <a:r>
              <a:rPr lang="en-US" sz="1067"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More details on K-means clustering: https://en.wikipedia.org/wiki/K-means_clustering</a:t>
            </a:r>
          </a:p>
        </p:txBody>
      </p:sp>
      <p:sp>
        <p:nvSpPr>
          <p:cNvPr id="5" name="Tijdelijke aanduiding voor dianummer 4">
            <a:extLst>
              <a:ext uri="{FF2B5EF4-FFF2-40B4-BE49-F238E27FC236}">
                <a16:creationId xmlns:a16="http://schemas.microsoft.com/office/drawing/2014/main" id="{BEEF040E-C9E2-4107-843B-A46F7E84E0E3}"/>
              </a:ext>
            </a:extLst>
          </p:cNvPr>
          <p:cNvSpPr>
            <a:spLocks noGrp="1"/>
          </p:cNvSpPr>
          <p:nvPr>
            <p:ph type="sldNum" sz="quarter" idx="12"/>
          </p:nvPr>
        </p:nvSpPr>
        <p:spPr/>
        <p:txBody>
          <a:bodyPr/>
          <a:lstStyle/>
          <a:p>
            <a:fld id="{C194BDB0-F4EA-4DD6-8281-CCE2440D0CE0}" type="slidenum">
              <a:rPr lang="en-GB" smtClean="0"/>
              <a:t>80</a:t>
            </a:fld>
            <a:endParaRPr lang="en-GB" dirty="0"/>
          </a:p>
        </p:txBody>
      </p:sp>
      <p:pic>
        <p:nvPicPr>
          <p:cNvPr id="8" name="Tijdelijke aanduiding voor afbeelding 7">
            <a:extLst>
              <a:ext uri="{FF2B5EF4-FFF2-40B4-BE49-F238E27FC236}">
                <a16:creationId xmlns:a16="http://schemas.microsoft.com/office/drawing/2014/main" id="{47B85E96-A341-48E5-A92E-4681D21B88FD}"/>
              </a:ext>
            </a:extLst>
          </p:cNvPr>
          <p:cNvPicPr>
            <a:picLocks noGrp="1" noChangeAspect="1"/>
          </p:cNvPicPr>
          <p:nvPr>
            <p:ph type="pic" sz="quarter" idx="4294967295"/>
          </p:nvPr>
        </p:nvPicPr>
        <p:blipFill rotWithShape="1">
          <a:blip r:embed="rId2"/>
          <a:srcRect t="-5652" b="-52586"/>
          <a:stretch/>
        </p:blipFill>
        <p:spPr>
          <a:xfrm>
            <a:off x="6286500" y="0"/>
            <a:ext cx="5905500" cy="6089650"/>
          </a:xfrm>
          <a:prstGeom prst="rect">
            <a:avLst/>
          </a:prstGeom>
        </p:spPr>
      </p:pic>
      <p:sp>
        <p:nvSpPr>
          <p:cNvPr id="18" name="Tijdelijke aanduiding voor tekst 9">
            <a:extLst>
              <a:ext uri="{FF2B5EF4-FFF2-40B4-BE49-F238E27FC236}">
                <a16:creationId xmlns:a16="http://schemas.microsoft.com/office/drawing/2014/main" id="{68180C02-4ECA-4982-AEDE-099344B243BD}"/>
              </a:ext>
            </a:extLst>
          </p:cNvPr>
          <p:cNvSpPr txBox="1">
            <a:spLocks/>
          </p:cNvSpPr>
          <p:nvPr/>
        </p:nvSpPr>
        <p:spPr>
          <a:xfrm>
            <a:off x="7799916" y="4378100"/>
            <a:ext cx="2878667" cy="220133"/>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100" i="1"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1467" dirty="0" err="1"/>
              <a:t>Codebook</a:t>
            </a:r>
            <a:r>
              <a:rPr lang="nl-NL" sz="1467" dirty="0"/>
              <a:t> </a:t>
            </a:r>
            <a:r>
              <a:rPr lang="nl-NL" sz="1467" dirty="0" err="1"/>
              <a:t>example</a:t>
            </a:r>
            <a:endParaRPr lang="en-US" sz="1467" dirty="0"/>
          </a:p>
        </p:txBody>
      </p:sp>
      <p:graphicFrame>
        <p:nvGraphicFramePr>
          <p:cNvPr id="12" name="Tabel 6">
            <a:extLst>
              <a:ext uri="{FF2B5EF4-FFF2-40B4-BE49-F238E27FC236}">
                <a16:creationId xmlns:a16="http://schemas.microsoft.com/office/drawing/2014/main" id="{00187676-6C59-49B2-AA95-F18A62C7F3C1}"/>
              </a:ext>
            </a:extLst>
          </p:cNvPr>
          <p:cNvGraphicFramePr>
            <a:graphicFrameLocks noGrp="1"/>
          </p:cNvGraphicFramePr>
          <p:nvPr>
            <p:extLst>
              <p:ext uri="{D42A27DB-BD31-4B8C-83A1-F6EECF244321}">
                <p14:modId xmlns:p14="http://schemas.microsoft.com/office/powerpoint/2010/main" val="2890587651"/>
              </p:ext>
            </p:extLst>
          </p:nvPr>
        </p:nvGraphicFramePr>
        <p:xfrm>
          <a:off x="6858000" y="4665689"/>
          <a:ext cx="4699847" cy="1828800"/>
        </p:xfrm>
        <a:graphic>
          <a:graphicData uri="http://schemas.openxmlformats.org/drawingml/2006/table">
            <a:tbl>
              <a:tblPr firstRow="1" bandRow="1"/>
              <a:tblGrid>
                <a:gridCol w="973866">
                  <a:extLst>
                    <a:ext uri="{9D8B030D-6E8A-4147-A177-3AD203B41FA5}">
                      <a16:colId xmlns:a16="http://schemas.microsoft.com/office/drawing/2014/main" val="2954821205"/>
                    </a:ext>
                  </a:extLst>
                </a:gridCol>
                <a:gridCol w="1753629">
                  <a:extLst>
                    <a:ext uri="{9D8B030D-6E8A-4147-A177-3AD203B41FA5}">
                      <a16:colId xmlns:a16="http://schemas.microsoft.com/office/drawing/2014/main" val="1087091227"/>
                    </a:ext>
                  </a:extLst>
                </a:gridCol>
                <a:gridCol w="1972352">
                  <a:extLst>
                    <a:ext uri="{9D8B030D-6E8A-4147-A177-3AD203B41FA5}">
                      <a16:colId xmlns:a16="http://schemas.microsoft.com/office/drawing/2014/main" val="106079863"/>
                    </a:ext>
                  </a:extLst>
                </a:gridCol>
              </a:tblGrid>
              <a:tr h="288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Index</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Value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Interval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extLst>
                  <a:ext uri="{0D108BD9-81ED-4DB2-BD59-A6C34878D82A}">
                    <a16:rowId xmlns:a16="http://schemas.microsoft.com/office/drawing/2014/main" val="2684438745"/>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-0.07</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[-0.08, -0.04]</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extLst>
                  <a:ext uri="{0D108BD9-81ED-4DB2-BD59-A6C34878D82A}">
                    <a16:rowId xmlns:a16="http://schemas.microsoft.com/office/drawing/2014/main" val="1294830498"/>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[-0.04, 0.05]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extLst>
                  <a:ext uri="{0D108BD9-81ED-4DB2-BD59-A6C34878D82A}">
                    <a16:rowId xmlns:a16="http://schemas.microsoft.com/office/drawing/2014/main" val="880476507"/>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[0.05, 0.011]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extLst>
                  <a:ext uri="{0D108BD9-81ED-4DB2-BD59-A6C34878D82A}">
                    <a16:rowId xmlns:a16="http://schemas.microsoft.com/office/drawing/2014/main" val="3997509185"/>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[0.011, 0,013]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extLst>
                  <a:ext uri="{0D108BD9-81ED-4DB2-BD59-A6C34878D82A}">
                    <a16:rowId xmlns:a16="http://schemas.microsoft.com/office/drawing/2014/main" val="171396743"/>
                  </a:ext>
                </a:extLst>
              </a:tr>
            </a:tbl>
          </a:graphicData>
        </a:graphic>
      </p:graphicFrame>
    </p:spTree>
    <p:extLst>
      <p:ext uri="{BB962C8B-B14F-4D97-AF65-F5344CB8AC3E}">
        <p14:creationId xmlns:p14="http://schemas.microsoft.com/office/powerpoint/2010/main" val="3088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Quantizers</a:t>
            </a:r>
            <a:r>
              <a:rPr lang="nl-NL" dirty="0"/>
              <a:t>: </a:t>
            </a:r>
            <a:r>
              <a:rPr lang="nl-NL" dirty="0" err="1"/>
              <a:t>how</a:t>
            </a:r>
            <a:r>
              <a:rPr lang="nl-NL" dirty="0"/>
              <a:t> </a:t>
            </a:r>
            <a:r>
              <a:rPr lang="nl-NL" dirty="0" err="1"/>
              <a:t>to</a:t>
            </a:r>
            <a:r>
              <a:rPr lang="nl-NL" dirty="0"/>
              <a:t> </a:t>
            </a:r>
            <a:r>
              <a:rPr lang="nl-NL" dirty="0" err="1"/>
              <a:t>backpropagate</a:t>
            </a:r>
            <a:r>
              <a:rPr lang="nl-NL" dirty="0"/>
              <a:t>?</a:t>
            </a:r>
            <a:br>
              <a:rPr lang="en-US" dirty="0"/>
            </a:br>
            <a:endParaRPr lang="en-US" dirty="0"/>
          </a:p>
        </p:txBody>
      </p:sp>
      <p:sp>
        <p:nvSpPr>
          <p:cNvPr id="4" name="Slide Number Placeholder 3"/>
          <p:cNvSpPr>
            <a:spLocks noGrp="1"/>
          </p:cNvSpPr>
          <p:nvPr>
            <p:ph type="sldNum" sz="quarter" idx="12"/>
          </p:nvPr>
        </p:nvSpPr>
        <p:spPr/>
        <p:txBody>
          <a:bodyPr/>
          <a:lstStyle/>
          <a:p>
            <a:fld id="{B7CEC10D-CD46-426F-915E-6C78530279CB}" type="slidenum">
              <a:rPr lang="en-US" smtClean="0"/>
              <a:pPr/>
              <a:t>81</a:t>
            </a:fld>
            <a:endParaRPr lang="en-US" dirty="0"/>
          </a:p>
        </p:txBody>
      </p:sp>
      <mc:AlternateContent xmlns:mc="http://schemas.openxmlformats.org/markup-compatibility/2006" xmlns:a14="http://schemas.microsoft.com/office/drawing/2010/main">
        <mc:Choice Requires="a14">
          <p:sp>
            <p:nvSpPr>
              <p:cNvPr id="49" name="Rechthoek 48">
                <a:extLst>
                  <a:ext uri="{FF2B5EF4-FFF2-40B4-BE49-F238E27FC236}">
                    <a16:creationId xmlns:a16="http://schemas.microsoft.com/office/drawing/2014/main" id="{8948E19B-D838-4D3B-8958-DE350EAEFF6A}"/>
                  </a:ext>
                </a:extLst>
              </p:cNvPr>
              <p:cNvSpPr/>
              <p:nvPr/>
            </p:nvSpPr>
            <p:spPr>
              <a:xfrm>
                <a:off x="812801" y="1637274"/>
                <a:ext cx="314759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3200" i="1">
                          <a:latin typeface="Cambria Math" panose="02040503050406030204" pitchFamily="18" charset="0"/>
                        </a:rPr>
                        <m:t>𝑦</m:t>
                      </m:r>
                      <m:r>
                        <a:rPr lang="nl-NL" sz="3200" i="1">
                          <a:latin typeface="Cambria Math" panose="02040503050406030204" pitchFamily="18" charset="0"/>
                        </a:rPr>
                        <m:t>=</m:t>
                      </m:r>
                      <m:r>
                        <m:rPr>
                          <m:nor/>
                        </m:rPr>
                        <a:rPr lang="nl-NL" sz="3200">
                          <a:latin typeface="Cambria Math" panose="02040503050406030204" pitchFamily="18" charset="0"/>
                        </a:rPr>
                        <m:t>quantize</m:t>
                      </m:r>
                      <m:r>
                        <a:rPr lang="nl-NL" sz="3200" i="1">
                          <a:latin typeface="Cambria Math" panose="02040503050406030204" pitchFamily="18" charset="0"/>
                        </a:rPr>
                        <m:t>(</m:t>
                      </m:r>
                      <m:r>
                        <a:rPr lang="nl-NL" sz="3200" i="1">
                          <a:latin typeface="Cambria Math" panose="02040503050406030204" pitchFamily="18" charset="0"/>
                        </a:rPr>
                        <m:t>𝑥</m:t>
                      </m:r>
                      <m:r>
                        <a:rPr lang="nl-NL" sz="3200" i="1">
                          <a:latin typeface="Cambria Math" panose="02040503050406030204" pitchFamily="18" charset="0"/>
                        </a:rPr>
                        <m:t>)</m:t>
                      </m:r>
                    </m:oMath>
                  </m:oMathPara>
                </a14:m>
                <a:endParaRPr lang="en-US" sz="3200" dirty="0"/>
              </a:p>
            </p:txBody>
          </p:sp>
        </mc:Choice>
        <mc:Fallback xmlns="">
          <p:sp>
            <p:nvSpPr>
              <p:cNvPr id="49" name="Rechthoek 48">
                <a:extLst>
                  <a:ext uri="{FF2B5EF4-FFF2-40B4-BE49-F238E27FC236}">
                    <a16:creationId xmlns:a16="http://schemas.microsoft.com/office/drawing/2014/main" id="{8948E19B-D838-4D3B-8958-DE350EAEFF6A}"/>
                  </a:ext>
                </a:extLst>
              </p:cNvPr>
              <p:cNvSpPr>
                <a:spLocks noRot="1" noChangeAspect="1" noMove="1" noResize="1" noEditPoints="1" noAdjustHandles="1" noChangeArrowheads="1" noChangeShapeType="1" noTextEdit="1"/>
              </p:cNvSpPr>
              <p:nvPr/>
            </p:nvSpPr>
            <p:spPr>
              <a:xfrm>
                <a:off x="812801" y="1637274"/>
                <a:ext cx="3147592" cy="584775"/>
              </a:xfrm>
              <a:prstGeom prst="rect">
                <a:avLst/>
              </a:prstGeom>
              <a:blipFill>
                <a:blip r:embed="rId3"/>
                <a:stretch>
                  <a:fillRect/>
                </a:stretch>
              </a:blipFill>
            </p:spPr>
            <p:txBody>
              <a:bodyPr/>
              <a:lstStyle/>
              <a:p>
                <a:r>
                  <a:rPr lang="nl-NL">
                    <a:noFill/>
                  </a:rPr>
                  <a:t> </a:t>
                </a:r>
              </a:p>
            </p:txBody>
          </p:sp>
        </mc:Fallback>
      </mc:AlternateContent>
      <p:pic>
        <p:nvPicPr>
          <p:cNvPr id="7" name="Afbeelding 6">
            <a:extLst>
              <a:ext uri="{FF2B5EF4-FFF2-40B4-BE49-F238E27FC236}">
                <a16:creationId xmlns:a16="http://schemas.microsoft.com/office/drawing/2014/main" id="{92E78A4A-02A1-4C69-B19C-CEB7C80CF360}"/>
              </a:ext>
            </a:extLst>
          </p:cNvPr>
          <p:cNvPicPr>
            <a:picLocks noChangeAspect="1"/>
          </p:cNvPicPr>
          <p:nvPr/>
        </p:nvPicPr>
        <p:blipFill>
          <a:blip r:embed="rId4"/>
          <a:stretch>
            <a:fillRect/>
          </a:stretch>
        </p:blipFill>
        <p:spPr>
          <a:xfrm>
            <a:off x="1011767" y="2122612"/>
            <a:ext cx="4221551" cy="3632497"/>
          </a:xfrm>
          <a:prstGeom prst="rect">
            <a:avLst/>
          </a:prstGeom>
        </p:spPr>
      </p:pic>
      <p:sp>
        <p:nvSpPr>
          <p:cNvPr id="22" name="Rechthoek 21">
            <a:extLst>
              <a:ext uri="{FF2B5EF4-FFF2-40B4-BE49-F238E27FC236}">
                <a16:creationId xmlns:a16="http://schemas.microsoft.com/office/drawing/2014/main" id="{FF015CE3-8CEC-4CD3-AB1E-AC81CD6F3829}"/>
              </a:ext>
            </a:extLst>
          </p:cNvPr>
          <p:cNvSpPr/>
          <p:nvPr/>
        </p:nvSpPr>
        <p:spPr>
          <a:xfrm>
            <a:off x="1097761" y="2097709"/>
            <a:ext cx="1119217" cy="584775"/>
          </a:xfrm>
          <a:prstGeom prst="rect">
            <a:avLst/>
          </a:prstGeom>
        </p:spPr>
        <p:txBody>
          <a:bodyPr wrap="none">
            <a:spAutoFit/>
          </a:bodyPr>
          <a:lstStyle/>
          <a:p>
            <a:r>
              <a:rPr lang="nl-NL" sz="3200" dirty="0"/>
              <a:t>4-bits</a:t>
            </a:r>
            <a:endParaRPr lang="en-US" sz="3200" dirty="0"/>
          </a:p>
        </p:txBody>
      </p:sp>
      <p:cxnSp>
        <p:nvCxnSpPr>
          <p:cNvPr id="9" name="Rechte verbindingslijn 8">
            <a:extLst>
              <a:ext uri="{FF2B5EF4-FFF2-40B4-BE49-F238E27FC236}">
                <a16:creationId xmlns:a16="http://schemas.microsoft.com/office/drawing/2014/main" id="{D2454304-0526-4267-8C00-01D2745B0F8E}"/>
              </a:ext>
            </a:extLst>
          </p:cNvPr>
          <p:cNvCxnSpPr/>
          <p:nvPr/>
        </p:nvCxnSpPr>
        <p:spPr>
          <a:xfrm flipV="1">
            <a:off x="1097761" y="2179788"/>
            <a:ext cx="3607449" cy="3575320"/>
          </a:xfrm>
          <a:prstGeom prst="line">
            <a:avLst/>
          </a:prstGeom>
          <a:ln w="12700"/>
        </p:spPr>
        <p:style>
          <a:lnRef idx="1">
            <a:schemeClr val="dk1"/>
          </a:lnRef>
          <a:fillRef idx="0">
            <a:schemeClr val="dk1"/>
          </a:fillRef>
          <a:effectRef idx="0">
            <a:schemeClr val="dk1"/>
          </a:effectRef>
          <a:fontRef idx="minor">
            <a:schemeClr val="tx1"/>
          </a:fontRef>
        </p:style>
      </p:cxnSp>
      <p:sp>
        <p:nvSpPr>
          <p:cNvPr id="26" name="Rechthoek 25">
            <a:extLst>
              <a:ext uri="{FF2B5EF4-FFF2-40B4-BE49-F238E27FC236}">
                <a16:creationId xmlns:a16="http://schemas.microsoft.com/office/drawing/2014/main" id="{888C0286-B67B-4B09-8CD5-4F78F74DD0F2}"/>
              </a:ext>
            </a:extLst>
          </p:cNvPr>
          <p:cNvSpPr/>
          <p:nvPr/>
        </p:nvSpPr>
        <p:spPr>
          <a:xfrm>
            <a:off x="3228903" y="4063955"/>
            <a:ext cx="2895344" cy="1077218"/>
          </a:xfrm>
          <a:prstGeom prst="rect">
            <a:avLst/>
          </a:prstGeom>
        </p:spPr>
        <p:txBody>
          <a:bodyPr wrap="none">
            <a:spAutoFit/>
          </a:bodyPr>
          <a:lstStyle/>
          <a:p>
            <a:r>
              <a:rPr lang="nl-NL" sz="3200" dirty="0"/>
              <a:t>Straight-</a:t>
            </a:r>
            <a:r>
              <a:rPr lang="nl-NL" sz="3200" dirty="0" err="1"/>
              <a:t>through</a:t>
            </a:r>
            <a:endParaRPr lang="nl-NL" sz="3200" dirty="0"/>
          </a:p>
          <a:p>
            <a:r>
              <a:rPr lang="nl-NL" sz="3200" dirty="0" err="1"/>
              <a:t>estimator</a:t>
            </a:r>
            <a:endParaRPr lang="en-US" sz="3200" dirty="0"/>
          </a:p>
        </p:txBody>
      </p:sp>
      <p:sp>
        <p:nvSpPr>
          <p:cNvPr id="27" name="Rechthoek 26">
            <a:extLst>
              <a:ext uri="{FF2B5EF4-FFF2-40B4-BE49-F238E27FC236}">
                <a16:creationId xmlns:a16="http://schemas.microsoft.com/office/drawing/2014/main" id="{4C69CF02-9D57-40B9-939E-BC95446A33FE}"/>
              </a:ext>
            </a:extLst>
          </p:cNvPr>
          <p:cNvSpPr/>
          <p:nvPr/>
        </p:nvSpPr>
        <p:spPr>
          <a:xfrm>
            <a:off x="2665649" y="5780011"/>
            <a:ext cx="1233030" cy="584775"/>
          </a:xfrm>
          <a:prstGeom prst="rect">
            <a:avLst/>
          </a:prstGeom>
        </p:spPr>
        <p:txBody>
          <a:bodyPr wrap="none">
            <a:spAutoFit/>
          </a:bodyPr>
          <a:lstStyle/>
          <a:p>
            <a:r>
              <a:rPr lang="nl-NL" sz="3200" dirty="0"/>
              <a:t>output</a:t>
            </a:r>
            <a:endParaRPr lang="en-US" sz="3200" dirty="0"/>
          </a:p>
        </p:txBody>
      </p:sp>
      <p:sp>
        <p:nvSpPr>
          <p:cNvPr id="29" name="Rechthoek 28">
            <a:extLst>
              <a:ext uri="{FF2B5EF4-FFF2-40B4-BE49-F238E27FC236}">
                <a16:creationId xmlns:a16="http://schemas.microsoft.com/office/drawing/2014/main" id="{9632FDF2-BD72-4825-89F6-0447B5D210AF}"/>
              </a:ext>
            </a:extLst>
          </p:cNvPr>
          <p:cNvSpPr/>
          <p:nvPr/>
        </p:nvSpPr>
        <p:spPr>
          <a:xfrm rot="16200000">
            <a:off x="256122" y="3580324"/>
            <a:ext cx="1027845" cy="584775"/>
          </a:xfrm>
          <a:prstGeom prst="rect">
            <a:avLst/>
          </a:prstGeom>
        </p:spPr>
        <p:txBody>
          <a:bodyPr wrap="none">
            <a:spAutoFit/>
          </a:bodyPr>
          <a:lstStyle/>
          <a:p>
            <a:r>
              <a:rPr lang="nl-NL" sz="3200" dirty="0"/>
              <a:t>input</a:t>
            </a:r>
            <a:endParaRPr lang="en-US" sz="3200" dirty="0"/>
          </a:p>
        </p:txBody>
      </p:sp>
      <p:pic>
        <p:nvPicPr>
          <p:cNvPr id="3" name="Picture 2">
            <a:extLst>
              <a:ext uri="{FF2B5EF4-FFF2-40B4-BE49-F238E27FC236}">
                <a16:creationId xmlns:a16="http://schemas.microsoft.com/office/drawing/2014/main" id="{C07CDDA1-A68E-43E7-9F5A-93DB53F22691}"/>
              </a:ext>
            </a:extLst>
          </p:cNvPr>
          <p:cNvPicPr>
            <a:picLocks noChangeAspect="1"/>
          </p:cNvPicPr>
          <p:nvPr/>
        </p:nvPicPr>
        <p:blipFill>
          <a:blip r:embed="rId5"/>
          <a:stretch>
            <a:fillRect/>
          </a:stretch>
        </p:blipFill>
        <p:spPr>
          <a:xfrm>
            <a:off x="6553200" y="888710"/>
            <a:ext cx="4267199" cy="5956090"/>
          </a:xfrm>
          <a:prstGeom prst="rect">
            <a:avLst/>
          </a:prstGeom>
        </p:spPr>
      </p:pic>
    </p:spTree>
    <p:extLst>
      <p:ext uri="{BB962C8B-B14F-4D97-AF65-F5344CB8AC3E}">
        <p14:creationId xmlns:p14="http://schemas.microsoft.com/office/powerpoint/2010/main" val="1231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procedures – Summary</a:t>
            </a:r>
          </a:p>
        </p:txBody>
      </p:sp>
      <p:graphicFrame>
        <p:nvGraphicFramePr>
          <p:cNvPr id="5" name="Content Placeholder 4"/>
          <p:cNvGraphicFramePr>
            <a:graphicFrameLocks noGrp="1"/>
          </p:cNvGraphicFramePr>
          <p:nvPr>
            <p:ph idx="1"/>
          </p:nvPr>
        </p:nvGraphicFramePr>
        <p:xfrm>
          <a:off x="1011768" y="1742018"/>
          <a:ext cx="10074689" cy="3921196"/>
        </p:xfrm>
        <a:graphic>
          <a:graphicData uri="http://schemas.openxmlformats.org/drawingml/2006/table">
            <a:tbl>
              <a:tblPr firstRow="1" bandRow="1">
                <a:tableStyleId>{5C22544A-7EE6-4342-B048-85BDC9FD1C3A}</a:tableStyleId>
              </a:tblPr>
              <a:tblGrid>
                <a:gridCol w="5264856">
                  <a:extLst>
                    <a:ext uri="{9D8B030D-6E8A-4147-A177-3AD203B41FA5}">
                      <a16:colId xmlns:a16="http://schemas.microsoft.com/office/drawing/2014/main" val="20000"/>
                    </a:ext>
                  </a:extLst>
                </a:gridCol>
                <a:gridCol w="1375984">
                  <a:extLst>
                    <a:ext uri="{9D8B030D-6E8A-4147-A177-3AD203B41FA5}">
                      <a16:colId xmlns:a16="http://schemas.microsoft.com/office/drawing/2014/main" val="20001"/>
                    </a:ext>
                  </a:extLst>
                </a:gridCol>
                <a:gridCol w="1825200">
                  <a:extLst>
                    <a:ext uri="{9D8B030D-6E8A-4147-A177-3AD203B41FA5}">
                      <a16:colId xmlns:a16="http://schemas.microsoft.com/office/drawing/2014/main" val="20002"/>
                    </a:ext>
                  </a:extLst>
                </a:gridCol>
                <a:gridCol w="1608649">
                  <a:extLst>
                    <a:ext uri="{9D8B030D-6E8A-4147-A177-3AD203B41FA5}">
                      <a16:colId xmlns:a16="http://schemas.microsoft.com/office/drawing/2014/main" val="20003"/>
                    </a:ext>
                  </a:extLst>
                </a:gridCol>
              </a:tblGrid>
              <a:tr h="1011469">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Approach</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Training time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time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Quality of results</a:t>
                      </a:r>
                    </a:p>
                  </a:txBody>
                  <a:tcPr marL="83527" marR="83527" anchor="ctr"/>
                </a:tc>
                <a:extLst>
                  <a:ext uri="{0D108BD9-81ED-4DB2-BD59-A6C34878D82A}">
                    <a16:rowId xmlns:a16="http://schemas.microsoft.com/office/drawing/2014/main" val="10000"/>
                  </a:ext>
                </a:extLst>
              </a:tr>
              <a:tr h="65928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model</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1"/>
                  </a:ext>
                </a:extLst>
              </a:tr>
              <a:tr h="705652">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a:t>
                      </a:r>
                      <a:r>
                        <a:rPr lang="en-US" sz="2000">
                          <a:latin typeface="Tahoma" panose="020B0604030504040204" pitchFamily="34" charset="0"/>
                          <a:ea typeface="Tahoma" panose="020B0604030504040204" pitchFamily="34" charset="0"/>
                          <a:cs typeface="Tahoma" panose="020B0604030504040204" pitchFamily="34" charset="0"/>
                        </a:rPr>
                        <a:t>model with </a:t>
                      </a:r>
                      <a:r>
                        <a:rPr lang="en-US" sz="2000" dirty="0">
                          <a:latin typeface="Tahoma" panose="020B0604030504040204" pitchFamily="34" charset="0"/>
                          <a:ea typeface="Tahoma" panose="020B0604030504040204" pitchFamily="34" charset="0"/>
                          <a:cs typeface="Tahoma" panose="020B0604030504040204" pitchFamily="34" charset="0"/>
                        </a:rPr>
                        <a:t>fine-tuning</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2"/>
                  </a:ext>
                </a:extLst>
              </a:tr>
              <a:tr h="77239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Quantization-aware</a:t>
                      </a:r>
                      <a:r>
                        <a:rPr lang="en-US" sz="2000" baseline="0" dirty="0">
                          <a:latin typeface="Tahoma" panose="020B0604030504040204" pitchFamily="34" charset="0"/>
                          <a:ea typeface="Tahoma" panose="020B0604030504040204" pitchFamily="34" charset="0"/>
                          <a:cs typeface="Tahoma" panose="020B0604030504040204" pitchFamily="34" charset="0"/>
                        </a:rPr>
                        <a:t> training</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3"/>
                  </a:ext>
                </a:extLst>
              </a:tr>
              <a:tr h="772395">
                <a:tc>
                  <a:txBody>
                    <a:bodyPr/>
                    <a:lstStyle/>
                    <a:p>
                      <a:r>
                        <a:rPr lang="en-US" sz="2000" baseline="0" dirty="0">
                          <a:latin typeface="Tahoma" panose="020B0604030504040204" pitchFamily="34" charset="0"/>
                          <a:ea typeface="Tahoma" panose="020B0604030504040204" pitchFamily="34" charset="0"/>
                          <a:cs typeface="Tahoma" panose="020B0604030504040204" pitchFamily="34" charset="0"/>
                        </a:rPr>
                        <a:t>Quantized training procedure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C3B5F978-99DD-4B09-979A-AB31C135CAD9}" type="slidenum">
              <a:rPr lang="en-US" smtClean="0"/>
              <a:pPr/>
              <a:t>82</a:t>
            </a:fld>
            <a:endParaRPr lang="en-US" dirty="0"/>
          </a:p>
        </p:txBody>
      </p:sp>
      <p:sp>
        <p:nvSpPr>
          <p:cNvPr id="6" name="TextBox 5"/>
          <p:cNvSpPr txBox="1"/>
          <p:nvPr/>
        </p:nvSpPr>
        <p:spPr>
          <a:xfrm>
            <a:off x="1011768" y="5741346"/>
            <a:ext cx="10074689"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 on platforms that are specialized for high-throughput integer computations (e.g. FPGAs).</a:t>
            </a:r>
          </a:p>
        </p:txBody>
      </p:sp>
    </p:spTree>
    <p:extLst>
      <p:ext uri="{BB962C8B-B14F-4D97-AF65-F5344CB8AC3E}">
        <p14:creationId xmlns:p14="http://schemas.microsoft.com/office/powerpoint/2010/main" val="417539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pPr marL="457189" indent="-457189">
              <a:buFont typeface="Arial" panose="020B0604020202020204" pitchFamily="34" charset="0"/>
              <a:buChar char="•"/>
            </a:pPr>
            <a:r>
              <a:rPr lang="en-US" dirty="0"/>
              <a:t>Quantization is an essential tool for efficient model deployment</a:t>
            </a:r>
          </a:p>
          <a:p>
            <a:pPr marL="457189" indent="-457189">
              <a:buFont typeface="Arial" panose="020B0604020202020204" pitchFamily="34" charset="0"/>
              <a:buChar char="•"/>
            </a:pPr>
            <a:r>
              <a:rPr lang="en-US" dirty="0"/>
              <a:t>These techniques can be combined with other compression methods, such as pruning</a:t>
            </a:r>
          </a:p>
          <a:p>
            <a:pPr marL="457189" indent="-457189">
              <a:buFont typeface="Arial" panose="020B0604020202020204" pitchFamily="34" charset="0"/>
              <a:buChar char="•"/>
            </a:pPr>
            <a:r>
              <a:rPr lang="en-US" dirty="0"/>
              <a:t>8-bit data and weights with 32-bit accumulators is sufficient for </a:t>
            </a:r>
            <a:r>
              <a:rPr lang="en-US"/>
              <a:t>recent DNNs</a:t>
            </a:r>
          </a:p>
          <a:p>
            <a:pPr marL="457189" indent="-457189">
              <a:buFont typeface="Arial" panose="020B0604020202020204" pitchFamily="34" charset="0"/>
              <a:buChar char="•"/>
            </a:pPr>
            <a:endParaRPr lang="en-US"/>
          </a:p>
          <a:p>
            <a:pPr marL="457189" indent="-457189">
              <a:buFont typeface="Arial" panose="020B0604020202020204" pitchFamily="34" charset="0"/>
              <a:buChar char="•"/>
            </a:pPr>
            <a:endParaRPr lang="en-US" dirty="0"/>
          </a:p>
          <a:p>
            <a:pPr lvl="1"/>
            <a:r>
              <a:rPr lang="en-US" b="1" dirty="0"/>
              <a:t>Next up: extreme quantization (bitwise networks)</a:t>
            </a:r>
          </a:p>
          <a:p>
            <a:endParaRPr lang="en-US" dirty="0"/>
          </a:p>
        </p:txBody>
      </p:sp>
      <p:sp>
        <p:nvSpPr>
          <p:cNvPr id="5" name="Slide Number Placeholder 4"/>
          <p:cNvSpPr>
            <a:spLocks noGrp="1"/>
          </p:cNvSpPr>
          <p:nvPr>
            <p:ph type="sldNum" sz="quarter" idx="12"/>
          </p:nvPr>
        </p:nvSpPr>
        <p:spPr/>
        <p:txBody>
          <a:bodyPr/>
          <a:lstStyle/>
          <a:p>
            <a:fld id="{B7CEC10D-CD46-426F-915E-6C78530279CB}" type="slidenum">
              <a:rPr lang="en-US" smtClean="0"/>
              <a:pPr/>
              <a:t>83</a:t>
            </a:fld>
            <a:endParaRPr lang="en-US" dirty="0"/>
          </a:p>
        </p:txBody>
      </p:sp>
    </p:spTree>
    <p:extLst>
      <p:ext uri="{BB962C8B-B14F-4D97-AF65-F5344CB8AC3E}">
        <p14:creationId xmlns:p14="http://schemas.microsoft.com/office/powerpoint/2010/main" val="89586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4BD93-6A47-4B24-9046-4F8BADF68C34}"/>
              </a:ext>
            </a:extLst>
          </p:cNvPr>
          <p:cNvSpPr>
            <a:spLocks noGrp="1"/>
          </p:cNvSpPr>
          <p:nvPr>
            <p:ph type="title"/>
          </p:nvPr>
        </p:nvSpPr>
        <p:spPr/>
        <p:txBody>
          <a:bodyPr/>
          <a:lstStyle/>
          <a:p>
            <a:r>
              <a:rPr lang="nl-NL" dirty="0"/>
              <a:t>Extreme </a:t>
            </a:r>
            <a:r>
              <a:rPr lang="nl-NL" dirty="0" err="1"/>
              <a:t>quantization</a:t>
            </a:r>
            <a:endParaRPr lang="en-US" dirty="0"/>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7406E5D-58AA-4EAE-8738-85F6709A3147}"/>
                  </a:ext>
                </a:extLst>
              </p:cNvPr>
              <p:cNvSpPr>
                <a:spLocks noGrp="1"/>
              </p:cNvSpPr>
              <p:nvPr>
                <p:ph idx="1"/>
              </p:nvPr>
            </p:nvSpPr>
            <p:spPr/>
            <p:txBody>
              <a:bodyPr/>
              <a:lstStyle/>
              <a:p>
                <a:r>
                  <a:rPr lang="en-US" dirty="0"/>
                  <a:t>Usually 8-bit quantization is sufficient for many applications</a:t>
                </a:r>
              </a:p>
              <a:p>
                <a:r>
                  <a:rPr lang="en-US" dirty="0"/>
                  <a:t>Can we do better?</a:t>
                </a:r>
              </a:p>
              <a:p>
                <a:endParaRPr lang="en-US" dirty="0"/>
              </a:p>
              <a:p>
                <a:r>
                  <a:rPr lang="en-US" dirty="0"/>
                  <a:t>Yes, to the extremes:</a:t>
                </a:r>
              </a:p>
              <a:p>
                <a:pPr lvl="1"/>
                <a:r>
                  <a:rPr lang="en-US" dirty="0"/>
                  <a:t>Binary values </a:t>
                </a:r>
                <a14:m>
                  <m:oMath xmlns:m="http://schemas.openxmlformats.org/officeDocument/2006/math">
                    <m:r>
                      <a:rPr lang="nl-NL" b="0" i="1" smtClean="0">
                        <a:latin typeface="Cambria Math" panose="02040503050406030204" pitchFamily="18" charset="0"/>
                      </a:rPr>
                      <m:t>{−1,  +1}</m:t>
                    </m:r>
                  </m:oMath>
                </a14:m>
                <a:endParaRPr lang="en-US" dirty="0"/>
              </a:p>
              <a:p>
                <a:pPr lvl="2"/>
                <a:r>
                  <a:rPr lang="en-US" b="1" dirty="0"/>
                  <a:t>Single</a:t>
                </a:r>
                <a:r>
                  <a:rPr lang="en-US" dirty="0"/>
                  <a:t> bit per symbol</a:t>
                </a:r>
              </a:p>
              <a:p>
                <a:pPr lvl="1"/>
                <a:r>
                  <a:rPr lang="en-US" dirty="0"/>
                  <a:t>Ternary values </a:t>
                </a:r>
                <a14:m>
                  <m:oMath xmlns:m="http://schemas.openxmlformats.org/officeDocument/2006/math">
                    <m:r>
                      <a:rPr lang="nl-NL" b="0" i="1" smtClean="0">
                        <a:latin typeface="Cambria Math" panose="02040503050406030204" pitchFamily="18" charset="0"/>
                      </a:rPr>
                      <m:t>{−1,  0,  +1}</m:t>
                    </m:r>
                  </m:oMath>
                </a14:m>
                <a:endParaRPr lang="en-US" dirty="0"/>
              </a:p>
              <a:p>
                <a:pPr lvl="2"/>
                <a:r>
                  <a:rPr lang="en-US" b="1" dirty="0"/>
                  <a:t>1.585</a:t>
                </a:r>
                <a:r>
                  <a:rPr lang="en-US" dirty="0"/>
                  <a:t> bits per symbol (</a:t>
                </a:r>
                <a14:m>
                  <m:oMath xmlns:m="http://schemas.openxmlformats.org/officeDocument/2006/math">
                    <m:func>
                      <m:funcPr>
                        <m:ctrlPr>
                          <a:rPr lang="nl-NL" b="0" i="1" smtClean="0">
                            <a:latin typeface="Cambria Math" panose="02040503050406030204" pitchFamily="18" charset="0"/>
                          </a:rPr>
                        </m:ctrlPr>
                      </m:funcPr>
                      <m:fName>
                        <m:sSub>
                          <m:sSubPr>
                            <m:ctrlPr>
                              <a:rPr lang="nl-NL" b="0" i="1" smtClean="0">
                                <a:latin typeface="Cambria Math" panose="02040503050406030204" pitchFamily="18" charset="0"/>
                              </a:rPr>
                            </m:ctrlPr>
                          </m:sSubPr>
                          <m:e>
                            <m:r>
                              <m:rPr>
                                <m:sty m:val="p"/>
                              </m:rPr>
                              <a:rPr lang="nl-NL" b="0" i="0" smtClean="0">
                                <a:latin typeface="Cambria Math" panose="02040503050406030204" pitchFamily="18" charset="0"/>
                              </a:rPr>
                              <m:t>log</m:t>
                            </m:r>
                          </m:e>
                          <m:sub>
                            <m:r>
                              <a:rPr lang="nl-NL" b="0" i="1" smtClean="0">
                                <a:latin typeface="Cambria Math" panose="02040503050406030204" pitchFamily="18" charset="0"/>
                              </a:rPr>
                              <m:t>2</m:t>
                            </m:r>
                          </m:sub>
                        </m:sSub>
                      </m:fName>
                      <m:e>
                        <m:r>
                          <a:rPr lang="nl-NL" b="0" i="1" smtClean="0">
                            <a:latin typeface="Cambria Math" panose="02040503050406030204" pitchFamily="18" charset="0"/>
                          </a:rPr>
                          <m:t>3 </m:t>
                        </m:r>
                      </m:e>
                    </m:func>
                    <m:r>
                      <a:rPr lang="nl-NL" b="0" i="1" smtClean="0">
                        <a:latin typeface="Cambria Math" panose="02040503050406030204" pitchFamily="18" charset="0"/>
                      </a:rPr>
                      <m:t>≈1.585</m:t>
                    </m:r>
                  </m:oMath>
                </a14:m>
                <a:r>
                  <a:rPr lang="en-US" dirty="0"/>
                  <a:t>)</a:t>
                </a:r>
              </a:p>
              <a:p>
                <a:endParaRPr lang="en-US" dirty="0"/>
              </a:p>
              <a:p>
                <a:r>
                  <a:rPr lang="en-US" b="1" dirty="0"/>
                  <a:t>Reminder:</a:t>
                </a:r>
                <a:r>
                  <a:rPr lang="en-US" dirty="0"/>
                  <a:t> during training all values are kept in full-precision!</a:t>
                </a:r>
              </a:p>
              <a:p>
                <a:endParaRPr lang="en-US" dirty="0"/>
              </a:p>
            </p:txBody>
          </p:sp>
        </mc:Choice>
        <mc:Fallback xmlns="">
          <p:sp>
            <p:nvSpPr>
              <p:cNvPr id="3" name="Tijdelijke aanduiding voor inhoud 2">
                <a:extLst>
                  <a:ext uri="{FF2B5EF4-FFF2-40B4-BE49-F238E27FC236}">
                    <a16:creationId xmlns:a16="http://schemas.microsoft.com/office/drawing/2014/main" id="{67406E5D-58AA-4EAE-8738-85F6709A3147}"/>
                  </a:ext>
                </a:extLst>
              </p:cNvPr>
              <p:cNvSpPr>
                <a:spLocks noGrp="1" noRot="1" noChangeAspect="1" noMove="1" noResize="1" noEditPoints="1" noAdjustHandles="1" noChangeArrowheads="1" noChangeShapeType="1" noTextEdit="1"/>
              </p:cNvSpPr>
              <p:nvPr>
                <p:ph idx="1"/>
              </p:nvPr>
            </p:nvSpPr>
            <p:spPr>
              <a:blipFill>
                <a:blip r:embed="rId2"/>
                <a:stretch>
                  <a:fillRect l="-1111" t="-2058"/>
                </a:stretch>
              </a:blipFill>
            </p:spPr>
            <p:txBody>
              <a:bodyPr/>
              <a:lstStyle/>
              <a:p>
                <a:r>
                  <a:rPr lang="en-US">
                    <a:noFill/>
                  </a:rPr>
                  <a:t> </a:t>
                </a:r>
              </a:p>
            </p:txBody>
          </p:sp>
        </mc:Fallback>
      </mc:AlternateContent>
      <p:sp>
        <p:nvSpPr>
          <p:cNvPr id="4" name="Tijdelijke aanduiding voor dianummer 3">
            <a:extLst>
              <a:ext uri="{FF2B5EF4-FFF2-40B4-BE49-F238E27FC236}">
                <a16:creationId xmlns:a16="http://schemas.microsoft.com/office/drawing/2014/main" id="{68583F2D-035A-4B7E-8F79-6BEEAB7F5820}"/>
              </a:ext>
            </a:extLst>
          </p:cNvPr>
          <p:cNvSpPr>
            <a:spLocks noGrp="1"/>
          </p:cNvSpPr>
          <p:nvPr>
            <p:ph type="sldNum" sz="quarter" idx="12"/>
          </p:nvPr>
        </p:nvSpPr>
        <p:spPr/>
        <p:txBody>
          <a:bodyPr/>
          <a:lstStyle/>
          <a:p>
            <a:fld id="{9494B51C-EBA0-4BC9-B4DC-4121C1E7A080}" type="slidenum">
              <a:rPr lang="en-US" smtClean="0"/>
              <a:t>84</a:t>
            </a:fld>
            <a:endParaRPr lang="en-US"/>
          </a:p>
        </p:txBody>
      </p:sp>
    </p:spTree>
    <p:extLst>
      <p:ext uri="{BB962C8B-B14F-4D97-AF65-F5344CB8AC3E}">
        <p14:creationId xmlns:p14="http://schemas.microsoft.com/office/powerpoint/2010/main" val="12198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9B56CCDE-85CA-4527-8648-5943D5F20FB3}"/>
                  </a:ext>
                </a:extLst>
              </p:cNvPr>
              <p:cNvSpPr>
                <a:spLocks noGrp="1"/>
              </p:cNvSpPr>
              <p:nvPr>
                <p:ph idx="1"/>
              </p:nvPr>
            </p:nvSpPr>
            <p:spPr/>
            <p:txBody>
              <a:bodyPr/>
              <a:lstStyle/>
              <a:p>
                <a:r>
                  <a:rPr lang="en-US" sz="2800" dirty="0"/>
                  <a:t>Multiplication and addition are replaced by bitwise XNOR and </a:t>
                </a:r>
                <a:r>
                  <a:rPr lang="en-US" sz="2800" dirty="0" err="1"/>
                  <a:t>PopCount</a:t>
                </a:r>
                <a:r>
                  <a:rPr lang="en-US" sz="2800" dirty="0"/>
                  <a:t>.</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Why </a:t>
                </a:r>
                <a14:m>
                  <m:oMath xmlns:m="http://schemas.openxmlformats.org/officeDocument/2006/math">
                    <m:d>
                      <m:dPr>
                        <m:begChr m:val="{"/>
                        <m:endChr m:val="}"/>
                        <m:ctrlPr>
                          <a:rPr lang="nl-NL" sz="2800" i="1" smtClean="0">
                            <a:latin typeface="Cambria Math" panose="02040503050406030204" pitchFamily="18" charset="0"/>
                          </a:rPr>
                        </m:ctrlPr>
                      </m:dPr>
                      <m:e>
                        <m:r>
                          <a:rPr lang="nl-NL" sz="2800" smtClean="0">
                            <a:latin typeface="Cambria Math" panose="02040503050406030204" pitchFamily="18" charset="0"/>
                          </a:rPr>
                          <m:t>−1,  +1</m:t>
                        </m:r>
                      </m:e>
                    </m:d>
                  </m:oMath>
                </a14:m>
                <a:r>
                  <a:rPr lang="en-US" sz="2800" dirty="0"/>
                  <a:t> and not </a:t>
                </a:r>
                <a14:m>
                  <m:oMath xmlns:m="http://schemas.openxmlformats.org/officeDocument/2006/math">
                    <m:r>
                      <a:rPr lang="nl-NL" sz="2800" smtClean="0">
                        <a:latin typeface="Cambria Math" panose="02040503050406030204" pitchFamily="18" charset="0"/>
                      </a:rPr>
                      <m:t>{0,  +1}</m:t>
                    </m:r>
                  </m:oMath>
                </a14:m>
                <a:r>
                  <a:rPr lang="en-US" sz="2800" dirty="0"/>
                  <a:t>?</a:t>
                </a:r>
              </a:p>
              <a:p>
                <a:pPr lvl="1"/>
                <a:r>
                  <a:rPr lang="en-US" sz="2400" dirty="0"/>
                  <a:t>XNOR- vs AND-gate multiply</a:t>
                </a:r>
              </a:p>
              <a:p>
                <a:endParaRPr lang="en-US" sz="2800" dirty="0"/>
              </a:p>
            </p:txBody>
          </p:sp>
        </mc:Choice>
        <mc:Fallback xmlns="">
          <p:sp>
            <p:nvSpPr>
              <p:cNvPr id="3" name="Tijdelijke aanduiding voor inhoud 2">
                <a:extLst>
                  <a:ext uri="{FF2B5EF4-FFF2-40B4-BE49-F238E27FC236}">
                    <a16:creationId xmlns:a16="http://schemas.microsoft.com/office/drawing/2014/main" id="{9B56CCDE-85CA-4527-8648-5943D5F20FB3}"/>
                  </a:ext>
                </a:extLst>
              </p:cNvPr>
              <p:cNvSpPr>
                <a:spLocks noGrp="1" noRot="1" noChangeAspect="1" noMove="1" noResize="1" noEditPoints="1" noAdjustHandles="1" noChangeArrowheads="1" noChangeShapeType="1" noTextEdit="1"/>
              </p:cNvSpPr>
              <p:nvPr>
                <p:ph idx="1"/>
              </p:nvPr>
            </p:nvSpPr>
            <p:spPr>
              <a:blipFill>
                <a:blip r:embed="rId2"/>
                <a:stretch>
                  <a:fillRect l="-963" t="-1294" b="-10000"/>
                </a:stretch>
              </a:blipFill>
            </p:spPr>
            <p:txBody>
              <a:bodyPr/>
              <a:lstStyle/>
              <a:p>
                <a:r>
                  <a:rPr lang="nl-NL">
                    <a:noFill/>
                  </a:rPr>
                  <a:t> </a:t>
                </a:r>
              </a:p>
            </p:txBody>
          </p:sp>
        </mc:Fallback>
      </mc:AlternateContent>
      <p:sp>
        <p:nvSpPr>
          <p:cNvPr id="8" name="Titel 7">
            <a:extLst>
              <a:ext uri="{FF2B5EF4-FFF2-40B4-BE49-F238E27FC236}">
                <a16:creationId xmlns:a16="http://schemas.microsoft.com/office/drawing/2014/main" id="{8F198335-F262-4E0E-AEE8-758C768BB4CB}"/>
              </a:ext>
            </a:extLst>
          </p:cNvPr>
          <p:cNvSpPr>
            <a:spLocks noGrp="1"/>
          </p:cNvSpPr>
          <p:nvPr>
            <p:ph type="title"/>
          </p:nvPr>
        </p:nvSpPr>
        <p:spPr/>
        <p:txBody>
          <a:bodyPr/>
          <a:lstStyle/>
          <a:p>
            <a:r>
              <a:rPr lang="nl-NL" dirty="0" err="1"/>
              <a:t>Binary</a:t>
            </a:r>
            <a:r>
              <a:rPr lang="nl-NL" dirty="0"/>
              <a:t> </a:t>
            </a:r>
            <a:r>
              <a:rPr lang="nl-NL" dirty="0" err="1"/>
              <a:t>multiply-accumulate</a:t>
            </a:r>
            <a:endParaRPr lang="en-US" dirty="0"/>
          </a:p>
        </p:txBody>
      </p:sp>
      <p:sp>
        <p:nvSpPr>
          <p:cNvPr id="4" name="Tijdelijke aanduiding voor dianummer 3">
            <a:extLst>
              <a:ext uri="{FF2B5EF4-FFF2-40B4-BE49-F238E27FC236}">
                <a16:creationId xmlns:a16="http://schemas.microsoft.com/office/drawing/2014/main" id="{50DC29D9-BEED-4EE7-B911-2ED1B516619A}"/>
              </a:ext>
            </a:extLst>
          </p:cNvPr>
          <p:cNvSpPr>
            <a:spLocks noGrp="1"/>
          </p:cNvSpPr>
          <p:nvPr>
            <p:ph type="sldNum" sz="quarter" idx="12"/>
          </p:nvPr>
        </p:nvSpPr>
        <p:spPr/>
        <p:txBody>
          <a:bodyPr/>
          <a:lstStyle/>
          <a:p>
            <a:fld id="{B7CEC10D-CD46-426F-915E-6C78530279CB}" type="slidenum">
              <a:rPr lang="en-US" smtClean="0"/>
              <a:pPr/>
              <a:t>85</a:t>
            </a:fld>
            <a:endParaRPr lang="en-US" dirty="0"/>
          </a:p>
        </p:txBody>
      </p:sp>
      <p:pic>
        <p:nvPicPr>
          <p:cNvPr id="2" name="Picture 1">
            <a:extLst>
              <a:ext uri="{FF2B5EF4-FFF2-40B4-BE49-F238E27FC236}">
                <a16:creationId xmlns:a16="http://schemas.microsoft.com/office/drawing/2014/main" id="{5064E87C-9B94-40E1-89E6-8863C835AE54}"/>
              </a:ext>
            </a:extLst>
          </p:cNvPr>
          <p:cNvPicPr>
            <a:picLocks noChangeAspect="1"/>
          </p:cNvPicPr>
          <p:nvPr/>
        </p:nvPicPr>
        <p:blipFill>
          <a:blip r:embed="rId3"/>
          <a:stretch>
            <a:fillRect/>
          </a:stretch>
        </p:blipFill>
        <p:spPr>
          <a:xfrm>
            <a:off x="1066800" y="1981200"/>
            <a:ext cx="9291109" cy="3670110"/>
          </a:xfrm>
          <a:prstGeom prst="rect">
            <a:avLst/>
          </a:prstGeom>
        </p:spPr>
      </p:pic>
    </p:spTree>
    <p:extLst>
      <p:ext uri="{BB962C8B-B14F-4D97-AF65-F5344CB8AC3E}">
        <p14:creationId xmlns:p14="http://schemas.microsoft.com/office/powerpoint/2010/main" val="32477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F198335-F262-4E0E-AEE8-758C768BB4CB}"/>
              </a:ext>
            </a:extLst>
          </p:cNvPr>
          <p:cNvSpPr>
            <a:spLocks noGrp="1"/>
          </p:cNvSpPr>
          <p:nvPr>
            <p:ph type="title"/>
          </p:nvPr>
        </p:nvSpPr>
        <p:spPr/>
        <p:txBody>
          <a:bodyPr/>
          <a:lstStyle/>
          <a:p>
            <a:r>
              <a:rPr lang="nl-NL" dirty="0" err="1"/>
              <a:t>Ternary</a:t>
            </a:r>
            <a:r>
              <a:rPr lang="nl-NL" dirty="0"/>
              <a:t> </a:t>
            </a:r>
            <a:r>
              <a:rPr lang="nl-NL" dirty="0" err="1"/>
              <a:t>multiply-accumulate</a:t>
            </a:r>
            <a:endParaRPr lang="en-US" dirty="0"/>
          </a:p>
        </p:txBody>
      </p:sp>
      <p:sp>
        <p:nvSpPr>
          <p:cNvPr id="3" name="Tijdelijke aanduiding voor inhoud 2">
            <a:extLst>
              <a:ext uri="{FF2B5EF4-FFF2-40B4-BE49-F238E27FC236}">
                <a16:creationId xmlns:a16="http://schemas.microsoft.com/office/drawing/2014/main" id="{9B56CCDE-85CA-4527-8648-5943D5F20FB3}"/>
              </a:ext>
            </a:extLst>
          </p:cNvPr>
          <p:cNvSpPr>
            <a:spLocks noGrp="1"/>
          </p:cNvSpPr>
          <p:nvPr>
            <p:ph idx="1"/>
          </p:nvPr>
        </p:nvSpPr>
        <p:spPr>
          <a:xfrm>
            <a:off x="338328" y="1271016"/>
            <a:ext cx="11521440" cy="631260"/>
          </a:xfrm>
        </p:spPr>
        <p:txBody>
          <a:bodyPr/>
          <a:lstStyle/>
          <a:p>
            <a:r>
              <a:rPr lang="en-US" dirty="0"/>
              <a:t>Multiplication and addition are replaced by Gated XNORs and two </a:t>
            </a:r>
            <a:r>
              <a:rPr lang="en-US" dirty="0" err="1"/>
              <a:t>PopCounts</a:t>
            </a:r>
            <a:r>
              <a:rPr lang="en-US" dirty="0"/>
              <a:t>.</a:t>
            </a:r>
          </a:p>
          <a:p>
            <a:endParaRPr lang="en-US" dirty="0"/>
          </a:p>
        </p:txBody>
      </p:sp>
      <p:sp>
        <p:nvSpPr>
          <p:cNvPr id="4" name="Tijdelijke aanduiding voor dianummer 3">
            <a:extLst>
              <a:ext uri="{FF2B5EF4-FFF2-40B4-BE49-F238E27FC236}">
                <a16:creationId xmlns:a16="http://schemas.microsoft.com/office/drawing/2014/main" id="{50DC29D9-BEED-4EE7-B911-2ED1B516619A}"/>
              </a:ext>
            </a:extLst>
          </p:cNvPr>
          <p:cNvSpPr>
            <a:spLocks noGrp="1"/>
          </p:cNvSpPr>
          <p:nvPr>
            <p:ph type="sldNum" sz="quarter" idx="12"/>
          </p:nvPr>
        </p:nvSpPr>
        <p:spPr/>
        <p:txBody>
          <a:bodyPr/>
          <a:lstStyle/>
          <a:p>
            <a:fld id="{B7CEC10D-CD46-426F-915E-6C78530279CB}" type="slidenum">
              <a:rPr lang="en-US" smtClean="0"/>
              <a:pPr/>
              <a:t>86</a:t>
            </a:fld>
            <a:endParaRPr lang="en-US" dirty="0"/>
          </a:p>
        </p:txBody>
      </p:sp>
      <mc:AlternateContent xmlns:mc="http://schemas.openxmlformats.org/markup-compatibility/2006" xmlns:a14="http://schemas.microsoft.com/office/drawing/2010/main">
        <mc:Choice Requires="a14">
          <p:sp>
            <p:nvSpPr>
              <p:cNvPr id="33" name="TextBox 36">
                <a:extLst>
                  <a:ext uri="{FF2B5EF4-FFF2-40B4-BE49-F238E27FC236}">
                    <a16:creationId xmlns:a16="http://schemas.microsoft.com/office/drawing/2014/main" id="{F66B9FAD-3193-42C0-8A22-0CB12AEF34A2}"/>
                  </a:ext>
                </a:extLst>
              </p:cNvPr>
              <p:cNvSpPr txBox="1"/>
              <p:nvPr/>
            </p:nvSpPr>
            <p:spPr>
              <a:xfrm>
                <a:off x="6781800" y="5900604"/>
                <a:ext cx="5136727" cy="369332"/>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m:rPr>
                          <m:sty m:val="p"/>
                        </m:rPr>
                        <a:rPr lang="en-US">
                          <a:latin typeface="Cambria Math" panose="02040503050406030204" pitchFamily="18" charset="0"/>
                        </a:rPr>
                        <m:t>PopC</m:t>
                      </m:r>
                      <m:r>
                        <m:rPr>
                          <m:sty m:val="p"/>
                        </m:rPr>
                        <a:rPr lang="nl-NL" b="0" i="0" smtClean="0">
                          <a:latin typeface="Cambria Math" panose="02040503050406030204" pitchFamily="18" charset="0"/>
                        </a:rPr>
                        <m:t>ou</m:t>
                      </m:r>
                      <m:r>
                        <m:rPr>
                          <m:sty m:val="p"/>
                        </m:rPr>
                        <a:rPr lang="en-US">
                          <a:latin typeface="Cambria Math" panose="02040503050406030204" pitchFamily="18" charset="0"/>
                        </a:rPr>
                        <m:t>nt</m:t>
                      </m:r>
                      <m:r>
                        <a:rPr lang="en-US" i="1">
                          <a:latin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e>
                        <m:sup>
                          <m:r>
                            <a:rPr lang="nl-NL" b="0" i="1" smtClean="0">
                              <a:latin typeface="Cambria Math" panose="02040503050406030204" pitchFamily="18" charset="0"/>
                            </a:rPr>
                            <m:t>′</m:t>
                          </m:r>
                        </m:sup>
                      </m:sSup>
                      <m:r>
                        <a:rPr lang="nl-NL" b="0" i="1" smtClean="0">
                          <a:latin typeface="Cambria Math" panose="02040503050406030204" pitchFamily="18" charset="0"/>
                        </a:rPr>
                        <m:t>𝑠</m:t>
                      </m:r>
                      <m:r>
                        <a:rPr lang="en-US" i="1">
                          <a:latin typeface="Cambria Math" panose="02040503050406030204" pitchFamily="18" charset="0"/>
                        </a:rPr>
                        <m:t>)−</m:t>
                      </m:r>
                      <m:r>
                        <m:rPr>
                          <m:sty m:val="p"/>
                        </m:rPr>
                        <a:rPr lang="en-US" smtClean="0">
                          <a:latin typeface="Cambria Math" panose="02040503050406030204" pitchFamily="18" charset="0"/>
                        </a:rPr>
                        <m:t>PopC</m:t>
                      </m:r>
                      <m:r>
                        <m:rPr>
                          <m:sty m:val="p"/>
                        </m:rPr>
                        <a:rPr lang="nl-NL" b="0" i="0" smtClean="0">
                          <a:latin typeface="Cambria Math" panose="02040503050406030204" pitchFamily="18" charset="0"/>
                        </a:rPr>
                        <m:t>ou</m:t>
                      </m:r>
                      <m:r>
                        <m:rPr>
                          <m:sty m:val="p"/>
                        </m:rPr>
                        <a:rPr lang="en-US">
                          <a:latin typeface="Cambria Math" panose="02040503050406030204" pitchFamily="18" charset="0"/>
                        </a:rPr>
                        <m:t>nt</m:t>
                      </m:r>
                      <m:r>
                        <a:rPr lang="en-US" i="1">
                          <a:latin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e>
                        <m:sup>
                          <m:r>
                            <a:rPr lang="nl-NL" b="0" i="1" smtClean="0">
                              <a:latin typeface="Cambria Math" panose="02040503050406030204" pitchFamily="18" charset="0"/>
                            </a:rPr>
                            <m:t>′</m:t>
                          </m:r>
                        </m:sup>
                      </m:sSup>
                      <m:r>
                        <a:rPr lang="nl-NL" b="0" i="1" smtClean="0">
                          <a:latin typeface="Cambria Math" panose="02040503050406030204" pitchFamily="18" charset="0"/>
                        </a:rPr>
                        <m:t>𝑠</m:t>
                      </m:r>
                      <m:r>
                        <a:rPr lang="en-US" i="1">
                          <a:latin typeface="Cambria Math" panose="02040503050406030204" pitchFamily="18" charset="0"/>
                        </a:rPr>
                        <m:t>)</m:t>
                      </m:r>
                    </m:oMath>
                  </m:oMathPara>
                </a14:m>
                <a:endParaRPr lang="en-US" dirty="0"/>
              </a:p>
            </p:txBody>
          </p:sp>
        </mc:Choice>
        <mc:Fallback xmlns="">
          <p:sp>
            <p:nvSpPr>
              <p:cNvPr id="33" name="TextBox 36">
                <a:extLst>
                  <a:ext uri="{FF2B5EF4-FFF2-40B4-BE49-F238E27FC236}">
                    <a16:creationId xmlns:a16="http://schemas.microsoft.com/office/drawing/2014/main" id="{F66B9FAD-3193-42C0-8A22-0CB12AEF34A2}"/>
                  </a:ext>
                </a:extLst>
              </p:cNvPr>
              <p:cNvSpPr txBox="1">
                <a:spLocks noRot="1" noChangeAspect="1" noMove="1" noResize="1" noEditPoints="1" noAdjustHandles="1" noChangeArrowheads="1" noChangeShapeType="1" noTextEdit="1"/>
              </p:cNvSpPr>
              <p:nvPr/>
            </p:nvSpPr>
            <p:spPr>
              <a:xfrm>
                <a:off x="6781800" y="5900604"/>
                <a:ext cx="5136727" cy="369332"/>
              </a:xfrm>
              <a:prstGeom prst="rect">
                <a:avLst/>
              </a:prstGeom>
              <a:blipFill>
                <a:blip r:embed="rId2"/>
                <a:stretch>
                  <a:fillRect l="-119" r="-1544" b="-34426"/>
                </a:stretch>
              </a:blipFill>
            </p:spPr>
            <p:txBody>
              <a:bodyPr/>
              <a:lstStyle/>
              <a:p>
                <a:r>
                  <a:rPr lang="nl-NL">
                    <a:noFill/>
                  </a:rPr>
                  <a:t> </a:t>
                </a:r>
              </a:p>
            </p:txBody>
          </p:sp>
        </mc:Fallback>
      </mc:AlternateContent>
      <p:graphicFrame>
        <p:nvGraphicFramePr>
          <p:cNvPr id="125" name="Tabel 21">
            <a:extLst>
              <a:ext uri="{FF2B5EF4-FFF2-40B4-BE49-F238E27FC236}">
                <a16:creationId xmlns:a16="http://schemas.microsoft.com/office/drawing/2014/main" id="{F0812B50-9A64-4A74-83AB-0C86A9824E6C}"/>
              </a:ext>
            </a:extLst>
          </p:cNvPr>
          <p:cNvGraphicFramePr>
            <a:graphicFrameLocks noGrp="1"/>
          </p:cNvGraphicFramePr>
          <p:nvPr>
            <p:extLst>
              <p:ext uri="{D42A27DB-BD31-4B8C-83A1-F6EECF244321}">
                <p14:modId xmlns:p14="http://schemas.microsoft.com/office/powerpoint/2010/main" val="2388942705"/>
              </p:ext>
            </p:extLst>
          </p:nvPr>
        </p:nvGraphicFramePr>
        <p:xfrm>
          <a:off x="9829490" y="3456574"/>
          <a:ext cx="1956110" cy="1483360"/>
        </p:xfrm>
        <a:graphic>
          <a:graphicData uri="http://schemas.openxmlformats.org/drawingml/2006/table">
            <a:tbl>
              <a:tblPr firstRow="1" bandRow="1">
                <a:tableStyleId>{5C22544A-7EE6-4342-B048-85BDC9FD1C3A}</a:tableStyleId>
              </a:tblPr>
              <a:tblGrid>
                <a:gridCol w="978055">
                  <a:extLst>
                    <a:ext uri="{9D8B030D-6E8A-4147-A177-3AD203B41FA5}">
                      <a16:colId xmlns:a16="http://schemas.microsoft.com/office/drawing/2014/main" val="714468407"/>
                    </a:ext>
                  </a:extLst>
                </a:gridCol>
                <a:gridCol w="978055">
                  <a:extLst>
                    <a:ext uri="{9D8B030D-6E8A-4147-A177-3AD203B41FA5}">
                      <a16:colId xmlns:a16="http://schemas.microsoft.com/office/drawing/2014/main" val="3341245490"/>
                    </a:ext>
                  </a:extLst>
                </a:gridCol>
              </a:tblGrid>
              <a:tr h="370840">
                <a:tc gridSpan="2">
                  <a:txBody>
                    <a:bodyPr/>
                    <a:lstStyle/>
                    <a:p>
                      <a:r>
                        <a:rPr lang="nl-NL" dirty="0" err="1"/>
                        <a:t>Encoding</a:t>
                      </a:r>
                      <a:endParaRPr lang="en-US" dirty="0"/>
                    </a:p>
                  </a:txBody>
                  <a:tcPr/>
                </a:tc>
                <a:tc hMerge="1">
                  <a:txBody>
                    <a:bodyPr/>
                    <a:lstStyle/>
                    <a:p>
                      <a:endParaRPr lang="en-US" dirty="0"/>
                    </a:p>
                  </a:txBody>
                  <a:tcPr/>
                </a:tc>
                <a:extLst>
                  <a:ext uri="{0D108BD9-81ED-4DB2-BD59-A6C34878D82A}">
                    <a16:rowId xmlns:a16="http://schemas.microsoft.com/office/drawing/2014/main" val="1423471950"/>
                  </a:ext>
                </a:extLst>
              </a:tr>
              <a:tr h="370840">
                <a:tc>
                  <a:txBody>
                    <a:bodyPr/>
                    <a:lstStyle/>
                    <a:p>
                      <a:r>
                        <a:rPr lang="nl-NL" dirty="0"/>
                        <a:t>+1</a:t>
                      </a:r>
                      <a:endParaRPr lang="en-US" dirty="0"/>
                    </a:p>
                  </a:txBody>
                  <a:tcPr/>
                </a:tc>
                <a:tc>
                  <a:txBody>
                    <a:bodyPr/>
                    <a:lstStyle/>
                    <a:p>
                      <a:r>
                        <a:rPr lang="nl-NL" dirty="0"/>
                        <a:t>11</a:t>
                      </a:r>
                      <a:endParaRPr lang="en-US" dirty="0"/>
                    </a:p>
                  </a:txBody>
                  <a:tcPr/>
                </a:tc>
                <a:extLst>
                  <a:ext uri="{0D108BD9-81ED-4DB2-BD59-A6C34878D82A}">
                    <a16:rowId xmlns:a16="http://schemas.microsoft.com/office/drawing/2014/main" val="2752274161"/>
                  </a:ext>
                </a:extLst>
              </a:tr>
              <a:tr h="370840">
                <a:tc>
                  <a:txBody>
                    <a:bodyPr/>
                    <a:lstStyle/>
                    <a:p>
                      <a:r>
                        <a:rPr lang="nl-NL" dirty="0"/>
                        <a:t>0</a:t>
                      </a:r>
                      <a:endParaRPr lang="en-US" dirty="0"/>
                    </a:p>
                  </a:txBody>
                  <a:tcPr/>
                </a:tc>
                <a:tc>
                  <a:txBody>
                    <a:bodyPr/>
                    <a:lstStyle/>
                    <a:p>
                      <a:r>
                        <a:rPr lang="nl-NL" dirty="0"/>
                        <a:t>00</a:t>
                      </a:r>
                      <a:endParaRPr lang="en-US" dirty="0"/>
                    </a:p>
                  </a:txBody>
                  <a:tcPr/>
                </a:tc>
                <a:extLst>
                  <a:ext uri="{0D108BD9-81ED-4DB2-BD59-A6C34878D82A}">
                    <a16:rowId xmlns:a16="http://schemas.microsoft.com/office/drawing/2014/main" val="924536913"/>
                  </a:ext>
                </a:extLst>
              </a:tr>
              <a:tr h="370840">
                <a:tc>
                  <a:txBody>
                    <a:bodyPr/>
                    <a:lstStyle/>
                    <a:p>
                      <a:r>
                        <a:rPr lang="nl-NL" dirty="0"/>
                        <a:t>-1</a:t>
                      </a:r>
                      <a:endParaRPr lang="en-US" dirty="0"/>
                    </a:p>
                  </a:txBody>
                  <a:tcPr/>
                </a:tc>
                <a:tc>
                  <a:txBody>
                    <a:bodyPr/>
                    <a:lstStyle/>
                    <a:p>
                      <a:r>
                        <a:rPr lang="nl-NL" dirty="0"/>
                        <a:t>10</a:t>
                      </a:r>
                      <a:endParaRPr lang="en-US" dirty="0"/>
                    </a:p>
                  </a:txBody>
                  <a:tcPr/>
                </a:tc>
                <a:extLst>
                  <a:ext uri="{0D108BD9-81ED-4DB2-BD59-A6C34878D82A}">
                    <a16:rowId xmlns:a16="http://schemas.microsoft.com/office/drawing/2014/main" val="2789567765"/>
                  </a:ext>
                </a:extLst>
              </a:tr>
            </a:tbl>
          </a:graphicData>
        </a:graphic>
      </p:graphicFrame>
      <p:pic>
        <p:nvPicPr>
          <p:cNvPr id="2" name="Picture 1">
            <a:extLst>
              <a:ext uri="{FF2B5EF4-FFF2-40B4-BE49-F238E27FC236}">
                <a16:creationId xmlns:a16="http://schemas.microsoft.com/office/drawing/2014/main" id="{3F66DA71-7FAA-4271-9A53-708BDFDD7C91}"/>
              </a:ext>
            </a:extLst>
          </p:cNvPr>
          <p:cNvPicPr>
            <a:picLocks noChangeAspect="1"/>
          </p:cNvPicPr>
          <p:nvPr/>
        </p:nvPicPr>
        <p:blipFill>
          <a:blip r:embed="rId3"/>
          <a:stretch>
            <a:fillRect/>
          </a:stretch>
        </p:blipFill>
        <p:spPr>
          <a:xfrm>
            <a:off x="609600" y="2514600"/>
            <a:ext cx="8571719" cy="3926164"/>
          </a:xfrm>
          <a:prstGeom prst="rect">
            <a:avLst/>
          </a:prstGeom>
        </p:spPr>
      </p:pic>
    </p:spTree>
    <p:extLst>
      <p:ext uri="{BB962C8B-B14F-4D97-AF65-F5344CB8AC3E}">
        <p14:creationId xmlns:p14="http://schemas.microsoft.com/office/powerpoint/2010/main" val="15845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a:t>
            </a:r>
            <a:r>
              <a:rPr lang="en-US" sz="2800" b="1"/>
              <a:t>: </a:t>
            </a:r>
            <a:r>
              <a:rPr lang="en-US" sz="2800"/>
              <a:t>a) Pruning + b) NW restructuring</a:t>
            </a:r>
          </a:p>
          <a:p>
            <a:pPr marL="0" indent="0">
              <a:buNone/>
            </a:pPr>
            <a:r>
              <a:rPr lang="en-US" sz="2800"/>
              <a:t>5+8. 	Optimization 2: Quantization</a:t>
            </a:r>
          </a:p>
          <a:p>
            <a:pPr marL="0" indent="0">
              <a:buNone/>
            </a:pPr>
            <a:r>
              <a:rPr lang="en-US" sz="2800" b="1"/>
              <a:t>6-7. 	Optimization 3: Data reuse</a:t>
            </a:r>
          </a:p>
          <a:p>
            <a:pPr marL="0" indent="0">
              <a:buNone/>
            </a:pPr>
            <a:r>
              <a:rPr lang="en-US" sz="2800"/>
              <a:t>9: 	Applications </a:t>
            </a:r>
          </a:p>
          <a:p>
            <a:pPr marL="0" indent="0">
              <a:buNone/>
            </a:pPr>
            <a:r>
              <a:rPr lang="en-US" sz="2800"/>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87</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3629618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external memory accesses</a:t>
            </a:r>
          </a:p>
        </p:txBody>
      </p:sp>
      <p:sp>
        <p:nvSpPr>
          <p:cNvPr id="5" name="Date Placeholder 4"/>
          <p:cNvSpPr>
            <a:spLocks noGrp="1"/>
          </p:cNvSpPr>
          <p:nvPr>
            <p:ph type="dt" sz="half" idx="10"/>
          </p:nvPr>
        </p:nvSpPr>
        <p:spPr/>
        <p:txBody>
          <a:bodyPr/>
          <a:lstStyle/>
          <a:p>
            <a:fld id="{ECCB9AB8-8E36-497B-BD70-15529BBAAF8B}" type="datetime1">
              <a:rPr lang="nl-NL" smtClean="0"/>
              <a:t>8-4-2022</a:t>
            </a:fld>
            <a:endParaRPr lang="nl-NL"/>
          </a:p>
        </p:txBody>
      </p:sp>
      <p:sp>
        <p:nvSpPr>
          <p:cNvPr id="4" name="Slide Number Placeholder 3"/>
          <p:cNvSpPr>
            <a:spLocks noGrp="1"/>
          </p:cNvSpPr>
          <p:nvPr>
            <p:ph type="sldNum" sz="quarter" idx="12"/>
          </p:nvPr>
        </p:nvSpPr>
        <p:spPr/>
        <p:txBody>
          <a:bodyPr/>
          <a:lstStyle/>
          <a:p>
            <a:fld id="{03FE4E8B-F727-4A99-A206-F72B9CE77F04}" type="slidenum">
              <a:rPr lang="nl-NL" smtClean="0"/>
              <a:pPr/>
              <a:t>88</a:t>
            </a:fld>
            <a:endParaRPr lang="nl-NL" dirty="0"/>
          </a:p>
        </p:txBody>
      </p:sp>
      <p:pic>
        <p:nvPicPr>
          <p:cNvPr id="6" name="Google Shape;1073;p46"/>
          <p:cNvPicPr preferRelativeResize="0"/>
          <p:nvPr/>
        </p:nvPicPr>
        <p:blipFill>
          <a:blip r:embed="rId2">
            <a:alphaModFix/>
          </a:blip>
          <a:stretch>
            <a:fillRect/>
          </a:stretch>
        </p:blipFill>
        <p:spPr>
          <a:xfrm>
            <a:off x="2057400" y="1773023"/>
            <a:ext cx="5874954" cy="3842917"/>
          </a:xfrm>
          <a:prstGeom prst="rect">
            <a:avLst/>
          </a:prstGeom>
          <a:noFill/>
          <a:ln>
            <a:noFill/>
          </a:ln>
        </p:spPr>
      </p:pic>
      <p:grpSp>
        <p:nvGrpSpPr>
          <p:cNvPr id="7" name="Group 6"/>
          <p:cNvGrpSpPr/>
          <p:nvPr/>
        </p:nvGrpSpPr>
        <p:grpSpPr>
          <a:xfrm>
            <a:off x="8686800" y="2286000"/>
            <a:ext cx="2437404" cy="640034"/>
            <a:chOff x="9144000" y="2133600"/>
            <a:chExt cx="2857445" cy="750332"/>
          </a:xfrm>
        </p:grpSpPr>
        <p:cxnSp>
          <p:nvCxnSpPr>
            <p:cNvPr id="8" name="Straight Connector 7"/>
            <p:cNvCxnSpPr/>
            <p:nvPr/>
          </p:nvCxnSpPr>
          <p:spPr bwMode="auto">
            <a:xfrm>
              <a:off x="9144000" y="2362200"/>
              <a:ext cx="609600" cy="0"/>
            </a:xfrm>
            <a:prstGeom prst="line">
              <a:avLst/>
            </a:prstGeom>
            <a:noFill/>
            <a:ln w="381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9144000" y="2743200"/>
              <a:ext cx="609600" cy="0"/>
            </a:xfrm>
            <a:prstGeom prst="line">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9906000" y="2133600"/>
              <a:ext cx="1544012" cy="369332"/>
            </a:xfrm>
            <a:prstGeom prst="rect">
              <a:avLst/>
            </a:prstGeom>
            <a:noFill/>
          </p:spPr>
          <p:txBody>
            <a:bodyPr wrap="none" rtlCol="0">
              <a:spAutoFit/>
            </a:bodyPr>
            <a:lstStyle/>
            <a:p>
              <a:r>
                <a:rPr lang="en-US"/>
                <a:t>Original code</a:t>
              </a:r>
            </a:p>
          </p:txBody>
        </p:sp>
        <p:sp>
          <p:nvSpPr>
            <p:cNvPr id="11" name="TextBox 10"/>
            <p:cNvSpPr txBox="1"/>
            <p:nvPr/>
          </p:nvSpPr>
          <p:spPr>
            <a:xfrm>
              <a:off x="9906000" y="2514600"/>
              <a:ext cx="2095445" cy="369332"/>
            </a:xfrm>
            <a:prstGeom prst="rect">
              <a:avLst/>
            </a:prstGeom>
            <a:noFill/>
          </p:spPr>
          <p:txBody>
            <a:bodyPr wrap="none" rtlCol="0">
              <a:spAutoFit/>
            </a:bodyPr>
            <a:lstStyle/>
            <a:p>
              <a:r>
                <a:rPr lang="en-US"/>
                <a:t>Rescheduled code</a:t>
              </a:r>
            </a:p>
          </p:txBody>
        </p:sp>
      </p:grpSp>
      <p:sp>
        <p:nvSpPr>
          <p:cNvPr id="3" name="TextBox 2"/>
          <p:cNvSpPr txBox="1"/>
          <p:nvPr/>
        </p:nvSpPr>
        <p:spPr>
          <a:xfrm>
            <a:off x="609600" y="1219200"/>
            <a:ext cx="2460930" cy="461665"/>
          </a:xfrm>
          <a:prstGeom prst="rect">
            <a:avLst/>
          </a:prstGeom>
          <a:noFill/>
        </p:spPr>
        <p:txBody>
          <a:bodyPr wrap="none" rtlCol="0">
            <a:spAutoFit/>
          </a:bodyPr>
          <a:lstStyle/>
          <a:p>
            <a:r>
              <a:rPr lang="en-US" sz="2400">
                <a:solidFill>
                  <a:srgbClr val="0000FF"/>
                </a:solidFill>
              </a:rPr>
              <a:t>VGG16 example</a:t>
            </a:r>
          </a:p>
        </p:txBody>
      </p:sp>
      <p:sp>
        <p:nvSpPr>
          <p:cNvPr id="13" name="TextBox 12"/>
          <p:cNvSpPr txBox="1"/>
          <p:nvPr/>
        </p:nvSpPr>
        <p:spPr>
          <a:xfrm>
            <a:off x="291626" y="5889772"/>
            <a:ext cx="11634147" cy="830997"/>
          </a:xfrm>
          <a:prstGeom prst="rect">
            <a:avLst/>
          </a:prstGeom>
          <a:noFill/>
        </p:spPr>
        <p:txBody>
          <a:bodyPr wrap="none" rtlCol="0">
            <a:spAutoFit/>
          </a:bodyPr>
          <a:lstStyle/>
          <a:p>
            <a:r>
              <a:rPr lang="en-US">
                <a:solidFill>
                  <a:srgbClr val="0000FF"/>
                </a:solidFill>
              </a:rPr>
              <a:t>Conclusion</a:t>
            </a:r>
            <a:r>
              <a:rPr lang="en-US"/>
              <a:t>: we need advanced loop transformation to exploit data locality (in local buffers), </a:t>
            </a:r>
          </a:p>
          <a:p>
            <a:r>
              <a:rPr lang="en-US"/>
              <a:t>                    reducing external accesses</a:t>
            </a:r>
          </a:p>
        </p:txBody>
      </p:sp>
    </p:spTree>
    <p:extLst>
      <p:ext uri="{BB962C8B-B14F-4D97-AF65-F5344CB8AC3E}">
        <p14:creationId xmlns:p14="http://schemas.microsoft.com/office/powerpoint/2010/main" val="5522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can we reuse in a CNN layer?</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89</a:t>
            </a:fld>
            <a:endParaRPr lang="en-US"/>
          </a:p>
        </p:txBody>
      </p:sp>
      <p:pic>
        <p:nvPicPr>
          <p:cNvPr id="6" name="Picture 5"/>
          <p:cNvPicPr>
            <a:picLocks noChangeAspect="1"/>
          </p:cNvPicPr>
          <p:nvPr/>
        </p:nvPicPr>
        <p:blipFill>
          <a:blip r:embed="rId2"/>
          <a:stretch>
            <a:fillRect/>
          </a:stretch>
        </p:blipFill>
        <p:spPr>
          <a:xfrm>
            <a:off x="228600" y="1600200"/>
            <a:ext cx="11877675" cy="4903753"/>
          </a:xfrm>
          <a:prstGeom prst="rect">
            <a:avLst/>
          </a:prstGeom>
        </p:spPr>
      </p:pic>
    </p:spTree>
    <p:extLst>
      <p:ext uri="{BB962C8B-B14F-4D97-AF65-F5344CB8AC3E}">
        <p14:creationId xmlns:p14="http://schemas.microsoft.com/office/powerpoint/2010/main" val="100765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Schedule</a:t>
            </a:r>
            <a:br>
              <a:rPr lang="en-US" noProof="0"/>
            </a:br>
            <a:r>
              <a:rPr lang="en-US" sz="2800" noProof="0">
                <a:solidFill>
                  <a:schemeClr val="tx1"/>
                </a:solidFill>
              </a:rPr>
              <a:t>Q3, 2022</a:t>
            </a:r>
            <a:endParaRPr lang="en-US" sz="2800" noProof="0" dirty="0">
              <a:solidFill>
                <a:schemeClr val="tx1"/>
              </a:solidFill>
            </a:endParaRP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a:t>
            </a:fld>
            <a:endParaRPr lang="en-US"/>
          </a:p>
        </p:txBody>
      </p:sp>
      <p:pic>
        <p:nvPicPr>
          <p:cNvPr id="6" name="Picture 5">
            <a:extLst>
              <a:ext uri="{FF2B5EF4-FFF2-40B4-BE49-F238E27FC236}">
                <a16:creationId xmlns:a16="http://schemas.microsoft.com/office/drawing/2014/main" id="{77EB39FB-B166-43FD-9291-4460784BB445}"/>
              </a:ext>
            </a:extLst>
          </p:cNvPr>
          <p:cNvPicPr>
            <a:picLocks noChangeAspect="1"/>
          </p:cNvPicPr>
          <p:nvPr/>
        </p:nvPicPr>
        <p:blipFill>
          <a:blip r:embed="rId2"/>
          <a:stretch>
            <a:fillRect/>
          </a:stretch>
        </p:blipFill>
        <p:spPr>
          <a:xfrm>
            <a:off x="2676525" y="76200"/>
            <a:ext cx="9439275" cy="6705600"/>
          </a:xfrm>
          <a:prstGeom prst="rect">
            <a:avLst/>
          </a:prstGeom>
        </p:spPr>
      </p:pic>
    </p:spTree>
    <p:extLst>
      <p:ext uri="{BB962C8B-B14F-4D97-AF65-F5344CB8AC3E}">
        <p14:creationId xmlns:p14="http://schemas.microsoft.com/office/powerpoint/2010/main" val="2110906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reuse</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90</a:t>
            </a:fld>
            <a:endParaRPr lang="en-US"/>
          </a:p>
        </p:txBody>
      </p:sp>
      <p:pic>
        <p:nvPicPr>
          <p:cNvPr id="5" name="Picture 4"/>
          <p:cNvPicPr>
            <a:picLocks noChangeAspect="1"/>
          </p:cNvPicPr>
          <p:nvPr/>
        </p:nvPicPr>
        <p:blipFill>
          <a:blip r:embed="rId2"/>
          <a:stretch>
            <a:fillRect/>
          </a:stretch>
        </p:blipFill>
        <p:spPr>
          <a:xfrm>
            <a:off x="819150" y="1295400"/>
            <a:ext cx="10458450" cy="5408829"/>
          </a:xfrm>
          <a:prstGeom prst="rect">
            <a:avLst/>
          </a:prstGeom>
        </p:spPr>
      </p:pic>
    </p:spTree>
    <p:extLst>
      <p:ext uri="{BB962C8B-B14F-4D97-AF65-F5344CB8AC3E}">
        <p14:creationId xmlns:p14="http://schemas.microsoft.com/office/powerpoint/2010/main" val="34796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Exploiting reuse</a:t>
            </a:r>
          </a:p>
        </p:txBody>
      </p:sp>
      <p:sp>
        <p:nvSpPr>
          <p:cNvPr id="3" name="Content Placeholder 2"/>
          <p:cNvSpPr>
            <a:spLocks noGrp="1"/>
          </p:cNvSpPr>
          <p:nvPr>
            <p:ph idx="1"/>
          </p:nvPr>
        </p:nvSpPr>
        <p:spPr>
          <a:xfrm>
            <a:off x="381000" y="1066800"/>
            <a:ext cx="11404600" cy="5638800"/>
          </a:xfrm>
        </p:spPr>
        <p:txBody>
          <a:bodyPr/>
          <a:lstStyle/>
          <a:p>
            <a:r>
              <a:rPr lang="en-US"/>
              <a:t>Iteration Scheduling (Mapping) Options</a:t>
            </a:r>
          </a:p>
          <a:p>
            <a:pPr lvl="1"/>
            <a:r>
              <a:rPr lang="en-US"/>
              <a:t>output stationary</a:t>
            </a:r>
          </a:p>
          <a:p>
            <a:pPr lvl="1"/>
            <a:r>
              <a:rPr lang="en-US"/>
              <a:t>input stationary</a:t>
            </a:r>
          </a:p>
          <a:p>
            <a:pPr lvl="1"/>
            <a:r>
              <a:rPr lang="en-US"/>
              <a:t>weight stationary</a:t>
            </a:r>
          </a:p>
          <a:p>
            <a:pPr lvl="1"/>
            <a:r>
              <a:rPr lang="en-US"/>
              <a:t>row stationary (Eyeriss)</a:t>
            </a:r>
          </a:p>
          <a:p>
            <a:r>
              <a:rPr lang="en-US"/>
              <a:t>Advanced loop transformations needed, in particular</a:t>
            </a:r>
          </a:p>
          <a:p>
            <a:pPr lvl="1"/>
            <a:r>
              <a:rPr lang="en-US"/>
              <a:t>Tiling: making sure data/weights fit into local memory/cache</a:t>
            </a:r>
          </a:p>
          <a:p>
            <a:pPr lvl="1"/>
            <a:r>
              <a:rPr lang="en-US"/>
              <a:t>Loop interchange (permutation)</a:t>
            </a:r>
          </a:p>
          <a:p>
            <a:pPr lvl="1"/>
            <a:r>
              <a:rPr lang="en-US"/>
              <a:t>Fusion of loops</a:t>
            </a:r>
          </a:p>
          <a:p>
            <a:pPr lvl="2"/>
            <a:r>
              <a:rPr lang="en-US"/>
              <a:t>bringing production and consumption close together</a:t>
            </a:r>
          </a:p>
          <a:p>
            <a:r>
              <a:rPr lang="en-US"/>
              <a:t>If you don't like these transformations ... </a:t>
            </a:r>
            <a:r>
              <a:rPr lang="en-US" b="1">
                <a:solidFill>
                  <a:schemeClr val="accent2">
                    <a:lumMod val="75000"/>
                  </a:schemeClr>
                </a:solidFill>
              </a:rPr>
              <a:t>use Halide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91</a:t>
            </a:fld>
            <a:endParaRPr lang="en-US"/>
          </a:p>
        </p:txBody>
      </p:sp>
    </p:spTree>
    <p:extLst>
      <p:ext uri="{BB962C8B-B14F-4D97-AF65-F5344CB8AC3E}">
        <p14:creationId xmlns:p14="http://schemas.microsoft.com/office/powerpoint/2010/main" val="28328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3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5"/>
          <p:cNvSpPr>
            <a:spLocks noGrp="1"/>
          </p:cNvSpPr>
          <p:nvPr>
            <p:ph type="sldNum" sz="quarter" idx="12"/>
          </p:nvPr>
        </p:nvSpPr>
        <p:spPr/>
        <p:txBody>
          <a:bodyPr/>
          <a:lstStyle/>
          <a:p>
            <a:fld id="{92B32389-E31B-4466-AD08-91B14A2E88CD}" type="slidenum">
              <a:rPr lang="en-US" altLang="en-US"/>
              <a:pPr/>
              <a:t>92</a:t>
            </a:fld>
            <a:endParaRPr lang="en-US" altLang="en-US"/>
          </a:p>
        </p:txBody>
      </p:sp>
      <p:sp>
        <p:nvSpPr>
          <p:cNvPr id="287746" name="Rectangle 2"/>
          <p:cNvSpPr>
            <a:spLocks noGrp="1" noChangeArrowheads="1"/>
          </p:cNvSpPr>
          <p:nvPr>
            <p:ph type="title"/>
          </p:nvPr>
        </p:nvSpPr>
        <p:spPr/>
        <p:txBody>
          <a:bodyPr/>
          <a:lstStyle/>
          <a:p>
            <a:r>
              <a:rPr lang="en-US" altLang="en-US"/>
              <a:t>Loop Fusion (Merging):</a:t>
            </a:r>
            <a:endParaRPr lang="en-US" altLang="en-US" sz="4000">
              <a:solidFill>
                <a:schemeClr val="tx1"/>
              </a:solidFill>
            </a:endParaRPr>
          </a:p>
        </p:txBody>
      </p:sp>
      <p:sp>
        <p:nvSpPr>
          <p:cNvPr id="287747" name="Rectangle 3"/>
          <p:cNvSpPr>
            <a:spLocks noGrp="1" noChangeArrowheads="1"/>
          </p:cNvSpPr>
          <p:nvPr>
            <p:ph type="body" idx="1"/>
          </p:nvPr>
        </p:nvSpPr>
        <p:spPr>
          <a:xfrm>
            <a:off x="228600" y="5486400"/>
            <a:ext cx="8382000" cy="927100"/>
          </a:xfrm>
        </p:spPr>
        <p:txBody>
          <a:bodyPr/>
          <a:lstStyle/>
          <a:p>
            <a:pPr>
              <a:lnSpc>
                <a:spcPct val="90000"/>
              </a:lnSpc>
              <a:buFontTx/>
              <a:buNone/>
            </a:pPr>
            <a:r>
              <a:rPr lang="en-US" altLang="en-US" sz="2400"/>
              <a:t>Consumptions of second loop closer to </a:t>
            </a:r>
            <a:br>
              <a:rPr lang="en-US" altLang="en-US" sz="2400"/>
            </a:br>
            <a:r>
              <a:rPr lang="en-US" altLang="en-US" sz="2400"/>
              <a:t>productions and consumptions of first loop</a:t>
            </a:r>
          </a:p>
        </p:txBody>
      </p:sp>
      <p:sp>
        <p:nvSpPr>
          <p:cNvPr id="287748" name="Text Box 4"/>
          <p:cNvSpPr txBox="1">
            <a:spLocks noChangeArrowheads="1"/>
          </p:cNvSpPr>
          <p:nvPr/>
        </p:nvSpPr>
        <p:spPr bwMode="auto">
          <a:xfrm>
            <a:off x="473075" y="3656014"/>
            <a:ext cx="4424609" cy="1200329"/>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 = f(</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a:p>
            <a:pPr algn="l">
              <a:lnSpc>
                <a:spcPct val="100000"/>
              </a:lnSpc>
              <a:spcBef>
                <a:spcPct val="0"/>
              </a:spcBef>
            </a:pPr>
            <a:r>
              <a:rPr lang="en-US" altLang="en-US" b="1">
                <a:latin typeface="Courier New" panose="02070309020205020404" pitchFamily="49" charset="0"/>
              </a:rPr>
              <a:t>   C[i] = f(B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p:txBody>
      </p:sp>
      <p:sp>
        <p:nvSpPr>
          <p:cNvPr id="287749" name="Text Box 5"/>
          <p:cNvSpPr txBox="1">
            <a:spLocks noChangeArrowheads="1"/>
          </p:cNvSpPr>
          <p:nvPr/>
        </p:nvSpPr>
        <p:spPr bwMode="auto">
          <a:xfrm>
            <a:off x="457200" y="1676400"/>
            <a:ext cx="4418013" cy="156966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B[i] = f(A[i]);</a:t>
            </a:r>
          </a:p>
          <a:p>
            <a:pPr algn="l">
              <a:lnSpc>
                <a:spcPct val="100000"/>
              </a:lnSpc>
              <a:spcBef>
                <a:spcPct val="0"/>
              </a:spcBef>
            </a:pPr>
            <a:r>
              <a:rPr lang="en-US" altLang="en-US" b="1">
                <a:latin typeface="Courier New" panose="02070309020205020404" pitchFamily="49" charset="0"/>
              </a:rPr>
              <a:t>for (j=0; j&lt;N; j++)</a:t>
            </a:r>
          </a:p>
          <a:p>
            <a:pPr algn="l">
              <a:lnSpc>
                <a:spcPct val="100000"/>
              </a:lnSpc>
              <a:spcBef>
                <a:spcPct val="0"/>
              </a:spcBef>
            </a:pPr>
            <a:r>
              <a:rPr lang="en-US" altLang="en-US" b="1">
                <a:latin typeface="Courier New" panose="02070309020205020404" pitchFamily="49" charset="0"/>
              </a:rPr>
              <a:t>   C[j] = f(B[j],A[j]);</a:t>
            </a:r>
          </a:p>
        </p:txBody>
      </p:sp>
      <p:grpSp>
        <p:nvGrpSpPr>
          <p:cNvPr id="287750" name="Group 6"/>
          <p:cNvGrpSpPr>
            <a:grpSpLocks/>
          </p:cNvGrpSpPr>
          <p:nvPr/>
        </p:nvGrpSpPr>
        <p:grpSpPr bwMode="auto">
          <a:xfrm>
            <a:off x="6172200" y="1025300"/>
            <a:ext cx="4540846" cy="2599704"/>
            <a:chOff x="2933" y="1069"/>
            <a:chExt cx="2839" cy="1626"/>
          </a:xfrm>
        </p:grpSpPr>
        <p:sp>
          <p:nvSpPr>
            <p:cNvPr id="287751" name="Text Box 7"/>
            <p:cNvSpPr txBox="1">
              <a:spLocks noChangeArrowheads="1"/>
            </p:cNvSpPr>
            <p:nvPr/>
          </p:nvSpPr>
          <p:spPr bwMode="auto">
            <a:xfrm>
              <a:off x="2933" y="1069"/>
              <a:ext cx="83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52" name="Line 8"/>
            <p:cNvSpPr>
              <a:spLocks noChangeShapeType="1"/>
            </p:cNvSpPr>
            <p:nvPr/>
          </p:nvSpPr>
          <p:spPr bwMode="auto">
            <a:xfrm>
              <a:off x="3183" y="2352"/>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3" name="Line 9"/>
            <p:cNvSpPr>
              <a:spLocks noChangeShapeType="1"/>
            </p:cNvSpPr>
            <p:nvPr/>
          </p:nvSpPr>
          <p:spPr bwMode="auto">
            <a:xfrm flipV="1">
              <a:off x="3183" y="1344"/>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4" name="Text Box 10"/>
            <p:cNvSpPr txBox="1">
              <a:spLocks noChangeArrowheads="1"/>
            </p:cNvSpPr>
            <p:nvPr/>
          </p:nvSpPr>
          <p:spPr bwMode="auto">
            <a:xfrm>
              <a:off x="4416" y="2388"/>
              <a:ext cx="548"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55" name="Oval 11"/>
            <p:cNvSpPr>
              <a:spLocks noChangeArrowheads="1"/>
            </p:cNvSpPr>
            <p:nvPr/>
          </p:nvSpPr>
          <p:spPr bwMode="auto">
            <a:xfrm>
              <a:off x="3135" y="230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6" name="Oval 12"/>
            <p:cNvSpPr>
              <a:spLocks noChangeArrowheads="1"/>
            </p:cNvSpPr>
            <p:nvPr/>
          </p:nvSpPr>
          <p:spPr bwMode="auto">
            <a:xfrm>
              <a:off x="3231" y="220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7" name="Oval 13"/>
            <p:cNvSpPr>
              <a:spLocks noChangeArrowheads="1"/>
            </p:cNvSpPr>
            <p:nvPr/>
          </p:nvSpPr>
          <p:spPr bwMode="auto">
            <a:xfrm>
              <a:off x="3327" y="211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8" name="Oval 14"/>
            <p:cNvSpPr>
              <a:spLocks noChangeArrowheads="1"/>
            </p:cNvSpPr>
            <p:nvPr/>
          </p:nvSpPr>
          <p:spPr bwMode="auto">
            <a:xfrm>
              <a:off x="3423" y="201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9" name="Oval 15"/>
            <p:cNvSpPr>
              <a:spLocks noChangeArrowheads="1"/>
            </p:cNvSpPr>
            <p:nvPr/>
          </p:nvSpPr>
          <p:spPr bwMode="auto">
            <a:xfrm>
              <a:off x="3519" y="192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0" name="Oval 16"/>
            <p:cNvSpPr>
              <a:spLocks noChangeArrowheads="1"/>
            </p:cNvSpPr>
            <p:nvPr/>
          </p:nvSpPr>
          <p:spPr bwMode="auto">
            <a:xfrm>
              <a:off x="3615" y="182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1" name="Oval 17"/>
            <p:cNvSpPr>
              <a:spLocks noChangeArrowheads="1"/>
            </p:cNvSpPr>
            <p:nvPr/>
          </p:nvSpPr>
          <p:spPr bwMode="auto">
            <a:xfrm>
              <a:off x="3711" y="172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2" name="Oval 18"/>
            <p:cNvSpPr>
              <a:spLocks noChangeArrowheads="1"/>
            </p:cNvSpPr>
            <p:nvPr/>
          </p:nvSpPr>
          <p:spPr bwMode="auto">
            <a:xfrm>
              <a:off x="3807" y="163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3" name="Oval 19"/>
            <p:cNvSpPr>
              <a:spLocks noChangeArrowheads="1"/>
            </p:cNvSpPr>
            <p:nvPr/>
          </p:nvSpPr>
          <p:spPr bwMode="auto">
            <a:xfrm>
              <a:off x="3903" y="153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4" name="Oval 20"/>
            <p:cNvSpPr>
              <a:spLocks noChangeArrowheads="1"/>
            </p:cNvSpPr>
            <p:nvPr/>
          </p:nvSpPr>
          <p:spPr bwMode="auto">
            <a:xfrm>
              <a:off x="3999" y="230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5" name="Oval 21"/>
            <p:cNvSpPr>
              <a:spLocks noChangeArrowheads="1"/>
            </p:cNvSpPr>
            <p:nvPr/>
          </p:nvSpPr>
          <p:spPr bwMode="auto">
            <a:xfrm>
              <a:off x="4095" y="220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6" name="Oval 22"/>
            <p:cNvSpPr>
              <a:spLocks noChangeArrowheads="1"/>
            </p:cNvSpPr>
            <p:nvPr/>
          </p:nvSpPr>
          <p:spPr bwMode="auto">
            <a:xfrm>
              <a:off x="4191" y="211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7" name="Oval 23"/>
            <p:cNvSpPr>
              <a:spLocks noChangeArrowheads="1"/>
            </p:cNvSpPr>
            <p:nvPr/>
          </p:nvSpPr>
          <p:spPr bwMode="auto">
            <a:xfrm>
              <a:off x="4287" y="201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8" name="Oval 24"/>
            <p:cNvSpPr>
              <a:spLocks noChangeArrowheads="1"/>
            </p:cNvSpPr>
            <p:nvPr/>
          </p:nvSpPr>
          <p:spPr bwMode="auto">
            <a:xfrm>
              <a:off x="4383" y="192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9" name="Oval 25"/>
            <p:cNvSpPr>
              <a:spLocks noChangeArrowheads="1"/>
            </p:cNvSpPr>
            <p:nvPr/>
          </p:nvSpPr>
          <p:spPr bwMode="auto">
            <a:xfrm>
              <a:off x="4479" y="182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0" name="Oval 26"/>
            <p:cNvSpPr>
              <a:spLocks noChangeArrowheads="1"/>
            </p:cNvSpPr>
            <p:nvPr/>
          </p:nvSpPr>
          <p:spPr bwMode="auto">
            <a:xfrm>
              <a:off x="4575" y="172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1" name="Oval 27"/>
            <p:cNvSpPr>
              <a:spLocks noChangeArrowheads="1"/>
            </p:cNvSpPr>
            <p:nvPr/>
          </p:nvSpPr>
          <p:spPr bwMode="auto">
            <a:xfrm>
              <a:off x="4671" y="163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2" name="Oval 28"/>
            <p:cNvSpPr>
              <a:spLocks noChangeArrowheads="1"/>
            </p:cNvSpPr>
            <p:nvPr/>
          </p:nvSpPr>
          <p:spPr bwMode="auto">
            <a:xfrm>
              <a:off x="4767" y="153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3" name="Text Box 29"/>
            <p:cNvSpPr txBox="1">
              <a:spLocks noChangeArrowheads="1"/>
            </p:cNvSpPr>
            <p:nvPr/>
          </p:nvSpPr>
          <p:spPr bwMode="auto">
            <a:xfrm>
              <a:off x="3279" y="1332"/>
              <a:ext cx="2114"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74" name="Text Box 30"/>
            <p:cNvSpPr txBox="1">
              <a:spLocks noChangeArrowheads="1"/>
            </p:cNvSpPr>
            <p:nvPr/>
          </p:nvSpPr>
          <p:spPr bwMode="auto">
            <a:xfrm>
              <a:off x="4367" y="2052"/>
              <a:ext cx="1405"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grpSp>
        <p:nvGrpSpPr>
          <p:cNvPr id="287775" name="Group 31"/>
          <p:cNvGrpSpPr>
            <a:grpSpLocks/>
          </p:cNvGrpSpPr>
          <p:nvPr/>
        </p:nvGrpSpPr>
        <p:grpSpPr bwMode="auto">
          <a:xfrm>
            <a:off x="6096000" y="3505201"/>
            <a:ext cx="4147339" cy="2757797"/>
            <a:chOff x="2928" y="2605"/>
            <a:chExt cx="2437" cy="1620"/>
          </a:xfrm>
        </p:grpSpPr>
        <p:sp>
          <p:nvSpPr>
            <p:cNvPr id="287776" name="Line 32"/>
            <p:cNvSpPr>
              <a:spLocks noChangeShapeType="1"/>
            </p:cNvSpPr>
            <p:nvPr/>
          </p:nvSpPr>
          <p:spPr bwMode="auto">
            <a:xfrm>
              <a:off x="3178" y="3888"/>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7" name="Line 33"/>
            <p:cNvSpPr>
              <a:spLocks noChangeShapeType="1"/>
            </p:cNvSpPr>
            <p:nvPr/>
          </p:nvSpPr>
          <p:spPr bwMode="auto">
            <a:xfrm flipV="1">
              <a:off x="3178" y="2880"/>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8" name="Text Box 34"/>
            <p:cNvSpPr txBox="1">
              <a:spLocks noChangeArrowheads="1"/>
            </p:cNvSpPr>
            <p:nvPr/>
          </p:nvSpPr>
          <p:spPr bwMode="auto">
            <a:xfrm>
              <a:off x="2928" y="2605"/>
              <a:ext cx="825"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79" name="Text Box 35"/>
            <p:cNvSpPr txBox="1">
              <a:spLocks noChangeArrowheads="1"/>
            </p:cNvSpPr>
            <p:nvPr/>
          </p:nvSpPr>
          <p:spPr bwMode="auto">
            <a:xfrm>
              <a:off x="4410" y="3924"/>
              <a:ext cx="53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80" name="Oval 36"/>
            <p:cNvSpPr>
              <a:spLocks noChangeArrowheads="1"/>
            </p:cNvSpPr>
            <p:nvPr/>
          </p:nvSpPr>
          <p:spPr bwMode="auto">
            <a:xfrm>
              <a:off x="3130" y="384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1" name="Oval 37"/>
            <p:cNvSpPr>
              <a:spLocks noChangeArrowheads="1"/>
            </p:cNvSpPr>
            <p:nvPr/>
          </p:nvSpPr>
          <p:spPr bwMode="auto">
            <a:xfrm>
              <a:off x="3312" y="374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2" name="Oval 38"/>
            <p:cNvSpPr>
              <a:spLocks noChangeArrowheads="1"/>
            </p:cNvSpPr>
            <p:nvPr/>
          </p:nvSpPr>
          <p:spPr bwMode="auto">
            <a:xfrm>
              <a:off x="3504" y="364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3" name="Oval 39"/>
            <p:cNvSpPr>
              <a:spLocks noChangeArrowheads="1"/>
            </p:cNvSpPr>
            <p:nvPr/>
          </p:nvSpPr>
          <p:spPr bwMode="auto">
            <a:xfrm>
              <a:off x="3696" y="355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4" name="Oval 40"/>
            <p:cNvSpPr>
              <a:spLocks noChangeArrowheads="1"/>
            </p:cNvSpPr>
            <p:nvPr/>
          </p:nvSpPr>
          <p:spPr bwMode="auto">
            <a:xfrm>
              <a:off x="3888" y="345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5" name="Oval 41"/>
            <p:cNvSpPr>
              <a:spLocks noChangeArrowheads="1"/>
            </p:cNvSpPr>
            <p:nvPr/>
          </p:nvSpPr>
          <p:spPr bwMode="auto">
            <a:xfrm>
              <a:off x="4080" y="336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6" name="Oval 42"/>
            <p:cNvSpPr>
              <a:spLocks noChangeArrowheads="1"/>
            </p:cNvSpPr>
            <p:nvPr/>
          </p:nvSpPr>
          <p:spPr bwMode="auto">
            <a:xfrm>
              <a:off x="4272" y="326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7" name="Oval 43"/>
            <p:cNvSpPr>
              <a:spLocks noChangeArrowheads="1"/>
            </p:cNvSpPr>
            <p:nvPr/>
          </p:nvSpPr>
          <p:spPr bwMode="auto">
            <a:xfrm>
              <a:off x="4464" y="316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8" name="Oval 44"/>
            <p:cNvSpPr>
              <a:spLocks noChangeArrowheads="1"/>
            </p:cNvSpPr>
            <p:nvPr/>
          </p:nvSpPr>
          <p:spPr bwMode="auto">
            <a:xfrm>
              <a:off x="4656" y="307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9" name="Oval 45"/>
            <p:cNvSpPr>
              <a:spLocks noChangeArrowheads="1"/>
            </p:cNvSpPr>
            <p:nvPr/>
          </p:nvSpPr>
          <p:spPr bwMode="auto">
            <a:xfrm>
              <a:off x="3216" y="384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0" name="Oval 46"/>
            <p:cNvSpPr>
              <a:spLocks noChangeArrowheads="1"/>
            </p:cNvSpPr>
            <p:nvPr/>
          </p:nvSpPr>
          <p:spPr bwMode="auto">
            <a:xfrm>
              <a:off x="3408" y="374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1" name="Oval 47"/>
            <p:cNvSpPr>
              <a:spLocks noChangeArrowheads="1"/>
            </p:cNvSpPr>
            <p:nvPr/>
          </p:nvSpPr>
          <p:spPr bwMode="auto">
            <a:xfrm>
              <a:off x="3600" y="364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2" name="Oval 48"/>
            <p:cNvSpPr>
              <a:spLocks noChangeArrowheads="1"/>
            </p:cNvSpPr>
            <p:nvPr/>
          </p:nvSpPr>
          <p:spPr bwMode="auto">
            <a:xfrm>
              <a:off x="3792" y="355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3" name="Oval 49"/>
            <p:cNvSpPr>
              <a:spLocks noChangeArrowheads="1"/>
            </p:cNvSpPr>
            <p:nvPr/>
          </p:nvSpPr>
          <p:spPr bwMode="auto">
            <a:xfrm>
              <a:off x="3984" y="345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4" name="Oval 50"/>
            <p:cNvSpPr>
              <a:spLocks noChangeArrowheads="1"/>
            </p:cNvSpPr>
            <p:nvPr/>
          </p:nvSpPr>
          <p:spPr bwMode="auto">
            <a:xfrm>
              <a:off x="4176" y="336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5" name="Oval 51"/>
            <p:cNvSpPr>
              <a:spLocks noChangeArrowheads="1"/>
            </p:cNvSpPr>
            <p:nvPr/>
          </p:nvSpPr>
          <p:spPr bwMode="auto">
            <a:xfrm>
              <a:off x="4368" y="326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6" name="Oval 52"/>
            <p:cNvSpPr>
              <a:spLocks noChangeArrowheads="1"/>
            </p:cNvSpPr>
            <p:nvPr/>
          </p:nvSpPr>
          <p:spPr bwMode="auto">
            <a:xfrm>
              <a:off x="4560" y="316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7" name="Oval 53"/>
            <p:cNvSpPr>
              <a:spLocks noChangeArrowheads="1"/>
            </p:cNvSpPr>
            <p:nvPr/>
          </p:nvSpPr>
          <p:spPr bwMode="auto">
            <a:xfrm>
              <a:off x="4762" y="307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8" name="Text Box 54"/>
            <p:cNvSpPr txBox="1">
              <a:spLocks noChangeArrowheads="1"/>
            </p:cNvSpPr>
            <p:nvPr/>
          </p:nvSpPr>
          <p:spPr bwMode="auto">
            <a:xfrm>
              <a:off x="3236" y="3054"/>
              <a:ext cx="207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99" name="Text Box 55"/>
            <p:cNvSpPr txBox="1">
              <a:spLocks noChangeArrowheads="1"/>
            </p:cNvSpPr>
            <p:nvPr/>
          </p:nvSpPr>
          <p:spPr bwMode="auto">
            <a:xfrm>
              <a:off x="3984" y="3582"/>
              <a:ext cx="1381"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spTree>
    <p:extLst>
      <p:ext uri="{BB962C8B-B14F-4D97-AF65-F5344CB8AC3E}">
        <p14:creationId xmlns:p14="http://schemas.microsoft.com/office/powerpoint/2010/main" val="355657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wipe(down)">
                                      <p:cBhvr>
                                        <p:cTn id="7" dur="500"/>
                                        <p:tgtEl>
                                          <p:spTgt spid="287748"/>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877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7747">
                                            <p:txEl>
                                              <p:pRg st="0" end="0"/>
                                            </p:txEl>
                                          </p:spTgt>
                                        </p:tgtEl>
                                        <p:attrNameLst>
                                          <p:attrName>style.visibility</p:attrName>
                                        </p:attrNameLst>
                                      </p:cBhvr>
                                      <p:to>
                                        <p:strVal val="visible"/>
                                      </p:to>
                                    </p:set>
                                    <p:animEffect transition="in" filter="wipe(down)">
                                      <p:cBhvr>
                                        <p:cTn id="15" dur="500"/>
                                        <p:tgtEl>
                                          <p:spTgt spid="287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P spid="28774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pPr marL="0" indent="0">
              <a:buNone/>
            </a:pPr>
            <a:r>
              <a:rPr lang="en-US" sz="2800"/>
              <a:t>1. 	What is Learning, a DNN (ANN), in particular a CNN?</a:t>
            </a:r>
          </a:p>
          <a:p>
            <a:pPr marL="0" indent="0">
              <a:buNone/>
            </a:pPr>
            <a:r>
              <a:rPr lang="en-US" sz="2800"/>
              <a:t>2-3. </a:t>
            </a:r>
            <a:r>
              <a:rPr lang="en-US" sz="2800" b="1"/>
              <a:t>	</a:t>
            </a:r>
            <a:r>
              <a:rPr lang="en-US" sz="2800"/>
              <a:t>DNN Learning principles</a:t>
            </a:r>
          </a:p>
          <a:p>
            <a:pPr marL="0" indent="0">
              <a:buNone/>
            </a:pPr>
            <a:r>
              <a:rPr lang="en-US" sz="2800"/>
              <a:t>4. 	Optimization 1</a:t>
            </a:r>
            <a:r>
              <a:rPr lang="en-US" sz="2800" b="1"/>
              <a:t>: a) Pruning </a:t>
            </a:r>
            <a:r>
              <a:rPr lang="en-US" sz="2800"/>
              <a:t>+ b) NW restructuring</a:t>
            </a:r>
          </a:p>
          <a:p>
            <a:pPr marL="0" indent="0">
              <a:buNone/>
            </a:pPr>
            <a:r>
              <a:rPr lang="en-US" sz="2800"/>
              <a:t>5+8. 	Optimization 2: Quantization</a:t>
            </a:r>
          </a:p>
          <a:p>
            <a:pPr marL="0" indent="0">
              <a:buNone/>
            </a:pPr>
            <a:r>
              <a:rPr lang="en-US" sz="2800"/>
              <a:t>6-7. 	Optimization 3: Data reuse</a:t>
            </a:r>
          </a:p>
          <a:p>
            <a:pPr marL="0" indent="0">
              <a:buNone/>
            </a:pPr>
            <a:r>
              <a:rPr lang="en-US" sz="2800"/>
              <a:t>9: 	</a:t>
            </a:r>
            <a:r>
              <a:rPr lang="en-US" sz="2800" b="1"/>
              <a:t>Applications and other Networks and Operators </a:t>
            </a:r>
          </a:p>
          <a:p>
            <a:pPr marL="0" indent="0">
              <a:buNone/>
            </a:pPr>
            <a:r>
              <a:rPr lang="en-US" sz="2800" b="1"/>
              <a:t>	(not in Recap)</a:t>
            </a:r>
          </a:p>
          <a:p>
            <a:pPr marL="0" indent="0">
              <a:buNone/>
            </a:pPr>
            <a:r>
              <a:rPr lang="en-US" sz="2800" b="1"/>
              <a:t>10-11 Hardware support: Accelerators + General Architectures</a:t>
            </a:r>
          </a:p>
          <a:p>
            <a:pPr marL="0" indent="0">
              <a:buNone/>
            </a:pPr>
            <a:r>
              <a:rPr lang="en-US" sz="2800"/>
              <a:t>12.  	NAS and DSE</a:t>
            </a:r>
          </a:p>
          <a:p>
            <a:pPr marL="514350" indent="-514350">
              <a:buAutoNum type="arabicPeriod" startAt="13"/>
            </a:pPr>
            <a:r>
              <a:rPr lang="en-US" sz="2800"/>
              <a:t> 	Beyond ANNs: Neuromorphic</a:t>
            </a:r>
          </a:p>
          <a:p>
            <a:pPr marL="514350" indent="-514350">
              <a:buAutoNum type="arabicPeriod" startAt="13"/>
            </a:pPr>
            <a:r>
              <a:rPr lang="en-US" sz="2800"/>
              <a:t> 	Beyond ANNs: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93</a:t>
            </a:fld>
            <a:endParaRPr lang="en-US"/>
          </a:p>
        </p:txBody>
      </p:sp>
      <p:pic>
        <p:nvPicPr>
          <p:cNvPr id="8" name="Picture 7">
            <a:extLst>
              <a:ext uri="{FF2B5EF4-FFF2-40B4-BE49-F238E27FC236}">
                <a16:creationId xmlns:a16="http://schemas.microsoft.com/office/drawing/2014/main" id="{EC964508-7568-40F5-B0CD-3315E3E26590}"/>
              </a:ext>
            </a:extLst>
          </p:cNvPr>
          <p:cNvPicPr>
            <a:picLocks noChangeAspect="1"/>
          </p:cNvPicPr>
          <p:nvPr/>
        </p:nvPicPr>
        <p:blipFill>
          <a:blip r:embed="rId2"/>
          <a:stretch>
            <a:fillRect/>
          </a:stretch>
        </p:blipFill>
        <p:spPr>
          <a:xfrm>
            <a:off x="10312842" y="-1"/>
            <a:ext cx="1879157" cy="6901629"/>
          </a:xfrm>
          <a:prstGeom prst="rect">
            <a:avLst/>
          </a:prstGeom>
        </p:spPr>
      </p:pic>
    </p:spTree>
    <p:extLst>
      <p:ext uri="{BB962C8B-B14F-4D97-AF65-F5344CB8AC3E}">
        <p14:creationId xmlns:p14="http://schemas.microsoft.com/office/powerpoint/2010/main" val="24642684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p36">
            <a:extLst>
              <a:ext uri="{FF2B5EF4-FFF2-40B4-BE49-F238E27FC236}">
                <a16:creationId xmlns:a16="http://schemas.microsoft.com/office/drawing/2014/main" id="{E06D05AC-951D-4248-8387-76694B029071}"/>
              </a:ext>
            </a:extLst>
          </p:cNvPr>
          <p:cNvSpPr txBox="1">
            <a:spLocks noGrp="1"/>
          </p:cNvSpPr>
          <p:nvPr>
            <p:ph type="title"/>
          </p:nvPr>
        </p:nvSpPr>
        <p:spPr/>
        <p:txBody>
          <a:bodyPr wrap="square" anchor="t">
            <a:noAutofit/>
          </a:bodyPr>
          <a:lstStyle/>
          <a:p>
            <a:pPr>
              <a:tabLst>
                <a:tab pos="0" algn="l"/>
              </a:tabLst>
            </a:pPr>
            <a:r>
              <a:rPr lang="en-US" sz="3600"/>
              <a:t>Schedules exploiting data reuse </a:t>
            </a:r>
            <a:endParaRPr lang="en-US" sz="3600" b="1">
              <a:solidFill>
                <a:srgbClr val="101073"/>
              </a:solidFill>
              <a:latin typeface="Calibri"/>
            </a:endParaRPr>
          </a:p>
        </p:txBody>
      </p:sp>
      <p:sp>
        <p:nvSpPr>
          <p:cNvPr id="3" name="Google Shape;235;p36">
            <a:extLst>
              <a:ext uri="{FF2B5EF4-FFF2-40B4-BE49-F238E27FC236}">
                <a16:creationId xmlns:a16="http://schemas.microsoft.com/office/drawing/2014/main" id="{6C551E38-38DD-432F-826F-E6CFFB8342E7}"/>
              </a:ext>
            </a:extLst>
          </p:cNvPr>
          <p:cNvSpPr txBox="1">
            <a:spLocks noGrp="1"/>
          </p:cNvSpPr>
          <p:nvPr>
            <p:ph type="body" idx="4294967295"/>
          </p:nvPr>
        </p:nvSpPr>
        <p:spPr>
          <a:xfrm>
            <a:off x="381000" y="1132349"/>
            <a:ext cx="11811001" cy="4960477"/>
          </a:xfrm>
        </p:spPr>
        <p:txBody>
          <a:bodyPr wrap="square" anchor="t">
            <a:noAutofit/>
          </a:bodyPr>
          <a:lstStyle/>
          <a:p>
            <a:pPr marL="609570" indent="-304304">
              <a:lnSpc>
                <a:spcPct val="109000"/>
              </a:lnSpc>
              <a:spcBef>
                <a:spcPts val="552"/>
              </a:spcBef>
              <a:buClr>
                <a:srgbClr val="101073"/>
              </a:buClr>
              <a:buSzPct val="100000"/>
              <a:buFont typeface="OpenSymbol"/>
              <a:buChar char="•"/>
              <a:tabLst>
                <a:tab pos="609570" algn="l"/>
              </a:tabLst>
            </a:pPr>
            <a:r>
              <a:rPr lang="en-US" sz="2800">
                <a:solidFill>
                  <a:srgbClr val="101073"/>
                </a:solidFill>
                <a:latin typeface="Calibri"/>
              </a:rPr>
              <a:t>Output Stationary (OS)</a:t>
            </a:r>
          </a:p>
          <a:p>
            <a:pPr marL="609570" indent="-304304">
              <a:lnSpc>
                <a:spcPct val="109000"/>
              </a:lnSpc>
              <a:spcBef>
                <a:spcPts val="552"/>
              </a:spcBef>
              <a:buClr>
                <a:srgbClr val="101073"/>
              </a:buClr>
              <a:buSzPct val="100000"/>
              <a:buFont typeface="OpenSymbol"/>
              <a:buChar char="•"/>
              <a:tabLst>
                <a:tab pos="609570" algn="l"/>
              </a:tabLst>
            </a:pPr>
            <a:r>
              <a:rPr lang="en-US" sz="2800">
                <a:solidFill>
                  <a:srgbClr val="101073"/>
                </a:solidFill>
                <a:latin typeface="Calibri"/>
              </a:rPr>
              <a:t>Weight Stationary (WS)</a:t>
            </a:r>
          </a:p>
          <a:p>
            <a:pPr marL="609570" indent="-304304">
              <a:lnSpc>
                <a:spcPct val="109000"/>
              </a:lnSpc>
              <a:spcBef>
                <a:spcPts val="552"/>
              </a:spcBef>
              <a:buClr>
                <a:srgbClr val="101073"/>
              </a:buClr>
              <a:buSzPct val="100000"/>
              <a:buFont typeface="OpenSymbol"/>
              <a:buChar char="•"/>
              <a:tabLst>
                <a:tab pos="609570" algn="l"/>
              </a:tabLst>
            </a:pPr>
            <a:r>
              <a:rPr lang="en-US" sz="2800">
                <a:solidFill>
                  <a:srgbClr val="101073"/>
                </a:solidFill>
                <a:latin typeface="Calibri"/>
              </a:rPr>
              <a:t>Input Stationary (IS)</a:t>
            </a:r>
          </a:p>
          <a:p>
            <a:pPr marL="609570" indent="-304304">
              <a:lnSpc>
                <a:spcPct val="109000"/>
              </a:lnSpc>
              <a:spcBef>
                <a:spcPts val="552"/>
              </a:spcBef>
              <a:buClr>
                <a:srgbClr val="101073"/>
              </a:buClr>
              <a:buSzPct val="100000"/>
              <a:buFont typeface="OpenSymbol"/>
              <a:buChar char="•"/>
              <a:tabLst>
                <a:tab pos="609570" algn="l"/>
              </a:tabLst>
            </a:pPr>
            <a:r>
              <a:rPr lang="en-US" sz="2800">
                <a:solidFill>
                  <a:srgbClr val="101073"/>
                </a:solidFill>
                <a:latin typeface="Calibri"/>
              </a:rPr>
              <a:t>Hybrid: Row Stationary</a:t>
            </a:r>
          </a:p>
        </p:txBody>
      </p:sp>
      <p:sp>
        <p:nvSpPr>
          <p:cNvPr id="5" name="TextBox 4">
            <a:extLst>
              <a:ext uri="{FF2B5EF4-FFF2-40B4-BE49-F238E27FC236}">
                <a16:creationId xmlns:a16="http://schemas.microsoft.com/office/drawing/2014/main" id="{F32693E2-0ADB-4BD6-B23E-F92E86BF0376}"/>
              </a:ext>
            </a:extLst>
          </p:cNvPr>
          <p:cNvSpPr txBox="1"/>
          <p:nvPr/>
        </p:nvSpPr>
        <p:spPr>
          <a:xfrm>
            <a:off x="764157" y="3809880"/>
            <a:ext cx="11091293" cy="1915771"/>
          </a:xfrm>
          <a:prstGeom prst="rect">
            <a:avLst/>
          </a:prstGeom>
          <a:noFill/>
          <a:ln w="19080">
            <a:solidFill>
              <a:srgbClr val="00A65D"/>
            </a:solidFill>
            <a:prstDash val="solid"/>
          </a:ln>
        </p:spPr>
        <p:txBody>
          <a:bodyPr wrap="square" lIns="132480" tIns="72480" rIns="132480" bIns="72480" anchorCtr="0" compatLnSpc="0">
            <a:spAutoFit/>
          </a:bodyPr>
          <a:lstStyle/>
          <a:p>
            <a:pPr hangingPunct="0"/>
            <a:r>
              <a:rPr lang="en-US">
                <a:latin typeface="Liberation Sans" pitchFamily="18"/>
                <a:ea typeface="Linux Libertine G" pitchFamily="2"/>
                <a:cs typeface="Linux Libertine G" pitchFamily="2"/>
              </a:rPr>
              <a:t>In CPUs and GPUs, these are “</a:t>
            </a:r>
            <a:r>
              <a:rPr lang="en-US" b="1">
                <a:solidFill>
                  <a:srgbClr val="CE181E"/>
                </a:solidFill>
                <a:latin typeface="Liberation Sans" pitchFamily="18"/>
                <a:ea typeface="Linux Libertine G" pitchFamily="2"/>
                <a:cs typeface="Linux Libertine G" pitchFamily="2"/>
              </a:rPr>
              <a:t>Software</a:t>
            </a:r>
            <a:r>
              <a:rPr lang="en-US" b="1">
                <a:latin typeface="Liberation Sans" pitchFamily="18"/>
                <a:ea typeface="Linux Libertine G" pitchFamily="2"/>
                <a:cs typeface="Linux Libertine G" pitchFamily="2"/>
              </a:rPr>
              <a:t> </a:t>
            </a:r>
            <a:r>
              <a:rPr lang="en-US" b="1">
                <a:solidFill>
                  <a:srgbClr val="CE181E"/>
                </a:solidFill>
                <a:latin typeface="Liberation Sans" pitchFamily="18"/>
                <a:ea typeface="Linux Libertine G" pitchFamily="2"/>
                <a:cs typeface="Linux Libertine G" pitchFamily="2"/>
              </a:rPr>
              <a:t>Optimization</a:t>
            </a:r>
            <a:r>
              <a:rPr lang="en-US">
                <a:latin typeface="Liberation Sans" pitchFamily="18"/>
                <a:ea typeface="Linux Libertine G" pitchFamily="2"/>
                <a:cs typeface="Linux Libertine G" pitchFamily="2"/>
              </a:rPr>
              <a:t>” strategies.</a:t>
            </a:r>
          </a:p>
          <a:p>
            <a:pPr hangingPunct="0"/>
            <a:endParaRPr lang="en-US">
              <a:latin typeface="Liberation Sans" pitchFamily="18"/>
              <a:ea typeface="Linux Libertine G" pitchFamily="2"/>
              <a:cs typeface="Linux Libertine G" pitchFamily="2"/>
            </a:endParaRPr>
          </a:p>
          <a:p>
            <a:pPr hangingPunct="0"/>
            <a:r>
              <a:rPr lang="en-US">
                <a:latin typeface="Liberation Sans" pitchFamily="18"/>
                <a:ea typeface="Linux Libertine G" pitchFamily="2"/>
                <a:cs typeface="Linux Libertine G" pitchFamily="2"/>
              </a:rPr>
              <a:t>In ASIC world, these can be “</a:t>
            </a:r>
            <a:r>
              <a:rPr lang="en-US" b="1">
                <a:solidFill>
                  <a:srgbClr val="CE181E"/>
                </a:solidFill>
                <a:latin typeface="Liberation Sans" pitchFamily="18"/>
                <a:ea typeface="Linux Libertine G" pitchFamily="2"/>
                <a:cs typeface="Linux Libertine G" pitchFamily="2"/>
              </a:rPr>
              <a:t>Hardware Design</a:t>
            </a:r>
            <a:r>
              <a:rPr lang="en-US">
                <a:latin typeface="Liberation Sans" pitchFamily="18"/>
                <a:ea typeface="Linux Libertine G" pitchFamily="2"/>
                <a:cs typeface="Linux Libertine G" pitchFamily="2"/>
              </a:rPr>
              <a:t>” strategy!</a:t>
            </a:r>
          </a:p>
          <a:p>
            <a:pPr hangingPunct="0"/>
            <a:r>
              <a:rPr lang="en-US">
                <a:latin typeface="Liberation Sans" pitchFamily="18"/>
                <a:ea typeface="Linux Libertine G" pitchFamily="2"/>
                <a:cs typeface="Linux Libertine G" pitchFamily="2"/>
              </a:rPr>
              <a:t>	- With custom hardware, we can exploit </a:t>
            </a:r>
            <a:r>
              <a:rPr lang="en-US" u="sng">
                <a:latin typeface="Liberation Sans" pitchFamily="18"/>
                <a:ea typeface="Linux Libertine G" pitchFamily="2"/>
                <a:cs typeface="Linux Libertine G" pitchFamily="2"/>
              </a:rPr>
              <a:t>maximum data-reuse</a:t>
            </a:r>
          </a:p>
          <a:p>
            <a:pPr hangingPunct="0"/>
            <a:r>
              <a:rPr lang="en-US">
                <a:latin typeface="Liberation Sans" pitchFamily="18"/>
                <a:ea typeface="Linux Libertine G" pitchFamily="2"/>
                <a:cs typeface="Linux Libertine G" pitchFamily="2"/>
              </a:rPr>
              <a:t>      	- But we still need “</a:t>
            </a:r>
            <a:r>
              <a:rPr lang="en-US">
                <a:solidFill>
                  <a:srgbClr val="00A65D"/>
                </a:solidFill>
                <a:latin typeface="Liberation Sans" pitchFamily="18"/>
                <a:ea typeface="Linux Libertine G" pitchFamily="2"/>
                <a:cs typeface="Linux Libertine G" pitchFamily="2"/>
              </a:rPr>
              <a:t>Software tricks</a:t>
            </a:r>
            <a:r>
              <a:rPr lang="en-US">
                <a:latin typeface="Liberation Sans" pitchFamily="18"/>
                <a:ea typeface="Linux Libertine G" pitchFamily="2"/>
                <a:cs typeface="Linux Libertine G" pitchFamily="2"/>
              </a:rPr>
              <a:t>” to make it really work</a:t>
            </a:r>
          </a:p>
        </p:txBody>
      </p:sp>
      <p:sp>
        <p:nvSpPr>
          <p:cNvPr id="6" name="TextBox 5">
            <a:extLst>
              <a:ext uri="{FF2B5EF4-FFF2-40B4-BE49-F238E27FC236}">
                <a16:creationId xmlns:a16="http://schemas.microsoft.com/office/drawing/2014/main" id="{4D5E4382-4B99-4E6E-9712-FA784C9245E6}"/>
              </a:ext>
            </a:extLst>
          </p:cNvPr>
          <p:cNvSpPr txBox="1"/>
          <p:nvPr/>
        </p:nvSpPr>
        <p:spPr>
          <a:xfrm>
            <a:off x="813602" y="6092826"/>
            <a:ext cx="10102094" cy="416124"/>
          </a:xfrm>
          <a:prstGeom prst="rect">
            <a:avLst/>
          </a:prstGeom>
          <a:noFill/>
          <a:ln w="0">
            <a:solidFill>
              <a:srgbClr val="00A65D"/>
            </a:solidFill>
            <a:prstDash val="solid"/>
          </a:ln>
        </p:spPr>
        <p:txBody>
          <a:bodyPr wrap="none" lIns="120000" tIns="60000" rIns="120000" bIns="60000" anchorCtr="0" compatLnSpc="0">
            <a:spAutoFit/>
          </a:bodyPr>
          <a:lstStyle/>
          <a:p>
            <a:pPr hangingPunct="0"/>
            <a:r>
              <a:rPr lang="en-US" sz="2000" b="1" i="1">
                <a:latin typeface="Liberation Sans" pitchFamily="18"/>
                <a:ea typeface="Linux Libertine G" pitchFamily="2"/>
                <a:cs typeface="Linux Libertine G" pitchFamily="2"/>
              </a:rPr>
              <a:t>Credits:</a:t>
            </a:r>
            <a:r>
              <a:rPr lang="en-US" sz="2000" i="1">
                <a:latin typeface="Liberation Sans" pitchFamily="18"/>
                <a:ea typeface="Linux Libertine G" pitchFamily="2"/>
                <a:cs typeface="Linux Libertine G" pitchFamily="2"/>
              </a:rPr>
              <a:t> Tutorial on Hardware Accelerators for Deep Neural Networks, MIT, ISCA 2019</a:t>
            </a:r>
          </a:p>
        </p:txBody>
      </p:sp>
      <p:pic>
        <p:nvPicPr>
          <p:cNvPr id="7" name="Picture 6">
            <a:extLst>
              <a:ext uri="{FF2B5EF4-FFF2-40B4-BE49-F238E27FC236}">
                <a16:creationId xmlns:a16="http://schemas.microsoft.com/office/drawing/2014/main" id="{9CCCEE22-87C9-4B57-AA50-2A76B067CD3F}"/>
              </a:ext>
            </a:extLst>
          </p:cNvPr>
          <p:cNvPicPr>
            <a:picLocks noChangeAspect="1"/>
          </p:cNvPicPr>
          <p:nvPr/>
        </p:nvPicPr>
        <p:blipFill>
          <a:blip r:embed="rId3">
            <a:lum/>
            <a:alphaModFix/>
          </a:blip>
          <a:srcRect/>
          <a:stretch>
            <a:fillRect/>
          </a:stretch>
        </p:blipFill>
        <p:spPr>
          <a:xfrm>
            <a:off x="6409060" y="128640"/>
            <a:ext cx="5768541" cy="29601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p36">
            <a:extLst>
              <a:ext uri="{FF2B5EF4-FFF2-40B4-BE49-F238E27FC236}">
                <a16:creationId xmlns:a16="http://schemas.microsoft.com/office/drawing/2014/main" id="{5ECFFB0A-8E77-4BBE-93F8-27C4AF99339C}"/>
              </a:ext>
            </a:extLst>
          </p:cNvPr>
          <p:cNvSpPr txBox="1">
            <a:spLocks noGrp="1"/>
          </p:cNvSpPr>
          <p:nvPr>
            <p:ph type="title"/>
          </p:nvPr>
        </p:nvSpPr>
        <p:spPr>
          <a:xfrm>
            <a:off x="301558" y="221587"/>
            <a:ext cx="11653737" cy="763284"/>
          </a:xfrm>
        </p:spPr>
        <p:txBody>
          <a:bodyPr wrap="square" anchor="t">
            <a:noAutofit/>
          </a:bodyPr>
          <a:lstStyle/>
          <a:p>
            <a:r>
              <a:rPr lang="en-US"/>
              <a:t>2D Convolution Layer – Output Stationary</a:t>
            </a:r>
          </a:p>
        </p:txBody>
      </p:sp>
      <p:sp>
        <p:nvSpPr>
          <p:cNvPr id="4" name="Freeform: Shape 3">
            <a:extLst>
              <a:ext uri="{FF2B5EF4-FFF2-40B4-BE49-F238E27FC236}">
                <a16:creationId xmlns:a16="http://schemas.microsoft.com/office/drawing/2014/main" id="{50BAF988-6AE0-4446-AE56-A30DC38CF596}"/>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grpSp>
        <p:nvGrpSpPr>
          <p:cNvPr id="5" name="Group 4">
            <a:extLst>
              <a:ext uri="{FF2B5EF4-FFF2-40B4-BE49-F238E27FC236}">
                <a16:creationId xmlns:a16="http://schemas.microsoft.com/office/drawing/2014/main" id="{D1B3AA3E-8583-40CB-A4F4-7C7C33127427}"/>
              </a:ext>
            </a:extLst>
          </p:cNvPr>
          <p:cNvGrpSpPr/>
          <p:nvPr/>
        </p:nvGrpSpPr>
        <p:grpSpPr>
          <a:xfrm>
            <a:off x="4112160" y="1536000"/>
            <a:ext cx="3360000" cy="3504000"/>
            <a:chOff x="3084120" y="1152000"/>
            <a:chExt cx="2520000" cy="2628000"/>
          </a:xfrm>
        </p:grpSpPr>
        <p:sp>
          <p:nvSpPr>
            <p:cNvPr id="6" name="Freeform: Shape 5">
              <a:extLst>
                <a:ext uri="{FF2B5EF4-FFF2-40B4-BE49-F238E27FC236}">
                  <a16:creationId xmlns:a16="http://schemas.microsoft.com/office/drawing/2014/main" id="{3C733B9F-1B88-4EA8-B023-5D7742D7BD82}"/>
                </a:ext>
              </a:extLst>
            </p:cNvPr>
            <p:cNvSpPr/>
            <p:nvPr/>
          </p:nvSpPr>
          <p:spPr>
            <a:xfrm>
              <a:off x="3516120" y="1512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7" name="Freeform: Shape 6">
              <a:extLst>
                <a:ext uri="{FF2B5EF4-FFF2-40B4-BE49-F238E27FC236}">
                  <a16:creationId xmlns:a16="http://schemas.microsoft.com/office/drawing/2014/main" id="{58246554-7CF0-4232-9F62-2F4EC11BF9DA}"/>
                </a:ext>
              </a:extLst>
            </p:cNvPr>
            <p:cNvSpPr/>
            <p:nvPr/>
          </p:nvSpPr>
          <p:spPr>
            <a:xfrm>
              <a:off x="3228120" y="1800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75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8" name="Freeform: Shape 7">
              <a:extLst>
                <a:ext uri="{FF2B5EF4-FFF2-40B4-BE49-F238E27FC236}">
                  <a16:creationId xmlns:a16="http://schemas.microsoft.com/office/drawing/2014/main" id="{3676020B-27A9-43DB-9936-947C88E42424}"/>
                </a:ext>
              </a:extLst>
            </p:cNvPr>
            <p:cNvSpPr/>
            <p:nvPr/>
          </p:nvSpPr>
          <p:spPr>
            <a:xfrm>
              <a:off x="3156120" y="1872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50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9" name="TextBox 8">
              <a:extLst>
                <a:ext uri="{FF2B5EF4-FFF2-40B4-BE49-F238E27FC236}">
                  <a16:creationId xmlns:a16="http://schemas.microsoft.com/office/drawing/2014/main" id="{DAE47F93-FD32-44A9-A118-458FD7C2EE24}"/>
                </a:ext>
              </a:extLst>
            </p:cNvPr>
            <p:cNvSpPr txBox="1"/>
            <p:nvPr/>
          </p:nvSpPr>
          <p:spPr>
            <a:xfrm>
              <a:off x="3588120" y="1152000"/>
              <a:ext cx="1361408" cy="356288"/>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Input fmap</a:t>
              </a:r>
            </a:p>
          </p:txBody>
        </p:sp>
        <p:sp>
          <p:nvSpPr>
            <p:cNvPr id="10" name="Straight Connector 9">
              <a:extLst>
                <a:ext uri="{FF2B5EF4-FFF2-40B4-BE49-F238E27FC236}">
                  <a16:creationId xmlns:a16="http://schemas.microsoft.com/office/drawing/2014/main" id="{F40D872B-3AA6-4545-9B5A-0C1DF5488793}"/>
                </a:ext>
              </a:extLst>
            </p:cNvPr>
            <p:cNvSpPr/>
            <p:nvPr/>
          </p:nvSpPr>
          <p:spPr>
            <a:xfrm flipV="1">
              <a:off x="3120120" y="1872000"/>
              <a:ext cx="0" cy="1872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H</a:t>
              </a:r>
            </a:p>
          </p:txBody>
        </p:sp>
        <p:sp>
          <p:nvSpPr>
            <p:cNvPr id="11" name="Straight Connector 10">
              <a:extLst>
                <a:ext uri="{FF2B5EF4-FFF2-40B4-BE49-F238E27FC236}">
                  <a16:creationId xmlns:a16="http://schemas.microsoft.com/office/drawing/2014/main" id="{14AD78DB-C82B-4865-8177-CC97B8BAB85A}"/>
                </a:ext>
              </a:extLst>
            </p:cNvPr>
            <p:cNvSpPr/>
            <p:nvPr/>
          </p:nvSpPr>
          <p:spPr>
            <a:xfrm flipH="1">
              <a:off x="3156120" y="3780000"/>
              <a:ext cx="2088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W</a:t>
              </a:r>
            </a:p>
          </p:txBody>
        </p:sp>
        <p:sp>
          <p:nvSpPr>
            <p:cNvPr id="12" name="Straight Connector 11">
              <a:extLst>
                <a:ext uri="{FF2B5EF4-FFF2-40B4-BE49-F238E27FC236}">
                  <a16:creationId xmlns:a16="http://schemas.microsoft.com/office/drawing/2014/main" id="{4B90702C-D61B-4B42-AA76-118D5AD53A76}"/>
                </a:ext>
              </a:extLst>
            </p:cNvPr>
            <p:cNvSpPr/>
            <p:nvPr/>
          </p:nvSpPr>
          <p:spPr>
            <a:xfrm flipV="1">
              <a:off x="3084120" y="1440000"/>
              <a:ext cx="360000" cy="360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grpSp>
      <p:sp>
        <p:nvSpPr>
          <p:cNvPr id="13" name="Freeform: Shape 12">
            <a:extLst>
              <a:ext uri="{FF2B5EF4-FFF2-40B4-BE49-F238E27FC236}">
                <a16:creationId xmlns:a16="http://schemas.microsoft.com/office/drawing/2014/main" id="{18F62D92-37E2-4B2A-8221-B17F077AEBFA}"/>
              </a:ext>
            </a:extLst>
          </p:cNvPr>
          <p:cNvSpPr/>
          <p:nvPr/>
        </p:nvSpPr>
        <p:spPr>
          <a:xfrm>
            <a:off x="2960159" y="4224000"/>
            <a:ext cx="384000" cy="38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19080">
            <a:solidFill>
              <a:srgbClr val="3465A4"/>
            </a:solidFill>
            <a:prstDash val="solid"/>
          </a:ln>
        </p:spPr>
        <p:txBody>
          <a:bodyPr wrap="none" lIns="132480" tIns="72480" rIns="132480" bIns="72480" anchor="ctr" anchorCtr="0" compatLnSpc="0">
            <a:noAutofit/>
          </a:bodyPr>
          <a:lstStyle/>
          <a:p>
            <a:pPr algn="ctr" hangingPunct="0"/>
            <a:r>
              <a:rPr lang="en-US">
                <a:latin typeface="Liberation Sans" pitchFamily="18"/>
                <a:ea typeface="Linux Libertine G" pitchFamily="2"/>
                <a:cs typeface="Linux Libertine G" pitchFamily="2"/>
              </a:rPr>
              <a:t>X</a:t>
            </a:r>
          </a:p>
        </p:txBody>
      </p:sp>
      <p:sp>
        <p:nvSpPr>
          <p:cNvPr id="14" name="Freeform: Shape 13">
            <a:extLst>
              <a:ext uri="{FF2B5EF4-FFF2-40B4-BE49-F238E27FC236}">
                <a16:creationId xmlns:a16="http://schemas.microsoft.com/office/drawing/2014/main" id="{569791FD-E034-4002-96D2-FECD7D639373}"/>
              </a:ext>
            </a:extLst>
          </p:cNvPr>
          <p:cNvSpPr/>
          <p:nvPr/>
        </p:nvSpPr>
        <p:spPr>
          <a:xfrm>
            <a:off x="9104160" y="249600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5" name="Freeform: Shape 14">
            <a:extLst>
              <a:ext uri="{FF2B5EF4-FFF2-40B4-BE49-F238E27FC236}">
                <a16:creationId xmlns:a16="http://schemas.microsoft.com/office/drawing/2014/main" id="{EF0FD11A-2299-4BB3-8F65-1F522D256A51}"/>
              </a:ext>
            </a:extLst>
          </p:cNvPr>
          <p:cNvSpPr/>
          <p:nvPr/>
        </p:nvSpPr>
        <p:spPr>
          <a:xfrm>
            <a:off x="9104160" y="2477759"/>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6" name="Freeform: Shape 15">
            <a:extLst>
              <a:ext uri="{FF2B5EF4-FFF2-40B4-BE49-F238E27FC236}">
                <a16:creationId xmlns:a16="http://schemas.microsoft.com/office/drawing/2014/main" id="{786C43AF-8AF8-469D-B9E3-0C608268D443}"/>
              </a:ext>
            </a:extLst>
          </p:cNvPr>
          <p:cNvSpPr/>
          <p:nvPr/>
        </p:nvSpPr>
        <p:spPr>
          <a:xfrm>
            <a:off x="8816160" y="2765759"/>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75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7" name="Freeform: Shape 16">
            <a:extLst>
              <a:ext uri="{FF2B5EF4-FFF2-40B4-BE49-F238E27FC236}">
                <a16:creationId xmlns:a16="http://schemas.microsoft.com/office/drawing/2014/main" id="{064D3775-E14A-4B78-8015-8FBD49B22E71}"/>
              </a:ext>
            </a:extLst>
          </p:cNvPr>
          <p:cNvSpPr/>
          <p:nvPr/>
        </p:nvSpPr>
        <p:spPr>
          <a:xfrm>
            <a:off x="8816160" y="274992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8" name="Freeform: Shape 17">
            <a:extLst>
              <a:ext uri="{FF2B5EF4-FFF2-40B4-BE49-F238E27FC236}">
                <a16:creationId xmlns:a16="http://schemas.microsoft.com/office/drawing/2014/main" id="{A7641ED1-0C86-4076-BE25-F296C2DCEF52}"/>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50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9" name="TextBox 18">
            <a:extLst>
              <a:ext uri="{FF2B5EF4-FFF2-40B4-BE49-F238E27FC236}">
                <a16:creationId xmlns:a16="http://schemas.microsoft.com/office/drawing/2014/main" id="{83E5C92B-9FC1-47EA-B632-E96F842B5312}"/>
              </a:ext>
            </a:extLst>
          </p:cNvPr>
          <p:cNvSpPr txBox="1"/>
          <p:nvPr/>
        </p:nvSpPr>
        <p:spPr>
          <a:xfrm>
            <a:off x="9064799" y="1920000"/>
            <a:ext cx="2071562"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Output fmap</a:t>
            </a:r>
          </a:p>
        </p:txBody>
      </p:sp>
      <p:sp>
        <p:nvSpPr>
          <p:cNvPr id="20" name="Straight Connector 19">
            <a:extLst>
              <a:ext uri="{FF2B5EF4-FFF2-40B4-BE49-F238E27FC236}">
                <a16:creationId xmlns:a16="http://schemas.microsoft.com/office/drawing/2014/main" id="{FADB4D74-00E6-4B03-9ABE-FF9405F3D248}"/>
              </a:ext>
            </a:extLst>
          </p:cNvPr>
          <p:cNvSpPr/>
          <p:nvPr/>
        </p:nvSpPr>
        <p:spPr>
          <a:xfrm flipH="1" flipV="1">
            <a:off x="8724000" y="4973760"/>
            <a:ext cx="2400000" cy="1824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F</a:t>
            </a:r>
          </a:p>
        </p:txBody>
      </p:sp>
      <p:sp>
        <p:nvSpPr>
          <p:cNvPr id="21" name="Straight Connector 20">
            <a:extLst>
              <a:ext uri="{FF2B5EF4-FFF2-40B4-BE49-F238E27FC236}">
                <a16:creationId xmlns:a16="http://schemas.microsoft.com/office/drawing/2014/main" id="{FEC79FB6-AAF9-490F-A90F-B0D7F2F4B227}"/>
              </a:ext>
            </a:extLst>
          </p:cNvPr>
          <p:cNvSpPr/>
          <p:nvPr/>
        </p:nvSpPr>
        <p:spPr>
          <a:xfrm>
            <a:off x="11700000" y="2496000"/>
            <a:ext cx="0" cy="201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E</a:t>
            </a:r>
          </a:p>
        </p:txBody>
      </p:sp>
      <p:sp>
        <p:nvSpPr>
          <p:cNvPr id="22" name="Straight Connector 21">
            <a:extLst>
              <a:ext uri="{FF2B5EF4-FFF2-40B4-BE49-F238E27FC236}">
                <a16:creationId xmlns:a16="http://schemas.microsoft.com/office/drawing/2014/main" id="{A96821E0-5DB2-4430-89B1-D1FB49C6DE76}"/>
              </a:ext>
            </a:extLst>
          </p:cNvPr>
          <p:cNvSpPr/>
          <p:nvPr/>
        </p:nvSpPr>
        <p:spPr>
          <a:xfrm flipV="1">
            <a:off x="8624160" y="2400000"/>
            <a:ext cx="384000" cy="384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M</a:t>
            </a:r>
          </a:p>
        </p:txBody>
      </p:sp>
      <p:sp>
        <p:nvSpPr>
          <p:cNvPr id="23" name="Freeform: Shape 22">
            <a:extLst>
              <a:ext uri="{FF2B5EF4-FFF2-40B4-BE49-F238E27FC236}">
                <a16:creationId xmlns:a16="http://schemas.microsoft.com/office/drawing/2014/main" id="{5FF02E19-0D07-4817-A381-7BC007097B47}"/>
              </a:ext>
            </a:extLst>
          </p:cNvPr>
          <p:cNvSpPr/>
          <p:nvPr/>
        </p:nvSpPr>
        <p:spPr>
          <a:xfrm>
            <a:off x="8720160" y="2880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4" name="TextBox 23">
            <a:extLst>
              <a:ext uri="{FF2B5EF4-FFF2-40B4-BE49-F238E27FC236}">
                <a16:creationId xmlns:a16="http://schemas.microsoft.com/office/drawing/2014/main" id="{4222C14A-51BF-44DB-B193-6227F6B4C71C}"/>
              </a:ext>
            </a:extLst>
          </p:cNvPr>
          <p:cNvSpPr txBox="1"/>
          <p:nvPr/>
        </p:nvSpPr>
        <p:spPr>
          <a:xfrm>
            <a:off x="7568162" y="3419039"/>
            <a:ext cx="452017" cy="534105"/>
          </a:xfrm>
          <a:prstGeom prst="rect">
            <a:avLst/>
          </a:prstGeom>
          <a:noFill/>
          <a:ln>
            <a:noFill/>
          </a:ln>
        </p:spPr>
        <p:txBody>
          <a:bodyPr wrap="none" lIns="120000" tIns="60000" rIns="120000" bIns="60000" anchorCtr="0" compatLnSpc="0">
            <a:spAutoFit/>
          </a:bodyPr>
          <a:lstStyle/>
          <a:p>
            <a:pPr hangingPunct="0"/>
            <a:r>
              <a:rPr lang="en-US" sz="2800">
                <a:latin typeface="Liberation Sans" pitchFamily="18"/>
                <a:ea typeface="Linux Libertine G" pitchFamily="2"/>
                <a:cs typeface="Linux Libertine G" pitchFamily="2"/>
              </a:rPr>
              <a:t>=</a:t>
            </a:r>
          </a:p>
        </p:txBody>
      </p:sp>
      <p:sp>
        <p:nvSpPr>
          <p:cNvPr id="25" name="TextBox 24">
            <a:extLst>
              <a:ext uri="{FF2B5EF4-FFF2-40B4-BE49-F238E27FC236}">
                <a16:creationId xmlns:a16="http://schemas.microsoft.com/office/drawing/2014/main" id="{4569CF75-55AB-4561-AA7D-CFBFB65403E1}"/>
              </a:ext>
            </a:extLst>
          </p:cNvPr>
          <p:cNvSpPr txBox="1"/>
          <p:nvPr/>
        </p:nvSpPr>
        <p:spPr>
          <a:xfrm>
            <a:off x="355717" y="880702"/>
            <a:ext cx="9951412" cy="828930"/>
          </a:xfrm>
          <a:prstGeom prst="rect">
            <a:avLst/>
          </a:prstGeom>
          <a:noFill/>
          <a:ln>
            <a:noFill/>
          </a:ln>
        </p:spPr>
        <p:txBody>
          <a:bodyPr wrap="none" lIns="120000" tIns="60000" rIns="120000" bIns="60000" anchorCtr="0" compatLnSpc="0">
            <a:spAutoFit/>
          </a:bodyPr>
          <a:lstStyle/>
          <a:p>
            <a:pPr hangingPunct="0"/>
            <a:r>
              <a:rPr lang="en-US">
                <a:solidFill>
                  <a:schemeClr val="tx2"/>
                </a:solidFill>
                <a:latin typeface="Liberation Sans" pitchFamily="18"/>
                <a:ea typeface="Linux Libertine G" pitchFamily="2"/>
                <a:cs typeface="Linux Libertine G" pitchFamily="2"/>
              </a:rPr>
              <a:t>Cycle through weight and input fmap</a:t>
            </a:r>
          </a:p>
          <a:p>
            <a:pPr marL="380990" indent="-380990" hangingPunct="0">
              <a:buFont typeface="Arial" panose="020B0604020202020204" pitchFamily="34" charset="0"/>
              <a:buChar char="•"/>
            </a:pPr>
            <a:r>
              <a:rPr lang="en-US">
                <a:solidFill>
                  <a:srgbClr val="0000FF"/>
                </a:solidFill>
                <a:latin typeface="Liberation Sans" pitchFamily="18"/>
                <a:ea typeface="Linux Libertine G" pitchFamily="2"/>
                <a:cs typeface="Linux Libertine G" pitchFamily="2"/>
              </a:rPr>
              <a:t>In example we are calculating M output pixels at once (vectorization)</a:t>
            </a:r>
          </a:p>
        </p:txBody>
      </p:sp>
      <p:sp>
        <p:nvSpPr>
          <p:cNvPr id="26" name="Straight Connector 25">
            <a:extLst>
              <a:ext uri="{FF2B5EF4-FFF2-40B4-BE49-F238E27FC236}">
                <a16:creationId xmlns:a16="http://schemas.microsoft.com/office/drawing/2014/main" id="{B6B9C633-FAA2-4FC0-986C-5B4444B19F09}"/>
              </a:ext>
            </a:extLst>
          </p:cNvPr>
          <p:cNvSpPr/>
          <p:nvPr/>
        </p:nvSpPr>
        <p:spPr>
          <a:xfrm>
            <a:off x="2768159" y="3264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lstStyle/>
          <a:p>
            <a:pPr hangingPunct="0"/>
            <a:endParaRPr lang="en-US">
              <a:latin typeface="Liberation Sans" pitchFamily="18"/>
              <a:ea typeface="Linux Libertine G" pitchFamily="2"/>
              <a:cs typeface="Linux Libertine G" pitchFamily="2"/>
            </a:endParaRPr>
          </a:p>
        </p:txBody>
      </p:sp>
      <p:sp>
        <p:nvSpPr>
          <p:cNvPr id="27" name="TextBox 26">
            <a:extLst>
              <a:ext uri="{FF2B5EF4-FFF2-40B4-BE49-F238E27FC236}">
                <a16:creationId xmlns:a16="http://schemas.microsoft.com/office/drawing/2014/main" id="{D77F127C-8973-4DD3-A994-A1B0B153FD39}"/>
              </a:ext>
            </a:extLst>
          </p:cNvPr>
          <p:cNvSpPr txBox="1"/>
          <p:nvPr/>
        </p:nvSpPr>
        <p:spPr>
          <a:xfrm>
            <a:off x="2369280" y="4224000"/>
            <a:ext cx="498696"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M</a:t>
            </a:r>
          </a:p>
        </p:txBody>
      </p:sp>
      <p:grpSp>
        <p:nvGrpSpPr>
          <p:cNvPr id="28" name="Group 27">
            <a:extLst>
              <a:ext uri="{FF2B5EF4-FFF2-40B4-BE49-F238E27FC236}">
                <a16:creationId xmlns:a16="http://schemas.microsoft.com/office/drawing/2014/main" id="{420D537A-4B34-4987-A2B3-4EF27D852EE6}"/>
              </a:ext>
            </a:extLst>
          </p:cNvPr>
          <p:cNvGrpSpPr/>
          <p:nvPr/>
        </p:nvGrpSpPr>
        <p:grpSpPr>
          <a:xfrm>
            <a:off x="656160" y="1632000"/>
            <a:ext cx="1632000" cy="2189760"/>
            <a:chOff x="492120" y="1224000"/>
            <a:chExt cx="1224000" cy="1642320"/>
          </a:xfrm>
        </p:grpSpPr>
        <p:sp>
          <p:nvSpPr>
            <p:cNvPr id="29" name="Freeform: Shape 28">
              <a:extLst>
                <a:ext uri="{FF2B5EF4-FFF2-40B4-BE49-F238E27FC236}">
                  <a16:creationId xmlns:a16="http://schemas.microsoft.com/office/drawing/2014/main" id="{E06414FB-F631-4606-8169-F1D36C45B507}"/>
                </a:ext>
              </a:extLst>
            </p:cNvPr>
            <p:cNvSpPr/>
            <p:nvPr/>
          </p:nvSpPr>
          <p:spPr>
            <a:xfrm>
              <a:off x="852120" y="1714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0" name="Freeform: Shape 29">
              <a:extLst>
                <a:ext uri="{FF2B5EF4-FFF2-40B4-BE49-F238E27FC236}">
                  <a16:creationId xmlns:a16="http://schemas.microsoft.com/office/drawing/2014/main" id="{A435F146-B210-483C-A750-9526FE65F9A5}"/>
                </a:ext>
              </a:extLst>
            </p:cNvPr>
            <p:cNvSpPr/>
            <p:nvPr/>
          </p:nvSpPr>
          <p:spPr>
            <a:xfrm>
              <a:off x="636120" y="1930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1" name="Freeform: Shape 30">
              <a:extLst>
                <a:ext uri="{FF2B5EF4-FFF2-40B4-BE49-F238E27FC236}">
                  <a16:creationId xmlns:a16="http://schemas.microsoft.com/office/drawing/2014/main" id="{DAFFD6D2-F0F6-4976-AAFC-D5AC4DBD3ED7}"/>
                </a:ext>
              </a:extLst>
            </p:cNvPr>
            <p:cNvSpPr/>
            <p:nvPr/>
          </p:nvSpPr>
          <p:spPr>
            <a:xfrm>
              <a:off x="564120" y="2002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2" name="TextBox 31">
              <a:extLst>
                <a:ext uri="{FF2B5EF4-FFF2-40B4-BE49-F238E27FC236}">
                  <a16:creationId xmlns:a16="http://schemas.microsoft.com/office/drawing/2014/main" id="{38559BCF-05F1-426C-BD8F-C6E49737697C}"/>
                </a:ext>
              </a:extLst>
            </p:cNvPr>
            <p:cNvSpPr txBox="1"/>
            <p:nvPr/>
          </p:nvSpPr>
          <p:spPr>
            <a:xfrm>
              <a:off x="564120" y="1224000"/>
              <a:ext cx="1152000" cy="346320"/>
            </a:xfrm>
            <a:prstGeom prst="rect">
              <a:avLst/>
            </a:prstGeom>
            <a:noFill/>
            <a:ln>
              <a:noFill/>
            </a:ln>
          </p:spPr>
          <p:txBody>
            <a:bodyPr wrap="none" lIns="120000" tIns="60000" rIns="120000" bIns="60000" anchorCtr="0" compatLnSpc="0"/>
            <a:lstStyle/>
            <a:p>
              <a:pPr algn="ctr" hangingPunct="0"/>
              <a:r>
                <a:rPr lang="en-US" b="1">
                  <a:latin typeface="Liberation Sans" pitchFamily="18"/>
                  <a:ea typeface="Linux Libertine G" pitchFamily="2"/>
                  <a:cs typeface="Linux Libertine G" pitchFamily="2"/>
                </a:rPr>
                <a:t>weights</a:t>
              </a:r>
            </a:p>
          </p:txBody>
        </p:sp>
        <p:sp>
          <p:nvSpPr>
            <p:cNvPr id="33" name="Straight Connector 32">
              <a:extLst>
                <a:ext uri="{FF2B5EF4-FFF2-40B4-BE49-F238E27FC236}">
                  <a16:creationId xmlns:a16="http://schemas.microsoft.com/office/drawing/2014/main" id="{AF4FDB3F-9CAE-42D4-B7A3-937F12EA9510}"/>
                </a:ext>
              </a:extLst>
            </p:cNvPr>
            <p:cNvSpPr/>
            <p:nvPr/>
          </p:nvSpPr>
          <p:spPr>
            <a:xfrm flipV="1">
              <a:off x="503999" y="2002319"/>
              <a:ext cx="0" cy="864001"/>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R</a:t>
              </a:r>
            </a:p>
          </p:txBody>
        </p:sp>
        <p:sp>
          <p:nvSpPr>
            <p:cNvPr id="34" name="Straight Connector 33">
              <a:extLst>
                <a:ext uri="{FF2B5EF4-FFF2-40B4-BE49-F238E27FC236}">
                  <a16:creationId xmlns:a16="http://schemas.microsoft.com/office/drawing/2014/main" id="{D53C8620-2329-413E-A8B6-2422402E7351}"/>
                </a:ext>
              </a:extLst>
            </p:cNvPr>
            <p:cNvSpPr/>
            <p:nvPr/>
          </p:nvSpPr>
          <p:spPr>
            <a:xfrm flipH="1">
              <a:off x="564120" y="2866320"/>
              <a:ext cx="864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S</a:t>
              </a:r>
            </a:p>
          </p:txBody>
        </p:sp>
        <p:sp>
          <p:nvSpPr>
            <p:cNvPr id="35" name="Straight Connector 34">
              <a:extLst>
                <a:ext uri="{FF2B5EF4-FFF2-40B4-BE49-F238E27FC236}">
                  <a16:creationId xmlns:a16="http://schemas.microsoft.com/office/drawing/2014/main" id="{9EF854A4-A3EB-48BB-9DD6-B1CC27BDCBFA}"/>
                </a:ext>
              </a:extLst>
            </p:cNvPr>
            <p:cNvSpPr/>
            <p:nvPr/>
          </p:nvSpPr>
          <p:spPr>
            <a:xfrm flipV="1">
              <a:off x="492120" y="1642319"/>
              <a:ext cx="216000" cy="288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grpSp>
      <p:grpSp>
        <p:nvGrpSpPr>
          <p:cNvPr id="36" name="Group 35">
            <a:extLst>
              <a:ext uri="{FF2B5EF4-FFF2-40B4-BE49-F238E27FC236}">
                <a16:creationId xmlns:a16="http://schemas.microsoft.com/office/drawing/2014/main" id="{386A8CB0-CC42-4D2B-90AF-F12040624E40}"/>
              </a:ext>
            </a:extLst>
          </p:cNvPr>
          <p:cNvGrpSpPr/>
          <p:nvPr/>
        </p:nvGrpSpPr>
        <p:grpSpPr>
          <a:xfrm>
            <a:off x="560160" y="4800000"/>
            <a:ext cx="1536000" cy="1536000"/>
            <a:chOff x="420120" y="3600000"/>
            <a:chExt cx="1152000" cy="1152000"/>
          </a:xfrm>
        </p:grpSpPr>
        <p:sp>
          <p:nvSpPr>
            <p:cNvPr id="37" name="Freeform: Shape 36">
              <a:extLst>
                <a:ext uri="{FF2B5EF4-FFF2-40B4-BE49-F238E27FC236}">
                  <a16:creationId xmlns:a16="http://schemas.microsoft.com/office/drawing/2014/main" id="{92872CE1-F7F9-4A42-AC7A-68431D7052AB}"/>
                </a:ext>
              </a:extLst>
            </p:cNvPr>
            <p:cNvSpPr/>
            <p:nvPr/>
          </p:nvSpPr>
          <p:spPr>
            <a:xfrm>
              <a:off x="708120" y="3600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8" name="Freeform: Shape 37">
              <a:extLst>
                <a:ext uri="{FF2B5EF4-FFF2-40B4-BE49-F238E27FC236}">
                  <a16:creationId xmlns:a16="http://schemas.microsoft.com/office/drawing/2014/main" id="{04FD7E25-9CF5-4CA6-86A1-72CBC9F060A8}"/>
                </a:ext>
              </a:extLst>
            </p:cNvPr>
            <p:cNvSpPr/>
            <p:nvPr/>
          </p:nvSpPr>
          <p:spPr>
            <a:xfrm>
              <a:off x="492120" y="3816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9" name="Freeform: Shape 38">
              <a:extLst>
                <a:ext uri="{FF2B5EF4-FFF2-40B4-BE49-F238E27FC236}">
                  <a16:creationId xmlns:a16="http://schemas.microsoft.com/office/drawing/2014/main" id="{F923D340-CAED-452B-8EE3-1A6C88DB03B4}"/>
                </a:ext>
              </a:extLst>
            </p:cNvPr>
            <p:cNvSpPr/>
            <p:nvPr/>
          </p:nvSpPr>
          <p:spPr>
            <a:xfrm>
              <a:off x="420120" y="3888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grpSp>
      <p:sp>
        <p:nvSpPr>
          <p:cNvPr id="40" name="Freeform: Shape 39">
            <a:extLst>
              <a:ext uri="{FF2B5EF4-FFF2-40B4-BE49-F238E27FC236}">
                <a16:creationId xmlns:a16="http://schemas.microsoft.com/office/drawing/2014/main" id="{CE730E3C-ED51-4DF4-A7B4-546184E4A609}"/>
              </a:ext>
            </a:extLst>
          </p:cNvPr>
          <p:cNvSpPr/>
          <p:nvPr/>
        </p:nvSpPr>
        <p:spPr>
          <a:xfrm>
            <a:off x="4208160" y="249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1" name="Freeform: Shape 40">
            <a:extLst>
              <a:ext uri="{FF2B5EF4-FFF2-40B4-BE49-F238E27FC236}">
                <a16:creationId xmlns:a16="http://schemas.microsoft.com/office/drawing/2014/main" id="{26C37B0B-ABA7-4F67-B15E-3F61E26C7026}"/>
              </a:ext>
            </a:extLst>
          </p:cNvPr>
          <p:cNvSpPr/>
          <p:nvPr/>
        </p:nvSpPr>
        <p:spPr>
          <a:xfrm>
            <a:off x="4320000" y="2400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2" name="Freeform: Shape 41">
            <a:extLst>
              <a:ext uri="{FF2B5EF4-FFF2-40B4-BE49-F238E27FC236}">
                <a16:creationId xmlns:a16="http://schemas.microsoft.com/office/drawing/2014/main" id="{A6E6E304-19A2-47C7-A1DF-AA9A07E74994}"/>
              </a:ext>
            </a:extLst>
          </p:cNvPr>
          <p:cNvSpPr/>
          <p:nvPr/>
        </p:nvSpPr>
        <p:spPr>
          <a:xfrm>
            <a:off x="4704000" y="201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3" name="Freeform: Shape 42">
            <a:extLst>
              <a:ext uri="{FF2B5EF4-FFF2-40B4-BE49-F238E27FC236}">
                <a16:creationId xmlns:a16="http://schemas.microsoft.com/office/drawing/2014/main" id="{F404B2F2-4D5C-4592-8130-3D817798B3CD}"/>
              </a:ext>
            </a:extLst>
          </p:cNvPr>
          <p:cNvSpPr/>
          <p:nvPr/>
        </p:nvSpPr>
        <p:spPr>
          <a:xfrm>
            <a:off x="8064000" y="6048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4" name="TextBox 43">
            <a:extLst>
              <a:ext uri="{FF2B5EF4-FFF2-40B4-BE49-F238E27FC236}">
                <a16:creationId xmlns:a16="http://schemas.microsoft.com/office/drawing/2014/main" id="{DB695260-37C2-42E4-9D3A-3330E547B7B7}"/>
              </a:ext>
            </a:extLst>
          </p:cNvPr>
          <p:cNvSpPr txBox="1"/>
          <p:nvPr/>
        </p:nvSpPr>
        <p:spPr>
          <a:xfrm>
            <a:off x="8629921" y="5952000"/>
            <a:ext cx="1781740"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Partial sum</a:t>
            </a:r>
          </a:p>
        </p:txBody>
      </p:sp>
      <p:sp>
        <p:nvSpPr>
          <p:cNvPr id="45" name="Freeform: Shape 44">
            <a:extLst>
              <a:ext uri="{FF2B5EF4-FFF2-40B4-BE49-F238E27FC236}">
                <a16:creationId xmlns:a16="http://schemas.microsoft.com/office/drawing/2014/main" id="{A5ADBDCC-CDFF-4BCD-BB10-D62DFD092C72}"/>
              </a:ext>
            </a:extLst>
          </p:cNvPr>
          <p:cNvSpPr/>
          <p:nvPr/>
        </p:nvSpPr>
        <p:spPr>
          <a:xfrm>
            <a:off x="752160" y="2669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6" name="Freeform: Shape 45">
            <a:extLst>
              <a:ext uri="{FF2B5EF4-FFF2-40B4-BE49-F238E27FC236}">
                <a16:creationId xmlns:a16="http://schemas.microsoft.com/office/drawing/2014/main" id="{A5928339-FA1B-40CE-8A15-B3C07169B646}"/>
              </a:ext>
            </a:extLst>
          </p:cNvPr>
          <p:cNvSpPr/>
          <p:nvPr/>
        </p:nvSpPr>
        <p:spPr>
          <a:xfrm>
            <a:off x="4128000" y="602976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7" name="TextBox 46">
            <a:extLst>
              <a:ext uri="{FF2B5EF4-FFF2-40B4-BE49-F238E27FC236}">
                <a16:creationId xmlns:a16="http://schemas.microsoft.com/office/drawing/2014/main" id="{3EFA5624-5E22-4BEE-9CC5-438053901D14}"/>
              </a:ext>
            </a:extLst>
          </p:cNvPr>
          <p:cNvSpPr txBox="1"/>
          <p:nvPr/>
        </p:nvSpPr>
        <p:spPr>
          <a:xfrm>
            <a:off x="4608002" y="5970240"/>
            <a:ext cx="2808559"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Current calculation</a:t>
            </a:r>
          </a:p>
        </p:txBody>
      </p:sp>
      <p:sp>
        <p:nvSpPr>
          <p:cNvPr id="48" name="Freeform: Shape 47">
            <a:extLst>
              <a:ext uri="{FF2B5EF4-FFF2-40B4-BE49-F238E27FC236}">
                <a16:creationId xmlns:a16="http://schemas.microsoft.com/office/drawing/2014/main" id="{21E2BFD3-B5D7-4422-80FD-4F04DBA8235D}"/>
              </a:ext>
            </a:extLst>
          </p:cNvPr>
          <p:cNvSpPr/>
          <p:nvPr/>
        </p:nvSpPr>
        <p:spPr>
          <a:xfrm>
            <a:off x="560160" y="5184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9" name="Freeform: Shape 48">
            <a:extLst>
              <a:ext uri="{FF2B5EF4-FFF2-40B4-BE49-F238E27FC236}">
                <a16:creationId xmlns:a16="http://schemas.microsoft.com/office/drawing/2014/main" id="{99F8307E-036D-4548-A2CC-7B5B075F3DD3}"/>
              </a:ext>
            </a:extLst>
          </p:cNvPr>
          <p:cNvSpPr/>
          <p:nvPr/>
        </p:nvSpPr>
        <p:spPr>
          <a:xfrm>
            <a:off x="4208160" y="2496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50" name="Freeform: Shape 49">
            <a:extLst>
              <a:ext uri="{FF2B5EF4-FFF2-40B4-BE49-F238E27FC236}">
                <a16:creationId xmlns:a16="http://schemas.microsoft.com/office/drawing/2014/main" id="{1625A978-D294-4666-8B3B-9A312773400D}"/>
              </a:ext>
            </a:extLst>
          </p:cNvPr>
          <p:cNvSpPr/>
          <p:nvPr/>
        </p:nvSpPr>
        <p:spPr>
          <a:xfrm>
            <a:off x="752160" y="2669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p36">
            <a:extLst>
              <a:ext uri="{FF2B5EF4-FFF2-40B4-BE49-F238E27FC236}">
                <a16:creationId xmlns:a16="http://schemas.microsoft.com/office/drawing/2014/main" id="{6DA7942F-9D0A-4F6A-A11C-EEDA3EB2EFCB}"/>
              </a:ext>
            </a:extLst>
          </p:cNvPr>
          <p:cNvSpPr txBox="1">
            <a:spLocks noGrp="1"/>
          </p:cNvSpPr>
          <p:nvPr>
            <p:ph type="title"/>
          </p:nvPr>
        </p:nvSpPr>
        <p:spPr>
          <a:xfrm>
            <a:off x="301558" y="221587"/>
            <a:ext cx="11653737" cy="763284"/>
          </a:xfrm>
        </p:spPr>
        <p:txBody>
          <a:bodyPr wrap="square" anchor="t">
            <a:noAutofit/>
          </a:bodyPr>
          <a:lstStyle/>
          <a:p>
            <a:r>
              <a:rPr lang="en-US"/>
              <a:t>2D Convolution Layer – Output Stationary</a:t>
            </a:r>
          </a:p>
        </p:txBody>
      </p:sp>
      <p:sp>
        <p:nvSpPr>
          <p:cNvPr id="4" name="Freeform: Shape 3">
            <a:extLst>
              <a:ext uri="{FF2B5EF4-FFF2-40B4-BE49-F238E27FC236}">
                <a16:creationId xmlns:a16="http://schemas.microsoft.com/office/drawing/2014/main" id="{7063326B-7857-4C6C-A7CB-2354813E4034}"/>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grpSp>
        <p:nvGrpSpPr>
          <p:cNvPr id="5" name="Group 4">
            <a:extLst>
              <a:ext uri="{FF2B5EF4-FFF2-40B4-BE49-F238E27FC236}">
                <a16:creationId xmlns:a16="http://schemas.microsoft.com/office/drawing/2014/main" id="{A64DC6E9-37A0-4216-8C4C-33121FA4D42C}"/>
              </a:ext>
            </a:extLst>
          </p:cNvPr>
          <p:cNvGrpSpPr/>
          <p:nvPr/>
        </p:nvGrpSpPr>
        <p:grpSpPr>
          <a:xfrm>
            <a:off x="4112160" y="1536000"/>
            <a:ext cx="3360000" cy="3504000"/>
            <a:chOff x="3084120" y="1152000"/>
            <a:chExt cx="2520000" cy="2628000"/>
          </a:xfrm>
        </p:grpSpPr>
        <p:sp>
          <p:nvSpPr>
            <p:cNvPr id="6" name="Freeform: Shape 5">
              <a:extLst>
                <a:ext uri="{FF2B5EF4-FFF2-40B4-BE49-F238E27FC236}">
                  <a16:creationId xmlns:a16="http://schemas.microsoft.com/office/drawing/2014/main" id="{2B4E8351-9692-4D40-A4C7-D08AB299C2B6}"/>
                </a:ext>
              </a:extLst>
            </p:cNvPr>
            <p:cNvSpPr/>
            <p:nvPr/>
          </p:nvSpPr>
          <p:spPr>
            <a:xfrm>
              <a:off x="3516120" y="1512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7" name="Freeform: Shape 6">
              <a:extLst>
                <a:ext uri="{FF2B5EF4-FFF2-40B4-BE49-F238E27FC236}">
                  <a16:creationId xmlns:a16="http://schemas.microsoft.com/office/drawing/2014/main" id="{7C981F12-80C2-4D0A-A762-36B939B995D7}"/>
                </a:ext>
              </a:extLst>
            </p:cNvPr>
            <p:cNvSpPr/>
            <p:nvPr/>
          </p:nvSpPr>
          <p:spPr>
            <a:xfrm>
              <a:off x="3228120" y="1800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75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8" name="Freeform: Shape 7">
              <a:extLst>
                <a:ext uri="{FF2B5EF4-FFF2-40B4-BE49-F238E27FC236}">
                  <a16:creationId xmlns:a16="http://schemas.microsoft.com/office/drawing/2014/main" id="{52B19327-6ABA-4A4E-94D2-59F9FECD877D}"/>
                </a:ext>
              </a:extLst>
            </p:cNvPr>
            <p:cNvSpPr/>
            <p:nvPr/>
          </p:nvSpPr>
          <p:spPr>
            <a:xfrm>
              <a:off x="3156120" y="1872000"/>
              <a:ext cx="2088000" cy="187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50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9" name="TextBox 8">
              <a:extLst>
                <a:ext uri="{FF2B5EF4-FFF2-40B4-BE49-F238E27FC236}">
                  <a16:creationId xmlns:a16="http://schemas.microsoft.com/office/drawing/2014/main" id="{17AC7E57-B7CC-4697-A8D4-F9E96F82BF1F}"/>
                </a:ext>
              </a:extLst>
            </p:cNvPr>
            <p:cNvSpPr txBox="1"/>
            <p:nvPr/>
          </p:nvSpPr>
          <p:spPr>
            <a:xfrm>
              <a:off x="3588120" y="1152000"/>
              <a:ext cx="1361408" cy="356288"/>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Input fmap</a:t>
              </a:r>
            </a:p>
          </p:txBody>
        </p:sp>
        <p:sp>
          <p:nvSpPr>
            <p:cNvPr id="10" name="Straight Connector 9">
              <a:extLst>
                <a:ext uri="{FF2B5EF4-FFF2-40B4-BE49-F238E27FC236}">
                  <a16:creationId xmlns:a16="http://schemas.microsoft.com/office/drawing/2014/main" id="{F322B6E2-776D-4D52-9DDE-B19BFE0566B0}"/>
                </a:ext>
              </a:extLst>
            </p:cNvPr>
            <p:cNvSpPr/>
            <p:nvPr/>
          </p:nvSpPr>
          <p:spPr>
            <a:xfrm flipV="1">
              <a:off x="3120120" y="1872000"/>
              <a:ext cx="0" cy="1872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H</a:t>
              </a:r>
            </a:p>
          </p:txBody>
        </p:sp>
        <p:sp>
          <p:nvSpPr>
            <p:cNvPr id="11" name="Straight Connector 10">
              <a:extLst>
                <a:ext uri="{FF2B5EF4-FFF2-40B4-BE49-F238E27FC236}">
                  <a16:creationId xmlns:a16="http://schemas.microsoft.com/office/drawing/2014/main" id="{398FCCC5-83A2-442F-AC9F-491835C95F1B}"/>
                </a:ext>
              </a:extLst>
            </p:cNvPr>
            <p:cNvSpPr/>
            <p:nvPr/>
          </p:nvSpPr>
          <p:spPr>
            <a:xfrm flipH="1">
              <a:off x="3156120" y="3780000"/>
              <a:ext cx="2088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W</a:t>
              </a:r>
            </a:p>
          </p:txBody>
        </p:sp>
        <p:sp>
          <p:nvSpPr>
            <p:cNvPr id="12" name="Straight Connector 11">
              <a:extLst>
                <a:ext uri="{FF2B5EF4-FFF2-40B4-BE49-F238E27FC236}">
                  <a16:creationId xmlns:a16="http://schemas.microsoft.com/office/drawing/2014/main" id="{16E2D177-5940-4B3E-BBB1-400A3DEB6E90}"/>
                </a:ext>
              </a:extLst>
            </p:cNvPr>
            <p:cNvSpPr/>
            <p:nvPr/>
          </p:nvSpPr>
          <p:spPr>
            <a:xfrm flipV="1">
              <a:off x="3084120" y="1440000"/>
              <a:ext cx="360000" cy="360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grpSp>
      <p:sp>
        <p:nvSpPr>
          <p:cNvPr id="13" name="Freeform: Shape 12">
            <a:extLst>
              <a:ext uri="{FF2B5EF4-FFF2-40B4-BE49-F238E27FC236}">
                <a16:creationId xmlns:a16="http://schemas.microsoft.com/office/drawing/2014/main" id="{1FAC878F-3E27-426C-A4CE-37203D7473D6}"/>
              </a:ext>
            </a:extLst>
          </p:cNvPr>
          <p:cNvSpPr/>
          <p:nvPr/>
        </p:nvSpPr>
        <p:spPr>
          <a:xfrm>
            <a:off x="2960159" y="4224000"/>
            <a:ext cx="384000" cy="38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19080">
            <a:solidFill>
              <a:srgbClr val="3465A4"/>
            </a:solidFill>
            <a:prstDash val="solid"/>
          </a:ln>
        </p:spPr>
        <p:txBody>
          <a:bodyPr wrap="none" lIns="132480" tIns="72480" rIns="132480" bIns="72480" anchor="ctr" anchorCtr="0" compatLnSpc="0">
            <a:noAutofit/>
          </a:bodyPr>
          <a:lstStyle/>
          <a:p>
            <a:pPr algn="ctr" hangingPunct="0"/>
            <a:r>
              <a:rPr lang="en-US">
                <a:latin typeface="Liberation Sans" pitchFamily="18"/>
                <a:ea typeface="Linux Libertine G" pitchFamily="2"/>
                <a:cs typeface="Linux Libertine G" pitchFamily="2"/>
              </a:rPr>
              <a:t>X</a:t>
            </a:r>
          </a:p>
        </p:txBody>
      </p:sp>
      <p:sp>
        <p:nvSpPr>
          <p:cNvPr id="14" name="Freeform: Shape 13">
            <a:extLst>
              <a:ext uri="{FF2B5EF4-FFF2-40B4-BE49-F238E27FC236}">
                <a16:creationId xmlns:a16="http://schemas.microsoft.com/office/drawing/2014/main" id="{FB60116D-64AD-4D1F-8802-04210C0320AE}"/>
              </a:ext>
            </a:extLst>
          </p:cNvPr>
          <p:cNvSpPr/>
          <p:nvPr/>
        </p:nvSpPr>
        <p:spPr>
          <a:xfrm>
            <a:off x="9104160" y="249600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5" name="Freeform: Shape 14">
            <a:extLst>
              <a:ext uri="{FF2B5EF4-FFF2-40B4-BE49-F238E27FC236}">
                <a16:creationId xmlns:a16="http://schemas.microsoft.com/office/drawing/2014/main" id="{02CC1370-7248-41B2-A08F-F8AAE4BD1D45}"/>
              </a:ext>
            </a:extLst>
          </p:cNvPr>
          <p:cNvSpPr/>
          <p:nvPr/>
        </p:nvSpPr>
        <p:spPr>
          <a:xfrm>
            <a:off x="9104160" y="2477759"/>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6" name="Freeform: Shape 15">
            <a:extLst>
              <a:ext uri="{FF2B5EF4-FFF2-40B4-BE49-F238E27FC236}">
                <a16:creationId xmlns:a16="http://schemas.microsoft.com/office/drawing/2014/main" id="{99BD294B-B00A-4D5C-93FE-91C7C10F6110}"/>
              </a:ext>
            </a:extLst>
          </p:cNvPr>
          <p:cNvSpPr/>
          <p:nvPr/>
        </p:nvSpPr>
        <p:spPr>
          <a:xfrm>
            <a:off x="8816160" y="2765759"/>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75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7" name="Freeform: Shape 16">
            <a:extLst>
              <a:ext uri="{FF2B5EF4-FFF2-40B4-BE49-F238E27FC236}">
                <a16:creationId xmlns:a16="http://schemas.microsoft.com/office/drawing/2014/main" id="{FF751F43-D88C-4774-BE0B-7347C6E8416F}"/>
              </a:ext>
            </a:extLst>
          </p:cNvPr>
          <p:cNvSpPr/>
          <p:nvPr/>
        </p:nvSpPr>
        <p:spPr>
          <a:xfrm>
            <a:off x="8816160" y="274992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8" name="Freeform: Shape 17">
            <a:extLst>
              <a:ext uri="{FF2B5EF4-FFF2-40B4-BE49-F238E27FC236}">
                <a16:creationId xmlns:a16="http://schemas.microsoft.com/office/drawing/2014/main" id="{BC8A3443-41CB-443F-8716-7D0F46D720B4}"/>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50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9" name="TextBox 18">
            <a:extLst>
              <a:ext uri="{FF2B5EF4-FFF2-40B4-BE49-F238E27FC236}">
                <a16:creationId xmlns:a16="http://schemas.microsoft.com/office/drawing/2014/main" id="{F2E1E1DF-0852-4DA1-B006-8A7AA3AF0245}"/>
              </a:ext>
            </a:extLst>
          </p:cNvPr>
          <p:cNvSpPr txBox="1"/>
          <p:nvPr/>
        </p:nvSpPr>
        <p:spPr>
          <a:xfrm>
            <a:off x="9064799" y="1920000"/>
            <a:ext cx="2071562"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Output fmap</a:t>
            </a:r>
          </a:p>
        </p:txBody>
      </p:sp>
      <p:sp>
        <p:nvSpPr>
          <p:cNvPr id="20" name="Straight Connector 19">
            <a:extLst>
              <a:ext uri="{FF2B5EF4-FFF2-40B4-BE49-F238E27FC236}">
                <a16:creationId xmlns:a16="http://schemas.microsoft.com/office/drawing/2014/main" id="{0E271ABF-C526-4EC0-BDB6-31B48EB168A7}"/>
              </a:ext>
            </a:extLst>
          </p:cNvPr>
          <p:cNvSpPr/>
          <p:nvPr/>
        </p:nvSpPr>
        <p:spPr>
          <a:xfrm flipH="1" flipV="1">
            <a:off x="8724000" y="4973760"/>
            <a:ext cx="2400000" cy="1824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F</a:t>
            </a:r>
          </a:p>
        </p:txBody>
      </p:sp>
      <p:sp>
        <p:nvSpPr>
          <p:cNvPr id="21" name="Straight Connector 20">
            <a:extLst>
              <a:ext uri="{FF2B5EF4-FFF2-40B4-BE49-F238E27FC236}">
                <a16:creationId xmlns:a16="http://schemas.microsoft.com/office/drawing/2014/main" id="{B481609A-4639-4EDC-B8F9-4F7C87583540}"/>
              </a:ext>
            </a:extLst>
          </p:cNvPr>
          <p:cNvSpPr/>
          <p:nvPr/>
        </p:nvSpPr>
        <p:spPr>
          <a:xfrm>
            <a:off x="11700000" y="2496000"/>
            <a:ext cx="0" cy="201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E</a:t>
            </a:r>
          </a:p>
        </p:txBody>
      </p:sp>
      <p:sp>
        <p:nvSpPr>
          <p:cNvPr id="22" name="Straight Connector 21">
            <a:extLst>
              <a:ext uri="{FF2B5EF4-FFF2-40B4-BE49-F238E27FC236}">
                <a16:creationId xmlns:a16="http://schemas.microsoft.com/office/drawing/2014/main" id="{575F7EF5-D1F0-4B6E-A633-0B60B15D0841}"/>
              </a:ext>
            </a:extLst>
          </p:cNvPr>
          <p:cNvSpPr/>
          <p:nvPr/>
        </p:nvSpPr>
        <p:spPr>
          <a:xfrm flipV="1">
            <a:off x="8624160" y="2400000"/>
            <a:ext cx="384000" cy="384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M</a:t>
            </a:r>
          </a:p>
        </p:txBody>
      </p:sp>
      <p:sp>
        <p:nvSpPr>
          <p:cNvPr id="23" name="Freeform: Shape 22">
            <a:extLst>
              <a:ext uri="{FF2B5EF4-FFF2-40B4-BE49-F238E27FC236}">
                <a16:creationId xmlns:a16="http://schemas.microsoft.com/office/drawing/2014/main" id="{C10BA076-0FA8-45C2-8C16-27532BC6CF37}"/>
              </a:ext>
            </a:extLst>
          </p:cNvPr>
          <p:cNvSpPr/>
          <p:nvPr/>
        </p:nvSpPr>
        <p:spPr>
          <a:xfrm>
            <a:off x="8720160" y="2880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4" name="TextBox 23">
            <a:extLst>
              <a:ext uri="{FF2B5EF4-FFF2-40B4-BE49-F238E27FC236}">
                <a16:creationId xmlns:a16="http://schemas.microsoft.com/office/drawing/2014/main" id="{07BB8021-BF91-472B-9F5C-B2738CDF9672}"/>
              </a:ext>
            </a:extLst>
          </p:cNvPr>
          <p:cNvSpPr txBox="1"/>
          <p:nvPr/>
        </p:nvSpPr>
        <p:spPr>
          <a:xfrm>
            <a:off x="7568162" y="3419039"/>
            <a:ext cx="452017" cy="534105"/>
          </a:xfrm>
          <a:prstGeom prst="rect">
            <a:avLst/>
          </a:prstGeom>
          <a:noFill/>
          <a:ln>
            <a:noFill/>
          </a:ln>
        </p:spPr>
        <p:txBody>
          <a:bodyPr wrap="none" lIns="120000" tIns="60000" rIns="120000" bIns="60000" anchorCtr="0" compatLnSpc="0">
            <a:spAutoFit/>
          </a:bodyPr>
          <a:lstStyle/>
          <a:p>
            <a:pPr hangingPunct="0"/>
            <a:r>
              <a:rPr lang="en-US" sz="2800">
                <a:latin typeface="Liberation Sans" pitchFamily="18"/>
                <a:ea typeface="Linux Libertine G" pitchFamily="2"/>
                <a:cs typeface="Linux Libertine G" pitchFamily="2"/>
              </a:rPr>
              <a:t>=</a:t>
            </a:r>
          </a:p>
        </p:txBody>
      </p:sp>
      <p:sp>
        <p:nvSpPr>
          <p:cNvPr id="25" name="Straight Connector 24">
            <a:extLst>
              <a:ext uri="{FF2B5EF4-FFF2-40B4-BE49-F238E27FC236}">
                <a16:creationId xmlns:a16="http://schemas.microsoft.com/office/drawing/2014/main" id="{8EE610EF-E0AF-4B8B-8F6F-686795E1171A}"/>
              </a:ext>
            </a:extLst>
          </p:cNvPr>
          <p:cNvSpPr/>
          <p:nvPr/>
        </p:nvSpPr>
        <p:spPr>
          <a:xfrm>
            <a:off x="2768159" y="3264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lstStyle/>
          <a:p>
            <a:pPr hangingPunct="0"/>
            <a:endParaRPr lang="en-US">
              <a:latin typeface="Liberation Sans" pitchFamily="18"/>
              <a:ea typeface="Linux Libertine G" pitchFamily="2"/>
              <a:cs typeface="Linux Libertine G" pitchFamily="2"/>
            </a:endParaRPr>
          </a:p>
        </p:txBody>
      </p:sp>
      <p:sp>
        <p:nvSpPr>
          <p:cNvPr id="26" name="TextBox 25">
            <a:extLst>
              <a:ext uri="{FF2B5EF4-FFF2-40B4-BE49-F238E27FC236}">
                <a16:creationId xmlns:a16="http://schemas.microsoft.com/office/drawing/2014/main" id="{4597DE0B-C79C-435E-BA09-FDB430AE68D0}"/>
              </a:ext>
            </a:extLst>
          </p:cNvPr>
          <p:cNvSpPr txBox="1"/>
          <p:nvPr/>
        </p:nvSpPr>
        <p:spPr>
          <a:xfrm>
            <a:off x="2369280" y="4224000"/>
            <a:ext cx="498696"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M</a:t>
            </a:r>
          </a:p>
        </p:txBody>
      </p:sp>
      <p:grpSp>
        <p:nvGrpSpPr>
          <p:cNvPr id="27" name="Group 26">
            <a:extLst>
              <a:ext uri="{FF2B5EF4-FFF2-40B4-BE49-F238E27FC236}">
                <a16:creationId xmlns:a16="http://schemas.microsoft.com/office/drawing/2014/main" id="{B9C2D6D6-CD4D-424D-82C1-522E84406DD6}"/>
              </a:ext>
            </a:extLst>
          </p:cNvPr>
          <p:cNvGrpSpPr/>
          <p:nvPr/>
        </p:nvGrpSpPr>
        <p:grpSpPr>
          <a:xfrm>
            <a:off x="656160" y="1632000"/>
            <a:ext cx="1632000" cy="2189760"/>
            <a:chOff x="492120" y="1224000"/>
            <a:chExt cx="1224000" cy="1642320"/>
          </a:xfrm>
        </p:grpSpPr>
        <p:sp>
          <p:nvSpPr>
            <p:cNvPr id="28" name="Freeform: Shape 27">
              <a:extLst>
                <a:ext uri="{FF2B5EF4-FFF2-40B4-BE49-F238E27FC236}">
                  <a16:creationId xmlns:a16="http://schemas.microsoft.com/office/drawing/2014/main" id="{31A1625E-FA8F-4363-BDF2-4A790C355BB4}"/>
                </a:ext>
              </a:extLst>
            </p:cNvPr>
            <p:cNvSpPr/>
            <p:nvPr/>
          </p:nvSpPr>
          <p:spPr>
            <a:xfrm>
              <a:off x="852120" y="1714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9" name="Freeform: Shape 28">
              <a:extLst>
                <a:ext uri="{FF2B5EF4-FFF2-40B4-BE49-F238E27FC236}">
                  <a16:creationId xmlns:a16="http://schemas.microsoft.com/office/drawing/2014/main" id="{90B14D7A-9234-4890-8680-6EAFBA585C0A}"/>
                </a:ext>
              </a:extLst>
            </p:cNvPr>
            <p:cNvSpPr/>
            <p:nvPr/>
          </p:nvSpPr>
          <p:spPr>
            <a:xfrm>
              <a:off x="636120" y="1930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0" name="Freeform: Shape 29">
              <a:extLst>
                <a:ext uri="{FF2B5EF4-FFF2-40B4-BE49-F238E27FC236}">
                  <a16:creationId xmlns:a16="http://schemas.microsoft.com/office/drawing/2014/main" id="{E469162E-FAEA-4E51-BF6F-91EC0B377C4F}"/>
                </a:ext>
              </a:extLst>
            </p:cNvPr>
            <p:cNvSpPr/>
            <p:nvPr/>
          </p:nvSpPr>
          <p:spPr>
            <a:xfrm>
              <a:off x="564120" y="2002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1" name="TextBox 30">
              <a:extLst>
                <a:ext uri="{FF2B5EF4-FFF2-40B4-BE49-F238E27FC236}">
                  <a16:creationId xmlns:a16="http://schemas.microsoft.com/office/drawing/2014/main" id="{83081FA7-8699-4151-903A-B3CE82AA1A24}"/>
                </a:ext>
              </a:extLst>
            </p:cNvPr>
            <p:cNvSpPr txBox="1"/>
            <p:nvPr/>
          </p:nvSpPr>
          <p:spPr>
            <a:xfrm>
              <a:off x="564120" y="1224000"/>
              <a:ext cx="1152000" cy="346320"/>
            </a:xfrm>
            <a:prstGeom prst="rect">
              <a:avLst/>
            </a:prstGeom>
            <a:noFill/>
            <a:ln>
              <a:noFill/>
            </a:ln>
          </p:spPr>
          <p:txBody>
            <a:bodyPr wrap="none" lIns="120000" tIns="60000" rIns="120000" bIns="60000" anchorCtr="0" compatLnSpc="0"/>
            <a:lstStyle/>
            <a:p>
              <a:pPr algn="ctr" hangingPunct="0"/>
              <a:r>
                <a:rPr lang="en-US" b="1">
                  <a:latin typeface="Liberation Sans" pitchFamily="18"/>
                  <a:ea typeface="Linux Libertine G" pitchFamily="2"/>
                  <a:cs typeface="Linux Libertine G" pitchFamily="2"/>
                </a:rPr>
                <a:t>weights</a:t>
              </a:r>
            </a:p>
          </p:txBody>
        </p:sp>
        <p:sp>
          <p:nvSpPr>
            <p:cNvPr id="32" name="Straight Connector 31">
              <a:extLst>
                <a:ext uri="{FF2B5EF4-FFF2-40B4-BE49-F238E27FC236}">
                  <a16:creationId xmlns:a16="http://schemas.microsoft.com/office/drawing/2014/main" id="{422B7152-5911-44D8-BE0E-02955F00C694}"/>
                </a:ext>
              </a:extLst>
            </p:cNvPr>
            <p:cNvSpPr/>
            <p:nvPr/>
          </p:nvSpPr>
          <p:spPr>
            <a:xfrm flipV="1">
              <a:off x="503999" y="2002319"/>
              <a:ext cx="0" cy="864001"/>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R</a:t>
              </a:r>
            </a:p>
          </p:txBody>
        </p:sp>
        <p:sp>
          <p:nvSpPr>
            <p:cNvPr id="33" name="Straight Connector 32">
              <a:extLst>
                <a:ext uri="{FF2B5EF4-FFF2-40B4-BE49-F238E27FC236}">
                  <a16:creationId xmlns:a16="http://schemas.microsoft.com/office/drawing/2014/main" id="{5E95EFE7-996C-41B7-9692-25758042E838}"/>
                </a:ext>
              </a:extLst>
            </p:cNvPr>
            <p:cNvSpPr/>
            <p:nvPr/>
          </p:nvSpPr>
          <p:spPr>
            <a:xfrm flipH="1">
              <a:off x="564120" y="2866320"/>
              <a:ext cx="864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S</a:t>
              </a:r>
            </a:p>
          </p:txBody>
        </p:sp>
        <p:sp>
          <p:nvSpPr>
            <p:cNvPr id="34" name="Straight Connector 33">
              <a:extLst>
                <a:ext uri="{FF2B5EF4-FFF2-40B4-BE49-F238E27FC236}">
                  <a16:creationId xmlns:a16="http://schemas.microsoft.com/office/drawing/2014/main" id="{1D381F07-4D15-4900-889C-8A0E0E62F1E1}"/>
                </a:ext>
              </a:extLst>
            </p:cNvPr>
            <p:cNvSpPr/>
            <p:nvPr/>
          </p:nvSpPr>
          <p:spPr>
            <a:xfrm flipV="1">
              <a:off x="492120" y="1642319"/>
              <a:ext cx="216000" cy="288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grpSp>
      <p:grpSp>
        <p:nvGrpSpPr>
          <p:cNvPr id="35" name="Group 34">
            <a:extLst>
              <a:ext uri="{FF2B5EF4-FFF2-40B4-BE49-F238E27FC236}">
                <a16:creationId xmlns:a16="http://schemas.microsoft.com/office/drawing/2014/main" id="{DAA6AFC5-B2A2-46FC-A8A6-0CF742657124}"/>
              </a:ext>
            </a:extLst>
          </p:cNvPr>
          <p:cNvGrpSpPr/>
          <p:nvPr/>
        </p:nvGrpSpPr>
        <p:grpSpPr>
          <a:xfrm>
            <a:off x="560160" y="4800000"/>
            <a:ext cx="1536000" cy="1536000"/>
            <a:chOff x="420120" y="3600000"/>
            <a:chExt cx="1152000" cy="1152000"/>
          </a:xfrm>
        </p:grpSpPr>
        <p:sp>
          <p:nvSpPr>
            <p:cNvPr id="36" name="Freeform: Shape 35">
              <a:extLst>
                <a:ext uri="{FF2B5EF4-FFF2-40B4-BE49-F238E27FC236}">
                  <a16:creationId xmlns:a16="http://schemas.microsoft.com/office/drawing/2014/main" id="{08FF7AD9-D1A3-4C50-9581-259837593E1A}"/>
                </a:ext>
              </a:extLst>
            </p:cNvPr>
            <p:cNvSpPr/>
            <p:nvPr/>
          </p:nvSpPr>
          <p:spPr>
            <a:xfrm>
              <a:off x="708120" y="3600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7" name="Freeform: Shape 36">
              <a:extLst>
                <a:ext uri="{FF2B5EF4-FFF2-40B4-BE49-F238E27FC236}">
                  <a16:creationId xmlns:a16="http://schemas.microsoft.com/office/drawing/2014/main" id="{E3CAB59B-CB65-4BBA-8CF3-6E1AB54BA79C}"/>
                </a:ext>
              </a:extLst>
            </p:cNvPr>
            <p:cNvSpPr/>
            <p:nvPr/>
          </p:nvSpPr>
          <p:spPr>
            <a:xfrm>
              <a:off x="492120" y="3816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8" name="Freeform: Shape 37">
              <a:extLst>
                <a:ext uri="{FF2B5EF4-FFF2-40B4-BE49-F238E27FC236}">
                  <a16:creationId xmlns:a16="http://schemas.microsoft.com/office/drawing/2014/main" id="{9F159835-7726-4127-8B27-A4F81EB64125}"/>
                </a:ext>
              </a:extLst>
            </p:cNvPr>
            <p:cNvSpPr/>
            <p:nvPr/>
          </p:nvSpPr>
          <p:spPr>
            <a:xfrm>
              <a:off x="420120" y="3888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grpSp>
      <p:sp>
        <p:nvSpPr>
          <p:cNvPr id="39" name="Freeform: Shape 38">
            <a:extLst>
              <a:ext uri="{FF2B5EF4-FFF2-40B4-BE49-F238E27FC236}">
                <a16:creationId xmlns:a16="http://schemas.microsoft.com/office/drawing/2014/main" id="{9191ED4A-0038-474F-AC8B-A57EA61F4A54}"/>
              </a:ext>
            </a:extLst>
          </p:cNvPr>
          <p:cNvSpPr/>
          <p:nvPr/>
        </p:nvSpPr>
        <p:spPr>
          <a:xfrm>
            <a:off x="4208160" y="249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0" name="Freeform: Shape 39">
            <a:extLst>
              <a:ext uri="{FF2B5EF4-FFF2-40B4-BE49-F238E27FC236}">
                <a16:creationId xmlns:a16="http://schemas.microsoft.com/office/drawing/2014/main" id="{872DF278-7484-4DE3-8A37-024791F3F078}"/>
              </a:ext>
            </a:extLst>
          </p:cNvPr>
          <p:cNvSpPr/>
          <p:nvPr/>
        </p:nvSpPr>
        <p:spPr>
          <a:xfrm>
            <a:off x="4320000" y="2400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1" name="Freeform: Shape 40">
            <a:extLst>
              <a:ext uri="{FF2B5EF4-FFF2-40B4-BE49-F238E27FC236}">
                <a16:creationId xmlns:a16="http://schemas.microsoft.com/office/drawing/2014/main" id="{24D2F12F-EBC4-4F7F-99DA-2114248337F3}"/>
              </a:ext>
            </a:extLst>
          </p:cNvPr>
          <p:cNvSpPr/>
          <p:nvPr/>
        </p:nvSpPr>
        <p:spPr>
          <a:xfrm>
            <a:off x="4704000" y="201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2" name="Freeform: Shape 41">
            <a:extLst>
              <a:ext uri="{FF2B5EF4-FFF2-40B4-BE49-F238E27FC236}">
                <a16:creationId xmlns:a16="http://schemas.microsoft.com/office/drawing/2014/main" id="{B9B3D4B8-5FF4-46F8-802F-2E57E01B8772}"/>
              </a:ext>
            </a:extLst>
          </p:cNvPr>
          <p:cNvSpPr/>
          <p:nvPr/>
        </p:nvSpPr>
        <p:spPr>
          <a:xfrm>
            <a:off x="4128000" y="602976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3" name="TextBox 42">
            <a:extLst>
              <a:ext uri="{FF2B5EF4-FFF2-40B4-BE49-F238E27FC236}">
                <a16:creationId xmlns:a16="http://schemas.microsoft.com/office/drawing/2014/main" id="{3CB5FF44-F235-4576-BD59-41F15727D64F}"/>
              </a:ext>
            </a:extLst>
          </p:cNvPr>
          <p:cNvSpPr txBox="1"/>
          <p:nvPr/>
        </p:nvSpPr>
        <p:spPr>
          <a:xfrm>
            <a:off x="4608002" y="5970240"/>
            <a:ext cx="2808559"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Current calculation</a:t>
            </a:r>
          </a:p>
        </p:txBody>
      </p:sp>
      <p:sp>
        <p:nvSpPr>
          <p:cNvPr id="44" name="Freeform: Shape 43">
            <a:extLst>
              <a:ext uri="{FF2B5EF4-FFF2-40B4-BE49-F238E27FC236}">
                <a16:creationId xmlns:a16="http://schemas.microsoft.com/office/drawing/2014/main" id="{23E85E6F-034F-4D60-B4BA-A894B7CF3DB2}"/>
              </a:ext>
            </a:extLst>
          </p:cNvPr>
          <p:cNvSpPr/>
          <p:nvPr/>
        </p:nvSpPr>
        <p:spPr>
          <a:xfrm>
            <a:off x="960000" y="5184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5" name="Freeform: Shape 44">
            <a:extLst>
              <a:ext uri="{FF2B5EF4-FFF2-40B4-BE49-F238E27FC236}">
                <a16:creationId xmlns:a16="http://schemas.microsoft.com/office/drawing/2014/main" id="{DFAA97BF-A2B7-4668-BA14-8879D4A2FF5D}"/>
              </a:ext>
            </a:extLst>
          </p:cNvPr>
          <p:cNvSpPr/>
          <p:nvPr/>
        </p:nvSpPr>
        <p:spPr>
          <a:xfrm>
            <a:off x="4512000" y="2496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6" name="Freeform: Shape 45">
            <a:extLst>
              <a:ext uri="{FF2B5EF4-FFF2-40B4-BE49-F238E27FC236}">
                <a16:creationId xmlns:a16="http://schemas.microsoft.com/office/drawing/2014/main" id="{D14A3AFB-474B-46E4-8DDD-2D3E215A0067}"/>
              </a:ext>
            </a:extLst>
          </p:cNvPr>
          <p:cNvSpPr/>
          <p:nvPr/>
        </p:nvSpPr>
        <p:spPr>
          <a:xfrm>
            <a:off x="1152000" y="2669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7" name="TextBox 46">
            <a:extLst>
              <a:ext uri="{FF2B5EF4-FFF2-40B4-BE49-F238E27FC236}">
                <a16:creationId xmlns:a16="http://schemas.microsoft.com/office/drawing/2014/main" id="{D2F92814-CF0A-4394-B20D-12AC6C2DA72E}"/>
              </a:ext>
            </a:extLst>
          </p:cNvPr>
          <p:cNvSpPr txBox="1"/>
          <p:nvPr/>
        </p:nvSpPr>
        <p:spPr>
          <a:xfrm>
            <a:off x="301558" y="998875"/>
            <a:ext cx="4485685" cy="475051"/>
          </a:xfrm>
          <a:prstGeom prst="rect">
            <a:avLst/>
          </a:prstGeom>
          <a:noFill/>
          <a:ln>
            <a:noFill/>
          </a:ln>
        </p:spPr>
        <p:txBody>
          <a:bodyPr wrap="none" lIns="120000" tIns="60000" rIns="120000" bIns="60000" anchorCtr="0" compatLnSpc="0">
            <a:spAutoFit/>
          </a:bodyPr>
          <a:lstStyle/>
          <a:p>
            <a:pPr hangingPunct="0"/>
            <a:r>
              <a:rPr lang="en-US">
                <a:solidFill>
                  <a:srgbClr val="CE181E"/>
                </a:solidFill>
                <a:latin typeface="Liberation Sans" pitchFamily="18"/>
                <a:ea typeface="Linux Libertine G" pitchFamily="2"/>
                <a:cs typeface="Linux Libertine G" pitchFamily="2"/>
              </a:rPr>
              <a:t>Cycle through weight and fmap</a:t>
            </a:r>
          </a:p>
        </p:txBody>
      </p:sp>
      <p:sp>
        <p:nvSpPr>
          <p:cNvPr id="48" name="Freeform: Shape 47">
            <a:extLst>
              <a:ext uri="{FF2B5EF4-FFF2-40B4-BE49-F238E27FC236}">
                <a16:creationId xmlns:a16="http://schemas.microsoft.com/office/drawing/2014/main" id="{5D5D5282-2E18-4969-A000-A7A10A92F1C9}"/>
              </a:ext>
            </a:extLst>
          </p:cNvPr>
          <p:cNvSpPr/>
          <p:nvPr/>
        </p:nvSpPr>
        <p:spPr>
          <a:xfrm>
            <a:off x="8054399" y="6048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9" name="TextBox 48">
            <a:extLst>
              <a:ext uri="{FF2B5EF4-FFF2-40B4-BE49-F238E27FC236}">
                <a16:creationId xmlns:a16="http://schemas.microsoft.com/office/drawing/2014/main" id="{1C2853B4-102F-42EB-B935-67BE97AB9CBC}"/>
              </a:ext>
            </a:extLst>
          </p:cNvPr>
          <p:cNvSpPr txBox="1"/>
          <p:nvPr/>
        </p:nvSpPr>
        <p:spPr>
          <a:xfrm>
            <a:off x="8620321" y="5952000"/>
            <a:ext cx="1781740"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Partial sum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p36">
            <a:extLst>
              <a:ext uri="{FF2B5EF4-FFF2-40B4-BE49-F238E27FC236}">
                <a16:creationId xmlns:a16="http://schemas.microsoft.com/office/drawing/2014/main" id="{51463C1D-49CB-45D8-A4EA-4DEEB0386DCF}"/>
              </a:ext>
            </a:extLst>
          </p:cNvPr>
          <p:cNvSpPr txBox="1">
            <a:spLocks noGrp="1"/>
          </p:cNvSpPr>
          <p:nvPr>
            <p:ph type="title"/>
          </p:nvPr>
        </p:nvSpPr>
        <p:spPr>
          <a:xfrm>
            <a:off x="301558" y="221587"/>
            <a:ext cx="11653737" cy="763284"/>
          </a:xfrm>
        </p:spPr>
        <p:txBody>
          <a:bodyPr wrap="square" anchor="t">
            <a:noAutofit/>
          </a:bodyPr>
          <a:lstStyle/>
          <a:p>
            <a:r>
              <a:rPr lang="en-US"/>
              <a:t>2D Convolution Layer – Output Stationary</a:t>
            </a:r>
          </a:p>
        </p:txBody>
      </p:sp>
      <p:sp>
        <p:nvSpPr>
          <p:cNvPr id="4" name="Freeform: Shape 3">
            <a:extLst>
              <a:ext uri="{FF2B5EF4-FFF2-40B4-BE49-F238E27FC236}">
                <a16:creationId xmlns:a16="http://schemas.microsoft.com/office/drawing/2014/main" id="{65BEE899-4611-4C69-8159-9CD9552E9F3F}"/>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5" name="Freeform: Shape 4">
            <a:extLst>
              <a:ext uri="{FF2B5EF4-FFF2-40B4-BE49-F238E27FC236}">
                <a16:creationId xmlns:a16="http://schemas.microsoft.com/office/drawing/2014/main" id="{7544C106-8A1E-42B6-A249-8129AEC61AAB}"/>
              </a:ext>
            </a:extLst>
          </p:cNvPr>
          <p:cNvSpPr/>
          <p:nvPr/>
        </p:nvSpPr>
        <p:spPr>
          <a:xfrm>
            <a:off x="4688160" y="2016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6" name="Freeform: Shape 5">
            <a:extLst>
              <a:ext uri="{FF2B5EF4-FFF2-40B4-BE49-F238E27FC236}">
                <a16:creationId xmlns:a16="http://schemas.microsoft.com/office/drawing/2014/main" id="{B58C7211-936C-4A47-9F24-D9B0117D2BA2}"/>
              </a:ext>
            </a:extLst>
          </p:cNvPr>
          <p:cNvSpPr/>
          <p:nvPr/>
        </p:nvSpPr>
        <p:spPr>
          <a:xfrm>
            <a:off x="4304160" y="2400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75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7" name="TextBox 6">
            <a:extLst>
              <a:ext uri="{FF2B5EF4-FFF2-40B4-BE49-F238E27FC236}">
                <a16:creationId xmlns:a16="http://schemas.microsoft.com/office/drawing/2014/main" id="{D6B499F7-A417-471B-8A6C-4B285165DC5D}"/>
              </a:ext>
            </a:extLst>
          </p:cNvPr>
          <p:cNvSpPr txBox="1"/>
          <p:nvPr/>
        </p:nvSpPr>
        <p:spPr>
          <a:xfrm>
            <a:off x="4784160" y="1536000"/>
            <a:ext cx="1815210"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Input fmap</a:t>
            </a:r>
          </a:p>
        </p:txBody>
      </p:sp>
      <p:sp>
        <p:nvSpPr>
          <p:cNvPr id="8" name="Straight Connector 7">
            <a:extLst>
              <a:ext uri="{FF2B5EF4-FFF2-40B4-BE49-F238E27FC236}">
                <a16:creationId xmlns:a16="http://schemas.microsoft.com/office/drawing/2014/main" id="{212E9AC1-ECAA-4EF2-AB66-9CDCFCCA4BA3}"/>
              </a:ext>
            </a:extLst>
          </p:cNvPr>
          <p:cNvSpPr/>
          <p:nvPr/>
        </p:nvSpPr>
        <p:spPr>
          <a:xfrm flipV="1">
            <a:off x="4160160" y="2496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H</a:t>
            </a:r>
          </a:p>
        </p:txBody>
      </p:sp>
      <p:sp>
        <p:nvSpPr>
          <p:cNvPr id="9" name="Straight Connector 8">
            <a:extLst>
              <a:ext uri="{FF2B5EF4-FFF2-40B4-BE49-F238E27FC236}">
                <a16:creationId xmlns:a16="http://schemas.microsoft.com/office/drawing/2014/main" id="{EB208042-F117-4988-B988-00733045461B}"/>
              </a:ext>
            </a:extLst>
          </p:cNvPr>
          <p:cNvSpPr/>
          <p:nvPr/>
        </p:nvSpPr>
        <p:spPr>
          <a:xfrm flipH="1">
            <a:off x="4208160" y="5040000"/>
            <a:ext cx="2784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W</a:t>
            </a:r>
          </a:p>
        </p:txBody>
      </p:sp>
      <p:sp>
        <p:nvSpPr>
          <p:cNvPr id="10" name="Straight Connector 9">
            <a:extLst>
              <a:ext uri="{FF2B5EF4-FFF2-40B4-BE49-F238E27FC236}">
                <a16:creationId xmlns:a16="http://schemas.microsoft.com/office/drawing/2014/main" id="{14BA1321-EDDD-4573-A6A8-E5D97B88D1AD}"/>
              </a:ext>
            </a:extLst>
          </p:cNvPr>
          <p:cNvSpPr/>
          <p:nvPr/>
        </p:nvSpPr>
        <p:spPr>
          <a:xfrm flipV="1">
            <a:off x="4112160" y="1920000"/>
            <a:ext cx="480000" cy="480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sp>
        <p:nvSpPr>
          <p:cNvPr id="11" name="Freeform: Shape 10">
            <a:extLst>
              <a:ext uri="{FF2B5EF4-FFF2-40B4-BE49-F238E27FC236}">
                <a16:creationId xmlns:a16="http://schemas.microsoft.com/office/drawing/2014/main" id="{363FDD14-940C-4AD5-94BC-1B358BF7D47D}"/>
              </a:ext>
            </a:extLst>
          </p:cNvPr>
          <p:cNvSpPr/>
          <p:nvPr/>
        </p:nvSpPr>
        <p:spPr>
          <a:xfrm>
            <a:off x="2960159" y="4224000"/>
            <a:ext cx="384000" cy="38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19080">
            <a:solidFill>
              <a:srgbClr val="3465A4"/>
            </a:solidFill>
            <a:prstDash val="solid"/>
          </a:ln>
        </p:spPr>
        <p:txBody>
          <a:bodyPr wrap="none" lIns="132480" tIns="72480" rIns="132480" bIns="72480" anchor="ctr" anchorCtr="0" compatLnSpc="0">
            <a:noAutofit/>
          </a:bodyPr>
          <a:lstStyle/>
          <a:p>
            <a:pPr algn="ctr" hangingPunct="0"/>
            <a:r>
              <a:rPr lang="en-US">
                <a:latin typeface="Liberation Sans" pitchFamily="18"/>
                <a:ea typeface="Linux Libertine G" pitchFamily="2"/>
                <a:cs typeface="Linux Libertine G" pitchFamily="2"/>
              </a:rPr>
              <a:t>X</a:t>
            </a:r>
          </a:p>
        </p:txBody>
      </p:sp>
      <p:sp>
        <p:nvSpPr>
          <p:cNvPr id="12" name="Freeform: Shape 11">
            <a:extLst>
              <a:ext uri="{FF2B5EF4-FFF2-40B4-BE49-F238E27FC236}">
                <a16:creationId xmlns:a16="http://schemas.microsoft.com/office/drawing/2014/main" id="{9082BE41-EB41-4D27-8E46-DA50AF784092}"/>
              </a:ext>
            </a:extLst>
          </p:cNvPr>
          <p:cNvSpPr/>
          <p:nvPr/>
        </p:nvSpPr>
        <p:spPr>
          <a:xfrm>
            <a:off x="9104160" y="249600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3" name="Freeform: Shape 12">
            <a:extLst>
              <a:ext uri="{FF2B5EF4-FFF2-40B4-BE49-F238E27FC236}">
                <a16:creationId xmlns:a16="http://schemas.microsoft.com/office/drawing/2014/main" id="{D6A6E821-A711-4C0E-B5F7-648AE825B722}"/>
              </a:ext>
            </a:extLst>
          </p:cNvPr>
          <p:cNvSpPr/>
          <p:nvPr/>
        </p:nvSpPr>
        <p:spPr>
          <a:xfrm>
            <a:off x="9104160" y="2477759"/>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4" name="Freeform: Shape 13">
            <a:extLst>
              <a:ext uri="{FF2B5EF4-FFF2-40B4-BE49-F238E27FC236}">
                <a16:creationId xmlns:a16="http://schemas.microsoft.com/office/drawing/2014/main" id="{EE211A70-249E-4366-92DA-34DBC946AA34}"/>
              </a:ext>
            </a:extLst>
          </p:cNvPr>
          <p:cNvSpPr/>
          <p:nvPr/>
        </p:nvSpPr>
        <p:spPr>
          <a:xfrm>
            <a:off x="8816160" y="2765759"/>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75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5" name="Freeform: Shape 14">
            <a:extLst>
              <a:ext uri="{FF2B5EF4-FFF2-40B4-BE49-F238E27FC236}">
                <a16:creationId xmlns:a16="http://schemas.microsoft.com/office/drawing/2014/main" id="{46E3E2B0-870F-46DC-80C1-46207F18A9EA}"/>
              </a:ext>
            </a:extLst>
          </p:cNvPr>
          <p:cNvSpPr/>
          <p:nvPr/>
        </p:nvSpPr>
        <p:spPr>
          <a:xfrm>
            <a:off x="8816160" y="274992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6" name="Freeform: Shape 15">
            <a:extLst>
              <a:ext uri="{FF2B5EF4-FFF2-40B4-BE49-F238E27FC236}">
                <a16:creationId xmlns:a16="http://schemas.microsoft.com/office/drawing/2014/main" id="{CE87DFC4-6D84-4611-AB30-246955093BD6}"/>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50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7" name="TextBox 16">
            <a:extLst>
              <a:ext uri="{FF2B5EF4-FFF2-40B4-BE49-F238E27FC236}">
                <a16:creationId xmlns:a16="http://schemas.microsoft.com/office/drawing/2014/main" id="{C54DB195-3F47-4BB9-9A01-0937AEC1CD96}"/>
              </a:ext>
            </a:extLst>
          </p:cNvPr>
          <p:cNvSpPr txBox="1"/>
          <p:nvPr/>
        </p:nvSpPr>
        <p:spPr>
          <a:xfrm>
            <a:off x="9064799" y="1920000"/>
            <a:ext cx="2071562"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Output fmap</a:t>
            </a:r>
          </a:p>
        </p:txBody>
      </p:sp>
      <p:sp>
        <p:nvSpPr>
          <p:cNvPr id="18" name="Straight Connector 17">
            <a:extLst>
              <a:ext uri="{FF2B5EF4-FFF2-40B4-BE49-F238E27FC236}">
                <a16:creationId xmlns:a16="http://schemas.microsoft.com/office/drawing/2014/main" id="{7F0E262F-DBB3-4C39-BCE8-74290C7FC2BC}"/>
              </a:ext>
            </a:extLst>
          </p:cNvPr>
          <p:cNvSpPr/>
          <p:nvPr/>
        </p:nvSpPr>
        <p:spPr>
          <a:xfrm flipH="1" flipV="1">
            <a:off x="8724000" y="4973760"/>
            <a:ext cx="2400000" cy="1824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F</a:t>
            </a:r>
          </a:p>
        </p:txBody>
      </p:sp>
      <p:sp>
        <p:nvSpPr>
          <p:cNvPr id="19" name="Straight Connector 18">
            <a:extLst>
              <a:ext uri="{FF2B5EF4-FFF2-40B4-BE49-F238E27FC236}">
                <a16:creationId xmlns:a16="http://schemas.microsoft.com/office/drawing/2014/main" id="{CAA78A7C-AE33-42C5-A287-0D88BAB398C8}"/>
              </a:ext>
            </a:extLst>
          </p:cNvPr>
          <p:cNvSpPr/>
          <p:nvPr/>
        </p:nvSpPr>
        <p:spPr>
          <a:xfrm>
            <a:off x="11700000" y="2496000"/>
            <a:ext cx="0" cy="201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E</a:t>
            </a:r>
          </a:p>
        </p:txBody>
      </p:sp>
      <p:sp>
        <p:nvSpPr>
          <p:cNvPr id="20" name="Straight Connector 19">
            <a:extLst>
              <a:ext uri="{FF2B5EF4-FFF2-40B4-BE49-F238E27FC236}">
                <a16:creationId xmlns:a16="http://schemas.microsoft.com/office/drawing/2014/main" id="{43E1F10E-467E-4D07-A450-9E7E5F48A960}"/>
              </a:ext>
            </a:extLst>
          </p:cNvPr>
          <p:cNvSpPr/>
          <p:nvPr/>
        </p:nvSpPr>
        <p:spPr>
          <a:xfrm flipV="1">
            <a:off x="8624160" y="2400000"/>
            <a:ext cx="384000" cy="384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M</a:t>
            </a:r>
          </a:p>
        </p:txBody>
      </p:sp>
      <p:sp>
        <p:nvSpPr>
          <p:cNvPr id="21" name="Freeform: Shape 20">
            <a:extLst>
              <a:ext uri="{FF2B5EF4-FFF2-40B4-BE49-F238E27FC236}">
                <a16:creationId xmlns:a16="http://schemas.microsoft.com/office/drawing/2014/main" id="{00E30333-1371-4070-AF94-2880E74AA2CD}"/>
              </a:ext>
            </a:extLst>
          </p:cNvPr>
          <p:cNvSpPr/>
          <p:nvPr/>
        </p:nvSpPr>
        <p:spPr>
          <a:xfrm>
            <a:off x="8720160" y="2880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2" name="TextBox 21">
            <a:extLst>
              <a:ext uri="{FF2B5EF4-FFF2-40B4-BE49-F238E27FC236}">
                <a16:creationId xmlns:a16="http://schemas.microsoft.com/office/drawing/2014/main" id="{51597C2D-80B2-4019-A875-D9FA0CA05A5F}"/>
              </a:ext>
            </a:extLst>
          </p:cNvPr>
          <p:cNvSpPr txBox="1"/>
          <p:nvPr/>
        </p:nvSpPr>
        <p:spPr>
          <a:xfrm>
            <a:off x="7568162" y="3419039"/>
            <a:ext cx="452017" cy="534105"/>
          </a:xfrm>
          <a:prstGeom prst="rect">
            <a:avLst/>
          </a:prstGeom>
          <a:noFill/>
          <a:ln>
            <a:noFill/>
          </a:ln>
        </p:spPr>
        <p:txBody>
          <a:bodyPr wrap="none" lIns="120000" tIns="60000" rIns="120000" bIns="60000" anchorCtr="0" compatLnSpc="0">
            <a:spAutoFit/>
          </a:bodyPr>
          <a:lstStyle/>
          <a:p>
            <a:pPr hangingPunct="0"/>
            <a:r>
              <a:rPr lang="en-US" sz="2800">
                <a:latin typeface="Liberation Sans" pitchFamily="18"/>
                <a:ea typeface="Linux Libertine G" pitchFamily="2"/>
                <a:cs typeface="Linux Libertine G" pitchFamily="2"/>
              </a:rPr>
              <a:t>=</a:t>
            </a:r>
          </a:p>
        </p:txBody>
      </p:sp>
      <p:sp>
        <p:nvSpPr>
          <p:cNvPr id="23" name="TextBox 22">
            <a:extLst>
              <a:ext uri="{FF2B5EF4-FFF2-40B4-BE49-F238E27FC236}">
                <a16:creationId xmlns:a16="http://schemas.microsoft.com/office/drawing/2014/main" id="{134F6F67-180F-40FF-A467-22A2A59E8A1E}"/>
              </a:ext>
            </a:extLst>
          </p:cNvPr>
          <p:cNvSpPr txBox="1"/>
          <p:nvPr/>
        </p:nvSpPr>
        <p:spPr>
          <a:xfrm>
            <a:off x="355718" y="817523"/>
            <a:ext cx="4485685" cy="475051"/>
          </a:xfrm>
          <a:prstGeom prst="rect">
            <a:avLst/>
          </a:prstGeom>
          <a:noFill/>
          <a:ln>
            <a:noFill/>
          </a:ln>
        </p:spPr>
        <p:txBody>
          <a:bodyPr wrap="none" lIns="120000" tIns="60000" rIns="120000" bIns="60000" anchorCtr="0" compatLnSpc="0">
            <a:spAutoFit/>
          </a:bodyPr>
          <a:lstStyle/>
          <a:p>
            <a:pPr hangingPunct="0"/>
            <a:r>
              <a:rPr lang="en-US">
                <a:solidFill>
                  <a:srgbClr val="CE181E"/>
                </a:solidFill>
                <a:latin typeface="Liberation Sans" pitchFamily="18"/>
                <a:ea typeface="Linux Libertine G" pitchFamily="2"/>
                <a:cs typeface="Linux Libertine G" pitchFamily="2"/>
              </a:rPr>
              <a:t>Cycle through weight and fmap</a:t>
            </a:r>
          </a:p>
        </p:txBody>
      </p:sp>
      <p:sp>
        <p:nvSpPr>
          <p:cNvPr id="24" name="Straight Connector 23">
            <a:extLst>
              <a:ext uri="{FF2B5EF4-FFF2-40B4-BE49-F238E27FC236}">
                <a16:creationId xmlns:a16="http://schemas.microsoft.com/office/drawing/2014/main" id="{01F56FAF-255C-4B19-80C4-81384965F859}"/>
              </a:ext>
            </a:extLst>
          </p:cNvPr>
          <p:cNvSpPr/>
          <p:nvPr/>
        </p:nvSpPr>
        <p:spPr>
          <a:xfrm>
            <a:off x="2768159" y="3264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lstStyle/>
          <a:p>
            <a:pPr hangingPunct="0"/>
            <a:endParaRPr lang="en-US">
              <a:latin typeface="Liberation Sans" pitchFamily="18"/>
              <a:ea typeface="Linux Libertine G" pitchFamily="2"/>
              <a:cs typeface="Linux Libertine G" pitchFamily="2"/>
            </a:endParaRPr>
          </a:p>
        </p:txBody>
      </p:sp>
      <p:sp>
        <p:nvSpPr>
          <p:cNvPr id="25" name="TextBox 24">
            <a:extLst>
              <a:ext uri="{FF2B5EF4-FFF2-40B4-BE49-F238E27FC236}">
                <a16:creationId xmlns:a16="http://schemas.microsoft.com/office/drawing/2014/main" id="{3E94ABF9-992D-4BB0-BDD6-504CE3F110CC}"/>
              </a:ext>
            </a:extLst>
          </p:cNvPr>
          <p:cNvSpPr txBox="1"/>
          <p:nvPr/>
        </p:nvSpPr>
        <p:spPr>
          <a:xfrm>
            <a:off x="2369280" y="4224000"/>
            <a:ext cx="498696"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M</a:t>
            </a:r>
          </a:p>
        </p:txBody>
      </p:sp>
      <p:sp>
        <p:nvSpPr>
          <p:cNvPr id="26" name="Freeform: Shape 25">
            <a:extLst>
              <a:ext uri="{FF2B5EF4-FFF2-40B4-BE49-F238E27FC236}">
                <a16:creationId xmlns:a16="http://schemas.microsoft.com/office/drawing/2014/main" id="{DF1A5AD1-1837-4228-98D4-28B923EB2811}"/>
              </a:ext>
            </a:extLst>
          </p:cNvPr>
          <p:cNvSpPr/>
          <p:nvPr/>
        </p:nvSpPr>
        <p:spPr>
          <a:xfrm>
            <a:off x="1136160" y="2285759"/>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7" name="Freeform: Shape 26">
            <a:extLst>
              <a:ext uri="{FF2B5EF4-FFF2-40B4-BE49-F238E27FC236}">
                <a16:creationId xmlns:a16="http://schemas.microsoft.com/office/drawing/2014/main" id="{D1C79029-A3FD-454D-923F-75DC0EF461E3}"/>
              </a:ext>
            </a:extLst>
          </p:cNvPr>
          <p:cNvSpPr/>
          <p:nvPr/>
        </p:nvSpPr>
        <p:spPr>
          <a:xfrm>
            <a:off x="848160" y="2573759"/>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8" name="TextBox 27">
            <a:extLst>
              <a:ext uri="{FF2B5EF4-FFF2-40B4-BE49-F238E27FC236}">
                <a16:creationId xmlns:a16="http://schemas.microsoft.com/office/drawing/2014/main" id="{C36ADB98-DC03-45CD-9CA0-7025CCFA0DFB}"/>
              </a:ext>
            </a:extLst>
          </p:cNvPr>
          <p:cNvSpPr txBox="1"/>
          <p:nvPr/>
        </p:nvSpPr>
        <p:spPr>
          <a:xfrm>
            <a:off x="752160" y="1632000"/>
            <a:ext cx="1536000" cy="461760"/>
          </a:xfrm>
          <a:prstGeom prst="rect">
            <a:avLst/>
          </a:prstGeom>
          <a:noFill/>
          <a:ln>
            <a:noFill/>
          </a:ln>
        </p:spPr>
        <p:txBody>
          <a:bodyPr wrap="none" lIns="120000" tIns="60000" rIns="120000" bIns="60000" anchorCtr="0" compatLnSpc="0"/>
          <a:lstStyle/>
          <a:p>
            <a:pPr algn="ctr" hangingPunct="0"/>
            <a:r>
              <a:rPr lang="en-US" b="1">
                <a:latin typeface="Liberation Sans" pitchFamily="18"/>
                <a:ea typeface="Linux Libertine G" pitchFamily="2"/>
                <a:cs typeface="Linux Libertine G" pitchFamily="2"/>
              </a:rPr>
              <a:t>weights</a:t>
            </a:r>
          </a:p>
        </p:txBody>
      </p:sp>
      <p:sp>
        <p:nvSpPr>
          <p:cNvPr id="29" name="Straight Connector 28">
            <a:extLst>
              <a:ext uri="{FF2B5EF4-FFF2-40B4-BE49-F238E27FC236}">
                <a16:creationId xmlns:a16="http://schemas.microsoft.com/office/drawing/2014/main" id="{7B844BE1-F9CD-4B6D-A683-4172225DFFBA}"/>
              </a:ext>
            </a:extLst>
          </p:cNvPr>
          <p:cNvSpPr/>
          <p:nvPr/>
        </p:nvSpPr>
        <p:spPr>
          <a:xfrm flipV="1">
            <a:off x="671999" y="2669761"/>
            <a:ext cx="0" cy="1152001"/>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R</a:t>
            </a:r>
          </a:p>
        </p:txBody>
      </p:sp>
      <p:sp>
        <p:nvSpPr>
          <p:cNvPr id="30" name="Straight Connector 29">
            <a:extLst>
              <a:ext uri="{FF2B5EF4-FFF2-40B4-BE49-F238E27FC236}">
                <a16:creationId xmlns:a16="http://schemas.microsoft.com/office/drawing/2014/main" id="{2B653501-822C-421C-B19F-8537F57CBC16}"/>
              </a:ext>
            </a:extLst>
          </p:cNvPr>
          <p:cNvSpPr/>
          <p:nvPr/>
        </p:nvSpPr>
        <p:spPr>
          <a:xfrm flipH="1">
            <a:off x="752160" y="3821760"/>
            <a:ext cx="1152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S</a:t>
            </a:r>
          </a:p>
        </p:txBody>
      </p:sp>
      <p:sp>
        <p:nvSpPr>
          <p:cNvPr id="31" name="Straight Connector 30">
            <a:extLst>
              <a:ext uri="{FF2B5EF4-FFF2-40B4-BE49-F238E27FC236}">
                <a16:creationId xmlns:a16="http://schemas.microsoft.com/office/drawing/2014/main" id="{9B204643-622F-4D14-9527-63DFD523AA77}"/>
              </a:ext>
            </a:extLst>
          </p:cNvPr>
          <p:cNvSpPr/>
          <p:nvPr/>
        </p:nvSpPr>
        <p:spPr>
          <a:xfrm flipV="1">
            <a:off x="656160" y="2189759"/>
            <a:ext cx="288000" cy="384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sp>
        <p:nvSpPr>
          <p:cNvPr id="32" name="Freeform: Shape 31">
            <a:extLst>
              <a:ext uri="{FF2B5EF4-FFF2-40B4-BE49-F238E27FC236}">
                <a16:creationId xmlns:a16="http://schemas.microsoft.com/office/drawing/2014/main" id="{2EC6E635-38A3-4FCF-96FD-C5F23A9B846F}"/>
              </a:ext>
            </a:extLst>
          </p:cNvPr>
          <p:cNvSpPr/>
          <p:nvPr/>
        </p:nvSpPr>
        <p:spPr>
          <a:xfrm>
            <a:off x="944160" y="4800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3" name="Freeform: Shape 32">
            <a:extLst>
              <a:ext uri="{FF2B5EF4-FFF2-40B4-BE49-F238E27FC236}">
                <a16:creationId xmlns:a16="http://schemas.microsoft.com/office/drawing/2014/main" id="{6E692E6D-B970-4D4A-873A-BF8CB1B7D755}"/>
              </a:ext>
            </a:extLst>
          </p:cNvPr>
          <p:cNvSpPr/>
          <p:nvPr/>
        </p:nvSpPr>
        <p:spPr>
          <a:xfrm>
            <a:off x="656160" y="5088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4" name="Freeform: Shape 33">
            <a:extLst>
              <a:ext uri="{FF2B5EF4-FFF2-40B4-BE49-F238E27FC236}">
                <a16:creationId xmlns:a16="http://schemas.microsoft.com/office/drawing/2014/main" id="{F7FE54D9-9165-4CC4-9DB5-E8DC71A989FD}"/>
              </a:ext>
            </a:extLst>
          </p:cNvPr>
          <p:cNvSpPr/>
          <p:nvPr/>
        </p:nvSpPr>
        <p:spPr>
          <a:xfrm>
            <a:off x="4208160" y="249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5" name="Freeform: Shape 34">
            <a:extLst>
              <a:ext uri="{FF2B5EF4-FFF2-40B4-BE49-F238E27FC236}">
                <a16:creationId xmlns:a16="http://schemas.microsoft.com/office/drawing/2014/main" id="{3BCC68CA-BE4A-41D7-A79D-02F53AC934EC}"/>
              </a:ext>
            </a:extLst>
          </p:cNvPr>
          <p:cNvSpPr/>
          <p:nvPr/>
        </p:nvSpPr>
        <p:spPr>
          <a:xfrm>
            <a:off x="4320000" y="2400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6" name="Freeform: Shape 35">
            <a:extLst>
              <a:ext uri="{FF2B5EF4-FFF2-40B4-BE49-F238E27FC236}">
                <a16:creationId xmlns:a16="http://schemas.microsoft.com/office/drawing/2014/main" id="{5389B835-F794-4DEB-B39E-A7F7C7E0DFC9}"/>
              </a:ext>
            </a:extLst>
          </p:cNvPr>
          <p:cNvSpPr/>
          <p:nvPr/>
        </p:nvSpPr>
        <p:spPr>
          <a:xfrm>
            <a:off x="4704000" y="201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7" name="Freeform: Shape 36">
            <a:extLst>
              <a:ext uri="{FF2B5EF4-FFF2-40B4-BE49-F238E27FC236}">
                <a16:creationId xmlns:a16="http://schemas.microsoft.com/office/drawing/2014/main" id="{B0993B94-6FCC-46C6-BEC1-47790EB9A924}"/>
              </a:ext>
            </a:extLst>
          </p:cNvPr>
          <p:cNvSpPr/>
          <p:nvPr/>
        </p:nvSpPr>
        <p:spPr>
          <a:xfrm>
            <a:off x="4128000" y="602976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8" name="TextBox 37">
            <a:extLst>
              <a:ext uri="{FF2B5EF4-FFF2-40B4-BE49-F238E27FC236}">
                <a16:creationId xmlns:a16="http://schemas.microsoft.com/office/drawing/2014/main" id="{DDDE7812-1AA3-46DE-BD35-30359914F7E7}"/>
              </a:ext>
            </a:extLst>
          </p:cNvPr>
          <p:cNvSpPr txBox="1"/>
          <p:nvPr/>
        </p:nvSpPr>
        <p:spPr>
          <a:xfrm>
            <a:off x="4608002" y="5970240"/>
            <a:ext cx="2808559"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Current calculation</a:t>
            </a:r>
          </a:p>
        </p:txBody>
      </p:sp>
      <p:sp>
        <p:nvSpPr>
          <p:cNvPr id="39" name="Freeform: Shape 38">
            <a:extLst>
              <a:ext uri="{FF2B5EF4-FFF2-40B4-BE49-F238E27FC236}">
                <a16:creationId xmlns:a16="http://schemas.microsoft.com/office/drawing/2014/main" id="{6D2FCB74-21EE-4129-A200-64EE7C162A8A}"/>
              </a:ext>
            </a:extLst>
          </p:cNvPr>
          <p:cNvSpPr/>
          <p:nvPr/>
        </p:nvSpPr>
        <p:spPr>
          <a:xfrm>
            <a:off x="671999" y="5088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0" name="Freeform: Shape 39">
            <a:extLst>
              <a:ext uri="{FF2B5EF4-FFF2-40B4-BE49-F238E27FC236}">
                <a16:creationId xmlns:a16="http://schemas.microsoft.com/office/drawing/2014/main" id="{CA47387C-2EB2-42D7-9A55-E78100719E22}"/>
              </a:ext>
            </a:extLst>
          </p:cNvPr>
          <p:cNvSpPr/>
          <p:nvPr/>
        </p:nvSpPr>
        <p:spPr>
          <a:xfrm>
            <a:off x="4320000" y="2400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1" name="Freeform: Shape 40">
            <a:extLst>
              <a:ext uri="{FF2B5EF4-FFF2-40B4-BE49-F238E27FC236}">
                <a16:creationId xmlns:a16="http://schemas.microsoft.com/office/drawing/2014/main" id="{7608E114-ED71-488A-BC28-28C85FEF4697}"/>
              </a:ext>
            </a:extLst>
          </p:cNvPr>
          <p:cNvSpPr/>
          <p:nvPr/>
        </p:nvSpPr>
        <p:spPr>
          <a:xfrm>
            <a:off x="848160" y="2573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2" name="Freeform: Shape 41">
            <a:extLst>
              <a:ext uri="{FF2B5EF4-FFF2-40B4-BE49-F238E27FC236}">
                <a16:creationId xmlns:a16="http://schemas.microsoft.com/office/drawing/2014/main" id="{39FE8B92-B447-415B-910C-01F5CA981ADD}"/>
              </a:ext>
            </a:extLst>
          </p:cNvPr>
          <p:cNvSpPr/>
          <p:nvPr/>
        </p:nvSpPr>
        <p:spPr>
          <a:xfrm>
            <a:off x="752160" y="2669759"/>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3" name="Freeform: Shape 42">
            <a:extLst>
              <a:ext uri="{FF2B5EF4-FFF2-40B4-BE49-F238E27FC236}">
                <a16:creationId xmlns:a16="http://schemas.microsoft.com/office/drawing/2014/main" id="{A731986E-C1FD-43EA-9C92-10E7423802D3}"/>
              </a:ext>
            </a:extLst>
          </p:cNvPr>
          <p:cNvSpPr/>
          <p:nvPr/>
        </p:nvSpPr>
        <p:spPr>
          <a:xfrm>
            <a:off x="560160" y="5184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4" name="Freeform: Shape 43">
            <a:extLst>
              <a:ext uri="{FF2B5EF4-FFF2-40B4-BE49-F238E27FC236}">
                <a16:creationId xmlns:a16="http://schemas.microsoft.com/office/drawing/2014/main" id="{B408BA60-875B-44C1-A588-F8C29ACC640C}"/>
              </a:ext>
            </a:extLst>
          </p:cNvPr>
          <p:cNvSpPr/>
          <p:nvPr/>
        </p:nvSpPr>
        <p:spPr>
          <a:xfrm>
            <a:off x="4208160" y="2496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50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5" name="Freeform: Shape 44">
            <a:extLst>
              <a:ext uri="{FF2B5EF4-FFF2-40B4-BE49-F238E27FC236}">
                <a16:creationId xmlns:a16="http://schemas.microsoft.com/office/drawing/2014/main" id="{B7D550F0-0193-4C66-AB37-3731728D2B3F}"/>
              </a:ext>
            </a:extLst>
          </p:cNvPr>
          <p:cNvSpPr/>
          <p:nvPr/>
        </p:nvSpPr>
        <p:spPr>
          <a:xfrm>
            <a:off x="8054399" y="6048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6" name="TextBox 45">
            <a:extLst>
              <a:ext uri="{FF2B5EF4-FFF2-40B4-BE49-F238E27FC236}">
                <a16:creationId xmlns:a16="http://schemas.microsoft.com/office/drawing/2014/main" id="{982850E5-B885-4163-9404-E8E49BD1DBE8}"/>
              </a:ext>
            </a:extLst>
          </p:cNvPr>
          <p:cNvSpPr txBox="1"/>
          <p:nvPr/>
        </p:nvSpPr>
        <p:spPr>
          <a:xfrm>
            <a:off x="8620321" y="5952000"/>
            <a:ext cx="1781740"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Partial sum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p36">
            <a:extLst>
              <a:ext uri="{FF2B5EF4-FFF2-40B4-BE49-F238E27FC236}">
                <a16:creationId xmlns:a16="http://schemas.microsoft.com/office/drawing/2014/main" id="{EBDC8DDC-16AF-43B7-A05F-0B9122D6105C}"/>
              </a:ext>
            </a:extLst>
          </p:cNvPr>
          <p:cNvSpPr txBox="1">
            <a:spLocks noGrp="1"/>
          </p:cNvSpPr>
          <p:nvPr>
            <p:ph type="title"/>
          </p:nvPr>
        </p:nvSpPr>
        <p:spPr>
          <a:xfrm>
            <a:off x="301558" y="221587"/>
            <a:ext cx="11653737" cy="763284"/>
          </a:xfrm>
        </p:spPr>
        <p:txBody>
          <a:bodyPr wrap="square" anchor="t">
            <a:noAutofit/>
          </a:bodyPr>
          <a:lstStyle/>
          <a:p>
            <a:r>
              <a:rPr lang="en-US"/>
              <a:t>2D Convolution Layer – Output Stationary</a:t>
            </a:r>
          </a:p>
        </p:txBody>
      </p:sp>
      <p:sp>
        <p:nvSpPr>
          <p:cNvPr id="4" name="Freeform: Shape 3">
            <a:extLst>
              <a:ext uri="{FF2B5EF4-FFF2-40B4-BE49-F238E27FC236}">
                <a16:creationId xmlns:a16="http://schemas.microsoft.com/office/drawing/2014/main" id="{506C9027-2918-40EB-882C-770C01802FC4}"/>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5" name="Freeform: Shape 4">
            <a:extLst>
              <a:ext uri="{FF2B5EF4-FFF2-40B4-BE49-F238E27FC236}">
                <a16:creationId xmlns:a16="http://schemas.microsoft.com/office/drawing/2014/main" id="{EB11A222-CC1E-42DF-A38B-404B9B22756E}"/>
              </a:ext>
            </a:extLst>
          </p:cNvPr>
          <p:cNvSpPr/>
          <p:nvPr/>
        </p:nvSpPr>
        <p:spPr>
          <a:xfrm>
            <a:off x="4688160" y="2016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6" name="Freeform: Shape 5">
            <a:extLst>
              <a:ext uri="{FF2B5EF4-FFF2-40B4-BE49-F238E27FC236}">
                <a16:creationId xmlns:a16="http://schemas.microsoft.com/office/drawing/2014/main" id="{CC12EA87-DB14-4372-99D8-6BC15CD01834}"/>
              </a:ext>
            </a:extLst>
          </p:cNvPr>
          <p:cNvSpPr/>
          <p:nvPr/>
        </p:nvSpPr>
        <p:spPr>
          <a:xfrm>
            <a:off x="4304160" y="2400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75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7" name="Freeform: Shape 6">
            <a:extLst>
              <a:ext uri="{FF2B5EF4-FFF2-40B4-BE49-F238E27FC236}">
                <a16:creationId xmlns:a16="http://schemas.microsoft.com/office/drawing/2014/main" id="{CD168E56-1DF6-4257-A468-5432726C1F03}"/>
              </a:ext>
            </a:extLst>
          </p:cNvPr>
          <p:cNvSpPr/>
          <p:nvPr/>
        </p:nvSpPr>
        <p:spPr>
          <a:xfrm>
            <a:off x="4208160" y="2496000"/>
            <a:ext cx="2784000" cy="24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DC5E7">
              <a:alpha val="50000"/>
            </a:srgbClr>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8" name="TextBox 7">
            <a:extLst>
              <a:ext uri="{FF2B5EF4-FFF2-40B4-BE49-F238E27FC236}">
                <a16:creationId xmlns:a16="http://schemas.microsoft.com/office/drawing/2014/main" id="{1C5CA337-A1EF-4D83-A8AA-756477601C19}"/>
              </a:ext>
            </a:extLst>
          </p:cNvPr>
          <p:cNvSpPr txBox="1"/>
          <p:nvPr/>
        </p:nvSpPr>
        <p:spPr>
          <a:xfrm>
            <a:off x="4784160" y="1536000"/>
            <a:ext cx="1815210"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Input fmap</a:t>
            </a:r>
          </a:p>
        </p:txBody>
      </p:sp>
      <p:sp>
        <p:nvSpPr>
          <p:cNvPr id="9" name="Straight Connector 8">
            <a:extLst>
              <a:ext uri="{FF2B5EF4-FFF2-40B4-BE49-F238E27FC236}">
                <a16:creationId xmlns:a16="http://schemas.microsoft.com/office/drawing/2014/main" id="{E363ED61-D526-4E6F-9823-176B3645E4C3}"/>
              </a:ext>
            </a:extLst>
          </p:cNvPr>
          <p:cNvSpPr/>
          <p:nvPr/>
        </p:nvSpPr>
        <p:spPr>
          <a:xfrm flipV="1">
            <a:off x="4160160" y="2496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H</a:t>
            </a:r>
          </a:p>
        </p:txBody>
      </p:sp>
      <p:sp>
        <p:nvSpPr>
          <p:cNvPr id="10" name="Straight Connector 9">
            <a:extLst>
              <a:ext uri="{FF2B5EF4-FFF2-40B4-BE49-F238E27FC236}">
                <a16:creationId xmlns:a16="http://schemas.microsoft.com/office/drawing/2014/main" id="{76B59D1D-F969-46CB-99B1-836D995BF30D}"/>
              </a:ext>
            </a:extLst>
          </p:cNvPr>
          <p:cNvSpPr/>
          <p:nvPr/>
        </p:nvSpPr>
        <p:spPr>
          <a:xfrm flipH="1">
            <a:off x="4208160" y="5040000"/>
            <a:ext cx="2784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W</a:t>
            </a:r>
          </a:p>
        </p:txBody>
      </p:sp>
      <p:sp>
        <p:nvSpPr>
          <p:cNvPr id="11" name="Straight Connector 10">
            <a:extLst>
              <a:ext uri="{FF2B5EF4-FFF2-40B4-BE49-F238E27FC236}">
                <a16:creationId xmlns:a16="http://schemas.microsoft.com/office/drawing/2014/main" id="{1AC492CA-1E91-4C71-851B-83B0F3977BD4}"/>
              </a:ext>
            </a:extLst>
          </p:cNvPr>
          <p:cNvSpPr/>
          <p:nvPr/>
        </p:nvSpPr>
        <p:spPr>
          <a:xfrm flipV="1">
            <a:off x="4112160" y="1920000"/>
            <a:ext cx="480000" cy="480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sp>
        <p:nvSpPr>
          <p:cNvPr id="12" name="Freeform: Shape 11">
            <a:extLst>
              <a:ext uri="{FF2B5EF4-FFF2-40B4-BE49-F238E27FC236}">
                <a16:creationId xmlns:a16="http://schemas.microsoft.com/office/drawing/2014/main" id="{1AFD96DC-9CBA-42F7-9CA7-BEED12DE9080}"/>
              </a:ext>
            </a:extLst>
          </p:cNvPr>
          <p:cNvSpPr/>
          <p:nvPr/>
        </p:nvSpPr>
        <p:spPr>
          <a:xfrm>
            <a:off x="2960159" y="4224000"/>
            <a:ext cx="384000" cy="38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19080">
            <a:solidFill>
              <a:srgbClr val="3465A4"/>
            </a:solidFill>
            <a:prstDash val="solid"/>
          </a:ln>
        </p:spPr>
        <p:txBody>
          <a:bodyPr wrap="none" lIns="132480" tIns="72480" rIns="132480" bIns="72480" anchor="ctr" anchorCtr="0" compatLnSpc="0">
            <a:noAutofit/>
          </a:bodyPr>
          <a:lstStyle/>
          <a:p>
            <a:pPr algn="ctr" hangingPunct="0"/>
            <a:r>
              <a:rPr lang="en-US">
                <a:latin typeface="Liberation Sans" pitchFamily="18"/>
                <a:ea typeface="Linux Libertine G" pitchFamily="2"/>
                <a:cs typeface="Linux Libertine G" pitchFamily="2"/>
              </a:rPr>
              <a:t>X</a:t>
            </a:r>
          </a:p>
        </p:txBody>
      </p:sp>
      <p:sp>
        <p:nvSpPr>
          <p:cNvPr id="13" name="Freeform: Shape 12">
            <a:extLst>
              <a:ext uri="{FF2B5EF4-FFF2-40B4-BE49-F238E27FC236}">
                <a16:creationId xmlns:a16="http://schemas.microsoft.com/office/drawing/2014/main" id="{5AE63750-05C7-458C-B104-492229EE0313}"/>
              </a:ext>
            </a:extLst>
          </p:cNvPr>
          <p:cNvSpPr/>
          <p:nvPr/>
        </p:nvSpPr>
        <p:spPr>
          <a:xfrm>
            <a:off x="9104160" y="249600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4" name="Freeform: Shape 13">
            <a:extLst>
              <a:ext uri="{FF2B5EF4-FFF2-40B4-BE49-F238E27FC236}">
                <a16:creationId xmlns:a16="http://schemas.microsoft.com/office/drawing/2014/main" id="{D2EF5C00-98BD-4838-AA6F-A0D56826DF1C}"/>
              </a:ext>
            </a:extLst>
          </p:cNvPr>
          <p:cNvSpPr/>
          <p:nvPr/>
        </p:nvSpPr>
        <p:spPr>
          <a:xfrm>
            <a:off x="9504000" y="2496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5" name="Freeform: Shape 14">
            <a:extLst>
              <a:ext uri="{FF2B5EF4-FFF2-40B4-BE49-F238E27FC236}">
                <a16:creationId xmlns:a16="http://schemas.microsoft.com/office/drawing/2014/main" id="{3C9C09B5-E9CC-401F-AC24-82A00ECCE805}"/>
              </a:ext>
            </a:extLst>
          </p:cNvPr>
          <p:cNvSpPr/>
          <p:nvPr/>
        </p:nvSpPr>
        <p:spPr>
          <a:xfrm>
            <a:off x="8816160" y="2765759"/>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75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6" name="Freeform: Shape 15">
            <a:extLst>
              <a:ext uri="{FF2B5EF4-FFF2-40B4-BE49-F238E27FC236}">
                <a16:creationId xmlns:a16="http://schemas.microsoft.com/office/drawing/2014/main" id="{BBD0E91E-0887-48AB-9360-AD1A88FC632E}"/>
              </a:ext>
            </a:extLst>
          </p:cNvPr>
          <p:cNvSpPr/>
          <p:nvPr/>
        </p:nvSpPr>
        <p:spPr>
          <a:xfrm>
            <a:off x="9216000" y="2765759"/>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7" name="Freeform: Shape 16">
            <a:extLst>
              <a:ext uri="{FF2B5EF4-FFF2-40B4-BE49-F238E27FC236}">
                <a16:creationId xmlns:a16="http://schemas.microsoft.com/office/drawing/2014/main" id="{30AF77F6-C7A2-4F86-96AD-D8585315CD06}"/>
              </a:ext>
            </a:extLst>
          </p:cNvPr>
          <p:cNvSpPr/>
          <p:nvPr/>
        </p:nvSpPr>
        <p:spPr>
          <a:xfrm>
            <a:off x="8724000" y="2861760"/>
            <a:ext cx="2400000" cy="203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CD4D1">
              <a:alpha val="50000"/>
            </a:srgbClr>
          </a:solidFill>
          <a:ln w="19080">
            <a:solidFill>
              <a:srgbClr val="000000"/>
            </a:solidFill>
            <a:prstDash val="solid"/>
          </a:ln>
        </p:spPr>
        <p:txBody>
          <a:bodyPr wrap="none" lIns="132480" tIns="72480" rIns="132480" bIns="7248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18" name="TextBox 17">
            <a:extLst>
              <a:ext uri="{FF2B5EF4-FFF2-40B4-BE49-F238E27FC236}">
                <a16:creationId xmlns:a16="http://schemas.microsoft.com/office/drawing/2014/main" id="{46588B36-70DC-4DE5-903B-534B6D78C84D}"/>
              </a:ext>
            </a:extLst>
          </p:cNvPr>
          <p:cNvSpPr txBox="1"/>
          <p:nvPr/>
        </p:nvSpPr>
        <p:spPr>
          <a:xfrm>
            <a:off x="9064799" y="1920000"/>
            <a:ext cx="2071562" cy="475051"/>
          </a:xfrm>
          <a:prstGeom prst="rect">
            <a:avLst/>
          </a:prstGeom>
          <a:noFill/>
          <a:ln>
            <a:noFill/>
          </a:ln>
        </p:spPr>
        <p:txBody>
          <a:bodyPr wrap="none" lIns="120000" tIns="60000" rIns="120000" bIns="60000" anchorCtr="0" compatLnSpc="0">
            <a:spAutoFit/>
          </a:bodyPr>
          <a:lstStyle/>
          <a:p>
            <a:pPr hangingPunct="0"/>
            <a:r>
              <a:rPr lang="en-US" b="1">
                <a:latin typeface="Liberation Sans" pitchFamily="18"/>
                <a:ea typeface="Linux Libertine G" pitchFamily="2"/>
                <a:cs typeface="Linux Libertine G" pitchFamily="2"/>
              </a:rPr>
              <a:t>Output fmap</a:t>
            </a:r>
          </a:p>
        </p:txBody>
      </p:sp>
      <p:sp>
        <p:nvSpPr>
          <p:cNvPr id="19" name="Straight Connector 18">
            <a:extLst>
              <a:ext uri="{FF2B5EF4-FFF2-40B4-BE49-F238E27FC236}">
                <a16:creationId xmlns:a16="http://schemas.microsoft.com/office/drawing/2014/main" id="{BACD3843-B6E4-48BD-9D8C-826366DFB1AE}"/>
              </a:ext>
            </a:extLst>
          </p:cNvPr>
          <p:cNvSpPr/>
          <p:nvPr/>
        </p:nvSpPr>
        <p:spPr>
          <a:xfrm flipH="1" flipV="1">
            <a:off x="8724000" y="4973760"/>
            <a:ext cx="2400000" cy="1824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F</a:t>
            </a:r>
          </a:p>
        </p:txBody>
      </p:sp>
      <p:sp>
        <p:nvSpPr>
          <p:cNvPr id="20" name="Straight Connector 19">
            <a:extLst>
              <a:ext uri="{FF2B5EF4-FFF2-40B4-BE49-F238E27FC236}">
                <a16:creationId xmlns:a16="http://schemas.microsoft.com/office/drawing/2014/main" id="{8A33EC35-9E05-4CA9-9714-676A9C5FB871}"/>
              </a:ext>
            </a:extLst>
          </p:cNvPr>
          <p:cNvSpPr/>
          <p:nvPr/>
        </p:nvSpPr>
        <p:spPr>
          <a:xfrm>
            <a:off x="11700000" y="2496000"/>
            <a:ext cx="0" cy="2016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E</a:t>
            </a:r>
          </a:p>
        </p:txBody>
      </p:sp>
      <p:sp>
        <p:nvSpPr>
          <p:cNvPr id="21" name="Straight Connector 20">
            <a:extLst>
              <a:ext uri="{FF2B5EF4-FFF2-40B4-BE49-F238E27FC236}">
                <a16:creationId xmlns:a16="http://schemas.microsoft.com/office/drawing/2014/main" id="{61CB07DE-BBB2-4DF6-88DF-4617413EA262}"/>
              </a:ext>
            </a:extLst>
          </p:cNvPr>
          <p:cNvSpPr/>
          <p:nvPr/>
        </p:nvSpPr>
        <p:spPr>
          <a:xfrm flipV="1">
            <a:off x="8624160" y="2400000"/>
            <a:ext cx="384000" cy="384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M</a:t>
            </a:r>
          </a:p>
        </p:txBody>
      </p:sp>
      <p:sp>
        <p:nvSpPr>
          <p:cNvPr id="22" name="Freeform: Shape 21">
            <a:extLst>
              <a:ext uri="{FF2B5EF4-FFF2-40B4-BE49-F238E27FC236}">
                <a16:creationId xmlns:a16="http://schemas.microsoft.com/office/drawing/2014/main" id="{8751F173-F1F9-444A-BB37-84B6212F60E1}"/>
              </a:ext>
            </a:extLst>
          </p:cNvPr>
          <p:cNvSpPr/>
          <p:nvPr/>
        </p:nvSpPr>
        <p:spPr>
          <a:xfrm>
            <a:off x="9024000" y="2880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3" name="TextBox 22">
            <a:extLst>
              <a:ext uri="{FF2B5EF4-FFF2-40B4-BE49-F238E27FC236}">
                <a16:creationId xmlns:a16="http://schemas.microsoft.com/office/drawing/2014/main" id="{122E0DC0-4272-43B6-A0DA-78AF1A125974}"/>
              </a:ext>
            </a:extLst>
          </p:cNvPr>
          <p:cNvSpPr txBox="1"/>
          <p:nvPr/>
        </p:nvSpPr>
        <p:spPr>
          <a:xfrm>
            <a:off x="7568162" y="3419039"/>
            <a:ext cx="452017" cy="534105"/>
          </a:xfrm>
          <a:prstGeom prst="rect">
            <a:avLst/>
          </a:prstGeom>
          <a:noFill/>
          <a:ln>
            <a:noFill/>
          </a:ln>
        </p:spPr>
        <p:txBody>
          <a:bodyPr wrap="none" lIns="120000" tIns="60000" rIns="120000" bIns="60000" anchorCtr="0" compatLnSpc="0">
            <a:spAutoFit/>
          </a:bodyPr>
          <a:lstStyle/>
          <a:p>
            <a:pPr hangingPunct="0"/>
            <a:r>
              <a:rPr lang="en-US" sz="2800">
                <a:latin typeface="Liberation Sans" pitchFamily="18"/>
                <a:ea typeface="Linux Libertine G" pitchFamily="2"/>
                <a:cs typeface="Linux Libertine G" pitchFamily="2"/>
              </a:rPr>
              <a:t>=</a:t>
            </a:r>
          </a:p>
        </p:txBody>
      </p:sp>
      <p:sp>
        <p:nvSpPr>
          <p:cNvPr id="24" name="TextBox 23">
            <a:extLst>
              <a:ext uri="{FF2B5EF4-FFF2-40B4-BE49-F238E27FC236}">
                <a16:creationId xmlns:a16="http://schemas.microsoft.com/office/drawing/2014/main" id="{927CC2EC-551C-42B1-9974-3EB0C876E2C2}"/>
              </a:ext>
            </a:extLst>
          </p:cNvPr>
          <p:cNvSpPr txBox="1"/>
          <p:nvPr/>
        </p:nvSpPr>
        <p:spPr>
          <a:xfrm>
            <a:off x="378267" y="950573"/>
            <a:ext cx="2774191" cy="475051"/>
          </a:xfrm>
          <a:prstGeom prst="rect">
            <a:avLst/>
          </a:prstGeom>
          <a:noFill/>
          <a:ln>
            <a:noFill/>
          </a:ln>
        </p:spPr>
        <p:txBody>
          <a:bodyPr wrap="none" lIns="120000" tIns="60000" rIns="120000" bIns="60000" anchorCtr="0" compatLnSpc="0">
            <a:spAutoFit/>
          </a:bodyPr>
          <a:lstStyle/>
          <a:p>
            <a:pPr hangingPunct="0"/>
            <a:r>
              <a:rPr lang="en-US">
                <a:solidFill>
                  <a:srgbClr val="CE181E"/>
                </a:solidFill>
                <a:latin typeface="Liberation Sans" pitchFamily="18"/>
                <a:ea typeface="Linux Libertine G" pitchFamily="2"/>
                <a:cs typeface="Linux Libertine G" pitchFamily="2"/>
              </a:rPr>
              <a:t>Move to Next pixel</a:t>
            </a:r>
          </a:p>
        </p:txBody>
      </p:sp>
      <p:sp>
        <p:nvSpPr>
          <p:cNvPr id="25" name="Straight Connector 24">
            <a:extLst>
              <a:ext uri="{FF2B5EF4-FFF2-40B4-BE49-F238E27FC236}">
                <a16:creationId xmlns:a16="http://schemas.microsoft.com/office/drawing/2014/main" id="{FA63E9A8-428E-4327-8305-9AEA242033B5}"/>
              </a:ext>
            </a:extLst>
          </p:cNvPr>
          <p:cNvSpPr/>
          <p:nvPr/>
        </p:nvSpPr>
        <p:spPr>
          <a:xfrm>
            <a:off x="2768159" y="3264000"/>
            <a:ext cx="0" cy="2496000"/>
          </a:xfrm>
          <a:prstGeom prst="line">
            <a:avLst/>
          </a:prstGeom>
          <a:noFill/>
          <a:ln w="0">
            <a:solidFill>
              <a:srgbClr val="000000"/>
            </a:solidFill>
            <a:prstDash val="solid"/>
            <a:headEnd type="arrow"/>
            <a:tailEnd type="arrow"/>
          </a:ln>
        </p:spPr>
        <p:txBody>
          <a:bodyPr wrap="none" lIns="120000" tIns="60000" rIns="120000" bIns="60000" anchor="ctr" anchorCtr="0" compatLnSpc="0"/>
          <a:lstStyle/>
          <a:p>
            <a:pPr hangingPunct="0"/>
            <a:endParaRPr lang="en-US">
              <a:latin typeface="Liberation Sans" pitchFamily="18"/>
              <a:ea typeface="Linux Libertine G" pitchFamily="2"/>
              <a:cs typeface="Linux Libertine G" pitchFamily="2"/>
            </a:endParaRPr>
          </a:p>
        </p:txBody>
      </p:sp>
      <p:sp>
        <p:nvSpPr>
          <p:cNvPr id="26" name="TextBox 25">
            <a:extLst>
              <a:ext uri="{FF2B5EF4-FFF2-40B4-BE49-F238E27FC236}">
                <a16:creationId xmlns:a16="http://schemas.microsoft.com/office/drawing/2014/main" id="{A006A910-C128-4F12-B912-06A90185A6FD}"/>
              </a:ext>
            </a:extLst>
          </p:cNvPr>
          <p:cNvSpPr txBox="1"/>
          <p:nvPr/>
        </p:nvSpPr>
        <p:spPr>
          <a:xfrm>
            <a:off x="2369280" y="4224000"/>
            <a:ext cx="498696"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M</a:t>
            </a:r>
          </a:p>
        </p:txBody>
      </p:sp>
      <p:grpSp>
        <p:nvGrpSpPr>
          <p:cNvPr id="27" name="Group 26">
            <a:extLst>
              <a:ext uri="{FF2B5EF4-FFF2-40B4-BE49-F238E27FC236}">
                <a16:creationId xmlns:a16="http://schemas.microsoft.com/office/drawing/2014/main" id="{0B3AA89E-E86D-4E9E-8B15-C853C983BF3B}"/>
              </a:ext>
            </a:extLst>
          </p:cNvPr>
          <p:cNvGrpSpPr/>
          <p:nvPr/>
        </p:nvGrpSpPr>
        <p:grpSpPr>
          <a:xfrm>
            <a:off x="656160" y="1632000"/>
            <a:ext cx="1632000" cy="2189760"/>
            <a:chOff x="492120" y="1224000"/>
            <a:chExt cx="1224000" cy="1642320"/>
          </a:xfrm>
        </p:grpSpPr>
        <p:sp>
          <p:nvSpPr>
            <p:cNvPr id="28" name="Freeform: Shape 27">
              <a:extLst>
                <a:ext uri="{FF2B5EF4-FFF2-40B4-BE49-F238E27FC236}">
                  <a16:creationId xmlns:a16="http://schemas.microsoft.com/office/drawing/2014/main" id="{F362BE08-C697-4732-933B-2F40E6A1BE40}"/>
                </a:ext>
              </a:extLst>
            </p:cNvPr>
            <p:cNvSpPr/>
            <p:nvPr/>
          </p:nvSpPr>
          <p:spPr>
            <a:xfrm>
              <a:off x="852120" y="1714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29" name="Freeform: Shape 28">
              <a:extLst>
                <a:ext uri="{FF2B5EF4-FFF2-40B4-BE49-F238E27FC236}">
                  <a16:creationId xmlns:a16="http://schemas.microsoft.com/office/drawing/2014/main" id="{0C72F22D-EF00-4ACC-A0D1-8F9CF7AED291}"/>
                </a:ext>
              </a:extLst>
            </p:cNvPr>
            <p:cNvSpPr/>
            <p:nvPr/>
          </p:nvSpPr>
          <p:spPr>
            <a:xfrm>
              <a:off x="636120" y="1930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0" name="Freeform: Shape 29">
              <a:extLst>
                <a:ext uri="{FF2B5EF4-FFF2-40B4-BE49-F238E27FC236}">
                  <a16:creationId xmlns:a16="http://schemas.microsoft.com/office/drawing/2014/main" id="{208BDFDF-3953-41DB-95C0-737636E526F3}"/>
                </a:ext>
              </a:extLst>
            </p:cNvPr>
            <p:cNvSpPr/>
            <p:nvPr/>
          </p:nvSpPr>
          <p:spPr>
            <a:xfrm>
              <a:off x="564120" y="2002319"/>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1" name="TextBox 30">
              <a:extLst>
                <a:ext uri="{FF2B5EF4-FFF2-40B4-BE49-F238E27FC236}">
                  <a16:creationId xmlns:a16="http://schemas.microsoft.com/office/drawing/2014/main" id="{5E0ACDBE-F51C-43E2-B387-6B1C77BFFEA8}"/>
                </a:ext>
              </a:extLst>
            </p:cNvPr>
            <p:cNvSpPr txBox="1"/>
            <p:nvPr/>
          </p:nvSpPr>
          <p:spPr>
            <a:xfrm>
              <a:off x="564120" y="1224000"/>
              <a:ext cx="1152000" cy="346320"/>
            </a:xfrm>
            <a:prstGeom prst="rect">
              <a:avLst/>
            </a:prstGeom>
            <a:noFill/>
            <a:ln>
              <a:noFill/>
            </a:ln>
          </p:spPr>
          <p:txBody>
            <a:bodyPr wrap="none" lIns="120000" tIns="60000" rIns="120000" bIns="60000" anchorCtr="0" compatLnSpc="0"/>
            <a:lstStyle/>
            <a:p>
              <a:pPr algn="ctr" hangingPunct="0"/>
              <a:r>
                <a:rPr lang="en-US" b="1">
                  <a:latin typeface="Liberation Sans" pitchFamily="18"/>
                  <a:ea typeface="Linux Libertine G" pitchFamily="2"/>
                  <a:cs typeface="Linux Libertine G" pitchFamily="2"/>
                </a:rPr>
                <a:t>weights</a:t>
              </a:r>
            </a:p>
          </p:txBody>
        </p:sp>
        <p:sp>
          <p:nvSpPr>
            <p:cNvPr id="32" name="Straight Connector 31">
              <a:extLst>
                <a:ext uri="{FF2B5EF4-FFF2-40B4-BE49-F238E27FC236}">
                  <a16:creationId xmlns:a16="http://schemas.microsoft.com/office/drawing/2014/main" id="{ED4178F0-161C-487D-9874-9FEABD519E0C}"/>
                </a:ext>
              </a:extLst>
            </p:cNvPr>
            <p:cNvSpPr/>
            <p:nvPr/>
          </p:nvSpPr>
          <p:spPr>
            <a:xfrm flipV="1">
              <a:off x="503999" y="2002319"/>
              <a:ext cx="0" cy="864001"/>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R</a:t>
              </a:r>
            </a:p>
          </p:txBody>
        </p:sp>
        <p:sp>
          <p:nvSpPr>
            <p:cNvPr id="33" name="Straight Connector 32">
              <a:extLst>
                <a:ext uri="{FF2B5EF4-FFF2-40B4-BE49-F238E27FC236}">
                  <a16:creationId xmlns:a16="http://schemas.microsoft.com/office/drawing/2014/main" id="{7C96ACB3-B8CF-439F-B60F-61F5995AAAAB}"/>
                </a:ext>
              </a:extLst>
            </p:cNvPr>
            <p:cNvSpPr/>
            <p:nvPr/>
          </p:nvSpPr>
          <p:spPr>
            <a:xfrm flipH="1">
              <a:off x="564120" y="2866320"/>
              <a:ext cx="864000" cy="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S</a:t>
              </a:r>
            </a:p>
          </p:txBody>
        </p:sp>
        <p:sp>
          <p:nvSpPr>
            <p:cNvPr id="34" name="Straight Connector 33">
              <a:extLst>
                <a:ext uri="{FF2B5EF4-FFF2-40B4-BE49-F238E27FC236}">
                  <a16:creationId xmlns:a16="http://schemas.microsoft.com/office/drawing/2014/main" id="{46A41813-131A-439E-83C1-47638D3C66BF}"/>
                </a:ext>
              </a:extLst>
            </p:cNvPr>
            <p:cNvSpPr/>
            <p:nvPr/>
          </p:nvSpPr>
          <p:spPr>
            <a:xfrm flipV="1">
              <a:off x="492120" y="1642319"/>
              <a:ext cx="216000" cy="288000"/>
            </a:xfrm>
            <a:prstGeom prst="line">
              <a:avLst/>
            </a:prstGeom>
            <a:noFill/>
            <a:ln w="0">
              <a:solidFill>
                <a:srgbClr val="000000"/>
              </a:solidFill>
              <a:prstDash val="solid"/>
              <a:headEnd type="arrow"/>
              <a:tailEnd type="arrow"/>
            </a:ln>
          </p:spPr>
          <p:txBody>
            <a:bodyPr wrap="none" lIns="120000" tIns="60000" rIns="120000" bIns="60000" anchor="ctr" anchorCtr="0" compatLnSpc="0">
              <a:noAutofit/>
            </a:bodyPr>
            <a:lstStyle/>
            <a:p>
              <a:pPr algn="ctr" hangingPunct="0"/>
              <a:r>
                <a:rPr lang="en-US" sz="1600">
                  <a:latin typeface="Liberation Sans" pitchFamily="18"/>
                  <a:ea typeface="Linux Libertine G" pitchFamily="2"/>
                  <a:cs typeface="Linux Libertine G" pitchFamily="2"/>
                </a:rPr>
                <a:t>C</a:t>
              </a:r>
            </a:p>
          </p:txBody>
        </p:sp>
      </p:grpSp>
      <p:grpSp>
        <p:nvGrpSpPr>
          <p:cNvPr id="35" name="Group 34">
            <a:extLst>
              <a:ext uri="{FF2B5EF4-FFF2-40B4-BE49-F238E27FC236}">
                <a16:creationId xmlns:a16="http://schemas.microsoft.com/office/drawing/2014/main" id="{4F5ECB73-8E9C-449E-8D0D-46989A407D6B}"/>
              </a:ext>
            </a:extLst>
          </p:cNvPr>
          <p:cNvGrpSpPr/>
          <p:nvPr/>
        </p:nvGrpSpPr>
        <p:grpSpPr>
          <a:xfrm>
            <a:off x="560160" y="4800000"/>
            <a:ext cx="1536000" cy="1536000"/>
            <a:chOff x="420120" y="3600000"/>
            <a:chExt cx="1152000" cy="1152000"/>
          </a:xfrm>
        </p:grpSpPr>
        <p:sp>
          <p:nvSpPr>
            <p:cNvPr id="36" name="Freeform: Shape 35">
              <a:extLst>
                <a:ext uri="{FF2B5EF4-FFF2-40B4-BE49-F238E27FC236}">
                  <a16:creationId xmlns:a16="http://schemas.microsoft.com/office/drawing/2014/main" id="{68CFD97F-1FBD-4DB1-A8ED-F9D127101C04}"/>
                </a:ext>
              </a:extLst>
            </p:cNvPr>
            <p:cNvSpPr/>
            <p:nvPr/>
          </p:nvSpPr>
          <p:spPr>
            <a:xfrm>
              <a:off x="708120" y="3600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7" name="Freeform: Shape 36">
              <a:extLst>
                <a:ext uri="{FF2B5EF4-FFF2-40B4-BE49-F238E27FC236}">
                  <a16:creationId xmlns:a16="http://schemas.microsoft.com/office/drawing/2014/main" id="{B1ADFCB1-43F9-49B8-9B5E-0212DB3F6DD4}"/>
                </a:ext>
              </a:extLst>
            </p:cNvPr>
            <p:cNvSpPr/>
            <p:nvPr/>
          </p:nvSpPr>
          <p:spPr>
            <a:xfrm>
              <a:off x="492120" y="3816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38" name="Freeform: Shape 37">
              <a:extLst>
                <a:ext uri="{FF2B5EF4-FFF2-40B4-BE49-F238E27FC236}">
                  <a16:creationId xmlns:a16="http://schemas.microsoft.com/office/drawing/2014/main" id="{BF734CB0-6D37-4299-A6EC-29631D049B47}"/>
                </a:ext>
              </a:extLst>
            </p:cNvPr>
            <p:cNvSpPr/>
            <p:nvPr/>
          </p:nvSpPr>
          <p:spPr>
            <a:xfrm>
              <a:off x="420120" y="3888000"/>
              <a:ext cx="86400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5000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grpSp>
      <p:sp>
        <p:nvSpPr>
          <p:cNvPr id="39" name="Freeform: Shape 38">
            <a:extLst>
              <a:ext uri="{FF2B5EF4-FFF2-40B4-BE49-F238E27FC236}">
                <a16:creationId xmlns:a16="http://schemas.microsoft.com/office/drawing/2014/main" id="{D5C5B472-D43B-44C8-A1C7-85A41652E78E}"/>
              </a:ext>
            </a:extLst>
          </p:cNvPr>
          <p:cNvSpPr/>
          <p:nvPr/>
        </p:nvSpPr>
        <p:spPr>
          <a:xfrm>
            <a:off x="4704000" y="2400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0" name="Freeform: Shape 39">
            <a:extLst>
              <a:ext uri="{FF2B5EF4-FFF2-40B4-BE49-F238E27FC236}">
                <a16:creationId xmlns:a16="http://schemas.microsoft.com/office/drawing/2014/main" id="{A76728ED-0FAC-4F71-BAE2-E8FB1193FABB}"/>
              </a:ext>
            </a:extLst>
          </p:cNvPr>
          <p:cNvSpPr/>
          <p:nvPr/>
        </p:nvSpPr>
        <p:spPr>
          <a:xfrm>
            <a:off x="4592160" y="249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1" name="Freeform: Shape 40">
            <a:extLst>
              <a:ext uri="{FF2B5EF4-FFF2-40B4-BE49-F238E27FC236}">
                <a16:creationId xmlns:a16="http://schemas.microsoft.com/office/drawing/2014/main" id="{F0AEDFD7-230C-4E12-9856-90334616DE16}"/>
              </a:ext>
            </a:extLst>
          </p:cNvPr>
          <p:cNvSpPr/>
          <p:nvPr/>
        </p:nvSpPr>
        <p:spPr>
          <a:xfrm>
            <a:off x="5088000" y="2016000"/>
            <a:ext cx="1152000" cy="115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0EFD4">
              <a:alpha val="0"/>
            </a:srgbClr>
          </a:solidFill>
          <a:ln w="0">
            <a:solidFill>
              <a:srgbClr val="ED1C2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2" name="Freeform: Shape 41">
            <a:extLst>
              <a:ext uri="{FF2B5EF4-FFF2-40B4-BE49-F238E27FC236}">
                <a16:creationId xmlns:a16="http://schemas.microsoft.com/office/drawing/2014/main" id="{9E5B62FB-A242-4743-9415-3D7BC4517E77}"/>
              </a:ext>
            </a:extLst>
          </p:cNvPr>
          <p:cNvSpPr/>
          <p:nvPr/>
        </p:nvSpPr>
        <p:spPr>
          <a:xfrm>
            <a:off x="752160" y="2669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3" name="Freeform: Shape 42">
            <a:extLst>
              <a:ext uri="{FF2B5EF4-FFF2-40B4-BE49-F238E27FC236}">
                <a16:creationId xmlns:a16="http://schemas.microsoft.com/office/drawing/2014/main" id="{0DEFE793-19B5-4062-9B35-262E53194353}"/>
              </a:ext>
            </a:extLst>
          </p:cNvPr>
          <p:cNvSpPr/>
          <p:nvPr/>
        </p:nvSpPr>
        <p:spPr>
          <a:xfrm>
            <a:off x="4128000" y="602976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4" name="TextBox 43">
            <a:extLst>
              <a:ext uri="{FF2B5EF4-FFF2-40B4-BE49-F238E27FC236}">
                <a16:creationId xmlns:a16="http://schemas.microsoft.com/office/drawing/2014/main" id="{32A7A062-B40C-476E-86AC-599535C913B4}"/>
              </a:ext>
            </a:extLst>
          </p:cNvPr>
          <p:cNvSpPr txBox="1"/>
          <p:nvPr/>
        </p:nvSpPr>
        <p:spPr>
          <a:xfrm>
            <a:off x="4608002" y="5970240"/>
            <a:ext cx="2808559"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Current calculation</a:t>
            </a:r>
          </a:p>
        </p:txBody>
      </p:sp>
      <p:sp>
        <p:nvSpPr>
          <p:cNvPr id="45" name="Freeform: Shape 44">
            <a:extLst>
              <a:ext uri="{FF2B5EF4-FFF2-40B4-BE49-F238E27FC236}">
                <a16:creationId xmlns:a16="http://schemas.microsoft.com/office/drawing/2014/main" id="{EF278B0B-5DC5-44EC-9B5E-A929B29519F4}"/>
              </a:ext>
            </a:extLst>
          </p:cNvPr>
          <p:cNvSpPr/>
          <p:nvPr/>
        </p:nvSpPr>
        <p:spPr>
          <a:xfrm>
            <a:off x="560160" y="5184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6" name="Freeform: Shape 45">
            <a:extLst>
              <a:ext uri="{FF2B5EF4-FFF2-40B4-BE49-F238E27FC236}">
                <a16:creationId xmlns:a16="http://schemas.microsoft.com/office/drawing/2014/main" id="{A18D5936-0BE5-431C-A04C-FC710A38FD8A}"/>
              </a:ext>
            </a:extLst>
          </p:cNvPr>
          <p:cNvSpPr/>
          <p:nvPr/>
        </p:nvSpPr>
        <p:spPr>
          <a:xfrm>
            <a:off x="4608000" y="2496000"/>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7" name="Freeform: Shape 46">
            <a:extLst>
              <a:ext uri="{FF2B5EF4-FFF2-40B4-BE49-F238E27FC236}">
                <a16:creationId xmlns:a16="http://schemas.microsoft.com/office/drawing/2014/main" id="{003318B8-2368-4E7B-BAE4-45AD1FDC9B9D}"/>
              </a:ext>
            </a:extLst>
          </p:cNvPr>
          <p:cNvSpPr/>
          <p:nvPr/>
        </p:nvSpPr>
        <p:spPr>
          <a:xfrm>
            <a:off x="752160" y="2669759"/>
            <a:ext cx="384000" cy="40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0">
            <a:solidFill>
              <a:srgbClr val="3465A4"/>
            </a:solidFill>
            <a:prstDash val="solid"/>
          </a:ln>
        </p:spPr>
        <p:txBody>
          <a:bodyPr wrap="none" lIns="120000" tIns="60000" rIns="120000" bIns="600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8" name="Freeform: Shape 47">
            <a:extLst>
              <a:ext uri="{FF2B5EF4-FFF2-40B4-BE49-F238E27FC236}">
                <a16:creationId xmlns:a16="http://schemas.microsoft.com/office/drawing/2014/main" id="{3173BA18-A18D-4DE1-A72C-455C68173B08}"/>
              </a:ext>
            </a:extLst>
          </p:cNvPr>
          <p:cNvSpPr/>
          <p:nvPr/>
        </p:nvSpPr>
        <p:spPr>
          <a:xfrm>
            <a:off x="8054399" y="6048000"/>
            <a:ext cx="384000" cy="28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65D"/>
          </a:solidFill>
          <a:ln w="29160">
            <a:solidFill>
              <a:srgbClr val="ED1C24"/>
            </a:solidFill>
            <a:custDash>
              <a:ds d="197000" sp="197000"/>
            </a:custDash>
          </a:ln>
        </p:spPr>
        <p:txBody>
          <a:bodyPr wrap="none" lIns="139200" tIns="79200" rIns="139200" bIns="79200" anchor="ctr" anchorCtr="0" compatLnSpc="0">
            <a:noAutofit/>
          </a:bodyPr>
          <a:lstStyle/>
          <a:p>
            <a:pPr hangingPunct="0"/>
            <a:endParaRPr lang="en-US">
              <a:latin typeface="Liberation Sans" pitchFamily="18"/>
              <a:ea typeface="Linux Libertine G" pitchFamily="2"/>
              <a:cs typeface="Linux Libertine G" pitchFamily="2"/>
            </a:endParaRPr>
          </a:p>
        </p:txBody>
      </p:sp>
      <p:sp>
        <p:nvSpPr>
          <p:cNvPr id="49" name="TextBox 48">
            <a:extLst>
              <a:ext uri="{FF2B5EF4-FFF2-40B4-BE49-F238E27FC236}">
                <a16:creationId xmlns:a16="http://schemas.microsoft.com/office/drawing/2014/main" id="{62EBFD56-8AA2-425A-A44E-2B58DED28FB7}"/>
              </a:ext>
            </a:extLst>
          </p:cNvPr>
          <p:cNvSpPr txBox="1"/>
          <p:nvPr/>
        </p:nvSpPr>
        <p:spPr>
          <a:xfrm>
            <a:off x="8620321" y="5952000"/>
            <a:ext cx="1781740" cy="475051"/>
          </a:xfrm>
          <a:prstGeom prst="rect">
            <a:avLst/>
          </a:prstGeom>
          <a:noFill/>
          <a:ln>
            <a:noFill/>
          </a:ln>
        </p:spPr>
        <p:txBody>
          <a:bodyPr wrap="none" lIns="120000" tIns="60000" rIns="120000" bIns="60000" anchorCtr="0" compatLnSpc="0">
            <a:spAutoFit/>
          </a:bodyPr>
          <a:lstStyle/>
          <a:p>
            <a:pPr hangingPunct="0"/>
            <a:r>
              <a:rPr lang="en-US">
                <a:latin typeface="Liberation Sans" pitchFamily="18"/>
                <a:ea typeface="Linux Libertine G" pitchFamily="2"/>
                <a:cs typeface="Linux Libertine G" pitchFamily="2"/>
              </a:rPr>
              <a:t>Partial sum</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56A9-9023-4FA1-A0DC-2ED61BD02D78}"/>
              </a:ext>
            </a:extLst>
          </p:cNvPr>
          <p:cNvSpPr>
            <a:spLocks noGrp="1"/>
          </p:cNvSpPr>
          <p:nvPr>
            <p:ph type="title"/>
          </p:nvPr>
        </p:nvSpPr>
        <p:spPr/>
        <p:txBody>
          <a:bodyPr/>
          <a:lstStyle/>
          <a:p>
            <a:r>
              <a:rPr lang="en-US"/>
              <a:t>TPU 1 (Google)</a:t>
            </a:r>
            <a:endParaRPr lang="en-US" dirty="0"/>
          </a:p>
        </p:txBody>
      </p:sp>
      <p:sp>
        <p:nvSpPr>
          <p:cNvPr id="3" name="Content Placeholder 2">
            <a:extLst>
              <a:ext uri="{FF2B5EF4-FFF2-40B4-BE49-F238E27FC236}">
                <a16:creationId xmlns:a16="http://schemas.microsoft.com/office/drawing/2014/main" id="{0D35107F-1F67-4185-97F6-92A25425B62C}"/>
              </a:ext>
            </a:extLst>
          </p:cNvPr>
          <p:cNvSpPr>
            <a:spLocks noGrp="1"/>
          </p:cNvSpPr>
          <p:nvPr>
            <p:ph idx="1"/>
          </p:nvPr>
        </p:nvSpPr>
        <p:spPr>
          <a:xfrm>
            <a:off x="402185" y="1251310"/>
            <a:ext cx="10563616" cy="4508825"/>
          </a:xfrm>
        </p:spPr>
        <p:txBody>
          <a:bodyPr/>
          <a:lstStyle/>
          <a:p>
            <a:pPr marL="380990" indent="-380990">
              <a:buFont typeface="Arial" panose="020B0604020202020204" pitchFamily="34" charset="0"/>
              <a:buChar char="•"/>
            </a:pPr>
            <a:r>
              <a:rPr lang="en-US" sz="2800" dirty="0"/>
              <a:t>Matrix Unit: 65,536 (256x256)</a:t>
            </a:r>
            <a:br>
              <a:rPr lang="en-US" sz="2800" dirty="0"/>
            </a:br>
            <a:r>
              <a:rPr lang="en-US" sz="2800" dirty="0">
                <a:solidFill>
                  <a:srgbClr val="0000FF"/>
                </a:solidFill>
              </a:rPr>
              <a:t>8-bit</a:t>
            </a:r>
            <a:r>
              <a:rPr lang="en-US" sz="2800" dirty="0"/>
              <a:t> multiply-accumulate units</a:t>
            </a:r>
          </a:p>
          <a:p>
            <a:pPr marL="380990" indent="-380990">
              <a:buFont typeface="Arial" panose="020B0604020202020204" pitchFamily="34" charset="0"/>
              <a:buChar char="•"/>
            </a:pPr>
            <a:r>
              <a:rPr lang="en-US" sz="2800" dirty="0"/>
              <a:t>700 MHz clock rate</a:t>
            </a:r>
          </a:p>
          <a:p>
            <a:pPr marL="380990" indent="-380990">
              <a:buFont typeface="Arial" panose="020B0604020202020204" pitchFamily="34" charset="0"/>
              <a:buChar char="•"/>
            </a:pPr>
            <a:r>
              <a:rPr lang="en-US" sz="2800" dirty="0"/>
              <a:t>Peak: </a:t>
            </a:r>
            <a:r>
              <a:rPr lang="en-US" sz="2800"/>
              <a:t>92 TeraOps/</a:t>
            </a:r>
            <a:r>
              <a:rPr lang="en-US" sz="2800" dirty="0"/>
              <a:t>second</a:t>
            </a:r>
          </a:p>
          <a:p>
            <a:pPr marL="650984" lvl="2" indent="-380990"/>
            <a:r>
              <a:rPr lang="en-US" sz="2000" dirty="0"/>
              <a:t>65,536 * 2 * 700M</a:t>
            </a:r>
          </a:p>
          <a:p>
            <a:pPr lvl="2" indent="0">
              <a:buNone/>
            </a:pPr>
            <a:endParaRPr lang="en-US" sz="2000" dirty="0"/>
          </a:p>
          <a:p>
            <a:pPr marL="457189" indent="-457189">
              <a:buFont typeface="Arial" panose="020B0604020202020204" pitchFamily="34" charset="0"/>
              <a:buChar char="•"/>
            </a:pPr>
            <a:r>
              <a:rPr lang="en-US" sz="2800" dirty="0"/>
              <a:t>4 </a:t>
            </a:r>
            <a:r>
              <a:rPr lang="en-US" sz="2800" dirty="0" err="1"/>
              <a:t>MiB</a:t>
            </a:r>
            <a:r>
              <a:rPr lang="en-US" sz="2800" dirty="0"/>
              <a:t> of on-chip Accumulator mem.</a:t>
            </a:r>
          </a:p>
          <a:p>
            <a:pPr marL="457189" indent="-457189">
              <a:buFont typeface="Arial" panose="020B0604020202020204" pitchFamily="34" charset="0"/>
              <a:buChar char="•"/>
            </a:pPr>
            <a:r>
              <a:rPr lang="en-US" sz="2800" dirty="0"/>
              <a:t>24 </a:t>
            </a:r>
            <a:r>
              <a:rPr lang="en-US" sz="2800" dirty="0" err="1"/>
              <a:t>MiB</a:t>
            </a:r>
            <a:r>
              <a:rPr lang="en-US" sz="2800" dirty="0"/>
              <a:t> of on-chip Unified Buffer</a:t>
            </a:r>
            <a:br>
              <a:rPr lang="en-US" sz="2800" dirty="0"/>
            </a:br>
            <a:r>
              <a:rPr lang="en-US" sz="2800" dirty="0"/>
              <a:t>(activation memory)</a:t>
            </a:r>
          </a:p>
          <a:p>
            <a:pPr marL="457189" indent="-457189">
              <a:buFont typeface="Arial" panose="020B0604020202020204" pitchFamily="34" charset="0"/>
              <a:buChar char="•"/>
            </a:pPr>
            <a:r>
              <a:rPr lang="en-US" sz="2800" dirty="0"/>
              <a:t>8 </a:t>
            </a:r>
            <a:r>
              <a:rPr lang="en-US" sz="2800" dirty="0" err="1"/>
              <a:t>GiB</a:t>
            </a:r>
            <a:r>
              <a:rPr lang="en-US" sz="2800" dirty="0"/>
              <a:t> of off-chip weight DRAM mem.</a:t>
            </a:r>
          </a:p>
          <a:p>
            <a:pPr marL="457189" indent="-457189">
              <a:buFont typeface="Arial" panose="020B0604020202020204" pitchFamily="34" charset="0"/>
              <a:buChar char="•"/>
            </a:pPr>
            <a:r>
              <a:rPr lang="en-US" sz="2800" dirty="0"/>
              <a:t>Two 2133MHz DDR3 DRAM channels</a:t>
            </a:r>
          </a:p>
          <a:p>
            <a:pPr marL="457189" indent="-457189">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5C6BEA8F-F70A-4959-9314-CE5C6EBD57D2}"/>
              </a:ext>
            </a:extLst>
          </p:cNvPr>
          <p:cNvPicPr>
            <a:picLocks noChangeAspect="1"/>
          </p:cNvPicPr>
          <p:nvPr/>
        </p:nvPicPr>
        <p:blipFill>
          <a:blip r:embed="rId2"/>
          <a:stretch>
            <a:fillRect/>
          </a:stretch>
        </p:blipFill>
        <p:spPr>
          <a:xfrm>
            <a:off x="5411770" y="1205409"/>
            <a:ext cx="6780231" cy="4887416"/>
          </a:xfrm>
          <a:prstGeom prst="rect">
            <a:avLst/>
          </a:prstGeom>
        </p:spPr>
      </p:pic>
      <p:sp>
        <p:nvSpPr>
          <p:cNvPr id="7" name="Rectangle 6">
            <a:extLst>
              <a:ext uri="{FF2B5EF4-FFF2-40B4-BE49-F238E27FC236}">
                <a16:creationId xmlns:a16="http://schemas.microsoft.com/office/drawing/2014/main" id="{E9951762-E0C5-477C-B05C-A2C4D1998E5A}"/>
              </a:ext>
            </a:extLst>
          </p:cNvPr>
          <p:cNvSpPr/>
          <p:nvPr/>
        </p:nvSpPr>
        <p:spPr>
          <a:xfrm>
            <a:off x="10751129" y="2493820"/>
            <a:ext cx="1363287" cy="13965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7">
            <a:extLst>
              <a:ext uri="{FF2B5EF4-FFF2-40B4-BE49-F238E27FC236}">
                <a16:creationId xmlns:a16="http://schemas.microsoft.com/office/drawing/2014/main" id="{0DA28C0A-F42F-4177-91B5-9B925A79592D}"/>
              </a:ext>
            </a:extLst>
          </p:cNvPr>
          <p:cNvSpPr/>
          <p:nvPr/>
        </p:nvSpPr>
        <p:spPr>
          <a:xfrm>
            <a:off x="10751129" y="3890357"/>
            <a:ext cx="1363287" cy="47977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DD759336-32F1-4D8A-9871-DC3696261F44}"/>
              </a:ext>
            </a:extLst>
          </p:cNvPr>
          <p:cNvSpPr/>
          <p:nvPr/>
        </p:nvSpPr>
        <p:spPr>
          <a:xfrm>
            <a:off x="8305341" y="2626823"/>
            <a:ext cx="1149001" cy="151450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9">
            <a:extLst>
              <a:ext uri="{FF2B5EF4-FFF2-40B4-BE49-F238E27FC236}">
                <a16:creationId xmlns:a16="http://schemas.microsoft.com/office/drawing/2014/main" id="{9FA28F55-F6F0-4EB3-8212-3404C808BCD6}"/>
              </a:ext>
            </a:extLst>
          </p:cNvPr>
          <p:cNvSpPr/>
          <p:nvPr/>
        </p:nvSpPr>
        <p:spPr>
          <a:xfrm>
            <a:off x="8541791" y="1251310"/>
            <a:ext cx="1898995" cy="104308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28137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y(x, \bfw) = w_0 + w_1 x + w_2 x^2 + \ldots + w_M x^M =&#10;    \sum_{j=0}^M w_j x^j&#10;\]&#10;\end{document}&#10;"/>
  <p:tag name="FILENAME" val="TP_tmp"/>
  <p:tag name="FORMAT" val="png256"/>
  <p:tag name="RES" val="600"/>
  <p:tag name="BLEND" val="0"/>
  <p:tag name="TRANSPARENT" val="0"/>
  <p:tag name="TBUG" val="0"/>
  <p:tag name="ALLOWFS" val="0"/>
  <p:tag name="ORIGWIDTH" val="236"/>
  <p:tag name="PICTUREFILESIZE" val="7254"/>
</p:tagLst>
</file>

<file path=ppt/tags/tag10.xml><?xml version="1.0" encoding="utf-8"?>
<p:tagLst xmlns:a="http://schemas.openxmlformats.org/drawingml/2006/main" xmlns:r="http://schemas.openxmlformats.org/officeDocument/2006/relationships" xmlns:p="http://schemas.openxmlformats.org/presentationml/2006/main">
  <p:tag name="ORIGINALHEIGHT" val="6.43752"/>
  <p:tag name="ORIGINALWIDTH" val="4.5"/>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9.062521"/>
  <p:tag name="ORIGINALWIDTH" val="0.375"/>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6.18752"/>
  <p:tag name="ORIGINALWIDTH" val="7.875"/>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3"/>
  <p:tag name="ORIGINALWIDTH" val="4.375"/>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1.06252"/>
  <p:tag name="ORIGINALWIDTH" val="8"/>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1.06252"/>
  <p:tag name="ORIGINALWIDTH" val="8"/>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3"/>
  <p:tag name="ORIGINALWIDTH" val="4.375"/>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 = \sqrt{2E(\bfw^\star)/N}&#10;\]&#10;\end{document}&#10;"/>
  <p:tag name="FILENAME" val="TP_tmp"/>
  <p:tag name="FORMAT" val="png256"/>
  <p:tag name="RES" val="600"/>
  <p:tag name="BLEND" val="0"/>
  <p:tag name="TRANSPARENT" val="1"/>
  <p:tag name="TBUG" val="0"/>
  <p:tag name="ALLOWFS" val="0"/>
  <p:tag name="ORIGWIDTH" val="96"/>
  <p:tag name="PICTUREFILESIZE" val="3570"/>
</p:tagLst>
</file>

<file path=ppt/tags/tag20.xml><?xml version="1.0" encoding="utf-8"?>
<p:tagLst xmlns:a="http://schemas.openxmlformats.org/drawingml/2006/main" xmlns:r="http://schemas.openxmlformats.org/officeDocument/2006/relationships" xmlns:p="http://schemas.openxmlformats.org/presentationml/2006/main">
  <p:tag name="ORIGINALHEIGHT" val="4.06252"/>
  <p:tag name="ORIGINALWIDTH" val="3.31252"/>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2.875"/>
  <p:tag name="ORIGINALWIDTH" val="3.125"/>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2.875"/>
  <p:tag name="ORIGINALWIDTH" val="2.31252"/>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3.93752"/>
  <p:tag name="ORIGINALWIDTH" val="2.18752"/>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2.875"/>
  <p:tag name="ORIGINALWIDTH" val="2.75"/>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2.81252"/>
  <p:tag name="ORIGINALWIDTH" val="2.25"/>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4.25"/>
  <p:tag name="ORIGINALWIDTH" val="1.375"/>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2.875"/>
  <p:tag name="ORIGINALWIDTH" val="3.125"/>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2.81252"/>
  <p:tag name="ORIGINALWIDTH" val="2.25"/>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2.125"/>
  <p:tag name="ORIGINALWIDTH" val="6"/>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r}&#10;&amp; $M = 0$ &amp; $M = 1$ &amp; $M = 3$ &amp; $M = 9$ \\ \hline &#10;$w_{ 0}^{\star}$ &amp;        0.19  &amp;       0.82  &amp;       0.31  &amp;       0.35 \\&#10;$w_{ 1}^{\star}$ &amp;    &amp;      -1.27  &amp;       7.99  &amp;     232.37 \\&#10;$w_{ 2}^{\star}$ &amp;    &amp;   &amp;     -25.43  &amp;   -5321.83 \\&#10;$w_{ 3}^{\star}$ &amp;    &amp;   &amp;      17.37  &amp;   48568.31 \\&#10;$w_{ 4}^{\star}$ &amp;    &amp;   &amp;   &amp; -231639.30 \\&#10;$w_{ 5}^{\star}$ &amp;    &amp;   &amp;   &amp;  640042.26 \\&#10;$w_{ 6}^{\star}$ &amp;    &amp;   &amp;   &amp; -1061800.52 \\&#10;$w_{ 7}^{\star}$ &amp;    &amp;   &amp;   &amp; 1042400.18 \\&#10;$w_{ 8}^{\star}$ &amp;    &amp;   &amp;   &amp; -557682.99 \\&#10;$w_{ 9}^{\star}$ &amp;    &amp;   &amp;   &amp;  125201.43 \\&#10;\end{tabular}&#10;\end{document}&#10;"/>
  <p:tag name="FILENAME" val="TP_tmp"/>
  <p:tag name="FORMAT" val="png256"/>
  <p:tag name="RES" val="600"/>
  <p:tag name="BLEND" val="0"/>
  <p:tag name="TRANSPARENT" val="1"/>
  <p:tag name="TBUG" val="0"/>
  <p:tag name="ALLOWFS" val="0"/>
  <p:tag name="ORIGWIDTH" val="211"/>
  <p:tag name="PICTUREFILESIZE" val="27517"/>
</p:tagLst>
</file>

<file path=ppt/tags/tag30.xml><?xml version="1.0" encoding="utf-8"?>
<p:tagLst xmlns:a="http://schemas.openxmlformats.org/drawingml/2006/main" xmlns:r="http://schemas.openxmlformats.org/officeDocument/2006/relationships" xmlns:p="http://schemas.openxmlformats.org/presentationml/2006/main">
  <p:tag name="ORIGINALHEIGHT" val="4.43752"/>
  <p:tag name="ORIGINALWIDTH" val="1.375"/>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4.31252"/>
  <p:tag name="ORIGINALWIDTH" val="1.375"/>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4.43752"/>
  <p:tag name="ORIGINALWIDTH" val="3.31252"/>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2.875"/>
  <p:tag name="ORIGINALWIDTH" val="2.68752"/>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4.43752"/>
  <p:tag name="ORIGINALWIDTH" val="1.375"/>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4.31252"/>
  <p:tag name="ORIGINALWIDTH" val="1.375"/>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4.43752"/>
  <p:tag name="ORIGINALWIDTH" val="3.375"/>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2.875"/>
  <p:tag name="ORIGINALWIDTH" val="3.06252"/>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2.875"/>
  <p:tag name="ORIGINALWIDTH" val="3.125"/>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4.5"/>
  <p:tag name="ORIGINALWIDTH" val="3.43752"/>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 = \sqrt{2E(\bfw^\star)/N}&#10;\]&#10;\end{document}&#10;"/>
  <p:tag name="FILENAME" val="TP_tmp"/>
  <p:tag name="FORMAT" val="png256"/>
  <p:tag name="RES" val="600"/>
  <p:tag name="BLEND" val="0"/>
  <p:tag name="TRANSPARENT" val="1"/>
  <p:tag name="TBUG" val="0"/>
  <p:tag name="ALLOWFS" val="0"/>
  <p:tag name="ORIGWIDTH" val="96"/>
  <p:tag name="PICTUREFILESIZE" val="3570"/>
</p:tagLst>
</file>

<file path=ppt/tags/tag40.xml><?xml version="1.0" encoding="utf-8"?>
<p:tagLst xmlns:a="http://schemas.openxmlformats.org/drawingml/2006/main" xmlns:r="http://schemas.openxmlformats.org/officeDocument/2006/relationships" xmlns:p="http://schemas.openxmlformats.org/presentationml/2006/main">
  <p:tag name="ORIGINALHEIGHT" val="3.06252"/>
  <p:tag name="ORIGINALWIDTH" val="4.3125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1.06252"/>
  <p:tag name="ORIGINALWIDTH" val="8"/>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3"/>
  <p:tag name="ORIGINALWIDTH" val="4.31252"/>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3"/>
  <p:tag name="ORIGINALWIDTH" val="4.375"/>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1.06252"/>
  <p:tag name="ORIGINALWIDTH" val="7.93752"/>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3.06252"/>
  <p:tag name="ORIGINALWIDTH" val="4.31252"/>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5.75"/>
  <p:tag name="ORIGINALWIDTH" val="4.75"/>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6.18752"/>
  <p:tag name="ORIGINALWIDTH" val="7.81252"/>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9.062521"/>
  <p:tag name="ORIGINALWIDTH" val="0.375"/>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10;&amp; $\ln \lambda = - \infty$ &amp; $\ln \lambda = -18$ &amp; $\ln \lambda = 0$ \\ \hline &#10;$w_{ 0}^{\star}$ &amp;        0.35  &amp;       0.35  &amp;       0.13 \\&#10;$w_{ 1}^{\star}$ &amp;      232.37  &amp;       4.74  &amp;      -0.05 \\&#10;$w_{ 2}^{\star}$ &amp;    -5321.83  &amp;      -0.77  &amp;      -0.06 \\&#10;$w_{ 3}^{\star}$ &amp;    48568.31  &amp;     -31.97  &amp;      -0.05 \\&#10;$w_{ 4}^{\star}$ &amp;  -231639.30  &amp;      -3.89  &amp;      -0.03 \\&#10;$w_{ 5}^{\star}$ &amp;   640042.26  &amp;      55.28  &amp;      -0.02 \\&#10;$w_{ 6}^{\star}$ &amp;  -1061800.52  &amp;      41.32  &amp;      -0.01 \\&#10;$w_{ 7}^{\star}$ &amp;  1042400.18  &amp;     -45.95  &amp;      -0.00 \\&#10;$w_{ 8}^{\star}$ &amp;  -557682.99  &amp;     -91.53  &amp;       0.00 \\&#10;$w_{ 9}^{\star}$ &amp;   125201.43  &amp;      72.68  &amp;       0.01 \\&#10;\end{tabular}&#10;\end{document}&#10;"/>
  <p:tag name="FILENAME" val="TP_tmp"/>
  <p:tag name="FORMAT" val="png256"/>
  <p:tag name="RES" val="600"/>
  <p:tag name="BLEND" val="0"/>
  <p:tag name="TRANSPARENT" val="1"/>
  <p:tag name="TBUG" val="0"/>
  <p:tag name="ALLOWFS" val="0"/>
  <p:tag name="ORIGWIDTH" val="193"/>
  <p:tag name="PICTUREFILESIZE" val="33090"/>
</p:tagLst>
</file>

<file path=ppt/tags/tag50.xml><?xml version="1.0" encoding="utf-8"?>
<p:tagLst xmlns:a="http://schemas.openxmlformats.org/drawingml/2006/main" xmlns:r="http://schemas.openxmlformats.org/officeDocument/2006/relationships" xmlns:p="http://schemas.openxmlformats.org/presentationml/2006/main">
  <p:tag name="ORIGINALHEIGHT" val="6.43752"/>
  <p:tag name="ORIGINALWIDTH" val="4.5"/>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4"/>
  <p:tag name="ORIGINALWIDTH" val="3.375"/>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2.81252"/>
  <p:tag name="ORIGINALWIDTH" val="2.25"/>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4.25"/>
  <p:tag name="ORIGINALWIDTH" val="1.375"/>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2.875"/>
  <p:tag name="ORIGINALWIDTH" val="3.06252"/>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2.81252"/>
  <p:tag name="ORIGINALWIDTH" val="2.25"/>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1.06252"/>
  <p:tag name="ORIGINALWIDTH" val="0.3125197"/>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3"/>
  <p:tag name="ORIGINALWIDTH" val="4.375"/>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Y|X) = \frac{p(X|Y)p(Y)}{p(X)}&#10;\]&#10;\end{document}&#10;"/>
  <p:tag name="FILENAME" val="TP_tmp"/>
  <p:tag name="FORMAT" val="png256"/>
  <p:tag name="RES" val="600"/>
  <p:tag name="BLEND" val="0"/>
  <p:tag name="TRANSPARENT" val="0"/>
  <p:tag name="TBUG" val="0"/>
  <p:tag name="ALLOWFS" val="0"/>
  <p:tag name="ORIGWIDTH" val="102"/>
  <p:tag name="PICTUREFILESIZE" val="4991"/>
</p:tagLst>
</file>

<file path=ppt/tags/tag60.xml><?xml version="1.0" encoding="utf-8"?>
<p:tagLst xmlns:a="http://schemas.openxmlformats.org/drawingml/2006/main" xmlns:r="http://schemas.openxmlformats.org/officeDocument/2006/relationships" xmlns:p="http://schemas.openxmlformats.org/presentationml/2006/main">
  <p:tag name="ORIGINALHEIGHT" val="3"/>
  <p:tag name="ORIGINALWIDTH" val="4.375"/>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1.06252"/>
  <p:tag name="ORIGINALWIDTH" val="0.3125197"/>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5.75"/>
  <p:tag name="ORIGINALWIDTH" val="4.68752"/>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6.43752"/>
  <p:tag name="ORIGINALWIDTH" val="4.5"/>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0.375"/>
  <p:tag name="ORIGINALWIDTH" val="50.5"/>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5.75"/>
  <p:tag name="ORIGINALWIDTH" val="4.68752"/>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9.062521"/>
  <p:tag name="ORIGINALWIDTH" val="2.125"/>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p(X) = \sum_Y p(X|Y) p(Y)&#10;\]&#10;\end{document}&#10;"/>
  <p:tag name="FILENAME" val="TP_tmp"/>
  <p:tag name="FORMAT" val="png256"/>
  <p:tag name="RES" val="600"/>
  <p:tag name="BLEND" val="0"/>
  <p:tag name="TRANSPARENT" val="1"/>
  <p:tag name="TBUG" val="0"/>
  <p:tag name="ALLOWFS" val="0"/>
  <p:tag name="ORIGWIDTH" val="104"/>
  <p:tag name="PICTUREFILESIZE" val="4014"/>
</p:tagLst>
</file>

<file path=ppt/tags/tag70.xml><?xml version="1.0" encoding="utf-8"?>
<p:tagLst xmlns:a="http://schemas.openxmlformats.org/drawingml/2006/main" xmlns:r="http://schemas.openxmlformats.org/officeDocument/2006/relationships" xmlns:p="http://schemas.openxmlformats.org/presentationml/2006/main">
  <p:tag name="ORIGINALHEIGHT" val="6.25"/>
  <p:tag name="ORIGINALWIDTH" val="7.875"/>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9.062521"/>
  <p:tag name="ORIGINALWIDTH" val="2.125"/>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1.125"/>
  <p:tag name="ORIGINALWIDTH" val="2.06252"/>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3.06252"/>
  <p:tag name="ORIGINALWIDTH" val="4.375"/>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1.125"/>
  <p:tag name="ORIGINALWIDTH" val="2.06252"/>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3.06252"/>
  <p:tag name="ORIGINALWIDTH" val="4.31252"/>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2.875"/>
  <p:tag name="ORIGINALWIDTH" val="2.68752"/>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2.81252"/>
  <p:tag name="ORIGINALWIDTH" val="3.43752"/>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5.81252"/>
  <p:tag name="ORIGINALWIDTH" val="4.68752"/>
  <p:tag name="LATEXADDIN" val="\documentclass{article}&#10;\usepackage{amsmath}&#10;\usepackage{bm,amsmath,cancel,amsfonts} % mrv&#10;\pagestyle{empty}&#10;&#10;% MRV&#10;\newcommand{\vect}[1]{\bm{#1}} % vector as bold % mrv&#10;\newcommand\given[1][]{\:#1\vert\:} % mrv&#10;&#10;\begin{document}&#10;&#10;\begin{equation*} \label{eq:parameter_estimation}&#10;    \underbrace{p(\vect{\theta} \given \vect{D})}_{\text{posterior}} = \frac{\overbrace{p(\vect{D} \given \vect{\theta})}^{\text{likelihood}} \overbrace{p(\vect{\theta})}^{\text{prior}}}{\underbrace{p(\vect{D})}_{\text{evidence}}}&#10;\end{equation*}&#10;&#10;\end{document}"/>
  <p:tag name="IGUANATEXSIZE" val="20"/>
  <p:tag name="IGUANATEXCURSOR" val="490"/>
  <p:tag name="TRANSPARENCY" val="True"/>
  <p:tag name="FILENAME" val=""/>
  <p:tag name="LATEXENGINEID" val="1"/>
  <p:tag name="TEMPFOLDER" val="C:\temp\"/>
  <p:tag name="LATEXFORMHEIGHT" val="312"/>
  <p:tag name="LATEXFORMWIDTH" val="591"/>
  <p:tag name="LATEXFORMWRAP" val="True"/>
  <p:tag name="BITMAPVECTOR" val="1"/>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4.25"/>
  <p:tag name="ORIGINALWIDTH" val="1.375"/>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4.43752"/>
  <p:tag name="ORIGINALWIDTH" val="3.375"/>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2.875"/>
  <p:tag name="ORIGINALWIDTH" val="2.68752"/>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2.81252"/>
  <p:tag name="ORIGINALWIDTH" val="3.375"/>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2.875"/>
  <p:tag name="ORIGINALWIDTH" val="2.625"/>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2.875"/>
  <p:tag name="ORIGINALWIDTH" val="2.68752"/>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9.062521"/>
  <p:tag name="ORIGINALWIDTH" val="2.06252"/>
  <p:tag name="EMFCHILD" val="True"/>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a:majorFont>
      <a:latin typeface="Neo Sans Intel Light"/>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10012</TotalTime>
  <Words>6248</Words>
  <Application>Microsoft Office PowerPoint</Application>
  <PresentationFormat>Widescreen</PresentationFormat>
  <Paragraphs>1345</Paragraphs>
  <Slides>121</Slides>
  <Notes>20</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121</vt:i4>
      </vt:variant>
    </vt:vector>
  </HeadingPairs>
  <TitlesOfParts>
    <vt:vector size="136" baseType="lpstr">
      <vt:lpstr>Arial Unicode MS</vt:lpstr>
      <vt:lpstr>Arial</vt:lpstr>
      <vt:lpstr>Bierstadt</vt:lpstr>
      <vt:lpstr>Calibri</vt:lpstr>
      <vt:lpstr>Cambria Math</vt:lpstr>
      <vt:lpstr>cmmi10</vt:lpstr>
      <vt:lpstr>Comic Sans MS</vt:lpstr>
      <vt:lpstr>Courier New</vt:lpstr>
      <vt:lpstr>Liberation Sans</vt:lpstr>
      <vt:lpstr>Neo Sans Intel</vt:lpstr>
      <vt:lpstr>OpenSymbol</vt:lpstr>
      <vt:lpstr>Tahoma</vt:lpstr>
      <vt:lpstr>Times New Roman</vt:lpstr>
      <vt:lpstr>Default Design</vt:lpstr>
      <vt:lpstr>Equation</vt:lpstr>
      <vt:lpstr>Intelligent Architectures 5LIL0  Recap, April 2022</vt:lpstr>
      <vt:lpstr>Intelligent Architectures (IA, 5LIL0)</vt:lpstr>
      <vt:lpstr>PowerPoint Presentation</vt:lpstr>
      <vt:lpstr>ImageNet Winners (top-5 classification error)</vt:lpstr>
      <vt:lpstr>Intelligent Architectures  Summary</vt:lpstr>
      <vt:lpstr>Learning goals</vt:lpstr>
      <vt:lpstr>Prerequisites</vt:lpstr>
      <vt:lpstr>Schedule Q3, 2022</vt:lpstr>
      <vt:lpstr>Schedule Q3, 2022</vt:lpstr>
      <vt:lpstr>Course Administration</vt:lpstr>
      <vt:lpstr>Intelligent Architectures Team</vt:lpstr>
      <vt:lpstr>Material</vt:lpstr>
      <vt:lpstr>Recap topics</vt:lpstr>
      <vt:lpstr>Learning</vt:lpstr>
      <vt:lpstr>3 key components</vt:lpstr>
      <vt:lpstr>Example: Polynomial Curve Fitting </vt:lpstr>
      <vt:lpstr>Loss E(w): Sum-of-Squares Error Function</vt:lpstr>
      <vt:lpstr>Much better: 3rd Order Polynomial</vt:lpstr>
      <vt:lpstr>9th Order Polynomial =&gt; Overfitting</vt:lpstr>
      <vt:lpstr>Over-fitting</vt:lpstr>
      <vt:lpstr>Polynomial Coefficients   </vt:lpstr>
      <vt:lpstr>Over-fitting</vt:lpstr>
      <vt:lpstr>Increasing Data Set Size to 100 points </vt:lpstr>
      <vt:lpstr>Regularization</vt:lpstr>
      <vt:lpstr>Regularization: ln λ = -18 </vt:lpstr>
      <vt:lpstr>Regularization:   ERMS vs. ln λ </vt:lpstr>
      <vt:lpstr>Polynomial Coefficients   </vt:lpstr>
      <vt:lpstr>Terminology &amp; Learning Methods</vt:lpstr>
      <vt:lpstr>Recap topics</vt:lpstr>
      <vt:lpstr>Our Brain</vt:lpstr>
      <vt:lpstr>Artificial Neuron</vt:lpstr>
      <vt:lpstr>DNN structure</vt:lpstr>
      <vt:lpstr>A (small) CNN for traffic sign recognition</vt:lpstr>
      <vt:lpstr>Convolution in CNNs: dream this one!</vt:lpstr>
      <vt:lpstr>Convolution equations</vt:lpstr>
      <vt:lpstr>Convolution code</vt:lpstr>
      <vt:lpstr>Activation functions: traditional</vt:lpstr>
      <vt:lpstr>Activation functions: modern</vt:lpstr>
      <vt:lpstr>Fully Connected (FC) layer</vt:lpstr>
      <vt:lpstr>Pooling </vt:lpstr>
      <vt:lpstr>Normalization: correction of activation y</vt:lpstr>
      <vt:lpstr>Example: Alexnet</vt:lpstr>
      <vt:lpstr>Semantic Segmentation: Fully Convolutional</vt:lpstr>
      <vt:lpstr>In-Network upsampling: “Max Unpooling”</vt:lpstr>
      <vt:lpstr>Oldies &amp; Popular  ANNs</vt:lpstr>
      <vt:lpstr>Recap topics</vt:lpstr>
      <vt:lpstr>How to learn a DNN?</vt:lpstr>
      <vt:lpstr>A Recipe for Machine Learning</vt:lpstr>
      <vt:lpstr>Backpropagation in multiple layers</vt:lpstr>
      <vt:lpstr>Backpropagation for multiple neuron layers</vt:lpstr>
      <vt:lpstr>Computing gradients: cost layer</vt:lpstr>
      <vt:lpstr>Computing gradients: layer i</vt:lpstr>
      <vt:lpstr>Backpropagation: summary</vt:lpstr>
      <vt:lpstr>Stochastic gradient descend: SGD</vt:lpstr>
      <vt:lpstr>Recap topics</vt:lpstr>
      <vt:lpstr>Pruning</vt:lpstr>
      <vt:lpstr>Iterative Pruning and Retraining: Alexnet </vt:lpstr>
      <vt:lpstr>Analysis: What happened to Alexnet?</vt:lpstr>
      <vt:lpstr>What happens to the weight distribution?</vt:lpstr>
      <vt:lpstr>Energy Efficiency: Alexnet results</vt:lpstr>
      <vt:lpstr>Need to find more sparsity</vt:lpstr>
      <vt:lpstr>Activation Sparsity</vt:lpstr>
      <vt:lpstr>Implement: Compress your feature maps and reuse</vt:lpstr>
      <vt:lpstr>Implement Convolutions as Sparse SIMD operations</vt:lpstr>
      <vt:lpstr>From Fine to Coarse-Grained Pruning</vt:lpstr>
      <vt:lpstr>Summary: Pruning</vt:lpstr>
      <vt:lpstr>Recap topics</vt:lpstr>
      <vt:lpstr>Reducing filter sizes: filter decomposition</vt:lpstr>
      <vt:lpstr>Reducing filter sizes: decouple correlations </vt:lpstr>
      <vt:lpstr>Network scaling</vt:lpstr>
      <vt:lpstr>Different scaling methods, combined in EfficientNet</vt:lpstr>
      <vt:lpstr>Recap topics</vt:lpstr>
      <vt:lpstr>Where is the energy consumed?</vt:lpstr>
      <vt:lpstr>We need Efficient Deep Learning!</vt:lpstr>
      <vt:lpstr>Typical data formats used in DNNs</vt:lpstr>
      <vt:lpstr>Float vs Fixpoint</vt:lpstr>
      <vt:lpstr>How many bits can your MAC unit handle?</vt:lpstr>
      <vt:lpstr>Quatization method</vt:lpstr>
      <vt:lpstr>Non-linear (non-uniform) quantization</vt:lpstr>
      <vt:lpstr>Codebook quantization</vt:lpstr>
      <vt:lpstr>Quantizers: how to backpropagate? </vt:lpstr>
      <vt:lpstr>Quantization procedures – Summary</vt:lpstr>
      <vt:lpstr>Conclusions</vt:lpstr>
      <vt:lpstr>Extreme quantization</vt:lpstr>
      <vt:lpstr>Binary multiply-accumulate</vt:lpstr>
      <vt:lpstr>Ternary multiply-accumulate</vt:lpstr>
      <vt:lpstr>Recap topics</vt:lpstr>
      <vt:lpstr>Reducing external memory accesses</vt:lpstr>
      <vt:lpstr>What can we reuse in a CNN layer?</vt:lpstr>
      <vt:lpstr>Types of reuse</vt:lpstr>
      <vt:lpstr>Exploiting reuse</vt:lpstr>
      <vt:lpstr>Loop Fusion (Merging):</vt:lpstr>
      <vt:lpstr>Recap topics</vt:lpstr>
      <vt:lpstr>Schedules exploiting data reuse </vt:lpstr>
      <vt:lpstr>2D Convolution Layer – Output Stationary</vt:lpstr>
      <vt:lpstr>2D Convolution Layer – Output Stationary</vt:lpstr>
      <vt:lpstr>2D Convolution Layer – Output Stationary</vt:lpstr>
      <vt:lpstr>2D Convolution Layer – Output Stationary</vt:lpstr>
      <vt:lpstr>TPU 1 (Google)</vt:lpstr>
      <vt:lpstr>BrainTTA: TTA Core</vt:lpstr>
      <vt:lpstr>For BNNs and TNNs: XNOR-popcount</vt:lpstr>
      <vt:lpstr>CUTIE: Ternary DNN Inference</vt:lpstr>
      <vt:lpstr>Neuronflow Architecture (GML)</vt:lpstr>
      <vt:lpstr>General processors</vt:lpstr>
      <vt:lpstr>GPUs: support for fine grain weight sparsity </vt:lpstr>
      <vt:lpstr>Roofline Model: how good is my application mapping?</vt:lpstr>
      <vt:lpstr>Recap topics</vt:lpstr>
      <vt:lpstr>PowerPoint Presentation</vt:lpstr>
      <vt:lpstr>Architecture-Mapping DSE for DNN Accelerators</vt:lpstr>
      <vt:lpstr>Summary on NAS/DSE</vt:lpstr>
      <vt:lpstr>Recap topics</vt:lpstr>
      <vt:lpstr>Beyond DNNs: Neuromorphic computing</vt:lpstr>
      <vt:lpstr>Inspiration: Our Brain is extremely powerful &amp; efficient</vt:lpstr>
      <vt:lpstr>Important SNN topics</vt:lpstr>
      <vt:lpstr>Recap topics</vt:lpstr>
      <vt:lpstr>Beyond DNNs: Bayesian learning </vt:lpstr>
      <vt:lpstr>Bayes' theorem</vt:lpstr>
      <vt:lpstr>Bayes' theorem</vt:lpstr>
      <vt:lpstr>The 3 levels of cognitivity</vt:lpstr>
      <vt:lpstr>Can you answer all questions?</vt:lpstr>
      <vt:lpstr>Intelligent Architectures, 5LIL0 </vt:lpstr>
    </vt:vector>
  </TitlesOfParts>
  <Company>Imec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Microprocessor Design 2002</dc:title>
  <dc:creator>henk corporaal</dc:creator>
  <cp:lastModifiedBy>Corporaal, Henk</cp:lastModifiedBy>
  <cp:revision>226</cp:revision>
  <cp:lastPrinted>2022-04-08T11:18:47Z</cp:lastPrinted>
  <dcterms:created xsi:type="dcterms:W3CDTF">2002-06-19T15:40:13Z</dcterms:created>
  <dcterms:modified xsi:type="dcterms:W3CDTF">2022-04-08T11:30:44Z</dcterms:modified>
</cp:coreProperties>
</file>