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media/image29.jpg" ContentType="image/jpeg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media/image33.jpg" ContentType="image/jpeg"/>
  <Override PartName="/ppt/notesSlides/notesSlide9.xml" ContentType="application/vnd.openxmlformats-officedocument.presentationml.notesSlide+xml"/>
  <Override PartName="/ppt/media/image35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99" r:id="rId3"/>
    <p:sldId id="527" r:id="rId4"/>
    <p:sldId id="277" r:id="rId5"/>
    <p:sldId id="309" r:id="rId6"/>
    <p:sldId id="310" r:id="rId7"/>
    <p:sldId id="311" r:id="rId8"/>
    <p:sldId id="352" r:id="rId9"/>
    <p:sldId id="382" r:id="rId10"/>
    <p:sldId id="383" r:id="rId11"/>
    <p:sldId id="384" r:id="rId12"/>
    <p:sldId id="385" r:id="rId13"/>
    <p:sldId id="356" r:id="rId14"/>
    <p:sldId id="387" r:id="rId15"/>
    <p:sldId id="388" r:id="rId16"/>
    <p:sldId id="389" r:id="rId17"/>
    <p:sldId id="390" r:id="rId18"/>
    <p:sldId id="361" r:id="rId19"/>
    <p:sldId id="392" r:id="rId20"/>
    <p:sldId id="393" r:id="rId21"/>
    <p:sldId id="394" r:id="rId22"/>
    <p:sldId id="395" r:id="rId23"/>
    <p:sldId id="412" r:id="rId24"/>
    <p:sldId id="411" r:id="rId25"/>
    <p:sldId id="413" r:id="rId26"/>
    <p:sldId id="483" r:id="rId27"/>
    <p:sldId id="484" r:id="rId28"/>
    <p:sldId id="476" r:id="rId29"/>
    <p:sldId id="416" r:id="rId30"/>
    <p:sldId id="312" r:id="rId31"/>
    <p:sldId id="313" r:id="rId32"/>
    <p:sldId id="316" r:id="rId33"/>
    <p:sldId id="317" r:id="rId34"/>
    <p:sldId id="320" r:id="rId35"/>
    <p:sldId id="321" r:id="rId36"/>
    <p:sldId id="323" r:id="rId37"/>
    <p:sldId id="322" r:id="rId38"/>
    <p:sldId id="324" r:id="rId39"/>
    <p:sldId id="417" r:id="rId40"/>
    <p:sldId id="329" r:id="rId41"/>
    <p:sldId id="330" r:id="rId42"/>
    <p:sldId id="331" r:id="rId43"/>
    <p:sldId id="332" r:id="rId44"/>
    <p:sldId id="328" r:id="rId45"/>
    <p:sldId id="341" r:id="rId46"/>
    <p:sldId id="336" r:id="rId47"/>
    <p:sldId id="337" r:id="rId48"/>
    <p:sldId id="334" r:id="rId49"/>
    <p:sldId id="342" r:id="rId50"/>
    <p:sldId id="335" r:id="rId51"/>
    <p:sldId id="343" r:id="rId52"/>
    <p:sldId id="344" r:id="rId53"/>
    <p:sldId id="338" r:id="rId54"/>
    <p:sldId id="340" r:id="rId55"/>
    <p:sldId id="345" r:id="rId56"/>
    <p:sldId id="346" r:id="rId57"/>
    <p:sldId id="418" r:id="rId58"/>
    <p:sldId id="347" r:id="rId59"/>
    <p:sldId id="349" r:id="rId60"/>
    <p:sldId id="350" r:id="rId61"/>
    <p:sldId id="306" r:id="rId62"/>
    <p:sldId id="348" r:id="rId63"/>
    <p:sldId id="526" r:id="rId64"/>
    <p:sldId id="307" r:id="rId65"/>
    <p:sldId id="419" r:id="rId66"/>
    <p:sldId id="420" r:id="rId6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poraal, H." initials="HC" lastIdx="1" clrIdx="0">
    <p:extLst>
      <p:ext uri="{19B8F6BF-5375-455C-9EA6-DF929625EA0E}">
        <p15:presenceInfo xmlns:p15="http://schemas.microsoft.com/office/powerpoint/2012/main" userId="Corporaal, H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CCFF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516" autoAdjust="0"/>
    <p:restoredTop sz="83651" autoAdjust="0"/>
  </p:normalViewPr>
  <p:slideViewPr>
    <p:cSldViewPr>
      <p:cViewPr varScale="1">
        <p:scale>
          <a:sx n="81" d="100"/>
          <a:sy n="81" d="100"/>
        </p:scale>
        <p:origin x="657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145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1" cy="4973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48" y="0"/>
            <a:ext cx="2945971" cy="4973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CDB3-B9A7-49BF-BF49-C85B94DBC98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281"/>
            <a:ext cx="2945971" cy="497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48" y="9429281"/>
            <a:ext cx="2945971" cy="497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A9D9-5F47-4366-8520-C0971A7A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71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06" y="1"/>
            <a:ext cx="2945970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91" y="4715496"/>
            <a:ext cx="4983094" cy="446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990"/>
            <a:ext cx="2945971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06" y="9430990"/>
            <a:ext cx="2945970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97D0DC7-FC62-483E-B15A-1674AE0F2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56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C73FD-B77F-4819-BE4F-94E8194CC69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68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cd8389138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8188"/>
            <a:ext cx="6564313" cy="3692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cd8389138_4_91:notes"/>
          <p:cNvSpPr txBox="1">
            <a:spLocks noGrp="1"/>
          </p:cNvSpPr>
          <p:nvPr>
            <p:ph type="body" idx="1"/>
          </p:nvPr>
        </p:nvSpPr>
        <p:spPr>
          <a:xfrm>
            <a:off x="672298" y="4676185"/>
            <a:ext cx="5378380" cy="44300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63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cd8389138_4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8188"/>
            <a:ext cx="6564313" cy="3692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cd8389138_4_117:notes"/>
          <p:cNvSpPr txBox="1">
            <a:spLocks noGrp="1"/>
          </p:cNvSpPr>
          <p:nvPr>
            <p:ph type="body" idx="1"/>
          </p:nvPr>
        </p:nvSpPr>
        <p:spPr>
          <a:xfrm>
            <a:off x="672298" y="4676185"/>
            <a:ext cx="5378380" cy="44300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24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cd8389138_4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8188"/>
            <a:ext cx="6564313" cy="3692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cd8389138_4_171:notes"/>
          <p:cNvSpPr txBox="1">
            <a:spLocks noGrp="1"/>
          </p:cNvSpPr>
          <p:nvPr>
            <p:ph type="body" idx="1"/>
          </p:nvPr>
        </p:nvSpPr>
        <p:spPr>
          <a:xfrm>
            <a:off x="672298" y="4676185"/>
            <a:ext cx="5378380" cy="44300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210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cd8389138_4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8188"/>
            <a:ext cx="6564313" cy="3692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cd8389138_4_225:notes"/>
          <p:cNvSpPr txBox="1">
            <a:spLocks noGrp="1"/>
          </p:cNvSpPr>
          <p:nvPr>
            <p:ph type="body" idx="1"/>
          </p:nvPr>
        </p:nvSpPr>
        <p:spPr>
          <a:xfrm>
            <a:off x="672298" y="4676185"/>
            <a:ext cx="5378380" cy="44300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472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small u (output feature map) and big U (stride) are different </a:t>
            </a:r>
            <a:br>
              <a:rPr lang="en-US"/>
            </a:br>
            <a:r>
              <a:rPr lang="en-US"/>
              <a:t>Note: this slide uses partially a different notation: (z –&gt; n / batch), (u –&gt; n / output feature map)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28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DBF68-4437-4F82-ACD8-6ECB2F283CF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86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3.2*10^9 more efficient</a:t>
            </a:r>
          </a:p>
          <a:p>
            <a:r>
              <a:rPr lang="en-US" dirty="0"/>
              <a:t>Spikes x100</a:t>
            </a:r>
          </a:p>
          <a:p>
            <a:r>
              <a:rPr lang="en-US" dirty="0"/>
              <a:t>Double x100</a:t>
            </a:r>
          </a:p>
          <a:p>
            <a:r>
              <a:rPr lang="en-US" dirty="0"/>
              <a:t>Brain is sparse active so only 1-10% active x100</a:t>
            </a:r>
          </a:p>
          <a:p>
            <a:r>
              <a:rPr lang="en-US" dirty="0"/>
              <a:t>Leaky bucket 10x suppresses propagation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0D5B-6A37-4E7D-BECC-D943AE3036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6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0D5B-6A37-4E7D-BECC-D943AE3036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6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Google assistant make a phonecall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0D5B-6A37-4E7D-BECC-D943AE3036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Note, if we reduce the number of parameters, such that their number is much smaller than the data set, we reduce the memory capacity of the network!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0D5B-6A37-4E7D-BECC-D943AE3036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60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039F7-9394-A245-B939-DF533F2CB6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63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difficult to setup and make </a:t>
            </a:r>
            <a:r>
              <a:rPr lang="en-US" dirty="0" err="1"/>
              <a:t>succesfull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90D5B-6A37-4E7D-BECC-D943AE3036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2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DBF68-4437-4F82-ACD8-6ECB2F283C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3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B51D-E896-4703-9053-BBC045F87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4046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80175-9699-4BBE-9FAB-57FE2DBF8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638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19200"/>
            <a:ext cx="5715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19200"/>
            <a:ext cx="5715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6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638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2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9BEB-D9AF-400D-98BF-3532899A8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4336B-20D1-45C1-B051-DBFD0EF58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1145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1145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fld id="{3A707483-96AA-413C-AED4-DFE821525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6" r:id="rId5"/>
    <p:sldLayoutId id="2147483654" r:id="rId6"/>
    <p:sldLayoutId id="2147483655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://www.tesla.com/videos/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ve"/>
          <p:cNvPicPr>
            <a:picLocks noChangeAspect="1" noChangeArrowheads="1"/>
          </p:cNvPicPr>
          <p:nvPr/>
        </p:nvPicPr>
        <p:blipFill>
          <a:blip r:embed="rId3" cstate="print">
            <a:lum bright="70000" contrast="-60000"/>
          </a:blip>
          <a:srcRect/>
          <a:stretch>
            <a:fillRect/>
          </a:stretch>
        </p:blipFill>
        <p:spPr bwMode="auto">
          <a:xfrm>
            <a:off x="0" y="-35446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3733800"/>
            <a:ext cx="7848600" cy="1752600"/>
          </a:xfrm>
        </p:spPr>
        <p:txBody>
          <a:bodyPr/>
          <a:lstStyle/>
          <a:p>
            <a:pPr algn="r"/>
            <a:r>
              <a:rPr lang="en-US" b="1" noProof="0" dirty="0"/>
              <a:t>Henk Corporaal</a:t>
            </a:r>
          </a:p>
          <a:p>
            <a:pPr algn="r"/>
            <a:r>
              <a:rPr lang="en-US" noProof="0" dirty="0"/>
              <a:t>www.ics.ele.tue.nl/~heco/courses/IA</a:t>
            </a:r>
          </a:p>
          <a:p>
            <a:pPr algn="r"/>
            <a:r>
              <a:rPr lang="en-US" noProof="0" dirty="0"/>
              <a:t>h.corporaal@tue.nl</a:t>
            </a:r>
          </a:p>
          <a:p>
            <a:pPr algn="r"/>
            <a:r>
              <a:rPr lang="en-US" noProof="0" dirty="0"/>
              <a:t>TUEindhoven</a:t>
            </a:r>
          </a:p>
          <a:p>
            <a:pPr algn="r"/>
            <a:r>
              <a:rPr lang="en-US" noProof="0"/>
              <a:t>2022</a:t>
            </a:r>
            <a:endParaRPr lang="en-US" noProof="0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10363200" cy="3733800"/>
          </a:xfrm>
        </p:spPr>
        <p:txBody>
          <a:bodyPr/>
          <a:lstStyle/>
          <a:p>
            <a:r>
              <a:rPr lang="en-US" b="1" noProof="0" dirty="0">
                <a:solidFill>
                  <a:schemeClr val="tx1"/>
                </a:solidFill>
              </a:rPr>
              <a:t>Intelligent Architectures</a:t>
            </a:r>
            <a:br>
              <a:rPr lang="en-US" b="1" noProof="0" dirty="0">
                <a:solidFill>
                  <a:schemeClr val="tx1"/>
                </a:solidFill>
              </a:rPr>
            </a:br>
            <a:r>
              <a:rPr lang="en-US" sz="3600" noProof="0" dirty="0">
                <a:solidFill>
                  <a:schemeClr val="tx1"/>
                </a:solidFill>
              </a:rPr>
              <a:t>5LIL0</a:t>
            </a:r>
            <a:br>
              <a:rPr lang="en-US" sz="4800" noProof="0" dirty="0">
                <a:solidFill>
                  <a:schemeClr val="accent2"/>
                </a:solidFill>
              </a:rPr>
            </a:br>
            <a:br>
              <a:rPr lang="en-US" sz="4800" noProof="0">
                <a:solidFill>
                  <a:schemeClr val="accent2"/>
                </a:solidFill>
              </a:rPr>
            </a:br>
            <a:r>
              <a:rPr lang="en-US" sz="4800" b="1">
                <a:solidFill>
                  <a:schemeClr val="accent2"/>
                </a:solidFill>
              </a:rPr>
              <a:t>Machine Learning</a:t>
            </a:r>
            <a:br>
              <a:rPr lang="en-US" sz="4800" b="1">
                <a:solidFill>
                  <a:schemeClr val="accent2"/>
                </a:solidFill>
              </a:rPr>
            </a:br>
            <a:r>
              <a:rPr lang="en-US" sz="4800" b="1">
                <a:solidFill>
                  <a:schemeClr val="accent2"/>
                </a:solidFill>
              </a:rPr>
              <a:t>C</a:t>
            </a:r>
            <a:r>
              <a:rPr lang="en-US" sz="4800" b="1" noProof="0">
                <a:solidFill>
                  <a:schemeClr val="accent2"/>
                </a:solidFill>
              </a:rPr>
              <a:t>onvolutional Neural Networks Inference</a:t>
            </a:r>
            <a:endParaRPr lang="en-US" sz="4800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91" y="4443823"/>
            <a:ext cx="4365758" cy="2414177"/>
          </a:xfrm>
          <a:prstGeom prst="rect">
            <a:avLst/>
          </a:prstGeom>
        </p:spPr>
      </p:pic>
      <p:sp>
        <p:nvSpPr>
          <p:cNvPr id="9" name="AutoShape 6" descr="Image result for google tpu datashe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key functions of a learning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Score function (</a:t>
            </a:r>
            <a:r>
              <a:rPr lang="en-US" b="1">
                <a:solidFill>
                  <a:schemeClr val="accent2"/>
                </a:solidFill>
              </a:rPr>
              <a:t>Classifier</a:t>
            </a:r>
            <a:r>
              <a:rPr lang="en-US"/>
              <a:t>) : Function to map input to output</a:t>
            </a:r>
          </a:p>
          <a:p>
            <a:r>
              <a:rPr lang="en-US" b="1">
                <a:solidFill>
                  <a:schemeClr val="accent2"/>
                </a:solidFill>
              </a:rPr>
              <a:t>Loss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/>
              <a:t>Function : Evaluate quality of mapping </a:t>
            </a:r>
          </a:p>
          <a:p>
            <a:r>
              <a:rPr lang="en-US" b="1">
                <a:solidFill>
                  <a:schemeClr val="accent2"/>
                </a:solidFill>
              </a:rPr>
              <a:t>Optimization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/>
              <a:t>Function : Update classifier (minimizing Loss)</a:t>
            </a:r>
          </a:p>
          <a:p>
            <a:endParaRPr lang="en-US"/>
          </a:p>
        </p:txBody>
      </p:sp>
      <p:sp>
        <p:nvSpPr>
          <p:cNvPr id="7" name="object 7"/>
          <p:cNvSpPr/>
          <p:nvPr/>
        </p:nvSpPr>
        <p:spPr>
          <a:xfrm>
            <a:off x="1143000" y="3276600"/>
            <a:ext cx="2414666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56000" y="4953000"/>
            <a:ext cx="939800" cy="18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14265" y="4342369"/>
            <a:ext cx="1930400" cy="1117600"/>
          </a:xfrm>
          <a:prstGeom prst="rect">
            <a:avLst/>
          </a:prstGeom>
          <a:solidFill>
            <a:srgbClr val="CCFF6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/>
              <a:t>Classifier</a:t>
            </a:r>
          </a:p>
          <a:p>
            <a:pPr algn="ctr"/>
            <a:r>
              <a:rPr lang="en-US" sz="2000"/>
              <a:t>(DNN or Bayesian model)</a:t>
            </a:r>
            <a:endParaRPr lang="en-US" sz="20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477000" y="49530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448800" y="4343400"/>
            <a:ext cx="1930400" cy="1117600"/>
          </a:xfrm>
          <a:prstGeom prst="rect">
            <a:avLst/>
          </a:prstGeom>
          <a:solidFill>
            <a:srgbClr val="CCFF6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/>
              <a:t>Loss</a:t>
            </a:r>
          </a:p>
          <a:p>
            <a:pPr algn="ctr"/>
            <a:r>
              <a:rPr lang="en-US" sz="2000"/>
              <a:t>(measure of the error)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6781800" y="5562600"/>
            <a:ext cx="21336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/>
              <a:t>Optimization:</a:t>
            </a:r>
          </a:p>
          <a:p>
            <a:pPr algn="ctr"/>
            <a:r>
              <a:rPr lang="en-US" sz="2667"/>
              <a:t>Improve</a:t>
            </a:r>
          </a:p>
          <a:p>
            <a:pPr algn="ctr"/>
            <a:r>
              <a:rPr lang="en-US" sz="2667"/>
              <a:t>classifier</a:t>
            </a:r>
            <a:endParaRPr lang="en-US" sz="2667" dirty="0"/>
          </a:p>
        </p:txBody>
      </p:sp>
      <p:cxnSp>
        <p:nvCxnSpPr>
          <p:cNvPr id="23" name="Straight Arrow Connector 22"/>
          <p:cNvCxnSpPr>
            <a:stCxn id="21" idx="2"/>
            <a:endCxn id="22" idx="3"/>
          </p:cNvCxnSpPr>
          <p:nvPr/>
        </p:nvCxnSpPr>
        <p:spPr>
          <a:xfrm flipH="1">
            <a:off x="8915400" y="5461000"/>
            <a:ext cx="1498600" cy="711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1"/>
            <a:endCxn id="16" idx="2"/>
          </p:cNvCxnSpPr>
          <p:nvPr/>
        </p:nvCxnSpPr>
        <p:spPr>
          <a:xfrm flipH="1" flipV="1">
            <a:off x="5479465" y="5459969"/>
            <a:ext cx="1302335" cy="7122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543800" y="4495800"/>
            <a:ext cx="9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Class</a:t>
            </a:r>
          </a:p>
          <a:p>
            <a:r>
              <a:rPr lang="en-US"/>
              <a:t>values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458200" y="4953000"/>
            <a:ext cx="990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556000" y="3505200"/>
            <a:ext cx="5892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01200" y="3200400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Label 'cat'</a:t>
            </a:r>
          </a:p>
        </p:txBody>
      </p:sp>
      <p:cxnSp>
        <p:nvCxnSpPr>
          <p:cNvPr id="24" name="Straight Arrow Connector 23"/>
          <p:cNvCxnSpPr>
            <a:endCxn id="21" idx="0"/>
          </p:cNvCxnSpPr>
          <p:nvPr/>
        </p:nvCxnSpPr>
        <p:spPr>
          <a:xfrm flipH="1">
            <a:off x="10414000" y="3733800"/>
            <a:ext cx="254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Example: Learning a curve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19200"/>
            <a:ext cx="5641731" cy="4191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0999" y="1447800"/>
            <a:ext cx="5754757" cy="4572000"/>
          </a:xfrm>
        </p:spPr>
        <p:txBody>
          <a:bodyPr/>
          <a:lstStyle/>
          <a:p>
            <a:r>
              <a:rPr lang="en-US"/>
              <a:t>     Measured values </a:t>
            </a:r>
            <a:r>
              <a:rPr lang="en-US">
                <a:solidFill>
                  <a:srgbClr val="0000FF"/>
                </a:solidFill>
              </a:rPr>
              <a:t>(x</a:t>
            </a:r>
            <a:r>
              <a:rPr lang="en-US" baseline="-25000">
                <a:solidFill>
                  <a:srgbClr val="0000FF"/>
                </a:solidFill>
              </a:rPr>
              <a:t>i</a:t>
            </a:r>
            <a:r>
              <a:rPr lang="en-US">
                <a:solidFill>
                  <a:srgbClr val="0000FF"/>
                </a:solidFill>
              </a:rPr>
              <a:t>,t</a:t>
            </a:r>
            <a:r>
              <a:rPr lang="en-US" baseline="-25000">
                <a:solidFill>
                  <a:srgbClr val="0000FF"/>
                </a:solidFill>
              </a:rPr>
              <a:t>i</a:t>
            </a:r>
            <a:r>
              <a:rPr lang="en-US">
                <a:solidFill>
                  <a:srgbClr val="0000FF"/>
                </a:solidFill>
              </a:rPr>
              <a:t>)</a:t>
            </a:r>
          </a:p>
          <a:p>
            <a:r>
              <a:rPr lang="en-US" b="1">
                <a:solidFill>
                  <a:srgbClr val="0000FF"/>
                </a:solidFill>
              </a:rPr>
              <a:t>Generated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/>
              <a:t>by:  </a:t>
            </a:r>
            <a:r>
              <a:rPr lang="en-US" i="1">
                <a:solidFill>
                  <a:srgbClr val="0000FF"/>
                </a:solidFill>
              </a:rPr>
              <a:t>t = </a:t>
            </a:r>
            <a:r>
              <a:rPr lang="en-US" i="1">
                <a:solidFill>
                  <a:srgbClr val="00B050"/>
                </a:solidFill>
              </a:rPr>
              <a:t>sin(x)</a:t>
            </a:r>
            <a:r>
              <a:rPr lang="en-US" i="1"/>
              <a:t> </a:t>
            </a:r>
            <a:r>
              <a:rPr lang="en-US" i="1">
                <a:solidFill>
                  <a:srgbClr val="0000FF"/>
                </a:solidFill>
              </a:rPr>
              <a:t>+ noise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Can we learn this </a:t>
            </a:r>
            <a:r>
              <a:rPr lang="en-US">
                <a:solidFill>
                  <a:srgbClr val="00B050"/>
                </a:solidFill>
              </a:rPr>
              <a:t>curve</a:t>
            </a:r>
            <a:r>
              <a:rPr lang="en-US"/>
              <a:t> from</a:t>
            </a:r>
            <a:br>
              <a:rPr lang="en-US"/>
            </a:br>
            <a:r>
              <a:rPr lang="en-US"/>
              <a:t>the </a:t>
            </a:r>
            <a:r>
              <a:rPr lang="en-US">
                <a:solidFill>
                  <a:srgbClr val="0000FF"/>
                </a:solidFill>
              </a:rPr>
              <a:t>measurements</a:t>
            </a:r>
            <a:r>
              <a:rPr lang="en-US"/>
              <a:t>?</a:t>
            </a:r>
          </a:p>
          <a:p>
            <a:endParaRPr lang="en-US"/>
          </a:p>
          <a:p>
            <a:r>
              <a:rPr lang="en-US"/>
              <a:t>Let's use a </a:t>
            </a:r>
            <a:r>
              <a:rPr lang="en-US" b="1">
                <a:solidFill>
                  <a:srgbClr val="FF0000"/>
                </a:solidFill>
              </a:rPr>
              <a:t>model </a:t>
            </a:r>
            <a:r>
              <a:rPr lang="en-US"/>
              <a:t>and learn its parameters </a:t>
            </a:r>
            <a:r>
              <a:rPr lang="en-US" b="1" i="1">
                <a:solidFill>
                  <a:srgbClr val="FF0000"/>
                </a:solidFill>
              </a:rPr>
              <a:t>w</a:t>
            </a:r>
            <a:r>
              <a:rPr lang="en-US" b="1" i="1" baseline="-25000">
                <a:solidFill>
                  <a:srgbClr val="FF0000"/>
                </a:solidFill>
              </a:rPr>
              <a:t>i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38200" y="1676400"/>
            <a:ext cx="152400" cy="1524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6074-5F4F-4F2A-A539-4D61854B052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1101" y="6457890"/>
            <a:ext cx="746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Example taken from</a:t>
            </a:r>
            <a:r>
              <a:rPr lang="en-US" sz="1800" i="1"/>
              <a:t> C.M. Bishop: Pattern Recognition and Machine Learning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1101" y="5496580"/>
            <a:ext cx="9631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Model</a:t>
            </a:r>
            <a:r>
              <a:rPr lang="en-US" sz="4000"/>
              <a:t>: </a:t>
            </a:r>
            <a:r>
              <a:rPr lang="en-US" sz="4000" i="1">
                <a:solidFill>
                  <a:srgbClr val="FF0000"/>
                </a:solidFill>
              </a:rPr>
              <a:t>    y(</a:t>
            </a:r>
            <a:r>
              <a:rPr lang="en-US" sz="4000" i="1"/>
              <a:t>x</a:t>
            </a:r>
            <a:r>
              <a:rPr lang="en-US" sz="4000" i="1">
                <a:solidFill>
                  <a:srgbClr val="FF0000"/>
                </a:solidFill>
              </a:rPr>
              <a:t>,</a:t>
            </a:r>
            <a:r>
              <a:rPr lang="en-US" sz="4000" b="1" i="1">
                <a:solidFill>
                  <a:srgbClr val="FF0000"/>
                </a:solidFill>
              </a:rPr>
              <a:t>w</a:t>
            </a:r>
            <a:r>
              <a:rPr lang="en-US" sz="4000" i="1">
                <a:solidFill>
                  <a:srgbClr val="FF0000"/>
                </a:solidFill>
              </a:rPr>
              <a:t>) </a:t>
            </a:r>
            <a:r>
              <a:rPr lang="en-US" sz="4000" i="1"/>
              <a:t>= </a:t>
            </a:r>
            <a:r>
              <a:rPr lang="en-US" sz="4000" i="1">
                <a:solidFill>
                  <a:srgbClr val="FF0000"/>
                </a:solidFill>
              </a:rPr>
              <a:t>w</a:t>
            </a:r>
            <a:r>
              <a:rPr lang="en-US" sz="4000" i="1" baseline="-25000">
                <a:solidFill>
                  <a:srgbClr val="FF0000"/>
                </a:solidFill>
              </a:rPr>
              <a:t>0</a:t>
            </a:r>
            <a:r>
              <a:rPr lang="en-US" sz="4000" i="1" baseline="-25000"/>
              <a:t> </a:t>
            </a:r>
            <a:r>
              <a:rPr lang="en-US" sz="4000" i="1"/>
              <a:t>+ </a:t>
            </a:r>
            <a:r>
              <a:rPr lang="en-US" sz="4000" i="1">
                <a:solidFill>
                  <a:srgbClr val="FF0000"/>
                </a:solidFill>
              </a:rPr>
              <a:t>w</a:t>
            </a:r>
            <a:r>
              <a:rPr lang="en-US" sz="4000" i="1" baseline="-25000">
                <a:solidFill>
                  <a:srgbClr val="FF0000"/>
                </a:solidFill>
              </a:rPr>
              <a:t>1</a:t>
            </a:r>
            <a:r>
              <a:rPr lang="en-US" sz="4000" i="1"/>
              <a:t>x + </a:t>
            </a:r>
            <a:r>
              <a:rPr lang="en-US" sz="4000" i="1">
                <a:solidFill>
                  <a:srgbClr val="FF0000"/>
                </a:solidFill>
              </a:rPr>
              <a:t>w</a:t>
            </a:r>
            <a:r>
              <a:rPr lang="en-US" sz="4000" i="1" baseline="-25000">
                <a:solidFill>
                  <a:srgbClr val="FF0000"/>
                </a:solidFill>
              </a:rPr>
              <a:t>2</a:t>
            </a:r>
            <a:r>
              <a:rPr lang="en-US" sz="4000" i="1"/>
              <a:t>x</a:t>
            </a:r>
            <a:r>
              <a:rPr lang="en-US" sz="4000" i="1" baseline="30000"/>
              <a:t>2 </a:t>
            </a:r>
            <a:r>
              <a:rPr lang="en-US" sz="4000" i="1"/>
              <a:t>+ ... + </a:t>
            </a:r>
            <a:r>
              <a:rPr lang="en-US" sz="4000" i="1">
                <a:solidFill>
                  <a:srgbClr val="FF0000"/>
                </a:solidFill>
              </a:rPr>
              <a:t>w</a:t>
            </a:r>
            <a:r>
              <a:rPr lang="en-US" sz="4000" i="1" baseline="-25000">
                <a:solidFill>
                  <a:srgbClr val="FF0000"/>
                </a:solidFill>
              </a:rPr>
              <a:t>m</a:t>
            </a:r>
            <a:r>
              <a:rPr lang="en-US" sz="4000" i="1"/>
              <a:t>x</a:t>
            </a:r>
            <a:r>
              <a:rPr lang="en-US" sz="4000" i="1" baseline="30000"/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9653" y="2297151"/>
            <a:ext cx="2148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</a:rPr>
              <a:t>hidden, not known</a:t>
            </a:r>
          </a:p>
        </p:txBody>
      </p:sp>
    </p:spTree>
    <p:extLst>
      <p:ext uri="{BB962C8B-B14F-4D97-AF65-F5344CB8AC3E}">
        <p14:creationId xmlns:p14="http://schemas.microsoft.com/office/powerpoint/2010/main" val="14790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Loss E(w): 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0"/>
            <a:ext cx="6265646" cy="47244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82880" y="275953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9470" y="4260917"/>
            <a:ext cx="5274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</a:rPr>
              <a:t>Total error</a:t>
            </a:r>
            <a:r>
              <a:rPr lang="en-US" sz="3200">
                <a:solidFill>
                  <a:srgbClr val="00B050"/>
                </a:solidFill>
              </a:rPr>
              <a:t>:  </a:t>
            </a:r>
            <a:r>
              <a:rPr lang="en-US" sz="3200" i="1">
                <a:solidFill>
                  <a:srgbClr val="00B050"/>
                </a:solidFill>
              </a:rPr>
              <a:t>E(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b="1" i="1">
                <a:solidFill>
                  <a:srgbClr val="00B050"/>
                </a:solidFill>
              </a:rPr>
              <a:t>)</a:t>
            </a:r>
            <a:r>
              <a:rPr lang="en-US" sz="3200" i="1"/>
              <a:t> = </a:t>
            </a:r>
            <a:r>
              <a:rPr lang="en-US" sz="4000" i="1"/>
              <a:t>∑ </a:t>
            </a:r>
            <a:r>
              <a:rPr lang="en-US" sz="3200" i="1"/>
              <a:t>{</a:t>
            </a:r>
            <a:r>
              <a:rPr lang="en-US" sz="3200" i="1">
                <a:solidFill>
                  <a:srgbClr val="FF0000"/>
                </a:solidFill>
              </a:rPr>
              <a:t>y</a:t>
            </a:r>
            <a:r>
              <a:rPr lang="en-US" sz="3200" i="1" baseline="-25000">
                <a:solidFill>
                  <a:srgbClr val="FF0000"/>
                </a:solidFill>
              </a:rPr>
              <a:t>n</a:t>
            </a:r>
            <a:r>
              <a:rPr lang="en-US" sz="3200" i="1"/>
              <a:t> – </a:t>
            </a:r>
            <a:r>
              <a:rPr lang="en-US" sz="3200" i="1">
                <a:solidFill>
                  <a:srgbClr val="0000FF"/>
                </a:solidFill>
              </a:rPr>
              <a:t>t</a:t>
            </a:r>
            <a:r>
              <a:rPr lang="en-US" sz="3200" i="1" baseline="-25000">
                <a:solidFill>
                  <a:srgbClr val="0000FF"/>
                </a:solidFill>
              </a:rPr>
              <a:t>n</a:t>
            </a:r>
            <a:r>
              <a:rPr lang="en-US" sz="3200" i="1"/>
              <a:t>}</a:t>
            </a:r>
            <a:r>
              <a:rPr lang="en-US" sz="3200" i="1" baseline="3000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2219520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error = </a:t>
            </a:r>
            <a:r>
              <a:rPr lang="en-US" sz="2400" i="1">
                <a:solidFill>
                  <a:srgbClr val="0000FF"/>
                </a:solidFill>
              </a:rPr>
              <a:t>(</a:t>
            </a:r>
            <a:r>
              <a:rPr lang="en-US" sz="2400" i="1">
                <a:solidFill>
                  <a:srgbClr val="FF0000"/>
                </a:solidFill>
              </a:rPr>
              <a:t>y</a:t>
            </a:r>
            <a:r>
              <a:rPr lang="en-US" sz="2400" i="1" baseline="-25000">
                <a:solidFill>
                  <a:srgbClr val="FF0000"/>
                </a:solidFill>
              </a:rPr>
              <a:t>n</a:t>
            </a:r>
            <a:r>
              <a:rPr lang="en-US" sz="2400" i="1"/>
              <a:t>-</a:t>
            </a:r>
            <a:r>
              <a:rPr lang="en-US" sz="2400" i="1">
                <a:solidFill>
                  <a:srgbClr val="0000FF"/>
                </a:solidFill>
              </a:rPr>
              <a:t>t</a:t>
            </a:r>
            <a:r>
              <a:rPr lang="en-US" sz="2400" i="1" baseline="-25000">
                <a:solidFill>
                  <a:srgbClr val="0000FF"/>
                </a:solidFill>
              </a:rPr>
              <a:t>n</a:t>
            </a:r>
            <a:r>
              <a:rPr lang="en-US" sz="2400" i="1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1572" y="3260160"/>
            <a:ext cx="11770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y</a:t>
            </a:r>
            <a:r>
              <a:rPr lang="en-US" sz="2800" i="1" baseline="-25000">
                <a:solidFill>
                  <a:srgbClr val="FF0000"/>
                </a:solidFill>
              </a:rPr>
              <a:t>n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5042723" y="1557801"/>
            <a:ext cx="23006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rgbClr val="0000FF"/>
                </a:solidFill>
              </a:rPr>
              <a:t>t</a:t>
            </a:r>
            <a:r>
              <a:rPr lang="en-US" sz="2800" i="1" baseline="-25000">
                <a:solidFill>
                  <a:srgbClr val="0000FF"/>
                </a:solidFill>
              </a:rPr>
              <a:t>n  </a:t>
            </a:r>
            <a:r>
              <a:rPr lang="en-US" i="1">
                <a:solidFill>
                  <a:srgbClr val="0000FF"/>
                </a:solidFill>
              </a:rPr>
              <a:t>(observations)</a:t>
            </a:r>
            <a:endParaRPr lang="en-US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BAAB8-3A2D-4F6C-9D66-808A1EE11059}"/>
              </a:ext>
            </a:extLst>
          </p:cNvPr>
          <p:cNvSpPr txBox="1"/>
          <p:nvPr/>
        </p:nvSpPr>
        <p:spPr>
          <a:xfrm>
            <a:off x="7010400" y="5638800"/>
            <a:ext cx="4145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Tune model such that difference</a:t>
            </a:r>
          </a:p>
          <a:p>
            <a:r>
              <a:rPr lang="en-US"/>
              <a:t>between </a:t>
            </a:r>
            <a:r>
              <a:rPr lang="en-US" i="1">
                <a:solidFill>
                  <a:srgbClr val="FF0000"/>
                </a:solidFill>
              </a:rPr>
              <a:t>y</a:t>
            </a:r>
            <a:r>
              <a:rPr lang="en-US" i="1" baseline="-25000">
                <a:solidFill>
                  <a:srgbClr val="FF0000"/>
                </a:solidFill>
              </a:rPr>
              <a:t>n</a:t>
            </a:r>
            <a:r>
              <a:rPr lang="en-US" i="1"/>
              <a:t> </a:t>
            </a:r>
            <a:r>
              <a:rPr lang="en-US"/>
              <a:t>and</a:t>
            </a:r>
            <a:r>
              <a:rPr lang="en-US" i="1"/>
              <a:t> </a:t>
            </a:r>
            <a:r>
              <a:rPr lang="en-US" i="1">
                <a:solidFill>
                  <a:srgbClr val="0000FF"/>
                </a:solidFill>
              </a:rPr>
              <a:t>t</a:t>
            </a:r>
            <a:r>
              <a:rPr lang="en-US" i="1" baseline="-25000">
                <a:solidFill>
                  <a:srgbClr val="0000FF"/>
                </a:solidFill>
              </a:rPr>
              <a:t>n </a:t>
            </a:r>
            <a:r>
              <a:rPr lang="en-US"/>
              <a:t>gets smaller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7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0</a:t>
            </a:r>
            <a:r>
              <a:rPr lang="en-GB" altLang="en-US" baseline="30000"/>
              <a:t>th</a:t>
            </a:r>
            <a:r>
              <a:rPr lang="en-GB" altLang="en-US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983" y="1219200"/>
            <a:ext cx="6812571" cy="506076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3AF16-C3A8-4279-B94F-FC769634C33F}"/>
              </a:ext>
            </a:extLst>
          </p:cNvPr>
          <p:cNvSpPr txBox="1"/>
          <p:nvPr/>
        </p:nvSpPr>
        <p:spPr>
          <a:xfrm>
            <a:off x="590740" y="6042990"/>
            <a:ext cx="4895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Model</a:t>
            </a:r>
            <a:r>
              <a:rPr lang="en-US" sz="3200"/>
              <a:t>: </a:t>
            </a:r>
            <a:r>
              <a:rPr lang="en-US" sz="3200" i="1">
                <a:solidFill>
                  <a:srgbClr val="FF0000"/>
                </a:solidFill>
              </a:rPr>
              <a:t>    y(</a:t>
            </a:r>
            <a:r>
              <a:rPr lang="en-US" sz="3200" i="1"/>
              <a:t>x</a:t>
            </a:r>
            <a:r>
              <a:rPr lang="en-US" sz="3200" i="1">
                <a:solidFill>
                  <a:srgbClr val="FF0000"/>
                </a:solidFill>
              </a:rPr>
              <a:t>,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i="1">
                <a:solidFill>
                  <a:srgbClr val="FF0000"/>
                </a:solidFill>
              </a:rPr>
              <a:t>) </a:t>
            </a:r>
            <a:r>
              <a:rPr lang="en-US" sz="3200" i="1"/>
              <a:t>=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0</a:t>
            </a:r>
            <a:r>
              <a:rPr lang="en-US" sz="3200" i="1" baseline="-25000"/>
              <a:t> </a:t>
            </a:r>
            <a:endParaRPr lang="en-US" sz="3200" i="1" baseline="300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469802B-E180-46F1-9EE8-65A2A58D7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964088"/>
              </p:ext>
            </p:extLst>
          </p:nvPr>
        </p:nvGraphicFramePr>
        <p:xfrm>
          <a:off x="523558" y="4618554"/>
          <a:ext cx="275363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1</a:t>
            </a:r>
            <a:r>
              <a:rPr lang="en-GB" altLang="en-US" baseline="30000"/>
              <a:t>st</a:t>
            </a:r>
            <a:r>
              <a:rPr lang="en-GB" altLang="en-US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429" y="1156334"/>
            <a:ext cx="6971371" cy="517873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4268" y="1399735"/>
            <a:ext cx="3358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Just a straight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2 parameters, learned </a:t>
            </a:r>
            <a:br>
              <a:rPr lang="en-US" sz="2400"/>
            </a:br>
            <a:r>
              <a:rPr lang="en-US" sz="2400"/>
              <a:t>by minimizing Loss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6818" y="291736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40" y="6042990"/>
            <a:ext cx="4658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Model</a:t>
            </a:r>
            <a:r>
              <a:rPr lang="en-US" sz="3200"/>
              <a:t>: </a:t>
            </a:r>
            <a:r>
              <a:rPr lang="en-US" sz="3200" i="1">
                <a:solidFill>
                  <a:srgbClr val="FF0000"/>
                </a:solidFill>
              </a:rPr>
              <a:t>    y(</a:t>
            </a:r>
            <a:r>
              <a:rPr lang="en-US" sz="3200" i="1"/>
              <a:t>x</a:t>
            </a:r>
            <a:r>
              <a:rPr lang="en-US" sz="3200" i="1">
                <a:solidFill>
                  <a:srgbClr val="FF0000"/>
                </a:solidFill>
              </a:rPr>
              <a:t>,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i="1">
                <a:solidFill>
                  <a:srgbClr val="FF0000"/>
                </a:solidFill>
              </a:rPr>
              <a:t>) </a:t>
            </a:r>
            <a:r>
              <a:rPr lang="en-US" sz="3200" i="1"/>
              <a:t>=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0</a:t>
            </a:r>
            <a:r>
              <a:rPr lang="en-US" sz="3200" i="1" baseline="-25000"/>
              <a:t> </a:t>
            </a:r>
            <a:r>
              <a:rPr lang="en-US" sz="3200" i="1"/>
              <a:t>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1</a:t>
            </a:r>
            <a:r>
              <a:rPr lang="en-US" sz="3200" i="1"/>
              <a:t>x</a:t>
            </a:r>
            <a:endParaRPr lang="en-US" sz="3200" i="1" baseline="3000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384672"/>
              </p:ext>
            </p:extLst>
          </p:nvPr>
        </p:nvGraphicFramePr>
        <p:xfrm>
          <a:off x="523558" y="4618554"/>
          <a:ext cx="275363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-1.27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09785" y="6042990"/>
            <a:ext cx="272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i="1">
                <a:solidFill>
                  <a:prstClr val="black"/>
                </a:solidFill>
              </a:rPr>
              <a:t>=&gt;  0.82 -1.27 x</a:t>
            </a:r>
            <a:endParaRPr lang="en-US" sz="3200" i="1" baseline="30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Much better: 3</a:t>
            </a:r>
            <a:r>
              <a:rPr lang="en-GB" altLang="en-US" baseline="30000"/>
              <a:t>rd</a:t>
            </a:r>
            <a:r>
              <a:rPr lang="en-GB" altLang="en-US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713" y="1212940"/>
            <a:ext cx="7069287" cy="525147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268" y="1399735"/>
            <a:ext cx="21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4 parameters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8935" y="372025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268" y="6110467"/>
            <a:ext cx="7109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Model</a:t>
            </a:r>
            <a:r>
              <a:rPr lang="en-US" sz="3200"/>
              <a:t>: </a:t>
            </a:r>
            <a:r>
              <a:rPr lang="en-US" sz="3200" i="1">
                <a:solidFill>
                  <a:srgbClr val="FF0000"/>
                </a:solidFill>
              </a:rPr>
              <a:t>    y(</a:t>
            </a:r>
            <a:r>
              <a:rPr lang="en-US" sz="3200" i="1"/>
              <a:t>x</a:t>
            </a:r>
            <a:r>
              <a:rPr lang="en-US" sz="3200" i="1">
                <a:solidFill>
                  <a:srgbClr val="FF0000"/>
                </a:solidFill>
              </a:rPr>
              <a:t>,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i="1">
                <a:solidFill>
                  <a:srgbClr val="FF0000"/>
                </a:solidFill>
              </a:rPr>
              <a:t>) </a:t>
            </a:r>
            <a:r>
              <a:rPr lang="en-US" sz="3200" i="1"/>
              <a:t>=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0</a:t>
            </a:r>
            <a:r>
              <a:rPr lang="en-US" sz="3200" i="1" baseline="-25000"/>
              <a:t> </a:t>
            </a:r>
            <a:r>
              <a:rPr lang="en-US" sz="3200" i="1"/>
              <a:t>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1</a:t>
            </a:r>
            <a:r>
              <a:rPr lang="en-US" sz="3200" i="1"/>
              <a:t>x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2</a:t>
            </a:r>
            <a:r>
              <a:rPr lang="en-US" sz="3200" i="1"/>
              <a:t>x</a:t>
            </a:r>
            <a:r>
              <a:rPr lang="en-US" sz="3200" i="1" baseline="30000"/>
              <a:t>2 </a:t>
            </a:r>
            <a:r>
              <a:rPr lang="en-US" sz="3200" i="1"/>
              <a:t>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3</a:t>
            </a:r>
            <a:r>
              <a:rPr lang="en-US" sz="3200" i="1"/>
              <a:t>x</a:t>
            </a:r>
            <a:r>
              <a:rPr lang="en-US" sz="3200" i="1" baseline="30000"/>
              <a:t>3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38068"/>
              </p:ext>
            </p:extLst>
          </p:nvPr>
        </p:nvGraphicFramePr>
        <p:xfrm>
          <a:off x="383458" y="3965093"/>
          <a:ext cx="2753637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-25.43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40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9</a:t>
            </a:r>
            <a:r>
              <a:rPr lang="en-GB" altLang="en-US" baseline="30000"/>
              <a:t>th</a:t>
            </a:r>
            <a:r>
              <a:rPr lang="en-GB" altLang="en-US"/>
              <a:t> Order Polynomial =&gt; Overfitting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26" y="1097517"/>
            <a:ext cx="7267574" cy="539765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218019"/>
              </p:ext>
            </p:extLst>
          </p:nvPr>
        </p:nvGraphicFramePr>
        <p:xfrm>
          <a:off x="383458" y="1813560"/>
          <a:ext cx="2893142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-5321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45688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-231630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640042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6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-1061800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7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1042400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8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-557682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9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125201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74447" y="291736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268" y="1145735"/>
            <a:ext cx="2341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10 parameters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379" y="6204466"/>
            <a:ext cx="7614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Model</a:t>
            </a:r>
            <a:r>
              <a:rPr lang="en-US" sz="3200"/>
              <a:t>: </a:t>
            </a:r>
            <a:r>
              <a:rPr lang="en-US" sz="3200" i="1">
                <a:solidFill>
                  <a:srgbClr val="FF0000"/>
                </a:solidFill>
              </a:rPr>
              <a:t>    y(</a:t>
            </a:r>
            <a:r>
              <a:rPr lang="en-US" sz="3200" i="1"/>
              <a:t>x</a:t>
            </a:r>
            <a:r>
              <a:rPr lang="en-US" sz="3200" i="1">
                <a:solidFill>
                  <a:srgbClr val="FF0000"/>
                </a:solidFill>
              </a:rPr>
              <a:t>,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i="1">
                <a:solidFill>
                  <a:srgbClr val="FF0000"/>
                </a:solidFill>
              </a:rPr>
              <a:t>) </a:t>
            </a:r>
            <a:r>
              <a:rPr lang="en-US" sz="3200" i="1"/>
              <a:t>=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0</a:t>
            </a:r>
            <a:r>
              <a:rPr lang="en-US" sz="3200" i="1" baseline="-25000"/>
              <a:t> </a:t>
            </a:r>
            <a:r>
              <a:rPr lang="en-US" sz="3200" i="1"/>
              <a:t>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1</a:t>
            </a:r>
            <a:r>
              <a:rPr lang="en-US" sz="3200" i="1"/>
              <a:t>x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2</a:t>
            </a:r>
            <a:r>
              <a:rPr lang="en-US" sz="3200" i="1"/>
              <a:t>x</a:t>
            </a:r>
            <a:r>
              <a:rPr lang="en-US" sz="3200" i="1" baseline="30000"/>
              <a:t>2 </a:t>
            </a:r>
            <a:r>
              <a:rPr lang="en-US" sz="3200" i="1"/>
              <a:t>+ ...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9</a:t>
            </a:r>
            <a:r>
              <a:rPr lang="en-US" sz="3200" i="1"/>
              <a:t>x</a:t>
            </a:r>
            <a:r>
              <a:rPr lang="en-US" sz="3200" i="1" baseline="300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198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277969"/>
            <a:ext cx="7162799" cy="5226030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09600" y="5918200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/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927725"/>
            <a:ext cx="38812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75373" y="5273166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Overfitting !!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367608" y="4996543"/>
            <a:ext cx="505735" cy="5074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Over-fitting</a:t>
            </a:r>
          </a:p>
        </p:txBody>
      </p:sp>
    </p:spTree>
    <p:extLst>
      <p:ext uri="{BB962C8B-B14F-4D97-AF65-F5344CB8AC3E}">
        <p14:creationId xmlns:p14="http://schemas.microsoft.com/office/powerpoint/2010/main" val="71409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Polynomial Coefficients   </a:t>
            </a:r>
            <a:endParaRPr lang="en-GB" altLang="en-US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79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Increasing Data Set Size to 15 points </a:t>
            </a:r>
          </a:p>
        </p:txBody>
      </p:sp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78" y="1174025"/>
            <a:ext cx="7006022" cy="520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33400" y="1371600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/>
              <a:t>9</a:t>
            </a:r>
            <a:r>
              <a:rPr lang="en-GB" altLang="en-US" sz="3200" baseline="30000"/>
              <a:t>th</a:t>
            </a:r>
            <a:r>
              <a:rPr lang="en-GB" altLang="en-US" sz="3200"/>
              <a:t> Order Polynomial</a:t>
            </a:r>
          </a:p>
          <a:p>
            <a:r>
              <a:rPr lang="en-GB" altLang="en-US" sz="3200"/>
              <a:t>N = 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39950" y="310202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458" y="6148921"/>
            <a:ext cx="776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Model</a:t>
            </a:r>
            <a:r>
              <a:rPr lang="en-US" sz="3200"/>
              <a:t>: </a:t>
            </a:r>
            <a:r>
              <a:rPr lang="en-US" sz="3200" i="1">
                <a:solidFill>
                  <a:srgbClr val="FF0000"/>
                </a:solidFill>
              </a:rPr>
              <a:t>    y(</a:t>
            </a:r>
            <a:r>
              <a:rPr lang="en-US" sz="3200" i="1"/>
              <a:t>x</a:t>
            </a:r>
            <a:r>
              <a:rPr lang="en-US" sz="3200" i="1">
                <a:solidFill>
                  <a:srgbClr val="FF0000"/>
                </a:solidFill>
              </a:rPr>
              <a:t>,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i="1">
                <a:solidFill>
                  <a:srgbClr val="FF0000"/>
                </a:solidFill>
              </a:rPr>
              <a:t> </a:t>
            </a:r>
            <a:r>
              <a:rPr lang="en-US" sz="3200" i="1"/>
              <a:t>=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0</a:t>
            </a:r>
            <a:r>
              <a:rPr lang="en-US" sz="3200" i="1" baseline="-25000"/>
              <a:t> </a:t>
            </a:r>
            <a:r>
              <a:rPr lang="en-US" sz="3200" i="1"/>
              <a:t>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1</a:t>
            </a:r>
            <a:r>
              <a:rPr lang="en-US" sz="3200" i="1"/>
              <a:t>x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2</a:t>
            </a:r>
            <a:r>
              <a:rPr lang="en-US" sz="3200" i="1"/>
              <a:t>x</a:t>
            </a:r>
            <a:r>
              <a:rPr lang="en-US" sz="3200" i="1" baseline="30000"/>
              <a:t>2 </a:t>
            </a:r>
            <a:r>
              <a:rPr lang="en-US" sz="3200" i="1"/>
              <a:t>+ ...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9</a:t>
            </a:r>
            <a:r>
              <a:rPr lang="en-US" sz="3200" i="1"/>
              <a:t>x</a:t>
            </a:r>
            <a:r>
              <a:rPr lang="en-US" sz="3200" i="1" baseline="300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5338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“Once over Lightly”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/>
              <a:t>Motivation and overview of Deep Learning</a:t>
            </a:r>
          </a:p>
          <a:p>
            <a:r>
              <a:rPr lang="nl-NL"/>
              <a:t>What is (machine) learning</a:t>
            </a:r>
          </a:p>
          <a:p>
            <a:r>
              <a:rPr lang="nl-NL"/>
              <a:t>Deep Neural Networks (DNN)s: operating principles</a:t>
            </a:r>
          </a:p>
          <a:p>
            <a:r>
              <a:rPr lang="nl-NL"/>
              <a:t>Convolutional Neural Networks</a:t>
            </a:r>
          </a:p>
          <a:p>
            <a:r>
              <a:rPr lang="nl-NL"/>
              <a:t>Network examples</a:t>
            </a:r>
          </a:p>
          <a:p>
            <a:endParaRPr lang="nl-NL"/>
          </a:p>
          <a:p>
            <a:endParaRPr lang="nl-NL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" name="Picture 8" descr="Yellow seats in the stadium">
            <a:extLst>
              <a:ext uri="{FF2B5EF4-FFF2-40B4-BE49-F238E27FC236}">
                <a16:creationId xmlns:a16="http://schemas.microsoft.com/office/drawing/2014/main" id="{E4D0E996-A313-4410-910C-B98F9107C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18" y="4720936"/>
            <a:ext cx="3201182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8C278-E04F-40D7-B7AC-384133BEF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0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Increasing Data Set Size to 100 points 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33400" y="1371600"/>
            <a:ext cx="8229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/>
              <a:t>9</a:t>
            </a:r>
            <a:r>
              <a:rPr lang="en-GB" altLang="en-US" sz="3200" baseline="30000"/>
              <a:t>th</a:t>
            </a:r>
            <a:r>
              <a:rPr lang="en-GB" altLang="en-US" sz="3200"/>
              <a:t> Order Polynomial</a:t>
            </a:r>
          </a:p>
          <a:p>
            <a:r>
              <a:rPr lang="en-GB" altLang="en-US" sz="3200"/>
              <a:t>N = 100</a:t>
            </a:r>
          </a:p>
          <a:p>
            <a:endParaRPr lang="en-GB" altLang="en-US" sz="3200"/>
          </a:p>
          <a:p>
            <a:r>
              <a:rPr lang="en-GB" altLang="en-US" sz="3200">
                <a:solidFill>
                  <a:srgbClr val="0000FF"/>
                </a:solidFill>
              </a:rPr>
              <a:t>Q: is this a good idea?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3200">
                <a:solidFill>
                  <a:srgbClr val="0000FF"/>
                </a:solidFill>
              </a:rPr>
              <a:t>why? why not?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066800"/>
            <a:ext cx="7315200" cy="5434149"/>
          </a:xfrm>
        </p:spPr>
      </p:pic>
      <p:sp>
        <p:nvSpPr>
          <p:cNvPr id="9" name="TextBox 8"/>
          <p:cNvSpPr txBox="1"/>
          <p:nvPr/>
        </p:nvSpPr>
        <p:spPr>
          <a:xfrm>
            <a:off x="383458" y="6148921"/>
            <a:ext cx="776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Model</a:t>
            </a:r>
            <a:r>
              <a:rPr lang="en-US" sz="3200"/>
              <a:t>: </a:t>
            </a:r>
            <a:r>
              <a:rPr lang="en-US" sz="3200" i="1">
                <a:solidFill>
                  <a:srgbClr val="FF0000"/>
                </a:solidFill>
              </a:rPr>
              <a:t>    y(</a:t>
            </a:r>
            <a:r>
              <a:rPr lang="en-US" sz="3200" i="1"/>
              <a:t>x</a:t>
            </a:r>
            <a:r>
              <a:rPr lang="en-US" sz="3200" i="1">
                <a:solidFill>
                  <a:srgbClr val="FF0000"/>
                </a:solidFill>
              </a:rPr>
              <a:t>,</a:t>
            </a:r>
            <a:r>
              <a:rPr lang="en-US" sz="3200" b="1" i="1">
                <a:solidFill>
                  <a:srgbClr val="FF0000"/>
                </a:solidFill>
              </a:rPr>
              <a:t>w</a:t>
            </a:r>
            <a:r>
              <a:rPr lang="en-US" sz="3200" i="1">
                <a:solidFill>
                  <a:srgbClr val="FF0000"/>
                </a:solidFill>
              </a:rPr>
              <a:t>) </a:t>
            </a:r>
            <a:r>
              <a:rPr lang="en-US" sz="3200" i="1"/>
              <a:t>=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0</a:t>
            </a:r>
            <a:r>
              <a:rPr lang="en-US" sz="3200" i="1" baseline="-25000"/>
              <a:t> </a:t>
            </a:r>
            <a:r>
              <a:rPr lang="en-US" sz="3200" i="1"/>
              <a:t>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1</a:t>
            </a:r>
            <a:r>
              <a:rPr lang="en-US" sz="3200" i="1"/>
              <a:t>x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2</a:t>
            </a:r>
            <a:r>
              <a:rPr lang="en-US" sz="3200" i="1"/>
              <a:t>x</a:t>
            </a:r>
            <a:r>
              <a:rPr lang="en-US" sz="3200" i="1" baseline="30000"/>
              <a:t>2 </a:t>
            </a:r>
            <a:r>
              <a:rPr lang="en-US" sz="3200" i="1"/>
              <a:t>+ ... + </a:t>
            </a:r>
            <a:r>
              <a:rPr lang="en-US" sz="3200" i="1">
                <a:solidFill>
                  <a:srgbClr val="FF0000"/>
                </a:solidFill>
              </a:rPr>
              <a:t>w</a:t>
            </a:r>
            <a:r>
              <a:rPr lang="en-US" sz="3200" i="1" baseline="-25000">
                <a:solidFill>
                  <a:srgbClr val="FF0000"/>
                </a:solidFill>
              </a:rPr>
              <a:t>9</a:t>
            </a:r>
            <a:r>
              <a:rPr lang="en-US" sz="3200" i="1"/>
              <a:t>x</a:t>
            </a:r>
            <a:r>
              <a:rPr lang="en-US" sz="3200" i="1" baseline="300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526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297363"/>
          </a:xfrm>
        </p:spPr>
        <p:txBody>
          <a:bodyPr/>
          <a:lstStyle/>
          <a:p>
            <a:r>
              <a:rPr lang="en-GB" altLang="en-US" sz="3600"/>
              <a:t>Penalize large coefficient values =&gt;</a:t>
            </a:r>
            <a:br>
              <a:rPr lang="en-GB" altLang="en-US" sz="3600"/>
            </a:br>
            <a:r>
              <a:rPr lang="en-GB" altLang="en-US" sz="3600"/>
              <a:t>add regularization term: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6835" y="5852159"/>
            <a:ext cx="10342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λ</a:t>
            </a:r>
            <a:r>
              <a:rPr lang="en-US" sz="3600"/>
              <a:t>  is one of the many </a:t>
            </a:r>
            <a:r>
              <a:rPr lang="en-US" sz="3600">
                <a:solidFill>
                  <a:srgbClr val="0000FF"/>
                </a:solidFill>
              </a:rPr>
              <a:t>hyper parameters for learning</a:t>
            </a:r>
            <a:r>
              <a:rPr lang="en-US" sz="3600"/>
              <a:t> 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3759" y="3223953"/>
            <a:ext cx="6252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/>
              <a:t>E(</a:t>
            </a:r>
            <a:r>
              <a:rPr lang="en-US" sz="4400" b="1" i="1"/>
              <a:t>w)</a:t>
            </a:r>
            <a:r>
              <a:rPr lang="en-US" sz="4400" i="1"/>
              <a:t> = </a:t>
            </a:r>
            <a:r>
              <a:rPr lang="en-US" sz="5400" i="1"/>
              <a:t>∑ </a:t>
            </a:r>
            <a:r>
              <a:rPr lang="en-US" sz="4400" i="1"/>
              <a:t>{y</a:t>
            </a:r>
            <a:r>
              <a:rPr lang="en-US" sz="4400" i="1" baseline="-25000"/>
              <a:t>n</a:t>
            </a:r>
            <a:r>
              <a:rPr lang="en-US" sz="4400" i="1"/>
              <a:t> – t</a:t>
            </a:r>
            <a:r>
              <a:rPr lang="en-US" sz="4400" i="1" baseline="-25000"/>
              <a:t>n</a:t>
            </a:r>
            <a:r>
              <a:rPr lang="en-US" sz="4400" i="1"/>
              <a:t>}</a:t>
            </a:r>
            <a:r>
              <a:rPr lang="en-US" sz="4400" i="1" baseline="30000"/>
              <a:t>2 </a:t>
            </a:r>
            <a:r>
              <a:rPr lang="en-US" sz="4400" i="1"/>
              <a:t>+ </a:t>
            </a:r>
            <a:r>
              <a:rPr lang="el-GR" sz="4400" b="1" i="1">
                <a:solidFill>
                  <a:srgbClr val="FF0000"/>
                </a:solidFill>
              </a:rPr>
              <a:t>λ</a:t>
            </a:r>
            <a:r>
              <a:rPr lang="en-US" sz="4400" b="1" i="1">
                <a:solidFill>
                  <a:srgbClr val="FF0000"/>
                </a:solidFill>
              </a:rPr>
              <a:t>|w|</a:t>
            </a:r>
            <a:r>
              <a:rPr lang="en-US" sz="4400" b="1" i="1" baseline="30000">
                <a:solidFill>
                  <a:srgbClr val="FF0000"/>
                </a:solidFill>
              </a:rPr>
              <a:t>2</a:t>
            </a:r>
            <a:r>
              <a:rPr lang="en-US" sz="4400" i="1"/>
              <a:t> </a:t>
            </a:r>
            <a:endParaRPr lang="en-US" sz="4400" i="1" baseline="30000"/>
          </a:p>
        </p:txBody>
      </p:sp>
    </p:spTree>
    <p:extLst>
      <p:ext uri="{BB962C8B-B14F-4D97-AF65-F5344CB8AC3E}">
        <p14:creationId xmlns:p14="http://schemas.microsoft.com/office/powerpoint/2010/main" val="741296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582400" cy="914400"/>
          </a:xfrm>
        </p:spPr>
        <p:txBody>
          <a:bodyPr/>
          <a:lstStyle/>
          <a:p>
            <a:r>
              <a:rPr lang="en-GB" altLang="en-US"/>
              <a:t>Regularization: ln </a:t>
            </a:r>
            <a:r>
              <a:rPr lang="en-GB" alt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λ = -18  (i.e. λ=e</a:t>
            </a:r>
            <a:r>
              <a:rPr lang="en-GB" altLang="en-US" baseline="30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-18</a:t>
            </a:r>
            <a:r>
              <a:rPr lang="en-GB" alt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);</a:t>
            </a:r>
            <a:r>
              <a:rPr lang="en-GB" altLang="en-US"/>
              <a:t> 9</a:t>
            </a:r>
            <a:r>
              <a:rPr lang="en-GB" altLang="en-US" baseline="30000"/>
              <a:t>th</a:t>
            </a:r>
            <a:r>
              <a:rPr lang="en-GB" altLang="en-US"/>
              <a:t> Order </a:t>
            </a:r>
          </a:p>
        </p:txBody>
      </p:sp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4" y="1193800"/>
            <a:ext cx="7589592" cy="563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3458" y="1465254"/>
          <a:ext cx="372430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New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-5321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-0.77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45688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-31.97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-231630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-3.89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640042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6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-1061800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7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1042400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-45.95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8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-557682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-91.53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000" i="1" baseline="-25000">
                          <a:latin typeface="Comic Sans MS" panose="030F0702030302020204" pitchFamily="66" charset="0"/>
                        </a:rPr>
                        <a:t>9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125201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2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914400"/>
          </a:xfrm>
        </p:spPr>
        <p:txBody>
          <a:bodyPr/>
          <a:lstStyle/>
          <a:p>
            <a:r>
              <a:rPr lang="en-GB" altLang="en-US"/>
              <a:t>Regularization:   ERMS vs. ln λ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95400"/>
            <a:ext cx="11404600" cy="5181600"/>
          </a:xfrm>
        </p:spPr>
        <p:txBody>
          <a:bodyPr/>
          <a:lstStyle/>
          <a:p>
            <a:r>
              <a:rPr lang="en-US"/>
              <a:t>Right value of</a:t>
            </a:r>
            <a:br>
              <a:rPr lang="en-US"/>
            </a:br>
            <a:r>
              <a:rPr lang="en-GB" altLang="en-US"/>
              <a:t>λ is critical !</a:t>
            </a:r>
          </a:p>
          <a:p>
            <a:endParaRPr lang="en-GB" altLang="en-US"/>
          </a:p>
          <a:p>
            <a:r>
              <a:rPr lang="en-GB" altLang="en-US">
                <a:solidFill>
                  <a:srgbClr val="0000FF"/>
                </a:solidFill>
              </a:rPr>
              <a:t>Determining best</a:t>
            </a:r>
            <a:br>
              <a:rPr lang="en-GB" altLang="en-US">
                <a:solidFill>
                  <a:srgbClr val="0000FF"/>
                </a:solidFill>
              </a:rPr>
            </a:br>
            <a:r>
              <a:rPr lang="en-GB" altLang="en-US">
                <a:solidFill>
                  <a:srgbClr val="0000FF"/>
                </a:solidFill>
              </a:rPr>
              <a:t>values for all </a:t>
            </a:r>
            <a:br>
              <a:rPr lang="en-GB" altLang="en-US">
                <a:solidFill>
                  <a:srgbClr val="0000FF"/>
                </a:solidFill>
              </a:rPr>
            </a:br>
            <a:r>
              <a:rPr lang="en-GB" altLang="en-US">
                <a:solidFill>
                  <a:srgbClr val="0000FF"/>
                </a:solidFill>
              </a:rPr>
              <a:t>hyperparameters</a:t>
            </a:r>
            <a:br>
              <a:rPr lang="en-GB" altLang="en-US">
                <a:solidFill>
                  <a:srgbClr val="0000FF"/>
                </a:solidFill>
              </a:rPr>
            </a:br>
            <a:r>
              <a:rPr lang="en-GB" altLang="en-US">
                <a:solidFill>
                  <a:srgbClr val="0000FF"/>
                </a:solidFill>
              </a:rPr>
              <a:t>is empirical process</a:t>
            </a:r>
          </a:p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en-US"/>
              <a:t>IA 5LIL0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84" y="990600"/>
            <a:ext cx="7793616" cy="56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3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Regularization: ln </a:t>
            </a:r>
            <a:r>
              <a:rPr lang="en-GB" altLang="en-US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λ = 0</a:t>
            </a:r>
            <a:r>
              <a:rPr lang="en-GB" altLang="en-US"/>
              <a:t>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BA15F-5D4D-4E05-93D4-82F76A3CE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>
                <a:solidFill>
                  <a:srgbClr val="0000FF"/>
                </a:solidFill>
              </a:rPr>
              <a:t>What’s wrong</a:t>
            </a:r>
            <a:br>
              <a:rPr lang="en-GB" altLang="en-US">
                <a:solidFill>
                  <a:srgbClr val="0000FF"/>
                </a:solidFill>
              </a:rPr>
            </a:br>
            <a:r>
              <a:rPr lang="en-GB" altLang="en-US">
                <a:solidFill>
                  <a:srgbClr val="0000FF"/>
                </a:solidFill>
              </a:rPr>
              <a:t>here?</a:t>
            </a:r>
            <a:endParaRPr lang="nl-NL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1040923"/>
            <a:ext cx="7572374" cy="562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453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Polynomial Coefficients   </a:t>
            </a:r>
            <a:endParaRPr lang="en-GB" altLang="en-US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4" y="1600200"/>
            <a:ext cx="614997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5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Overfitting vs. Generalization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15" y="1134226"/>
            <a:ext cx="5474320" cy="547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4215718"/>
            <a:ext cx="3103935" cy="15754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72" y="1371600"/>
            <a:ext cx="2949513" cy="196229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94093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Types of learning: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30963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/>
              <a:t>Supervised</a:t>
            </a:r>
            <a:r>
              <a:rPr lang="en-US" sz="2800"/>
              <a:t>: Learning with a </a:t>
            </a:r>
            <a:r>
              <a:rPr lang="en-US" sz="2800" b="1">
                <a:solidFill>
                  <a:srgbClr val="00B050"/>
                </a:solidFill>
              </a:rPr>
              <a:t>labeled training</a:t>
            </a:r>
            <a:r>
              <a:rPr lang="en-US" sz="2800">
                <a:solidFill>
                  <a:srgbClr val="00B050"/>
                </a:solidFill>
              </a:rPr>
              <a:t> </a:t>
            </a:r>
            <a:r>
              <a:rPr lang="en-US" sz="2800"/>
              <a:t>set</a:t>
            </a:r>
          </a:p>
          <a:p>
            <a:pPr marL="914400" lvl="1" indent="-514350"/>
            <a:r>
              <a:rPr lang="en-US" sz="2400"/>
              <a:t>Example: email </a:t>
            </a:r>
            <a:r>
              <a:rPr lang="en-US" sz="2400" b="1" i="1"/>
              <a:t>classification</a:t>
            </a:r>
            <a:r>
              <a:rPr lang="en-US" sz="24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/>
              <a:t>with already labeled emails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/>
              <a:t>Unsupervised</a:t>
            </a:r>
            <a:r>
              <a:rPr lang="en-US" sz="2800"/>
              <a:t>: Discover </a:t>
            </a:r>
            <a:r>
              <a:rPr lang="en-US" sz="2800" b="1">
                <a:solidFill>
                  <a:srgbClr val="00B050"/>
                </a:solidFill>
              </a:rPr>
              <a:t>patterns</a:t>
            </a:r>
            <a:r>
              <a:rPr lang="en-US" sz="2800">
                <a:solidFill>
                  <a:srgbClr val="00B050"/>
                </a:solidFill>
              </a:rPr>
              <a:t> </a:t>
            </a:r>
            <a:r>
              <a:rPr lang="en-US" sz="2800"/>
              <a:t>in </a:t>
            </a:r>
            <a:r>
              <a:rPr lang="en-US" sz="2800" b="1">
                <a:solidFill>
                  <a:srgbClr val="00B050"/>
                </a:solidFill>
              </a:rPr>
              <a:t>unlabeled</a:t>
            </a:r>
            <a:r>
              <a:rPr lang="en-US" sz="2800">
                <a:solidFill>
                  <a:srgbClr val="00B050"/>
                </a:solidFill>
              </a:rPr>
              <a:t> </a:t>
            </a:r>
            <a:r>
              <a:rPr lang="en-US" sz="2800"/>
              <a:t>data</a:t>
            </a:r>
          </a:p>
          <a:p>
            <a:pPr marL="914400" lvl="1" indent="-514350"/>
            <a:r>
              <a:rPr lang="en-US" sz="2400"/>
              <a:t>Example: </a:t>
            </a:r>
            <a:r>
              <a:rPr lang="en-US" sz="2400" b="1" i="1"/>
              <a:t>cluster</a:t>
            </a:r>
            <a:r>
              <a:rPr lang="en-US" sz="2400">
                <a:solidFill>
                  <a:srgbClr val="BA6016"/>
                </a:solidFill>
              </a:rPr>
              <a:t> </a:t>
            </a:r>
            <a:r>
              <a:rPr lang="en-US" sz="2400"/>
              <a:t>similar documents based on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/>
              <a:t>Reinforcement learning</a:t>
            </a:r>
            <a:r>
              <a:rPr lang="en-US" sz="2800"/>
              <a:t>: learn to </a:t>
            </a:r>
            <a:r>
              <a:rPr lang="en-US" sz="2800" b="1">
                <a:solidFill>
                  <a:srgbClr val="00B050"/>
                </a:solidFill>
              </a:rPr>
              <a:t>act</a:t>
            </a:r>
            <a:r>
              <a:rPr lang="en-US" sz="2800" b="1"/>
              <a:t> </a:t>
            </a:r>
            <a:r>
              <a:rPr lang="en-US" sz="2800"/>
              <a:t>based on </a:t>
            </a:r>
            <a:r>
              <a:rPr lang="en-US" sz="2800" b="1">
                <a:solidFill>
                  <a:srgbClr val="00B050"/>
                </a:solidFill>
              </a:rPr>
              <a:t>feedback/reward</a:t>
            </a:r>
          </a:p>
          <a:p>
            <a:pPr marL="914400" lvl="1" indent="-514350"/>
            <a:r>
              <a:rPr lang="en-US" sz="2400"/>
              <a:t>Example: learn to play Go, </a:t>
            </a:r>
            <a:r>
              <a:rPr lang="en-US" sz="2400" b="1" i="1">
                <a:solidFill>
                  <a:srgbClr val="00B050"/>
                </a:solidFill>
              </a:rPr>
              <a:t>reward</a:t>
            </a:r>
            <a:r>
              <a:rPr lang="en-US" sz="2400">
                <a:solidFill>
                  <a:srgbClr val="00B050"/>
                </a:solidFill>
              </a:rPr>
              <a:t>: </a:t>
            </a:r>
            <a:r>
              <a:rPr lang="en-US" sz="2400" b="1" i="1">
                <a:solidFill>
                  <a:srgbClr val="00B050"/>
                </a:solidFill>
              </a:rPr>
              <a:t>win or lose </a:t>
            </a:r>
          </a:p>
          <a:p>
            <a:endParaRPr lang="en-US" sz="2800"/>
          </a:p>
        </p:txBody>
      </p:sp>
      <p:grpSp>
        <p:nvGrpSpPr>
          <p:cNvPr id="5" name="Group 4"/>
          <p:cNvGrpSpPr/>
          <p:nvPr/>
        </p:nvGrpSpPr>
        <p:grpSpPr>
          <a:xfrm>
            <a:off x="4007768" y="4040775"/>
            <a:ext cx="4332438" cy="2712177"/>
            <a:chOff x="2806700" y="3998831"/>
            <a:chExt cx="2539492" cy="1690769"/>
          </a:xfrm>
        </p:grpSpPr>
        <p:pic>
          <p:nvPicPr>
            <p:cNvPr id="6" name="Picture 5" descr="m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700" y="3998831"/>
              <a:ext cx="2539492" cy="14511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66292" y="5320268"/>
              <a:ext cx="1365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Regression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0105" y="4561036"/>
            <a:ext cx="2731223" cy="2108324"/>
            <a:chOff x="393134" y="4140200"/>
            <a:chExt cx="2007166" cy="1549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134" y="4140200"/>
              <a:ext cx="800100" cy="11176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87500" y="4229100"/>
              <a:ext cx="812800" cy="3429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class 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87500" y="4775200"/>
              <a:ext cx="8128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class B</a:t>
              </a:r>
              <a:endParaRPr lang="en-US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193234" y="4660900"/>
              <a:ext cx="322266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93644" y="5320268"/>
              <a:ext cx="164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Classification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832304" y="4633044"/>
            <a:ext cx="3264562" cy="1979290"/>
            <a:chOff x="5635074" y="4070350"/>
            <a:chExt cx="2670726" cy="1619250"/>
          </a:xfrm>
        </p:grpSpPr>
        <p:pic>
          <p:nvPicPr>
            <p:cNvPr id="15" name="Picture 14" descr="220px-Cluster-2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74" y="4070350"/>
              <a:ext cx="1870626" cy="12499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5074" y="4140200"/>
              <a:ext cx="800100" cy="11176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6435174" y="4660900"/>
              <a:ext cx="322266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13217" y="5320268"/>
              <a:ext cx="128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Clustering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D262-E254-4FA2-88EF-40346C0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example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B46A8A-580B-485A-868F-D9E564C5A445}"/>
              </a:ext>
            </a:extLst>
          </p:cNvPr>
          <p:cNvGrpSpPr/>
          <p:nvPr/>
        </p:nvGrpSpPr>
        <p:grpSpPr>
          <a:xfrm>
            <a:off x="3619948" y="1835505"/>
            <a:ext cx="4975129" cy="3657160"/>
            <a:chOff x="3619948" y="1813734"/>
            <a:chExt cx="4975129" cy="36571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92B97B-246C-4D1D-AFEB-84C19C489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948" y="1813734"/>
              <a:ext cx="4975129" cy="2800287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9E82811-15EB-49FB-B054-FBE1F325E28F}"/>
                </a:ext>
              </a:extLst>
            </p:cNvPr>
            <p:cNvSpPr/>
            <p:nvPr/>
          </p:nvSpPr>
          <p:spPr>
            <a:xfrm>
              <a:off x="3619948" y="4737003"/>
              <a:ext cx="4975129" cy="7338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AlphaGo: first superhuman Go player [3]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4C7890-16E3-4B73-B8C4-29FDEAE4FD45}"/>
              </a:ext>
            </a:extLst>
          </p:cNvPr>
          <p:cNvGrpSpPr/>
          <p:nvPr/>
        </p:nvGrpSpPr>
        <p:grpSpPr>
          <a:xfrm>
            <a:off x="5820000" y="1737360"/>
            <a:ext cx="5310922" cy="3755305"/>
            <a:chOff x="5820000" y="1813671"/>
            <a:chExt cx="5195830" cy="36739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03DE45A-2B08-4684-A015-16BE1FDD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000" y="1813671"/>
              <a:ext cx="5195830" cy="2800350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A2A821C-CA25-4EF7-A9CC-BB3FB8FD1161}"/>
                </a:ext>
              </a:extLst>
            </p:cNvPr>
            <p:cNvSpPr/>
            <p:nvPr/>
          </p:nvSpPr>
          <p:spPr>
            <a:xfrm>
              <a:off x="5820000" y="4769608"/>
              <a:ext cx="5195830" cy="7179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AlphaGo Zero: learning from scratch [4]</a:t>
              </a: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674FAF5-1257-4F56-A253-86BCF94F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289F-2AC4-4C9A-8696-4D9A144CE418}" type="slidenum">
              <a:rPr lang="en-US" smtClean="0"/>
              <a:t>28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167E9-AB59-4790-8BFB-6BF2DC35CA76}"/>
              </a:ext>
            </a:extLst>
          </p:cNvPr>
          <p:cNvSpPr txBox="1"/>
          <p:nvPr/>
        </p:nvSpPr>
        <p:spPr>
          <a:xfrm>
            <a:off x="838198" y="6115624"/>
            <a:ext cx="1109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[3] Silver, D. et al. </a:t>
            </a:r>
            <a:r>
              <a:rPr lang="en-GB" sz="1600" i="1" dirty="0"/>
              <a:t>Mastering the game of Go with deep neural networks and tree search</a:t>
            </a:r>
            <a:r>
              <a:rPr lang="en-US" sz="1600" dirty="0"/>
              <a:t>. Nature’16</a:t>
            </a:r>
            <a:endParaRPr lang="en-US" sz="16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453F18-E3A4-4D3B-BF4D-3BEA7D5F8FB2}"/>
              </a:ext>
            </a:extLst>
          </p:cNvPr>
          <p:cNvSpPr txBox="1"/>
          <p:nvPr/>
        </p:nvSpPr>
        <p:spPr>
          <a:xfrm>
            <a:off x="838198" y="6382921"/>
            <a:ext cx="1109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[4] Silver, D. et al. </a:t>
            </a:r>
            <a:r>
              <a:rPr lang="en-GB" sz="1600" i="1" dirty="0"/>
              <a:t>Mastering the game of Go without human knowledge</a:t>
            </a:r>
            <a:r>
              <a:rPr lang="en-US" sz="1600" dirty="0"/>
              <a:t>. Nature’18</a:t>
            </a:r>
            <a:endParaRPr lang="en-US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8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86"/>
    </mc:Choice>
    <mc:Fallback xmlns="">
      <p:transition spd="slow" advTm="68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25 7.40741E-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Overview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11404600" cy="5181600"/>
          </a:xfrm>
        </p:spPr>
        <p:txBody>
          <a:bodyPr/>
          <a:lstStyle/>
          <a:p>
            <a:r>
              <a:rPr lang="nl-NL"/>
              <a:t>Motivation and overview of Deep Learning</a:t>
            </a:r>
          </a:p>
          <a:p>
            <a:r>
              <a:rPr lang="nl-NL"/>
              <a:t>What is learning ?</a:t>
            </a:r>
          </a:p>
          <a:p>
            <a:r>
              <a:rPr lang="nl-NL" b="1">
                <a:solidFill>
                  <a:schemeClr val="accent2"/>
                </a:solidFill>
              </a:rPr>
              <a:t>Deep Neural Networks (DNN)s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Principles of operation &amp; Terminology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Neuron &amp; Layers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See article and slides of the Eyeriss group</a:t>
            </a:r>
          </a:p>
          <a:p>
            <a:pPr lvl="2"/>
            <a:r>
              <a:rPr lang="nl-NL" i="1">
                <a:solidFill>
                  <a:schemeClr val="accent2"/>
                </a:solidFill>
              </a:rPr>
              <a:t>Efficient Processing of DNNs: A Tutorial and Survey</a:t>
            </a:r>
            <a:br>
              <a:rPr lang="nl-NL" i="1">
                <a:solidFill>
                  <a:schemeClr val="accent2"/>
                </a:solidFill>
              </a:rPr>
            </a:br>
            <a:r>
              <a:rPr lang="nl-NL" i="1">
                <a:solidFill>
                  <a:schemeClr val="accent2"/>
                </a:solidFill>
              </a:rPr>
              <a:t>Vivienne Sze e.a., arXiv 2017</a:t>
            </a:r>
          </a:p>
          <a:p>
            <a:pPr lvl="2"/>
            <a:r>
              <a:rPr lang="nl-NL" i="1">
                <a:solidFill>
                  <a:schemeClr val="accent2"/>
                </a:solidFill>
              </a:rPr>
              <a:t>http://eyeriss.mit.edu/tutorial.html</a:t>
            </a:r>
          </a:p>
          <a:p>
            <a:r>
              <a:rPr lang="nl-NL"/>
              <a:t>Convolutional Neural Networks</a:t>
            </a:r>
          </a:p>
          <a:p>
            <a:r>
              <a:rPr lang="nl-NL"/>
              <a:t>Network examples</a:t>
            </a:r>
          </a:p>
          <a:p>
            <a:endParaRPr lang="nl-NL"/>
          </a:p>
          <a:p>
            <a:endParaRPr lang="nl-NL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 descr="Yellow seats in the stadium">
            <a:extLst>
              <a:ext uri="{FF2B5EF4-FFF2-40B4-BE49-F238E27FC236}">
                <a16:creationId xmlns:a16="http://schemas.microsoft.com/office/drawing/2014/main" id="{E4D0E996-A313-4410-910C-B98F9107C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18" y="4720936"/>
            <a:ext cx="3201182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84C0C-257F-485D-AFD0-5232B671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9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437B6BC-3C9E-4B5B-ADD0-241C33A6F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23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C2E435-D837-46EC-8044-EAA418B10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#1: Japan’s Fugaku Supercomputer (Nov 2021)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91815-4E50-4E49-A582-1B692C6B9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BF2A5-E1BD-4409-84F8-0AE4E2CE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BE103-69D0-4A34-B4A7-A16ED6694D2A}"/>
              </a:ext>
            </a:extLst>
          </p:cNvPr>
          <p:cNvSpPr txBox="1"/>
          <p:nvPr/>
        </p:nvSpPr>
        <p:spPr>
          <a:xfrm>
            <a:off x="7552212" y="5526107"/>
            <a:ext cx="4275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7.6 M processor cores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/>
                </a:solidFill>
              </a:rPr>
              <a:t>5 PetaByte main memory </a:t>
            </a:r>
            <a:endParaRPr lang="nl-NL" sz="280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08BA04-EE72-495B-B4BD-B9CADA638467}"/>
              </a:ext>
            </a:extLst>
          </p:cNvPr>
          <p:cNvSpPr txBox="1"/>
          <p:nvPr/>
        </p:nvSpPr>
        <p:spPr>
          <a:xfrm>
            <a:off x="3505200" y="2743200"/>
            <a:ext cx="5514651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Although it can simulate huge DNNs</a:t>
            </a:r>
          </a:p>
          <a:p>
            <a:pPr algn="ctr"/>
            <a:r>
              <a:rPr lang="en-US" sz="2800"/>
              <a:t>it’s not our example. Why not?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22396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  <a:r>
              <a:rPr lang="en-US"/>
              <a:t>, a quick tour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40768"/>
            <a:ext cx="10657184" cy="4362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3A471-7111-471F-830C-382105920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1052736"/>
            <a:ext cx="8424936" cy="4060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3243A-3BB2-40D0-B8BD-38D18CBA1D2A}"/>
              </a:ext>
            </a:extLst>
          </p:cNvPr>
          <p:cNvSpPr txBox="1"/>
          <p:nvPr/>
        </p:nvSpPr>
        <p:spPr>
          <a:xfrm>
            <a:off x="9494051" y="116632"/>
            <a:ext cx="249728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Simple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Detect face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Training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 M images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951 parameters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Training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&lt; 1 </a:t>
            </a:r>
            <a:r>
              <a:rPr lang="en-US" sz="2400" dirty="0"/>
              <a:t>day</a:t>
            </a:r>
          </a:p>
          <a:p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35360" y="5001038"/>
            <a:ext cx="6312179" cy="1837167"/>
            <a:chOff x="2567608" y="4884406"/>
            <a:chExt cx="6312179" cy="1837167"/>
          </a:xfrm>
        </p:grpSpPr>
        <p:pic>
          <p:nvPicPr>
            <p:cNvPr id="10" name="Content Placeholder 6">
              <a:extLst>
                <a:ext uri="{FF2B5EF4-FFF2-40B4-BE49-F238E27FC236}">
                  <a16:creationId xmlns:a16="http://schemas.microsoft.com/office/drawing/2014/main" id="{A30D6AEC-9A1C-4579-9A79-6779D4E51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40" t="18807" r="70447" b="5964"/>
            <a:stretch/>
          </p:blipFill>
          <p:spPr>
            <a:xfrm>
              <a:off x="3287688" y="4884406"/>
              <a:ext cx="381000" cy="1524000"/>
            </a:xfrm>
            <a:prstGeom prst="rect">
              <a:avLst/>
            </a:prstGeom>
          </p:spPr>
        </p:pic>
        <p:pic>
          <p:nvPicPr>
            <p:cNvPr id="11" name="Content Placeholder 6">
              <a:extLst>
                <a:ext uri="{FF2B5EF4-FFF2-40B4-BE49-F238E27FC236}">
                  <a16:creationId xmlns:a16="http://schemas.microsoft.com/office/drawing/2014/main" id="{30C08945-399D-491D-8FC6-C8262D4DE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74" t="18295" r="1072" b="5194"/>
            <a:stretch/>
          </p:blipFill>
          <p:spPr bwMode="auto">
            <a:xfrm>
              <a:off x="7125822" y="4892627"/>
              <a:ext cx="1498601" cy="1524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Content Placeholder 6">
              <a:extLst>
                <a:ext uri="{FF2B5EF4-FFF2-40B4-BE49-F238E27FC236}">
                  <a16:creationId xmlns:a16="http://schemas.microsoft.com/office/drawing/2014/main" id="{F862F6AE-4B68-4D1D-9EEF-B0EA5AE72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0" t="18807" r="37080" b="21068"/>
            <a:stretch/>
          </p:blipFill>
          <p:spPr bwMode="auto">
            <a:xfrm>
              <a:off x="4853302" y="4900964"/>
              <a:ext cx="1414455" cy="150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79C499-1FAC-4F54-9D24-81A0F0C64FF2}"/>
                </a:ext>
              </a:extLst>
            </p:cNvPr>
            <p:cNvSpPr txBox="1"/>
            <p:nvPr/>
          </p:nvSpPr>
          <p:spPr>
            <a:xfrm>
              <a:off x="2567608" y="6348372"/>
              <a:ext cx="1948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rbel" panose="020B0503020204020204" pitchFamily="34" charset="0"/>
                </a:rPr>
                <a:t>Low-level features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2C7F75-707C-4920-A9FF-71D957311EF9}"/>
                </a:ext>
              </a:extLst>
            </p:cNvPr>
            <p:cNvSpPr txBox="1"/>
            <p:nvPr/>
          </p:nvSpPr>
          <p:spPr>
            <a:xfrm>
              <a:off x="4595126" y="6352241"/>
              <a:ext cx="1905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rbel" panose="020B0503020204020204" pitchFamily="34" charset="0"/>
                </a:rPr>
                <a:t>Mid-level features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D4E90-5C69-4953-9AAA-4839DCEBCA12}"/>
                </a:ext>
              </a:extLst>
            </p:cNvPr>
            <p:cNvSpPr txBox="1"/>
            <p:nvPr/>
          </p:nvSpPr>
          <p:spPr>
            <a:xfrm>
              <a:off x="6888088" y="6352241"/>
              <a:ext cx="1991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rbel" panose="020B0503020204020204" pitchFamily="34" charset="0"/>
                </a:rPr>
                <a:t>High-level features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645417"/>
            <a:ext cx="2743200" cy="212583"/>
          </a:xfrm>
          <a:prstGeom prst="rect">
            <a:avLst/>
          </a:prstGeom>
        </p:spPr>
        <p:txBody>
          <a:bodyPr/>
          <a:lstStyle/>
          <a:p>
            <a:pPr algn="r"/>
            <a:fld id="{84A49FD5-3C98-40B3-9857-C31556F9EF89}" type="slidenum">
              <a:rPr lang="en-US" sz="1000" smtClean="0"/>
              <a:pPr algn="r"/>
              <a:t>30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666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9453 2.59259E-6 C 0.28164 2.59259E-6 0.38984 0.09421 0.38984 0.17106 L 0.38984 0.3432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1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F02E-2A5A-434E-AB90-4BA4D56C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network as a deep loop-nest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A39B-1899-489C-A371-5F07FC1E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134226"/>
            <a:ext cx="11468346" cy="57358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0070C0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>
              <a:solidFill>
                <a:srgbClr val="0070C0"/>
              </a:solidFill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b="1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l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layers: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o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output_maps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input_maps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x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columns[l]: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y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b="1" dirty="0">
                <a:solidFill>
                  <a:schemeClr val="accent1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rows[l]: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  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kx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kernel_widht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    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for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ky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b="1" dirty="0">
                <a:solidFill>
                  <a:schemeClr val="accent1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kernel_height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      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out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[l][o][x][y] +=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in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[l][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][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x+kx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][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y+ky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 * </a:t>
            </a:r>
            <a:r>
              <a:rPr lang="en-US" sz="2000" b="1" dirty="0">
                <a:solidFill>
                  <a:srgbClr val="7030A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w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[l][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i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][o][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kx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][</a:t>
            </a:r>
            <a:r>
              <a:rPr lang="en-US" sz="2000" dirty="0" err="1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ky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          </a:t>
            </a:r>
            <a:r>
              <a:rPr lang="en-US" sz="2000" b="1">
                <a:solidFill>
                  <a:srgbClr val="7030A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fout</a:t>
            </a:r>
            <a:r>
              <a:rPr lang="en-US" sz="200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[l][o][x][y]= f_act(</a:t>
            </a:r>
            <a:r>
              <a:rPr lang="en-US" sz="2000" b="1">
                <a:solidFill>
                  <a:srgbClr val="7030A0"/>
                </a:solidFill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out</a:t>
            </a:r>
            <a:r>
              <a:rPr lang="en-US" sz="200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[l</a:t>
            </a:r>
            <a:r>
              <a:rPr lang="en-US" sz="2000" dirty="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][o][x][</a:t>
            </a:r>
            <a:r>
              <a:rPr lang="en-US" sz="2000">
                <a:latin typeface="Consolas" panose="020B0609020204030204" pitchFamily="49" charset="0"/>
                <a:ea typeface="Courier New"/>
                <a:cs typeface="Consolas" panose="020B0609020204030204" pitchFamily="49" charset="0"/>
                <a:sym typeface="Courier New"/>
              </a:rPr>
              <a:t>y])</a:t>
            </a:r>
            <a:endParaRPr lang="en-US" sz="2000" dirty="0">
              <a:latin typeface="Consolas" panose="020B0609020204030204" pitchFamily="49" charset="0"/>
              <a:ea typeface="Courier New"/>
              <a:cs typeface="Consolas" panose="020B0609020204030204" pitchFamily="49" charset="0"/>
              <a:sym typeface="Courier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A6628-193C-4D6C-A7DB-5F27A4B92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48"/>
          <a:stretch/>
        </p:blipFill>
        <p:spPr>
          <a:xfrm>
            <a:off x="2690782" y="1187126"/>
            <a:ext cx="4675513" cy="2531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013D1-06AB-460A-AB0E-A3446D4B5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5" y="1032626"/>
            <a:ext cx="1555220" cy="2685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4F9B5-01FB-4947-93F3-366C82FEC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295" y="1531767"/>
            <a:ext cx="4502670" cy="27016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486400" y="1219200"/>
            <a:ext cx="6324600" cy="5257800"/>
          </a:xfrm>
        </p:spPr>
        <p:txBody>
          <a:bodyPr/>
          <a:lstStyle/>
          <a:p>
            <a:r>
              <a:rPr lang="en-US"/>
              <a:t>The basic computational unit of the brain is a </a:t>
            </a:r>
            <a:r>
              <a:rPr lang="en-US" b="1"/>
              <a:t>neuron</a:t>
            </a:r>
          </a:p>
          <a:p>
            <a:pPr lvl="1"/>
            <a:r>
              <a:rPr lang="en-US"/>
              <a:t>about 80 Billion neurons in our brain</a:t>
            </a:r>
          </a:p>
          <a:p>
            <a:pPr lvl="1"/>
            <a:r>
              <a:rPr lang="en-US"/>
              <a:t>Neurons are connected with about </a:t>
            </a:r>
            <a:r>
              <a:rPr lang="en-US" b="1"/>
              <a:t>10</a:t>
            </a:r>
            <a:r>
              <a:rPr lang="en-US" b="1" baseline="30000"/>
              <a:t>14</a:t>
            </a:r>
            <a:r>
              <a:rPr lang="en-US" b="1"/>
              <a:t> – 10</a:t>
            </a:r>
            <a:r>
              <a:rPr lang="en-US" b="1" baseline="30000"/>
              <a:t>15</a:t>
            </a:r>
            <a:r>
              <a:rPr lang="en-US" b="1"/>
              <a:t> synapses</a:t>
            </a:r>
          </a:p>
          <a:p>
            <a:pPr lvl="1"/>
            <a:r>
              <a:rPr lang="en-US"/>
              <a:t>Neurons receive input signals from </a:t>
            </a:r>
            <a:r>
              <a:rPr lang="en-US" b="1"/>
              <a:t>dendrites </a:t>
            </a:r>
            <a:r>
              <a:rPr lang="en-US"/>
              <a:t>and produce output signal along </a:t>
            </a:r>
            <a:r>
              <a:rPr lang="en-US" b="1"/>
              <a:t>axon</a:t>
            </a:r>
            <a:r>
              <a:rPr lang="en-US"/>
              <a:t>, which interact with the dendrites of other neurons via </a:t>
            </a:r>
            <a:r>
              <a:rPr lang="en-US" b="1"/>
              <a:t>synaptic weights</a:t>
            </a:r>
          </a:p>
          <a:p>
            <a:r>
              <a:rPr lang="en-US"/>
              <a:t>Synaptic </a:t>
            </a:r>
            <a:r>
              <a:rPr lang="en-US" b="1"/>
              <a:t>weights</a:t>
            </a:r>
            <a:r>
              <a:rPr lang="en-US"/>
              <a:t> – learnable &amp; control influence strength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Our Brain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559982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61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Artificial Neuron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6074-5F4F-4F2A-A539-4D61854B052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1199020"/>
            <a:ext cx="9620250" cy="516844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6E0CDB-85E5-407D-8E67-4A0294C106FE}"/>
              </a:ext>
            </a:extLst>
          </p:cNvPr>
          <p:cNvCxnSpPr>
            <a:cxnSpLocks/>
          </p:cNvCxnSpPr>
          <p:nvPr/>
        </p:nvCxnSpPr>
        <p:spPr>
          <a:xfrm>
            <a:off x="10287000" y="2286000"/>
            <a:ext cx="0" cy="914400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365ADC-1166-48B0-902E-12D46E0FF3A8}"/>
              </a:ext>
            </a:extLst>
          </p:cNvPr>
          <p:cNvSpPr txBox="1"/>
          <p:nvPr/>
        </p:nvSpPr>
        <p:spPr>
          <a:xfrm>
            <a:off x="9071706" y="1365735"/>
            <a:ext cx="2278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extra parameter:</a:t>
            </a:r>
            <a:br>
              <a:rPr lang="en-US" i="1"/>
            </a:br>
            <a:r>
              <a:rPr lang="en-US" i="1"/>
              <a:t>bias b</a:t>
            </a:r>
            <a:endParaRPr lang="nl-NL" i="1"/>
          </a:p>
        </p:txBody>
      </p:sp>
    </p:spTree>
    <p:extLst>
      <p:ext uri="{BB962C8B-B14F-4D97-AF65-F5344CB8AC3E}">
        <p14:creationId xmlns:p14="http://schemas.microsoft.com/office/powerpoint/2010/main" val="175827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Neurons, structured in (hidden and output) Layers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13851"/>
            <a:ext cx="7467600" cy="49699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219200"/>
            <a:ext cx="455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Weights represent synaptic strength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35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6313" cy="5275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Neuron calculation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53400" y="2743200"/>
            <a:ext cx="3632200" cy="3733800"/>
          </a:xfrm>
        </p:spPr>
        <p:txBody>
          <a:bodyPr/>
          <a:lstStyle/>
          <a:p>
            <a:r>
              <a:rPr lang="nl-NL"/>
              <a:t>All neurons perform same type of calculation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5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Fully vs Sparsely connected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219200"/>
            <a:ext cx="87915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7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Feedforward vs Feedback connections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663087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NN Classification: Class probability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5105400"/>
            <a:ext cx="11404600" cy="1371600"/>
          </a:xfrm>
        </p:spPr>
        <p:txBody>
          <a:bodyPr/>
          <a:lstStyle/>
          <a:p>
            <a:r>
              <a:rPr lang="nl-NL"/>
              <a:t>Input: Image</a:t>
            </a:r>
          </a:p>
          <a:p>
            <a:r>
              <a:rPr lang="nl-NL"/>
              <a:t>Output: Class probability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863917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91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 noProof="0"/>
              <a:t>Overview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11404600" cy="5181600"/>
          </a:xfrm>
        </p:spPr>
        <p:txBody>
          <a:bodyPr/>
          <a:lstStyle/>
          <a:p>
            <a:r>
              <a:rPr lang="nl-NL"/>
              <a:t>Motivation and overview of Deep Learning</a:t>
            </a:r>
          </a:p>
          <a:p>
            <a:r>
              <a:rPr lang="nl-NL"/>
              <a:t>What is learning ?</a:t>
            </a:r>
          </a:p>
          <a:p>
            <a:r>
              <a:rPr lang="nl-NL"/>
              <a:t>Deep Neural Networks (DNN)s: operating principles</a:t>
            </a:r>
          </a:p>
          <a:p>
            <a:r>
              <a:rPr lang="nl-NL" b="1">
                <a:solidFill>
                  <a:schemeClr val="accent2"/>
                </a:solidFill>
              </a:rPr>
              <a:t>Convolutional Neural Networks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Neuron structure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Multiple input and output feature maps (fmaps)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Sliding window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Equations for DNN convolution &amp; Code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Activation functions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Fully Connected (FC) layer</a:t>
            </a:r>
          </a:p>
          <a:p>
            <a:r>
              <a:rPr lang="nl-NL"/>
              <a:t>Network examples</a:t>
            </a:r>
          </a:p>
          <a:p>
            <a:endParaRPr lang="nl-NL"/>
          </a:p>
          <a:p>
            <a:endParaRPr lang="nl-NL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9" name="Picture 8" descr="Yellow seats in the stadium">
            <a:extLst>
              <a:ext uri="{FF2B5EF4-FFF2-40B4-BE49-F238E27FC236}">
                <a16:creationId xmlns:a16="http://schemas.microsoft.com/office/drawing/2014/main" id="{E4D0E996-A313-4410-910C-B98F9107C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18" y="4720936"/>
            <a:ext cx="3201182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C9FBB-D0E7-4B4F-8D7C-1F2DE0617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5C94-ED99-4125-9CA0-271A15EA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223541"/>
            <a:ext cx="11808542" cy="91068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Inspiration: Our Brain is extremely powerful &amp; efficient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4C429-514D-4CA8-B92A-FAF6DDB7A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15" y="1253355"/>
            <a:ext cx="4514545" cy="4767872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Power = 20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Watt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Speed = 1000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Op/s*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Energy/operation =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Power / Speed =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2x10</a:t>
            </a:r>
            <a:r>
              <a:rPr lang="en-US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pJ/operation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Compare to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Fugaku</a:t>
            </a:r>
          </a:p>
          <a:p>
            <a:pPr lvl="1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Power = 30 MW</a:t>
            </a:r>
          </a:p>
          <a:p>
            <a:pPr lvl="1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Peak = 537 PetaFlop/s</a:t>
            </a:r>
          </a:p>
          <a:p>
            <a:pPr lvl="1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Energy/op. =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pJ/op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39" y="998432"/>
            <a:ext cx="7469982" cy="5975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000024"/>
            <a:ext cx="3025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*</a:t>
            </a:r>
            <a:r>
              <a:rPr lang="en-US" sz="1600" i="1"/>
              <a:t>Tim Dettmers:</a:t>
            </a:r>
            <a:endParaRPr lang="en-US" sz="1600" i="1" dirty="0"/>
          </a:p>
          <a:p>
            <a:r>
              <a:rPr lang="en-US" sz="1600" i="1"/>
              <a:t>"making </a:t>
            </a:r>
            <a:r>
              <a:rPr lang="en-US" sz="1600" i="1" dirty="0"/>
              <a:t>deep </a:t>
            </a:r>
            <a:r>
              <a:rPr lang="en-US" sz="1600" i="1"/>
              <a:t>learning accessible"</a:t>
            </a:r>
            <a:endParaRPr lang="en-US" sz="1600" i="1" dirty="0"/>
          </a:p>
          <a:p>
            <a:r>
              <a:rPr lang="en-US" sz="1600" i="1" dirty="0"/>
              <a:t>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t>4</a:t>
            </a:fld>
            <a:endParaRPr lang="en-US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745064" y="2590800"/>
            <a:ext cx="6694336" cy="159953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31441" y="1463577"/>
            <a:ext cx="1366065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6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816000" y="319237"/>
            <a:ext cx="10564400" cy="5260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"/>
              <a:t>Artificial Neuron Model</a:t>
            </a:r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3556551" y="1835000"/>
            <a:ext cx="2882800" cy="27228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15" name="Google Shape;215;p18"/>
          <p:cNvSpPr/>
          <p:nvPr/>
        </p:nvSpPr>
        <p:spPr>
          <a:xfrm>
            <a:off x="3830312" y="3026332"/>
            <a:ext cx="1144349" cy="208701"/>
          </a:xfrm>
          <a:custGeom>
            <a:avLst/>
            <a:gdLst/>
            <a:ahLst/>
            <a:cxnLst/>
            <a:rect l="l" t="t" r="r" b="b"/>
            <a:pathLst>
              <a:path w="44326" h="8084" extrusionOk="0">
                <a:moveTo>
                  <a:pt x="0" y="0"/>
                </a:moveTo>
                <a:lnTo>
                  <a:pt x="27878" y="0"/>
                </a:lnTo>
                <a:lnTo>
                  <a:pt x="44326" y="8084"/>
                </a:lnTo>
              </a:path>
            </a:pathLst>
          </a:cu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16" name="Google Shape;216;p18"/>
          <p:cNvSpPr/>
          <p:nvPr/>
        </p:nvSpPr>
        <p:spPr>
          <a:xfrm rot="10800000" flipH="1">
            <a:off x="3823110" y="3889454"/>
            <a:ext cx="1317089" cy="345479"/>
          </a:xfrm>
          <a:custGeom>
            <a:avLst/>
            <a:gdLst/>
            <a:ahLst/>
            <a:cxnLst/>
            <a:rect l="l" t="t" r="r" b="b"/>
            <a:pathLst>
              <a:path w="51017" h="13382" extrusionOk="0">
                <a:moveTo>
                  <a:pt x="0" y="0"/>
                </a:moveTo>
                <a:lnTo>
                  <a:pt x="28436" y="0"/>
                </a:lnTo>
                <a:lnTo>
                  <a:pt x="51017" y="13382"/>
                </a:lnTo>
              </a:path>
            </a:pathLst>
          </a:cu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17" name="Google Shape;217;p18"/>
          <p:cNvSpPr/>
          <p:nvPr/>
        </p:nvSpPr>
        <p:spPr>
          <a:xfrm>
            <a:off x="3823110" y="2616095"/>
            <a:ext cx="1317089" cy="345479"/>
          </a:xfrm>
          <a:custGeom>
            <a:avLst/>
            <a:gdLst/>
            <a:ahLst/>
            <a:cxnLst/>
            <a:rect l="l" t="t" r="r" b="b"/>
            <a:pathLst>
              <a:path w="51017" h="13382" extrusionOk="0">
                <a:moveTo>
                  <a:pt x="0" y="0"/>
                </a:moveTo>
                <a:lnTo>
                  <a:pt x="28436" y="0"/>
                </a:lnTo>
                <a:lnTo>
                  <a:pt x="51017" y="13382"/>
                </a:lnTo>
              </a:path>
            </a:pathLst>
          </a:cu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18" name="Google Shape;218;p18"/>
          <p:cNvSpPr/>
          <p:nvPr/>
        </p:nvSpPr>
        <p:spPr>
          <a:xfrm>
            <a:off x="4965539" y="2789653"/>
            <a:ext cx="1270400" cy="1270400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pic>
        <p:nvPicPr>
          <p:cNvPr id="219" name="Google Shape;2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3217" y="3867312"/>
            <a:ext cx="930835" cy="25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217" y="2284868"/>
            <a:ext cx="930835" cy="26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217" y="2730888"/>
            <a:ext cx="930835" cy="26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067" y="3143271"/>
            <a:ext cx="524504" cy="56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18"/>
          <p:cNvCxnSpPr>
            <a:stCxn id="218" idx="6"/>
          </p:cNvCxnSpPr>
          <p:nvPr/>
        </p:nvCxnSpPr>
        <p:spPr>
          <a:xfrm>
            <a:off x="6235939" y="3424853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" name="Google Shape;224;p18"/>
          <p:cNvSpPr/>
          <p:nvPr/>
        </p:nvSpPr>
        <p:spPr>
          <a:xfrm>
            <a:off x="6802595" y="2777249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25" name="Google Shape;225;p18"/>
          <p:cNvCxnSpPr/>
          <p:nvPr/>
        </p:nvCxnSpPr>
        <p:spPr>
          <a:xfrm>
            <a:off x="7437819" y="2961560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Google Shape;226;p18"/>
          <p:cNvCxnSpPr/>
          <p:nvPr/>
        </p:nvCxnSpPr>
        <p:spPr>
          <a:xfrm rot="10800000">
            <a:off x="7437772" y="2993075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8"/>
          <p:cNvCxnSpPr/>
          <p:nvPr/>
        </p:nvCxnSpPr>
        <p:spPr>
          <a:xfrm rot="10800000" flipH="1">
            <a:off x="7047355" y="3421301"/>
            <a:ext cx="394400" cy="116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8"/>
          <p:cNvCxnSpPr/>
          <p:nvPr/>
        </p:nvCxnSpPr>
        <p:spPr>
          <a:xfrm rot="10800000" flipH="1">
            <a:off x="7437819" y="2977207"/>
            <a:ext cx="438400" cy="43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8"/>
          <p:cNvCxnSpPr/>
          <p:nvPr/>
        </p:nvCxnSpPr>
        <p:spPr>
          <a:xfrm>
            <a:off x="8073044" y="3424861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" name="Google Shape;230;p18"/>
          <p:cNvSpPr txBox="1"/>
          <p:nvPr/>
        </p:nvSpPr>
        <p:spPr>
          <a:xfrm>
            <a:off x="6858000" y="4495800"/>
            <a:ext cx="2628383" cy="6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l" sz="2800">
                <a:latin typeface="Cambria"/>
                <a:ea typeface="Cambria"/>
                <a:cs typeface="Cambria"/>
                <a:sym typeface="Cambria"/>
              </a:rPr>
              <a:t>Activation function: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l" sz="2800">
                <a:latin typeface="Cambria"/>
                <a:ea typeface="Cambria"/>
                <a:cs typeface="Cambria"/>
                <a:sym typeface="Cambria"/>
              </a:rPr>
              <a:t>Non Linear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l" sz="2800">
                <a:latin typeface="Cambria"/>
                <a:ea typeface="Cambria"/>
                <a:cs typeface="Cambria"/>
                <a:sym typeface="Cambria"/>
              </a:rPr>
              <a:t>Transformation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1" name="Google Shape;23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8127" y="3434134"/>
            <a:ext cx="228093" cy="2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24678" y="2910993"/>
            <a:ext cx="365349" cy="2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3939333" y="3373900"/>
            <a:ext cx="498632" cy="1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4419600" y="4572000"/>
            <a:ext cx="1996800" cy="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l" sz="2800">
                <a:latin typeface="Cambria"/>
                <a:ea typeface="Cambria"/>
                <a:cs typeface="Cambria"/>
                <a:sym typeface="Cambria"/>
              </a:rPr>
              <a:t>Dot Product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93460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>
            <a:spLocks noGrp="1"/>
          </p:cNvSpPr>
          <p:nvPr>
            <p:ph type="title"/>
          </p:nvPr>
        </p:nvSpPr>
        <p:spPr>
          <a:xfrm>
            <a:off x="816000" y="319237"/>
            <a:ext cx="10564400" cy="5260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"/>
              <a:t>Neuron Applied to Image Region</a:t>
            </a:r>
            <a:endParaRPr/>
          </a:p>
        </p:txBody>
      </p:sp>
      <p:pic>
        <p:nvPicPr>
          <p:cNvPr id="240" name="Google Shape;2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061" y="2793465"/>
            <a:ext cx="2363555" cy="135582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1" name="Google Shape;241;p19"/>
          <p:cNvSpPr/>
          <p:nvPr/>
        </p:nvSpPr>
        <p:spPr>
          <a:xfrm rot="4327444">
            <a:off x="5165813" y="2974838"/>
            <a:ext cx="1270537" cy="1270537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42" name="Google Shape;242;p19"/>
          <p:cNvSpPr/>
          <p:nvPr/>
        </p:nvSpPr>
        <p:spPr>
          <a:xfrm rot="1100963">
            <a:off x="5173983" y="2970795"/>
            <a:ext cx="1270604" cy="1270604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43" name="Google Shape;243;p19"/>
          <p:cNvSpPr/>
          <p:nvPr/>
        </p:nvSpPr>
        <p:spPr>
          <a:xfrm>
            <a:off x="5175288" y="2970920"/>
            <a:ext cx="1270400" cy="1270400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pic>
        <p:nvPicPr>
          <p:cNvPr id="244" name="Google Shape;2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049" y="3324537"/>
            <a:ext cx="524504" cy="56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9"/>
          <p:cNvCxnSpPr>
            <a:stCxn id="243" idx="6"/>
          </p:cNvCxnSpPr>
          <p:nvPr/>
        </p:nvCxnSpPr>
        <p:spPr>
          <a:xfrm>
            <a:off x="6445688" y="3606120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6" name="Google Shape;246;p19"/>
          <p:cNvSpPr/>
          <p:nvPr/>
        </p:nvSpPr>
        <p:spPr>
          <a:xfrm>
            <a:off x="6986577" y="2958516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47" name="Google Shape;247;p19"/>
          <p:cNvCxnSpPr/>
          <p:nvPr/>
        </p:nvCxnSpPr>
        <p:spPr>
          <a:xfrm>
            <a:off x="7621803" y="3142827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9"/>
          <p:cNvCxnSpPr/>
          <p:nvPr/>
        </p:nvCxnSpPr>
        <p:spPr>
          <a:xfrm rot="10800000">
            <a:off x="7621755" y="3174341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9"/>
          <p:cNvCxnSpPr/>
          <p:nvPr/>
        </p:nvCxnSpPr>
        <p:spPr>
          <a:xfrm rot="10800000" flipH="1">
            <a:off x="7231337" y="3602568"/>
            <a:ext cx="394400" cy="116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9"/>
          <p:cNvCxnSpPr/>
          <p:nvPr/>
        </p:nvCxnSpPr>
        <p:spPr>
          <a:xfrm rot="10800000" flipH="1">
            <a:off x="7621803" y="3158473"/>
            <a:ext cx="438400" cy="43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9"/>
          <p:cNvCxnSpPr/>
          <p:nvPr/>
        </p:nvCxnSpPr>
        <p:spPr>
          <a:xfrm>
            <a:off x="8257027" y="3606128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2" name="Google Shape;25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2110" y="3615401"/>
            <a:ext cx="228093" cy="2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8662" y="3092259"/>
            <a:ext cx="365349" cy="2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835633" y="2645222"/>
            <a:ext cx="3006459" cy="1733196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19"/>
          <p:cNvSpPr/>
          <p:nvPr/>
        </p:nvSpPr>
        <p:spPr>
          <a:xfrm>
            <a:off x="8844553" y="3468288"/>
            <a:ext cx="275600" cy="275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56" name="Google Shape;256;p19"/>
          <p:cNvCxnSpPr>
            <a:endCxn id="243" idx="2"/>
          </p:cNvCxnSpPr>
          <p:nvPr/>
        </p:nvCxnSpPr>
        <p:spPr>
          <a:xfrm rot="10800000" flipH="1">
            <a:off x="2108088" y="3606120"/>
            <a:ext cx="3067200" cy="12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" name="Google Shape;258;p19"/>
          <p:cNvSpPr/>
          <p:nvPr/>
        </p:nvSpPr>
        <p:spPr>
          <a:xfrm>
            <a:off x="1244375" y="3186351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59" name="Google Shape;259;p19"/>
          <p:cNvSpPr txBox="1">
            <a:spLocks noGrp="1"/>
          </p:cNvSpPr>
          <p:nvPr>
            <p:ph type="body" idx="1"/>
          </p:nvPr>
        </p:nvSpPr>
        <p:spPr>
          <a:xfrm>
            <a:off x="814200" y="4992100"/>
            <a:ext cx="10563600" cy="9332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57189">
              <a:spcBef>
                <a:spcPts val="551"/>
              </a:spcBef>
              <a:spcAft>
                <a:spcPts val="0"/>
              </a:spcAft>
              <a:buSzPts val="1800"/>
              <a:buChar char="●"/>
            </a:pPr>
            <a:r>
              <a:rPr lang="nl" sz="2800"/>
              <a:t>Neuron detects features in </a:t>
            </a:r>
            <a:r>
              <a:rPr lang="nl" sz="2800" b="1">
                <a:solidFill>
                  <a:srgbClr val="E69138"/>
                </a:solidFill>
              </a:rPr>
              <a:t>region</a:t>
            </a:r>
            <a:endParaRPr sz="2800" b="1">
              <a:solidFill>
                <a:srgbClr val="E69138"/>
              </a:solidFill>
            </a:endParaRPr>
          </a:p>
          <a:p>
            <a:pPr marL="609585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2800" u="sng"/>
              <a:t>Convolution: Same</a:t>
            </a:r>
            <a:r>
              <a:rPr lang="nl" sz="2800"/>
              <a:t> neuron applied to </a:t>
            </a:r>
            <a:r>
              <a:rPr lang="nl" sz="2800" u="sng"/>
              <a:t>all</a:t>
            </a:r>
            <a:r>
              <a:rPr lang="nl" sz="2800"/>
              <a:t> regions in the image yields an </a:t>
            </a:r>
            <a:r>
              <a:rPr lang="nl" sz="2800" b="1">
                <a:solidFill>
                  <a:schemeClr val="dk2"/>
                </a:solidFill>
              </a:rPr>
              <a:t>output</a:t>
            </a:r>
            <a:r>
              <a:rPr lang="nl" sz="2800"/>
              <a:t> </a:t>
            </a:r>
            <a:r>
              <a:rPr lang="nl" sz="2800" b="1">
                <a:solidFill>
                  <a:schemeClr val="dk2"/>
                </a:solidFill>
              </a:rPr>
              <a:t>feature map </a:t>
            </a:r>
            <a:br>
              <a:rPr lang="nl" sz="2800" b="1">
                <a:solidFill>
                  <a:schemeClr val="dk2"/>
                </a:solidFill>
              </a:rPr>
            </a:br>
            <a:r>
              <a:rPr lang="nl" sz="2800" b="1">
                <a:solidFill>
                  <a:schemeClr val="dk2"/>
                </a:solidFill>
              </a:rPr>
              <a:t>=&gt; translational invariance</a:t>
            </a:r>
            <a:endParaRPr sz="2800" b="1">
              <a:solidFill>
                <a:schemeClr val="dk2"/>
              </a:solidFill>
            </a:endParaRPr>
          </a:p>
        </p:txBody>
      </p:sp>
      <p:cxnSp>
        <p:nvCxnSpPr>
          <p:cNvPr id="260" name="Google Shape;260;p19"/>
          <p:cNvCxnSpPr/>
          <p:nvPr/>
        </p:nvCxnSpPr>
        <p:spPr>
          <a:xfrm rot="10800000">
            <a:off x="9893633" y="4253700"/>
            <a:ext cx="0" cy="118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19"/>
          <p:cNvCxnSpPr/>
          <p:nvPr/>
        </p:nvCxnSpPr>
        <p:spPr>
          <a:xfrm rot="10800000">
            <a:off x="2222184" y="4060133"/>
            <a:ext cx="2751600" cy="1016400"/>
          </a:xfrm>
          <a:prstGeom prst="straightConnector1">
            <a:avLst/>
          </a:prstGeom>
          <a:noFill/>
          <a:ln w="19050" cap="flat" cmpd="sng">
            <a:solidFill>
              <a:srgbClr val="E69138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95284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16000" y="319237"/>
            <a:ext cx="10564400" cy="5260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"/>
              <a:t>Input from multiple input (feature) maps</a:t>
            </a:r>
            <a:endParaRPr/>
          </a:p>
        </p:txBody>
      </p:sp>
      <p:pic>
        <p:nvPicPr>
          <p:cNvPr id="267" name="Google Shape;2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061" y="2793465"/>
            <a:ext cx="2363555" cy="135582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8" name="Google Shape;268;p20"/>
          <p:cNvSpPr/>
          <p:nvPr/>
        </p:nvSpPr>
        <p:spPr>
          <a:xfrm rot="4327444">
            <a:off x="5165813" y="2974838"/>
            <a:ext cx="1270537" cy="1270537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69" name="Google Shape;269;p20"/>
          <p:cNvSpPr/>
          <p:nvPr/>
        </p:nvSpPr>
        <p:spPr>
          <a:xfrm rot="3275290">
            <a:off x="5175411" y="2977165"/>
            <a:ext cx="1270171" cy="1270171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70" name="Google Shape;270;p20"/>
          <p:cNvSpPr/>
          <p:nvPr/>
        </p:nvSpPr>
        <p:spPr>
          <a:xfrm rot="2159812">
            <a:off x="5169463" y="2969281"/>
            <a:ext cx="1270628" cy="1270628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71" name="Google Shape;271;p20"/>
          <p:cNvSpPr/>
          <p:nvPr/>
        </p:nvSpPr>
        <p:spPr>
          <a:xfrm rot="1100963">
            <a:off x="5173983" y="2970795"/>
            <a:ext cx="1270604" cy="1270604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72" name="Google Shape;272;p20"/>
          <p:cNvSpPr/>
          <p:nvPr/>
        </p:nvSpPr>
        <p:spPr>
          <a:xfrm>
            <a:off x="5175288" y="2970920"/>
            <a:ext cx="1270400" cy="1270400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pic>
        <p:nvPicPr>
          <p:cNvPr id="273" name="Google Shape;2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049" y="3324537"/>
            <a:ext cx="524504" cy="56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0"/>
          <p:cNvCxnSpPr>
            <a:stCxn id="272" idx="6"/>
          </p:cNvCxnSpPr>
          <p:nvPr/>
        </p:nvCxnSpPr>
        <p:spPr>
          <a:xfrm>
            <a:off x="6445688" y="3606120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5" name="Google Shape;275;p20"/>
          <p:cNvSpPr/>
          <p:nvPr/>
        </p:nvSpPr>
        <p:spPr>
          <a:xfrm>
            <a:off x="6986577" y="2958516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76" name="Google Shape;276;p20"/>
          <p:cNvCxnSpPr/>
          <p:nvPr/>
        </p:nvCxnSpPr>
        <p:spPr>
          <a:xfrm>
            <a:off x="7621803" y="3142827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20"/>
          <p:cNvCxnSpPr/>
          <p:nvPr/>
        </p:nvCxnSpPr>
        <p:spPr>
          <a:xfrm rot="10800000">
            <a:off x="7621755" y="3174341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20"/>
          <p:cNvCxnSpPr/>
          <p:nvPr/>
        </p:nvCxnSpPr>
        <p:spPr>
          <a:xfrm rot="10800000" flipH="1">
            <a:off x="7231337" y="3602568"/>
            <a:ext cx="394400" cy="116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20"/>
          <p:cNvCxnSpPr/>
          <p:nvPr/>
        </p:nvCxnSpPr>
        <p:spPr>
          <a:xfrm rot="10800000" flipH="1">
            <a:off x="7621803" y="3158473"/>
            <a:ext cx="438400" cy="43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20"/>
          <p:cNvCxnSpPr/>
          <p:nvPr/>
        </p:nvCxnSpPr>
        <p:spPr>
          <a:xfrm>
            <a:off x="8257027" y="3606128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1" name="Google Shape;2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2110" y="3615401"/>
            <a:ext cx="228093" cy="2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8662" y="3092259"/>
            <a:ext cx="365349" cy="2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/>
          <p:nvPr/>
        </p:nvSpPr>
        <p:spPr>
          <a:xfrm>
            <a:off x="1663300" y="1817785"/>
            <a:ext cx="3006800" cy="1733200"/>
          </a:xfrm>
          <a:prstGeom prst="rect">
            <a:avLst/>
          </a:prstGeom>
          <a:solidFill>
            <a:srgbClr val="268BD2">
              <a:alpha val="3000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84" name="Google Shape;284;p20"/>
          <p:cNvSpPr/>
          <p:nvPr/>
        </p:nvSpPr>
        <p:spPr>
          <a:xfrm>
            <a:off x="2073543" y="2372644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85" name="Google Shape;285;p20"/>
          <p:cNvSpPr/>
          <p:nvPr/>
        </p:nvSpPr>
        <p:spPr>
          <a:xfrm>
            <a:off x="1504128" y="1976959"/>
            <a:ext cx="3006800" cy="1733200"/>
          </a:xfrm>
          <a:prstGeom prst="rect">
            <a:avLst/>
          </a:prstGeom>
          <a:solidFill>
            <a:srgbClr val="EEE8D5">
              <a:alpha val="3077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86" name="Google Shape;286;p20"/>
          <p:cNvCxnSpPr>
            <a:stCxn id="284" idx="3"/>
          </p:cNvCxnSpPr>
          <p:nvPr/>
        </p:nvCxnSpPr>
        <p:spPr>
          <a:xfrm>
            <a:off x="2937143" y="2804444"/>
            <a:ext cx="2372400" cy="348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7" name="Google Shape;287;p20"/>
          <p:cNvSpPr/>
          <p:nvPr/>
        </p:nvSpPr>
        <p:spPr>
          <a:xfrm>
            <a:off x="1344956" y="2136133"/>
            <a:ext cx="3006800" cy="1733200"/>
          </a:xfrm>
          <a:prstGeom prst="rect">
            <a:avLst/>
          </a:prstGeom>
          <a:solidFill>
            <a:srgbClr val="268BD2">
              <a:alpha val="3000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88" name="Google Shape;288;p20"/>
          <p:cNvCxnSpPr/>
          <p:nvPr/>
        </p:nvCxnSpPr>
        <p:spPr>
          <a:xfrm rot="10800000" flipH="1">
            <a:off x="1260755" y="2367829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20"/>
          <p:cNvCxnSpPr/>
          <p:nvPr/>
        </p:nvCxnSpPr>
        <p:spPr>
          <a:xfrm rot="10800000" flipH="1">
            <a:off x="2133749" y="2377253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0"/>
          <p:cNvCxnSpPr>
            <a:stCxn id="291" idx="3"/>
            <a:endCxn id="268" idx="3"/>
          </p:cNvCxnSpPr>
          <p:nvPr/>
        </p:nvCxnSpPr>
        <p:spPr>
          <a:xfrm>
            <a:off x="2781319" y="2961173"/>
            <a:ext cx="2454400" cy="359200"/>
          </a:xfrm>
          <a:prstGeom prst="curvedConnector3">
            <a:avLst>
              <a:gd name="adj1" fmla="val 48572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1" name="Google Shape;291;p20"/>
          <p:cNvSpPr/>
          <p:nvPr/>
        </p:nvSpPr>
        <p:spPr>
          <a:xfrm>
            <a:off x="1917719" y="2529373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92" name="Google Shape;292;p20"/>
          <p:cNvSpPr/>
          <p:nvPr/>
        </p:nvSpPr>
        <p:spPr>
          <a:xfrm>
            <a:off x="1185784" y="2295307"/>
            <a:ext cx="3006800" cy="1733200"/>
          </a:xfrm>
          <a:prstGeom prst="rect">
            <a:avLst/>
          </a:prstGeom>
          <a:solidFill>
            <a:srgbClr val="EEE8D5">
              <a:alpha val="3077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93" name="Google Shape;293;p20"/>
          <p:cNvCxnSpPr/>
          <p:nvPr/>
        </p:nvCxnSpPr>
        <p:spPr>
          <a:xfrm rot="10800000" flipH="1">
            <a:off x="1977587" y="2542824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20"/>
          <p:cNvSpPr/>
          <p:nvPr/>
        </p:nvSpPr>
        <p:spPr>
          <a:xfrm>
            <a:off x="1766988" y="2690417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295" name="Google Shape;295;p20"/>
          <p:cNvCxnSpPr/>
          <p:nvPr/>
        </p:nvCxnSpPr>
        <p:spPr>
          <a:xfrm rot="10800000" flipH="1">
            <a:off x="1828949" y="2691461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20"/>
          <p:cNvCxnSpPr>
            <a:stCxn id="297" idx="3"/>
            <a:endCxn id="270" idx="3"/>
          </p:cNvCxnSpPr>
          <p:nvPr/>
        </p:nvCxnSpPr>
        <p:spPr>
          <a:xfrm>
            <a:off x="2487737" y="3254133"/>
            <a:ext cx="2689600" cy="450000"/>
          </a:xfrm>
          <a:prstGeom prst="curvedConnector4">
            <a:avLst>
              <a:gd name="adj1" fmla="val 49853"/>
              <a:gd name="adj2" fmla="val 91689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8" name="Google Shape;298;p20"/>
          <p:cNvCxnSpPr>
            <a:stCxn id="294" idx="3"/>
            <a:endCxn id="269" idx="3"/>
          </p:cNvCxnSpPr>
          <p:nvPr/>
        </p:nvCxnSpPr>
        <p:spPr>
          <a:xfrm>
            <a:off x="2630588" y="3122217"/>
            <a:ext cx="2553600" cy="384400"/>
          </a:xfrm>
          <a:prstGeom prst="curvedConnector3">
            <a:avLst>
              <a:gd name="adj1" fmla="val 49827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7" name="Google Shape;297;p20"/>
          <p:cNvSpPr/>
          <p:nvPr/>
        </p:nvSpPr>
        <p:spPr>
          <a:xfrm>
            <a:off x="1624137" y="2822333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299" name="Google Shape;299;p20"/>
          <p:cNvSpPr/>
          <p:nvPr/>
        </p:nvSpPr>
        <p:spPr>
          <a:xfrm>
            <a:off x="1026612" y="2454481"/>
            <a:ext cx="3006800" cy="1733200"/>
          </a:xfrm>
          <a:prstGeom prst="rect">
            <a:avLst/>
          </a:prstGeom>
          <a:solidFill>
            <a:srgbClr val="268BD2">
              <a:alpha val="3000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00" name="Google Shape;300;p20"/>
          <p:cNvCxnSpPr/>
          <p:nvPr/>
        </p:nvCxnSpPr>
        <p:spPr>
          <a:xfrm rot="10800000" flipH="1">
            <a:off x="1670905" y="2847624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20"/>
          <p:cNvSpPr/>
          <p:nvPr/>
        </p:nvSpPr>
        <p:spPr>
          <a:xfrm>
            <a:off x="1450348" y="2993407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02" name="Google Shape;302;p20"/>
          <p:cNvCxnSpPr>
            <a:stCxn id="301" idx="3"/>
            <a:endCxn id="271" idx="3"/>
          </p:cNvCxnSpPr>
          <p:nvPr/>
        </p:nvCxnSpPr>
        <p:spPr>
          <a:xfrm>
            <a:off x="2313948" y="3425207"/>
            <a:ext cx="2927600" cy="466000"/>
          </a:xfrm>
          <a:prstGeom prst="curvedConnector4">
            <a:avLst>
              <a:gd name="adj1" fmla="val 48843"/>
              <a:gd name="adj2" fmla="val 106773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3" name="Google Shape;303;p20"/>
          <p:cNvPicPr preferRelativeResize="0"/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835633" y="2645222"/>
            <a:ext cx="3006459" cy="1733196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04" name="Google Shape;304;p20"/>
          <p:cNvCxnSpPr/>
          <p:nvPr/>
        </p:nvCxnSpPr>
        <p:spPr>
          <a:xfrm rot="10800000" flipH="1">
            <a:off x="1497809" y="3013195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20"/>
          <p:cNvSpPr/>
          <p:nvPr/>
        </p:nvSpPr>
        <p:spPr>
          <a:xfrm>
            <a:off x="1244375" y="3186351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06" name="Google Shape;306;p20"/>
          <p:cNvSpPr/>
          <p:nvPr/>
        </p:nvSpPr>
        <p:spPr>
          <a:xfrm>
            <a:off x="8844553" y="3468288"/>
            <a:ext cx="275600" cy="275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07" name="Google Shape;307;p20"/>
          <p:cNvCxnSpPr/>
          <p:nvPr/>
        </p:nvCxnSpPr>
        <p:spPr>
          <a:xfrm rot="10800000" flipH="1">
            <a:off x="2788500" y="3244700"/>
            <a:ext cx="144000" cy="144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20"/>
          <p:cNvCxnSpPr/>
          <p:nvPr/>
        </p:nvCxnSpPr>
        <p:spPr>
          <a:xfrm rot="10800000" flipH="1">
            <a:off x="2652067" y="3410100"/>
            <a:ext cx="124400" cy="124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20"/>
          <p:cNvCxnSpPr/>
          <p:nvPr/>
        </p:nvCxnSpPr>
        <p:spPr>
          <a:xfrm rot="10800000" flipH="1">
            <a:off x="2487467" y="3558733"/>
            <a:ext cx="140400" cy="140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20"/>
          <p:cNvCxnSpPr/>
          <p:nvPr/>
        </p:nvCxnSpPr>
        <p:spPr>
          <a:xfrm rot="10800000" flipH="1">
            <a:off x="2331267" y="3679400"/>
            <a:ext cx="174000" cy="174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20"/>
          <p:cNvCxnSpPr>
            <a:stCxn id="305" idx="3"/>
            <a:endCxn id="272" idx="3"/>
          </p:cNvCxnSpPr>
          <p:nvPr/>
        </p:nvCxnSpPr>
        <p:spPr>
          <a:xfrm>
            <a:off x="2107975" y="3618151"/>
            <a:ext cx="3253200" cy="437200"/>
          </a:xfrm>
          <a:prstGeom prst="curvedConnector4">
            <a:avLst>
              <a:gd name="adj1" fmla="val 47143"/>
              <a:gd name="adj2" fmla="val 117784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20"/>
          <p:cNvCxnSpPr/>
          <p:nvPr/>
        </p:nvCxnSpPr>
        <p:spPr>
          <a:xfrm rot="10800000" flipH="1">
            <a:off x="2115900" y="3854133"/>
            <a:ext cx="207200" cy="207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20"/>
          <p:cNvSpPr txBox="1">
            <a:spLocks noGrp="1"/>
          </p:cNvSpPr>
          <p:nvPr>
            <p:ph type="body" idx="1"/>
          </p:nvPr>
        </p:nvSpPr>
        <p:spPr>
          <a:xfrm>
            <a:off x="835633" y="5399233"/>
            <a:ext cx="10563600" cy="6404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57189">
              <a:spcBef>
                <a:spcPts val="551"/>
              </a:spcBef>
              <a:spcAft>
                <a:spcPts val="0"/>
              </a:spcAft>
              <a:buSzPts val="1800"/>
              <a:buChar char="●"/>
            </a:pPr>
            <a:r>
              <a:rPr lang="nl" sz="2800"/>
              <a:t>Input can be taken from </a:t>
            </a:r>
            <a:r>
              <a:rPr lang="nl" sz="2800" b="1">
                <a:solidFill>
                  <a:schemeClr val="dk2"/>
                </a:solidFill>
              </a:rPr>
              <a:t>multiple</a:t>
            </a:r>
            <a:r>
              <a:rPr lang="nl" sz="2800"/>
              <a:t> </a:t>
            </a:r>
            <a:r>
              <a:rPr lang="nl" sz="2800" b="1">
                <a:solidFill>
                  <a:schemeClr val="dk2"/>
                </a:solidFill>
              </a:rPr>
              <a:t>input</a:t>
            </a:r>
            <a:r>
              <a:rPr lang="nl" sz="2800"/>
              <a:t> </a:t>
            </a:r>
            <a:r>
              <a:rPr lang="nl" sz="2800" b="1">
                <a:solidFill>
                  <a:schemeClr val="dk2"/>
                </a:solidFill>
              </a:rPr>
              <a:t>feature maps</a:t>
            </a:r>
            <a:endParaRPr sz="2800" b="1">
              <a:solidFill>
                <a:schemeClr val="dk2"/>
              </a:solidFill>
            </a:endParaRPr>
          </a:p>
        </p:txBody>
      </p:sp>
      <p:cxnSp>
        <p:nvCxnSpPr>
          <p:cNvPr id="314" name="Google Shape;314;p20"/>
          <p:cNvCxnSpPr>
            <a:stCxn id="313" idx="0"/>
          </p:cNvCxnSpPr>
          <p:nvPr/>
        </p:nvCxnSpPr>
        <p:spPr>
          <a:xfrm rot="10800000">
            <a:off x="4154233" y="4452033"/>
            <a:ext cx="1963200" cy="94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47683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9" name="Google Shape;319;p21"/>
          <p:cNvCxnSpPr/>
          <p:nvPr/>
        </p:nvCxnSpPr>
        <p:spPr>
          <a:xfrm>
            <a:off x="3140343" y="2702844"/>
            <a:ext cx="2372400" cy="348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0" name="Google Shape;320;p21"/>
          <p:cNvCxnSpPr/>
          <p:nvPr/>
        </p:nvCxnSpPr>
        <p:spPr>
          <a:xfrm>
            <a:off x="2984519" y="2859573"/>
            <a:ext cx="2454400" cy="359200"/>
          </a:xfrm>
          <a:prstGeom prst="curvedConnector3">
            <a:avLst>
              <a:gd name="adj1" fmla="val 48572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1" name="Google Shape;321;p21"/>
          <p:cNvCxnSpPr/>
          <p:nvPr/>
        </p:nvCxnSpPr>
        <p:spPr>
          <a:xfrm>
            <a:off x="2690937" y="3152533"/>
            <a:ext cx="2689600" cy="450000"/>
          </a:xfrm>
          <a:prstGeom prst="curvedConnector4">
            <a:avLst>
              <a:gd name="adj1" fmla="val 49853"/>
              <a:gd name="adj2" fmla="val 91689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2" name="Google Shape;322;p21"/>
          <p:cNvCxnSpPr/>
          <p:nvPr/>
        </p:nvCxnSpPr>
        <p:spPr>
          <a:xfrm>
            <a:off x="2833788" y="3020617"/>
            <a:ext cx="2553600" cy="384400"/>
          </a:xfrm>
          <a:prstGeom prst="curvedConnector3">
            <a:avLst>
              <a:gd name="adj1" fmla="val 49827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3" name="Google Shape;323;p21"/>
          <p:cNvCxnSpPr/>
          <p:nvPr/>
        </p:nvCxnSpPr>
        <p:spPr>
          <a:xfrm>
            <a:off x="2517148" y="3323607"/>
            <a:ext cx="2927600" cy="466000"/>
          </a:xfrm>
          <a:prstGeom prst="curvedConnector4">
            <a:avLst>
              <a:gd name="adj1" fmla="val 48843"/>
              <a:gd name="adj2" fmla="val 106773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21"/>
          <p:cNvCxnSpPr/>
          <p:nvPr/>
        </p:nvCxnSpPr>
        <p:spPr>
          <a:xfrm>
            <a:off x="2311175" y="3516551"/>
            <a:ext cx="3253200" cy="437200"/>
          </a:xfrm>
          <a:prstGeom prst="curvedConnector4">
            <a:avLst>
              <a:gd name="adj1" fmla="val 47143"/>
              <a:gd name="adj2" fmla="val 117784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5" name="Google Shape;325;p21"/>
          <p:cNvCxnSpPr/>
          <p:nvPr/>
        </p:nvCxnSpPr>
        <p:spPr>
          <a:xfrm>
            <a:off x="3343543" y="2499644"/>
            <a:ext cx="2372400" cy="348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6" name="Google Shape;326;p21"/>
          <p:cNvCxnSpPr/>
          <p:nvPr/>
        </p:nvCxnSpPr>
        <p:spPr>
          <a:xfrm>
            <a:off x="3187719" y="2656373"/>
            <a:ext cx="2454400" cy="359200"/>
          </a:xfrm>
          <a:prstGeom prst="curvedConnector3">
            <a:avLst>
              <a:gd name="adj1" fmla="val 48572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7" name="Google Shape;327;p21"/>
          <p:cNvCxnSpPr/>
          <p:nvPr/>
        </p:nvCxnSpPr>
        <p:spPr>
          <a:xfrm>
            <a:off x="2894137" y="2949333"/>
            <a:ext cx="2689600" cy="450000"/>
          </a:xfrm>
          <a:prstGeom prst="curvedConnector4">
            <a:avLst>
              <a:gd name="adj1" fmla="val 49853"/>
              <a:gd name="adj2" fmla="val 91689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8" name="Google Shape;328;p21"/>
          <p:cNvCxnSpPr/>
          <p:nvPr/>
        </p:nvCxnSpPr>
        <p:spPr>
          <a:xfrm>
            <a:off x="3036988" y="2817417"/>
            <a:ext cx="2553600" cy="384400"/>
          </a:xfrm>
          <a:prstGeom prst="curvedConnector3">
            <a:avLst>
              <a:gd name="adj1" fmla="val 49827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21"/>
          <p:cNvCxnSpPr/>
          <p:nvPr/>
        </p:nvCxnSpPr>
        <p:spPr>
          <a:xfrm>
            <a:off x="2720348" y="3120407"/>
            <a:ext cx="2927600" cy="466000"/>
          </a:xfrm>
          <a:prstGeom prst="curvedConnector4">
            <a:avLst>
              <a:gd name="adj1" fmla="val 48843"/>
              <a:gd name="adj2" fmla="val 106773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21"/>
          <p:cNvCxnSpPr/>
          <p:nvPr/>
        </p:nvCxnSpPr>
        <p:spPr>
          <a:xfrm>
            <a:off x="2514375" y="3313351"/>
            <a:ext cx="3253200" cy="437200"/>
          </a:xfrm>
          <a:prstGeom prst="curvedConnector4">
            <a:avLst>
              <a:gd name="adj1" fmla="val 47143"/>
              <a:gd name="adj2" fmla="val 117784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1" name="Google Shape;331;p21"/>
          <p:cNvSpPr/>
          <p:nvPr/>
        </p:nvSpPr>
        <p:spPr>
          <a:xfrm>
            <a:off x="7291377" y="2653716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2" name="Google Shape;332;p21"/>
          <p:cNvSpPr/>
          <p:nvPr/>
        </p:nvSpPr>
        <p:spPr>
          <a:xfrm>
            <a:off x="7189777" y="2755316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3" name="Google Shape;333;p21"/>
          <p:cNvSpPr/>
          <p:nvPr/>
        </p:nvSpPr>
        <p:spPr>
          <a:xfrm>
            <a:off x="7088177" y="2856916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4" name="Google Shape;334;p21"/>
          <p:cNvSpPr/>
          <p:nvPr/>
        </p:nvSpPr>
        <p:spPr>
          <a:xfrm>
            <a:off x="5480088" y="2666120"/>
            <a:ext cx="1270400" cy="1270400"/>
          </a:xfrm>
          <a:prstGeom prst="ellipse">
            <a:avLst/>
          </a:prstGeom>
          <a:solidFill>
            <a:srgbClr val="D9D9D9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5" name="Google Shape;335;p21"/>
          <p:cNvSpPr/>
          <p:nvPr/>
        </p:nvSpPr>
        <p:spPr>
          <a:xfrm>
            <a:off x="5378488" y="2767720"/>
            <a:ext cx="1270400" cy="1270400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6" name="Google Shape;336;p21"/>
          <p:cNvSpPr/>
          <p:nvPr/>
        </p:nvSpPr>
        <p:spPr>
          <a:xfrm>
            <a:off x="5276888" y="2869320"/>
            <a:ext cx="1270400" cy="1270400"/>
          </a:xfrm>
          <a:prstGeom prst="ellipse">
            <a:avLst/>
          </a:prstGeom>
          <a:solidFill>
            <a:srgbClr val="D9D9D9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816000" y="319237"/>
            <a:ext cx="10564400" cy="5260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"/>
              <a:t>Multiple neurons / convolutions</a:t>
            </a:r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9151688" y="2308757"/>
            <a:ext cx="2363600" cy="1355600"/>
          </a:xfrm>
          <a:prstGeom prst="rect">
            <a:avLst/>
          </a:prstGeom>
          <a:solidFill>
            <a:srgbClr val="CB4B16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39" name="Google Shape;339;p21"/>
          <p:cNvSpPr/>
          <p:nvPr/>
        </p:nvSpPr>
        <p:spPr>
          <a:xfrm>
            <a:off x="8995299" y="2465149"/>
            <a:ext cx="2363600" cy="1355600"/>
          </a:xfrm>
          <a:prstGeom prst="rect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0" name="Google Shape;340;p21"/>
          <p:cNvSpPr/>
          <p:nvPr/>
        </p:nvSpPr>
        <p:spPr>
          <a:xfrm>
            <a:off x="8838909" y="2621540"/>
            <a:ext cx="2363600" cy="1355600"/>
          </a:xfrm>
          <a:prstGeom prst="rect">
            <a:avLst/>
          </a:prstGeom>
          <a:solidFill>
            <a:srgbClr val="CB4B16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1" name="Google Shape;341;p21"/>
          <p:cNvSpPr/>
          <p:nvPr/>
        </p:nvSpPr>
        <p:spPr>
          <a:xfrm rot="4327444">
            <a:off x="5165813" y="2974838"/>
            <a:ext cx="1270537" cy="1270537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2" name="Google Shape;342;p21"/>
          <p:cNvSpPr/>
          <p:nvPr/>
        </p:nvSpPr>
        <p:spPr>
          <a:xfrm rot="3275290">
            <a:off x="5175411" y="2977165"/>
            <a:ext cx="1270171" cy="1270171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3" name="Google Shape;343;p21"/>
          <p:cNvSpPr/>
          <p:nvPr/>
        </p:nvSpPr>
        <p:spPr>
          <a:xfrm rot="2159812">
            <a:off x="5169463" y="2969281"/>
            <a:ext cx="1270628" cy="1270628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4" name="Google Shape;344;p21"/>
          <p:cNvSpPr/>
          <p:nvPr/>
        </p:nvSpPr>
        <p:spPr>
          <a:xfrm rot="1100963">
            <a:off x="5173983" y="2970795"/>
            <a:ext cx="1270604" cy="1270604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5" name="Google Shape;345;p21"/>
          <p:cNvSpPr/>
          <p:nvPr/>
        </p:nvSpPr>
        <p:spPr>
          <a:xfrm>
            <a:off x="5175288" y="2970920"/>
            <a:ext cx="1270400" cy="1270400"/>
          </a:xfrm>
          <a:prstGeom prst="ellipse">
            <a:avLst/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pic>
        <p:nvPicPr>
          <p:cNvPr id="346" name="Google Shape;3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7049" y="3324537"/>
            <a:ext cx="524504" cy="56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1"/>
          <p:cNvCxnSpPr>
            <a:stCxn id="345" idx="6"/>
          </p:cNvCxnSpPr>
          <p:nvPr/>
        </p:nvCxnSpPr>
        <p:spPr>
          <a:xfrm>
            <a:off x="6445688" y="3606120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8" name="Google Shape;348;p21"/>
          <p:cNvSpPr/>
          <p:nvPr/>
        </p:nvSpPr>
        <p:spPr>
          <a:xfrm>
            <a:off x="1663300" y="1817785"/>
            <a:ext cx="3006800" cy="1733200"/>
          </a:xfrm>
          <a:prstGeom prst="rect">
            <a:avLst/>
          </a:prstGeom>
          <a:solidFill>
            <a:srgbClr val="268BD2">
              <a:alpha val="3000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49" name="Google Shape;349;p21"/>
          <p:cNvSpPr/>
          <p:nvPr/>
        </p:nvSpPr>
        <p:spPr>
          <a:xfrm>
            <a:off x="2073543" y="2372644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50" name="Google Shape;350;p21"/>
          <p:cNvSpPr/>
          <p:nvPr/>
        </p:nvSpPr>
        <p:spPr>
          <a:xfrm>
            <a:off x="1504128" y="1976959"/>
            <a:ext cx="3006800" cy="1733200"/>
          </a:xfrm>
          <a:prstGeom prst="rect">
            <a:avLst/>
          </a:prstGeom>
          <a:solidFill>
            <a:srgbClr val="EEE8D5">
              <a:alpha val="3077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51" name="Google Shape;351;p21"/>
          <p:cNvCxnSpPr>
            <a:stCxn id="349" idx="3"/>
          </p:cNvCxnSpPr>
          <p:nvPr/>
        </p:nvCxnSpPr>
        <p:spPr>
          <a:xfrm>
            <a:off x="2937143" y="2804444"/>
            <a:ext cx="2372400" cy="348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2" name="Google Shape;352;p21"/>
          <p:cNvSpPr/>
          <p:nvPr/>
        </p:nvSpPr>
        <p:spPr>
          <a:xfrm>
            <a:off x="1344956" y="2136133"/>
            <a:ext cx="3006800" cy="1733200"/>
          </a:xfrm>
          <a:prstGeom prst="rect">
            <a:avLst/>
          </a:prstGeom>
          <a:solidFill>
            <a:srgbClr val="268BD2">
              <a:alpha val="3000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53" name="Google Shape;353;p21"/>
          <p:cNvCxnSpPr/>
          <p:nvPr/>
        </p:nvCxnSpPr>
        <p:spPr>
          <a:xfrm rot="10800000" flipH="1">
            <a:off x="1260755" y="2367829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21"/>
          <p:cNvCxnSpPr/>
          <p:nvPr/>
        </p:nvCxnSpPr>
        <p:spPr>
          <a:xfrm rot="10800000" flipH="1">
            <a:off x="2133749" y="2377253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21"/>
          <p:cNvCxnSpPr>
            <a:stCxn id="356" idx="3"/>
            <a:endCxn id="341" idx="3"/>
          </p:cNvCxnSpPr>
          <p:nvPr/>
        </p:nvCxnSpPr>
        <p:spPr>
          <a:xfrm>
            <a:off x="2781319" y="2961173"/>
            <a:ext cx="2454400" cy="359200"/>
          </a:xfrm>
          <a:prstGeom prst="curvedConnector3">
            <a:avLst>
              <a:gd name="adj1" fmla="val 48572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6" name="Google Shape;356;p21"/>
          <p:cNvSpPr/>
          <p:nvPr/>
        </p:nvSpPr>
        <p:spPr>
          <a:xfrm>
            <a:off x="1917719" y="2529373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57" name="Google Shape;357;p21"/>
          <p:cNvSpPr/>
          <p:nvPr/>
        </p:nvSpPr>
        <p:spPr>
          <a:xfrm>
            <a:off x="1185784" y="2295307"/>
            <a:ext cx="3006800" cy="1733200"/>
          </a:xfrm>
          <a:prstGeom prst="rect">
            <a:avLst/>
          </a:prstGeom>
          <a:solidFill>
            <a:srgbClr val="EEE8D5">
              <a:alpha val="3077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58" name="Google Shape;358;p21"/>
          <p:cNvCxnSpPr/>
          <p:nvPr/>
        </p:nvCxnSpPr>
        <p:spPr>
          <a:xfrm rot="10800000" flipH="1">
            <a:off x="1977587" y="2542824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21"/>
          <p:cNvSpPr/>
          <p:nvPr/>
        </p:nvSpPr>
        <p:spPr>
          <a:xfrm>
            <a:off x="1766988" y="2690417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60" name="Google Shape;360;p21"/>
          <p:cNvCxnSpPr/>
          <p:nvPr/>
        </p:nvCxnSpPr>
        <p:spPr>
          <a:xfrm rot="10800000" flipH="1">
            <a:off x="1828949" y="2691461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21"/>
          <p:cNvCxnSpPr>
            <a:stCxn id="362" idx="3"/>
            <a:endCxn id="343" idx="3"/>
          </p:cNvCxnSpPr>
          <p:nvPr/>
        </p:nvCxnSpPr>
        <p:spPr>
          <a:xfrm>
            <a:off x="2487737" y="3254133"/>
            <a:ext cx="2689600" cy="450000"/>
          </a:xfrm>
          <a:prstGeom prst="curvedConnector4">
            <a:avLst>
              <a:gd name="adj1" fmla="val 49853"/>
              <a:gd name="adj2" fmla="val 91689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3" name="Google Shape;363;p21"/>
          <p:cNvCxnSpPr>
            <a:stCxn id="359" idx="3"/>
            <a:endCxn id="342" idx="3"/>
          </p:cNvCxnSpPr>
          <p:nvPr/>
        </p:nvCxnSpPr>
        <p:spPr>
          <a:xfrm>
            <a:off x="2630588" y="3122217"/>
            <a:ext cx="2553600" cy="384400"/>
          </a:xfrm>
          <a:prstGeom prst="curvedConnector3">
            <a:avLst>
              <a:gd name="adj1" fmla="val 49827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2" name="Google Shape;362;p21"/>
          <p:cNvSpPr/>
          <p:nvPr/>
        </p:nvSpPr>
        <p:spPr>
          <a:xfrm>
            <a:off x="1624137" y="2822333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64" name="Google Shape;364;p21"/>
          <p:cNvSpPr/>
          <p:nvPr/>
        </p:nvSpPr>
        <p:spPr>
          <a:xfrm>
            <a:off x="1026612" y="2454481"/>
            <a:ext cx="3006800" cy="1733200"/>
          </a:xfrm>
          <a:prstGeom prst="rect">
            <a:avLst/>
          </a:prstGeom>
          <a:solidFill>
            <a:srgbClr val="268BD2">
              <a:alpha val="30000"/>
            </a:srgbClr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65" name="Google Shape;365;p21"/>
          <p:cNvCxnSpPr/>
          <p:nvPr/>
        </p:nvCxnSpPr>
        <p:spPr>
          <a:xfrm rot="10800000" flipH="1">
            <a:off x="1670905" y="2847624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21"/>
          <p:cNvCxnSpPr/>
          <p:nvPr/>
        </p:nvCxnSpPr>
        <p:spPr>
          <a:xfrm>
            <a:off x="6547288" y="3504520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7" name="Google Shape;367;p21"/>
          <p:cNvSpPr/>
          <p:nvPr/>
        </p:nvSpPr>
        <p:spPr>
          <a:xfrm>
            <a:off x="1450348" y="2993407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68" name="Google Shape;368;p21"/>
          <p:cNvCxnSpPr>
            <a:stCxn id="367" idx="3"/>
            <a:endCxn id="344" idx="3"/>
          </p:cNvCxnSpPr>
          <p:nvPr/>
        </p:nvCxnSpPr>
        <p:spPr>
          <a:xfrm>
            <a:off x="2313948" y="3425207"/>
            <a:ext cx="2927600" cy="466000"/>
          </a:xfrm>
          <a:prstGeom prst="curvedConnector4">
            <a:avLst>
              <a:gd name="adj1" fmla="val 48843"/>
              <a:gd name="adj2" fmla="val 106773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9" name="Google Shape;369;p21"/>
          <p:cNvPicPr preferRelativeResize="0"/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835633" y="2645222"/>
            <a:ext cx="3006459" cy="1733196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70" name="Google Shape;370;p21"/>
          <p:cNvCxnSpPr/>
          <p:nvPr/>
        </p:nvCxnSpPr>
        <p:spPr>
          <a:xfrm rot="10800000" flipH="1">
            <a:off x="1497809" y="3013195"/>
            <a:ext cx="798800" cy="7988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" name="Google Shape;371;p21"/>
          <p:cNvSpPr/>
          <p:nvPr/>
        </p:nvSpPr>
        <p:spPr>
          <a:xfrm>
            <a:off x="1244375" y="3186351"/>
            <a:ext cx="863600" cy="863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72" name="Google Shape;372;p21"/>
          <p:cNvCxnSpPr/>
          <p:nvPr/>
        </p:nvCxnSpPr>
        <p:spPr>
          <a:xfrm rot="10800000" flipH="1">
            <a:off x="2788500" y="3244700"/>
            <a:ext cx="144000" cy="144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21"/>
          <p:cNvCxnSpPr/>
          <p:nvPr/>
        </p:nvCxnSpPr>
        <p:spPr>
          <a:xfrm rot="10800000" flipH="1">
            <a:off x="2652067" y="3410100"/>
            <a:ext cx="124400" cy="124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Google Shape;374;p21"/>
          <p:cNvCxnSpPr/>
          <p:nvPr/>
        </p:nvCxnSpPr>
        <p:spPr>
          <a:xfrm rot="10800000" flipH="1">
            <a:off x="2487467" y="3558733"/>
            <a:ext cx="140400" cy="1404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" name="Google Shape;375;p21"/>
          <p:cNvCxnSpPr/>
          <p:nvPr/>
        </p:nvCxnSpPr>
        <p:spPr>
          <a:xfrm rot="10800000" flipH="1">
            <a:off x="2331267" y="3679400"/>
            <a:ext cx="174000" cy="1740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" name="Google Shape;376;p21"/>
          <p:cNvCxnSpPr>
            <a:stCxn id="371" idx="3"/>
            <a:endCxn id="345" idx="3"/>
          </p:cNvCxnSpPr>
          <p:nvPr/>
        </p:nvCxnSpPr>
        <p:spPr>
          <a:xfrm>
            <a:off x="2107975" y="3618151"/>
            <a:ext cx="3253200" cy="437200"/>
          </a:xfrm>
          <a:prstGeom prst="curvedConnector4">
            <a:avLst>
              <a:gd name="adj1" fmla="val 47143"/>
              <a:gd name="adj2" fmla="val 117784"/>
            </a:avLst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7" name="Google Shape;377;p21"/>
          <p:cNvCxnSpPr/>
          <p:nvPr/>
        </p:nvCxnSpPr>
        <p:spPr>
          <a:xfrm rot="10800000" flipH="1">
            <a:off x="2115900" y="3854133"/>
            <a:ext cx="207200" cy="20720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" name="Google Shape;378;p21"/>
          <p:cNvCxnSpPr/>
          <p:nvPr/>
        </p:nvCxnSpPr>
        <p:spPr>
          <a:xfrm>
            <a:off x="6648888" y="3402920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9" name="Google Shape;379;p21"/>
          <p:cNvCxnSpPr/>
          <p:nvPr/>
        </p:nvCxnSpPr>
        <p:spPr>
          <a:xfrm>
            <a:off x="6750488" y="3301320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0" name="Google Shape;380;p21"/>
          <p:cNvSpPr/>
          <p:nvPr/>
        </p:nvSpPr>
        <p:spPr>
          <a:xfrm>
            <a:off x="6986577" y="2958516"/>
            <a:ext cx="1270400" cy="1295200"/>
          </a:xfrm>
          <a:prstGeom prst="roundRect">
            <a:avLst>
              <a:gd name="adj" fmla="val 16667"/>
            </a:avLst>
          </a:prstGeom>
          <a:solidFill>
            <a:srgbClr val="EEE8D5"/>
          </a:solidFill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cxnSp>
        <p:nvCxnSpPr>
          <p:cNvPr id="381" name="Google Shape;381;p21"/>
          <p:cNvCxnSpPr/>
          <p:nvPr/>
        </p:nvCxnSpPr>
        <p:spPr>
          <a:xfrm>
            <a:off x="7621803" y="3142827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21"/>
          <p:cNvCxnSpPr/>
          <p:nvPr/>
        </p:nvCxnSpPr>
        <p:spPr>
          <a:xfrm rot="10800000">
            <a:off x="7621755" y="3174341"/>
            <a:ext cx="0" cy="863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3" name="Google Shape;383;p21"/>
          <p:cNvCxnSpPr/>
          <p:nvPr/>
        </p:nvCxnSpPr>
        <p:spPr>
          <a:xfrm rot="10800000" flipH="1">
            <a:off x="7231337" y="3602568"/>
            <a:ext cx="394400" cy="116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21"/>
          <p:cNvCxnSpPr/>
          <p:nvPr/>
        </p:nvCxnSpPr>
        <p:spPr>
          <a:xfrm rot="10800000" flipH="1">
            <a:off x="7621803" y="3158473"/>
            <a:ext cx="438400" cy="43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5" name="Google Shape;38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2110" y="3615401"/>
            <a:ext cx="228093" cy="2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8662" y="3092259"/>
            <a:ext cx="365349" cy="20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p21"/>
          <p:cNvCxnSpPr/>
          <p:nvPr/>
        </p:nvCxnSpPr>
        <p:spPr>
          <a:xfrm>
            <a:off x="8358627" y="3504528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8" name="Google Shape;388;p21"/>
          <p:cNvCxnSpPr/>
          <p:nvPr/>
        </p:nvCxnSpPr>
        <p:spPr>
          <a:xfrm>
            <a:off x="8460227" y="3402928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89" name="Google Shape;38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67061" y="2793465"/>
            <a:ext cx="2363555" cy="1355828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90" name="Google Shape;390;p21"/>
          <p:cNvCxnSpPr/>
          <p:nvPr/>
        </p:nvCxnSpPr>
        <p:spPr>
          <a:xfrm>
            <a:off x="8257027" y="3606128"/>
            <a:ext cx="5668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1" name="Google Shape;391;p21"/>
          <p:cNvSpPr/>
          <p:nvPr/>
        </p:nvSpPr>
        <p:spPr>
          <a:xfrm>
            <a:off x="8844553" y="3468288"/>
            <a:ext cx="275600" cy="275600"/>
          </a:xfrm>
          <a:prstGeom prst="rect">
            <a:avLst/>
          </a:prstGeom>
          <a:solidFill>
            <a:srgbClr val="E69138"/>
          </a:solidFill>
          <a:ln w="2857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3200"/>
          </a:p>
        </p:txBody>
      </p:sp>
      <p:sp>
        <p:nvSpPr>
          <p:cNvPr id="392" name="Google Shape;392;p21"/>
          <p:cNvSpPr txBox="1">
            <a:spLocks noGrp="1"/>
          </p:cNvSpPr>
          <p:nvPr>
            <p:ph type="body" idx="1"/>
          </p:nvPr>
        </p:nvSpPr>
        <p:spPr>
          <a:xfrm>
            <a:off x="814200" y="5336500"/>
            <a:ext cx="10563600" cy="640400"/>
          </a:xfrm>
          <a:prstGeom prst="rect">
            <a:avLst/>
          </a:prstGeom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57189">
              <a:spcBef>
                <a:spcPts val="551"/>
              </a:spcBef>
              <a:spcAft>
                <a:spcPts val="0"/>
              </a:spcAft>
              <a:buSzPts val="1800"/>
              <a:buChar char="●"/>
            </a:pPr>
            <a:r>
              <a:rPr lang="nl" sz="2800" b="1">
                <a:solidFill>
                  <a:schemeClr val="dk2"/>
                </a:solidFill>
              </a:rPr>
              <a:t>Multiple neurons</a:t>
            </a:r>
            <a:r>
              <a:rPr lang="nl" sz="2800"/>
              <a:t> generate </a:t>
            </a:r>
            <a:r>
              <a:rPr lang="nl" sz="2800" b="1">
                <a:solidFill>
                  <a:schemeClr val="dk2"/>
                </a:solidFill>
              </a:rPr>
              <a:t>multiple</a:t>
            </a:r>
            <a:r>
              <a:rPr lang="nl" sz="2800"/>
              <a:t> </a:t>
            </a:r>
            <a:r>
              <a:rPr lang="nl" sz="2800" b="1">
                <a:solidFill>
                  <a:schemeClr val="dk2"/>
                </a:solidFill>
              </a:rPr>
              <a:t>output</a:t>
            </a:r>
            <a:r>
              <a:rPr lang="nl" sz="2800"/>
              <a:t> </a:t>
            </a:r>
            <a:r>
              <a:rPr lang="nl" sz="2800" b="1">
                <a:solidFill>
                  <a:schemeClr val="dk2"/>
                </a:solidFill>
              </a:rPr>
              <a:t>feature maps</a:t>
            </a:r>
            <a:endParaRPr sz="2800" b="1">
              <a:solidFill>
                <a:schemeClr val="dk2"/>
              </a:solidFill>
            </a:endParaRPr>
          </a:p>
        </p:txBody>
      </p:sp>
      <p:cxnSp>
        <p:nvCxnSpPr>
          <p:cNvPr id="393" name="Google Shape;393;p21"/>
          <p:cNvCxnSpPr/>
          <p:nvPr/>
        </p:nvCxnSpPr>
        <p:spPr>
          <a:xfrm rot="10800000" flipH="1">
            <a:off x="7479800" y="4343433"/>
            <a:ext cx="2240400" cy="1106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21"/>
          <p:cNvCxnSpPr/>
          <p:nvPr/>
        </p:nvCxnSpPr>
        <p:spPr>
          <a:xfrm rot="10800000" flipH="1">
            <a:off x="2803933" y="4297533"/>
            <a:ext cx="2508800" cy="112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659332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2D Convolution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20" y="1524000"/>
            <a:ext cx="11320124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9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2D Convolution: sliding window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1" y="1524000"/>
            <a:ext cx="111790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47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2D Convolution, viewed differently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" name="Picture 2" descr="http://i.stack.imgur.com/Gvs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00"/>
            <a:ext cx="7229740" cy="55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79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2D Convolution, sliding window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54643" y="1219200"/>
            <a:ext cx="9870133" cy="541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876800"/>
            <a:ext cx="20762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chemeClr val="accent2"/>
                </a:solidFill>
              </a:rPr>
              <a:t>input 5x5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chemeClr val="accent2"/>
                </a:solidFill>
              </a:rPr>
              <a:t>3x3 kernel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>
                <a:solidFill>
                  <a:schemeClr val="accent2"/>
                </a:solidFill>
              </a:rPr>
              <a:t>output 3x3</a:t>
            </a:r>
            <a:endParaRPr lang="en-US" sz="2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77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11404600" cy="914400"/>
          </a:xfrm>
        </p:spPr>
        <p:txBody>
          <a:bodyPr/>
          <a:lstStyle/>
          <a:p>
            <a:r>
              <a:rPr lang="nl-NL"/>
              <a:t>Convolution in CNNs: </a:t>
            </a:r>
            <a:r>
              <a:rPr lang="nl-NL" b="1"/>
              <a:t>1</a:t>
            </a:r>
            <a:r>
              <a:rPr lang="nl-NL"/>
              <a:t> layer generic picture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839200" y="1295400"/>
            <a:ext cx="3276600" cy="5181600"/>
          </a:xfrm>
        </p:spPr>
        <p:txBody>
          <a:bodyPr/>
          <a:lstStyle/>
          <a:p>
            <a:r>
              <a:rPr lang="nl-NL"/>
              <a:t>N = batch size</a:t>
            </a:r>
          </a:p>
          <a:p>
            <a:r>
              <a:rPr lang="nl-NL"/>
              <a:t>C input feature maps of size HxW</a:t>
            </a:r>
          </a:p>
          <a:p>
            <a:r>
              <a:rPr lang="nl-NL"/>
              <a:t>M output feature maps of size ExF</a:t>
            </a:r>
          </a:p>
          <a:p>
            <a:r>
              <a:rPr lang="nl-NL"/>
              <a:t>M filters of size RxS</a:t>
            </a:r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72227"/>
            <a:ext cx="8143875" cy="57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73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Convolution code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066800"/>
            <a:ext cx="1122334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63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7B91-D643-47D4-8CCC-112F1221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AI: Tesla Autopilot</a:t>
            </a:r>
          </a:p>
        </p:txBody>
      </p:sp>
      <p:pic>
        <p:nvPicPr>
          <p:cNvPr id="4" name="2018 Tesla Model S Autopilot Demonstration - AMAZING Self-Driving Car">
            <a:hlinkClick r:id="" action="ppaction://media"/>
            <a:extLst>
              <a:ext uri="{FF2B5EF4-FFF2-40B4-BE49-F238E27FC236}">
                <a16:creationId xmlns:a16="http://schemas.microsoft.com/office/drawing/2014/main" id="{21B9D1EC-E247-48B0-865D-CE5A0C0D8522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14" end="213339.84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" y="1603264"/>
            <a:ext cx="7184403" cy="404122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25E665-38BC-4F1E-BBF5-3B5177664FE1}"/>
              </a:ext>
            </a:extLst>
          </p:cNvPr>
          <p:cNvSpPr txBox="1">
            <a:spLocks/>
          </p:cNvSpPr>
          <p:nvPr/>
        </p:nvSpPr>
        <p:spPr>
          <a:xfrm>
            <a:off x="7426796" y="1163950"/>
            <a:ext cx="4612804" cy="537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Tesla Model S demonstration of autonomous driving</a:t>
            </a:r>
          </a:p>
          <a:p>
            <a:r>
              <a:rPr lang="en-US"/>
              <a:t>Computing system monitors radar and several cameras</a:t>
            </a:r>
          </a:p>
          <a:p>
            <a:pPr lvl="1"/>
            <a:r>
              <a:rPr lang="en-US"/>
              <a:t>Detect objects like cars, and pedestrians</a:t>
            </a:r>
          </a:p>
          <a:p>
            <a:pPr lvl="1"/>
            <a:r>
              <a:rPr lang="en-US"/>
              <a:t>Monitor traffic signs</a:t>
            </a:r>
          </a:p>
          <a:p>
            <a:pPr lvl="1"/>
            <a:r>
              <a:rPr lang="en-US"/>
              <a:t>Lane tracking and possible lane changing</a:t>
            </a:r>
          </a:p>
          <a:p>
            <a:pPr lvl="1"/>
            <a:r>
              <a:rPr lang="en-US"/>
              <a:t>Auto parking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06120-0EB0-4950-A701-8739948DFAAF}"/>
              </a:ext>
            </a:extLst>
          </p:cNvPr>
          <p:cNvSpPr txBox="1"/>
          <p:nvPr/>
        </p:nvSpPr>
        <p:spPr>
          <a:xfrm>
            <a:off x="197396" y="6410012"/>
            <a:ext cx="594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More videos on Tesla </a:t>
            </a:r>
            <a:r>
              <a:rPr lang="en-US" sz="2000" i="1" dirty="0"/>
              <a:t>web page: </a:t>
            </a:r>
            <a:r>
              <a:rPr lang="en-US" sz="2000" i="1" dirty="0">
                <a:hlinkClick r:id="rId6"/>
              </a:rPr>
              <a:t>www.tesla.com/videos</a:t>
            </a:r>
            <a:r>
              <a:rPr lang="en-US" sz="2000" i="1">
                <a:hlinkClick r:id="rId6"/>
              </a:rPr>
              <a:t>/</a:t>
            </a:r>
            <a:r>
              <a:rPr lang="en-US" sz="2000" i="1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4692022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Convolution equations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0" y="1295400"/>
            <a:ext cx="2667000" cy="5181600"/>
          </a:xfrm>
          <a:solidFill>
            <a:srgbClr val="FFFFCC"/>
          </a:solidFill>
        </p:spPr>
        <p:txBody>
          <a:bodyPr/>
          <a:lstStyle/>
          <a:p>
            <a:r>
              <a:rPr lang="nl-NL" sz="2800"/>
              <a:t>U = stride</a:t>
            </a:r>
          </a:p>
          <a:p>
            <a:r>
              <a:rPr lang="nl-NL" sz="2800"/>
              <a:t>B = bias vector</a:t>
            </a:r>
          </a:p>
          <a:p>
            <a:endParaRPr lang="nl-NL" sz="2800"/>
          </a:p>
          <a:p>
            <a:r>
              <a:rPr lang="nl-NL" sz="2800"/>
              <a:t>Note: </a:t>
            </a:r>
            <a:r>
              <a:rPr lang="nl-NL" sz="2800">
                <a:solidFill>
                  <a:schemeClr val="accent2"/>
                </a:solidFill>
              </a:rPr>
              <a:t>W has 4-dimensions</a:t>
            </a:r>
          </a:p>
          <a:p>
            <a:pPr lvl="1"/>
            <a:r>
              <a:rPr lang="nl-NL" sz="2400"/>
              <a:t>i,j for kernel</a:t>
            </a:r>
          </a:p>
          <a:p>
            <a:pPr lvl="1"/>
            <a:r>
              <a:rPr lang="nl-NL" sz="2400"/>
              <a:t>k for input feature maps</a:t>
            </a:r>
          </a:p>
          <a:p>
            <a:pPr lvl="1"/>
            <a:r>
              <a:rPr lang="nl-NL" sz="2400"/>
              <a:t>u for output feature maps</a:t>
            </a:r>
          </a:p>
          <a:p>
            <a:pPr lvl="1"/>
            <a:endParaRPr 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52600"/>
            <a:ext cx="9010650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33800"/>
            <a:ext cx="702945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572000"/>
            <a:ext cx="71151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9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Activation functions: traditional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1606280"/>
            <a:ext cx="7772400" cy="46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86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Activation functions: modern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8679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7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Fully Connected (FC) layer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FC can be viewed as a special case of convolution, with:</a:t>
            </a:r>
          </a:p>
          <a:p>
            <a:pPr lvl="1"/>
            <a:r>
              <a:rPr lang="nl-NL"/>
              <a:t>H=R</a:t>
            </a:r>
          </a:p>
          <a:p>
            <a:pPr lvl="1"/>
            <a:r>
              <a:rPr lang="nl-NL"/>
              <a:t>W=S</a:t>
            </a:r>
          </a:p>
          <a:p>
            <a:pPr lvl="1"/>
            <a:r>
              <a:rPr lang="nl-NL"/>
              <a:t>E=F=1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2667000" y="1981200"/>
            <a:ext cx="381000" cy="838200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52800" y="2133600"/>
            <a:ext cx="611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Size of input fmaps = size of convolution kernel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2819400"/>
            <a:ext cx="7989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Output fmaps have size 1x1, i.e. each output fmap represents 1 </a:t>
            </a:r>
            <a:br>
              <a:rPr lang="nl-NL"/>
            </a:br>
            <a:r>
              <a:rPr lang="nl-NL"/>
              <a:t>						output neuron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57600"/>
            <a:ext cx="7208923" cy="319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Pooling 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11404600" cy="1600200"/>
          </a:xfrm>
        </p:spPr>
        <p:txBody>
          <a:bodyPr/>
          <a:lstStyle/>
          <a:p>
            <a:r>
              <a:rPr lang="nl-NL"/>
              <a:t>Reduce resolution </a:t>
            </a:r>
          </a:p>
          <a:p>
            <a:r>
              <a:rPr lang="nl-NL"/>
              <a:t>Increase receptive (input) area of outputs</a:t>
            </a:r>
          </a:p>
          <a:p>
            <a:r>
              <a:rPr lang="nl-NL"/>
              <a:t>Overlapping or </a:t>
            </a:r>
            <a:br>
              <a:rPr lang="nl-NL"/>
            </a:br>
            <a:r>
              <a:rPr lang="nl-NL"/>
              <a:t>Non-overlapping, </a:t>
            </a:r>
            <a:br>
              <a:rPr lang="nl-NL"/>
            </a:br>
            <a:r>
              <a:rPr lang="nl-NL"/>
              <a:t>depending on stride U</a:t>
            </a:r>
          </a:p>
          <a:p>
            <a:r>
              <a:rPr lang="nl-NL"/>
              <a:t>Using the </a:t>
            </a:r>
            <a:r>
              <a:rPr lang="nl-NL" b="1"/>
              <a:t>max</a:t>
            </a:r>
            <a:r>
              <a:rPr lang="nl-NL"/>
              <a:t> or </a:t>
            </a:r>
            <a:r>
              <a:rPr lang="nl-NL" b="1"/>
              <a:t>average</a:t>
            </a:r>
            <a:endParaRPr lang="nl-NL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163166"/>
            <a:ext cx="6248400" cy="451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63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Normalization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811000" cy="5181600"/>
          </a:xfrm>
        </p:spPr>
        <p:txBody>
          <a:bodyPr/>
          <a:lstStyle/>
          <a:p>
            <a:r>
              <a:rPr lang="nl-NL"/>
              <a:t>Batch normalization</a:t>
            </a:r>
          </a:p>
          <a:p>
            <a:pPr lvl="1"/>
            <a:r>
              <a:rPr lang="nl-NL"/>
              <a:t>normalize </a:t>
            </a:r>
            <a:r>
              <a:rPr lang="nl-NL" b="1"/>
              <a:t>activations</a:t>
            </a:r>
            <a:r>
              <a:rPr lang="nl-NL"/>
              <a:t> of a batch such that:</a:t>
            </a:r>
          </a:p>
          <a:p>
            <a:pPr lvl="2"/>
            <a:r>
              <a:rPr lang="nl-NL" sz="2800">
                <a:solidFill>
                  <a:srgbClr val="0000FF"/>
                </a:solidFill>
              </a:rPr>
              <a:t>average =&gt; 0</a:t>
            </a:r>
            <a:r>
              <a:rPr lang="nl-NL" sz="2800"/>
              <a:t>, and </a:t>
            </a:r>
          </a:p>
          <a:p>
            <a:pPr lvl="2"/>
            <a:r>
              <a:rPr lang="en-US" sz="2800"/>
              <a:t>standard deviation </a:t>
            </a:r>
            <a:r>
              <a:rPr lang="el-GR" sz="2800">
                <a:solidFill>
                  <a:srgbClr val="0000FF"/>
                </a:solidFill>
              </a:rPr>
              <a:t>σ</a:t>
            </a:r>
            <a:r>
              <a:rPr lang="en-US" sz="2800">
                <a:solidFill>
                  <a:srgbClr val="0000FF"/>
                </a:solidFill>
              </a:rPr>
              <a:t> </a:t>
            </a:r>
            <a:r>
              <a:rPr lang="nl-NL" sz="2800">
                <a:solidFill>
                  <a:srgbClr val="0000FF"/>
                </a:solidFill>
              </a:rPr>
              <a:t>=&gt; 1</a:t>
            </a:r>
          </a:p>
          <a:p>
            <a:pPr lvl="1"/>
            <a:r>
              <a:rPr lang="nl-NL"/>
              <a:t>based on statistics of training set</a:t>
            </a:r>
          </a:p>
          <a:p>
            <a:pPr lvl="1"/>
            <a:r>
              <a:rPr lang="nl-NL"/>
              <a:t>gives higher accuracy, and faster training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4643437"/>
            <a:ext cx="85915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2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Normalization: correction of activation 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257800"/>
            <a:ext cx="11404600" cy="1219200"/>
          </a:xfrm>
        </p:spPr>
        <p:txBody>
          <a:bodyPr/>
          <a:lstStyle/>
          <a:p>
            <a:r>
              <a:rPr lang="nl-NL"/>
              <a:t>this equation can be ''absorbed'' in the weights =&gt; no overhead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78676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2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Overview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Motivation and overview of Deep Learning</a:t>
            </a:r>
          </a:p>
          <a:p>
            <a:r>
              <a:rPr lang="nl-NL"/>
              <a:t>What is learning ?</a:t>
            </a:r>
          </a:p>
          <a:p>
            <a:r>
              <a:rPr lang="nl-NL"/>
              <a:t>Deep Neural Networks (DNN)s: operating principles</a:t>
            </a:r>
          </a:p>
          <a:p>
            <a:r>
              <a:rPr lang="nl-NL"/>
              <a:t>Convolutional Neural Networks</a:t>
            </a:r>
          </a:p>
          <a:p>
            <a:r>
              <a:rPr lang="nl-NL" b="1">
                <a:solidFill>
                  <a:schemeClr val="accent2"/>
                </a:solidFill>
              </a:rPr>
              <a:t>Network examples</a:t>
            </a:r>
          </a:p>
          <a:p>
            <a:endParaRPr lang="nl-NL"/>
          </a:p>
          <a:p>
            <a:endParaRPr lang="nl-NL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9" name="Picture 8" descr="Yellow seats in the stadium">
            <a:extLst>
              <a:ext uri="{FF2B5EF4-FFF2-40B4-BE49-F238E27FC236}">
                <a16:creationId xmlns:a16="http://schemas.microsoft.com/office/drawing/2014/main" id="{E4D0E996-A313-4410-910C-B98F9107C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18" y="4720936"/>
            <a:ext cx="3201182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C3BB-0740-4291-BDA3-E520DC5F2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28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Popular networks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811000" cy="5181600"/>
          </a:xfrm>
        </p:spPr>
        <p:txBody>
          <a:bodyPr/>
          <a:lstStyle/>
          <a:p>
            <a:r>
              <a:rPr lang="nl-NL"/>
              <a:t>LeNet-5 (1998): 	used for digit recognition</a:t>
            </a:r>
          </a:p>
          <a:p>
            <a:r>
              <a:rPr lang="nl-NL"/>
              <a:t>AlexNet (2012): 	winner of ImageNet competition</a:t>
            </a:r>
          </a:p>
          <a:p>
            <a:r>
              <a:rPr lang="nl-NL"/>
              <a:t>VGG (2014): 		going deeper, 16+ layers</a:t>
            </a:r>
          </a:p>
          <a:p>
            <a:r>
              <a:rPr lang="nl-NL"/>
              <a:t>GoogLeNet (2014): based on "inception module"</a:t>
            </a:r>
          </a:p>
          <a:p>
            <a:r>
              <a:rPr lang="nl-NL"/>
              <a:t>ResNet (2015):        adding residual connections, many versions</a:t>
            </a:r>
            <a:br>
              <a:rPr lang="nl-NL"/>
            </a:br>
            <a:br>
              <a:rPr lang="nl-NL"/>
            </a:br>
            <a:r>
              <a:rPr lang="nl-NL">
                <a:solidFill>
                  <a:srgbClr val="0000FF"/>
                </a:solidFill>
              </a:rPr>
              <a:t>ResNet18</a:t>
            </a:r>
            <a:r>
              <a:rPr lang="nl-NL"/>
              <a:t>: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395EDC6-E3D9-41DC-B483-534BDE323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9" y="4295775"/>
            <a:ext cx="8661927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LeNet-5 used for MNIST database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295400"/>
            <a:ext cx="5156200" cy="5181600"/>
          </a:xfrm>
        </p:spPr>
        <p:txBody>
          <a:bodyPr/>
          <a:lstStyle/>
          <a:p>
            <a:pPr marL="0" indent="0">
              <a:buNone/>
            </a:pPr>
            <a:r>
              <a:rPr lang="nl-NL"/>
              <a:t>Digit classification</a:t>
            </a:r>
          </a:p>
          <a:p>
            <a:r>
              <a:rPr lang="nl-NL"/>
              <a:t>input: 28x28 pixels (B&amp;W)</a:t>
            </a:r>
          </a:p>
          <a:p>
            <a:r>
              <a:rPr lang="nl-NL"/>
              <a:t>output: 10 classes</a:t>
            </a:r>
          </a:p>
          <a:p>
            <a:r>
              <a:rPr lang="nl-NL"/>
              <a:t>60k training pictures</a:t>
            </a:r>
          </a:p>
          <a:p>
            <a:r>
              <a:rPr lang="nl-NL"/>
              <a:t>10k testing pictures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622751" cy="46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0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B9F2-C065-413E-BEA5-4F0ACF96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AI: Google assistant schedules an appointment</a:t>
            </a:r>
          </a:p>
        </p:txBody>
      </p:sp>
      <p:pic>
        <p:nvPicPr>
          <p:cNvPr id="4" name="Google Assistant Making Calls Demo">
            <a:hlinkClick r:id="" action="ppaction://media"/>
            <a:extLst>
              <a:ext uri="{FF2B5EF4-FFF2-40B4-BE49-F238E27FC236}">
                <a16:creationId xmlns:a16="http://schemas.microsoft.com/office/drawing/2014/main" id="{8DD2EA2F-27DA-44A3-90D2-4716A2234FA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7846" end="2011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025" y="1133475"/>
            <a:ext cx="9550400" cy="5372100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A79F91-425F-4B14-9CA7-A47FB0F417AE}"/>
              </a:ext>
            </a:extLst>
          </p:cNvPr>
          <p:cNvSpPr txBox="1">
            <a:spLocks/>
          </p:cNvSpPr>
          <p:nvPr/>
        </p:nvSpPr>
        <p:spPr>
          <a:xfrm>
            <a:off x="383458" y="1134226"/>
            <a:ext cx="11468346" cy="537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Google demonstrated a real phone call</a:t>
            </a:r>
          </a:p>
          <a:p>
            <a:r>
              <a:rPr lang="en-US" dirty="0"/>
              <a:t>Assistant Google Duplex acts as a real human</a:t>
            </a:r>
          </a:p>
          <a:p>
            <a:pPr lvl="1"/>
            <a:r>
              <a:rPr lang="en-US" dirty="0"/>
              <a:t>Natural language processing</a:t>
            </a:r>
          </a:p>
          <a:p>
            <a:pPr lvl="1"/>
            <a:r>
              <a:rPr lang="en-US" dirty="0"/>
              <a:t>Deep Learning</a:t>
            </a:r>
          </a:p>
          <a:p>
            <a:pPr lvl="1"/>
            <a:r>
              <a:rPr lang="en-US" dirty="0"/>
              <a:t>Text to speech</a:t>
            </a:r>
          </a:p>
          <a:p>
            <a:pPr lvl="1"/>
            <a:r>
              <a:rPr lang="en-US" dirty="0"/>
              <a:t>Understanding of context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820DA-6BA5-466B-B7E3-DE4B617CA78E}"/>
              </a:ext>
            </a:extLst>
          </p:cNvPr>
          <p:cNvSpPr txBox="1"/>
          <p:nvPr/>
        </p:nvSpPr>
        <p:spPr>
          <a:xfrm>
            <a:off x="649224" y="6473952"/>
            <a:ext cx="332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Google I/O keynote, may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1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11506200" cy="4090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LeNet-5 structure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953000"/>
            <a:ext cx="11404600" cy="1524000"/>
          </a:xfrm>
        </p:spPr>
        <p:txBody>
          <a:bodyPr/>
          <a:lstStyle/>
          <a:p>
            <a:r>
              <a:rPr lang="nl-NL"/>
              <a:t>2 Conv layers</a:t>
            </a:r>
          </a:p>
          <a:p>
            <a:r>
              <a:rPr lang="nl-NL"/>
              <a:t>2 FC layers</a:t>
            </a:r>
          </a:p>
          <a:p>
            <a:r>
              <a:rPr lang="nl-NL"/>
              <a:t>60k weights, 341k MACs (mult-acc) per input picture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05800" y="5029200"/>
            <a:ext cx="358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i="1"/>
              <a:t>[Lecun e.a. Proc. of the IEEE, 1998]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4127331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Adapted LeNet-5 for traffic sign recognition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AD6155C-7B8D-43E5-961B-CA3DF9BC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00" y="1524000"/>
            <a:ext cx="1168959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06000" y="4648200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i="1"/>
              <a:t>[M. Peemen, 2011]</a:t>
            </a:r>
            <a:endParaRPr lang="en-US" sz="1800" i="1"/>
          </a:p>
        </p:txBody>
      </p:sp>
      <p:sp>
        <p:nvSpPr>
          <p:cNvPr id="3" name="TextBox 2"/>
          <p:cNvSpPr txBox="1"/>
          <p:nvPr/>
        </p:nvSpPr>
        <p:spPr>
          <a:xfrm>
            <a:off x="533400" y="5355866"/>
            <a:ext cx="7330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/>
              <a:t>Note</a:t>
            </a:r>
            <a:r>
              <a:rPr lang="nl-NL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0000FF"/>
                </a:solidFill>
              </a:rPr>
              <a:t>input is 720x1280, but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0000FF"/>
                </a:solidFill>
              </a:rPr>
              <a:t>network is trained on patches </a:t>
            </a:r>
            <a:r>
              <a:rPr lang="nl-NL">
                <a:solidFill>
                  <a:srgbClr val="0000FF"/>
                </a:solidFill>
              </a:rPr>
              <a:t>(traffic signs) of 28x28</a:t>
            </a:r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Popular </a:t>
            </a:r>
            <a:br>
              <a:rPr lang="nl-NL"/>
            </a:br>
            <a:r>
              <a:rPr lang="nl-NL"/>
              <a:t>DNNs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09599"/>
            <a:ext cx="9906000" cy="61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413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CD0F6-8A00-4979-8EDD-60640B11C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5" y="980728"/>
            <a:ext cx="9926061" cy="587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A142E-FDBD-4102-ACF7-A7D22871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/>
              <a:t>Size Explodes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6528048" y="1124744"/>
            <a:ext cx="2160240" cy="1152128"/>
          </a:xfrm>
          <a:prstGeom prst="wedgeRoundRectCallout">
            <a:avLst>
              <a:gd name="adj1" fmla="val 88792"/>
              <a:gd name="adj2" fmla="val 7131"/>
              <a:gd name="adj3" fmla="val 1666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Object </a:t>
            </a:r>
            <a:r>
              <a:rPr lang="en-US" sz="2400" dirty="0" err="1">
                <a:solidFill>
                  <a:srgbClr val="FF0000"/>
                </a:solidFill>
              </a:rPr>
              <a:t>recogn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11 Billion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parameters !!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912424" y="4077072"/>
            <a:ext cx="2160240" cy="1080120"/>
          </a:xfrm>
          <a:prstGeom prst="wedgeRoundRectCallout">
            <a:avLst>
              <a:gd name="adj1" fmla="val -100435"/>
              <a:gd name="adj2" fmla="val 25349"/>
              <a:gd name="adj3" fmla="val 1666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Simple face detection, 951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parameters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3647728" y="2060848"/>
            <a:ext cx="2520280" cy="36004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448800" y="6564883"/>
            <a:ext cx="2743200" cy="293117"/>
          </a:xfrm>
          <a:prstGeom prst="rect">
            <a:avLst/>
          </a:prstGeom>
        </p:spPr>
        <p:txBody>
          <a:bodyPr/>
          <a:lstStyle/>
          <a:p>
            <a:fld id="{84A49FD5-3C98-40B3-9857-C31556F9EF8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3.bp.blogspot.com/-Fyyo92Ouo14/USoRPb90tOI/AAAAAAAABXU/poSOCn2msZ0/s1600/summary.jpg">
            <a:extLst>
              <a:ext uri="{FF2B5EF4-FFF2-40B4-BE49-F238E27FC236}">
                <a16:creationId xmlns:a16="http://schemas.microsoft.com/office/drawing/2014/main" id="{2D43A599-A457-47E8-A7C1-7E5D19AC0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00" y="76200"/>
            <a:ext cx="2704306" cy="2031807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Times New Roman" pitchFamily="18" charset="0"/>
                <a:cs typeface="Times New Roman" pitchFamily="18" charset="0"/>
              </a:rPr>
              <a:t>What did you learn today?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11404600" cy="5257800"/>
          </a:xfrm>
        </p:spPr>
        <p:txBody>
          <a:bodyPr/>
          <a:lstStyle/>
          <a:p>
            <a:r>
              <a:rPr lang="nl-NL"/>
              <a:t>The concept of Learning</a:t>
            </a:r>
          </a:p>
          <a:p>
            <a:r>
              <a:rPr lang="nl-NL"/>
              <a:t>Deep Learning using Deep Artificial Neural Networks </a:t>
            </a:r>
          </a:p>
          <a:p>
            <a:r>
              <a:rPr lang="nl-NL"/>
              <a:t>Convolutional Neural Networks</a:t>
            </a:r>
          </a:p>
          <a:p>
            <a:r>
              <a:rPr lang="nl-NL"/>
              <a:t>Convolution layers</a:t>
            </a:r>
          </a:p>
          <a:p>
            <a:r>
              <a:rPr lang="nl-NL"/>
              <a:t>Fully connected layers</a:t>
            </a:r>
          </a:p>
          <a:p>
            <a:r>
              <a:rPr lang="nl-NL"/>
              <a:t>Pooling</a:t>
            </a:r>
          </a:p>
          <a:p>
            <a:r>
              <a:rPr lang="nl-NL"/>
              <a:t>Normalization</a:t>
            </a:r>
          </a:p>
          <a:p>
            <a:r>
              <a:rPr lang="nl-NL"/>
              <a:t>DNN examples</a:t>
            </a:r>
          </a:p>
          <a:p>
            <a:r>
              <a:rPr lang="nl-NL"/>
              <a:t>A lot of terminology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64CB6-C408-4F8A-96B6-8C94753D2042}"/>
              </a:ext>
            </a:extLst>
          </p:cNvPr>
          <p:cNvSpPr txBox="1"/>
          <p:nvPr/>
        </p:nvSpPr>
        <p:spPr>
          <a:xfrm>
            <a:off x="7543800" y="4648200"/>
            <a:ext cx="2839239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Start with Lab 1</a:t>
            </a:r>
            <a:endParaRPr lang="nl-NL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42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582400" cy="5181600"/>
          </a:xfrm>
        </p:spPr>
        <p:txBody>
          <a:bodyPr/>
          <a:lstStyle/>
          <a:p>
            <a:r>
              <a:rPr lang="en-US" sz="2800" b="1" i="1"/>
              <a:t>training or learning phase</a:t>
            </a:r>
            <a:r>
              <a:rPr lang="en-US" sz="2800" i="1"/>
              <a:t>: determine a model for y(x) </a:t>
            </a:r>
            <a:br>
              <a:rPr lang="en-US" sz="2800" i="1"/>
            </a:br>
            <a:r>
              <a:rPr lang="en-US" sz="2800" i="1"/>
              <a:t>on the basis of the training data</a:t>
            </a:r>
          </a:p>
          <a:p>
            <a:pPr lvl="1"/>
            <a:r>
              <a:rPr lang="en-US" sz="2400" i="1"/>
              <a:t>split data into: 1) training set, 2) validation set, and 3) test set</a:t>
            </a:r>
          </a:p>
          <a:p>
            <a:pPr lvl="1"/>
            <a:r>
              <a:rPr lang="en-US" sz="2400" i="1"/>
              <a:t>inference: use the learned model for classification</a:t>
            </a:r>
          </a:p>
          <a:p>
            <a:r>
              <a:rPr lang="en-US" sz="2800" b="1" i="1"/>
              <a:t>supervised learning</a:t>
            </a:r>
            <a:r>
              <a:rPr lang="en-US" sz="2800" i="1"/>
              <a:t> : input+target vectors (</a:t>
            </a:r>
            <a:r>
              <a:rPr lang="en-US" sz="2800" b="1" i="1"/>
              <a:t>labels</a:t>
            </a:r>
            <a:r>
              <a:rPr lang="en-US" sz="2800" i="1"/>
              <a:t>) in the training data</a:t>
            </a:r>
          </a:p>
          <a:p>
            <a:r>
              <a:rPr lang="en-US" sz="2800" b="1" i="1"/>
              <a:t>classification</a:t>
            </a:r>
            <a:r>
              <a:rPr lang="en-US" sz="2800" i="1"/>
              <a:t> (discrete categories) vs. </a:t>
            </a:r>
            <a:r>
              <a:rPr lang="en-US" sz="2800" b="1" i="1"/>
              <a:t>regression</a:t>
            </a:r>
            <a:r>
              <a:rPr lang="en-US" sz="2800" i="1"/>
              <a:t> (continuous variables)</a:t>
            </a:r>
          </a:p>
          <a:p>
            <a:r>
              <a:rPr lang="en-US" sz="2800" b="1" i="1"/>
              <a:t>unsupervised learning</a:t>
            </a:r>
            <a:r>
              <a:rPr lang="en-US" sz="2800" i="1"/>
              <a:t> : no labels; also called clustering, or density estimation</a:t>
            </a:r>
          </a:p>
          <a:p>
            <a:r>
              <a:rPr lang="en-US" sz="2800" b="1" i="1"/>
              <a:t>reinforcement learning</a:t>
            </a:r>
            <a:r>
              <a:rPr lang="en-US" sz="2800" i="1"/>
              <a:t>, credit assignment, exploration, exploitation</a:t>
            </a:r>
          </a:p>
          <a:p>
            <a:r>
              <a:rPr lang="en-US" sz="2800" b="1" i="1"/>
              <a:t>overfitting, generalization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Picture 2" descr="http://3.bp.blogspot.com/-Fyyo92Ouo14/USoRPb90tOI/AAAAAAAABXU/poSOCn2msZ0/s1600/summary.jpg">
            <a:extLst>
              <a:ext uri="{FF2B5EF4-FFF2-40B4-BE49-F238E27FC236}">
                <a16:creationId xmlns:a16="http://schemas.microsoft.com/office/drawing/2014/main" id="{F4A37ED3-EA9B-4081-9EF2-A7C1C13C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00" y="76200"/>
            <a:ext cx="2704306" cy="2031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1563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11404600" cy="914400"/>
          </a:xfrm>
        </p:spPr>
        <p:txBody>
          <a:bodyPr/>
          <a:lstStyle/>
          <a:p>
            <a:r>
              <a:rPr lang="nl-NL"/>
              <a:t>CNN terminology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6645" y="2286000"/>
            <a:ext cx="4267200" cy="4325582"/>
          </a:xfrm>
          <a:solidFill>
            <a:srgbClr val="FFFFCC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nl-NL" b="1">
                <a:solidFill>
                  <a:schemeClr val="accent2"/>
                </a:solidFill>
              </a:rPr>
              <a:t>N</a:t>
            </a:r>
            <a:r>
              <a:rPr lang="nl-NL">
                <a:solidFill>
                  <a:schemeClr val="accent2"/>
                </a:solidFill>
              </a:rPr>
              <a:t> = batch size</a:t>
            </a:r>
          </a:p>
          <a:p>
            <a:r>
              <a:rPr lang="nl-NL" b="1">
                <a:solidFill>
                  <a:schemeClr val="accent2"/>
                </a:solidFill>
              </a:rPr>
              <a:t>C</a:t>
            </a:r>
            <a:r>
              <a:rPr lang="nl-NL">
                <a:solidFill>
                  <a:schemeClr val="accent2"/>
                </a:solidFill>
              </a:rPr>
              <a:t> input feature maps of size </a:t>
            </a:r>
            <a:r>
              <a:rPr lang="nl-NL" b="1">
                <a:solidFill>
                  <a:schemeClr val="accent2"/>
                </a:solidFill>
              </a:rPr>
              <a:t>HxW</a:t>
            </a:r>
          </a:p>
          <a:p>
            <a:r>
              <a:rPr lang="nl-NL" b="1">
                <a:solidFill>
                  <a:schemeClr val="accent2"/>
                </a:solidFill>
              </a:rPr>
              <a:t>M</a:t>
            </a:r>
            <a:r>
              <a:rPr lang="nl-NL">
                <a:solidFill>
                  <a:schemeClr val="accent2"/>
                </a:solidFill>
              </a:rPr>
              <a:t> output feature maps of size </a:t>
            </a:r>
            <a:r>
              <a:rPr lang="nl-NL" b="1">
                <a:solidFill>
                  <a:schemeClr val="accent2"/>
                </a:solidFill>
              </a:rPr>
              <a:t>E</a:t>
            </a:r>
            <a:r>
              <a:rPr lang="nl-NL">
                <a:solidFill>
                  <a:schemeClr val="accent2"/>
                </a:solidFill>
              </a:rPr>
              <a:t>x</a:t>
            </a:r>
            <a:r>
              <a:rPr lang="nl-NL" b="1">
                <a:solidFill>
                  <a:schemeClr val="accent2"/>
                </a:solidFill>
              </a:rPr>
              <a:t>F</a:t>
            </a:r>
          </a:p>
          <a:p>
            <a:r>
              <a:rPr lang="nl-NL" b="1">
                <a:solidFill>
                  <a:schemeClr val="accent2"/>
                </a:solidFill>
              </a:rPr>
              <a:t>M</a:t>
            </a:r>
            <a:r>
              <a:rPr lang="nl-NL">
                <a:solidFill>
                  <a:schemeClr val="accent2"/>
                </a:solidFill>
              </a:rPr>
              <a:t> filters of size </a:t>
            </a:r>
            <a:r>
              <a:rPr lang="nl-NL" b="1">
                <a:solidFill>
                  <a:schemeClr val="accent2"/>
                </a:solidFill>
              </a:rPr>
              <a:t>R</a:t>
            </a:r>
            <a:r>
              <a:rPr lang="nl-NL">
                <a:solidFill>
                  <a:schemeClr val="accent2"/>
                </a:solidFill>
              </a:rPr>
              <a:t>x</a:t>
            </a:r>
            <a:r>
              <a:rPr lang="nl-NL" b="1">
                <a:solidFill>
                  <a:schemeClr val="accent2"/>
                </a:solidFill>
              </a:rPr>
              <a:t>S</a:t>
            </a:r>
          </a:p>
          <a:p>
            <a:r>
              <a:rPr lang="nl-NL">
                <a:solidFill>
                  <a:schemeClr val="accent2"/>
                </a:solidFill>
              </a:rPr>
              <a:t>Total filter size = </a:t>
            </a:r>
            <a:br>
              <a:rPr lang="nl-NL">
                <a:solidFill>
                  <a:schemeClr val="accent2"/>
                </a:solidFill>
              </a:rPr>
            </a:br>
            <a:r>
              <a:rPr lang="nl-NL" b="1">
                <a:solidFill>
                  <a:schemeClr val="accent2"/>
                </a:solidFill>
              </a:rPr>
              <a:t>M</a:t>
            </a:r>
            <a:r>
              <a:rPr lang="nl-NL">
                <a:solidFill>
                  <a:schemeClr val="accent2"/>
                </a:solidFill>
              </a:rPr>
              <a:t>x</a:t>
            </a:r>
            <a:r>
              <a:rPr lang="nl-NL" b="1">
                <a:solidFill>
                  <a:schemeClr val="accent2"/>
                </a:solidFill>
              </a:rPr>
              <a:t> (R</a:t>
            </a:r>
            <a:r>
              <a:rPr lang="nl-NL">
                <a:solidFill>
                  <a:schemeClr val="accent2"/>
                </a:solidFill>
              </a:rPr>
              <a:t>x</a:t>
            </a:r>
            <a:r>
              <a:rPr lang="nl-NL" b="1">
                <a:solidFill>
                  <a:schemeClr val="accent2"/>
                </a:solidFill>
              </a:rPr>
              <a:t>S</a:t>
            </a:r>
            <a:r>
              <a:rPr lang="nl-NL">
                <a:solidFill>
                  <a:schemeClr val="accent2"/>
                </a:solidFill>
              </a:rPr>
              <a:t>x</a:t>
            </a:r>
            <a:r>
              <a:rPr lang="nl-NL" b="1">
                <a:solidFill>
                  <a:schemeClr val="accent2"/>
                </a:solidFill>
              </a:rPr>
              <a:t>C)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IA 5LIL0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219200"/>
            <a:ext cx="6934200" cy="4926366"/>
          </a:xfrm>
          <a:prstGeom prst="rect">
            <a:avLst/>
          </a:prstGeom>
        </p:spPr>
      </p:pic>
      <p:pic>
        <p:nvPicPr>
          <p:cNvPr id="7" name="Picture 2" descr="http://3.bp.blogspot.com/-Fyyo92Ouo14/USoRPb90tOI/AAAAAAAABXU/poSOCn2msZ0/s1600/summary.jpg">
            <a:extLst>
              <a:ext uri="{FF2B5EF4-FFF2-40B4-BE49-F238E27FC236}">
                <a16:creationId xmlns:a16="http://schemas.microsoft.com/office/drawing/2014/main" id="{535CC047-D496-40C9-B25E-2C1F0CE0A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76200"/>
            <a:ext cx="2704306" cy="203180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CCF9A-6D97-4333-9C7B-49521FC8A31F}"/>
              </a:ext>
            </a:extLst>
          </p:cNvPr>
          <p:cNvSpPr txBox="1"/>
          <p:nvPr/>
        </p:nvSpPr>
        <p:spPr>
          <a:xfrm>
            <a:off x="249128" y="6191685"/>
            <a:ext cx="3273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Dream this picture !</a:t>
            </a:r>
            <a:endParaRPr lang="nl-NL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464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27F7-017F-4B1C-96FE-3CB25017B6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9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Overview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Motivation and overview of Deep Learning</a:t>
            </a:r>
          </a:p>
          <a:p>
            <a:r>
              <a:rPr lang="nl-NL" b="1">
                <a:solidFill>
                  <a:schemeClr val="accent2"/>
                </a:solidFill>
              </a:rPr>
              <a:t>What is learning ?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Traditional computing vs Machine Learning</a:t>
            </a:r>
          </a:p>
          <a:p>
            <a:pPr lvl="1"/>
            <a:r>
              <a:rPr lang="nl-NL">
                <a:solidFill>
                  <a:schemeClr val="accent2"/>
                </a:solidFill>
              </a:rPr>
              <a:t>Example: Polynomial Curve Fitting</a:t>
            </a:r>
          </a:p>
          <a:p>
            <a:pPr lvl="2"/>
            <a:r>
              <a:rPr lang="nl-NL">
                <a:solidFill>
                  <a:schemeClr val="accent2"/>
                </a:solidFill>
              </a:rPr>
              <a:t>Least Squares Fitting</a:t>
            </a:r>
          </a:p>
          <a:p>
            <a:pPr lvl="2"/>
            <a:r>
              <a:rPr lang="nl-NL">
                <a:solidFill>
                  <a:schemeClr val="accent2"/>
                </a:solidFill>
              </a:rPr>
              <a:t>Overfitting</a:t>
            </a:r>
          </a:p>
          <a:p>
            <a:pPr lvl="2"/>
            <a:r>
              <a:rPr lang="nl-NL">
                <a:solidFill>
                  <a:schemeClr val="accent2"/>
                </a:solidFill>
              </a:rPr>
              <a:t>Regularization</a:t>
            </a:r>
          </a:p>
          <a:p>
            <a:r>
              <a:rPr lang="nl-NL"/>
              <a:t>Deep Neural Networks (DNN)s</a:t>
            </a:r>
          </a:p>
          <a:p>
            <a:r>
              <a:rPr lang="nl-NL"/>
              <a:t>Convolutional Neural Networks</a:t>
            </a:r>
          </a:p>
          <a:p>
            <a:r>
              <a:rPr lang="nl-NL"/>
              <a:t>Network examples</a:t>
            </a:r>
          </a:p>
          <a:p>
            <a:endParaRPr lang="nl-NL"/>
          </a:p>
          <a:p>
            <a:endParaRPr lang="nl-NL"/>
          </a:p>
          <a:p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IA 5LIL0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 descr="Yellow seats in the stadium">
            <a:extLst>
              <a:ext uri="{FF2B5EF4-FFF2-40B4-BE49-F238E27FC236}">
                <a16:creationId xmlns:a16="http://schemas.microsoft.com/office/drawing/2014/main" id="{E4D0E996-A313-4410-910C-B98F9107C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18" y="4720936"/>
            <a:ext cx="3201182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7E07F-7ED4-44E8-B4D2-992A48DA1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75073" y="3735044"/>
            <a:ext cx="9886311" cy="2327894"/>
            <a:chOff x="375073" y="3886200"/>
            <a:chExt cx="9886311" cy="23278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3600" y="3886200"/>
              <a:ext cx="1994175" cy="232789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073" y="4114800"/>
              <a:ext cx="3206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B050"/>
                  </a:solidFill>
                </a:rPr>
                <a:t>Machine Learning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62400" y="5257800"/>
              <a:ext cx="1181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Output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39200" y="4800600"/>
              <a:ext cx="1422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Program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62400" y="4419600"/>
              <a:ext cx="861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Data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334000" y="4572000"/>
              <a:ext cx="457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5334000" y="5410200"/>
              <a:ext cx="457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53400" y="4953000"/>
              <a:ext cx="457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1143000"/>
            <a:ext cx="9563734" cy="2327894"/>
            <a:chOff x="381000" y="1294156"/>
            <a:chExt cx="9563734" cy="2327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0624" y="1294156"/>
              <a:ext cx="1994175" cy="23278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1000" y="1676400"/>
              <a:ext cx="246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B050"/>
                  </a:solidFill>
                </a:rPr>
                <a:t>Traditional CS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62400" y="1828800"/>
              <a:ext cx="14221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Program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62400" y="2590800"/>
              <a:ext cx="861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Data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63000" y="2133600"/>
              <a:ext cx="1181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Output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5410200" y="1981200"/>
              <a:ext cx="457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410200" y="2743200"/>
              <a:ext cx="457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8153400" y="2286000"/>
              <a:ext cx="457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4800" y="6146800"/>
            <a:ext cx="5164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00B050"/>
                </a:solidFill>
              </a:rPr>
              <a:t>Concl: We learn 'by example'</a:t>
            </a:r>
          </a:p>
        </p:txBody>
      </p:sp>
      <p:cxnSp>
        <p:nvCxnSpPr>
          <p:cNvPr id="25" name="Elbow Connector 24"/>
          <p:cNvCxnSpPr>
            <a:stCxn id="13" idx="0"/>
            <a:endCxn id="10" idx="1"/>
          </p:cNvCxnSpPr>
          <p:nvPr/>
        </p:nvCxnSpPr>
        <p:spPr>
          <a:xfrm rot="16200000" flipV="1">
            <a:off x="5401251" y="500403"/>
            <a:ext cx="2710190" cy="5587892"/>
          </a:xfrm>
          <a:prstGeom prst="bentConnector4">
            <a:avLst>
              <a:gd name="adj1" fmla="val 45174"/>
              <a:gd name="adj2" fmla="val 10409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58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6|14.2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9235</TotalTime>
  <Words>2327</Words>
  <Application>Microsoft Office PowerPoint</Application>
  <PresentationFormat>Widescreen</PresentationFormat>
  <Paragraphs>549</Paragraphs>
  <Slides>66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 Unicode MS</vt:lpstr>
      <vt:lpstr>Arial</vt:lpstr>
      <vt:lpstr>Calibri</vt:lpstr>
      <vt:lpstr>Cambria</vt:lpstr>
      <vt:lpstr>cmmi10</vt:lpstr>
      <vt:lpstr>Comic Sans MS</vt:lpstr>
      <vt:lpstr>Consolas</vt:lpstr>
      <vt:lpstr>Corbel</vt:lpstr>
      <vt:lpstr>Courier New</vt:lpstr>
      <vt:lpstr>Times New Roman</vt:lpstr>
      <vt:lpstr>Default Design</vt:lpstr>
      <vt:lpstr>Intelligent Architectures 5LIL0  Machine Learning Convolutional Neural Networks Inference</vt:lpstr>
      <vt:lpstr>“Once over Lightly”</vt:lpstr>
      <vt:lpstr>#1: Japan’s Fugaku Supercomputer (Nov 2021)</vt:lpstr>
      <vt:lpstr>Inspiration: Our Brain is extremely powerful &amp; efficient</vt:lpstr>
      <vt:lpstr>AI: Tesla Autopilot</vt:lpstr>
      <vt:lpstr>AI: Google assistant schedules an appointment</vt:lpstr>
      <vt:lpstr>PowerPoint Presentation</vt:lpstr>
      <vt:lpstr>Overview</vt:lpstr>
      <vt:lpstr>Learning</vt:lpstr>
      <vt:lpstr>3 key functions of a learning system</vt:lpstr>
      <vt:lpstr>Example: Learning a curve </vt:lpstr>
      <vt:lpstr>Loss E(w): Sum-of-Squares Error Function</vt:lpstr>
      <vt:lpstr>0th Order Polynomial</vt:lpstr>
      <vt:lpstr>1st Order Polynomial</vt:lpstr>
      <vt:lpstr>Much better: 3rd Order Polynomial</vt:lpstr>
      <vt:lpstr>9th Order Polynomial =&gt; Overfitting</vt:lpstr>
      <vt:lpstr>Over-fitting</vt:lpstr>
      <vt:lpstr>Polynomial Coefficients   </vt:lpstr>
      <vt:lpstr>Increasing Data Set Size to 15 points </vt:lpstr>
      <vt:lpstr>Increasing Data Set Size to 100 points </vt:lpstr>
      <vt:lpstr>Regularization</vt:lpstr>
      <vt:lpstr>Regularization: ln λ = -18  (i.e. λ=e-18); 9th Order </vt:lpstr>
      <vt:lpstr>Regularization:   ERMS vs. ln λ </vt:lpstr>
      <vt:lpstr>Regularization: ln λ = 0  </vt:lpstr>
      <vt:lpstr>Polynomial Coefficients   </vt:lpstr>
      <vt:lpstr>Overfitting vs. Generalization</vt:lpstr>
      <vt:lpstr>Types of learning:</vt:lpstr>
      <vt:lpstr>Reinforcement example</vt:lpstr>
      <vt:lpstr>Overview</vt:lpstr>
      <vt:lpstr>Deep Learning, a quick tour</vt:lpstr>
      <vt:lpstr>Convolutional network as a deep loop-nest</vt:lpstr>
      <vt:lpstr>Our Brain</vt:lpstr>
      <vt:lpstr>Artificial Neuron</vt:lpstr>
      <vt:lpstr>Neurons, structured in (hidden and output) Layers</vt:lpstr>
      <vt:lpstr>Neuron calculation</vt:lpstr>
      <vt:lpstr>Fully vs Sparsely connected</vt:lpstr>
      <vt:lpstr>Feedforward vs Feedback connections</vt:lpstr>
      <vt:lpstr>NN Classification: Class probability</vt:lpstr>
      <vt:lpstr>Overview</vt:lpstr>
      <vt:lpstr>Artificial Neuron Model</vt:lpstr>
      <vt:lpstr>Neuron Applied to Image Region</vt:lpstr>
      <vt:lpstr>Input from multiple input (feature) maps</vt:lpstr>
      <vt:lpstr>Multiple neurons / convolutions</vt:lpstr>
      <vt:lpstr>2D Convolution</vt:lpstr>
      <vt:lpstr>2D Convolution: sliding window</vt:lpstr>
      <vt:lpstr>2D Convolution, viewed differently</vt:lpstr>
      <vt:lpstr>2D Convolution, sliding window</vt:lpstr>
      <vt:lpstr>Convolution in CNNs: 1 layer generic picture</vt:lpstr>
      <vt:lpstr>Convolution code</vt:lpstr>
      <vt:lpstr>Convolution equations</vt:lpstr>
      <vt:lpstr>Activation functions: traditional</vt:lpstr>
      <vt:lpstr>Activation functions: modern</vt:lpstr>
      <vt:lpstr>Fully Connected (FC) layer</vt:lpstr>
      <vt:lpstr>Pooling </vt:lpstr>
      <vt:lpstr>Normalization</vt:lpstr>
      <vt:lpstr>Normalization: correction of activation y</vt:lpstr>
      <vt:lpstr>Overview</vt:lpstr>
      <vt:lpstr>Popular networks</vt:lpstr>
      <vt:lpstr>LeNet-5 used for MNIST database </vt:lpstr>
      <vt:lpstr>LeNet-5 structure</vt:lpstr>
      <vt:lpstr>Adapted LeNet-5 for traffic sign recognition</vt:lpstr>
      <vt:lpstr>Popular  DNNs</vt:lpstr>
      <vt:lpstr>Model Size Explodes</vt:lpstr>
      <vt:lpstr>What did you learn today?</vt:lpstr>
      <vt:lpstr>ML Terminology</vt:lpstr>
      <vt:lpstr>CNN terminology</vt:lpstr>
    </vt:vector>
  </TitlesOfParts>
  <Company>Imec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Microprocessor Design 2002</dc:title>
  <dc:creator>henk corporaal</dc:creator>
  <cp:lastModifiedBy>Corporaal, Henk</cp:lastModifiedBy>
  <cp:revision>184</cp:revision>
  <cp:lastPrinted>2019-09-03T08:37:30Z</cp:lastPrinted>
  <dcterms:created xsi:type="dcterms:W3CDTF">2002-06-19T15:40:13Z</dcterms:created>
  <dcterms:modified xsi:type="dcterms:W3CDTF">2022-02-08T11:56:41Z</dcterms:modified>
</cp:coreProperties>
</file>