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84" r:id="rId3"/>
    <p:sldMasterId id="2147483685" r:id="rId4"/>
    <p:sldMasterId id="2147483686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3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slide" Target="slides/slide29.xml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37" Type="http://schemas.openxmlformats.org/officeDocument/2006/relationships/slide" Target="slides/slide31.xml"/><Relationship Id="rId14" Type="http://schemas.openxmlformats.org/officeDocument/2006/relationships/slide" Target="slides/slide8.xml"/><Relationship Id="rId36" Type="http://schemas.openxmlformats.org/officeDocument/2006/relationships/slide" Target="slides/slide30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16000" y="812520"/>
            <a:ext cx="7127280" cy="40089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5" name="Google Shape;5;n"/>
          <p:cNvSpPr txBox="1"/>
          <p:nvPr>
            <p:ph idx="3"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6" name="Google Shape;6;n"/>
          <p:cNvSpPr txBox="1"/>
          <p:nvPr>
            <p:ph idx="10"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400" u="none" cap="none" strike="noStrike"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400" u="none" cap="none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:notes"/>
          <p:cNvSpPr/>
          <p:nvPr>
            <p:ph idx="2" type="sldImg"/>
          </p:nvPr>
        </p:nvSpPr>
        <p:spPr>
          <a:xfrm>
            <a:off x="685800" y="1143000"/>
            <a:ext cx="5486040" cy="308592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1" name="Google Shape;171;p1:notes"/>
          <p:cNvSpPr txBox="1"/>
          <p:nvPr>
            <p:ph idx="1"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1:notes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400" u="none" cap="none" strike="noStrike"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400" u="none" cap="none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1:notes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11:notes"/>
          <p:cNvSpPr/>
          <p:nvPr>
            <p:ph idx="2" type="sldImg"/>
          </p:nvPr>
        </p:nvSpPr>
        <p:spPr>
          <a:xfrm>
            <a:off x="216000" y="812520"/>
            <a:ext cx="7127280" cy="40089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2:notes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12:notes"/>
          <p:cNvSpPr/>
          <p:nvPr>
            <p:ph idx="2" type="sldImg"/>
          </p:nvPr>
        </p:nvSpPr>
        <p:spPr>
          <a:xfrm>
            <a:off x="216000" y="812520"/>
            <a:ext cx="7127280" cy="40089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4:notes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14:notes"/>
          <p:cNvSpPr/>
          <p:nvPr>
            <p:ph idx="2" type="sldImg"/>
          </p:nvPr>
        </p:nvSpPr>
        <p:spPr>
          <a:xfrm>
            <a:off x="216000" y="812520"/>
            <a:ext cx="7127280" cy="40089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5:notes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15:notes"/>
          <p:cNvSpPr/>
          <p:nvPr>
            <p:ph idx="2" type="sldImg"/>
          </p:nvPr>
        </p:nvSpPr>
        <p:spPr>
          <a:xfrm>
            <a:off x="216000" y="812520"/>
            <a:ext cx="7127280" cy="40089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6:notes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16:notes"/>
          <p:cNvSpPr/>
          <p:nvPr>
            <p:ph idx="2" type="sldImg"/>
          </p:nvPr>
        </p:nvSpPr>
        <p:spPr>
          <a:xfrm>
            <a:off x="216000" y="812520"/>
            <a:ext cx="7127280" cy="40089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2:notes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22:notes"/>
          <p:cNvSpPr/>
          <p:nvPr>
            <p:ph idx="2" type="sldImg"/>
          </p:nvPr>
        </p:nvSpPr>
        <p:spPr>
          <a:xfrm>
            <a:off x="216000" y="812520"/>
            <a:ext cx="7127280" cy="40089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23:notes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23:notes"/>
          <p:cNvSpPr/>
          <p:nvPr>
            <p:ph idx="2" type="sldImg"/>
          </p:nvPr>
        </p:nvSpPr>
        <p:spPr>
          <a:xfrm>
            <a:off x="216000" y="812520"/>
            <a:ext cx="7127280" cy="40089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4:notes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p24:notes"/>
          <p:cNvSpPr/>
          <p:nvPr>
            <p:ph idx="2" type="sldImg"/>
          </p:nvPr>
        </p:nvSpPr>
        <p:spPr>
          <a:xfrm>
            <a:off x="216000" y="812520"/>
            <a:ext cx="7127280" cy="40089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25:notes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p25:notes"/>
          <p:cNvSpPr/>
          <p:nvPr>
            <p:ph idx="2" type="sldImg"/>
          </p:nvPr>
        </p:nvSpPr>
        <p:spPr>
          <a:xfrm>
            <a:off x="216000" y="812520"/>
            <a:ext cx="7127280" cy="40089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26:notes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Google Shape;334;p26:notes"/>
          <p:cNvSpPr/>
          <p:nvPr>
            <p:ph idx="2" type="sldImg"/>
          </p:nvPr>
        </p:nvSpPr>
        <p:spPr>
          <a:xfrm>
            <a:off x="216000" y="812520"/>
            <a:ext cx="7127280" cy="40089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11a784af8b5_0_1:notes"/>
          <p:cNvSpPr txBox="1"/>
          <p:nvPr>
            <p:ph idx="1" type="body"/>
          </p:nvPr>
        </p:nvSpPr>
        <p:spPr>
          <a:xfrm>
            <a:off x="756000" y="5078520"/>
            <a:ext cx="6047700" cy="481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g11a784af8b5_0_1:notes"/>
          <p:cNvSpPr/>
          <p:nvPr>
            <p:ph idx="2" type="sldImg"/>
          </p:nvPr>
        </p:nvSpPr>
        <p:spPr>
          <a:xfrm>
            <a:off x="216000" y="812520"/>
            <a:ext cx="7127400" cy="4008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27:notes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Google Shape;342;p27:notes"/>
          <p:cNvSpPr/>
          <p:nvPr>
            <p:ph idx="2" type="sldImg"/>
          </p:nvPr>
        </p:nvSpPr>
        <p:spPr>
          <a:xfrm>
            <a:off x="216000" y="812520"/>
            <a:ext cx="7127280" cy="40089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28:notes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" name="Google Shape;350;p28:notes"/>
          <p:cNvSpPr/>
          <p:nvPr>
            <p:ph idx="2" type="sldImg"/>
          </p:nvPr>
        </p:nvSpPr>
        <p:spPr>
          <a:xfrm>
            <a:off x="216000" y="812520"/>
            <a:ext cx="7127280" cy="40089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29:notes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8" name="Google Shape;358;p29:notes"/>
          <p:cNvSpPr/>
          <p:nvPr>
            <p:ph idx="2" type="sldImg"/>
          </p:nvPr>
        </p:nvSpPr>
        <p:spPr>
          <a:xfrm>
            <a:off x="216000" y="812520"/>
            <a:ext cx="7127280" cy="40089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30:notes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6" name="Google Shape;366;p30:notes"/>
          <p:cNvSpPr/>
          <p:nvPr>
            <p:ph idx="2" type="sldImg"/>
          </p:nvPr>
        </p:nvSpPr>
        <p:spPr>
          <a:xfrm>
            <a:off x="216000" y="812520"/>
            <a:ext cx="7127280" cy="40089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31:notes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4" name="Google Shape;374;p31:notes"/>
          <p:cNvSpPr/>
          <p:nvPr>
            <p:ph idx="2" type="sldImg"/>
          </p:nvPr>
        </p:nvSpPr>
        <p:spPr>
          <a:xfrm>
            <a:off x="216000" y="812520"/>
            <a:ext cx="7127280" cy="40089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32:notes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3" name="Google Shape;383;p32:notes"/>
          <p:cNvSpPr/>
          <p:nvPr>
            <p:ph idx="2" type="sldImg"/>
          </p:nvPr>
        </p:nvSpPr>
        <p:spPr>
          <a:xfrm>
            <a:off x="216000" y="812520"/>
            <a:ext cx="7127280" cy="40089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33:notes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2" name="Google Shape;392;p33:notes"/>
          <p:cNvSpPr/>
          <p:nvPr>
            <p:ph idx="2" type="sldImg"/>
          </p:nvPr>
        </p:nvSpPr>
        <p:spPr>
          <a:xfrm>
            <a:off x="216000" y="812520"/>
            <a:ext cx="7127280" cy="40089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34:notes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0" name="Google Shape;400;p34:notes"/>
          <p:cNvSpPr/>
          <p:nvPr>
            <p:ph idx="2" type="sldImg"/>
          </p:nvPr>
        </p:nvSpPr>
        <p:spPr>
          <a:xfrm>
            <a:off x="216000" y="812520"/>
            <a:ext cx="7127280" cy="40089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40:notes"/>
          <p:cNvSpPr txBox="1"/>
          <p:nvPr>
            <p:ph idx="1" type="body"/>
          </p:nvPr>
        </p:nvSpPr>
        <p:spPr>
          <a:xfrm>
            <a:off x="756000" y="5078520"/>
            <a:ext cx="6047700" cy="481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7" name="Google Shape;407;p40:notes"/>
          <p:cNvSpPr/>
          <p:nvPr>
            <p:ph idx="2" type="sldImg"/>
          </p:nvPr>
        </p:nvSpPr>
        <p:spPr>
          <a:xfrm>
            <a:off x="216000" y="812520"/>
            <a:ext cx="7127400" cy="4008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45:notes"/>
          <p:cNvSpPr txBox="1"/>
          <p:nvPr>
            <p:ph idx="1" type="body"/>
          </p:nvPr>
        </p:nvSpPr>
        <p:spPr>
          <a:xfrm>
            <a:off x="756000" y="5078520"/>
            <a:ext cx="6047700" cy="481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6" name="Google Shape;416;p45:notes"/>
          <p:cNvSpPr/>
          <p:nvPr>
            <p:ph idx="2" type="sldImg"/>
          </p:nvPr>
        </p:nvSpPr>
        <p:spPr>
          <a:xfrm>
            <a:off x="216000" y="812520"/>
            <a:ext cx="7127400" cy="4008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4:notes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4:notes"/>
          <p:cNvSpPr/>
          <p:nvPr>
            <p:ph idx="2" type="sldImg"/>
          </p:nvPr>
        </p:nvSpPr>
        <p:spPr>
          <a:xfrm>
            <a:off x="216000" y="812520"/>
            <a:ext cx="7127280" cy="40089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46:notes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5" name="Google Shape;425;p46:notes"/>
          <p:cNvSpPr/>
          <p:nvPr>
            <p:ph idx="2" type="sldImg"/>
          </p:nvPr>
        </p:nvSpPr>
        <p:spPr>
          <a:xfrm>
            <a:off x="216000" y="812520"/>
            <a:ext cx="7127280" cy="40089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47:notes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2" name="Google Shape;432;p47:notes"/>
          <p:cNvSpPr/>
          <p:nvPr>
            <p:ph idx="2" type="sldImg"/>
          </p:nvPr>
        </p:nvSpPr>
        <p:spPr>
          <a:xfrm>
            <a:off x="216000" y="812520"/>
            <a:ext cx="7127280" cy="40089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5:notes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5:notes"/>
          <p:cNvSpPr/>
          <p:nvPr>
            <p:ph idx="2" type="sldImg"/>
          </p:nvPr>
        </p:nvSpPr>
        <p:spPr>
          <a:xfrm>
            <a:off x="216000" y="812520"/>
            <a:ext cx="7127280" cy="40089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6:notes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6:notes"/>
          <p:cNvSpPr/>
          <p:nvPr>
            <p:ph idx="2" type="sldImg"/>
          </p:nvPr>
        </p:nvSpPr>
        <p:spPr>
          <a:xfrm>
            <a:off x="216000" y="812520"/>
            <a:ext cx="7127280" cy="40089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7:notes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7:notes"/>
          <p:cNvSpPr/>
          <p:nvPr>
            <p:ph idx="2" type="sldImg"/>
          </p:nvPr>
        </p:nvSpPr>
        <p:spPr>
          <a:xfrm>
            <a:off x="216000" y="812520"/>
            <a:ext cx="7127280" cy="40089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8:notes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8:notes"/>
          <p:cNvSpPr/>
          <p:nvPr>
            <p:ph idx="2" type="sldImg"/>
          </p:nvPr>
        </p:nvSpPr>
        <p:spPr>
          <a:xfrm>
            <a:off x="216000" y="812520"/>
            <a:ext cx="7127280" cy="40089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9:notes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9:notes"/>
          <p:cNvSpPr/>
          <p:nvPr>
            <p:ph idx="2" type="sldImg"/>
          </p:nvPr>
        </p:nvSpPr>
        <p:spPr>
          <a:xfrm>
            <a:off x="216000" y="812520"/>
            <a:ext cx="7127280" cy="40089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0:notes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10:notes"/>
          <p:cNvSpPr/>
          <p:nvPr>
            <p:ph idx="2" type="sldImg"/>
          </p:nvPr>
        </p:nvSpPr>
        <p:spPr>
          <a:xfrm>
            <a:off x="216000" y="812520"/>
            <a:ext cx="7127280" cy="40089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"/>
          <p:cNvSpPr txBox="1"/>
          <p:nvPr>
            <p:ph type="title"/>
          </p:nvPr>
        </p:nvSpPr>
        <p:spPr>
          <a:xfrm>
            <a:off x="609480" y="253800"/>
            <a:ext cx="7922880" cy="3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" type="subTitle"/>
          </p:nvPr>
        </p:nvSpPr>
        <p:spPr>
          <a:xfrm>
            <a:off x="610200" y="864000"/>
            <a:ext cx="7922520" cy="3705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type="title"/>
          </p:nvPr>
        </p:nvSpPr>
        <p:spPr>
          <a:xfrm>
            <a:off x="609480" y="253800"/>
            <a:ext cx="7922880" cy="3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610200" y="864000"/>
            <a:ext cx="7922520" cy="1767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1"/>
          <p:cNvSpPr txBox="1"/>
          <p:nvPr>
            <p:ph idx="2" type="body"/>
          </p:nvPr>
        </p:nvSpPr>
        <p:spPr>
          <a:xfrm>
            <a:off x="610200" y="2799360"/>
            <a:ext cx="7922520" cy="1767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type="title"/>
          </p:nvPr>
        </p:nvSpPr>
        <p:spPr>
          <a:xfrm>
            <a:off x="609480" y="253800"/>
            <a:ext cx="7922880" cy="3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2"/>
          <p:cNvSpPr txBox="1"/>
          <p:nvPr>
            <p:ph idx="1" type="body"/>
          </p:nvPr>
        </p:nvSpPr>
        <p:spPr>
          <a:xfrm>
            <a:off x="610200" y="864000"/>
            <a:ext cx="3866040" cy="1767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2"/>
          <p:cNvSpPr txBox="1"/>
          <p:nvPr>
            <p:ph idx="2" type="body"/>
          </p:nvPr>
        </p:nvSpPr>
        <p:spPr>
          <a:xfrm>
            <a:off x="4669920" y="864000"/>
            <a:ext cx="3866040" cy="1767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2"/>
          <p:cNvSpPr txBox="1"/>
          <p:nvPr>
            <p:ph idx="3" type="body"/>
          </p:nvPr>
        </p:nvSpPr>
        <p:spPr>
          <a:xfrm>
            <a:off x="610200" y="2799360"/>
            <a:ext cx="3866040" cy="1767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2"/>
          <p:cNvSpPr txBox="1"/>
          <p:nvPr>
            <p:ph idx="4" type="body"/>
          </p:nvPr>
        </p:nvSpPr>
        <p:spPr>
          <a:xfrm>
            <a:off x="4669920" y="2799360"/>
            <a:ext cx="3866040" cy="1767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6 Content">
  <p:cSld name="Title, 6 Conten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3"/>
          <p:cNvSpPr txBox="1"/>
          <p:nvPr>
            <p:ph type="title"/>
          </p:nvPr>
        </p:nvSpPr>
        <p:spPr>
          <a:xfrm>
            <a:off x="609480" y="253800"/>
            <a:ext cx="7922880" cy="3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3"/>
          <p:cNvSpPr txBox="1"/>
          <p:nvPr>
            <p:ph idx="1" type="body"/>
          </p:nvPr>
        </p:nvSpPr>
        <p:spPr>
          <a:xfrm>
            <a:off x="610200" y="864000"/>
            <a:ext cx="2550960" cy="1767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3"/>
          <p:cNvSpPr txBox="1"/>
          <p:nvPr>
            <p:ph idx="2" type="body"/>
          </p:nvPr>
        </p:nvSpPr>
        <p:spPr>
          <a:xfrm>
            <a:off x="3288960" y="864000"/>
            <a:ext cx="2550960" cy="1767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3"/>
          <p:cNvSpPr txBox="1"/>
          <p:nvPr>
            <p:ph idx="3" type="body"/>
          </p:nvPr>
        </p:nvSpPr>
        <p:spPr>
          <a:xfrm>
            <a:off x="5968080" y="864000"/>
            <a:ext cx="2550960" cy="1767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3"/>
          <p:cNvSpPr txBox="1"/>
          <p:nvPr>
            <p:ph idx="4" type="body"/>
          </p:nvPr>
        </p:nvSpPr>
        <p:spPr>
          <a:xfrm>
            <a:off x="610200" y="2799360"/>
            <a:ext cx="2550960" cy="1767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3"/>
          <p:cNvSpPr txBox="1"/>
          <p:nvPr>
            <p:ph idx="5" type="body"/>
          </p:nvPr>
        </p:nvSpPr>
        <p:spPr>
          <a:xfrm>
            <a:off x="3288960" y="2799360"/>
            <a:ext cx="2550960" cy="1767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3"/>
          <p:cNvSpPr txBox="1"/>
          <p:nvPr>
            <p:ph idx="6" type="body"/>
          </p:nvPr>
        </p:nvSpPr>
        <p:spPr>
          <a:xfrm>
            <a:off x="5968080" y="2799360"/>
            <a:ext cx="2550960" cy="1767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/>
          <p:nvPr>
            <p:ph type="title"/>
          </p:nvPr>
        </p:nvSpPr>
        <p:spPr>
          <a:xfrm>
            <a:off x="609480" y="253800"/>
            <a:ext cx="7922880" cy="3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6"/>
          <p:cNvSpPr txBox="1"/>
          <p:nvPr>
            <p:ph idx="1" type="subTitle"/>
          </p:nvPr>
        </p:nvSpPr>
        <p:spPr>
          <a:xfrm>
            <a:off x="610200" y="864000"/>
            <a:ext cx="7922520" cy="3705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/>
          <p:nvPr>
            <p:ph type="title"/>
          </p:nvPr>
        </p:nvSpPr>
        <p:spPr>
          <a:xfrm>
            <a:off x="609480" y="253800"/>
            <a:ext cx="7922880" cy="3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7"/>
          <p:cNvSpPr txBox="1"/>
          <p:nvPr>
            <p:ph idx="1" type="body"/>
          </p:nvPr>
        </p:nvSpPr>
        <p:spPr>
          <a:xfrm>
            <a:off x="610200" y="864000"/>
            <a:ext cx="7922520" cy="3705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8"/>
          <p:cNvSpPr txBox="1"/>
          <p:nvPr>
            <p:ph type="title"/>
          </p:nvPr>
        </p:nvSpPr>
        <p:spPr>
          <a:xfrm>
            <a:off x="609480" y="253800"/>
            <a:ext cx="7922880" cy="3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8"/>
          <p:cNvSpPr txBox="1"/>
          <p:nvPr>
            <p:ph idx="1" type="body"/>
          </p:nvPr>
        </p:nvSpPr>
        <p:spPr>
          <a:xfrm>
            <a:off x="610200" y="864000"/>
            <a:ext cx="3866040" cy="3705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8"/>
          <p:cNvSpPr txBox="1"/>
          <p:nvPr>
            <p:ph idx="2" type="body"/>
          </p:nvPr>
        </p:nvSpPr>
        <p:spPr>
          <a:xfrm>
            <a:off x="4669920" y="864000"/>
            <a:ext cx="3866040" cy="3705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9"/>
          <p:cNvSpPr txBox="1"/>
          <p:nvPr>
            <p:ph type="title"/>
          </p:nvPr>
        </p:nvSpPr>
        <p:spPr>
          <a:xfrm>
            <a:off x="609480" y="253800"/>
            <a:ext cx="7922880" cy="3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0"/>
          <p:cNvSpPr txBox="1"/>
          <p:nvPr>
            <p:ph idx="1" type="subTitle"/>
          </p:nvPr>
        </p:nvSpPr>
        <p:spPr>
          <a:xfrm>
            <a:off x="609480" y="253800"/>
            <a:ext cx="7922880" cy="1828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1"/>
          <p:cNvSpPr txBox="1"/>
          <p:nvPr>
            <p:ph type="title"/>
          </p:nvPr>
        </p:nvSpPr>
        <p:spPr>
          <a:xfrm>
            <a:off x="609480" y="253800"/>
            <a:ext cx="7922880" cy="3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21"/>
          <p:cNvSpPr txBox="1"/>
          <p:nvPr>
            <p:ph idx="1" type="body"/>
          </p:nvPr>
        </p:nvSpPr>
        <p:spPr>
          <a:xfrm>
            <a:off x="610200" y="864000"/>
            <a:ext cx="3866040" cy="1767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21"/>
          <p:cNvSpPr txBox="1"/>
          <p:nvPr>
            <p:ph idx="2" type="body"/>
          </p:nvPr>
        </p:nvSpPr>
        <p:spPr>
          <a:xfrm>
            <a:off x="4669920" y="864000"/>
            <a:ext cx="3866040" cy="3705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21"/>
          <p:cNvSpPr txBox="1"/>
          <p:nvPr>
            <p:ph idx="3" type="body"/>
          </p:nvPr>
        </p:nvSpPr>
        <p:spPr>
          <a:xfrm>
            <a:off x="610200" y="2799360"/>
            <a:ext cx="3866040" cy="1767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2"/>
          <p:cNvSpPr txBox="1"/>
          <p:nvPr>
            <p:ph type="title"/>
          </p:nvPr>
        </p:nvSpPr>
        <p:spPr>
          <a:xfrm>
            <a:off x="609480" y="253800"/>
            <a:ext cx="7922880" cy="3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22"/>
          <p:cNvSpPr txBox="1"/>
          <p:nvPr>
            <p:ph idx="1" type="body"/>
          </p:nvPr>
        </p:nvSpPr>
        <p:spPr>
          <a:xfrm>
            <a:off x="610200" y="864000"/>
            <a:ext cx="3866040" cy="3705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22"/>
          <p:cNvSpPr txBox="1"/>
          <p:nvPr>
            <p:ph idx="2" type="body"/>
          </p:nvPr>
        </p:nvSpPr>
        <p:spPr>
          <a:xfrm>
            <a:off x="4669920" y="864000"/>
            <a:ext cx="3866040" cy="1767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22"/>
          <p:cNvSpPr txBox="1"/>
          <p:nvPr>
            <p:ph idx="3" type="body"/>
          </p:nvPr>
        </p:nvSpPr>
        <p:spPr>
          <a:xfrm>
            <a:off x="4669920" y="2799360"/>
            <a:ext cx="3866040" cy="1767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3"/>
          <p:cNvSpPr txBox="1"/>
          <p:nvPr>
            <p:ph type="title"/>
          </p:nvPr>
        </p:nvSpPr>
        <p:spPr>
          <a:xfrm>
            <a:off x="609480" y="253800"/>
            <a:ext cx="7922880" cy="3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23"/>
          <p:cNvSpPr txBox="1"/>
          <p:nvPr>
            <p:ph idx="1" type="body"/>
          </p:nvPr>
        </p:nvSpPr>
        <p:spPr>
          <a:xfrm>
            <a:off x="610200" y="864000"/>
            <a:ext cx="3866040" cy="1767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23"/>
          <p:cNvSpPr txBox="1"/>
          <p:nvPr>
            <p:ph idx="2" type="body"/>
          </p:nvPr>
        </p:nvSpPr>
        <p:spPr>
          <a:xfrm>
            <a:off x="4669920" y="864000"/>
            <a:ext cx="3866040" cy="1767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23"/>
          <p:cNvSpPr txBox="1"/>
          <p:nvPr>
            <p:ph idx="3" type="body"/>
          </p:nvPr>
        </p:nvSpPr>
        <p:spPr>
          <a:xfrm>
            <a:off x="610200" y="2799360"/>
            <a:ext cx="7922520" cy="1767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4"/>
          <p:cNvSpPr txBox="1"/>
          <p:nvPr>
            <p:ph type="title"/>
          </p:nvPr>
        </p:nvSpPr>
        <p:spPr>
          <a:xfrm>
            <a:off x="609480" y="253800"/>
            <a:ext cx="7922880" cy="3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24"/>
          <p:cNvSpPr txBox="1"/>
          <p:nvPr>
            <p:ph idx="1" type="body"/>
          </p:nvPr>
        </p:nvSpPr>
        <p:spPr>
          <a:xfrm>
            <a:off x="610200" y="864000"/>
            <a:ext cx="7922520" cy="1767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24"/>
          <p:cNvSpPr txBox="1"/>
          <p:nvPr>
            <p:ph idx="2" type="body"/>
          </p:nvPr>
        </p:nvSpPr>
        <p:spPr>
          <a:xfrm>
            <a:off x="610200" y="2799360"/>
            <a:ext cx="7922520" cy="1767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5"/>
          <p:cNvSpPr txBox="1"/>
          <p:nvPr>
            <p:ph type="title"/>
          </p:nvPr>
        </p:nvSpPr>
        <p:spPr>
          <a:xfrm>
            <a:off x="609480" y="253800"/>
            <a:ext cx="7922880" cy="3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25"/>
          <p:cNvSpPr txBox="1"/>
          <p:nvPr>
            <p:ph idx="1" type="body"/>
          </p:nvPr>
        </p:nvSpPr>
        <p:spPr>
          <a:xfrm>
            <a:off x="610200" y="864000"/>
            <a:ext cx="3866040" cy="1767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25"/>
          <p:cNvSpPr txBox="1"/>
          <p:nvPr>
            <p:ph idx="2" type="body"/>
          </p:nvPr>
        </p:nvSpPr>
        <p:spPr>
          <a:xfrm>
            <a:off x="4669920" y="864000"/>
            <a:ext cx="3866040" cy="1767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25"/>
          <p:cNvSpPr txBox="1"/>
          <p:nvPr>
            <p:ph idx="3" type="body"/>
          </p:nvPr>
        </p:nvSpPr>
        <p:spPr>
          <a:xfrm>
            <a:off x="610200" y="2799360"/>
            <a:ext cx="3866040" cy="1767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25"/>
          <p:cNvSpPr txBox="1"/>
          <p:nvPr>
            <p:ph idx="4" type="body"/>
          </p:nvPr>
        </p:nvSpPr>
        <p:spPr>
          <a:xfrm>
            <a:off x="4669920" y="2799360"/>
            <a:ext cx="3866040" cy="1767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6 Content">
  <p:cSld name="Title, 6 Content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6"/>
          <p:cNvSpPr txBox="1"/>
          <p:nvPr>
            <p:ph type="title"/>
          </p:nvPr>
        </p:nvSpPr>
        <p:spPr>
          <a:xfrm>
            <a:off x="609480" y="253800"/>
            <a:ext cx="7922880" cy="3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26"/>
          <p:cNvSpPr txBox="1"/>
          <p:nvPr>
            <p:ph idx="1" type="body"/>
          </p:nvPr>
        </p:nvSpPr>
        <p:spPr>
          <a:xfrm>
            <a:off x="610200" y="864000"/>
            <a:ext cx="2550960" cy="1767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26"/>
          <p:cNvSpPr txBox="1"/>
          <p:nvPr>
            <p:ph idx="2" type="body"/>
          </p:nvPr>
        </p:nvSpPr>
        <p:spPr>
          <a:xfrm>
            <a:off x="3288960" y="864000"/>
            <a:ext cx="2550960" cy="1767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26"/>
          <p:cNvSpPr txBox="1"/>
          <p:nvPr>
            <p:ph idx="3" type="body"/>
          </p:nvPr>
        </p:nvSpPr>
        <p:spPr>
          <a:xfrm>
            <a:off x="5968080" y="864000"/>
            <a:ext cx="2550960" cy="1767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26"/>
          <p:cNvSpPr txBox="1"/>
          <p:nvPr>
            <p:ph idx="4" type="body"/>
          </p:nvPr>
        </p:nvSpPr>
        <p:spPr>
          <a:xfrm>
            <a:off x="610200" y="2799360"/>
            <a:ext cx="2550960" cy="1767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26"/>
          <p:cNvSpPr txBox="1"/>
          <p:nvPr>
            <p:ph idx="5" type="body"/>
          </p:nvPr>
        </p:nvSpPr>
        <p:spPr>
          <a:xfrm>
            <a:off x="3288960" y="2799360"/>
            <a:ext cx="2550960" cy="1767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26"/>
          <p:cNvSpPr txBox="1"/>
          <p:nvPr>
            <p:ph idx="6" type="body"/>
          </p:nvPr>
        </p:nvSpPr>
        <p:spPr>
          <a:xfrm>
            <a:off x="5968080" y="2799360"/>
            <a:ext cx="2550960" cy="1767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8"/>
          <p:cNvSpPr txBox="1"/>
          <p:nvPr>
            <p:ph type="title"/>
          </p:nvPr>
        </p:nvSpPr>
        <p:spPr>
          <a:xfrm>
            <a:off x="609480" y="253800"/>
            <a:ext cx="7923000" cy="3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28"/>
          <p:cNvSpPr txBox="1"/>
          <p:nvPr>
            <p:ph idx="1" type="body"/>
          </p:nvPr>
        </p:nvSpPr>
        <p:spPr>
          <a:xfrm>
            <a:off x="610200" y="864000"/>
            <a:ext cx="7922400" cy="37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0"/>
          <p:cNvSpPr txBox="1"/>
          <p:nvPr>
            <p:ph type="title"/>
          </p:nvPr>
        </p:nvSpPr>
        <p:spPr>
          <a:xfrm>
            <a:off x="609480" y="253800"/>
            <a:ext cx="7923000" cy="3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30"/>
          <p:cNvSpPr txBox="1"/>
          <p:nvPr>
            <p:ph idx="1" type="subTitle"/>
          </p:nvPr>
        </p:nvSpPr>
        <p:spPr>
          <a:xfrm>
            <a:off x="610200" y="864000"/>
            <a:ext cx="7922400" cy="370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1"/>
          <p:cNvSpPr txBox="1"/>
          <p:nvPr>
            <p:ph type="title"/>
          </p:nvPr>
        </p:nvSpPr>
        <p:spPr>
          <a:xfrm>
            <a:off x="609480" y="253800"/>
            <a:ext cx="7923000" cy="3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31"/>
          <p:cNvSpPr txBox="1"/>
          <p:nvPr>
            <p:ph idx="1" type="body"/>
          </p:nvPr>
        </p:nvSpPr>
        <p:spPr>
          <a:xfrm>
            <a:off x="610200" y="864000"/>
            <a:ext cx="3866100" cy="37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31"/>
          <p:cNvSpPr txBox="1"/>
          <p:nvPr>
            <p:ph idx="2" type="body"/>
          </p:nvPr>
        </p:nvSpPr>
        <p:spPr>
          <a:xfrm>
            <a:off x="4669920" y="864000"/>
            <a:ext cx="3866100" cy="37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2"/>
          <p:cNvSpPr txBox="1"/>
          <p:nvPr>
            <p:ph type="title"/>
          </p:nvPr>
        </p:nvSpPr>
        <p:spPr>
          <a:xfrm>
            <a:off x="609480" y="253800"/>
            <a:ext cx="7923000" cy="3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609480" y="253800"/>
            <a:ext cx="7922880" cy="3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610200" y="864000"/>
            <a:ext cx="7922520" cy="3705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3"/>
          <p:cNvSpPr txBox="1"/>
          <p:nvPr>
            <p:ph idx="1" type="subTitle"/>
          </p:nvPr>
        </p:nvSpPr>
        <p:spPr>
          <a:xfrm>
            <a:off x="609480" y="253800"/>
            <a:ext cx="7923000" cy="182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4"/>
          <p:cNvSpPr txBox="1"/>
          <p:nvPr>
            <p:ph type="title"/>
          </p:nvPr>
        </p:nvSpPr>
        <p:spPr>
          <a:xfrm>
            <a:off x="609480" y="253800"/>
            <a:ext cx="7923000" cy="3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34"/>
          <p:cNvSpPr txBox="1"/>
          <p:nvPr>
            <p:ph idx="1" type="body"/>
          </p:nvPr>
        </p:nvSpPr>
        <p:spPr>
          <a:xfrm>
            <a:off x="610200" y="864000"/>
            <a:ext cx="3866100" cy="17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34"/>
          <p:cNvSpPr txBox="1"/>
          <p:nvPr>
            <p:ph idx="2" type="body"/>
          </p:nvPr>
        </p:nvSpPr>
        <p:spPr>
          <a:xfrm>
            <a:off x="4669920" y="864000"/>
            <a:ext cx="3866100" cy="37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34"/>
          <p:cNvSpPr txBox="1"/>
          <p:nvPr>
            <p:ph idx="3" type="body"/>
          </p:nvPr>
        </p:nvSpPr>
        <p:spPr>
          <a:xfrm>
            <a:off x="610200" y="2799360"/>
            <a:ext cx="3866100" cy="17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5"/>
          <p:cNvSpPr txBox="1"/>
          <p:nvPr>
            <p:ph type="title"/>
          </p:nvPr>
        </p:nvSpPr>
        <p:spPr>
          <a:xfrm>
            <a:off x="609480" y="253800"/>
            <a:ext cx="7923000" cy="3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35"/>
          <p:cNvSpPr txBox="1"/>
          <p:nvPr>
            <p:ph idx="1" type="body"/>
          </p:nvPr>
        </p:nvSpPr>
        <p:spPr>
          <a:xfrm>
            <a:off x="610200" y="864000"/>
            <a:ext cx="3866100" cy="37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p35"/>
          <p:cNvSpPr txBox="1"/>
          <p:nvPr>
            <p:ph idx="2" type="body"/>
          </p:nvPr>
        </p:nvSpPr>
        <p:spPr>
          <a:xfrm>
            <a:off x="4669920" y="864000"/>
            <a:ext cx="3866100" cy="17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35"/>
          <p:cNvSpPr txBox="1"/>
          <p:nvPr>
            <p:ph idx="3" type="body"/>
          </p:nvPr>
        </p:nvSpPr>
        <p:spPr>
          <a:xfrm>
            <a:off x="4669920" y="2799360"/>
            <a:ext cx="3866100" cy="17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6"/>
          <p:cNvSpPr txBox="1"/>
          <p:nvPr>
            <p:ph type="title"/>
          </p:nvPr>
        </p:nvSpPr>
        <p:spPr>
          <a:xfrm>
            <a:off x="609480" y="253800"/>
            <a:ext cx="7923000" cy="3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" name="Google Shape;148;p36"/>
          <p:cNvSpPr txBox="1"/>
          <p:nvPr>
            <p:ph idx="1" type="body"/>
          </p:nvPr>
        </p:nvSpPr>
        <p:spPr>
          <a:xfrm>
            <a:off x="610200" y="864000"/>
            <a:ext cx="3866100" cy="17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" name="Google Shape;149;p36"/>
          <p:cNvSpPr txBox="1"/>
          <p:nvPr>
            <p:ph idx="2" type="body"/>
          </p:nvPr>
        </p:nvSpPr>
        <p:spPr>
          <a:xfrm>
            <a:off x="4669920" y="864000"/>
            <a:ext cx="3866100" cy="17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36"/>
          <p:cNvSpPr txBox="1"/>
          <p:nvPr>
            <p:ph idx="3" type="body"/>
          </p:nvPr>
        </p:nvSpPr>
        <p:spPr>
          <a:xfrm>
            <a:off x="610200" y="2799360"/>
            <a:ext cx="7922400" cy="17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7"/>
          <p:cNvSpPr txBox="1"/>
          <p:nvPr>
            <p:ph type="title"/>
          </p:nvPr>
        </p:nvSpPr>
        <p:spPr>
          <a:xfrm>
            <a:off x="609480" y="253800"/>
            <a:ext cx="7923000" cy="3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p37"/>
          <p:cNvSpPr txBox="1"/>
          <p:nvPr>
            <p:ph idx="1" type="body"/>
          </p:nvPr>
        </p:nvSpPr>
        <p:spPr>
          <a:xfrm>
            <a:off x="610200" y="864000"/>
            <a:ext cx="7922400" cy="17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" name="Google Shape;154;p37"/>
          <p:cNvSpPr txBox="1"/>
          <p:nvPr>
            <p:ph idx="2" type="body"/>
          </p:nvPr>
        </p:nvSpPr>
        <p:spPr>
          <a:xfrm>
            <a:off x="610200" y="2799360"/>
            <a:ext cx="7922400" cy="17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8"/>
          <p:cNvSpPr txBox="1"/>
          <p:nvPr>
            <p:ph type="title"/>
          </p:nvPr>
        </p:nvSpPr>
        <p:spPr>
          <a:xfrm>
            <a:off x="609480" y="253800"/>
            <a:ext cx="7923000" cy="3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38"/>
          <p:cNvSpPr txBox="1"/>
          <p:nvPr>
            <p:ph idx="1" type="body"/>
          </p:nvPr>
        </p:nvSpPr>
        <p:spPr>
          <a:xfrm>
            <a:off x="610200" y="864000"/>
            <a:ext cx="3866100" cy="17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p38"/>
          <p:cNvSpPr txBox="1"/>
          <p:nvPr>
            <p:ph idx="2" type="body"/>
          </p:nvPr>
        </p:nvSpPr>
        <p:spPr>
          <a:xfrm>
            <a:off x="4669920" y="864000"/>
            <a:ext cx="3866100" cy="17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9" name="Google Shape;159;p38"/>
          <p:cNvSpPr txBox="1"/>
          <p:nvPr>
            <p:ph idx="3" type="body"/>
          </p:nvPr>
        </p:nvSpPr>
        <p:spPr>
          <a:xfrm>
            <a:off x="610200" y="2799360"/>
            <a:ext cx="3866100" cy="17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" name="Google Shape;160;p38"/>
          <p:cNvSpPr txBox="1"/>
          <p:nvPr>
            <p:ph idx="4" type="body"/>
          </p:nvPr>
        </p:nvSpPr>
        <p:spPr>
          <a:xfrm>
            <a:off x="4669920" y="2799360"/>
            <a:ext cx="3866100" cy="17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6 Content">
  <p:cSld name="Title, 6 Content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9"/>
          <p:cNvSpPr txBox="1"/>
          <p:nvPr>
            <p:ph type="title"/>
          </p:nvPr>
        </p:nvSpPr>
        <p:spPr>
          <a:xfrm>
            <a:off x="609480" y="253800"/>
            <a:ext cx="7923000" cy="3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3" name="Google Shape;163;p39"/>
          <p:cNvSpPr txBox="1"/>
          <p:nvPr>
            <p:ph idx="1" type="body"/>
          </p:nvPr>
        </p:nvSpPr>
        <p:spPr>
          <a:xfrm>
            <a:off x="610200" y="864000"/>
            <a:ext cx="2550900" cy="17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" name="Google Shape;164;p39"/>
          <p:cNvSpPr txBox="1"/>
          <p:nvPr>
            <p:ph idx="2" type="body"/>
          </p:nvPr>
        </p:nvSpPr>
        <p:spPr>
          <a:xfrm>
            <a:off x="3288960" y="864000"/>
            <a:ext cx="2550900" cy="17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5" name="Google Shape;165;p39"/>
          <p:cNvSpPr txBox="1"/>
          <p:nvPr>
            <p:ph idx="3" type="body"/>
          </p:nvPr>
        </p:nvSpPr>
        <p:spPr>
          <a:xfrm>
            <a:off x="5968080" y="864000"/>
            <a:ext cx="2550900" cy="17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6" name="Google Shape;166;p39"/>
          <p:cNvSpPr txBox="1"/>
          <p:nvPr>
            <p:ph idx="4" type="body"/>
          </p:nvPr>
        </p:nvSpPr>
        <p:spPr>
          <a:xfrm>
            <a:off x="610200" y="2799360"/>
            <a:ext cx="2550900" cy="17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7" name="Google Shape;167;p39"/>
          <p:cNvSpPr txBox="1"/>
          <p:nvPr>
            <p:ph idx="5" type="body"/>
          </p:nvPr>
        </p:nvSpPr>
        <p:spPr>
          <a:xfrm>
            <a:off x="3288960" y="2799360"/>
            <a:ext cx="2550900" cy="17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8" name="Google Shape;168;p39"/>
          <p:cNvSpPr txBox="1"/>
          <p:nvPr>
            <p:ph idx="6" type="body"/>
          </p:nvPr>
        </p:nvSpPr>
        <p:spPr>
          <a:xfrm>
            <a:off x="5968080" y="2799360"/>
            <a:ext cx="2550900" cy="17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609480" y="253800"/>
            <a:ext cx="7922880" cy="3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610200" y="864000"/>
            <a:ext cx="3866040" cy="3705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4669920" y="864000"/>
            <a:ext cx="3866040" cy="3705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/>
          <p:nvPr>
            <p:ph type="title"/>
          </p:nvPr>
        </p:nvSpPr>
        <p:spPr>
          <a:xfrm>
            <a:off x="609480" y="253800"/>
            <a:ext cx="7922880" cy="3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idx="1" type="subTitle"/>
          </p:nvPr>
        </p:nvSpPr>
        <p:spPr>
          <a:xfrm>
            <a:off x="609480" y="253800"/>
            <a:ext cx="7922880" cy="1828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 txBox="1"/>
          <p:nvPr>
            <p:ph type="title"/>
          </p:nvPr>
        </p:nvSpPr>
        <p:spPr>
          <a:xfrm>
            <a:off x="609480" y="253800"/>
            <a:ext cx="7922880" cy="3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8"/>
          <p:cNvSpPr txBox="1"/>
          <p:nvPr>
            <p:ph idx="1" type="body"/>
          </p:nvPr>
        </p:nvSpPr>
        <p:spPr>
          <a:xfrm>
            <a:off x="610200" y="864000"/>
            <a:ext cx="3866040" cy="1767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8"/>
          <p:cNvSpPr txBox="1"/>
          <p:nvPr>
            <p:ph idx="2" type="body"/>
          </p:nvPr>
        </p:nvSpPr>
        <p:spPr>
          <a:xfrm>
            <a:off x="4669920" y="864000"/>
            <a:ext cx="3866040" cy="3705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8"/>
          <p:cNvSpPr txBox="1"/>
          <p:nvPr>
            <p:ph idx="3" type="body"/>
          </p:nvPr>
        </p:nvSpPr>
        <p:spPr>
          <a:xfrm>
            <a:off x="610200" y="2799360"/>
            <a:ext cx="3866040" cy="1767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 txBox="1"/>
          <p:nvPr>
            <p:ph type="title"/>
          </p:nvPr>
        </p:nvSpPr>
        <p:spPr>
          <a:xfrm>
            <a:off x="609480" y="253800"/>
            <a:ext cx="7922880" cy="3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9"/>
          <p:cNvSpPr txBox="1"/>
          <p:nvPr>
            <p:ph idx="1" type="body"/>
          </p:nvPr>
        </p:nvSpPr>
        <p:spPr>
          <a:xfrm>
            <a:off x="610200" y="864000"/>
            <a:ext cx="3866040" cy="3705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669920" y="864000"/>
            <a:ext cx="3866040" cy="1767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3" type="body"/>
          </p:nvPr>
        </p:nvSpPr>
        <p:spPr>
          <a:xfrm>
            <a:off x="4669920" y="2799360"/>
            <a:ext cx="3866040" cy="1767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type="title"/>
          </p:nvPr>
        </p:nvSpPr>
        <p:spPr>
          <a:xfrm>
            <a:off x="609480" y="253800"/>
            <a:ext cx="7922880" cy="3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0"/>
          <p:cNvSpPr txBox="1"/>
          <p:nvPr>
            <p:ph idx="1" type="body"/>
          </p:nvPr>
        </p:nvSpPr>
        <p:spPr>
          <a:xfrm>
            <a:off x="610200" y="864000"/>
            <a:ext cx="3866040" cy="1767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0"/>
          <p:cNvSpPr txBox="1"/>
          <p:nvPr>
            <p:ph idx="2" type="body"/>
          </p:nvPr>
        </p:nvSpPr>
        <p:spPr>
          <a:xfrm>
            <a:off x="4669920" y="864000"/>
            <a:ext cx="3866040" cy="1767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0"/>
          <p:cNvSpPr txBox="1"/>
          <p:nvPr>
            <p:ph idx="3" type="body"/>
          </p:nvPr>
        </p:nvSpPr>
        <p:spPr>
          <a:xfrm>
            <a:off x="610200" y="2799360"/>
            <a:ext cx="7922520" cy="1767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3" Type="http://schemas.openxmlformats.org/officeDocument/2006/relationships/theme" Target="../theme/theme4.xml"/><Relationship Id="rId1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4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0" y="4569480"/>
            <a:ext cx="9143640" cy="5734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608040" y="4738320"/>
            <a:ext cx="7924320" cy="243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pic>
        <p:nvPicPr>
          <p:cNvPr id="12" name="Google Shape;12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6919920" y="63360"/>
            <a:ext cx="2227680" cy="60588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1"/>
          <p:cNvSpPr txBox="1"/>
          <p:nvPr>
            <p:ph idx="2" type="body"/>
          </p:nvPr>
        </p:nvSpPr>
        <p:spPr>
          <a:xfrm>
            <a:off x="0" y="685800"/>
            <a:ext cx="9143640" cy="38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4" name="Google Shape;14;p1"/>
          <p:cNvSpPr txBox="1"/>
          <p:nvPr>
            <p:ph idx="3" type="body"/>
          </p:nvPr>
        </p:nvSpPr>
        <p:spPr>
          <a:xfrm>
            <a:off x="0" y="3943440"/>
            <a:ext cx="9143640" cy="626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5" name="Google Shape;15;p1"/>
          <p:cNvSpPr txBox="1"/>
          <p:nvPr>
            <p:ph type="title"/>
          </p:nvPr>
        </p:nvSpPr>
        <p:spPr>
          <a:xfrm>
            <a:off x="0" y="2850480"/>
            <a:ext cx="9143640" cy="848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type="title"/>
          </p:nvPr>
        </p:nvSpPr>
        <p:spPr>
          <a:xfrm>
            <a:off x="609480" y="253800"/>
            <a:ext cx="7922880" cy="3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66" name="Google Shape;66;p14"/>
          <p:cNvSpPr txBox="1"/>
          <p:nvPr>
            <p:ph idx="1" type="body"/>
          </p:nvPr>
        </p:nvSpPr>
        <p:spPr>
          <a:xfrm>
            <a:off x="610200" y="864000"/>
            <a:ext cx="7922520" cy="3705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67" name="Google Shape;67;p14"/>
          <p:cNvSpPr txBox="1"/>
          <p:nvPr>
            <p:ph idx="12" type="sldNum"/>
          </p:nvPr>
        </p:nvSpPr>
        <p:spPr>
          <a:xfrm>
            <a:off x="8686800" y="4947480"/>
            <a:ext cx="412920" cy="195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10107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10107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10107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10107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10107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10107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10107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10107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10107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7"/>
          <p:cNvSpPr txBox="1"/>
          <p:nvPr>
            <p:ph type="title"/>
          </p:nvPr>
        </p:nvSpPr>
        <p:spPr>
          <a:xfrm>
            <a:off x="457200" y="205920"/>
            <a:ext cx="8229300" cy="85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18" name="Google Shape;118;p27"/>
          <p:cNvSpPr txBox="1"/>
          <p:nvPr>
            <p:ph idx="1" type="body"/>
          </p:nvPr>
        </p:nvSpPr>
        <p:spPr>
          <a:xfrm>
            <a:off x="457200" y="1200240"/>
            <a:ext cx="8229300" cy="372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19" name="Google Shape;119;p27"/>
          <p:cNvSpPr txBox="1"/>
          <p:nvPr>
            <p:ph idx="11" type="ftr"/>
          </p:nvPr>
        </p:nvSpPr>
        <p:spPr>
          <a:xfrm>
            <a:off x="0" y="0"/>
            <a:ext cx="300" cy="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20" name="Google Shape;120;p27"/>
          <p:cNvSpPr txBox="1"/>
          <p:nvPr>
            <p:ph idx="12" type="sldNum"/>
          </p:nvPr>
        </p:nvSpPr>
        <p:spPr>
          <a:xfrm>
            <a:off x="8686800" y="4947480"/>
            <a:ext cx="412500" cy="1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buNone/>
              <a:defRPr b="0" sz="1200" strike="noStrike">
                <a:solidFill>
                  <a:srgbClr val="10107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buNone/>
              <a:defRPr b="0" sz="1200" strike="noStrike">
                <a:solidFill>
                  <a:srgbClr val="10107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buNone/>
              <a:defRPr b="0" sz="1200" strike="noStrike">
                <a:solidFill>
                  <a:srgbClr val="10107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buNone/>
              <a:defRPr b="0" sz="1200" strike="noStrike">
                <a:solidFill>
                  <a:srgbClr val="10107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buNone/>
              <a:defRPr b="0" sz="1200" strike="noStrike">
                <a:solidFill>
                  <a:srgbClr val="10107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buNone/>
              <a:defRPr b="0" sz="1200" strike="noStrike">
                <a:solidFill>
                  <a:srgbClr val="10107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buNone/>
              <a:defRPr b="0" sz="1200" strike="noStrike">
                <a:solidFill>
                  <a:srgbClr val="10107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buNone/>
              <a:defRPr b="0" sz="1200" strike="noStrike">
                <a:solidFill>
                  <a:srgbClr val="10107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buNone/>
              <a:defRPr b="0" sz="1200" strike="noStrike">
                <a:solidFill>
                  <a:srgbClr val="10107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Relationship Id="rId4" Type="http://schemas.openxmlformats.org/officeDocument/2006/relationships/image" Target="../media/image1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8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7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5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9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3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6.png"/><Relationship Id="rId4" Type="http://schemas.openxmlformats.org/officeDocument/2006/relationships/image" Target="../media/image21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4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2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8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1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/>
          <p:nvPr/>
        </p:nvSpPr>
        <p:spPr>
          <a:xfrm>
            <a:off x="608040" y="4738320"/>
            <a:ext cx="7924320" cy="243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101073"/>
                </a:solidFill>
                <a:latin typeface="Calibri"/>
                <a:ea typeface="Calibri"/>
                <a:cs typeface="Calibri"/>
                <a:sym typeface="Calibri"/>
              </a:rPr>
              <a:t>Electrical Engineering – Electronic Systems group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5" name="Google Shape;175;p40"/>
          <p:cNvPicPr preferRelativeResize="0"/>
          <p:nvPr/>
        </p:nvPicPr>
        <p:blipFill rotWithShape="1">
          <a:blip r:embed="rId3">
            <a:alphaModFix/>
          </a:blip>
          <a:srcRect b="0" l="2000" r="1999" t="0"/>
          <a:stretch/>
        </p:blipFill>
        <p:spPr>
          <a:xfrm>
            <a:off x="0" y="685800"/>
            <a:ext cx="9143640" cy="389124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40"/>
          <p:cNvSpPr txBox="1"/>
          <p:nvPr/>
        </p:nvSpPr>
        <p:spPr>
          <a:xfrm>
            <a:off x="360" y="3943440"/>
            <a:ext cx="9143640" cy="626040"/>
          </a:xfrm>
          <a:prstGeom prst="rect">
            <a:avLst/>
          </a:prstGeom>
          <a:solidFill>
            <a:srgbClr val="C81919">
              <a:alpha val="69803"/>
            </a:srgbClr>
          </a:solidFill>
          <a:ln>
            <a:noFill/>
          </a:ln>
        </p:spPr>
        <p:txBody>
          <a:bodyPr anchorCtr="0" anchor="b" bIns="262800" lIns="608400" spcFirstLastPara="1" rIns="608400" wrap="square" tIns="0">
            <a:noAutofit/>
          </a:bodyPr>
          <a:lstStyle/>
          <a:p>
            <a:pPr indent="-324000" lvl="0" marL="4320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"/>
              <a:buFont typeface="Noto Sans Symbols"/>
              <a:buChar char="●"/>
            </a:pPr>
            <a:r>
              <a:rPr b="0" i="0" lang="en-US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Kanishkan Vadivel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40"/>
          <p:cNvSpPr txBox="1"/>
          <p:nvPr/>
        </p:nvSpPr>
        <p:spPr>
          <a:xfrm>
            <a:off x="-1440" y="3095280"/>
            <a:ext cx="9143640" cy="848160"/>
          </a:xfrm>
          <a:prstGeom prst="rect">
            <a:avLst/>
          </a:prstGeom>
          <a:solidFill>
            <a:srgbClr val="C81919">
              <a:alpha val="69803"/>
            </a:srgbClr>
          </a:solidFill>
          <a:ln>
            <a:noFill/>
          </a:ln>
        </p:spPr>
        <p:txBody>
          <a:bodyPr anchorCtr="0" anchor="t" bIns="0" lIns="608400" spcFirstLastPara="1" rIns="608400" wrap="square" tIns="306000">
            <a:noAutofit/>
          </a:bodyPr>
          <a:lstStyle/>
          <a:p>
            <a:pPr indent="0" lvl="0" marL="0" marR="0" rtl="0"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General Architectures for DNN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49"/>
          <p:cNvSpPr txBox="1"/>
          <p:nvPr/>
        </p:nvSpPr>
        <p:spPr>
          <a:xfrm>
            <a:off x="504000" y="181800"/>
            <a:ext cx="7922880" cy="3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00" strike="noStrike">
                <a:solidFill>
                  <a:srgbClr val="101073"/>
                </a:solidFill>
                <a:latin typeface="Calibri"/>
                <a:ea typeface="Calibri"/>
                <a:cs typeface="Calibri"/>
                <a:sym typeface="Calibri"/>
              </a:rPr>
              <a:t>SIMD Extensions for DNNs - 1</a:t>
            </a:r>
            <a:r>
              <a:rPr b="1" baseline="30000" lang="en-US" sz="2700" strike="noStrike">
                <a:solidFill>
                  <a:srgbClr val="101073"/>
                </a:solidFill>
                <a:latin typeface="Calibri"/>
                <a:ea typeface="Calibri"/>
                <a:cs typeface="Calibri"/>
                <a:sym typeface="Calibri"/>
              </a:rPr>
              <a:t>st</a:t>
            </a:r>
            <a:r>
              <a:rPr b="1" lang="en-US" sz="2700" strike="noStrike">
                <a:solidFill>
                  <a:srgbClr val="101073"/>
                </a:solidFill>
                <a:latin typeface="Calibri"/>
                <a:ea typeface="Calibri"/>
                <a:cs typeface="Calibri"/>
                <a:sym typeface="Calibri"/>
              </a:rPr>
              <a:t> Gen Intel Xeon</a:t>
            </a:r>
            <a:endParaRPr b="0" sz="27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49"/>
          <p:cNvSpPr txBox="1"/>
          <p:nvPr/>
        </p:nvSpPr>
        <p:spPr>
          <a:xfrm>
            <a:off x="8686800" y="4947480"/>
            <a:ext cx="412920" cy="195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en-US" sz="1200" strike="noStrike">
                <a:solidFill>
                  <a:srgbClr val="101073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sz="1200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0" name="Google Shape;260;p49"/>
          <p:cNvSpPr txBox="1"/>
          <p:nvPr/>
        </p:nvSpPr>
        <p:spPr>
          <a:xfrm>
            <a:off x="144000" y="1440000"/>
            <a:ext cx="2520000" cy="1624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39340" lvl="0" marL="457200" marR="0" rtl="0" algn="l">
              <a:lnSpc>
                <a:spcPct val="109000"/>
              </a:lnSpc>
              <a:spcBef>
                <a:spcPts val="0"/>
              </a:spcBef>
              <a:spcAft>
                <a:spcPts val="0"/>
              </a:spcAft>
              <a:buClr>
                <a:srgbClr val="101073"/>
              </a:buClr>
              <a:buSzPts val="1400"/>
              <a:buFont typeface="Noto Sans Symbols"/>
              <a:buNone/>
            </a:pPr>
            <a:r>
              <a:t/>
            </a:r>
            <a:endParaRPr b="0" sz="14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240" lvl="0" marL="457200" marR="0" rtl="0" algn="l">
              <a:lnSpc>
                <a:spcPct val="109000"/>
              </a:lnSpc>
              <a:spcBef>
                <a:spcPts val="414"/>
              </a:spcBef>
              <a:spcAft>
                <a:spcPts val="0"/>
              </a:spcAft>
              <a:buClr>
                <a:srgbClr val="101073"/>
              </a:buClr>
              <a:buSzPts val="1650"/>
              <a:buFont typeface="Noto Sans Symbols"/>
              <a:buChar char="∙"/>
            </a:pPr>
            <a:r>
              <a:rPr b="0" lang="en-US" sz="1650" strike="noStrike">
                <a:solidFill>
                  <a:srgbClr val="101073"/>
                </a:solidFill>
                <a:latin typeface="Calibri"/>
                <a:ea typeface="Calibri"/>
                <a:cs typeface="Calibri"/>
                <a:sym typeface="Calibri"/>
              </a:rPr>
              <a:t>We need </a:t>
            </a:r>
            <a:r>
              <a:rPr b="1" lang="en-US" sz="1650" strike="noStrike">
                <a:solidFill>
                  <a:srgbClr val="CE181E"/>
                </a:solidFill>
                <a:latin typeface="Calibri"/>
                <a:ea typeface="Calibri"/>
                <a:cs typeface="Calibri"/>
                <a:sym typeface="Calibri"/>
              </a:rPr>
              <a:t>THREE</a:t>
            </a:r>
            <a:r>
              <a:rPr b="0" lang="en-US" sz="1650" strike="noStrike">
                <a:solidFill>
                  <a:srgbClr val="101073"/>
                </a:solidFill>
                <a:latin typeface="Calibri"/>
                <a:ea typeface="Calibri"/>
                <a:cs typeface="Calibri"/>
                <a:sym typeface="Calibri"/>
              </a:rPr>
              <a:t> instructions in AVX-512 for </a:t>
            </a:r>
            <a:r>
              <a:rPr b="1" lang="en-US" sz="1650" strike="noStrike">
                <a:solidFill>
                  <a:srgbClr val="101073"/>
                </a:solidFill>
                <a:latin typeface="Calibri"/>
                <a:ea typeface="Calibri"/>
                <a:cs typeface="Calibri"/>
                <a:sym typeface="Calibri"/>
              </a:rPr>
              <a:t>8-bit data</a:t>
            </a:r>
            <a:endParaRPr b="0" sz="165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240" lvl="0" marL="457200" marR="0" rtl="0" algn="l">
              <a:lnSpc>
                <a:spcPct val="109000"/>
              </a:lnSpc>
              <a:spcBef>
                <a:spcPts val="414"/>
              </a:spcBef>
              <a:spcAft>
                <a:spcPts val="0"/>
              </a:spcAft>
              <a:buClr>
                <a:srgbClr val="101073"/>
              </a:buClr>
              <a:buSzPts val="1650"/>
              <a:buFont typeface="Noto Sans Symbols"/>
              <a:buChar char="∙"/>
            </a:pPr>
            <a:r>
              <a:rPr b="0" lang="en-US" sz="1650" strike="noStrike">
                <a:solidFill>
                  <a:srgbClr val="101073"/>
                </a:solidFill>
                <a:latin typeface="Calibri"/>
                <a:ea typeface="Calibri"/>
                <a:cs typeface="Calibri"/>
                <a:sym typeface="Calibri"/>
              </a:rPr>
              <a:t>VPMADDWD → converts 16bit data to 3</a:t>
            </a:r>
            <a:r>
              <a:rPr lang="en-US" sz="1650">
                <a:solidFill>
                  <a:srgbClr val="101073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b="0" lang="en-US" sz="1650" strike="noStrike">
                <a:solidFill>
                  <a:srgbClr val="101073"/>
                </a:solidFill>
                <a:latin typeface="Calibri"/>
                <a:ea typeface="Calibri"/>
                <a:cs typeface="Calibri"/>
                <a:sym typeface="Calibri"/>
              </a:rPr>
              <a:t>-bit</a:t>
            </a:r>
            <a:endParaRPr b="0" sz="165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1" name="Google Shape;261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36000" y="648000"/>
            <a:ext cx="6426000" cy="4551840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49"/>
          <p:cNvSpPr txBox="1"/>
          <p:nvPr/>
        </p:nvSpPr>
        <p:spPr>
          <a:xfrm>
            <a:off x="792000" y="4536000"/>
            <a:ext cx="1489680" cy="29016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 strike="noStrike">
                <a:latin typeface="Arial"/>
                <a:ea typeface="Arial"/>
                <a:cs typeface="Arial"/>
                <a:sym typeface="Arial"/>
              </a:rPr>
              <a:t>source</a:t>
            </a:r>
            <a:r>
              <a:rPr b="0" lang="en-US" sz="1400" strike="noStrike">
                <a:latin typeface="Arial"/>
                <a:ea typeface="Arial"/>
                <a:cs typeface="Arial"/>
                <a:sym typeface="Arial"/>
              </a:rPr>
              <a:t>: wikichip</a:t>
            </a:r>
            <a:endParaRPr b="0" sz="140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50"/>
          <p:cNvSpPr txBox="1"/>
          <p:nvPr/>
        </p:nvSpPr>
        <p:spPr>
          <a:xfrm>
            <a:off x="504000" y="181800"/>
            <a:ext cx="7922880" cy="3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00" strike="noStrike">
                <a:solidFill>
                  <a:srgbClr val="101073"/>
                </a:solidFill>
                <a:latin typeface="Calibri"/>
                <a:ea typeface="Calibri"/>
                <a:cs typeface="Calibri"/>
                <a:sym typeface="Calibri"/>
              </a:rPr>
              <a:t>SIMD Extensions for DNNs - </a:t>
            </a:r>
            <a:r>
              <a:rPr b="1" lang="en-US" sz="2700" strike="noStrike">
                <a:solidFill>
                  <a:srgbClr val="00A65D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b="1" baseline="30000" lang="en-US" sz="2700" strike="noStrike">
                <a:solidFill>
                  <a:srgbClr val="00A65D"/>
                </a:solidFill>
                <a:latin typeface="Calibri"/>
                <a:ea typeface="Calibri"/>
                <a:cs typeface="Calibri"/>
                <a:sym typeface="Calibri"/>
              </a:rPr>
              <a:t>nd</a:t>
            </a:r>
            <a:r>
              <a:rPr b="1" lang="en-US" sz="2700" strike="noStrike">
                <a:solidFill>
                  <a:srgbClr val="00A65D"/>
                </a:solidFill>
                <a:latin typeface="Calibri"/>
                <a:ea typeface="Calibri"/>
                <a:cs typeface="Calibri"/>
                <a:sym typeface="Calibri"/>
              </a:rPr>
              <a:t> Gen Intel Xeon</a:t>
            </a:r>
            <a:endParaRPr b="0" sz="27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50"/>
          <p:cNvSpPr txBox="1"/>
          <p:nvPr/>
        </p:nvSpPr>
        <p:spPr>
          <a:xfrm>
            <a:off x="8686800" y="4947480"/>
            <a:ext cx="412920" cy="195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en-US" sz="1200" strike="noStrike">
                <a:solidFill>
                  <a:srgbClr val="101073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sz="1200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69" name="Google Shape;269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02480" y="2198880"/>
            <a:ext cx="3809520" cy="3057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8000" y="2232000"/>
            <a:ext cx="3809520" cy="3057120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50"/>
          <p:cNvSpPr txBox="1"/>
          <p:nvPr/>
        </p:nvSpPr>
        <p:spPr>
          <a:xfrm rot="-5400000">
            <a:off x="-455400" y="3983760"/>
            <a:ext cx="1489680" cy="29016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 strike="noStrike">
                <a:latin typeface="Arial"/>
                <a:ea typeface="Arial"/>
                <a:cs typeface="Arial"/>
                <a:sym typeface="Arial"/>
              </a:rPr>
              <a:t>source</a:t>
            </a:r>
            <a:r>
              <a:rPr b="0" lang="en-US" sz="1400" strike="noStrike">
                <a:latin typeface="Arial"/>
                <a:ea typeface="Arial"/>
                <a:cs typeface="Arial"/>
                <a:sym typeface="Arial"/>
              </a:rPr>
              <a:t>: wikichip</a:t>
            </a:r>
            <a:endParaRPr b="0" sz="14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50"/>
          <p:cNvSpPr txBox="1"/>
          <p:nvPr/>
        </p:nvSpPr>
        <p:spPr>
          <a:xfrm>
            <a:off x="432000" y="751680"/>
            <a:ext cx="8568000" cy="1624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240" lvl="0" marL="457200" marR="0" rtl="0" algn="l">
              <a:lnSpc>
                <a:spcPct val="109000"/>
              </a:lnSpc>
              <a:spcBef>
                <a:spcPts val="0"/>
              </a:spcBef>
              <a:spcAft>
                <a:spcPts val="0"/>
              </a:spcAft>
              <a:buClr>
                <a:srgbClr val="101073"/>
              </a:buClr>
              <a:buSzPts val="1650"/>
              <a:buFont typeface="Noto Sans Symbols"/>
              <a:buChar char="∙"/>
            </a:pPr>
            <a:r>
              <a:rPr b="1" lang="en-US" sz="1650" strike="noStrike">
                <a:solidFill>
                  <a:srgbClr val="101073"/>
                </a:solidFill>
                <a:latin typeface="Calibri"/>
                <a:ea typeface="Calibri"/>
                <a:cs typeface="Calibri"/>
                <a:sym typeface="Calibri"/>
              </a:rPr>
              <a:t>TWO </a:t>
            </a:r>
            <a:r>
              <a:rPr b="0" lang="en-US" sz="1650" strike="noStrike">
                <a:solidFill>
                  <a:srgbClr val="101073"/>
                </a:solidFill>
                <a:latin typeface="Calibri"/>
                <a:ea typeface="Calibri"/>
                <a:cs typeface="Calibri"/>
                <a:sym typeface="Calibri"/>
              </a:rPr>
              <a:t>new instructions;</a:t>
            </a:r>
            <a:endParaRPr b="0" sz="165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4000" lvl="1" marL="864000" marR="0" rtl="0" algn="l">
              <a:spcBef>
                <a:spcPts val="1134"/>
              </a:spcBef>
              <a:spcAft>
                <a:spcPts val="0"/>
              </a:spcAft>
              <a:buClr>
                <a:srgbClr val="000000"/>
              </a:buClr>
              <a:buSzPts val="1238"/>
              <a:buFont typeface="Noto Sans Symbols"/>
              <a:buChar char="∙"/>
            </a:pPr>
            <a:r>
              <a:rPr b="1" i="0" lang="en-US" sz="1650" u="none" cap="none" strike="noStrike">
                <a:solidFill>
                  <a:srgbClr val="101073"/>
                </a:solidFill>
                <a:latin typeface="Calibri"/>
                <a:ea typeface="Calibri"/>
                <a:cs typeface="Calibri"/>
                <a:sym typeface="Calibri"/>
              </a:rPr>
              <a:t>VNNI – </a:t>
            </a:r>
            <a:r>
              <a:rPr b="0" i="0" lang="en-US" sz="1650" u="none" cap="none" strike="noStrike">
                <a:solidFill>
                  <a:srgbClr val="101073"/>
                </a:solidFill>
                <a:latin typeface="Calibri"/>
                <a:ea typeface="Calibri"/>
                <a:cs typeface="Calibri"/>
                <a:sym typeface="Calibri"/>
              </a:rPr>
              <a:t>FMA on single cycle compared to 3-cycles with normal SIMD instructions</a:t>
            </a:r>
            <a:endParaRPr b="0" i="0" sz="16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240" lvl="0" marL="457200" marR="0" rtl="0" algn="l">
              <a:lnSpc>
                <a:spcPct val="109000"/>
              </a:lnSpc>
              <a:spcBef>
                <a:spcPts val="414"/>
              </a:spcBef>
              <a:spcAft>
                <a:spcPts val="0"/>
              </a:spcAft>
              <a:buClr>
                <a:srgbClr val="101073"/>
              </a:buClr>
              <a:buSzPts val="1650"/>
              <a:buFont typeface="Noto Sans Symbols"/>
              <a:buChar char="∙"/>
            </a:pPr>
            <a:r>
              <a:rPr b="1" lang="en-US" sz="1650" strike="noStrike">
                <a:solidFill>
                  <a:srgbClr val="101073"/>
                </a:solidFill>
                <a:latin typeface="Calibri"/>
                <a:ea typeface="Calibri"/>
                <a:cs typeface="Calibri"/>
                <a:sym typeface="Calibri"/>
              </a:rPr>
              <a:t>Mixed-precision mode </a:t>
            </a:r>
            <a:r>
              <a:rPr b="0" lang="en-US" sz="1650" strike="noStrike">
                <a:solidFill>
                  <a:srgbClr val="101073"/>
                </a:solidFill>
                <a:latin typeface="Calibri"/>
                <a:ea typeface="Calibri"/>
                <a:cs typeface="Calibri"/>
                <a:sym typeface="Calibri"/>
              </a:rPr>
              <a:t>–</a:t>
            </a:r>
            <a:r>
              <a:rPr b="1" lang="en-US" sz="1650" strike="noStrike">
                <a:solidFill>
                  <a:srgbClr val="10107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lang="en-US" sz="1650" strike="noStrike">
                <a:solidFill>
                  <a:srgbClr val="101073"/>
                </a:solidFill>
                <a:latin typeface="Calibri"/>
                <a:ea typeface="Calibri"/>
                <a:cs typeface="Calibri"/>
                <a:sym typeface="Calibri"/>
              </a:rPr>
              <a:t>INT8 x INT8 + INT32</a:t>
            </a:r>
            <a:endParaRPr b="0" sz="165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240" lvl="0" marL="457200" marR="0" rtl="0" algn="l">
              <a:lnSpc>
                <a:spcPct val="109000"/>
              </a:lnSpc>
              <a:spcBef>
                <a:spcPts val="414"/>
              </a:spcBef>
              <a:spcAft>
                <a:spcPts val="0"/>
              </a:spcAft>
              <a:buClr>
                <a:srgbClr val="101073"/>
              </a:buClr>
              <a:buSzPts val="1650"/>
              <a:buFont typeface="Noto Sans Symbols"/>
              <a:buChar char="∙"/>
            </a:pPr>
            <a:r>
              <a:rPr b="0" lang="en-US" sz="1650" strike="noStrike">
                <a:solidFill>
                  <a:srgbClr val="101073"/>
                </a:solidFill>
                <a:latin typeface="Calibri"/>
                <a:ea typeface="Calibri"/>
                <a:cs typeface="Calibri"/>
                <a:sym typeface="Calibri"/>
              </a:rPr>
              <a:t>Some architectures support </a:t>
            </a:r>
            <a:r>
              <a:rPr b="1" lang="en-US" sz="1650" strike="noStrike">
                <a:solidFill>
                  <a:srgbClr val="CE181E"/>
                </a:solidFill>
                <a:latin typeface="Calibri"/>
                <a:ea typeface="Calibri"/>
                <a:cs typeface="Calibri"/>
                <a:sym typeface="Calibri"/>
              </a:rPr>
              <a:t>“2x2 dot-product”</a:t>
            </a:r>
            <a:r>
              <a:rPr b="0" lang="en-US" sz="1650" strike="noStrike">
                <a:solidFill>
                  <a:srgbClr val="101073"/>
                </a:solidFill>
                <a:latin typeface="Calibri"/>
                <a:ea typeface="Calibri"/>
                <a:cs typeface="Calibri"/>
                <a:sym typeface="Calibri"/>
              </a:rPr>
              <a:t> as well</a:t>
            </a:r>
            <a:endParaRPr b="0" sz="165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51"/>
          <p:cNvSpPr txBox="1"/>
          <p:nvPr/>
        </p:nvSpPr>
        <p:spPr>
          <a:xfrm>
            <a:off x="645120" y="253800"/>
            <a:ext cx="7922880" cy="3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00" strike="noStrike">
                <a:solidFill>
                  <a:srgbClr val="101073"/>
                </a:solidFill>
                <a:latin typeface="Calibri"/>
                <a:ea typeface="Calibri"/>
                <a:cs typeface="Calibri"/>
                <a:sym typeface="Calibri"/>
              </a:rPr>
              <a:t>How about BNN?</a:t>
            </a:r>
            <a:endParaRPr b="0" sz="27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51"/>
          <p:cNvSpPr txBox="1"/>
          <p:nvPr/>
        </p:nvSpPr>
        <p:spPr>
          <a:xfrm>
            <a:off x="8686800" y="4947480"/>
            <a:ext cx="412920" cy="195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en-US" sz="1200" strike="noStrike">
                <a:solidFill>
                  <a:srgbClr val="101073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sz="1200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79" name="Google Shape;279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59720" y="1977120"/>
            <a:ext cx="5552280" cy="2630880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51"/>
          <p:cNvSpPr txBox="1"/>
          <p:nvPr/>
        </p:nvSpPr>
        <p:spPr>
          <a:xfrm>
            <a:off x="1944000" y="1297800"/>
            <a:ext cx="3916080" cy="4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 strike="noStrike">
                <a:latin typeface="Arial"/>
                <a:ea typeface="Arial"/>
                <a:cs typeface="Arial"/>
                <a:sym typeface="Arial"/>
              </a:rPr>
              <a:t>y = popcount (W XNOR X)</a:t>
            </a:r>
            <a:endParaRPr b="0" sz="240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52"/>
          <p:cNvSpPr txBox="1"/>
          <p:nvPr/>
        </p:nvSpPr>
        <p:spPr>
          <a:xfrm>
            <a:off x="645120" y="216000"/>
            <a:ext cx="7922880" cy="3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00" strike="noStrike">
                <a:solidFill>
                  <a:srgbClr val="101073"/>
                </a:solidFill>
                <a:latin typeface="Calibri"/>
                <a:ea typeface="Calibri"/>
                <a:cs typeface="Calibri"/>
                <a:sym typeface="Calibri"/>
              </a:rPr>
              <a:t>Software Stack for DNN</a:t>
            </a:r>
            <a:endParaRPr b="0" sz="27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52"/>
          <p:cNvSpPr txBox="1"/>
          <p:nvPr/>
        </p:nvSpPr>
        <p:spPr>
          <a:xfrm>
            <a:off x="4824000" y="1188000"/>
            <a:ext cx="3862440" cy="3381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-228240" lvl="0" marL="457200" marR="0" rtl="0" algn="l">
              <a:lnSpc>
                <a:spcPct val="109000"/>
              </a:lnSpc>
              <a:spcBef>
                <a:spcPts val="0"/>
              </a:spcBef>
              <a:spcAft>
                <a:spcPts val="0"/>
              </a:spcAft>
              <a:buClr>
                <a:srgbClr val="101073"/>
              </a:buClr>
              <a:buSzPts val="1650"/>
              <a:buFont typeface="Noto Sans Symbols"/>
              <a:buChar char="∙"/>
            </a:pPr>
            <a:r>
              <a:rPr b="0" lang="en-US" sz="1650" strike="noStrike">
                <a:solidFill>
                  <a:srgbClr val="101073"/>
                </a:solidFill>
                <a:latin typeface="Calibri"/>
                <a:ea typeface="Calibri"/>
                <a:cs typeface="Calibri"/>
                <a:sym typeface="Calibri"/>
              </a:rPr>
              <a:t>Parallelizing Compiler</a:t>
            </a:r>
            <a:endParaRPr b="0" sz="165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4000" lvl="1" marL="864000" marR="0" rtl="0" algn="l">
              <a:spcBef>
                <a:spcPts val="1134"/>
              </a:spcBef>
              <a:spcAft>
                <a:spcPts val="0"/>
              </a:spcAft>
              <a:buClr>
                <a:srgbClr val="000000"/>
              </a:buClr>
              <a:buSzPts val="1238"/>
              <a:buFont typeface="Noto Sans Symbols"/>
              <a:buChar char="∙"/>
            </a:pPr>
            <a:r>
              <a:rPr b="0" i="0" lang="en-US" sz="1650" u="none" cap="none" strike="noStrike">
                <a:solidFill>
                  <a:srgbClr val="101073"/>
                </a:solidFill>
                <a:latin typeface="Calibri"/>
                <a:ea typeface="Calibri"/>
                <a:cs typeface="Calibri"/>
                <a:sym typeface="Calibri"/>
              </a:rPr>
              <a:t>Inline assembly</a:t>
            </a:r>
            <a:endParaRPr b="0" i="0" sz="16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4000" lvl="1" marL="864000" marR="0" rtl="0" algn="l">
              <a:spcBef>
                <a:spcPts val="1134"/>
              </a:spcBef>
              <a:spcAft>
                <a:spcPts val="0"/>
              </a:spcAft>
              <a:buClr>
                <a:srgbClr val="000000"/>
              </a:buClr>
              <a:buSzPts val="1238"/>
              <a:buFont typeface="Noto Sans Symbols"/>
              <a:buChar char="∙"/>
            </a:pPr>
            <a:r>
              <a:rPr b="0" i="0" lang="en-US" sz="1650" u="none" cap="none" strike="noStrike">
                <a:solidFill>
                  <a:srgbClr val="101073"/>
                </a:solidFill>
                <a:latin typeface="Calibri"/>
                <a:ea typeface="Calibri"/>
                <a:cs typeface="Calibri"/>
                <a:sym typeface="Calibri"/>
              </a:rPr>
              <a:t>Intrinsics</a:t>
            </a:r>
            <a:endParaRPr b="0" i="0" sz="16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240" lvl="0" marL="457200" marR="0" rtl="0" algn="l">
              <a:lnSpc>
                <a:spcPct val="109000"/>
              </a:lnSpc>
              <a:spcBef>
                <a:spcPts val="414"/>
              </a:spcBef>
              <a:spcAft>
                <a:spcPts val="0"/>
              </a:spcAft>
              <a:buClr>
                <a:srgbClr val="101073"/>
              </a:buClr>
              <a:buSzPts val="1650"/>
              <a:buFont typeface="Noto Sans Symbols"/>
              <a:buChar char="∙"/>
            </a:pPr>
            <a:r>
              <a:rPr b="1" lang="en-US" sz="1650" strike="noStrike">
                <a:solidFill>
                  <a:srgbClr val="101073"/>
                </a:solidFill>
                <a:latin typeface="Calibri"/>
                <a:ea typeface="Calibri"/>
                <a:cs typeface="Calibri"/>
                <a:sym typeface="Calibri"/>
              </a:rPr>
              <a:t>Optimized libraries</a:t>
            </a:r>
            <a:br>
              <a:rPr lang="en-US" sz="1800"/>
            </a:br>
            <a:r>
              <a:rPr b="0" lang="en-US" sz="1650" strike="noStrike">
                <a:solidFill>
                  <a:srgbClr val="101073"/>
                </a:solidFill>
                <a:latin typeface="Calibri"/>
                <a:ea typeface="Calibri"/>
                <a:cs typeface="Calibri"/>
                <a:sym typeface="Calibri"/>
              </a:rPr>
              <a:t>MKL-DNN, clDNN, </a:t>
            </a:r>
            <a:r>
              <a:rPr b="1" lang="en-US" sz="1650" strike="noStrike">
                <a:solidFill>
                  <a:srgbClr val="101073"/>
                </a:solidFill>
                <a:latin typeface="Calibri"/>
                <a:ea typeface="Calibri"/>
                <a:cs typeface="Calibri"/>
                <a:sym typeface="Calibri"/>
              </a:rPr>
              <a:t>BLAS</a:t>
            </a:r>
            <a:r>
              <a:rPr b="0" lang="en-US" sz="1650" strike="noStrike">
                <a:solidFill>
                  <a:srgbClr val="101073"/>
                </a:solidFill>
                <a:latin typeface="Calibri"/>
                <a:ea typeface="Calibri"/>
                <a:cs typeface="Calibri"/>
                <a:sym typeface="Calibri"/>
              </a:rPr>
              <a:t>, Arm NN, Arm CIMSIS-NN, and many more..</a:t>
            </a:r>
            <a:endParaRPr b="0" sz="165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52"/>
          <p:cNvSpPr txBox="1"/>
          <p:nvPr/>
        </p:nvSpPr>
        <p:spPr>
          <a:xfrm>
            <a:off x="8686800" y="4947480"/>
            <a:ext cx="412920" cy="195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en-US" sz="1200" strike="noStrike">
                <a:solidFill>
                  <a:srgbClr val="101073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sz="1200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288" name="Google Shape;288;p52"/>
          <p:cNvGrpSpPr/>
          <p:nvPr/>
        </p:nvGrpSpPr>
        <p:grpSpPr>
          <a:xfrm>
            <a:off x="775080" y="936000"/>
            <a:ext cx="3904920" cy="3951360"/>
            <a:chOff x="775080" y="936000"/>
            <a:chExt cx="3904920" cy="3951360"/>
          </a:xfrm>
        </p:grpSpPr>
        <p:pic>
          <p:nvPicPr>
            <p:cNvPr id="289" name="Google Shape;289;p5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831320" y="3312360"/>
              <a:ext cx="1716120" cy="1575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0" name="Google Shape;290;p52"/>
            <p:cNvSpPr/>
            <p:nvPr/>
          </p:nvSpPr>
          <p:spPr>
            <a:xfrm>
              <a:off x="2521800" y="2441160"/>
              <a:ext cx="518040" cy="633600"/>
            </a:xfrm>
            <a:custGeom>
              <a:rect b="b" l="l" r="r" t="t"/>
              <a:pathLst>
                <a:path extrusionOk="0" h="1762" w="1441">
                  <a:moveTo>
                    <a:pt x="360" y="0"/>
                  </a:moveTo>
                  <a:lnTo>
                    <a:pt x="360" y="1320"/>
                  </a:lnTo>
                  <a:lnTo>
                    <a:pt x="0" y="1320"/>
                  </a:lnTo>
                  <a:lnTo>
                    <a:pt x="720" y="1761"/>
                  </a:lnTo>
                  <a:lnTo>
                    <a:pt x="1440" y="1320"/>
                  </a:lnTo>
                  <a:lnTo>
                    <a:pt x="1080" y="1320"/>
                  </a:lnTo>
                  <a:lnTo>
                    <a:pt x="1080" y="0"/>
                  </a:lnTo>
                  <a:lnTo>
                    <a:pt x="360" y="0"/>
                  </a:lnTo>
                </a:path>
              </a:pathLst>
            </a:custGeom>
            <a:noFill/>
            <a:ln cap="flat" cmpd="sng" w="9525">
              <a:solidFill>
                <a:srgbClr val="3465A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91" name="Google Shape;291;p52"/>
            <p:cNvSpPr txBox="1"/>
            <p:nvPr/>
          </p:nvSpPr>
          <p:spPr>
            <a:xfrm>
              <a:off x="3118320" y="2363760"/>
              <a:ext cx="439560" cy="47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 strike="noStrike">
                  <a:solidFill>
                    <a:srgbClr val="CE181E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 b="0" sz="2400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92" name="Google Shape;292;p52"/>
            <p:cNvPicPr preferRelativeResize="0"/>
            <p:nvPr/>
          </p:nvPicPr>
          <p:blipFill rotWithShape="1">
            <a:blip r:embed="rId4">
              <a:alphaModFix/>
            </a:blip>
            <a:srcRect b="30374" l="2931" r="18772" t="8958"/>
            <a:stretch/>
          </p:blipFill>
          <p:spPr>
            <a:xfrm>
              <a:off x="775080" y="936000"/>
              <a:ext cx="3904920" cy="1109160"/>
            </a:xfrm>
            <a:prstGeom prst="rect">
              <a:avLst/>
            </a:prstGeom>
            <a:noFill/>
            <a:ln cap="flat" cmpd="sng" w="9525">
              <a:solidFill>
                <a:srgbClr val="3465A4"/>
              </a:solidFill>
              <a:prstDash val="solid"/>
              <a:round/>
              <a:headEnd len="sm" w="sm" type="none"/>
              <a:tailEnd len="sm" w="sm" type="none"/>
            </a:ln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53"/>
          <p:cNvSpPr txBox="1"/>
          <p:nvPr/>
        </p:nvSpPr>
        <p:spPr>
          <a:xfrm>
            <a:off x="576000" y="288000"/>
            <a:ext cx="7922880" cy="3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00" strike="noStrike">
                <a:solidFill>
                  <a:srgbClr val="101073"/>
                </a:solidFill>
                <a:latin typeface="Calibri"/>
                <a:ea typeface="Calibri"/>
                <a:cs typeface="Calibri"/>
                <a:sym typeface="Calibri"/>
              </a:rPr>
              <a:t>Optimized Library Calls</a:t>
            </a:r>
            <a:endParaRPr b="0" sz="27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53"/>
          <p:cNvSpPr txBox="1"/>
          <p:nvPr/>
        </p:nvSpPr>
        <p:spPr>
          <a:xfrm>
            <a:off x="8686800" y="4947480"/>
            <a:ext cx="412920" cy="195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en-US" sz="1200" strike="noStrike">
                <a:solidFill>
                  <a:srgbClr val="101073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sz="1200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9" name="Google Shape;299;p53"/>
          <p:cNvSpPr txBox="1"/>
          <p:nvPr/>
        </p:nvSpPr>
        <p:spPr>
          <a:xfrm>
            <a:off x="576000" y="4608000"/>
            <a:ext cx="33696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800" u="sng" strike="noStrike">
                <a:latin typeface="Arial"/>
                <a:ea typeface="Arial"/>
                <a:cs typeface="Arial"/>
                <a:sym typeface="Arial"/>
              </a:rPr>
              <a:t>Refer Topic-3 slides</a:t>
            </a:r>
            <a:endParaRPr b="0" sz="18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53"/>
          <p:cNvSpPr txBox="1"/>
          <p:nvPr/>
        </p:nvSpPr>
        <p:spPr>
          <a:xfrm>
            <a:off x="5112000" y="936000"/>
            <a:ext cx="3816000" cy="3381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240" lvl="0" marL="457200" marR="0" rtl="0" algn="l">
              <a:lnSpc>
                <a:spcPct val="109000"/>
              </a:lnSpc>
              <a:spcBef>
                <a:spcPts val="0"/>
              </a:spcBef>
              <a:spcAft>
                <a:spcPts val="0"/>
              </a:spcAft>
              <a:buClr>
                <a:srgbClr val="101073"/>
              </a:buClr>
              <a:buSzPts val="1650"/>
              <a:buFont typeface="Noto Sans Symbols"/>
              <a:buChar char="∙"/>
            </a:pPr>
            <a:r>
              <a:rPr b="1" lang="en-US" sz="1650" strike="noStrike">
                <a:solidFill>
                  <a:srgbClr val="101073"/>
                </a:solidFill>
                <a:latin typeface="Calibri"/>
                <a:ea typeface="Calibri"/>
                <a:cs typeface="Calibri"/>
                <a:sym typeface="Calibri"/>
              </a:rPr>
              <a:t>High Level API</a:t>
            </a:r>
            <a:r>
              <a:rPr b="0" lang="en-US" sz="1650" strike="noStrike">
                <a:solidFill>
                  <a:srgbClr val="101073"/>
                </a:solidFill>
                <a:latin typeface="Calibri"/>
                <a:ea typeface="Calibri"/>
                <a:cs typeface="Calibri"/>
                <a:sym typeface="Calibri"/>
              </a:rPr>
              <a:t>: Provides abstractions for application use</a:t>
            </a:r>
            <a:endParaRPr b="0" sz="165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240" lvl="0" marL="457200" marR="0" rtl="0" algn="l">
              <a:lnSpc>
                <a:spcPct val="109000"/>
              </a:lnSpc>
              <a:spcBef>
                <a:spcPts val="414"/>
              </a:spcBef>
              <a:spcAft>
                <a:spcPts val="0"/>
              </a:spcAft>
              <a:buClr>
                <a:srgbClr val="101073"/>
              </a:buClr>
              <a:buSzPts val="1650"/>
              <a:buFont typeface="Noto Sans Symbols"/>
              <a:buChar char="∙"/>
            </a:pPr>
            <a:r>
              <a:rPr b="1" lang="en-US" sz="1650" strike="noStrike">
                <a:solidFill>
                  <a:srgbClr val="101073"/>
                </a:solidFill>
                <a:latin typeface="Calibri"/>
                <a:ea typeface="Calibri"/>
                <a:cs typeface="Calibri"/>
                <a:sym typeface="Calibri"/>
              </a:rPr>
              <a:t>Low Level API</a:t>
            </a:r>
            <a:r>
              <a:rPr b="0" lang="en-US" sz="1650" strike="noStrike">
                <a:solidFill>
                  <a:srgbClr val="101073"/>
                </a:solidFill>
                <a:latin typeface="Calibri"/>
                <a:ea typeface="Calibri"/>
                <a:cs typeface="Calibri"/>
                <a:sym typeface="Calibri"/>
              </a:rPr>
              <a:t>: Integrate system level support libraries and provide DL functionality</a:t>
            </a:r>
            <a:endParaRPr b="0" sz="165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240" lvl="0" marL="457200" marR="0" rtl="0" algn="l">
              <a:lnSpc>
                <a:spcPct val="109000"/>
              </a:lnSpc>
              <a:spcBef>
                <a:spcPts val="414"/>
              </a:spcBef>
              <a:spcAft>
                <a:spcPts val="0"/>
              </a:spcAft>
              <a:buClr>
                <a:srgbClr val="101073"/>
              </a:buClr>
              <a:buSzPts val="1650"/>
              <a:buFont typeface="Noto Sans Symbols"/>
              <a:buChar char="∙"/>
            </a:pPr>
            <a:r>
              <a:rPr b="1" lang="en-US" sz="1650" strike="noStrike">
                <a:solidFill>
                  <a:srgbClr val="101073"/>
                </a:solidFill>
                <a:latin typeface="Calibri"/>
                <a:ea typeface="Calibri"/>
                <a:cs typeface="Calibri"/>
                <a:sym typeface="Calibri"/>
              </a:rPr>
              <a:t>System Level Support libraries:</a:t>
            </a:r>
            <a:r>
              <a:rPr b="0" lang="en-US" sz="1650" strike="noStrike">
                <a:solidFill>
                  <a:srgbClr val="101073"/>
                </a:solidFill>
                <a:latin typeface="Calibri"/>
                <a:ea typeface="Calibri"/>
                <a:cs typeface="Calibri"/>
                <a:sym typeface="Calibri"/>
              </a:rPr>
              <a:t> provides efficient kernel implementation of</a:t>
            </a:r>
            <a:endParaRPr b="0" sz="165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4000" lvl="1" marL="864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38"/>
              <a:buFont typeface="Noto Sans Symbols"/>
              <a:buChar char="∙"/>
            </a:pPr>
            <a:r>
              <a:rPr b="0" i="0" lang="en-US" sz="1650" u="none" cap="none" strike="noStrike">
                <a:solidFill>
                  <a:srgbClr val="101073"/>
                </a:solidFill>
                <a:latin typeface="Calibri"/>
                <a:ea typeface="Calibri"/>
                <a:cs typeface="Calibri"/>
                <a:sym typeface="Calibri"/>
              </a:rPr>
              <a:t>Basic linear algebra subprograms (BLAS)</a:t>
            </a:r>
            <a:endParaRPr b="0" i="0" sz="16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4000" lvl="1" marL="864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38"/>
              <a:buFont typeface="Noto Sans Symbols"/>
              <a:buChar char="∙"/>
            </a:pPr>
            <a:r>
              <a:rPr b="0" i="0" lang="en-US" sz="1650" u="none" cap="none" strike="noStrike">
                <a:solidFill>
                  <a:srgbClr val="101073"/>
                </a:solidFill>
                <a:latin typeface="Calibri"/>
                <a:ea typeface="Calibri"/>
                <a:cs typeface="Calibri"/>
                <a:sym typeface="Calibri"/>
              </a:rPr>
              <a:t>DNN Primitives</a:t>
            </a:r>
            <a:endParaRPr b="0" i="0" sz="16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4000" lvl="1" marL="864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38"/>
              <a:buFont typeface="Noto Sans Symbols"/>
              <a:buChar char="∙"/>
            </a:pPr>
            <a:r>
              <a:rPr b="0" i="0" lang="en-US" sz="1650" u="none" cap="none" strike="noStrike">
                <a:solidFill>
                  <a:srgbClr val="101073"/>
                </a:solidFill>
                <a:latin typeface="Calibri"/>
                <a:ea typeface="Calibri"/>
                <a:cs typeface="Calibri"/>
                <a:sym typeface="Calibri"/>
              </a:rPr>
              <a:t>GPU kernels</a:t>
            </a:r>
            <a:endParaRPr b="0" i="0" sz="16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1" name="Google Shape;301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1167588"/>
            <a:ext cx="4807201" cy="29550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54"/>
          <p:cNvSpPr txBox="1"/>
          <p:nvPr/>
        </p:nvSpPr>
        <p:spPr>
          <a:xfrm>
            <a:off x="573120" y="288000"/>
            <a:ext cx="7922880" cy="3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00" strike="noStrike">
                <a:solidFill>
                  <a:srgbClr val="101073"/>
                </a:solidFill>
                <a:latin typeface="Calibri"/>
                <a:ea typeface="Calibri"/>
                <a:cs typeface="Calibri"/>
                <a:sym typeface="Calibri"/>
              </a:rPr>
              <a:t>Outline</a:t>
            </a:r>
            <a:endParaRPr b="0" sz="27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54"/>
          <p:cNvSpPr txBox="1"/>
          <p:nvPr/>
        </p:nvSpPr>
        <p:spPr>
          <a:xfrm>
            <a:off x="610200" y="936000"/>
            <a:ext cx="8076240" cy="3633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240" lvl="0" marL="457200" marR="0" rtl="0" algn="l">
              <a:lnSpc>
                <a:spcPct val="109000"/>
              </a:lnSpc>
              <a:spcBef>
                <a:spcPts val="0"/>
              </a:spcBef>
              <a:spcAft>
                <a:spcPts val="0"/>
              </a:spcAft>
              <a:buClr>
                <a:srgbClr val="101073"/>
              </a:buClr>
              <a:buSzPts val="1650"/>
              <a:buFont typeface="Noto Sans Symbols"/>
              <a:buChar char="∙"/>
            </a:pPr>
            <a:r>
              <a:rPr b="0" lang="en-US" sz="1650" strike="noStrike">
                <a:solidFill>
                  <a:srgbClr val="101073"/>
                </a:solidFill>
                <a:latin typeface="Calibri"/>
                <a:ea typeface="Calibri"/>
                <a:cs typeface="Calibri"/>
                <a:sym typeface="Calibri"/>
              </a:rPr>
              <a:t>DNN on Traditional Compute Platforms</a:t>
            </a:r>
            <a:endParaRPr b="0" sz="165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4000" lvl="1" marL="864000" marR="0" rtl="0" algn="l">
              <a:spcBef>
                <a:spcPts val="1134"/>
              </a:spcBef>
              <a:spcAft>
                <a:spcPts val="0"/>
              </a:spcAft>
              <a:buClr>
                <a:srgbClr val="000000"/>
              </a:buClr>
              <a:buSzPts val="1238"/>
              <a:buFont typeface="Noto Sans Symbols"/>
              <a:buChar char="∙"/>
            </a:pPr>
            <a:r>
              <a:rPr b="0" i="0" lang="en-US" sz="1650" u="none" cap="none" strike="noStrike">
                <a:solidFill>
                  <a:srgbClr val="101073"/>
                </a:solidFill>
                <a:latin typeface="Calibri"/>
                <a:ea typeface="Calibri"/>
                <a:cs typeface="Calibri"/>
                <a:sym typeface="Calibri"/>
              </a:rPr>
              <a:t>General Purpose Processor (CPU)</a:t>
            </a:r>
            <a:endParaRPr b="0" i="0" sz="16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4000" lvl="1" marL="864000" marR="0" rtl="0" algn="l">
              <a:spcBef>
                <a:spcPts val="1134"/>
              </a:spcBef>
              <a:spcAft>
                <a:spcPts val="0"/>
              </a:spcAft>
              <a:buClr>
                <a:srgbClr val="000000"/>
              </a:buClr>
              <a:buSzPts val="1238"/>
              <a:buFont typeface="Noto Sans Symbols"/>
              <a:buChar char="∙"/>
            </a:pPr>
            <a:r>
              <a:rPr b="1" i="0" lang="en-US" sz="1650" u="none" cap="none" strike="noStrike">
                <a:solidFill>
                  <a:srgbClr val="101073"/>
                </a:solidFill>
                <a:latin typeface="Calibri"/>
                <a:ea typeface="Calibri"/>
                <a:cs typeface="Calibri"/>
                <a:sym typeface="Calibri"/>
              </a:rPr>
              <a:t>Domain Specific Processors (DSPs, VLIW-SIMD)</a:t>
            </a:r>
            <a:endParaRPr b="0" i="0" sz="16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4000" lvl="1" marL="864000" marR="0" rtl="0" algn="l">
              <a:spcBef>
                <a:spcPts val="1134"/>
              </a:spcBef>
              <a:spcAft>
                <a:spcPts val="0"/>
              </a:spcAft>
              <a:buClr>
                <a:srgbClr val="000000"/>
              </a:buClr>
              <a:buSzPts val="1238"/>
              <a:buFont typeface="Noto Sans Symbols"/>
              <a:buChar char="∙"/>
            </a:pPr>
            <a:r>
              <a:rPr b="0" i="0" lang="en-US" sz="1650" u="none" cap="none" strike="noStrike">
                <a:solidFill>
                  <a:srgbClr val="101073"/>
                </a:solidFill>
                <a:latin typeface="Calibri"/>
                <a:ea typeface="Calibri"/>
                <a:cs typeface="Calibri"/>
                <a:sym typeface="Calibri"/>
              </a:rPr>
              <a:t>Graphics Processing Unit (GPU)</a:t>
            </a:r>
            <a:endParaRPr b="0" i="0" sz="16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54"/>
          <p:cNvSpPr txBox="1"/>
          <p:nvPr/>
        </p:nvSpPr>
        <p:spPr>
          <a:xfrm>
            <a:off x="8686800" y="4947480"/>
            <a:ext cx="412920" cy="195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en-US" sz="1200" strike="noStrike">
                <a:solidFill>
                  <a:srgbClr val="101073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sz="1200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55"/>
          <p:cNvSpPr txBox="1"/>
          <p:nvPr/>
        </p:nvSpPr>
        <p:spPr>
          <a:xfrm>
            <a:off x="609480" y="360000"/>
            <a:ext cx="7922880" cy="3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00" strike="noStrike">
                <a:solidFill>
                  <a:srgbClr val="101073"/>
                </a:solidFill>
                <a:latin typeface="Calibri"/>
                <a:ea typeface="Calibri"/>
                <a:cs typeface="Calibri"/>
                <a:sym typeface="Calibri"/>
              </a:rPr>
              <a:t>Domain Specific </a:t>
            </a:r>
            <a:br>
              <a:rPr lang="en-US" sz="1800"/>
            </a:br>
            <a:r>
              <a:rPr b="1" lang="en-US" sz="2700" strike="noStrike">
                <a:solidFill>
                  <a:srgbClr val="101073"/>
                </a:solidFill>
                <a:latin typeface="Calibri"/>
                <a:ea typeface="Calibri"/>
                <a:cs typeface="Calibri"/>
                <a:sym typeface="Calibri"/>
              </a:rPr>
              <a:t>Processors (VLIW-SIMD)</a:t>
            </a:r>
            <a:endParaRPr b="0" sz="27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55"/>
          <p:cNvSpPr txBox="1"/>
          <p:nvPr/>
        </p:nvSpPr>
        <p:spPr>
          <a:xfrm>
            <a:off x="288000" y="1442880"/>
            <a:ext cx="3888000" cy="3381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240" lvl="0" marL="457200" marR="0" rtl="0" algn="l">
              <a:lnSpc>
                <a:spcPct val="109000"/>
              </a:lnSpc>
              <a:spcBef>
                <a:spcPts val="0"/>
              </a:spcBef>
              <a:spcAft>
                <a:spcPts val="0"/>
              </a:spcAft>
              <a:buClr>
                <a:srgbClr val="101073"/>
              </a:buClr>
              <a:buSzPts val="1650"/>
              <a:buFont typeface="Noto Sans Symbols"/>
              <a:buChar char="∙"/>
            </a:pPr>
            <a:r>
              <a:rPr b="0" lang="en-US" sz="1650" strike="noStrike">
                <a:solidFill>
                  <a:srgbClr val="101073"/>
                </a:solidFill>
                <a:latin typeface="Calibri"/>
                <a:ea typeface="Calibri"/>
                <a:cs typeface="Calibri"/>
                <a:sym typeface="Calibri"/>
              </a:rPr>
              <a:t>Processors optimized for specific application domain (e.g: Vision, signal processing, etc)</a:t>
            </a:r>
            <a:endParaRPr b="0" sz="165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240" lvl="0" marL="457200" marR="0" rtl="0" algn="l">
              <a:lnSpc>
                <a:spcPct val="109000"/>
              </a:lnSpc>
              <a:spcBef>
                <a:spcPts val="414"/>
              </a:spcBef>
              <a:spcAft>
                <a:spcPts val="0"/>
              </a:spcAft>
              <a:buClr>
                <a:srgbClr val="101073"/>
              </a:buClr>
              <a:buSzPts val="1650"/>
              <a:buFont typeface="Noto Sans Symbols"/>
              <a:buChar char="∙"/>
            </a:pPr>
            <a:r>
              <a:rPr b="1" lang="en-US" sz="1650" strike="noStrike">
                <a:solidFill>
                  <a:srgbClr val="101073"/>
                </a:solidFill>
                <a:latin typeface="Calibri"/>
                <a:ea typeface="Calibri"/>
                <a:cs typeface="Calibri"/>
                <a:sym typeface="Calibri"/>
              </a:rPr>
              <a:t>Example:</a:t>
            </a:r>
            <a:r>
              <a:rPr b="0" lang="en-US" sz="1650" strike="noStrike">
                <a:solidFill>
                  <a:srgbClr val="101073"/>
                </a:solidFill>
                <a:latin typeface="Calibri"/>
                <a:ea typeface="Calibri"/>
                <a:cs typeface="Calibri"/>
                <a:sym typeface="Calibri"/>
              </a:rPr>
              <a:t> Qualcomm Hexagon, Movidious (Intel), Ceva, and many more..</a:t>
            </a:r>
            <a:endParaRPr b="0" sz="165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240" lvl="0" marL="457200" marR="0" rtl="0" algn="l">
              <a:lnSpc>
                <a:spcPct val="109000"/>
              </a:lnSpc>
              <a:spcBef>
                <a:spcPts val="414"/>
              </a:spcBef>
              <a:spcAft>
                <a:spcPts val="0"/>
              </a:spcAft>
              <a:buClr>
                <a:srgbClr val="101073"/>
              </a:buClr>
              <a:buSzPts val="1650"/>
              <a:buFont typeface="Noto Sans Symbols"/>
              <a:buChar char="∙"/>
            </a:pPr>
            <a:r>
              <a:rPr b="1" lang="en-US" sz="1650" strike="noStrike">
                <a:solidFill>
                  <a:srgbClr val="101073"/>
                </a:solidFill>
                <a:latin typeface="Calibri"/>
                <a:ea typeface="Calibri"/>
                <a:cs typeface="Calibri"/>
                <a:sym typeface="Calibri"/>
              </a:rPr>
              <a:t>Support for DNN</a:t>
            </a:r>
            <a:endParaRPr b="0" sz="165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4000" lvl="1" marL="864000" marR="0" rtl="0" algn="l">
              <a:spcBef>
                <a:spcPts val="1134"/>
              </a:spcBef>
              <a:spcAft>
                <a:spcPts val="0"/>
              </a:spcAft>
              <a:buClr>
                <a:srgbClr val="000000"/>
              </a:buClr>
              <a:buSzPts val="1238"/>
              <a:buFont typeface="Noto Sans Symbols"/>
              <a:buChar char="∙"/>
            </a:pPr>
            <a:r>
              <a:rPr b="0" i="0" lang="en-US" sz="1650" u="none" cap="none" strike="noStrike">
                <a:solidFill>
                  <a:srgbClr val="101073"/>
                </a:solidFill>
                <a:latin typeface="Calibri"/>
                <a:ea typeface="Calibri"/>
                <a:cs typeface="Calibri"/>
                <a:sym typeface="Calibri"/>
              </a:rPr>
              <a:t>Instruction-set extensions</a:t>
            </a:r>
            <a:endParaRPr b="0" i="0" sz="16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4000" lvl="1" marL="864000" marR="0" rtl="0" algn="l">
              <a:spcBef>
                <a:spcPts val="1134"/>
              </a:spcBef>
              <a:spcAft>
                <a:spcPts val="0"/>
              </a:spcAft>
              <a:buClr>
                <a:srgbClr val="000000"/>
              </a:buClr>
              <a:buSzPts val="1238"/>
              <a:buFont typeface="Noto Sans Symbols"/>
              <a:buChar char="∙"/>
            </a:pPr>
            <a:r>
              <a:rPr b="0" i="0" lang="en-US" sz="1650" u="none" cap="none" strike="noStrike">
                <a:solidFill>
                  <a:srgbClr val="101073"/>
                </a:solidFill>
                <a:latin typeface="Calibri"/>
                <a:ea typeface="Calibri"/>
                <a:cs typeface="Calibri"/>
                <a:sym typeface="Calibri"/>
              </a:rPr>
              <a:t>DNN Accelerator in the execution pipeline</a:t>
            </a:r>
            <a:endParaRPr b="0" i="0" sz="16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55"/>
          <p:cNvSpPr txBox="1"/>
          <p:nvPr/>
        </p:nvSpPr>
        <p:spPr>
          <a:xfrm>
            <a:off x="8686800" y="4947480"/>
            <a:ext cx="412920" cy="195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en-US" sz="1200" strike="noStrike">
                <a:solidFill>
                  <a:srgbClr val="101073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sz="1200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16" name="Google Shape;316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76000" y="180360"/>
            <a:ext cx="4392000" cy="4952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56"/>
          <p:cNvSpPr txBox="1"/>
          <p:nvPr/>
        </p:nvSpPr>
        <p:spPr>
          <a:xfrm>
            <a:off x="645120" y="325800"/>
            <a:ext cx="7922880" cy="3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00" strike="noStrike">
                <a:solidFill>
                  <a:srgbClr val="101073"/>
                </a:solidFill>
                <a:latin typeface="Calibri"/>
                <a:ea typeface="Calibri"/>
                <a:cs typeface="Calibri"/>
                <a:sym typeface="Calibri"/>
              </a:rPr>
              <a:t>Programming Model</a:t>
            </a:r>
            <a:endParaRPr b="0" sz="27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56"/>
          <p:cNvSpPr txBox="1"/>
          <p:nvPr/>
        </p:nvSpPr>
        <p:spPr>
          <a:xfrm>
            <a:off x="8686800" y="4947480"/>
            <a:ext cx="412920" cy="195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en-US" sz="1200" strike="noStrike">
                <a:solidFill>
                  <a:srgbClr val="101073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sz="1200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23" name="Google Shape;323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92000" y="78840"/>
            <a:ext cx="4464000" cy="5033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5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7360" y="938520"/>
            <a:ext cx="3266640" cy="4142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57"/>
          <p:cNvSpPr txBox="1"/>
          <p:nvPr/>
        </p:nvSpPr>
        <p:spPr>
          <a:xfrm>
            <a:off x="8686800" y="4947480"/>
            <a:ext cx="412920" cy="195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en-US" sz="1200" strike="noStrike">
                <a:solidFill>
                  <a:srgbClr val="101073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sz="1200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30" name="Google Shape;330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12000" y="-5040"/>
            <a:ext cx="7606080" cy="5148360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p57"/>
          <p:cNvSpPr txBox="1"/>
          <p:nvPr/>
        </p:nvSpPr>
        <p:spPr>
          <a:xfrm>
            <a:off x="72000" y="216000"/>
            <a:ext cx="7922880" cy="3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00" strike="noStrike">
                <a:solidFill>
                  <a:srgbClr val="101073"/>
                </a:solidFill>
                <a:latin typeface="Calibri"/>
                <a:ea typeface="Calibri"/>
                <a:cs typeface="Calibri"/>
                <a:sym typeface="Calibri"/>
              </a:rPr>
              <a:t>Hexagon</a:t>
            </a:r>
            <a:br>
              <a:rPr lang="en-US" sz="1800"/>
            </a:br>
            <a:r>
              <a:rPr b="1" lang="en-US" sz="2700" strike="noStrike">
                <a:solidFill>
                  <a:srgbClr val="101073"/>
                </a:solidFill>
                <a:latin typeface="Calibri"/>
                <a:ea typeface="Calibri"/>
                <a:cs typeface="Calibri"/>
                <a:sym typeface="Calibri"/>
              </a:rPr>
              <a:t>DSP</a:t>
            </a:r>
            <a:br>
              <a:rPr lang="en-US" sz="1800"/>
            </a:br>
            <a:r>
              <a:rPr b="1" lang="en-US" sz="2700" strike="noStrike">
                <a:solidFill>
                  <a:srgbClr val="101073"/>
                </a:solidFill>
                <a:latin typeface="Calibri"/>
                <a:ea typeface="Calibri"/>
                <a:cs typeface="Calibri"/>
                <a:sym typeface="Calibri"/>
              </a:rPr>
              <a:t>(Qualcomm)</a:t>
            </a:r>
            <a:endParaRPr b="0" sz="27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58"/>
          <p:cNvSpPr txBox="1"/>
          <p:nvPr/>
        </p:nvSpPr>
        <p:spPr>
          <a:xfrm>
            <a:off x="609480" y="150120"/>
            <a:ext cx="7922880" cy="3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00" strike="noStrike">
                <a:solidFill>
                  <a:srgbClr val="101073"/>
                </a:solidFill>
                <a:latin typeface="Calibri"/>
                <a:ea typeface="Calibri"/>
                <a:cs typeface="Calibri"/>
                <a:sym typeface="Calibri"/>
              </a:rPr>
              <a:t>Hexagon over Quad CPU </a:t>
            </a:r>
            <a:endParaRPr b="0" sz="27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Google Shape;337;p58"/>
          <p:cNvSpPr txBox="1"/>
          <p:nvPr/>
        </p:nvSpPr>
        <p:spPr>
          <a:xfrm>
            <a:off x="8686800" y="4947480"/>
            <a:ext cx="412920" cy="195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en-US" sz="1200" strike="noStrike">
                <a:solidFill>
                  <a:srgbClr val="101073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sz="1200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38" name="Google Shape;338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2000" y="648000"/>
            <a:ext cx="7809840" cy="4411800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p58"/>
          <p:cNvSpPr txBox="1"/>
          <p:nvPr/>
        </p:nvSpPr>
        <p:spPr>
          <a:xfrm>
            <a:off x="216000" y="4824360"/>
            <a:ext cx="1344960" cy="2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200" strike="noStrike">
                <a:latin typeface="Arial"/>
                <a:ea typeface="Arial"/>
                <a:cs typeface="Arial"/>
                <a:sym typeface="Arial"/>
              </a:rPr>
              <a:t>Source: Hotchips</a:t>
            </a:r>
            <a:endParaRPr b="0" sz="120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41"/>
          <p:cNvSpPr txBox="1"/>
          <p:nvPr/>
        </p:nvSpPr>
        <p:spPr>
          <a:xfrm>
            <a:off x="609480" y="544320"/>
            <a:ext cx="7923000" cy="3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00" strike="noStrike">
                <a:solidFill>
                  <a:srgbClr val="101073"/>
                </a:solidFill>
                <a:latin typeface="Calibri"/>
                <a:ea typeface="Calibri"/>
                <a:cs typeface="Calibri"/>
                <a:sym typeface="Calibri"/>
              </a:rPr>
              <a:t>Hardware Platform for DNN</a:t>
            </a:r>
            <a:endParaRPr b="0" sz="27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41"/>
          <p:cNvSpPr txBox="1"/>
          <p:nvPr/>
        </p:nvSpPr>
        <p:spPr>
          <a:xfrm>
            <a:off x="8686800" y="4947480"/>
            <a:ext cx="412800" cy="1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en-US" sz="1200" strike="noStrike">
                <a:solidFill>
                  <a:srgbClr val="101073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sz="1200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84" name="Google Shape;184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090920"/>
            <a:ext cx="7513449" cy="39001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59"/>
          <p:cNvSpPr txBox="1"/>
          <p:nvPr/>
        </p:nvSpPr>
        <p:spPr>
          <a:xfrm>
            <a:off x="609480" y="150120"/>
            <a:ext cx="7922880" cy="3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00" strike="noStrike">
                <a:solidFill>
                  <a:srgbClr val="101073"/>
                </a:solidFill>
                <a:latin typeface="Calibri"/>
                <a:ea typeface="Calibri"/>
                <a:cs typeface="Calibri"/>
                <a:sym typeface="Calibri"/>
              </a:rPr>
              <a:t>Hexagon – Power breakdown</a:t>
            </a:r>
            <a:endParaRPr b="0" sz="27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" name="Google Shape;345;p59"/>
          <p:cNvSpPr txBox="1"/>
          <p:nvPr/>
        </p:nvSpPr>
        <p:spPr>
          <a:xfrm>
            <a:off x="8686800" y="4947480"/>
            <a:ext cx="412920" cy="195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en-US" sz="1200" strike="noStrike">
                <a:solidFill>
                  <a:srgbClr val="101073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sz="1200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46" name="Google Shape;346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0000" y="1008000"/>
            <a:ext cx="7968600" cy="4135680"/>
          </a:xfrm>
          <a:prstGeom prst="rect">
            <a:avLst/>
          </a:prstGeom>
          <a:noFill/>
          <a:ln>
            <a:noFill/>
          </a:ln>
        </p:spPr>
      </p:pic>
      <p:sp>
        <p:nvSpPr>
          <p:cNvPr id="347" name="Google Shape;347;p59"/>
          <p:cNvSpPr txBox="1"/>
          <p:nvPr/>
        </p:nvSpPr>
        <p:spPr>
          <a:xfrm>
            <a:off x="610200" y="648000"/>
            <a:ext cx="7813800" cy="468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240" lvl="0" marL="457200" marR="0" rtl="0" algn="l">
              <a:lnSpc>
                <a:spcPct val="109000"/>
              </a:lnSpc>
              <a:spcBef>
                <a:spcPts val="0"/>
              </a:spcBef>
              <a:spcAft>
                <a:spcPts val="0"/>
              </a:spcAft>
              <a:buClr>
                <a:srgbClr val="101073"/>
              </a:buClr>
              <a:buSzPts val="1650"/>
              <a:buFont typeface="Noto Sans Symbols"/>
              <a:buChar char="∙"/>
            </a:pPr>
            <a:r>
              <a:rPr b="0" lang="en-US" sz="1650" strike="noStrike">
                <a:solidFill>
                  <a:srgbClr val="101073"/>
                </a:solidFill>
                <a:latin typeface="Calibri"/>
                <a:ea typeface="Calibri"/>
                <a:cs typeface="Calibri"/>
                <a:sym typeface="Calibri"/>
              </a:rPr>
              <a:t>Less overhead on control logic and memory compared to CPUs</a:t>
            </a:r>
            <a:endParaRPr b="0" sz="165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2" name="Google Shape;352;p60"/>
          <p:cNvPicPr preferRelativeResize="0"/>
          <p:nvPr/>
        </p:nvPicPr>
        <p:blipFill rotWithShape="1">
          <a:blip r:embed="rId3">
            <a:alphaModFix/>
          </a:blip>
          <a:srcRect b="7441" l="0" r="1236" t="0"/>
          <a:stretch/>
        </p:blipFill>
        <p:spPr>
          <a:xfrm>
            <a:off x="740160" y="432360"/>
            <a:ext cx="8331480" cy="4391640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60"/>
          <p:cNvSpPr txBox="1"/>
          <p:nvPr/>
        </p:nvSpPr>
        <p:spPr>
          <a:xfrm>
            <a:off x="645120" y="72000"/>
            <a:ext cx="7922880" cy="3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00" strike="noStrike">
                <a:solidFill>
                  <a:srgbClr val="101073"/>
                </a:solidFill>
                <a:latin typeface="Calibri"/>
                <a:ea typeface="Calibri"/>
                <a:cs typeface="Calibri"/>
                <a:sym typeface="Calibri"/>
              </a:rPr>
              <a:t>Example-2: Ceva DSP </a:t>
            </a:r>
            <a:endParaRPr b="0" sz="27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60"/>
          <p:cNvSpPr txBox="1"/>
          <p:nvPr/>
        </p:nvSpPr>
        <p:spPr>
          <a:xfrm>
            <a:off x="8686800" y="4947480"/>
            <a:ext cx="412920" cy="195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en-US" sz="1200" strike="noStrike">
                <a:solidFill>
                  <a:srgbClr val="101073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sz="1200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5" name="Google Shape;355;p60"/>
          <p:cNvSpPr txBox="1"/>
          <p:nvPr/>
        </p:nvSpPr>
        <p:spPr>
          <a:xfrm>
            <a:off x="216000" y="4824360"/>
            <a:ext cx="1517400" cy="2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200" strike="noStrike">
                <a:latin typeface="Arial"/>
                <a:ea typeface="Arial"/>
                <a:cs typeface="Arial"/>
                <a:sym typeface="Arial"/>
              </a:rPr>
              <a:t>Source: Anandtech </a:t>
            </a:r>
            <a:endParaRPr b="0" sz="120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61"/>
          <p:cNvSpPr txBox="1"/>
          <p:nvPr/>
        </p:nvSpPr>
        <p:spPr>
          <a:xfrm>
            <a:off x="609480" y="150120"/>
            <a:ext cx="7922880" cy="3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00" strike="noStrike">
                <a:solidFill>
                  <a:srgbClr val="101073"/>
                </a:solidFill>
                <a:latin typeface="Calibri"/>
                <a:ea typeface="Calibri"/>
                <a:cs typeface="Calibri"/>
                <a:sym typeface="Calibri"/>
              </a:rPr>
              <a:t>Example-3: Movidius v2</a:t>
            </a:r>
            <a:endParaRPr b="0" sz="27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" name="Google Shape;361;p61"/>
          <p:cNvSpPr txBox="1"/>
          <p:nvPr/>
        </p:nvSpPr>
        <p:spPr>
          <a:xfrm>
            <a:off x="8686800" y="4947480"/>
            <a:ext cx="412920" cy="195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en-US" sz="1200" strike="noStrike">
                <a:solidFill>
                  <a:srgbClr val="101073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sz="1200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2" name="Google Shape;362;p61"/>
          <p:cNvSpPr txBox="1"/>
          <p:nvPr/>
        </p:nvSpPr>
        <p:spPr>
          <a:xfrm>
            <a:off x="8049960" y="4464000"/>
            <a:ext cx="1022040" cy="431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200" strike="noStrike">
                <a:latin typeface="Arial"/>
                <a:ea typeface="Arial"/>
                <a:cs typeface="Arial"/>
                <a:sym typeface="Arial"/>
              </a:rPr>
              <a:t>Source: </a:t>
            </a:r>
            <a:endParaRPr b="0" sz="12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200" strike="noStrike">
                <a:latin typeface="Arial"/>
                <a:ea typeface="Arial"/>
                <a:cs typeface="Arial"/>
                <a:sym typeface="Arial"/>
              </a:rPr>
              <a:t>Hotchips’14 </a:t>
            </a:r>
            <a:endParaRPr b="0" sz="1200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3" name="Google Shape;363;p61"/>
          <p:cNvPicPr preferRelativeResize="0"/>
          <p:nvPr/>
        </p:nvPicPr>
        <p:blipFill rotWithShape="1">
          <a:blip r:embed="rId3">
            <a:alphaModFix/>
          </a:blip>
          <a:srcRect b="18058" l="14657" r="12883" t="8087"/>
          <a:stretch/>
        </p:blipFill>
        <p:spPr>
          <a:xfrm>
            <a:off x="456120" y="648000"/>
            <a:ext cx="7535880" cy="432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62"/>
          <p:cNvSpPr txBox="1"/>
          <p:nvPr/>
        </p:nvSpPr>
        <p:spPr>
          <a:xfrm>
            <a:off x="609480" y="150120"/>
            <a:ext cx="7922880" cy="3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00" strike="noStrike">
                <a:solidFill>
                  <a:srgbClr val="101073"/>
                </a:solidFill>
                <a:latin typeface="Calibri"/>
                <a:ea typeface="Calibri"/>
                <a:cs typeface="Calibri"/>
                <a:sym typeface="Calibri"/>
              </a:rPr>
              <a:t>Example-3: Movidius v2 (VLIW)</a:t>
            </a:r>
            <a:endParaRPr b="0" sz="27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9" name="Google Shape;369;p62"/>
          <p:cNvSpPr txBox="1"/>
          <p:nvPr/>
        </p:nvSpPr>
        <p:spPr>
          <a:xfrm>
            <a:off x="8686800" y="4947480"/>
            <a:ext cx="412920" cy="195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en-US" sz="1200" strike="noStrike">
                <a:solidFill>
                  <a:srgbClr val="101073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sz="1200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0" name="Google Shape;370;p62"/>
          <p:cNvSpPr txBox="1"/>
          <p:nvPr/>
        </p:nvSpPr>
        <p:spPr>
          <a:xfrm>
            <a:off x="5385960" y="4824360"/>
            <a:ext cx="1814040" cy="431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200" strike="noStrike">
                <a:latin typeface="Arial"/>
                <a:ea typeface="Arial"/>
                <a:cs typeface="Arial"/>
                <a:sym typeface="Arial"/>
              </a:rPr>
              <a:t>Source: Hotchips’14 </a:t>
            </a:r>
            <a:endParaRPr b="0" sz="1200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1" name="Google Shape;371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8760" y="844920"/>
            <a:ext cx="8913240" cy="37630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63"/>
          <p:cNvSpPr txBox="1"/>
          <p:nvPr/>
        </p:nvSpPr>
        <p:spPr>
          <a:xfrm>
            <a:off x="609480" y="150120"/>
            <a:ext cx="7922880" cy="3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 strike="noStrike">
                <a:solidFill>
                  <a:srgbClr val="101073"/>
                </a:solidFill>
                <a:latin typeface="Calibri"/>
                <a:ea typeface="Calibri"/>
                <a:cs typeface="Calibri"/>
                <a:sym typeface="Calibri"/>
              </a:rPr>
              <a:t>Example-3:</a:t>
            </a:r>
            <a:br>
              <a:rPr lang="en-US" sz="1800"/>
            </a:br>
            <a:r>
              <a:rPr b="1" lang="en-US" sz="2200" strike="noStrike">
                <a:solidFill>
                  <a:srgbClr val="101073"/>
                </a:solidFill>
                <a:latin typeface="Calibri"/>
                <a:ea typeface="Calibri"/>
                <a:cs typeface="Calibri"/>
                <a:sym typeface="Calibri"/>
              </a:rPr>
              <a:t>Intel Neural Compute Stick</a:t>
            </a:r>
            <a:endParaRPr b="0" sz="22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7" name="Google Shape;377;p63"/>
          <p:cNvSpPr txBox="1"/>
          <p:nvPr/>
        </p:nvSpPr>
        <p:spPr>
          <a:xfrm>
            <a:off x="8686800" y="4947480"/>
            <a:ext cx="412920" cy="195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en-US" sz="1200" strike="noStrike">
                <a:solidFill>
                  <a:srgbClr val="101073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sz="1200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78" name="Google Shape;378;p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56000" y="-36000"/>
            <a:ext cx="3816000" cy="190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9" name="Google Shape;379;p6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1584000"/>
            <a:ext cx="9113040" cy="3394440"/>
          </a:xfrm>
          <a:prstGeom prst="rect">
            <a:avLst/>
          </a:prstGeom>
          <a:noFill/>
          <a:ln>
            <a:noFill/>
          </a:ln>
        </p:spPr>
      </p:pic>
      <p:sp>
        <p:nvSpPr>
          <p:cNvPr id="380" name="Google Shape;380;p63"/>
          <p:cNvSpPr txBox="1"/>
          <p:nvPr/>
        </p:nvSpPr>
        <p:spPr>
          <a:xfrm>
            <a:off x="610560" y="936000"/>
            <a:ext cx="4717440" cy="3633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240" lvl="0" marL="457200" marR="0" rtl="0" algn="l">
              <a:lnSpc>
                <a:spcPct val="109000"/>
              </a:lnSpc>
              <a:spcBef>
                <a:spcPts val="0"/>
              </a:spcBef>
              <a:spcAft>
                <a:spcPts val="0"/>
              </a:spcAft>
              <a:buClr>
                <a:srgbClr val="101073"/>
              </a:buClr>
              <a:buSzPts val="1650"/>
              <a:buFont typeface="Noto Sans Symbols"/>
              <a:buChar char="∙"/>
            </a:pPr>
            <a:r>
              <a:rPr b="0" lang="en-US" sz="1650" strike="noStrike">
                <a:solidFill>
                  <a:srgbClr val="101073"/>
                </a:solidFill>
                <a:latin typeface="Calibri"/>
                <a:ea typeface="Calibri"/>
                <a:cs typeface="Calibri"/>
                <a:sym typeface="Calibri"/>
              </a:rPr>
              <a:t>Processor: Intel Movidius Myriad 2 VPU</a:t>
            </a:r>
            <a:endParaRPr b="0" sz="165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240" lvl="0" marL="457200" marR="0" rtl="0" algn="l">
              <a:lnSpc>
                <a:spcPct val="109000"/>
              </a:lnSpc>
              <a:spcBef>
                <a:spcPts val="414"/>
              </a:spcBef>
              <a:spcAft>
                <a:spcPts val="0"/>
              </a:spcAft>
              <a:buClr>
                <a:srgbClr val="101073"/>
              </a:buClr>
              <a:buSzPts val="1650"/>
              <a:buFont typeface="Noto Sans Symbols"/>
              <a:buChar char="∙"/>
            </a:pPr>
            <a:r>
              <a:rPr b="0" lang="en-US" sz="1650" strike="noStrike">
                <a:solidFill>
                  <a:srgbClr val="101073"/>
                </a:solidFill>
                <a:latin typeface="Calibri"/>
                <a:ea typeface="Calibri"/>
                <a:cs typeface="Calibri"/>
                <a:sym typeface="Calibri"/>
              </a:rPr>
              <a:t>Supported Framework: Tensorflow, Caffe</a:t>
            </a:r>
            <a:endParaRPr b="0" sz="165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64"/>
          <p:cNvSpPr txBox="1"/>
          <p:nvPr/>
        </p:nvSpPr>
        <p:spPr>
          <a:xfrm>
            <a:off x="8686800" y="4947480"/>
            <a:ext cx="412920" cy="195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en-US" sz="1200" strike="noStrike">
                <a:solidFill>
                  <a:srgbClr val="101073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sz="1200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86" name="Google Shape;386;p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68360" y="72000"/>
            <a:ext cx="6831360" cy="489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7" name="Google Shape;387;p64"/>
          <p:cNvSpPr txBox="1"/>
          <p:nvPr/>
        </p:nvSpPr>
        <p:spPr>
          <a:xfrm>
            <a:off x="573120" y="288000"/>
            <a:ext cx="7922880" cy="3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00" strike="noStrike">
                <a:solidFill>
                  <a:srgbClr val="101073"/>
                </a:solidFill>
                <a:latin typeface="Calibri"/>
                <a:ea typeface="Calibri"/>
                <a:cs typeface="Calibri"/>
                <a:sym typeface="Calibri"/>
              </a:rPr>
              <a:t>Final Example: Xilinx -</a:t>
            </a:r>
            <a:br>
              <a:rPr lang="en-US" sz="1800"/>
            </a:br>
            <a:r>
              <a:rPr b="1" lang="en-US" sz="2700" strike="noStrike">
                <a:solidFill>
                  <a:srgbClr val="101073"/>
                </a:solidFill>
                <a:latin typeface="Calibri"/>
                <a:ea typeface="Calibri"/>
                <a:cs typeface="Calibri"/>
                <a:sym typeface="Calibri"/>
              </a:rPr>
              <a:t>Edge AI Platforms</a:t>
            </a:r>
            <a:endParaRPr b="0" sz="27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" name="Google Shape;388;p64"/>
          <p:cNvSpPr/>
          <p:nvPr/>
        </p:nvSpPr>
        <p:spPr>
          <a:xfrm>
            <a:off x="920526" y="4752000"/>
            <a:ext cx="1909800" cy="28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3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wp506-ai-engine.pdf</a:t>
            </a:r>
            <a:endParaRPr b="0" sz="13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" name="Google Shape;389;p64"/>
          <p:cNvSpPr txBox="1"/>
          <p:nvPr/>
        </p:nvSpPr>
        <p:spPr>
          <a:xfrm>
            <a:off x="466200" y="1440000"/>
            <a:ext cx="1909800" cy="3345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240" lvl="0" marL="457200" marR="0" rtl="0" algn="l">
              <a:lnSpc>
                <a:spcPct val="109000"/>
              </a:lnSpc>
              <a:spcBef>
                <a:spcPts val="0"/>
              </a:spcBef>
              <a:spcAft>
                <a:spcPts val="0"/>
              </a:spcAft>
              <a:buClr>
                <a:srgbClr val="101073"/>
              </a:buClr>
              <a:buSzPts val="1650"/>
              <a:buFont typeface="Noto Sans Symbols"/>
              <a:buChar char="∙"/>
            </a:pPr>
            <a:r>
              <a:rPr b="0" lang="en-US" sz="1650" strike="noStrike">
                <a:solidFill>
                  <a:srgbClr val="101073"/>
                </a:solidFill>
                <a:latin typeface="Calibri"/>
                <a:ea typeface="Calibri"/>
                <a:cs typeface="Calibri"/>
                <a:sym typeface="Calibri"/>
              </a:rPr>
              <a:t>AI Vector Engines</a:t>
            </a:r>
            <a:endParaRPr b="0" sz="165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240" lvl="0" marL="457200" marR="0" rtl="0" algn="l">
              <a:lnSpc>
                <a:spcPct val="109000"/>
              </a:lnSpc>
              <a:spcBef>
                <a:spcPts val="414"/>
              </a:spcBef>
              <a:spcAft>
                <a:spcPts val="0"/>
              </a:spcAft>
              <a:buClr>
                <a:srgbClr val="101073"/>
              </a:buClr>
              <a:buSzPts val="1650"/>
              <a:buFont typeface="Noto Sans Symbols"/>
              <a:buChar char="∙"/>
            </a:pPr>
            <a:r>
              <a:rPr b="0" lang="en-US" sz="1650" strike="noStrike">
                <a:solidFill>
                  <a:srgbClr val="101073"/>
                </a:solidFill>
                <a:latin typeface="Calibri"/>
                <a:ea typeface="Calibri"/>
                <a:cs typeface="Calibri"/>
                <a:sym typeface="Calibri"/>
              </a:rPr>
              <a:t>32b RISC</a:t>
            </a:r>
            <a:endParaRPr b="0" sz="165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240" lvl="0" marL="457200" marR="0" rtl="0" algn="l">
              <a:lnSpc>
                <a:spcPct val="109000"/>
              </a:lnSpc>
              <a:spcBef>
                <a:spcPts val="414"/>
              </a:spcBef>
              <a:spcAft>
                <a:spcPts val="0"/>
              </a:spcAft>
              <a:buClr>
                <a:srgbClr val="101073"/>
              </a:buClr>
              <a:buSzPts val="1650"/>
              <a:buFont typeface="Noto Sans Symbols"/>
              <a:buChar char="∙"/>
            </a:pPr>
            <a:r>
              <a:rPr b="0" lang="en-US" sz="1650" strike="noStrike">
                <a:solidFill>
                  <a:srgbClr val="101073"/>
                </a:solidFill>
                <a:latin typeface="Calibri"/>
                <a:ea typeface="Calibri"/>
                <a:cs typeface="Calibri"/>
                <a:sym typeface="Calibri"/>
              </a:rPr>
              <a:t>512b fixed/float vector unit + RF</a:t>
            </a:r>
            <a:endParaRPr b="0" sz="165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65"/>
          <p:cNvSpPr txBox="1"/>
          <p:nvPr/>
        </p:nvSpPr>
        <p:spPr>
          <a:xfrm>
            <a:off x="8686800" y="4947480"/>
            <a:ext cx="412920" cy="195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en-US" sz="1200" strike="noStrike">
                <a:solidFill>
                  <a:srgbClr val="101073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sz="1200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5" name="Google Shape;395;p65"/>
          <p:cNvSpPr txBox="1"/>
          <p:nvPr/>
        </p:nvSpPr>
        <p:spPr>
          <a:xfrm>
            <a:off x="573120" y="288000"/>
            <a:ext cx="7922880" cy="3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00" strike="noStrike">
                <a:solidFill>
                  <a:srgbClr val="101073"/>
                </a:solidFill>
                <a:latin typeface="Calibri"/>
                <a:ea typeface="Calibri"/>
                <a:cs typeface="Calibri"/>
                <a:sym typeface="Calibri"/>
              </a:rPr>
              <a:t>Connect to PL </a:t>
            </a:r>
            <a:br>
              <a:rPr lang="en-US" sz="1800"/>
            </a:br>
            <a:r>
              <a:rPr b="1" lang="en-US" sz="2400" strike="noStrike">
                <a:solidFill>
                  <a:srgbClr val="101073"/>
                </a:solidFill>
                <a:latin typeface="Calibri"/>
                <a:ea typeface="Calibri"/>
                <a:cs typeface="Calibri"/>
                <a:sym typeface="Calibri"/>
              </a:rPr>
              <a:t>(Programmable </a:t>
            </a:r>
            <a:br>
              <a:rPr lang="en-US" sz="1800"/>
            </a:br>
            <a:r>
              <a:rPr b="1" lang="en-US" sz="2400" strike="noStrike">
                <a:solidFill>
                  <a:srgbClr val="101073"/>
                </a:solidFill>
                <a:latin typeface="Calibri"/>
                <a:ea typeface="Calibri"/>
                <a:cs typeface="Calibri"/>
                <a:sym typeface="Calibri"/>
              </a:rPr>
              <a:t>Logic Fabric)</a:t>
            </a:r>
            <a:endParaRPr b="0" sz="24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6" name="Google Shape;396;p65"/>
          <p:cNvPicPr preferRelativeResize="0"/>
          <p:nvPr/>
        </p:nvPicPr>
        <p:blipFill rotWithShape="1">
          <a:blip r:embed="rId3">
            <a:alphaModFix/>
          </a:blip>
          <a:srcRect b="5273" l="0" r="0" t="0"/>
          <a:stretch/>
        </p:blipFill>
        <p:spPr>
          <a:xfrm>
            <a:off x="2731680" y="72000"/>
            <a:ext cx="5908320" cy="5032080"/>
          </a:xfrm>
          <a:prstGeom prst="rect">
            <a:avLst/>
          </a:prstGeom>
          <a:noFill/>
          <a:ln>
            <a:noFill/>
          </a:ln>
        </p:spPr>
      </p:pic>
      <p:sp>
        <p:nvSpPr>
          <p:cNvPr id="397" name="Google Shape;397;p65"/>
          <p:cNvSpPr/>
          <p:nvPr/>
        </p:nvSpPr>
        <p:spPr>
          <a:xfrm>
            <a:off x="573125" y="4752000"/>
            <a:ext cx="2019000" cy="28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3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wp506-ai-engine.pdf</a:t>
            </a:r>
            <a:endParaRPr b="0" sz="130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66"/>
          <p:cNvSpPr txBox="1"/>
          <p:nvPr/>
        </p:nvSpPr>
        <p:spPr>
          <a:xfrm>
            <a:off x="573120" y="288000"/>
            <a:ext cx="7922880" cy="3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00" strike="noStrike">
                <a:solidFill>
                  <a:srgbClr val="101073"/>
                </a:solidFill>
                <a:latin typeface="Calibri"/>
                <a:ea typeface="Calibri"/>
                <a:cs typeface="Calibri"/>
                <a:sym typeface="Calibri"/>
              </a:rPr>
              <a:t>Outline</a:t>
            </a:r>
            <a:endParaRPr b="0" sz="27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" name="Google Shape;403;p66"/>
          <p:cNvSpPr txBox="1"/>
          <p:nvPr/>
        </p:nvSpPr>
        <p:spPr>
          <a:xfrm>
            <a:off x="610200" y="936000"/>
            <a:ext cx="8076240" cy="3633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240" lvl="0" marL="457200" marR="0" rtl="0" algn="l">
              <a:lnSpc>
                <a:spcPct val="109000"/>
              </a:lnSpc>
              <a:spcBef>
                <a:spcPts val="0"/>
              </a:spcBef>
              <a:spcAft>
                <a:spcPts val="0"/>
              </a:spcAft>
              <a:buClr>
                <a:srgbClr val="101073"/>
              </a:buClr>
              <a:buSzPts val="1650"/>
              <a:buFont typeface="Noto Sans Symbols"/>
              <a:buChar char="∙"/>
            </a:pPr>
            <a:r>
              <a:rPr b="0" lang="en-US" sz="1650" strike="noStrike">
                <a:solidFill>
                  <a:srgbClr val="101073"/>
                </a:solidFill>
                <a:latin typeface="Calibri"/>
                <a:ea typeface="Calibri"/>
                <a:cs typeface="Calibri"/>
                <a:sym typeface="Calibri"/>
              </a:rPr>
              <a:t>DNN on Traditional Compute Platforms</a:t>
            </a:r>
            <a:endParaRPr b="0" sz="165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4000" lvl="1" marL="864000" marR="0" rtl="0" algn="l">
              <a:spcBef>
                <a:spcPts val="1134"/>
              </a:spcBef>
              <a:spcAft>
                <a:spcPts val="0"/>
              </a:spcAft>
              <a:buClr>
                <a:srgbClr val="000000"/>
              </a:buClr>
              <a:buSzPts val="1238"/>
              <a:buFont typeface="Noto Sans Symbols"/>
              <a:buChar char="∙"/>
            </a:pPr>
            <a:r>
              <a:rPr b="0" i="0" lang="en-US" sz="1650" u="none" cap="none" strike="noStrike">
                <a:solidFill>
                  <a:srgbClr val="101073"/>
                </a:solidFill>
                <a:latin typeface="Calibri"/>
                <a:ea typeface="Calibri"/>
                <a:cs typeface="Calibri"/>
                <a:sym typeface="Calibri"/>
              </a:rPr>
              <a:t>General Purpose Processor (CPU)</a:t>
            </a:r>
            <a:endParaRPr b="0" i="0" sz="16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4000" lvl="1" marL="864000" marR="0" rtl="0" algn="l">
              <a:spcBef>
                <a:spcPts val="1134"/>
              </a:spcBef>
              <a:spcAft>
                <a:spcPts val="0"/>
              </a:spcAft>
              <a:buClr>
                <a:srgbClr val="000000"/>
              </a:buClr>
              <a:buSzPts val="1238"/>
              <a:buFont typeface="Noto Sans Symbols"/>
              <a:buChar char="∙"/>
            </a:pPr>
            <a:r>
              <a:rPr b="0" i="0" lang="en-US" sz="1650" u="none" cap="none" strike="noStrike">
                <a:solidFill>
                  <a:srgbClr val="101073"/>
                </a:solidFill>
                <a:latin typeface="Calibri"/>
                <a:ea typeface="Calibri"/>
                <a:cs typeface="Calibri"/>
                <a:sym typeface="Calibri"/>
              </a:rPr>
              <a:t>Domain Specific Processors (DSPs, VLIW-SIMD)</a:t>
            </a:r>
            <a:endParaRPr b="0" i="0" sz="16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4000" lvl="1" marL="864000" marR="0" rtl="0" algn="l">
              <a:spcBef>
                <a:spcPts val="1134"/>
              </a:spcBef>
              <a:spcAft>
                <a:spcPts val="0"/>
              </a:spcAft>
              <a:buClr>
                <a:srgbClr val="000000"/>
              </a:buClr>
              <a:buSzPts val="1238"/>
              <a:buFont typeface="Noto Sans Symbols"/>
              <a:buChar char="∙"/>
            </a:pPr>
            <a:r>
              <a:rPr b="1" i="0" lang="en-US" sz="1650" u="none" cap="none" strike="noStrike">
                <a:solidFill>
                  <a:srgbClr val="101073"/>
                </a:solidFill>
                <a:latin typeface="Calibri"/>
                <a:ea typeface="Calibri"/>
                <a:cs typeface="Calibri"/>
                <a:sym typeface="Calibri"/>
              </a:rPr>
              <a:t>Graphics Processing Unit (GPU)</a:t>
            </a:r>
            <a:endParaRPr b="0" i="0" sz="16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" name="Google Shape;404;p66"/>
          <p:cNvSpPr txBox="1"/>
          <p:nvPr/>
        </p:nvSpPr>
        <p:spPr>
          <a:xfrm>
            <a:off x="8686800" y="4947480"/>
            <a:ext cx="412920" cy="195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en-US" sz="1200" strike="noStrike">
                <a:solidFill>
                  <a:srgbClr val="101073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sz="1200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67"/>
          <p:cNvSpPr txBox="1"/>
          <p:nvPr/>
        </p:nvSpPr>
        <p:spPr>
          <a:xfrm>
            <a:off x="573120" y="144000"/>
            <a:ext cx="7923000" cy="3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00" strike="noStrike">
                <a:solidFill>
                  <a:srgbClr val="101073"/>
                </a:solidFill>
                <a:latin typeface="Calibri"/>
                <a:ea typeface="Calibri"/>
                <a:cs typeface="Calibri"/>
                <a:sym typeface="Calibri"/>
              </a:rPr>
              <a:t>Example: NVIDIA Ampere - 2020</a:t>
            </a:r>
            <a:endParaRPr b="0" sz="27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" name="Google Shape;410;p67"/>
          <p:cNvSpPr txBox="1"/>
          <p:nvPr/>
        </p:nvSpPr>
        <p:spPr>
          <a:xfrm>
            <a:off x="8686800" y="4947480"/>
            <a:ext cx="412800" cy="1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en-US" sz="1200" strike="noStrike">
                <a:solidFill>
                  <a:srgbClr val="101073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sz="1200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11" name="Google Shape;411;p67"/>
          <p:cNvSpPr txBox="1"/>
          <p:nvPr/>
        </p:nvSpPr>
        <p:spPr>
          <a:xfrm>
            <a:off x="4824000" y="648000"/>
            <a:ext cx="4320300" cy="40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240" lvl="0" marL="457200" marR="0" rtl="0" algn="l">
              <a:lnSpc>
                <a:spcPct val="109000"/>
              </a:lnSpc>
              <a:spcBef>
                <a:spcPts val="0"/>
              </a:spcBef>
              <a:spcAft>
                <a:spcPts val="0"/>
              </a:spcAft>
              <a:buClr>
                <a:srgbClr val="101073"/>
              </a:buClr>
              <a:buSzPts val="1650"/>
              <a:buFont typeface="Noto Sans Symbols"/>
              <a:buChar char="∙"/>
            </a:pPr>
            <a:r>
              <a:rPr b="0" lang="en-US" sz="1650" strike="noStrike">
                <a:solidFill>
                  <a:srgbClr val="101073"/>
                </a:solidFill>
                <a:latin typeface="Calibri"/>
                <a:ea typeface="Calibri"/>
                <a:cs typeface="Calibri"/>
                <a:sym typeface="Calibri"/>
              </a:rPr>
              <a:t>Streaming Multiprocessors (SM)</a:t>
            </a:r>
            <a:endParaRPr b="0" sz="165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999" lvl="1" marL="864000" marR="0" rtl="0" algn="l">
              <a:spcBef>
                <a:spcPts val="1134"/>
              </a:spcBef>
              <a:spcAft>
                <a:spcPts val="0"/>
              </a:spcAft>
              <a:buClr>
                <a:srgbClr val="000000"/>
              </a:buClr>
              <a:buSzPts val="1238"/>
              <a:buFont typeface="Noto Sans Symbols"/>
              <a:buChar char="∙"/>
            </a:pPr>
            <a:r>
              <a:rPr b="1" i="0" lang="en-US" sz="1650" u="none" cap="none" strike="noStrike">
                <a:solidFill>
                  <a:srgbClr val="00A65D"/>
                </a:solidFill>
                <a:latin typeface="Calibri"/>
                <a:ea typeface="Calibri"/>
                <a:cs typeface="Calibri"/>
                <a:sym typeface="Calibri"/>
              </a:rPr>
              <a:t>108 - SMs</a:t>
            </a:r>
            <a:endParaRPr b="0" i="0" sz="16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999" lvl="1" marL="864000" marR="0" rtl="0" algn="l">
              <a:spcBef>
                <a:spcPts val="1134"/>
              </a:spcBef>
              <a:spcAft>
                <a:spcPts val="0"/>
              </a:spcAft>
              <a:buClr>
                <a:srgbClr val="000000"/>
              </a:buClr>
              <a:buSzPts val="1238"/>
              <a:buFont typeface="Noto Sans Symbols"/>
              <a:buChar char="∙"/>
            </a:pPr>
            <a:r>
              <a:rPr b="0" i="0" lang="en-US" sz="1650" u="none" cap="none" strike="noStrike">
                <a:solidFill>
                  <a:srgbClr val="101073"/>
                </a:solidFill>
                <a:latin typeface="Calibri"/>
                <a:ea typeface="Calibri"/>
                <a:cs typeface="Calibri"/>
                <a:sym typeface="Calibri"/>
              </a:rPr>
              <a:t>64 – INT32/FP32 core/SM</a:t>
            </a:r>
            <a:endParaRPr b="0" i="0" sz="16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999" lvl="1" marL="864000" marR="0" rtl="0" algn="l">
              <a:spcBef>
                <a:spcPts val="1134"/>
              </a:spcBef>
              <a:spcAft>
                <a:spcPts val="0"/>
              </a:spcAft>
              <a:buClr>
                <a:srgbClr val="000000"/>
              </a:buClr>
              <a:buSzPts val="1238"/>
              <a:buFont typeface="Noto Sans Symbols"/>
              <a:buChar char="∙"/>
            </a:pPr>
            <a:r>
              <a:rPr b="0" i="0" lang="en-US" sz="1650" u="none" cap="none" strike="noStrike">
                <a:solidFill>
                  <a:srgbClr val="101073"/>
                </a:solidFill>
                <a:latin typeface="Calibri"/>
                <a:ea typeface="Calibri"/>
                <a:cs typeface="Calibri"/>
                <a:sym typeface="Calibri"/>
              </a:rPr>
              <a:t>32 – FP64 cuda core/SM</a:t>
            </a:r>
            <a:endParaRPr b="0" i="0" sz="16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999" lvl="1" marL="864000" marR="0" rtl="0" algn="l">
              <a:spcBef>
                <a:spcPts val="1134"/>
              </a:spcBef>
              <a:spcAft>
                <a:spcPts val="0"/>
              </a:spcAft>
              <a:buClr>
                <a:srgbClr val="000000"/>
              </a:buClr>
              <a:buSzPts val="1238"/>
              <a:buFont typeface="Noto Sans Symbols"/>
              <a:buChar char="∙"/>
            </a:pPr>
            <a:r>
              <a:rPr b="0" i="0" lang="en-US" sz="1650" u="none" cap="none" strike="noStrike">
                <a:solidFill>
                  <a:srgbClr val="101073"/>
                </a:solidFill>
                <a:latin typeface="Calibri"/>
                <a:ea typeface="Calibri"/>
                <a:cs typeface="Calibri"/>
                <a:sym typeface="Calibri"/>
              </a:rPr>
              <a:t>8 – Tensor core/SM</a:t>
            </a:r>
            <a:endParaRPr b="0" i="0" sz="16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7999" lvl="2" marL="1295999" marR="0" rtl="0" algn="l">
              <a:spcBef>
                <a:spcPts val="850"/>
              </a:spcBef>
              <a:spcAft>
                <a:spcPts val="0"/>
              </a:spcAft>
              <a:buClr>
                <a:srgbClr val="000000"/>
              </a:buClr>
              <a:buSzPts val="743"/>
              <a:buFont typeface="Noto Sans Symbols"/>
              <a:buChar char="●"/>
            </a:pPr>
            <a:r>
              <a:rPr b="0" i="0" lang="en-US" sz="1650" u="none" cap="none" strike="noStrike">
                <a:solidFill>
                  <a:srgbClr val="101073"/>
                </a:solidFill>
                <a:latin typeface="Calibri"/>
                <a:ea typeface="Calibri"/>
                <a:cs typeface="Calibri"/>
                <a:sym typeface="Calibri"/>
              </a:rPr>
              <a:t>Supports binary, INT4/8, FP16, BF16, TF32, FP64</a:t>
            </a:r>
            <a:endParaRPr b="0" i="0" sz="16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7999" lvl="2" marL="1295999" marR="0" rtl="0" algn="l">
              <a:spcBef>
                <a:spcPts val="850"/>
              </a:spcBef>
              <a:spcAft>
                <a:spcPts val="0"/>
              </a:spcAft>
              <a:buClr>
                <a:srgbClr val="000000"/>
              </a:buClr>
              <a:buSzPts val="743"/>
              <a:buFont typeface="Noto Sans Symbols"/>
              <a:buChar char="●"/>
            </a:pPr>
            <a:r>
              <a:rPr b="0" i="0" lang="en-US" sz="1650" u="none" cap="none" strike="noStrike">
                <a:solidFill>
                  <a:srgbClr val="101073"/>
                </a:solidFill>
                <a:latin typeface="Calibri"/>
                <a:ea typeface="Calibri"/>
                <a:cs typeface="Calibri"/>
                <a:sym typeface="Calibri"/>
              </a:rPr>
              <a:t>Support fine-grained sparsity</a:t>
            </a:r>
            <a:endParaRPr b="0" i="0" sz="16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240" lvl="0" marL="457200" marR="0" rtl="0" algn="l">
              <a:lnSpc>
                <a:spcPct val="109000"/>
              </a:lnSpc>
              <a:spcBef>
                <a:spcPts val="414"/>
              </a:spcBef>
              <a:spcAft>
                <a:spcPts val="0"/>
              </a:spcAft>
              <a:buClr>
                <a:srgbClr val="101073"/>
              </a:buClr>
              <a:buSzPts val="1650"/>
              <a:buFont typeface="Noto Sans Symbols"/>
              <a:buChar char="∙"/>
            </a:pPr>
            <a:r>
              <a:rPr b="0" lang="en-US" sz="1650" strike="noStrike">
                <a:solidFill>
                  <a:srgbClr val="101073"/>
                </a:solidFill>
                <a:latin typeface="Calibri"/>
                <a:ea typeface="Calibri"/>
                <a:cs typeface="Calibri"/>
                <a:sym typeface="Calibri"/>
              </a:rPr>
              <a:t>8x 256 FMA FP16/FP32</a:t>
            </a:r>
            <a:endParaRPr b="0" sz="165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240" lvl="0" marL="457200" marR="0" rtl="0" algn="l">
              <a:lnSpc>
                <a:spcPct val="109000"/>
              </a:lnSpc>
              <a:spcBef>
                <a:spcPts val="414"/>
              </a:spcBef>
              <a:spcAft>
                <a:spcPts val="0"/>
              </a:spcAft>
              <a:buClr>
                <a:srgbClr val="101073"/>
              </a:buClr>
              <a:buSzPts val="1650"/>
              <a:buFont typeface="Noto Sans Symbols"/>
              <a:buChar char="∙"/>
            </a:pPr>
            <a:r>
              <a:rPr b="0" lang="en-US" sz="1650" strike="noStrike">
                <a:solidFill>
                  <a:srgbClr val="101073"/>
                </a:solidFill>
                <a:latin typeface="Calibri"/>
                <a:ea typeface="Calibri"/>
                <a:cs typeface="Calibri"/>
                <a:sym typeface="Calibri"/>
              </a:rPr>
              <a:t>Clock – 1.41 GHz</a:t>
            </a:r>
            <a:endParaRPr b="0" sz="165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240" lvl="0" marL="457200" marR="0" rtl="0" algn="l">
              <a:lnSpc>
                <a:spcPct val="109000"/>
              </a:lnSpc>
              <a:spcBef>
                <a:spcPts val="414"/>
              </a:spcBef>
              <a:spcAft>
                <a:spcPts val="0"/>
              </a:spcAft>
              <a:buClr>
                <a:srgbClr val="101073"/>
              </a:buClr>
              <a:buSzPts val="1650"/>
              <a:buFont typeface="Noto Sans Symbols"/>
              <a:buChar char="∙"/>
            </a:pPr>
            <a:r>
              <a:rPr b="0" lang="en-US" sz="1650" strike="noStrike">
                <a:solidFill>
                  <a:srgbClr val="101073"/>
                </a:solidFill>
                <a:latin typeface="Calibri"/>
                <a:ea typeface="Calibri"/>
                <a:cs typeface="Calibri"/>
                <a:sym typeface="Calibri"/>
              </a:rPr>
              <a:t>Peak Tensor TFLOPS – 321</a:t>
            </a:r>
            <a:endParaRPr b="0" sz="165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" name="Google Shape;412;p67"/>
          <p:cNvSpPr/>
          <p:nvPr/>
        </p:nvSpPr>
        <p:spPr>
          <a:xfrm>
            <a:off x="5184000" y="2592000"/>
            <a:ext cx="3672000" cy="936000"/>
          </a:xfrm>
          <a:prstGeom prst="rect">
            <a:avLst/>
          </a:prstGeom>
          <a:noFill/>
          <a:ln cap="flat" cmpd="sng" w="29150">
            <a:solidFill>
              <a:srgbClr val="ED1C2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13" name="Google Shape;413;p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0000" y="576000"/>
            <a:ext cx="3953880" cy="4521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68"/>
          <p:cNvSpPr txBox="1"/>
          <p:nvPr/>
        </p:nvSpPr>
        <p:spPr>
          <a:xfrm>
            <a:off x="432000" y="232920"/>
            <a:ext cx="8229300" cy="48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Tensor cores –Fine-grained sparsity</a:t>
            </a:r>
            <a:endParaRPr b="0" sz="27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9" name="Google Shape;419;p68"/>
          <p:cNvSpPr txBox="1"/>
          <p:nvPr/>
        </p:nvSpPr>
        <p:spPr>
          <a:xfrm>
            <a:off x="8686800" y="4947480"/>
            <a:ext cx="412500" cy="1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en-US" sz="1200" strike="noStrike">
                <a:solidFill>
                  <a:srgbClr val="101073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sz="1200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20" name="Google Shape;420;p68"/>
          <p:cNvSpPr/>
          <p:nvPr/>
        </p:nvSpPr>
        <p:spPr>
          <a:xfrm>
            <a:off x="0" y="4842720"/>
            <a:ext cx="8489400" cy="27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2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[1]Learning N:M Fine-grained Structured Sparse Neural Networks From Scratch, ICLR2021. (https://arxiv.org/abs/2102.04010)</a:t>
            </a:r>
            <a:endParaRPr b="0" sz="1200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1" name="Google Shape;421;p68"/>
          <p:cNvPicPr preferRelativeResize="0"/>
          <p:nvPr/>
        </p:nvPicPr>
        <p:blipFill rotWithShape="1">
          <a:blip r:embed="rId3">
            <a:alphaModFix/>
          </a:blip>
          <a:srcRect b="0" l="6402" r="1473" t="0"/>
          <a:stretch/>
        </p:blipFill>
        <p:spPr>
          <a:xfrm>
            <a:off x="-72000" y="864000"/>
            <a:ext cx="6624000" cy="3700080"/>
          </a:xfrm>
          <a:prstGeom prst="rect">
            <a:avLst/>
          </a:prstGeom>
          <a:noFill/>
          <a:ln>
            <a:noFill/>
          </a:ln>
        </p:spPr>
      </p:pic>
      <p:sp>
        <p:nvSpPr>
          <p:cNvPr id="422" name="Google Shape;422;p68"/>
          <p:cNvSpPr/>
          <p:nvPr/>
        </p:nvSpPr>
        <p:spPr>
          <a:xfrm>
            <a:off x="6408000" y="485640"/>
            <a:ext cx="2736000" cy="39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-285480" lvl="0" marL="28584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•"/>
            </a:pPr>
            <a:r>
              <a:rPr b="0" lang="en-US" sz="17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Structure is enforced through a new </a:t>
            </a:r>
            <a:r>
              <a:rPr b="0" lang="en-US" sz="1700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2:4</a:t>
            </a:r>
            <a:r>
              <a:rPr b="0" lang="en-US" sz="17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sparse matrix definition that allows two non-zero values in every four-entry vector</a:t>
            </a:r>
            <a:endParaRPr b="0" sz="1700" strike="noStrike">
              <a:latin typeface="Arial"/>
              <a:ea typeface="Arial"/>
              <a:cs typeface="Arial"/>
              <a:sym typeface="Arial"/>
            </a:endParaRPr>
          </a:p>
          <a:p>
            <a:pPr indent="-177530" lvl="0" marL="28584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sz="1700" strike="noStrike">
              <a:latin typeface="Arial"/>
              <a:ea typeface="Arial"/>
              <a:cs typeface="Arial"/>
              <a:sym typeface="Arial"/>
            </a:endParaRPr>
          </a:p>
          <a:p>
            <a:pPr indent="-285480" lvl="0" marL="28584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•"/>
            </a:pPr>
            <a:r>
              <a:rPr b="0" lang="en-US" sz="17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Efficient compression reduce memory storage and bandwidth by almost </a:t>
            </a:r>
            <a:r>
              <a:rPr b="0" lang="en-US" sz="1700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2x</a:t>
            </a:r>
            <a:endParaRPr b="0" sz="1700" strike="noStrike">
              <a:latin typeface="Arial"/>
              <a:ea typeface="Arial"/>
              <a:cs typeface="Arial"/>
              <a:sym typeface="Arial"/>
            </a:endParaRPr>
          </a:p>
          <a:p>
            <a:pPr indent="-177530" lvl="0" marL="28584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sz="1700" strike="noStrike">
              <a:latin typeface="Arial"/>
              <a:ea typeface="Arial"/>
              <a:cs typeface="Arial"/>
              <a:sym typeface="Arial"/>
            </a:endParaRPr>
          </a:p>
          <a:p>
            <a:pPr indent="-285480" lvl="0" marL="28584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•"/>
            </a:pPr>
            <a:r>
              <a:rPr b="0" lang="en-US" sz="17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2:4 Structured pruning has no accuracy drop [1]</a:t>
            </a:r>
            <a:endParaRPr b="0" sz="17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70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42"/>
          <p:cNvSpPr txBox="1"/>
          <p:nvPr/>
        </p:nvSpPr>
        <p:spPr>
          <a:xfrm>
            <a:off x="573120" y="288000"/>
            <a:ext cx="7922880" cy="3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00" strike="noStrike">
                <a:solidFill>
                  <a:srgbClr val="101073"/>
                </a:solidFill>
                <a:latin typeface="Calibri"/>
                <a:ea typeface="Calibri"/>
                <a:cs typeface="Calibri"/>
                <a:sym typeface="Calibri"/>
              </a:rPr>
              <a:t>Outline</a:t>
            </a:r>
            <a:endParaRPr b="0" sz="27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42"/>
          <p:cNvSpPr txBox="1"/>
          <p:nvPr/>
        </p:nvSpPr>
        <p:spPr>
          <a:xfrm>
            <a:off x="610200" y="936000"/>
            <a:ext cx="8076240" cy="3633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240" lvl="0" marL="457200" marR="0" rtl="0" algn="l">
              <a:lnSpc>
                <a:spcPct val="109000"/>
              </a:lnSpc>
              <a:spcBef>
                <a:spcPts val="0"/>
              </a:spcBef>
              <a:spcAft>
                <a:spcPts val="0"/>
              </a:spcAft>
              <a:buClr>
                <a:srgbClr val="101073"/>
              </a:buClr>
              <a:buSzPts val="1650"/>
              <a:buFont typeface="Noto Sans Symbols"/>
              <a:buChar char="∙"/>
            </a:pPr>
            <a:r>
              <a:rPr b="0" lang="en-US" sz="1650" strike="noStrike">
                <a:solidFill>
                  <a:srgbClr val="101073"/>
                </a:solidFill>
                <a:latin typeface="Calibri"/>
                <a:ea typeface="Calibri"/>
                <a:cs typeface="Calibri"/>
                <a:sym typeface="Calibri"/>
              </a:rPr>
              <a:t>REVISE: DNN structure and computation model</a:t>
            </a:r>
            <a:endParaRPr b="0" sz="165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240" lvl="0" marL="457200" marR="0" rtl="0" algn="l">
              <a:lnSpc>
                <a:spcPct val="109000"/>
              </a:lnSpc>
              <a:spcBef>
                <a:spcPts val="414"/>
              </a:spcBef>
              <a:spcAft>
                <a:spcPts val="0"/>
              </a:spcAft>
              <a:buClr>
                <a:srgbClr val="101073"/>
              </a:buClr>
              <a:buSzPts val="1650"/>
              <a:buFont typeface="Noto Sans Symbols"/>
              <a:buChar char="∙"/>
            </a:pPr>
            <a:r>
              <a:rPr b="0" lang="en-US" sz="1650" strike="noStrike">
                <a:solidFill>
                  <a:srgbClr val="101073"/>
                </a:solidFill>
                <a:latin typeface="Calibri"/>
                <a:ea typeface="Calibri"/>
                <a:cs typeface="Calibri"/>
                <a:sym typeface="Calibri"/>
              </a:rPr>
              <a:t>Accelerators (ASICs) for DNN (</a:t>
            </a:r>
            <a:r>
              <a:rPr b="0" lang="en-US" sz="1650" strike="noStrike">
                <a:solidFill>
                  <a:srgbClr val="00A65D"/>
                </a:solidFill>
                <a:latin typeface="Calibri"/>
                <a:ea typeface="Calibri"/>
                <a:cs typeface="Calibri"/>
                <a:sym typeface="Calibri"/>
              </a:rPr>
              <a:t>+Lab 3</a:t>
            </a:r>
            <a:r>
              <a:rPr b="0" lang="en-US" sz="1650" strike="noStrike">
                <a:solidFill>
                  <a:srgbClr val="101073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b="0" sz="165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4000" lvl="1" marL="864000" marR="0" rtl="0" algn="l">
              <a:spcBef>
                <a:spcPts val="1134"/>
              </a:spcBef>
              <a:spcAft>
                <a:spcPts val="0"/>
              </a:spcAft>
              <a:buClr>
                <a:srgbClr val="000000"/>
              </a:buClr>
              <a:buSzPts val="1238"/>
              <a:buFont typeface="Noto Sans Symbols"/>
              <a:buChar char="∙"/>
            </a:pPr>
            <a:r>
              <a:rPr b="0" i="0" lang="en-US" sz="1650" u="none" cap="none" strike="noStrike">
                <a:solidFill>
                  <a:srgbClr val="101073"/>
                </a:solidFill>
                <a:latin typeface="Calibri"/>
                <a:ea typeface="Calibri"/>
                <a:cs typeface="Calibri"/>
                <a:sym typeface="Calibri"/>
              </a:rPr>
              <a:t>Design for data reuse (IS, WS, and OS mappings)</a:t>
            </a:r>
            <a:endParaRPr b="0" i="0" sz="16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4000" lvl="1" marL="864000" marR="0" rtl="0" algn="l">
              <a:spcBef>
                <a:spcPts val="1134"/>
              </a:spcBef>
              <a:spcAft>
                <a:spcPts val="0"/>
              </a:spcAft>
              <a:buClr>
                <a:srgbClr val="000000"/>
              </a:buClr>
              <a:buSzPts val="1238"/>
              <a:buFont typeface="Noto Sans Symbols"/>
              <a:buChar char="∙"/>
            </a:pPr>
            <a:r>
              <a:rPr b="0" i="0" lang="en-US" sz="1650" u="none" cap="none" strike="noStrike">
                <a:solidFill>
                  <a:srgbClr val="101073"/>
                </a:solidFill>
                <a:latin typeface="Calibri"/>
                <a:ea typeface="Calibri"/>
                <a:cs typeface="Calibri"/>
                <a:sym typeface="Calibri"/>
              </a:rPr>
              <a:t>Performance evaluation framework</a:t>
            </a:r>
            <a:endParaRPr b="0" i="0" sz="16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999" lvl="1" marL="864000" marR="0" rtl="0" algn="l">
              <a:spcBef>
                <a:spcPts val="1134"/>
              </a:spcBef>
              <a:spcAft>
                <a:spcPts val="0"/>
              </a:spcAft>
              <a:buClr>
                <a:srgbClr val="000000"/>
              </a:buClr>
              <a:buSzPts val="1238"/>
              <a:buFont typeface="Noto Sans Symbols"/>
              <a:buChar char="∙"/>
            </a:pPr>
            <a:r>
              <a:rPr b="0" i="0" lang="en-US" sz="1650" u="none" cap="none" strike="noStrike">
                <a:solidFill>
                  <a:srgbClr val="101073"/>
                </a:solidFill>
                <a:latin typeface="Calibri"/>
                <a:ea typeface="Calibri"/>
                <a:cs typeface="Calibri"/>
                <a:sym typeface="Calibri"/>
              </a:rPr>
              <a:t>Practical Example – Google Tensor Core</a:t>
            </a:r>
            <a:endParaRPr b="0" sz="165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240" lvl="0" marL="457200" marR="0" rtl="0" algn="l">
              <a:lnSpc>
                <a:spcPct val="109000"/>
              </a:lnSpc>
              <a:spcBef>
                <a:spcPts val="414"/>
              </a:spcBef>
              <a:spcAft>
                <a:spcPts val="0"/>
              </a:spcAft>
              <a:buClr>
                <a:srgbClr val="101073"/>
              </a:buClr>
              <a:buSzPts val="1650"/>
              <a:buFont typeface="Noto Sans Symbols"/>
              <a:buChar char="∙"/>
            </a:pPr>
            <a:r>
              <a:rPr b="0" lang="en-US" sz="1650" strike="noStrike">
                <a:solidFill>
                  <a:srgbClr val="101073"/>
                </a:solidFill>
                <a:latin typeface="Calibri"/>
                <a:ea typeface="Calibri"/>
                <a:cs typeface="Calibri"/>
                <a:sym typeface="Calibri"/>
              </a:rPr>
              <a:t>DNN on Traditional Compute Platforms </a:t>
            </a:r>
            <a:endParaRPr b="0" sz="165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4000" lvl="1" marL="864000" marR="0" rtl="0" algn="l">
              <a:spcBef>
                <a:spcPts val="1134"/>
              </a:spcBef>
              <a:spcAft>
                <a:spcPts val="0"/>
              </a:spcAft>
              <a:buClr>
                <a:srgbClr val="000000"/>
              </a:buClr>
              <a:buSzPts val="1238"/>
              <a:buFont typeface="Noto Sans Symbols"/>
              <a:buChar char="∙"/>
            </a:pPr>
            <a:r>
              <a:rPr b="0" i="0" lang="en-US" sz="1650" u="none" cap="none" strike="noStrike">
                <a:solidFill>
                  <a:srgbClr val="101073"/>
                </a:solidFill>
                <a:latin typeface="Calibri"/>
                <a:ea typeface="Calibri"/>
                <a:cs typeface="Calibri"/>
                <a:sym typeface="Calibri"/>
              </a:rPr>
              <a:t>General Purpose Processor (CPU)</a:t>
            </a:r>
            <a:endParaRPr b="0" i="0" sz="16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4000" lvl="1" marL="864000" marR="0" rtl="0" algn="l">
              <a:spcBef>
                <a:spcPts val="1134"/>
              </a:spcBef>
              <a:spcAft>
                <a:spcPts val="0"/>
              </a:spcAft>
              <a:buClr>
                <a:srgbClr val="000000"/>
              </a:buClr>
              <a:buSzPts val="1238"/>
              <a:buFont typeface="Noto Sans Symbols"/>
              <a:buChar char="∙"/>
            </a:pPr>
            <a:r>
              <a:rPr b="0" i="0" lang="en-US" sz="1650" u="none" cap="none" strike="noStrike">
                <a:solidFill>
                  <a:srgbClr val="101073"/>
                </a:solidFill>
                <a:latin typeface="Calibri"/>
                <a:ea typeface="Calibri"/>
                <a:cs typeface="Calibri"/>
                <a:sym typeface="Calibri"/>
              </a:rPr>
              <a:t>Domain Specific Processors (DSPs, VLIW-SIMD)</a:t>
            </a:r>
            <a:endParaRPr b="0" i="0" sz="16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4000" lvl="1" marL="864000" marR="0" rtl="0" algn="l">
              <a:spcBef>
                <a:spcPts val="1134"/>
              </a:spcBef>
              <a:spcAft>
                <a:spcPts val="0"/>
              </a:spcAft>
              <a:buClr>
                <a:srgbClr val="000000"/>
              </a:buClr>
              <a:buSzPts val="1238"/>
              <a:buFont typeface="Noto Sans Symbols"/>
              <a:buChar char="∙"/>
            </a:pPr>
            <a:r>
              <a:rPr b="0" i="0" lang="en-US" sz="1650" u="none" cap="none" strike="noStrike">
                <a:solidFill>
                  <a:srgbClr val="101073"/>
                </a:solidFill>
                <a:latin typeface="Calibri"/>
                <a:ea typeface="Calibri"/>
                <a:cs typeface="Calibri"/>
                <a:sym typeface="Calibri"/>
              </a:rPr>
              <a:t>Graphics Processing Unit (GPU)</a:t>
            </a:r>
            <a:endParaRPr b="0" i="0" sz="16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42"/>
          <p:cNvSpPr txBox="1"/>
          <p:nvPr/>
        </p:nvSpPr>
        <p:spPr>
          <a:xfrm>
            <a:off x="8686800" y="4947480"/>
            <a:ext cx="412920" cy="195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en-US" sz="1200" strike="noStrike">
                <a:solidFill>
                  <a:srgbClr val="101073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sz="1200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2" name="Google Shape;192;p42"/>
          <p:cNvSpPr/>
          <p:nvPr/>
        </p:nvSpPr>
        <p:spPr>
          <a:xfrm>
            <a:off x="504000" y="2791200"/>
            <a:ext cx="6840000" cy="1656000"/>
          </a:xfrm>
          <a:prstGeom prst="rect">
            <a:avLst/>
          </a:prstGeom>
          <a:noFill/>
          <a:ln cap="flat" cmpd="sng" w="29150">
            <a:solidFill>
              <a:srgbClr val="ED1C2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59400" lIns="104400" spcFirstLastPara="1" rIns="104400" wrap="square" tIns="594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800" strike="noStrike">
                <a:solidFill>
                  <a:srgbClr val="CE181E"/>
                </a:solidFill>
                <a:latin typeface="Arial"/>
                <a:ea typeface="Arial"/>
                <a:cs typeface="Arial"/>
                <a:sym typeface="Arial"/>
              </a:rPr>
              <a:t>Today</a:t>
            </a:r>
            <a:endParaRPr b="0" sz="180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69"/>
          <p:cNvSpPr txBox="1"/>
          <p:nvPr/>
        </p:nvSpPr>
        <p:spPr>
          <a:xfrm>
            <a:off x="504000" y="253800"/>
            <a:ext cx="7922880" cy="3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00" strike="noStrike">
                <a:solidFill>
                  <a:srgbClr val="101073"/>
                </a:solidFill>
                <a:latin typeface="Calibri"/>
                <a:ea typeface="Calibri"/>
                <a:cs typeface="Calibri"/>
                <a:sym typeface="Calibri"/>
              </a:rPr>
              <a:t>Concluding Remarks</a:t>
            </a:r>
            <a:endParaRPr b="0" sz="27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8" name="Google Shape;428;p69"/>
          <p:cNvSpPr txBox="1"/>
          <p:nvPr/>
        </p:nvSpPr>
        <p:spPr>
          <a:xfrm>
            <a:off x="563760" y="794880"/>
            <a:ext cx="8076240" cy="4029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240" lvl="0" marL="457200" marR="0" rtl="0" algn="l">
              <a:lnSpc>
                <a:spcPct val="109000"/>
              </a:lnSpc>
              <a:spcBef>
                <a:spcPts val="0"/>
              </a:spcBef>
              <a:spcAft>
                <a:spcPts val="0"/>
              </a:spcAft>
              <a:buClr>
                <a:srgbClr val="101073"/>
              </a:buClr>
              <a:buSzPts val="1650"/>
              <a:buFont typeface="Noto Sans Symbols"/>
              <a:buChar char="∙"/>
            </a:pPr>
            <a:r>
              <a:rPr b="0" lang="en-US" sz="1650" strike="noStrike">
                <a:solidFill>
                  <a:srgbClr val="101073"/>
                </a:solidFill>
                <a:latin typeface="Calibri"/>
                <a:ea typeface="Calibri"/>
                <a:cs typeface="Calibri"/>
                <a:sym typeface="Calibri"/>
              </a:rPr>
              <a:t>Compute and memory requirement of DNN is quite high and a major part of the computation is from Matrix Multiplications (i.e. MAC ops)</a:t>
            </a:r>
            <a:endParaRPr b="0" sz="165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240" lvl="0" marL="457200" marR="0" rtl="0" algn="l">
              <a:lnSpc>
                <a:spcPct val="109000"/>
              </a:lnSpc>
              <a:spcBef>
                <a:spcPts val="414"/>
              </a:spcBef>
              <a:spcAft>
                <a:spcPts val="0"/>
              </a:spcAft>
              <a:buClr>
                <a:srgbClr val="101073"/>
              </a:buClr>
              <a:buSzPts val="1650"/>
              <a:buFont typeface="Noto Sans Symbols"/>
              <a:buChar char="∙"/>
            </a:pPr>
            <a:r>
              <a:rPr b="0" lang="en-US" sz="1650" strike="noStrike">
                <a:solidFill>
                  <a:srgbClr val="101073"/>
                </a:solidFill>
                <a:latin typeface="Calibri"/>
                <a:ea typeface="Calibri"/>
                <a:cs typeface="Calibri"/>
                <a:sym typeface="Calibri"/>
              </a:rPr>
              <a:t>Common DNN specific extensions in</a:t>
            </a:r>
            <a:endParaRPr b="0" sz="165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4000" lvl="1" marL="864000" marR="0" rtl="0" algn="l">
              <a:spcBef>
                <a:spcPts val="1134"/>
              </a:spcBef>
              <a:spcAft>
                <a:spcPts val="0"/>
              </a:spcAft>
              <a:buClr>
                <a:srgbClr val="000000"/>
              </a:buClr>
              <a:buSzPts val="1238"/>
              <a:buFont typeface="Noto Sans Symbols"/>
              <a:buChar char="∙"/>
            </a:pPr>
            <a:r>
              <a:rPr b="1" i="0" lang="en-US" sz="1650" u="none" cap="none" strike="noStrike">
                <a:solidFill>
                  <a:srgbClr val="101073"/>
                </a:solidFill>
                <a:latin typeface="Calibri"/>
                <a:ea typeface="Calibri"/>
                <a:cs typeface="Calibri"/>
                <a:sym typeface="Calibri"/>
              </a:rPr>
              <a:t>Generic architecture</a:t>
            </a:r>
            <a:endParaRPr b="0" i="0" sz="16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7999" lvl="2" marL="1296000" marR="0" rtl="0" algn="l">
              <a:spcBef>
                <a:spcPts val="850"/>
              </a:spcBef>
              <a:spcAft>
                <a:spcPts val="0"/>
              </a:spcAft>
              <a:buClr>
                <a:srgbClr val="000000"/>
              </a:buClr>
              <a:buSzPts val="743"/>
              <a:buFont typeface="Noto Sans Symbols"/>
              <a:buChar char="∙"/>
            </a:pPr>
            <a:r>
              <a:rPr b="0" i="0" lang="en-US" sz="1650" u="none" cap="none" strike="noStrike">
                <a:solidFill>
                  <a:srgbClr val="101073"/>
                </a:solidFill>
                <a:latin typeface="Calibri"/>
                <a:ea typeface="Calibri"/>
                <a:cs typeface="Calibri"/>
                <a:sym typeface="Calibri"/>
              </a:rPr>
              <a:t>Instruction-set extensions - Generally</a:t>
            </a:r>
            <a:r>
              <a:rPr b="1" i="0" lang="en-US" sz="1650" u="none" cap="none" strike="noStrike">
                <a:solidFill>
                  <a:srgbClr val="101073"/>
                </a:solidFill>
                <a:latin typeface="Calibri"/>
                <a:ea typeface="Calibri"/>
                <a:cs typeface="Calibri"/>
                <a:sym typeface="Calibri"/>
              </a:rPr>
              <a:t> SIMD support </a:t>
            </a:r>
            <a:r>
              <a:rPr b="0" i="0" lang="en-US" sz="1650" u="none" cap="none" strike="noStrike">
                <a:solidFill>
                  <a:srgbClr val="101073"/>
                </a:solidFill>
                <a:latin typeface="Calibri"/>
                <a:ea typeface="Calibri"/>
                <a:cs typeface="Calibri"/>
                <a:sym typeface="Calibri"/>
              </a:rPr>
              <a:t>for complex instructions with reduced/mixed </a:t>
            </a:r>
            <a:r>
              <a:rPr b="1" i="0" lang="en-US" sz="1650" u="none" cap="none" strike="noStrike">
                <a:solidFill>
                  <a:srgbClr val="101073"/>
                </a:solidFill>
                <a:latin typeface="Calibri"/>
                <a:ea typeface="Calibri"/>
                <a:cs typeface="Calibri"/>
                <a:sym typeface="Calibri"/>
              </a:rPr>
              <a:t>precision</a:t>
            </a:r>
            <a:r>
              <a:rPr b="0" i="0" lang="en-US" sz="1650" u="none" cap="none" strike="noStrike">
                <a:solidFill>
                  <a:srgbClr val="101073"/>
                </a:solidFill>
                <a:latin typeface="Calibri"/>
                <a:ea typeface="Calibri"/>
                <a:cs typeface="Calibri"/>
                <a:sym typeface="Calibri"/>
              </a:rPr>
              <a:t> support </a:t>
            </a:r>
            <a:endParaRPr b="0" i="0" sz="16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7999" lvl="2" marL="1296000" marR="0" rtl="0" algn="l">
              <a:spcBef>
                <a:spcPts val="850"/>
              </a:spcBef>
              <a:spcAft>
                <a:spcPts val="0"/>
              </a:spcAft>
              <a:buClr>
                <a:srgbClr val="000000"/>
              </a:buClr>
              <a:buSzPts val="743"/>
              <a:buFont typeface="Noto Sans Symbols"/>
              <a:buChar char="∙"/>
            </a:pPr>
            <a:r>
              <a:rPr b="0" i="0" lang="en-US" sz="1650" u="none" cap="none" strike="noStrike">
                <a:solidFill>
                  <a:srgbClr val="101073"/>
                </a:solidFill>
                <a:latin typeface="Calibri"/>
                <a:ea typeface="Calibri"/>
                <a:cs typeface="Calibri"/>
                <a:sym typeface="Calibri"/>
              </a:rPr>
              <a:t>DNN accelerator on datapath (Co-processor, Tensor core, etc)</a:t>
            </a:r>
            <a:endParaRPr b="0" i="0" sz="16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4000" lvl="1" marL="864000" marR="0" rtl="0" algn="l">
              <a:spcBef>
                <a:spcPts val="1134"/>
              </a:spcBef>
              <a:spcAft>
                <a:spcPts val="0"/>
              </a:spcAft>
              <a:buClr>
                <a:srgbClr val="000000"/>
              </a:buClr>
              <a:buSzPts val="1238"/>
              <a:buFont typeface="Noto Sans Symbols"/>
              <a:buChar char="∙"/>
            </a:pPr>
            <a:r>
              <a:rPr b="1" i="0" lang="en-US" sz="1650" u="none" cap="none" strike="noStrike">
                <a:solidFill>
                  <a:srgbClr val="101073"/>
                </a:solidFill>
                <a:latin typeface="Calibri"/>
                <a:ea typeface="Calibri"/>
                <a:cs typeface="Calibri"/>
                <a:sym typeface="Calibri"/>
              </a:rPr>
              <a:t>DSPs - </a:t>
            </a:r>
            <a:r>
              <a:rPr b="0" i="0" lang="en-US" sz="1650" u="none" cap="none" strike="noStrike">
                <a:solidFill>
                  <a:srgbClr val="101073"/>
                </a:solidFill>
                <a:latin typeface="Calibri"/>
                <a:ea typeface="Calibri"/>
                <a:cs typeface="Calibri"/>
                <a:sym typeface="Calibri"/>
              </a:rPr>
              <a:t>Better energy efficiency due to </a:t>
            </a:r>
            <a:r>
              <a:rPr b="1" i="0" lang="en-US" sz="1650" u="none" cap="none" strike="noStrike">
                <a:solidFill>
                  <a:srgbClr val="101073"/>
                </a:solidFill>
                <a:latin typeface="Calibri"/>
                <a:ea typeface="Calibri"/>
                <a:cs typeface="Calibri"/>
                <a:sym typeface="Calibri"/>
              </a:rPr>
              <a:t>reduced control overhead</a:t>
            </a:r>
            <a:r>
              <a:rPr b="0" i="0" lang="en-US" sz="1650" u="none" cap="none" strike="noStrike">
                <a:solidFill>
                  <a:srgbClr val="101073"/>
                </a:solidFill>
                <a:latin typeface="Calibri"/>
                <a:ea typeface="Calibri"/>
                <a:cs typeface="Calibri"/>
                <a:sym typeface="Calibri"/>
              </a:rPr>
              <a:t> (comes from Domain Specific acceleration [eg: DNN extensions on VLIW-SIMD processors])</a:t>
            </a:r>
            <a:endParaRPr b="0" i="0" sz="16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4000" lvl="1" marL="864000" marR="0" rtl="0" algn="l">
              <a:spcBef>
                <a:spcPts val="1134"/>
              </a:spcBef>
              <a:spcAft>
                <a:spcPts val="0"/>
              </a:spcAft>
              <a:buClr>
                <a:srgbClr val="000000"/>
              </a:buClr>
              <a:buSzPts val="1238"/>
              <a:buFont typeface="Noto Sans Symbols"/>
              <a:buChar char="∙"/>
            </a:pPr>
            <a:r>
              <a:rPr b="1" i="0" lang="en-US" sz="1650" u="none" cap="none" strike="noStrike">
                <a:solidFill>
                  <a:srgbClr val="101073"/>
                </a:solidFill>
                <a:latin typeface="Calibri"/>
                <a:ea typeface="Calibri"/>
                <a:cs typeface="Calibri"/>
                <a:sym typeface="Calibri"/>
              </a:rPr>
              <a:t>GPUs</a:t>
            </a:r>
            <a:r>
              <a:rPr b="0" i="0" lang="en-US" sz="1650" u="none" cap="none" strike="noStrike">
                <a:solidFill>
                  <a:srgbClr val="101073"/>
                </a:solidFill>
                <a:latin typeface="Calibri"/>
                <a:ea typeface="Calibri"/>
                <a:cs typeface="Calibri"/>
                <a:sym typeface="Calibri"/>
              </a:rPr>
              <a:t> – Tensor cores with support for sparsity</a:t>
            </a:r>
            <a:endParaRPr b="0" i="0" sz="16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240" lvl="0" marL="457200" marR="0" rtl="0" algn="l">
              <a:lnSpc>
                <a:spcPct val="109000"/>
              </a:lnSpc>
              <a:spcBef>
                <a:spcPts val="414"/>
              </a:spcBef>
              <a:spcAft>
                <a:spcPts val="0"/>
              </a:spcAft>
              <a:buClr>
                <a:srgbClr val="101073"/>
              </a:buClr>
              <a:buSzPts val="1650"/>
              <a:buFont typeface="Noto Sans Symbols"/>
              <a:buChar char="∙"/>
            </a:pPr>
            <a:r>
              <a:rPr b="0" lang="en-US" sz="1650" strike="noStrike">
                <a:solidFill>
                  <a:srgbClr val="101073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b="1" lang="en-US" sz="1650" strike="noStrike">
                <a:solidFill>
                  <a:srgbClr val="101073"/>
                </a:solidFill>
                <a:latin typeface="Calibri"/>
                <a:ea typeface="Calibri"/>
                <a:cs typeface="Calibri"/>
                <a:sym typeface="Calibri"/>
              </a:rPr>
              <a:t>effective performance</a:t>
            </a:r>
            <a:r>
              <a:rPr b="0" lang="en-US" sz="1650" strike="noStrike">
                <a:solidFill>
                  <a:srgbClr val="101073"/>
                </a:solidFill>
                <a:latin typeface="Calibri"/>
                <a:ea typeface="Calibri"/>
                <a:cs typeface="Calibri"/>
                <a:sym typeface="Calibri"/>
              </a:rPr>
              <a:t> of the platform depends on the</a:t>
            </a:r>
            <a:r>
              <a:rPr b="1" lang="en-US" sz="1650" strike="noStrike">
                <a:solidFill>
                  <a:srgbClr val="101073"/>
                </a:solidFill>
                <a:latin typeface="Calibri"/>
                <a:ea typeface="Calibri"/>
                <a:cs typeface="Calibri"/>
                <a:sym typeface="Calibri"/>
              </a:rPr>
              <a:t> hardware capability and software support</a:t>
            </a:r>
            <a:r>
              <a:rPr b="0" lang="en-US" sz="1650" strike="noStrike">
                <a:solidFill>
                  <a:srgbClr val="101073"/>
                </a:solidFill>
                <a:latin typeface="Calibri"/>
                <a:ea typeface="Calibri"/>
                <a:cs typeface="Calibri"/>
                <a:sym typeface="Calibri"/>
              </a:rPr>
              <a:t> (programming model and library used to realize the network)</a:t>
            </a:r>
            <a:endParaRPr b="0" sz="165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240" lvl="0" marL="457200" marR="0" rtl="0" algn="l">
              <a:lnSpc>
                <a:spcPct val="109000"/>
              </a:lnSpc>
              <a:spcBef>
                <a:spcPts val="414"/>
              </a:spcBef>
              <a:spcAft>
                <a:spcPts val="0"/>
              </a:spcAft>
              <a:buClr>
                <a:srgbClr val="101073"/>
              </a:buClr>
              <a:buSzPts val="1650"/>
              <a:buFont typeface="Noto Sans Symbols"/>
              <a:buChar char="∙"/>
            </a:pPr>
            <a:r>
              <a:rPr b="0" lang="en-US" sz="1650" strike="noStrike">
                <a:solidFill>
                  <a:srgbClr val="101073"/>
                </a:solidFill>
                <a:latin typeface="Calibri"/>
                <a:ea typeface="Calibri"/>
                <a:cs typeface="Calibri"/>
                <a:sym typeface="Calibri"/>
              </a:rPr>
              <a:t>The energy efficiency is still a limitation of generic platforms for DNN</a:t>
            </a:r>
            <a:endParaRPr b="0" sz="165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" name="Google Shape;429;p69"/>
          <p:cNvSpPr txBox="1"/>
          <p:nvPr/>
        </p:nvSpPr>
        <p:spPr>
          <a:xfrm>
            <a:off x="8686800" y="4947480"/>
            <a:ext cx="412920" cy="195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en-US" sz="1200" strike="noStrike">
                <a:solidFill>
                  <a:srgbClr val="101073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sz="1200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70"/>
          <p:cNvSpPr txBox="1"/>
          <p:nvPr/>
        </p:nvSpPr>
        <p:spPr>
          <a:xfrm>
            <a:off x="609480" y="544320"/>
            <a:ext cx="7922880" cy="3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00" strike="noStrike">
                <a:solidFill>
                  <a:srgbClr val="101073"/>
                </a:solidFill>
                <a:latin typeface="Calibri"/>
                <a:ea typeface="Calibri"/>
                <a:cs typeface="Calibri"/>
                <a:sym typeface="Calibri"/>
              </a:rPr>
              <a:t>Reference</a:t>
            </a:r>
            <a:endParaRPr b="0" sz="27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5" name="Google Shape;435;p70"/>
          <p:cNvSpPr txBox="1"/>
          <p:nvPr/>
        </p:nvSpPr>
        <p:spPr>
          <a:xfrm>
            <a:off x="610200" y="1188000"/>
            <a:ext cx="8076240" cy="3381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240" lvl="0" marL="457200" marR="0" rtl="0" algn="l">
              <a:lnSpc>
                <a:spcPct val="109000"/>
              </a:lnSpc>
              <a:spcBef>
                <a:spcPts val="0"/>
              </a:spcBef>
              <a:spcAft>
                <a:spcPts val="0"/>
              </a:spcAft>
              <a:buClr>
                <a:srgbClr val="101073"/>
              </a:buClr>
              <a:buSzPts val="1650"/>
              <a:buFont typeface="Noto Sans Symbols"/>
              <a:buChar char="∙"/>
            </a:pPr>
            <a:r>
              <a:rPr b="0" lang="en-US" sz="1650" strike="noStrike">
                <a:solidFill>
                  <a:srgbClr val="101073"/>
                </a:solidFill>
                <a:latin typeface="Calibri"/>
                <a:ea typeface="Calibri"/>
                <a:cs typeface="Calibri"/>
                <a:sym typeface="Calibri"/>
              </a:rPr>
              <a:t>Evaluating the Energy Efficiency of Deep Convolutional Neural Network on CPUs and GPUs, Da Li and Xinbo Chen, 2016</a:t>
            </a:r>
            <a:endParaRPr b="0" sz="165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6" name="Google Shape;436;p70"/>
          <p:cNvSpPr txBox="1"/>
          <p:nvPr/>
        </p:nvSpPr>
        <p:spPr>
          <a:xfrm>
            <a:off x="8686800" y="4947480"/>
            <a:ext cx="412920" cy="195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en-US" sz="1200" strike="noStrike">
                <a:solidFill>
                  <a:srgbClr val="101073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sz="1200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43"/>
          <p:cNvSpPr txBox="1"/>
          <p:nvPr/>
        </p:nvSpPr>
        <p:spPr>
          <a:xfrm>
            <a:off x="609480" y="150120"/>
            <a:ext cx="7922880" cy="3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00" strike="noStrike">
                <a:solidFill>
                  <a:srgbClr val="101073"/>
                </a:solidFill>
                <a:latin typeface="Calibri"/>
                <a:ea typeface="Calibri"/>
                <a:cs typeface="Calibri"/>
                <a:sym typeface="Calibri"/>
              </a:rPr>
              <a:t>Overview of Microprocessor Designs (CPU)</a:t>
            </a:r>
            <a:endParaRPr b="0" sz="27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43"/>
          <p:cNvSpPr txBox="1"/>
          <p:nvPr/>
        </p:nvSpPr>
        <p:spPr>
          <a:xfrm>
            <a:off x="8686800" y="4947480"/>
            <a:ext cx="412920" cy="195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en-US" sz="1200" strike="noStrike">
                <a:solidFill>
                  <a:srgbClr val="101073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sz="1200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99" name="Google Shape;199;p43"/>
          <p:cNvPicPr preferRelativeResize="0"/>
          <p:nvPr/>
        </p:nvPicPr>
        <p:blipFill rotWithShape="1">
          <a:blip r:embed="rId3">
            <a:alphaModFix/>
          </a:blip>
          <a:srcRect b="4707" l="0" r="0" t="0"/>
          <a:stretch/>
        </p:blipFill>
        <p:spPr>
          <a:xfrm>
            <a:off x="1180800" y="538550"/>
            <a:ext cx="6523200" cy="4289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43"/>
          <p:cNvSpPr txBox="1"/>
          <p:nvPr/>
        </p:nvSpPr>
        <p:spPr>
          <a:xfrm>
            <a:off x="5760000" y="4882320"/>
            <a:ext cx="3096000" cy="2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200" strike="noStrike">
                <a:latin typeface="Arial"/>
                <a:ea typeface="Arial"/>
                <a:cs typeface="Arial"/>
                <a:sym typeface="Arial"/>
              </a:rPr>
              <a:t>Source: Time Moore, Liming Xiu 2019. </a:t>
            </a:r>
            <a:endParaRPr b="0" sz="120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44"/>
          <p:cNvSpPr txBox="1"/>
          <p:nvPr/>
        </p:nvSpPr>
        <p:spPr>
          <a:xfrm>
            <a:off x="573120" y="216000"/>
            <a:ext cx="7922880" cy="3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00" strike="noStrike">
                <a:solidFill>
                  <a:srgbClr val="101073"/>
                </a:solidFill>
                <a:latin typeface="Calibri"/>
                <a:ea typeface="Calibri"/>
                <a:cs typeface="Calibri"/>
                <a:sym typeface="Calibri"/>
              </a:rPr>
              <a:t>Intrinsic Compute Capability</a:t>
            </a:r>
            <a:endParaRPr b="0" sz="27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44"/>
          <p:cNvSpPr txBox="1"/>
          <p:nvPr/>
        </p:nvSpPr>
        <p:spPr>
          <a:xfrm>
            <a:off x="8686800" y="4947480"/>
            <a:ext cx="412920" cy="195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en-US" sz="1200" strike="noStrike">
                <a:solidFill>
                  <a:srgbClr val="101073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sz="1200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7" name="Google Shape;207;p44"/>
          <p:cNvSpPr txBox="1"/>
          <p:nvPr/>
        </p:nvSpPr>
        <p:spPr>
          <a:xfrm>
            <a:off x="6624000" y="4882320"/>
            <a:ext cx="2232000" cy="2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200" strike="noStrike">
                <a:latin typeface="Arial"/>
                <a:ea typeface="Arial"/>
                <a:cs typeface="Arial"/>
                <a:sym typeface="Arial"/>
              </a:rPr>
              <a:t>Source: XETAL-II, 2010</a:t>
            </a:r>
            <a:endParaRPr b="0" sz="1200" strike="noStrike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8" name="Google Shape;208;p44"/>
          <p:cNvGrpSpPr/>
          <p:nvPr/>
        </p:nvGrpSpPr>
        <p:grpSpPr>
          <a:xfrm>
            <a:off x="6658560" y="1584000"/>
            <a:ext cx="2701440" cy="2457720"/>
            <a:chOff x="6658560" y="1584000"/>
            <a:chExt cx="2701440" cy="2457720"/>
          </a:xfrm>
        </p:grpSpPr>
        <p:sp>
          <p:nvSpPr>
            <p:cNvPr id="209" name="Google Shape;209;p44"/>
            <p:cNvSpPr/>
            <p:nvPr/>
          </p:nvSpPr>
          <p:spPr>
            <a:xfrm>
              <a:off x="6984000" y="1584000"/>
              <a:ext cx="792000" cy="432000"/>
            </a:xfrm>
            <a:prstGeom prst="ellipse">
              <a:avLst/>
            </a:prstGeom>
            <a:solidFill>
              <a:srgbClr val="EEEEEE"/>
            </a:solidFill>
            <a:ln cap="flat" cmpd="sng" w="9525">
              <a:solidFill>
                <a:srgbClr val="3465A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000" lIns="90000" spcFirstLastPara="1" rIns="90000" wrap="square" tIns="450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en-US" sz="1300" strike="noStrike">
                  <a:latin typeface="Arial"/>
                  <a:ea typeface="Arial"/>
                  <a:cs typeface="Arial"/>
                  <a:sym typeface="Arial"/>
                </a:rPr>
                <a:t>TPU</a:t>
              </a:r>
              <a:endParaRPr b="0" sz="1300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44"/>
            <p:cNvSpPr/>
            <p:nvPr/>
          </p:nvSpPr>
          <p:spPr>
            <a:xfrm>
              <a:off x="7056000" y="3024000"/>
              <a:ext cx="792000" cy="432000"/>
            </a:xfrm>
            <a:prstGeom prst="ellipse">
              <a:avLst/>
            </a:prstGeom>
            <a:solidFill>
              <a:srgbClr val="EEEEEE"/>
            </a:solidFill>
            <a:ln cap="flat" cmpd="sng" w="9525">
              <a:solidFill>
                <a:srgbClr val="3465A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000" lIns="90000" spcFirstLastPara="1" rIns="90000" wrap="square" tIns="450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en-US" strike="noStrike">
                  <a:latin typeface="Arial"/>
                  <a:ea typeface="Arial"/>
                  <a:cs typeface="Arial"/>
                  <a:sym typeface="Arial"/>
                </a:rPr>
                <a:t>CPU</a:t>
              </a:r>
              <a:endParaRPr b="0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11" name="Google Shape;211;p44"/>
            <p:cNvCxnSpPr/>
            <p:nvPr/>
          </p:nvCxnSpPr>
          <p:spPr>
            <a:xfrm>
              <a:off x="7407360" y="2095200"/>
              <a:ext cx="15120" cy="857880"/>
            </a:xfrm>
            <a:prstGeom prst="straightConnector1">
              <a:avLst/>
            </a:prstGeom>
            <a:noFill/>
            <a:ln cap="flat" cmpd="sng" w="29150">
              <a:solidFill>
                <a:srgbClr val="72BF44"/>
              </a:solidFill>
              <a:prstDash val="solid"/>
              <a:round/>
              <a:headEnd len="med" w="med" type="triangle"/>
              <a:tailEnd len="med" w="med" type="triangle"/>
            </a:ln>
          </p:spPr>
        </p:cxnSp>
        <p:sp>
          <p:nvSpPr>
            <p:cNvPr id="212" name="Google Shape;212;p44"/>
            <p:cNvSpPr txBox="1"/>
            <p:nvPr/>
          </p:nvSpPr>
          <p:spPr>
            <a:xfrm>
              <a:off x="7344000" y="2376000"/>
              <a:ext cx="2016000" cy="36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 strike="noStrike">
                  <a:solidFill>
                    <a:srgbClr val="00A65D"/>
                  </a:solidFill>
                  <a:latin typeface="Arial"/>
                  <a:ea typeface="Arial"/>
                  <a:cs typeface="Arial"/>
                  <a:sym typeface="Arial"/>
                </a:rPr>
                <a:t>~200x for DL</a:t>
              </a:r>
              <a:endParaRPr b="0" sz="1200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44"/>
            <p:cNvSpPr txBox="1"/>
            <p:nvPr/>
          </p:nvSpPr>
          <p:spPr>
            <a:xfrm>
              <a:off x="6658560" y="3528000"/>
              <a:ext cx="1808280" cy="5137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000" lIns="90000" spcFirstLastPara="1" rIns="90000" wrap="square" tIns="450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500" u="sng" strike="noStrike">
                  <a:latin typeface="Arial"/>
                  <a:ea typeface="Arial"/>
                  <a:cs typeface="Arial"/>
                  <a:sym typeface="Arial"/>
                </a:rPr>
                <a:t>Difference in </a:t>
              </a:r>
              <a:endParaRPr b="0" sz="1500" strike="noStrike"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500" u="sng" strike="noStrike">
                  <a:latin typeface="Arial"/>
                  <a:ea typeface="Arial"/>
                  <a:cs typeface="Arial"/>
                  <a:sym typeface="Arial"/>
                </a:rPr>
                <a:t>Performance/Watt</a:t>
              </a:r>
              <a:endParaRPr b="0" sz="1500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14" name="Google Shape;214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6640" y="792000"/>
            <a:ext cx="6309360" cy="4298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45"/>
          <p:cNvSpPr txBox="1"/>
          <p:nvPr/>
        </p:nvSpPr>
        <p:spPr>
          <a:xfrm>
            <a:off x="573120" y="216000"/>
            <a:ext cx="7922880" cy="3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00" strike="noStrike">
                <a:solidFill>
                  <a:srgbClr val="101073"/>
                </a:solidFill>
                <a:latin typeface="Calibri"/>
                <a:ea typeface="Calibri"/>
                <a:cs typeface="Calibri"/>
                <a:sym typeface="Calibri"/>
              </a:rPr>
              <a:t>Source of Inefficiency</a:t>
            </a:r>
            <a:endParaRPr b="0" sz="27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45"/>
          <p:cNvSpPr txBox="1"/>
          <p:nvPr/>
        </p:nvSpPr>
        <p:spPr>
          <a:xfrm>
            <a:off x="8686800" y="4947480"/>
            <a:ext cx="412920" cy="195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en-US" sz="1200" strike="noStrike">
                <a:solidFill>
                  <a:srgbClr val="101073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sz="1200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21" name="Google Shape;221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2240" y="792000"/>
            <a:ext cx="4815000" cy="4104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45"/>
          <p:cNvSpPr txBox="1"/>
          <p:nvPr/>
        </p:nvSpPr>
        <p:spPr>
          <a:xfrm>
            <a:off x="5137560" y="1224000"/>
            <a:ext cx="3790440" cy="32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240" lvl="0" marL="457200" marR="0" rtl="0" algn="l">
              <a:lnSpc>
                <a:spcPct val="109000"/>
              </a:lnSpc>
              <a:spcBef>
                <a:spcPts val="0"/>
              </a:spcBef>
              <a:spcAft>
                <a:spcPts val="0"/>
              </a:spcAft>
              <a:buClr>
                <a:srgbClr val="101073"/>
              </a:buClr>
              <a:buSzPts val="1650"/>
              <a:buFont typeface="Noto Sans Symbols"/>
              <a:buChar char="∙"/>
            </a:pPr>
            <a:r>
              <a:rPr b="1" lang="en-US" sz="1650" u="sng" strike="noStrike">
                <a:solidFill>
                  <a:srgbClr val="101073"/>
                </a:solidFill>
                <a:latin typeface="Calibri"/>
                <a:ea typeface="Calibri"/>
                <a:cs typeface="Calibri"/>
                <a:sym typeface="Calibri"/>
              </a:rPr>
              <a:t>How to improve?</a:t>
            </a:r>
            <a:endParaRPr b="0" sz="165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240" lvl="0" marL="457200" marR="0" rtl="0" algn="l">
              <a:lnSpc>
                <a:spcPct val="109000"/>
              </a:lnSpc>
              <a:spcBef>
                <a:spcPts val="414"/>
              </a:spcBef>
              <a:spcAft>
                <a:spcPts val="0"/>
              </a:spcAft>
              <a:buClr>
                <a:srgbClr val="101073"/>
              </a:buClr>
              <a:buSzPts val="1650"/>
              <a:buFont typeface="Noto Sans Symbols"/>
              <a:buChar char="∙"/>
            </a:pPr>
            <a:r>
              <a:rPr b="0" lang="en-US" sz="1650" strike="noStrike">
                <a:solidFill>
                  <a:srgbClr val="101073"/>
                </a:solidFill>
                <a:latin typeface="Calibri"/>
                <a:ea typeface="Calibri"/>
                <a:cs typeface="Calibri"/>
                <a:sym typeface="Calibri"/>
              </a:rPr>
              <a:t>Results does not include  DRAM power</a:t>
            </a:r>
            <a:endParaRPr b="0" sz="165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240" lvl="0" marL="457200" marR="0" rtl="0" algn="l">
              <a:lnSpc>
                <a:spcPct val="109000"/>
              </a:lnSpc>
              <a:spcBef>
                <a:spcPts val="414"/>
              </a:spcBef>
              <a:spcAft>
                <a:spcPts val="0"/>
              </a:spcAft>
              <a:buClr>
                <a:srgbClr val="101073"/>
              </a:buClr>
              <a:buSzPts val="1650"/>
              <a:buFont typeface="Noto Sans Symbols"/>
              <a:buChar char="∙"/>
            </a:pPr>
            <a:r>
              <a:rPr b="0" lang="en-US" sz="1650" strike="noStrike">
                <a:solidFill>
                  <a:srgbClr val="101073"/>
                </a:solidFill>
                <a:latin typeface="Calibri"/>
                <a:ea typeface="Calibri"/>
                <a:cs typeface="Calibri"/>
                <a:sym typeface="Calibri"/>
              </a:rPr>
              <a:t>More than 50% of energy is spent on Cache and Control logic</a:t>
            </a:r>
            <a:endParaRPr b="0" sz="165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4000" lvl="1" marL="864000" marR="0" rtl="0" algn="l">
              <a:spcBef>
                <a:spcPts val="1134"/>
              </a:spcBef>
              <a:spcAft>
                <a:spcPts val="0"/>
              </a:spcAft>
              <a:buClr>
                <a:srgbClr val="000000"/>
              </a:buClr>
              <a:buSzPts val="1238"/>
              <a:buFont typeface="Noto Sans Symbols"/>
              <a:buChar char="∙"/>
            </a:pPr>
            <a:r>
              <a:rPr b="0" i="0" lang="en-US" sz="1650" u="none" cap="none" strike="noStrike">
                <a:solidFill>
                  <a:srgbClr val="101073"/>
                </a:solidFill>
                <a:latin typeface="Calibri"/>
                <a:ea typeface="Calibri"/>
                <a:cs typeface="Calibri"/>
                <a:sym typeface="Calibri"/>
              </a:rPr>
              <a:t>Reduce control overhead</a:t>
            </a:r>
            <a:endParaRPr b="0" i="0" sz="16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4000" lvl="1" marL="864000" marR="0" rtl="0" algn="l">
              <a:spcBef>
                <a:spcPts val="1134"/>
              </a:spcBef>
              <a:spcAft>
                <a:spcPts val="0"/>
              </a:spcAft>
              <a:buClr>
                <a:srgbClr val="000000"/>
              </a:buClr>
              <a:buSzPts val="1238"/>
              <a:buFont typeface="Noto Sans Symbols"/>
              <a:buChar char="∙"/>
            </a:pPr>
            <a:r>
              <a:rPr b="0" i="0" lang="en-US" sz="1650" u="none" cap="none" strike="noStrike">
                <a:solidFill>
                  <a:srgbClr val="101073"/>
                </a:solidFill>
                <a:latin typeface="Calibri"/>
                <a:ea typeface="Calibri"/>
                <a:cs typeface="Calibri"/>
                <a:sym typeface="Calibri"/>
              </a:rPr>
              <a:t>Improve Cache hierarchy</a:t>
            </a:r>
            <a:endParaRPr b="0" i="0" sz="16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240" lvl="0" marL="457200" marR="0" rtl="0" algn="l">
              <a:lnSpc>
                <a:spcPct val="109000"/>
              </a:lnSpc>
              <a:spcBef>
                <a:spcPts val="414"/>
              </a:spcBef>
              <a:spcAft>
                <a:spcPts val="0"/>
              </a:spcAft>
              <a:buClr>
                <a:srgbClr val="101073"/>
              </a:buClr>
              <a:buSzPts val="1650"/>
              <a:buFont typeface="Noto Sans Symbols"/>
              <a:buChar char="∙"/>
            </a:pPr>
            <a:r>
              <a:rPr b="0" lang="en-US" sz="1650" strike="noStrike">
                <a:solidFill>
                  <a:srgbClr val="101073"/>
                </a:solidFill>
                <a:latin typeface="Calibri"/>
                <a:ea typeface="Calibri"/>
                <a:cs typeface="Calibri"/>
                <a:sym typeface="Calibri"/>
              </a:rPr>
              <a:t>Multi-Core/Cluster concepts provides an additional performance gain</a:t>
            </a:r>
            <a:endParaRPr b="0" sz="165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23464" lvl="0" marL="457200" marR="0" rtl="0" algn="l">
              <a:lnSpc>
                <a:spcPct val="109000"/>
              </a:lnSpc>
              <a:spcBef>
                <a:spcPts val="414"/>
              </a:spcBef>
              <a:spcAft>
                <a:spcPts val="0"/>
              </a:spcAft>
              <a:buClr>
                <a:srgbClr val="101073"/>
              </a:buClr>
              <a:buSzPts val="1650"/>
              <a:buFont typeface="Noto Sans Symbols"/>
              <a:buNone/>
            </a:pPr>
            <a:r>
              <a:t/>
            </a:r>
            <a:endParaRPr b="0" sz="165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23464" lvl="0" marL="457200" marR="0" rtl="0" algn="l">
              <a:lnSpc>
                <a:spcPct val="109000"/>
              </a:lnSpc>
              <a:spcBef>
                <a:spcPts val="414"/>
              </a:spcBef>
              <a:spcAft>
                <a:spcPts val="0"/>
              </a:spcAft>
              <a:buClr>
                <a:srgbClr val="101073"/>
              </a:buClr>
              <a:buSzPts val="1650"/>
              <a:buFont typeface="Noto Sans Symbols"/>
              <a:buNone/>
            </a:pPr>
            <a:r>
              <a:t/>
            </a:r>
            <a:endParaRPr b="0" sz="165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45"/>
          <p:cNvSpPr txBox="1"/>
          <p:nvPr/>
        </p:nvSpPr>
        <p:spPr>
          <a:xfrm>
            <a:off x="216000" y="4882680"/>
            <a:ext cx="4392000" cy="2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200" strike="noStrike">
                <a:latin typeface="Arial"/>
                <a:ea typeface="Arial"/>
                <a:cs typeface="Arial"/>
                <a:sym typeface="Arial"/>
              </a:rPr>
              <a:t>Source: Computing’s Energy Problem, ISSCC 2014</a:t>
            </a:r>
            <a:endParaRPr b="0" sz="12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45"/>
          <p:cNvSpPr txBox="1"/>
          <p:nvPr/>
        </p:nvSpPr>
        <p:spPr>
          <a:xfrm>
            <a:off x="2376000" y="2448000"/>
            <a:ext cx="1105920" cy="346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300" strike="noStrike">
                <a:latin typeface="Arial"/>
                <a:ea typeface="Arial"/>
                <a:cs typeface="Arial"/>
                <a:sym typeface="Arial"/>
              </a:rPr>
              <a:t>Compute</a:t>
            </a:r>
            <a:endParaRPr b="0" sz="13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45"/>
          <p:cNvSpPr txBox="1"/>
          <p:nvPr/>
        </p:nvSpPr>
        <p:spPr>
          <a:xfrm rot="-5400000">
            <a:off x="843840" y="2427840"/>
            <a:ext cx="1854000" cy="346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300" strike="noStrike">
                <a:latin typeface="Arial"/>
                <a:ea typeface="Arial"/>
                <a:cs typeface="Arial"/>
                <a:sym typeface="Arial"/>
              </a:rPr>
              <a:t>Cache &amp; Control</a:t>
            </a:r>
            <a:endParaRPr b="0" sz="130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46"/>
          <p:cNvSpPr txBox="1"/>
          <p:nvPr/>
        </p:nvSpPr>
        <p:spPr>
          <a:xfrm>
            <a:off x="576000" y="144000"/>
            <a:ext cx="8318520" cy="3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 strike="noStrike">
                <a:solidFill>
                  <a:srgbClr val="101073"/>
                </a:solidFill>
                <a:latin typeface="Calibri"/>
                <a:ea typeface="Calibri"/>
                <a:cs typeface="Calibri"/>
                <a:sym typeface="Calibri"/>
              </a:rPr>
              <a:t>Reduce Control Overhead: SIMD Extensions</a:t>
            </a:r>
            <a:endParaRPr b="0" sz="26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46"/>
          <p:cNvSpPr txBox="1"/>
          <p:nvPr/>
        </p:nvSpPr>
        <p:spPr>
          <a:xfrm>
            <a:off x="5184000" y="1188000"/>
            <a:ext cx="3816000" cy="31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240" lvl="0" marL="457200" marR="0" rtl="0" algn="l">
              <a:lnSpc>
                <a:spcPct val="109000"/>
              </a:lnSpc>
              <a:spcBef>
                <a:spcPts val="0"/>
              </a:spcBef>
              <a:spcAft>
                <a:spcPts val="0"/>
              </a:spcAft>
              <a:buClr>
                <a:srgbClr val="101073"/>
              </a:buClr>
              <a:buSzPts val="1650"/>
              <a:buFont typeface="Noto Sans Symbols"/>
              <a:buChar char="∙"/>
            </a:pPr>
            <a:r>
              <a:rPr b="1" lang="en-US" sz="1650" strike="noStrike">
                <a:solidFill>
                  <a:srgbClr val="101073"/>
                </a:solidFill>
                <a:latin typeface="Calibri"/>
                <a:ea typeface="Calibri"/>
                <a:cs typeface="Calibri"/>
                <a:sym typeface="Calibri"/>
              </a:rPr>
              <a:t>Intel</a:t>
            </a:r>
            <a:endParaRPr b="0" sz="165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4000" lvl="1" marL="864000" marR="0" rtl="0" algn="l">
              <a:spcBef>
                <a:spcPts val="1134"/>
              </a:spcBef>
              <a:spcAft>
                <a:spcPts val="0"/>
              </a:spcAft>
              <a:buClr>
                <a:srgbClr val="000000"/>
              </a:buClr>
              <a:buSzPts val="1238"/>
              <a:buFont typeface="Noto Sans Symbols"/>
              <a:buChar char="∙"/>
            </a:pPr>
            <a:r>
              <a:rPr b="0" i="0" lang="en-US" sz="1650" u="none" cap="none" strike="noStrike">
                <a:solidFill>
                  <a:srgbClr val="101073"/>
                </a:solidFill>
                <a:latin typeface="Calibri"/>
                <a:ea typeface="Calibri"/>
                <a:cs typeface="Calibri"/>
                <a:sym typeface="Calibri"/>
              </a:rPr>
              <a:t>SSE (streaming SIMD Extension, 4x32-bit single precision) [SSE2, SSE3, SSSE3, SSE4]</a:t>
            </a:r>
            <a:endParaRPr b="0" i="0" sz="16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4000" lvl="1" marL="864000" marR="0" rtl="0" algn="l">
              <a:spcBef>
                <a:spcPts val="1134"/>
              </a:spcBef>
              <a:spcAft>
                <a:spcPts val="0"/>
              </a:spcAft>
              <a:buClr>
                <a:srgbClr val="000000"/>
              </a:buClr>
              <a:buSzPts val="1238"/>
              <a:buFont typeface="Noto Sans Symbols"/>
              <a:buChar char="∙"/>
            </a:pPr>
            <a:r>
              <a:rPr b="0" i="0" lang="en-US" sz="1650" u="none" cap="none" strike="noStrike">
                <a:solidFill>
                  <a:srgbClr val="101073"/>
                </a:solidFill>
                <a:latin typeface="Calibri"/>
                <a:ea typeface="Calibri"/>
                <a:cs typeface="Calibri"/>
                <a:sym typeface="Calibri"/>
              </a:rPr>
              <a:t>AVX, AVX2, AVX-512– 256/512bit</a:t>
            </a:r>
            <a:endParaRPr b="0" i="0" sz="16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240" lvl="0" marL="457200" marR="0" rtl="0" algn="l">
              <a:lnSpc>
                <a:spcPct val="109000"/>
              </a:lnSpc>
              <a:spcBef>
                <a:spcPts val="414"/>
              </a:spcBef>
              <a:spcAft>
                <a:spcPts val="0"/>
              </a:spcAft>
              <a:buClr>
                <a:srgbClr val="101073"/>
              </a:buClr>
              <a:buSzPts val="1650"/>
              <a:buFont typeface="Noto Sans Symbols"/>
              <a:buChar char="∙"/>
            </a:pPr>
            <a:r>
              <a:rPr b="1" lang="en-US" sz="1650" strike="noStrike">
                <a:solidFill>
                  <a:srgbClr val="101073"/>
                </a:solidFill>
                <a:latin typeface="Calibri"/>
                <a:ea typeface="Calibri"/>
                <a:cs typeface="Calibri"/>
                <a:sym typeface="Calibri"/>
              </a:rPr>
              <a:t>AMD</a:t>
            </a:r>
            <a:r>
              <a:rPr b="0" lang="en-US" sz="1650" strike="noStrike">
                <a:solidFill>
                  <a:srgbClr val="101073"/>
                </a:solidFill>
                <a:latin typeface="Calibri"/>
                <a:ea typeface="Calibri"/>
                <a:cs typeface="Calibri"/>
                <a:sym typeface="Calibri"/>
              </a:rPr>
              <a:t> – 3DNow</a:t>
            </a:r>
            <a:endParaRPr b="0" sz="165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240" lvl="0" marL="457200" marR="0" rtl="0" algn="l">
              <a:lnSpc>
                <a:spcPct val="109000"/>
              </a:lnSpc>
              <a:spcBef>
                <a:spcPts val="414"/>
              </a:spcBef>
              <a:spcAft>
                <a:spcPts val="0"/>
              </a:spcAft>
              <a:buClr>
                <a:srgbClr val="101073"/>
              </a:buClr>
              <a:buSzPts val="1650"/>
              <a:buFont typeface="Noto Sans Symbols"/>
              <a:buChar char="∙"/>
            </a:pPr>
            <a:r>
              <a:rPr b="1" lang="en-US" sz="1650" strike="noStrike">
                <a:solidFill>
                  <a:srgbClr val="101073"/>
                </a:solidFill>
                <a:latin typeface="Calibri"/>
                <a:ea typeface="Calibri"/>
                <a:cs typeface="Calibri"/>
                <a:sym typeface="Calibri"/>
              </a:rPr>
              <a:t>Arm</a:t>
            </a:r>
            <a:r>
              <a:rPr b="0" lang="en-US" sz="1650" strike="noStrike">
                <a:solidFill>
                  <a:srgbClr val="101073"/>
                </a:solidFill>
                <a:latin typeface="Calibri"/>
                <a:ea typeface="Calibri"/>
                <a:cs typeface="Calibri"/>
                <a:sym typeface="Calibri"/>
              </a:rPr>
              <a:t> – VFP (single/double precision co-processor), NEON → 128bitm SVE → 128 to 2048bit</a:t>
            </a:r>
            <a:endParaRPr b="0" sz="165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240" lvl="0" marL="457200" marR="0" rtl="0" algn="l">
              <a:lnSpc>
                <a:spcPct val="109000"/>
              </a:lnSpc>
              <a:spcBef>
                <a:spcPts val="414"/>
              </a:spcBef>
              <a:spcAft>
                <a:spcPts val="0"/>
              </a:spcAft>
              <a:buClr>
                <a:srgbClr val="101073"/>
              </a:buClr>
              <a:buSzPts val="1650"/>
              <a:buFont typeface="Noto Sans Symbols"/>
              <a:buChar char="∙"/>
            </a:pPr>
            <a:r>
              <a:rPr b="1" lang="en-US" sz="1650" strike="noStrike">
                <a:solidFill>
                  <a:srgbClr val="101073"/>
                </a:solidFill>
                <a:latin typeface="Calibri"/>
                <a:ea typeface="Calibri"/>
                <a:cs typeface="Calibri"/>
                <a:sym typeface="Calibri"/>
              </a:rPr>
              <a:t>Qualcomm</a:t>
            </a:r>
            <a:r>
              <a:rPr b="0" lang="en-US" sz="1650" strike="noStrike">
                <a:solidFill>
                  <a:srgbClr val="101073"/>
                </a:solidFill>
                <a:latin typeface="Calibri"/>
                <a:ea typeface="Calibri"/>
                <a:cs typeface="Calibri"/>
                <a:sym typeface="Calibri"/>
              </a:rPr>
              <a:t> – 4x1024b → 4096bits </a:t>
            </a:r>
            <a:endParaRPr b="0" sz="165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23464" lvl="0" marL="457200" marR="0" rtl="0" algn="l">
              <a:lnSpc>
                <a:spcPct val="109000"/>
              </a:lnSpc>
              <a:spcBef>
                <a:spcPts val="414"/>
              </a:spcBef>
              <a:spcAft>
                <a:spcPts val="0"/>
              </a:spcAft>
              <a:buClr>
                <a:srgbClr val="101073"/>
              </a:buClr>
              <a:buSzPts val="1650"/>
              <a:buFont typeface="Noto Sans Symbols"/>
              <a:buNone/>
            </a:pPr>
            <a:r>
              <a:t/>
            </a:r>
            <a:endParaRPr b="0" sz="165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46"/>
          <p:cNvSpPr txBox="1"/>
          <p:nvPr/>
        </p:nvSpPr>
        <p:spPr>
          <a:xfrm>
            <a:off x="8686800" y="4947480"/>
            <a:ext cx="412920" cy="195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en-US" sz="1200" strike="noStrike">
                <a:solidFill>
                  <a:srgbClr val="101073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sz="1200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33" name="Google Shape;233;p46"/>
          <p:cNvPicPr preferRelativeResize="0"/>
          <p:nvPr/>
        </p:nvPicPr>
        <p:blipFill rotWithShape="1">
          <a:blip r:embed="rId3">
            <a:alphaModFix/>
          </a:blip>
          <a:srcRect b="7081" l="0" r="0" t="0"/>
          <a:stretch/>
        </p:blipFill>
        <p:spPr>
          <a:xfrm>
            <a:off x="216000" y="1421640"/>
            <a:ext cx="4828680" cy="2394360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46"/>
          <p:cNvSpPr txBox="1"/>
          <p:nvPr/>
        </p:nvSpPr>
        <p:spPr>
          <a:xfrm>
            <a:off x="343440" y="4608000"/>
            <a:ext cx="8774640" cy="3736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 u="sng" strike="noStrike">
                <a:solidFill>
                  <a:srgbClr val="CE181E"/>
                </a:solidFill>
                <a:latin typeface="Arial"/>
                <a:ea typeface="Arial"/>
                <a:cs typeface="Arial"/>
                <a:sym typeface="Arial"/>
              </a:rPr>
              <a:t>DNN specific extensions:</a:t>
            </a:r>
            <a:r>
              <a:rPr b="0" lang="en-US" sz="2000" strike="noStrike">
                <a:solidFill>
                  <a:srgbClr val="CE181E"/>
                </a:solidFill>
                <a:latin typeface="Arial"/>
                <a:ea typeface="Arial"/>
                <a:cs typeface="Arial"/>
                <a:sym typeface="Arial"/>
              </a:rPr>
              <a:t> Reduced Precision and Instruction-set extension</a:t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47"/>
          <p:cNvSpPr txBox="1"/>
          <p:nvPr/>
        </p:nvSpPr>
        <p:spPr>
          <a:xfrm>
            <a:off x="576000" y="72000"/>
            <a:ext cx="7922880" cy="3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00" strike="noStrike">
                <a:solidFill>
                  <a:srgbClr val="101073"/>
                </a:solidFill>
                <a:latin typeface="Calibri"/>
                <a:ea typeface="Calibri"/>
                <a:cs typeface="Calibri"/>
                <a:sym typeface="Calibri"/>
              </a:rPr>
              <a:t>Example: Intel – Cascade Lake 2019</a:t>
            </a:r>
            <a:br>
              <a:rPr lang="en-US" sz="1800"/>
            </a:br>
            <a:r>
              <a:rPr b="1" lang="en-US" sz="2000" strike="noStrike">
                <a:solidFill>
                  <a:srgbClr val="101073"/>
                </a:solidFill>
                <a:latin typeface="Calibri"/>
                <a:ea typeface="Calibri"/>
                <a:cs typeface="Calibri"/>
                <a:sym typeface="Calibri"/>
              </a:rPr>
              <a:t>(VNNI – Vector Neural Net Instructions)</a:t>
            </a:r>
            <a:endParaRPr b="0" sz="2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47"/>
          <p:cNvSpPr txBox="1"/>
          <p:nvPr/>
        </p:nvSpPr>
        <p:spPr>
          <a:xfrm>
            <a:off x="8686800" y="4947480"/>
            <a:ext cx="412920" cy="195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en-US" sz="1200" strike="noStrike">
                <a:solidFill>
                  <a:srgbClr val="101073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sz="1200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41" name="Google Shape;241;p47"/>
          <p:cNvPicPr preferRelativeResize="0"/>
          <p:nvPr/>
        </p:nvPicPr>
        <p:blipFill rotWithShape="1">
          <a:blip r:embed="rId3">
            <a:alphaModFix/>
          </a:blip>
          <a:srcRect b="0" l="0" r="0" t="11217"/>
          <a:stretch/>
        </p:blipFill>
        <p:spPr>
          <a:xfrm>
            <a:off x="110160" y="792000"/>
            <a:ext cx="8961840" cy="4279680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47"/>
          <p:cNvSpPr txBox="1"/>
          <p:nvPr/>
        </p:nvSpPr>
        <p:spPr>
          <a:xfrm>
            <a:off x="7541280" y="361800"/>
            <a:ext cx="1602720" cy="4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 strike="noStrike">
                <a:solidFill>
                  <a:srgbClr val="CE181E"/>
                </a:solidFill>
                <a:latin typeface="Arial"/>
                <a:ea typeface="Arial"/>
                <a:cs typeface="Arial"/>
                <a:sym typeface="Arial"/>
              </a:rPr>
              <a:t>x28-cores</a:t>
            </a:r>
            <a:endParaRPr b="0" sz="24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47"/>
          <p:cNvSpPr/>
          <p:nvPr/>
        </p:nvSpPr>
        <p:spPr>
          <a:xfrm>
            <a:off x="2520000" y="2376000"/>
            <a:ext cx="2016000" cy="648000"/>
          </a:xfrm>
          <a:prstGeom prst="wedgeRoundRectCallout">
            <a:avLst>
              <a:gd fmla="val -54245" name="adj1"/>
              <a:gd fmla="val 63435" name="adj2"/>
              <a:gd fmla="val 16667" name="adj3"/>
            </a:avLst>
          </a:prstGeom>
          <a:solidFill>
            <a:srgbClr val="FFFFFF"/>
          </a:soli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800" strike="noStrike">
                <a:latin typeface="Arial"/>
                <a:ea typeface="Arial"/>
                <a:cs typeface="Arial"/>
                <a:sym typeface="Arial"/>
              </a:rPr>
              <a:t>VNNI Instructions</a:t>
            </a:r>
            <a:endParaRPr b="0" sz="180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48"/>
          <p:cNvSpPr txBox="1"/>
          <p:nvPr/>
        </p:nvSpPr>
        <p:spPr>
          <a:xfrm>
            <a:off x="504000" y="181800"/>
            <a:ext cx="7922880" cy="3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00" strike="noStrike">
                <a:solidFill>
                  <a:srgbClr val="101073"/>
                </a:solidFill>
                <a:latin typeface="Calibri"/>
                <a:ea typeface="Calibri"/>
                <a:cs typeface="Calibri"/>
                <a:sym typeface="Calibri"/>
              </a:rPr>
              <a:t>SIMD Extensions for DNNs - 1</a:t>
            </a:r>
            <a:r>
              <a:rPr b="1" baseline="30000" lang="en-US" sz="2700" strike="noStrike">
                <a:solidFill>
                  <a:srgbClr val="101073"/>
                </a:solidFill>
                <a:latin typeface="Calibri"/>
                <a:ea typeface="Calibri"/>
                <a:cs typeface="Calibri"/>
                <a:sym typeface="Calibri"/>
              </a:rPr>
              <a:t>st</a:t>
            </a:r>
            <a:r>
              <a:rPr b="1" lang="en-US" sz="2700" strike="noStrike">
                <a:solidFill>
                  <a:srgbClr val="101073"/>
                </a:solidFill>
                <a:latin typeface="Calibri"/>
                <a:ea typeface="Calibri"/>
                <a:cs typeface="Calibri"/>
                <a:sym typeface="Calibri"/>
              </a:rPr>
              <a:t> Gen Intel Xeon</a:t>
            </a:r>
            <a:endParaRPr b="0" sz="27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48"/>
          <p:cNvSpPr txBox="1"/>
          <p:nvPr/>
        </p:nvSpPr>
        <p:spPr>
          <a:xfrm>
            <a:off x="8686800" y="4947480"/>
            <a:ext cx="412920" cy="195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en-US" sz="1200" strike="noStrike">
                <a:solidFill>
                  <a:srgbClr val="101073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sz="1200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50" name="Google Shape;250;p48"/>
          <p:cNvPicPr preferRelativeResize="0"/>
          <p:nvPr/>
        </p:nvPicPr>
        <p:blipFill rotWithShape="1">
          <a:blip r:embed="rId3">
            <a:alphaModFix/>
          </a:blip>
          <a:srcRect b="4617" l="0" r="0" t="1659"/>
          <a:stretch/>
        </p:blipFill>
        <p:spPr>
          <a:xfrm>
            <a:off x="3240000" y="648360"/>
            <a:ext cx="5714640" cy="4391640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48"/>
          <p:cNvSpPr txBox="1"/>
          <p:nvPr/>
        </p:nvSpPr>
        <p:spPr>
          <a:xfrm>
            <a:off x="72000" y="1831680"/>
            <a:ext cx="3096000" cy="1624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240" lvl="0" marL="457200" marR="0" rtl="0" algn="l">
              <a:lnSpc>
                <a:spcPct val="109000"/>
              </a:lnSpc>
              <a:spcBef>
                <a:spcPts val="0"/>
              </a:spcBef>
              <a:spcAft>
                <a:spcPts val="0"/>
              </a:spcAft>
              <a:buClr>
                <a:srgbClr val="101073"/>
              </a:buClr>
              <a:buSzPts val="1650"/>
              <a:buFont typeface="Noto Sans Symbols"/>
              <a:buChar char="∙"/>
            </a:pPr>
            <a:r>
              <a:rPr b="0" lang="en-US" sz="1650" strike="noStrike">
                <a:solidFill>
                  <a:srgbClr val="101073"/>
                </a:solidFill>
                <a:latin typeface="Calibri"/>
                <a:ea typeface="Calibri"/>
                <a:cs typeface="Calibri"/>
                <a:sym typeface="Calibri"/>
              </a:rPr>
              <a:t>CNN → Repeated multiplication(8/16bit) and accumulation (32bit)</a:t>
            </a:r>
            <a:endParaRPr b="0" sz="165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240" lvl="0" marL="457200" marR="0" rtl="0" algn="l">
              <a:lnSpc>
                <a:spcPct val="109000"/>
              </a:lnSpc>
              <a:spcBef>
                <a:spcPts val="414"/>
              </a:spcBef>
              <a:spcAft>
                <a:spcPts val="0"/>
              </a:spcAft>
              <a:buClr>
                <a:srgbClr val="101073"/>
              </a:buClr>
              <a:buSzPts val="1650"/>
              <a:buFont typeface="Noto Sans Symbols"/>
              <a:buChar char="∙"/>
            </a:pPr>
            <a:r>
              <a:rPr b="0" lang="en-US" sz="1650" strike="noStrike">
                <a:solidFill>
                  <a:srgbClr val="101073"/>
                </a:solidFill>
                <a:latin typeface="Calibri"/>
                <a:ea typeface="Calibri"/>
                <a:cs typeface="Calibri"/>
                <a:sym typeface="Calibri"/>
              </a:rPr>
              <a:t>We need </a:t>
            </a:r>
            <a:r>
              <a:rPr b="1" lang="en-US" sz="1650" strike="noStrike">
                <a:solidFill>
                  <a:srgbClr val="101073"/>
                </a:solidFill>
                <a:latin typeface="Calibri"/>
                <a:ea typeface="Calibri"/>
                <a:cs typeface="Calibri"/>
                <a:sym typeface="Calibri"/>
              </a:rPr>
              <a:t>TWO</a:t>
            </a:r>
            <a:r>
              <a:rPr b="0" lang="en-US" sz="1650" strike="noStrike">
                <a:solidFill>
                  <a:srgbClr val="101073"/>
                </a:solidFill>
                <a:latin typeface="Calibri"/>
                <a:ea typeface="Calibri"/>
                <a:cs typeface="Calibri"/>
                <a:sym typeface="Calibri"/>
              </a:rPr>
              <a:t> instricitons in AVX-512 for </a:t>
            </a:r>
            <a:r>
              <a:rPr b="1" lang="en-US" sz="1650" strike="noStrike">
                <a:solidFill>
                  <a:srgbClr val="101073"/>
                </a:solidFill>
                <a:latin typeface="Calibri"/>
                <a:ea typeface="Calibri"/>
                <a:cs typeface="Calibri"/>
                <a:sym typeface="Calibri"/>
              </a:rPr>
              <a:t>16-bit data</a:t>
            </a:r>
            <a:endParaRPr b="0" sz="165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48"/>
          <p:cNvSpPr txBox="1"/>
          <p:nvPr/>
        </p:nvSpPr>
        <p:spPr>
          <a:xfrm>
            <a:off x="8031297" y="2677675"/>
            <a:ext cx="9870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800" strike="noStrike">
                <a:solidFill>
                  <a:srgbClr val="CE181E"/>
                </a:solidFill>
                <a:latin typeface="Arial"/>
                <a:ea typeface="Arial"/>
                <a:cs typeface="Arial"/>
                <a:sym typeface="Arial"/>
              </a:rPr>
              <a:t>psum</a:t>
            </a:r>
            <a:endParaRPr b="0" sz="18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48"/>
          <p:cNvSpPr txBox="1"/>
          <p:nvPr/>
        </p:nvSpPr>
        <p:spPr>
          <a:xfrm>
            <a:off x="792000" y="4536000"/>
            <a:ext cx="1489680" cy="29016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 strike="noStrike">
                <a:latin typeface="Arial"/>
                <a:ea typeface="Arial"/>
                <a:cs typeface="Arial"/>
                <a:sym typeface="Arial"/>
              </a:rPr>
              <a:t>source</a:t>
            </a:r>
            <a:r>
              <a:rPr b="0" lang="en-US" sz="1400" strike="noStrike">
                <a:latin typeface="Arial"/>
                <a:ea typeface="Arial"/>
                <a:cs typeface="Arial"/>
                <a:sym typeface="Arial"/>
              </a:rPr>
              <a:t>: wikichip</a:t>
            </a:r>
            <a:endParaRPr b="0" sz="140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