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50"/>
  </p:notesMasterIdLst>
  <p:sldIdLst>
    <p:sldId id="268" r:id="rId5"/>
    <p:sldId id="472" r:id="rId6"/>
    <p:sldId id="473" r:id="rId7"/>
    <p:sldId id="474" r:id="rId8"/>
    <p:sldId id="465" r:id="rId9"/>
    <p:sldId id="481" r:id="rId10"/>
    <p:sldId id="482" r:id="rId11"/>
    <p:sldId id="484" r:id="rId12"/>
    <p:sldId id="548" r:id="rId13"/>
    <p:sldId id="490" r:id="rId14"/>
    <p:sldId id="491" r:id="rId15"/>
    <p:sldId id="494" r:id="rId16"/>
    <p:sldId id="545" r:id="rId17"/>
    <p:sldId id="507" r:id="rId18"/>
    <p:sldId id="549" r:id="rId19"/>
    <p:sldId id="498" r:id="rId20"/>
    <p:sldId id="509" r:id="rId21"/>
    <p:sldId id="511" r:id="rId22"/>
    <p:sldId id="495" r:id="rId23"/>
    <p:sldId id="547" r:id="rId24"/>
    <p:sldId id="544" r:id="rId25"/>
    <p:sldId id="512" r:id="rId26"/>
    <p:sldId id="492" r:id="rId27"/>
    <p:sldId id="513" r:id="rId28"/>
    <p:sldId id="546" r:id="rId29"/>
    <p:sldId id="475" r:id="rId30"/>
    <p:sldId id="514" r:id="rId31"/>
    <p:sldId id="515" r:id="rId32"/>
    <p:sldId id="519" r:id="rId33"/>
    <p:sldId id="520" r:id="rId34"/>
    <p:sldId id="553" r:id="rId35"/>
    <p:sldId id="554" r:id="rId36"/>
    <p:sldId id="542" r:id="rId37"/>
    <p:sldId id="524" r:id="rId38"/>
    <p:sldId id="521" r:id="rId39"/>
    <p:sldId id="522" r:id="rId40"/>
    <p:sldId id="528" r:id="rId41"/>
    <p:sldId id="527" r:id="rId42"/>
    <p:sldId id="531" r:id="rId43"/>
    <p:sldId id="532" r:id="rId44"/>
    <p:sldId id="534" r:id="rId45"/>
    <p:sldId id="536" r:id="rId46"/>
    <p:sldId id="550" r:id="rId47"/>
    <p:sldId id="551" r:id="rId48"/>
    <p:sldId id="538" r:id="rId49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1919"/>
    <a:srgbClr val="FF9A00"/>
    <a:srgbClr val="FFFFFF"/>
    <a:srgbClr val="920F0F"/>
    <a:srgbClr val="000000"/>
    <a:srgbClr val="EE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598" autoAdjust="0"/>
  </p:normalViewPr>
  <p:slideViewPr>
    <p:cSldViewPr snapToGrid="0">
      <p:cViewPr varScale="1">
        <p:scale>
          <a:sx n="107" d="100"/>
          <a:sy n="107" d="100"/>
        </p:scale>
        <p:origin x="754" y="96"/>
      </p:cViewPr>
      <p:guideLst/>
    </p:cSldViewPr>
  </p:slideViewPr>
  <p:outlineViewPr>
    <p:cViewPr>
      <p:scale>
        <a:sx n="100" d="100"/>
        <a:sy n="100" d="100"/>
      </p:scale>
      <p:origin x="0" y="-1277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5DE2-B715-4EA4-8CF0-DA425EA806A7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99BBE-B871-48D7-983C-C0B1D7156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1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91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552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287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97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616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556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top"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ack75"/>
          <p:cNvSpPr/>
          <p:nvPr userDrawn="1"/>
        </p:nvSpPr>
        <p:spPr>
          <a:xfrm>
            <a:off x="0" y="75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756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Example of a title at the top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1548000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00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16442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-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3518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20343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354513" cy="456723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872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-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4405" y="586800"/>
            <a:ext cx="482092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91230" y="1295401"/>
            <a:ext cx="4824095" cy="29337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22600" cy="4567238"/>
          </a:xfrm>
        </p:spPr>
        <p:txBody>
          <a:bodyPr/>
          <a:lstStyle/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6812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dark imag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This is an example of a white headline on a full screen, dark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1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light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an example of a black headline on a full screen, light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8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an example of a black headline on a white background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4563782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1890000" y="1299075"/>
            <a:ext cx="5292725" cy="29772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8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arle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 with 27 </a:t>
            </a:r>
            <a:r>
              <a:rPr lang="en-GB" err="1"/>
              <a:t>pt</a:t>
            </a:r>
            <a:r>
              <a:rPr lang="en-GB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9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US"/>
              <a:t>Sample slide with table and text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1" y="2638425"/>
            <a:ext cx="7563556" cy="159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jdelijke aanduiding voor tabel 7"/>
          <p:cNvSpPr>
            <a:spLocks noGrp="1"/>
          </p:cNvSpPr>
          <p:nvPr>
            <p:ph type="tbl" sz="quarter" idx="13" hasCustomPrompt="1"/>
          </p:nvPr>
        </p:nvSpPr>
        <p:spPr>
          <a:xfrm>
            <a:off x="755650" y="1079501"/>
            <a:ext cx="755967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3993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Example chart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 hasCustomPrompt="1"/>
          </p:nvPr>
        </p:nvSpPr>
        <p:spPr>
          <a:xfrm>
            <a:off x="755650" y="1079500"/>
            <a:ext cx="7559675" cy="3149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42023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in th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75"/>
          <p:cNvSpPr/>
          <p:nvPr userDrawn="1"/>
        </p:nvSpPr>
        <p:spPr>
          <a:xfrm>
            <a:off x="0" y="183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5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/>
              <a:t>Example of a title in the middle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628097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29311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75"/>
          <p:cNvSpPr/>
          <p:nvPr userDrawn="1"/>
        </p:nvSpPr>
        <p:spPr>
          <a:xfrm>
            <a:off x="0" y="291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2915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/>
              <a:t>Example of a title at the bottom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3708591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2237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 with 27 </a:t>
            </a:r>
            <a:r>
              <a:rPr lang="en-GB" err="1"/>
              <a:t>pt</a:t>
            </a:r>
            <a:r>
              <a:rPr lang="en-GB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8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85793"/>
            <a:ext cx="359568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3606" y="1296000"/>
            <a:ext cx="3595688" cy="29331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714875" y="586800"/>
            <a:ext cx="3604419" cy="732238"/>
          </a:xfrm>
        </p:spPr>
        <p:txBody>
          <a:bodyPr anchor="t"/>
          <a:lstStyle>
            <a:lvl1pPr marL="0" indent="0">
              <a:buNone/>
              <a:defRPr lang="nl-NL" sz="195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enter text</a:t>
            </a:r>
          </a:p>
        </p:txBody>
      </p:sp>
    </p:spTree>
    <p:extLst>
      <p:ext uri="{BB962C8B-B14F-4D97-AF65-F5344CB8AC3E}">
        <p14:creationId xmlns:p14="http://schemas.microsoft.com/office/powerpoint/2010/main" val="16824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-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4714875" y="0"/>
            <a:ext cx="4429125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81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491013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/>
              <a:t>This is an example of 19,5 </a:t>
            </a:r>
            <a:r>
              <a:rPr lang="en-GB" err="1"/>
              <a:t>pt</a:t>
            </a:r>
            <a:r>
              <a:rPr lang="en-GB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491331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6046788" y="0"/>
            <a:ext cx="3097212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2724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image/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/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jdelijke aanduiding voor inhoud 9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1889125" y="1079501"/>
            <a:ext cx="5292725" cy="2977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icon to insert 16x9 image or movie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89125" y="4106268"/>
            <a:ext cx="5292725" cy="165100"/>
          </a:xfrm>
        </p:spPr>
        <p:txBody>
          <a:bodyPr/>
          <a:lstStyle>
            <a:lvl1pPr>
              <a:defRPr sz="1100" i="1"/>
            </a:lvl1pPr>
          </a:lstStyle>
          <a:p>
            <a:pPr lvl="0"/>
            <a:r>
              <a:rPr lang="en-GB"/>
              <a:t>Click to insert Caption under image or movie</a:t>
            </a:r>
          </a:p>
        </p:txBody>
      </p:sp>
    </p:spTree>
    <p:extLst>
      <p:ext uri="{BB962C8B-B14F-4D97-AF65-F5344CB8AC3E}">
        <p14:creationId xmlns:p14="http://schemas.microsoft.com/office/powerpoint/2010/main" val="19384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 27pt headline on a slide with three images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8824" y="1306642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490913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35414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/>
              <a:t>Click to enter text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755650" y="1943101"/>
            <a:ext cx="2087563" cy="262529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16" hasCustomPrompt="1"/>
          </p:nvPr>
        </p:nvSpPr>
        <p:spPr>
          <a:xfrm>
            <a:off x="3487739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  <p:sp>
        <p:nvSpPr>
          <p:cNvPr id="12" name="Tijdelijke aanduiding voor afbeelding 9"/>
          <p:cNvSpPr>
            <a:spLocks noGrp="1"/>
          </p:cNvSpPr>
          <p:nvPr>
            <p:ph type="pic" sz="quarter" idx="17" hasCustomPrompt="1"/>
          </p:nvPr>
        </p:nvSpPr>
        <p:spPr>
          <a:xfrm>
            <a:off x="6235414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insert image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2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4568400"/>
            <a:ext cx="1114424" cy="572286"/>
          </a:xfrm>
          <a:prstGeom prst="rect">
            <a:avLst/>
          </a:prstGeom>
          <a:solidFill>
            <a:schemeClr val="bg1"/>
          </a:solidFill>
        </p:spPr>
        <p:txBody>
          <a:bodyPr vert="horz" lIns="75600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fld id="{C194BDB0-F4EA-4DD6-8281-CCE2440D0CE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This is an example of a 27 </a:t>
            </a:r>
            <a:r>
              <a:rPr lang="en-GB" err="1"/>
              <a:t>pt</a:t>
            </a:r>
            <a:r>
              <a:rPr lang="en-GB"/>
              <a:t> headline with 27 </a:t>
            </a:r>
            <a:r>
              <a:rPr lang="en-GB" err="1"/>
              <a:t>pt</a:t>
            </a:r>
            <a:r>
              <a:rPr lang="en-GB"/>
              <a:t> line spacing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4" y="1306642"/>
            <a:ext cx="7556501" cy="29224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modelstijlen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  <a:p>
            <a:pPr lvl="1"/>
            <a:r>
              <a:rPr lang="en-GB" err="1"/>
              <a:t>Tweede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Derde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4426" y="4568400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93FD69BB-9D62-3A4C-8433-C5954D52BB6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156575" y="4568825"/>
            <a:ext cx="987425" cy="5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61" r:id="rId3"/>
    <p:sldLayoutId id="2147483662" r:id="rId4"/>
    <p:sldLayoutId id="2147483664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ts val="27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778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pol2e.com/at34.04.html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62.png"/><Relationship Id="rId7" Type="http://schemas.openxmlformats.org/officeDocument/2006/relationships/image" Target="../media/image7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dirty="0"/>
              <a:t>Neuromorphic Computing and Engineering (Spiking Neural Networks)</a:t>
            </a: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29</a:t>
            </a:r>
            <a:r>
              <a:rPr lang="en-GB" baseline="30000"/>
              <a:t>th</a:t>
            </a:r>
            <a:r>
              <a:rPr lang="en-GB"/>
              <a:t> March 2022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Federico Corradi, Assistant Professor, Neuromorphic Edge Computing Systems Lab.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4"/>
          </p:nvPr>
        </p:nvSpPr>
        <p:spPr>
          <a:xfrm>
            <a:off x="-6667" y="4567237"/>
            <a:ext cx="7347267" cy="576263"/>
          </a:xfrm>
        </p:spPr>
        <p:txBody>
          <a:bodyPr/>
          <a:lstStyle/>
          <a:p>
            <a:r>
              <a:rPr lang="en-GB"/>
              <a:t>Electrical Engineering Department, Neuromorphic Edge Computing Systems Lab</a:t>
            </a:r>
          </a:p>
        </p:txBody>
      </p:sp>
    </p:spTree>
    <p:extLst>
      <p:ext uri="{BB962C8B-B14F-4D97-AF65-F5344CB8AC3E}">
        <p14:creationId xmlns:p14="http://schemas.microsoft.com/office/powerpoint/2010/main" val="134709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EB372-2E46-4FE1-98C3-2565AA7C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10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35E19FF-E46C-4923-B095-327D263E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Propagation of Action Potentials</a:t>
            </a:r>
            <a:endParaRPr lang="en-GB" sz="2700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D8C6FDA-94C4-46AE-A4D8-D7E8DEBF70BE}"/>
              </a:ext>
            </a:extLst>
          </p:cNvPr>
          <p:cNvSpPr txBox="1">
            <a:spLocks/>
          </p:cNvSpPr>
          <p:nvPr/>
        </p:nvSpPr>
        <p:spPr>
          <a:xfrm>
            <a:off x="112752" y="472587"/>
            <a:ext cx="8940216" cy="388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Action Potential: charges flow in and out of the cell</a:t>
            </a:r>
          </a:p>
          <a:p>
            <a:endParaRPr lang="en-GB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82DF56E4-DF1E-4766-A354-C439AD9F2F33}"/>
              </a:ext>
            </a:extLst>
          </p:cNvPr>
          <p:cNvSpPr txBox="1">
            <a:spLocks/>
          </p:cNvSpPr>
          <p:nvPr/>
        </p:nvSpPr>
        <p:spPr>
          <a:xfrm>
            <a:off x="1114426" y="4564686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/>
              <a:t>Spike-based computing for edge AI – F. Corradi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4F60769-FD1F-42E1-93EB-2CA41B8DAD11}"/>
              </a:ext>
            </a:extLst>
          </p:cNvPr>
          <p:cNvSpPr txBox="1">
            <a:spLocks/>
          </p:cNvSpPr>
          <p:nvPr/>
        </p:nvSpPr>
        <p:spPr>
          <a:xfrm>
            <a:off x="5242560" y="3361571"/>
            <a:ext cx="3901439" cy="1237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Red</a:t>
            </a:r>
            <a:r>
              <a:rPr lang="en-US" sz="1800" dirty="0"/>
              <a:t>: Voltage-gated sodium (Na) Channel</a:t>
            </a:r>
            <a:endParaRPr lang="en-US" sz="1800" b="1" dirty="0"/>
          </a:p>
          <a:p>
            <a:r>
              <a:rPr lang="en-US" sz="1800" b="1" dirty="0"/>
              <a:t>Blue</a:t>
            </a:r>
            <a:r>
              <a:rPr lang="en-US" sz="1800" dirty="0"/>
              <a:t>: Potassium (K) </a:t>
            </a:r>
            <a:r>
              <a:rPr lang="en-US" sz="1800" b="1" dirty="0"/>
              <a:t>Leak</a:t>
            </a:r>
            <a:r>
              <a:rPr lang="en-US" sz="1800" dirty="0"/>
              <a:t> Channel</a:t>
            </a:r>
          </a:p>
          <a:p>
            <a:r>
              <a:rPr lang="en-US" sz="1800" b="1" dirty="0"/>
              <a:t>Green</a:t>
            </a:r>
            <a:r>
              <a:rPr lang="en-US" sz="1800" dirty="0"/>
              <a:t>: Voltage-gated potassium (K) Channel</a:t>
            </a:r>
          </a:p>
          <a:p>
            <a:endParaRPr lang="en-US" sz="1800" dirty="0"/>
          </a:p>
          <a:p>
            <a:endParaRPr lang="en-GB" sz="1800" dirty="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1C8137CE-235D-4383-AA4C-CE6166FC17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223"/>
            <a:ext cx="5169749" cy="366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15E3BC8E-CDBC-4193-BADA-D1DD67D0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81" y="14288"/>
            <a:ext cx="3301246" cy="338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940C61-3D00-4604-992F-A69FA2FC2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65A09-C4FE-47AA-A25A-89E05579123C}"/>
              </a:ext>
            </a:extLst>
          </p:cNvPr>
          <p:cNvSpPr txBox="1"/>
          <p:nvPr/>
        </p:nvSpPr>
        <p:spPr>
          <a:xfrm>
            <a:off x="50007" y="4531655"/>
            <a:ext cx="8293894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Action potentials (i.e., spikes) are ion charges moving in and out of the cell membrane, trough the ion channels.</a:t>
            </a:r>
          </a:p>
          <a:p>
            <a:r>
              <a:rPr lang="en-US" sz="1400" dirty="0"/>
              <a:t>Voltage gated-ion channels open and close to propagate the action potential.</a:t>
            </a:r>
            <a:endParaRPr 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22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2D0D3-622F-49A7-83E9-D6946B00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7D869-45A0-4383-A6B4-BF2AD8B3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11</a:t>
            </a:fld>
            <a:endParaRPr lang="en-GB" dirty="0"/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4B67D09D-88B4-4D7E-BC8C-FFD68DECA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390"/>
            <a:ext cx="9143999" cy="39808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89CE62-586B-41A3-839B-7B5477A3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Neuron Models – complexity of bio-realism</a:t>
            </a:r>
            <a:endParaRPr lang="en-GB" sz="2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06EB5-0DEC-4F54-A977-8308DF4F02A5}"/>
              </a:ext>
            </a:extLst>
          </p:cNvPr>
          <p:cNvSpPr txBox="1"/>
          <p:nvPr/>
        </p:nvSpPr>
        <p:spPr>
          <a:xfrm>
            <a:off x="2709380" y="515630"/>
            <a:ext cx="3538498" cy="73866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</a:rPr>
              <a:t>Several differential equations that describe several voltage-gated ion channels over time.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379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2D0D3-622F-49A7-83E9-D6946B00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7D869-45A0-4383-A6B4-BF2AD8B3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12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89CE62-586B-41A3-839B-7B5477A3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>
                <a:latin typeface="Arial" panose="020B0604020202020204" pitchFamily="34" charset="0"/>
              </a:rPr>
              <a:t>Neuron Models </a:t>
            </a:r>
            <a:endParaRPr lang="en-GB" sz="2700"/>
          </a:p>
        </p:txBody>
      </p:sp>
      <p:pic>
        <p:nvPicPr>
          <p:cNvPr id="3" name="Picture 2" descr="Chart, diagram, bubble chart&#10;&#10;Description automatically generated">
            <a:extLst>
              <a:ext uri="{FF2B5EF4-FFF2-40B4-BE49-F238E27FC236}">
                <a16:creationId xmlns:a16="http://schemas.microsoft.com/office/drawing/2014/main" id="{DD2FEA3A-79DF-4B60-9271-A271A19B3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86" y="1097585"/>
            <a:ext cx="5791200" cy="343852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CD8B2DE-4B75-4001-BB3C-A522AE46CE5F}"/>
              </a:ext>
            </a:extLst>
          </p:cNvPr>
          <p:cNvSpPr txBox="1">
            <a:spLocks/>
          </p:cNvSpPr>
          <p:nvPr/>
        </p:nvSpPr>
        <p:spPr>
          <a:xfrm>
            <a:off x="112752" y="472587"/>
            <a:ext cx="8940216" cy="6535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Neuron models have some concept of accumulation of charge and firing to affect other neurons, but their model can significantly vary. Several level of bio-mimicking.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BC0ADD-D3DB-427D-81C7-F9A57134102A}"/>
              </a:ext>
            </a:extLst>
          </p:cNvPr>
          <p:cNvSpPr txBox="1"/>
          <p:nvPr/>
        </p:nvSpPr>
        <p:spPr>
          <a:xfrm>
            <a:off x="6324601" y="3217611"/>
            <a:ext cx="2667408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Trade-off among complexity of simulation and biological realism!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A30AFD-B955-4310-B2F5-5EA645F51BDA}"/>
              </a:ext>
            </a:extLst>
          </p:cNvPr>
          <p:cNvSpPr txBox="1"/>
          <p:nvPr/>
        </p:nvSpPr>
        <p:spPr>
          <a:xfrm>
            <a:off x="6916486" y="4236028"/>
            <a:ext cx="219491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0" i="0" dirty="0">
                <a:effectLst/>
                <a:latin typeface="Arial" panose="020B0604020202020204" pitchFamily="34" charset="0"/>
              </a:rPr>
              <a:t>[Schuman C., et al. 2017]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688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2D0808-293B-4117-B0DF-DB648AF53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40046" y="104649"/>
            <a:ext cx="1894655" cy="334498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2D0D3-622F-49A7-83E9-D6946B00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7D869-45A0-4383-A6B4-BF2AD8B3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13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89CE62-586B-41A3-839B-7B5477A3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Leaky-Integrate-And-Fire Neuron Model</a:t>
            </a:r>
            <a:endParaRPr lang="en-GB" sz="2700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CD8B2DE-4B75-4001-BB3C-A522AE46CE5F}"/>
              </a:ext>
            </a:extLst>
          </p:cNvPr>
          <p:cNvSpPr txBox="1">
            <a:spLocks/>
          </p:cNvSpPr>
          <p:nvPr/>
        </p:nvSpPr>
        <p:spPr>
          <a:xfrm>
            <a:off x="112752" y="472587"/>
            <a:ext cx="8940216" cy="6535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Neuron is modeled with an RC circuit</a:t>
            </a:r>
          </a:p>
          <a:p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285A03-EF5E-4B78-8FCE-2E2659C3F30D}"/>
              </a:ext>
            </a:extLst>
          </p:cNvPr>
          <p:cNvGrpSpPr/>
          <p:nvPr/>
        </p:nvGrpSpPr>
        <p:grpSpPr>
          <a:xfrm>
            <a:off x="5186363" y="2907507"/>
            <a:ext cx="3470142" cy="1595323"/>
            <a:chOff x="5021536" y="1424063"/>
            <a:chExt cx="3930759" cy="2113981"/>
          </a:xfrm>
        </p:grpSpPr>
        <p:pic>
          <p:nvPicPr>
            <p:cNvPr id="2050" name="Picture 2" descr="The leaky integrate-and-fire circuit. The membrane potential rises... |  Download Scientific Diagram">
              <a:extLst>
                <a:ext uri="{FF2B5EF4-FFF2-40B4-BE49-F238E27FC236}">
                  <a16:creationId xmlns:a16="http://schemas.microsoft.com/office/drawing/2014/main" id="{82EC134E-804A-4DA1-B184-B58A8293EC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1536" y="1424063"/>
              <a:ext cx="3833831" cy="2113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B25C75FD-E5D3-4BDF-B9E6-F287660ADB98}"/>
                    </a:ext>
                  </a:extLst>
                </p:cNvPr>
                <p:cNvSpPr/>
                <p:nvPr/>
              </p:nvSpPr>
              <p:spPr>
                <a:xfrm>
                  <a:off x="6431279" y="2339340"/>
                  <a:ext cx="472439" cy="41148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LID4096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B25C75FD-E5D3-4BDF-B9E6-F287660ADB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1279" y="2339340"/>
                  <a:ext cx="472439" cy="41148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7DD0587-D9B6-4081-9CA2-201EC1CC97D8}"/>
                    </a:ext>
                  </a:extLst>
                </p:cNvPr>
                <p:cNvSpPr/>
                <p:nvPr/>
              </p:nvSpPr>
              <p:spPr>
                <a:xfrm>
                  <a:off x="5389471" y="2669392"/>
                  <a:ext cx="472440" cy="3557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LID4096" sz="1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ID4096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𝑟𝑒𝑠𝑡</m:t>
                            </m:r>
                          </m:sub>
                        </m:sSub>
                      </m:oMath>
                    </m:oMathPara>
                  </a14:m>
                  <a:endParaRPr lang="LID4096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7DD0587-D9B6-4081-9CA2-201EC1CC97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9471" y="2669392"/>
                  <a:ext cx="472440" cy="3557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6742275-CC26-4235-89B4-991AEE360D34}"/>
                    </a:ext>
                  </a:extLst>
                </p:cNvPr>
                <p:cNvSpPr/>
                <p:nvPr/>
              </p:nvSpPr>
              <p:spPr>
                <a:xfrm>
                  <a:off x="7585254" y="2328655"/>
                  <a:ext cx="390755" cy="2057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LID4096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6742275-CC26-4235-89B4-991AEE360D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5254" y="2328655"/>
                  <a:ext cx="390755" cy="205740"/>
                </a:xfrm>
                <a:prstGeom prst="rect">
                  <a:avLst/>
                </a:prstGeom>
                <a:blipFill>
                  <a:blip r:embed="rId6"/>
                  <a:stretch>
                    <a:fillRect l="-12121" b="-2778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1AE8448-5B91-4280-9F16-48893A9C63AE}"/>
                    </a:ext>
                  </a:extLst>
                </p:cNvPr>
                <p:cNvSpPr/>
                <p:nvPr/>
              </p:nvSpPr>
              <p:spPr>
                <a:xfrm>
                  <a:off x="8479855" y="2750820"/>
                  <a:ext cx="472440" cy="3557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LID4096" sz="1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ID4096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𝑟𝑒𝑠𝑡</m:t>
                            </m:r>
                          </m:sub>
                        </m:sSub>
                      </m:oMath>
                    </m:oMathPara>
                  </a14:m>
                  <a:endParaRPr lang="LID4096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1AE8448-5B91-4280-9F16-48893A9C63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9855" y="2750820"/>
                  <a:ext cx="472440" cy="3557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A9D59398-CC45-4C05-90B2-A1E2FA9E68F5}"/>
                    </a:ext>
                  </a:extLst>
                </p:cNvPr>
                <p:cNvSpPr/>
                <p:nvPr/>
              </p:nvSpPr>
              <p:spPr>
                <a:xfrm>
                  <a:off x="8350356" y="1897380"/>
                  <a:ext cx="472440" cy="6743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LID4096" sz="1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ID4096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1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</m:oMath>
                    </m:oMathPara>
                  </a14:m>
                  <a:endParaRPr lang="LID4096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A9D59398-CC45-4C05-90B2-A1E2FA9E68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0356" y="1897380"/>
                  <a:ext cx="472440" cy="67437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884880-CFFC-45F6-B5F8-25679BFFC607}"/>
                  </a:ext>
                </a:extLst>
              </p:cNvPr>
              <p:cNvSpPr txBox="1"/>
              <p:nvPr/>
            </p:nvSpPr>
            <p:spPr>
              <a:xfrm>
                <a:off x="336803" y="2856477"/>
                <a:ext cx="4018796" cy="136313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3"/>
                <a:r>
                  <a:rPr lang="en-US" sz="1400" b="1" dirty="0">
                    <a:latin typeface="Arial" panose="020B0604020202020204" pitchFamily="34" charset="0"/>
                  </a:rPr>
                  <a:t>LIF model is a simple RC circuit!</a:t>
                </a:r>
              </a:p>
              <a:p>
                <a:pPr lvl="3"/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400" dirty="0">
                          <a:latin typeface="Arial" panose="020B0604020202020204" pitchFamily="34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1400" dirty="0">
                          <a:latin typeface="Arial" panose="020B0604020202020204" pitchFamily="34" charset="0"/>
                        </a:rPr>
                        <m:t>RC</m:t>
                      </m:r>
                    </m:oMath>
                  </m:oMathPara>
                </a14:m>
                <a:endParaRPr lang="en-US" sz="1400" dirty="0">
                  <a:latin typeface="Arial" panose="020B0604020202020204" pitchFamily="34" charset="0"/>
                </a:endParaRPr>
              </a:p>
              <a:p>
                <a:pPr lvl="3"/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𝑑𝑢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LID4096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𝑟𝑒𝑠𝑡</m:t>
                              </m:r>
                            </m:sub>
                          </m:sSub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𝑅𝐼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14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884880-CFFC-45F6-B5F8-25679BFFC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03" y="2856477"/>
                <a:ext cx="4018796" cy="13631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2CF4963-41C5-43DA-9C6F-B990F4A13EA3}"/>
              </a:ext>
            </a:extLst>
          </p:cNvPr>
          <p:cNvSpPr txBox="1"/>
          <p:nvPr/>
        </p:nvSpPr>
        <p:spPr>
          <a:xfrm>
            <a:off x="289818" y="1322057"/>
            <a:ext cx="4018795" cy="73866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We do not model each single compartment (</a:t>
            </a:r>
            <a:r>
              <a:rPr lang="en-US" sz="1400" dirty="0">
                <a:latin typeface="Arial" panose="020B0604020202020204" pitchFamily="34" charset="0"/>
              </a:rPr>
              <a:t>single channel) with its specific voltage-gated conductance (1/R).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07793C-C581-437B-8986-B09565811891}"/>
              </a:ext>
            </a:extLst>
          </p:cNvPr>
          <p:cNvCxnSpPr/>
          <p:nvPr/>
        </p:nvCxnSpPr>
        <p:spPr>
          <a:xfrm flipH="1">
            <a:off x="7854358" y="3604508"/>
            <a:ext cx="7302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3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2D0D3-622F-49A7-83E9-D6946B00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7D869-45A0-4383-A6B4-BF2AD8B3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14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89CE62-586B-41A3-839B-7B5477A3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Leaky-Integrate-And-Fire Neuron Model</a:t>
            </a:r>
            <a:endParaRPr lang="en-GB" sz="2700" dirty="0"/>
          </a:p>
        </p:txBody>
      </p:sp>
      <p:pic>
        <p:nvPicPr>
          <p:cNvPr id="27650" name="Picture 2" descr="The illustration of Leaky Integrate and Fire (LIF) neuron dynamics.... |  Download Scientific Diagram">
            <a:extLst>
              <a:ext uri="{FF2B5EF4-FFF2-40B4-BE49-F238E27FC236}">
                <a16:creationId xmlns:a16="http://schemas.microsoft.com/office/drawing/2014/main" id="{9B76882F-0DD5-4E7C-8F2A-DD1D10BC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7805"/>
            <a:ext cx="9112173" cy="25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64188D-3C08-48B4-BEDB-8FBCF144A647}"/>
              </a:ext>
            </a:extLst>
          </p:cNvPr>
          <p:cNvSpPr txBox="1"/>
          <p:nvPr/>
        </p:nvSpPr>
        <p:spPr>
          <a:xfrm>
            <a:off x="1185860" y="3512279"/>
            <a:ext cx="7369469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•Input spikes, output spikes (</a:t>
            </a:r>
            <a:r>
              <a:rPr lang="en-US" sz="1500" b="1" dirty="0"/>
              <a:t>digital communication</a:t>
            </a:r>
            <a:r>
              <a:rPr lang="en-US" sz="1500" dirty="0"/>
              <a:t>)</a:t>
            </a:r>
          </a:p>
          <a:p>
            <a:r>
              <a:rPr lang="en-US" sz="1500" dirty="0"/>
              <a:t>•The </a:t>
            </a:r>
            <a:r>
              <a:rPr lang="en-US" sz="1500" b="1" dirty="0"/>
              <a:t>time</a:t>
            </a:r>
            <a:r>
              <a:rPr lang="en-US" sz="1500" dirty="0"/>
              <a:t> of arrival of the spikes is important for spike generation and learning</a:t>
            </a:r>
          </a:p>
          <a:p>
            <a:r>
              <a:rPr lang="en-US" sz="1500" dirty="0"/>
              <a:t>•Membrane potential decays over time (</a:t>
            </a:r>
            <a:r>
              <a:rPr lang="en-US" sz="1500" b="1" dirty="0"/>
              <a:t>stateful neurons</a:t>
            </a:r>
            <a:r>
              <a:rPr lang="en-US" sz="1500" dirty="0"/>
              <a:t>)</a:t>
            </a:r>
          </a:p>
          <a:p>
            <a:r>
              <a:rPr lang="en-US" sz="1500" dirty="0"/>
              <a:t>•</a:t>
            </a:r>
            <a:r>
              <a:rPr lang="en-US" sz="1500" b="1" dirty="0"/>
              <a:t>Simple to implement </a:t>
            </a:r>
            <a:r>
              <a:rPr lang="en-US" sz="1500" dirty="0"/>
              <a:t>in both the analog domain (e.g., RC circuit) and in the digital domain</a:t>
            </a:r>
          </a:p>
        </p:txBody>
      </p:sp>
    </p:spTree>
    <p:extLst>
      <p:ext uri="{BB962C8B-B14F-4D97-AF65-F5344CB8AC3E}">
        <p14:creationId xmlns:p14="http://schemas.microsoft.com/office/powerpoint/2010/main" val="29831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2D0D3-622F-49A7-83E9-D6946B00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7D869-45A0-4383-A6B4-BF2AD8B3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15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89CE62-586B-41A3-839B-7B5477A3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Spiking Neural Network</a:t>
            </a:r>
            <a:endParaRPr lang="en-GB" sz="2700" dirty="0"/>
          </a:p>
        </p:txBody>
      </p:sp>
      <p:pic>
        <p:nvPicPr>
          <p:cNvPr id="3076" name="Picture 4" descr="The Brain from Top to Bottom Blog – Intermediate Level » Spectacular  advances in two-photon microscopy and two-photon calcium imaging">
            <a:extLst>
              <a:ext uri="{FF2B5EF4-FFF2-40B4-BE49-F238E27FC236}">
                <a16:creationId xmlns:a16="http://schemas.microsoft.com/office/drawing/2014/main" id="{329182C1-984E-43FF-A583-1E8D0DCA47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76" y="515630"/>
            <a:ext cx="6838105" cy="38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57F19BF-C4FB-4989-ABB0-E49DEAC11BB5}"/>
              </a:ext>
            </a:extLst>
          </p:cNvPr>
          <p:cNvSpPr txBox="1"/>
          <p:nvPr/>
        </p:nvSpPr>
        <p:spPr>
          <a:xfrm>
            <a:off x="5799913" y="133599"/>
            <a:ext cx="24368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[S.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Weisenburger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 2019]</a:t>
            </a:r>
            <a:endParaRPr lang="LID4096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89940D-6318-499D-A248-822F31556561}"/>
              </a:ext>
            </a:extLst>
          </p:cNvPr>
          <p:cNvSpPr txBox="1"/>
          <p:nvPr/>
        </p:nvSpPr>
        <p:spPr>
          <a:xfrm>
            <a:off x="5066494" y="589884"/>
            <a:ext cx="3886410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505050"/>
                </a:solidFill>
                <a:latin typeface="Helvetica" panose="020B0604020202020204" pitchFamily="34" charset="0"/>
              </a:rPr>
              <a:t>In vivo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</a:rPr>
              <a:t> Ca</a:t>
            </a:r>
            <a:r>
              <a:rPr lang="en-US" sz="1600" baseline="30000" dirty="0">
                <a:solidFill>
                  <a:srgbClr val="505050"/>
                </a:solidFill>
                <a:latin typeface="Helvetica" panose="020B0604020202020204" pitchFamily="34" charset="0"/>
              </a:rPr>
              <a:t>2+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</a:rPr>
              <a:t> imaging of ∼12,000 neurons in mouse cortex at single-cell resolution</a:t>
            </a:r>
            <a:endParaRPr lang="LID4096" sz="1600" dirty="0"/>
          </a:p>
        </p:txBody>
      </p:sp>
      <p:pic>
        <p:nvPicPr>
          <p:cNvPr id="35" name="Picture 2" descr="Best Neural Network GIFs | Gfycat">
            <a:extLst>
              <a:ext uri="{FF2B5EF4-FFF2-40B4-BE49-F238E27FC236}">
                <a16:creationId xmlns:a16="http://schemas.microsoft.com/office/drawing/2014/main" id="{4FB9AF0F-1A24-4100-84B8-A1710CA66F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19" y="651814"/>
            <a:ext cx="6362748" cy="35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27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2D0D3-622F-49A7-83E9-D6946B00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7D869-45A0-4383-A6B4-BF2AD8B3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16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89CE62-586B-41A3-839B-7B5477A3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Synapse Model</a:t>
            </a:r>
            <a:endParaRPr lang="en-GB" sz="2700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B795C41-429E-44F4-9589-61D578408509}"/>
              </a:ext>
            </a:extLst>
          </p:cNvPr>
          <p:cNvSpPr txBox="1">
            <a:spLocks/>
          </p:cNvSpPr>
          <p:nvPr/>
        </p:nvSpPr>
        <p:spPr>
          <a:xfrm>
            <a:off x="112752" y="472587"/>
            <a:ext cx="8940216" cy="388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Arial" panose="020B0604020202020204" pitchFamily="34" charset="0"/>
              </a:rPr>
              <a:t>Spike-Time-Dependent Plasticity (STDP) as a weights update rule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B61604-F9F2-47BB-B936-1DD9564F1437}"/>
              </a:ext>
            </a:extLst>
          </p:cNvPr>
          <p:cNvSpPr txBox="1"/>
          <p:nvPr/>
        </p:nvSpPr>
        <p:spPr>
          <a:xfrm>
            <a:off x="4531868" y="807030"/>
            <a:ext cx="4538797" cy="11575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there exists </a:t>
            </a:r>
            <a:r>
              <a:rPr lang="en-US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causality</a:t>
            </a:r>
            <a: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between the pre- and post-synaptic spikes, </a:t>
            </a:r>
            <a:r>
              <a:rPr lang="en-US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synapse is strengthened </a:t>
            </a:r>
            <a: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(potentiated).</a:t>
            </a:r>
          </a:p>
          <a:p>
            <a:pPr>
              <a:spcAft>
                <a:spcPts val="600"/>
              </a:spcAft>
            </a:pPr>
            <a: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there is </a:t>
            </a:r>
            <a:r>
              <a:rPr lang="en-US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causality</a:t>
            </a:r>
            <a: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between the pre- and post-synaptic spikes, </a:t>
            </a:r>
            <a:r>
              <a:rPr lang="en-US" sz="1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synapse is weakened </a:t>
            </a:r>
            <a:r>
              <a:rPr lang="en-US" sz="1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(depressed).</a:t>
            </a:r>
          </a:p>
          <a:p>
            <a:pPr>
              <a:spcAft>
                <a:spcPts val="600"/>
              </a:spcAft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7B4B637-53F3-48A4-B807-62A5C56B72C0}"/>
              </a:ext>
            </a:extLst>
          </p:cNvPr>
          <p:cNvSpPr/>
          <p:nvPr/>
        </p:nvSpPr>
        <p:spPr>
          <a:xfrm>
            <a:off x="3349851" y="1367679"/>
            <a:ext cx="330364" cy="33626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688BA9E-3403-4400-BD0B-1B153A4AF671}"/>
              </a:ext>
            </a:extLst>
          </p:cNvPr>
          <p:cNvSpPr/>
          <p:nvPr/>
        </p:nvSpPr>
        <p:spPr>
          <a:xfrm>
            <a:off x="3928847" y="2066021"/>
            <a:ext cx="330364" cy="3362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38AD2A1-82C5-4A5B-8F4D-D6E7BAF95C4D}"/>
              </a:ext>
            </a:extLst>
          </p:cNvPr>
          <p:cNvCxnSpPr>
            <a:cxnSpLocks/>
            <a:stCxn id="55" idx="5"/>
            <a:endCxn id="56" idx="1"/>
          </p:cNvCxnSpPr>
          <p:nvPr/>
        </p:nvCxnSpPr>
        <p:spPr>
          <a:xfrm>
            <a:off x="3631834" y="1654697"/>
            <a:ext cx="345394" cy="4605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0F1AF68-03C4-445F-ABA4-C4426BA07DCE}"/>
              </a:ext>
            </a:extLst>
          </p:cNvPr>
          <p:cNvSpPr txBox="1"/>
          <p:nvPr/>
        </p:nvSpPr>
        <p:spPr>
          <a:xfrm>
            <a:off x="3332154" y="1089699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</a:t>
            </a:r>
            <a:endParaRPr lang="LID4096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855163E-2CBB-4015-9880-8ABB6C898C58}"/>
              </a:ext>
            </a:extLst>
          </p:cNvPr>
          <p:cNvSpPr txBox="1"/>
          <p:nvPr/>
        </p:nvSpPr>
        <p:spPr>
          <a:xfrm>
            <a:off x="3918601" y="1808652"/>
            <a:ext cx="553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</a:t>
            </a:r>
            <a:endParaRPr lang="LID4096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365D26F-3852-4881-8B31-19DEDBCEB8A7}"/>
              </a:ext>
            </a:extLst>
          </p:cNvPr>
          <p:cNvSpPr txBox="1"/>
          <p:nvPr/>
        </p:nvSpPr>
        <p:spPr>
          <a:xfrm>
            <a:off x="4537227" y="2071323"/>
            <a:ext cx="388641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Pros</a:t>
            </a:r>
            <a:r>
              <a:rPr lang="en-US" sz="1600" dirty="0"/>
              <a:t>:</a:t>
            </a:r>
          </a:p>
          <a:p>
            <a:pPr lvl="1"/>
            <a:r>
              <a:rPr lang="en-US" sz="1600" dirty="0" err="1"/>
              <a:t>i</a:t>
            </a:r>
            <a:r>
              <a:rPr lang="en-US" sz="1600" dirty="0"/>
              <a:t>) Local on-line learning (simple to implement)</a:t>
            </a:r>
          </a:p>
          <a:p>
            <a:pPr lvl="1"/>
            <a:r>
              <a:rPr lang="en-US" sz="1600" dirty="0"/>
              <a:t>ii) Temporal information (bio-inspired)</a:t>
            </a:r>
            <a:br>
              <a:rPr lang="en-US" sz="1600" dirty="0"/>
            </a:b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754B65B-6429-45B1-8073-D91D5D09E5DD}"/>
              </a:ext>
            </a:extLst>
          </p:cNvPr>
          <p:cNvSpPr txBox="1"/>
          <p:nvPr/>
        </p:nvSpPr>
        <p:spPr>
          <a:xfrm>
            <a:off x="4537227" y="3494414"/>
            <a:ext cx="388641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Cons</a:t>
            </a:r>
            <a:r>
              <a:rPr lang="en-US" sz="1600" dirty="0"/>
              <a:t>:</a:t>
            </a:r>
          </a:p>
          <a:p>
            <a:pPr lvl="1"/>
            <a:r>
              <a:rPr lang="en-US" sz="1600" dirty="0"/>
              <a:t>Weak convergence compared to batch training 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2D47F7-9EC1-46A5-BC52-8E1986839A70}"/>
              </a:ext>
            </a:extLst>
          </p:cNvPr>
          <p:cNvSpPr txBox="1"/>
          <p:nvPr/>
        </p:nvSpPr>
        <p:spPr>
          <a:xfrm>
            <a:off x="3728591" y="1553901"/>
            <a:ext cx="308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endParaRPr lang="LID4096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AE677F-3385-4C1D-862B-58ED60832B0F}"/>
              </a:ext>
            </a:extLst>
          </p:cNvPr>
          <p:cNvGrpSpPr/>
          <p:nvPr/>
        </p:nvGrpSpPr>
        <p:grpSpPr>
          <a:xfrm>
            <a:off x="-375581" y="426212"/>
            <a:ext cx="4448452" cy="4344885"/>
            <a:chOff x="-375581" y="426212"/>
            <a:chExt cx="4448452" cy="43448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C79CDF5-A2BD-41EF-A21F-D9CE1B1D4A97}"/>
                </a:ext>
              </a:extLst>
            </p:cNvPr>
            <p:cNvGrpSpPr/>
            <p:nvPr/>
          </p:nvGrpSpPr>
          <p:grpSpPr>
            <a:xfrm>
              <a:off x="-375581" y="426212"/>
              <a:ext cx="4448452" cy="4344885"/>
              <a:chOff x="-375581" y="426212"/>
              <a:chExt cx="4448452" cy="434488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D058975-2F07-4036-9CC1-07C423C1C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2752" y="810915"/>
                <a:ext cx="2782241" cy="2498512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E2A8CC-0A00-43E7-A69E-9AE4A3E57EB5}"/>
                  </a:ext>
                </a:extLst>
              </p:cNvPr>
              <p:cNvSpPr txBox="1"/>
              <p:nvPr/>
            </p:nvSpPr>
            <p:spPr>
              <a:xfrm>
                <a:off x="2822213" y="3055075"/>
                <a:ext cx="1250658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i="0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[Bi Poo 1998]</a:t>
                </a:r>
                <a:endParaRPr lang="LID4096" dirty="0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8ED8D11A-2AE1-408D-995C-A62CFF2BFF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3959" y="2684206"/>
                <a:ext cx="260467" cy="94528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F3CC98ED-181E-4D4B-8C66-32886F1C50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872233" y="2177692"/>
                <a:ext cx="192173" cy="13733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71A2230-EC71-4CDD-8F4E-82A70233164D}"/>
                  </a:ext>
                </a:extLst>
              </p:cNvPr>
              <p:cNvCxnSpPr/>
              <p:nvPr/>
            </p:nvCxnSpPr>
            <p:spPr>
              <a:xfrm>
                <a:off x="385011" y="3841147"/>
                <a:ext cx="83176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466E848-428E-4DED-A89D-925834408C28}"/>
                  </a:ext>
                </a:extLst>
              </p:cNvPr>
              <p:cNvCxnSpPr/>
              <p:nvPr/>
            </p:nvCxnSpPr>
            <p:spPr>
              <a:xfrm>
                <a:off x="398498" y="4038280"/>
                <a:ext cx="83176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B55D42C-E7CA-41AF-8CA7-9AFDCEF0192D}"/>
                  </a:ext>
                </a:extLst>
              </p:cNvPr>
              <p:cNvCxnSpPr/>
              <p:nvPr/>
            </p:nvCxnSpPr>
            <p:spPr>
              <a:xfrm>
                <a:off x="972433" y="3693426"/>
                <a:ext cx="0" cy="14772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27BE561-A84F-4658-BDD7-BE31238A3842}"/>
                  </a:ext>
                </a:extLst>
              </p:cNvPr>
              <p:cNvCxnSpPr/>
              <p:nvPr/>
            </p:nvCxnSpPr>
            <p:spPr>
              <a:xfrm>
                <a:off x="726283" y="3890559"/>
                <a:ext cx="0" cy="147721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CF22EB1-E12D-4BDA-9BAE-D9DF03BFA548}"/>
                  </a:ext>
                </a:extLst>
              </p:cNvPr>
              <p:cNvGrpSpPr/>
              <p:nvPr/>
            </p:nvGrpSpPr>
            <p:grpSpPr>
              <a:xfrm>
                <a:off x="1837365" y="3654198"/>
                <a:ext cx="959506" cy="549641"/>
                <a:chOff x="1837365" y="3654198"/>
                <a:chExt cx="959506" cy="549641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2C92302E-0FDA-4DBB-B0F1-8C7F6F1AABC3}"/>
                    </a:ext>
                  </a:extLst>
                </p:cNvPr>
                <p:cNvCxnSpPr/>
                <p:nvPr/>
              </p:nvCxnSpPr>
              <p:spPr>
                <a:xfrm>
                  <a:off x="1837365" y="3816119"/>
                  <a:ext cx="93213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796CB708-13E2-4AFA-8D04-88DA441D5099}"/>
                    </a:ext>
                  </a:extLst>
                </p:cNvPr>
                <p:cNvCxnSpPr/>
                <p:nvPr/>
              </p:nvCxnSpPr>
              <p:spPr>
                <a:xfrm>
                  <a:off x="1852480" y="4038280"/>
                  <a:ext cx="93213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2A74041-D6F1-4A32-A2D5-C2874FA996C2}"/>
                    </a:ext>
                  </a:extLst>
                </p:cNvPr>
                <p:cNvCxnSpPr/>
                <p:nvPr/>
              </p:nvCxnSpPr>
              <p:spPr>
                <a:xfrm>
                  <a:off x="2065087" y="3654198"/>
                  <a:ext cx="0" cy="166475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BF9EDA1E-9E59-4B11-AD65-89496850BD78}"/>
                    </a:ext>
                  </a:extLst>
                </p:cNvPr>
                <p:cNvCxnSpPr/>
                <p:nvPr/>
              </p:nvCxnSpPr>
              <p:spPr>
                <a:xfrm>
                  <a:off x="2314120" y="3871805"/>
                  <a:ext cx="0" cy="166475"/>
                </a:xfrm>
                <a:prstGeom prst="line">
                  <a:avLst/>
                </a:prstGeom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9D7A0EA3-9FB7-4CA4-8ADF-538FC2B7AFD3}"/>
                    </a:ext>
                  </a:extLst>
                </p:cNvPr>
                <p:cNvCxnSpPr/>
                <p:nvPr/>
              </p:nvCxnSpPr>
              <p:spPr>
                <a:xfrm>
                  <a:off x="1849610" y="4203839"/>
                  <a:ext cx="94726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60AD7A8C-F183-4D58-8CD1-6B5F052DE669}"/>
                  </a:ext>
                </a:extLst>
              </p:cNvPr>
              <p:cNvCxnSpPr/>
              <p:nvPr/>
            </p:nvCxnSpPr>
            <p:spPr>
              <a:xfrm>
                <a:off x="436036" y="4203839"/>
                <a:ext cx="94726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C8337B2-0B29-4B93-9A84-5FBF72CB3BCE}"/>
                  </a:ext>
                </a:extLst>
              </p:cNvPr>
              <p:cNvSpPr txBox="1"/>
              <p:nvPr/>
            </p:nvSpPr>
            <p:spPr>
              <a:xfrm>
                <a:off x="880039" y="4138053"/>
                <a:ext cx="61097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Time</a:t>
                </a:r>
                <a:endParaRPr lang="LID4096" dirty="0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62F8E0B-CF75-4707-AEDA-43F96CB3635C}"/>
                  </a:ext>
                </a:extLst>
              </p:cNvPr>
              <p:cNvSpPr txBox="1"/>
              <p:nvPr/>
            </p:nvSpPr>
            <p:spPr>
              <a:xfrm>
                <a:off x="2284014" y="4138053"/>
                <a:ext cx="61097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Time</a:t>
                </a:r>
                <a:endParaRPr lang="LID4096" dirty="0"/>
              </a:p>
            </p:txBody>
          </p:sp>
          <p:sp>
            <p:nvSpPr>
              <p:cNvPr id="2" name="Arc 1">
                <a:extLst>
                  <a:ext uri="{FF2B5EF4-FFF2-40B4-BE49-F238E27FC236}">
                    <a16:creationId xmlns:a16="http://schemas.microsoft.com/office/drawing/2014/main" id="{0B8405D4-ECDA-4A84-ABFF-0D2FECF7BCF6}"/>
                  </a:ext>
                </a:extLst>
              </p:cNvPr>
              <p:cNvSpPr/>
              <p:nvPr/>
            </p:nvSpPr>
            <p:spPr>
              <a:xfrm rot="10800000">
                <a:off x="1714581" y="426212"/>
                <a:ext cx="1732961" cy="1855524"/>
              </a:xfrm>
              <a:prstGeom prst="arc">
                <a:avLst>
                  <a:gd name="adj1" fmla="val 16089679"/>
                  <a:gd name="adj2" fmla="val 102873"/>
                </a:avLst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E7ABDBA3-530F-4D6B-BBC9-E63D8B6CCF49}"/>
                  </a:ext>
                </a:extLst>
              </p:cNvPr>
              <p:cNvSpPr/>
              <p:nvPr/>
            </p:nvSpPr>
            <p:spPr>
              <a:xfrm>
                <a:off x="-375581" y="2348220"/>
                <a:ext cx="2105992" cy="1051642"/>
              </a:xfrm>
              <a:prstGeom prst="arc">
                <a:avLst>
                  <a:gd name="adj1" fmla="val 17073254"/>
                  <a:gd name="adj2" fmla="val 20717413"/>
                </a:avLst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4A7BD2C-FDA2-4B30-937A-771EC4D3107B}"/>
                  </a:ext>
                </a:extLst>
              </p:cNvPr>
              <p:cNvSpPr txBox="1"/>
              <p:nvPr/>
            </p:nvSpPr>
            <p:spPr>
              <a:xfrm>
                <a:off x="263342" y="4432543"/>
                <a:ext cx="3044217" cy="33855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>
                    <a:solidFill>
                      <a:srgbClr val="505050"/>
                    </a:solidFill>
                    <a:latin typeface="Helvetica" panose="020B0604020202020204" pitchFamily="34" charset="0"/>
                  </a:rPr>
                  <a:t>Cultured hippocampal neurons</a:t>
                </a:r>
                <a:endParaRPr lang="LID4096" sz="160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E099981-A431-4921-BA31-2E6335C08D82}"/>
                  </a:ext>
                </a:extLst>
              </p:cNvPr>
              <p:cNvSpPr txBox="1"/>
              <p:nvPr/>
            </p:nvSpPr>
            <p:spPr>
              <a:xfrm>
                <a:off x="3881" y="3557591"/>
                <a:ext cx="4539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</a:t>
                </a:r>
                <a:endParaRPr lang="LID4096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E65F744-D2EB-45D4-8132-A7013E44A219}"/>
                </a:ext>
              </a:extLst>
            </p:cNvPr>
            <p:cNvSpPr txBox="1"/>
            <p:nvPr/>
          </p:nvSpPr>
          <p:spPr>
            <a:xfrm>
              <a:off x="-21169" y="3810507"/>
              <a:ext cx="55380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POST</a:t>
              </a:r>
              <a:endParaRPr lang="LID4096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2B18ECD-C6F7-4D38-B5C0-3506F1134F21}"/>
              </a:ext>
            </a:extLst>
          </p:cNvPr>
          <p:cNvSpPr txBox="1"/>
          <p:nvPr/>
        </p:nvSpPr>
        <p:spPr>
          <a:xfrm>
            <a:off x="306919" y="4474977"/>
            <a:ext cx="6085864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</a:rPr>
              <a:t>Synapses are dynamics. They undergo conformational changes depending on the input and output spike times.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26168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2D0D3-622F-49A7-83E9-D6946B00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7D869-45A0-4383-A6B4-BF2AD8B3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17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89CE62-586B-41A3-839B-7B5477A3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61585"/>
            <a:ext cx="9042108" cy="461665"/>
          </a:xfrm>
        </p:spPr>
        <p:txBody>
          <a:bodyPr/>
          <a:lstStyle/>
          <a:p>
            <a:r>
              <a:rPr lang="en-US" sz="2700" b="1">
                <a:latin typeface="Arial" panose="020B0604020202020204" pitchFamily="34" charset="0"/>
              </a:rPr>
              <a:t>Leaky-Integrate-And-Fire Neuron: Subthreshold CMOS</a:t>
            </a:r>
            <a:endParaRPr lang="en-GB" sz="27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1ABFE-9785-4115-B134-722700D39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25" y="1031005"/>
            <a:ext cx="1416775" cy="1575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14774-8E9A-4597-AD48-3C516D598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80" y="1031005"/>
            <a:ext cx="4272320" cy="3452168"/>
          </a:xfrm>
          <a:prstGeom prst="rect">
            <a:avLst/>
          </a:prstGeom>
        </p:spPr>
      </p:pic>
      <p:pic>
        <p:nvPicPr>
          <p:cNvPr id="10" name="Picture 9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4BCD841D-7BFE-4C7C-B7C6-7E917C2F0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25" y="2804317"/>
            <a:ext cx="1130592" cy="7499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E430CB-4B02-48A2-84A4-560680E0F2EC}"/>
              </a:ext>
            </a:extLst>
          </p:cNvPr>
          <p:cNvSpPr txBox="1"/>
          <p:nvPr/>
        </p:nvSpPr>
        <p:spPr>
          <a:xfrm>
            <a:off x="5133975" y="3631596"/>
            <a:ext cx="3209925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Carver Mead late 80s coined the term 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neuromorphic engineering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Analog VLSI sub-threshold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7896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2D0D3-622F-49A7-83E9-D6946B00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7D869-45A0-4383-A6B4-BF2AD8B3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18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89CE62-586B-41A3-839B-7B5477A3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935428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Leaky-Integrate-And-Fire Neuron: Subthreshold CMOS</a:t>
            </a:r>
            <a:endParaRPr lang="en-GB" sz="2700" dirty="0"/>
          </a:p>
        </p:txBody>
      </p:sp>
      <p:pic>
        <p:nvPicPr>
          <p:cNvPr id="10" name="Picture 9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4BCD841D-7BFE-4C7C-B7C6-7E917C2F0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25" y="2804317"/>
            <a:ext cx="1130592" cy="7499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E430CB-4B02-48A2-84A4-560680E0F2EC}"/>
              </a:ext>
            </a:extLst>
          </p:cNvPr>
          <p:cNvSpPr txBox="1"/>
          <p:nvPr/>
        </p:nvSpPr>
        <p:spPr>
          <a:xfrm>
            <a:off x="5133975" y="3631596"/>
            <a:ext cx="3209925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Carver Mead late 80s coined the term </a:t>
            </a:r>
            <a:r>
              <a:rPr lang="en-US" b="1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neuromorphic engineering</a:t>
            </a:r>
          </a:p>
          <a:p>
            <a:r>
              <a:rPr lang="en-US">
                <a:solidFill>
                  <a:srgbClr val="222222"/>
                </a:solidFill>
                <a:latin typeface="Arial" panose="020B0604020202020204" pitchFamily="34" charset="0"/>
              </a:rPr>
              <a:t>Analog VLSI sub-threshold</a:t>
            </a:r>
            <a:endParaRPr lang="LID4096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61B60ED-42B3-4A57-8861-E92F4E6C1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2" y="1005621"/>
            <a:ext cx="4706693" cy="3452168"/>
          </a:xfrm>
          <a:prstGeom prst="rect">
            <a:avLst/>
          </a:prstGeom>
        </p:spPr>
      </p:pic>
      <p:pic>
        <p:nvPicPr>
          <p:cNvPr id="11" name="Picture 10" descr="A picture containing text, weapon, clipart&#10;&#10;Description automatically generated">
            <a:extLst>
              <a:ext uri="{FF2B5EF4-FFF2-40B4-BE49-F238E27FC236}">
                <a16:creationId xmlns:a16="http://schemas.microsoft.com/office/drawing/2014/main" id="{CA78EAA1-05AD-46BC-AE41-D62E9DBE0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25" y="1007104"/>
            <a:ext cx="2814759" cy="1575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03FDAF-A370-49B7-9519-194EAE6141FF}"/>
              </a:ext>
            </a:extLst>
          </p:cNvPr>
          <p:cNvSpPr txBox="1"/>
          <p:nvPr/>
        </p:nvSpPr>
        <p:spPr>
          <a:xfrm>
            <a:off x="955341" y="444465"/>
            <a:ext cx="7228530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1. Build neuromorphic circuits </a:t>
            </a:r>
            <a:r>
              <a:rPr lang="en-US" sz="1600" b="1" dirty="0"/>
              <a:t>to reverse engineering the brain (understand)</a:t>
            </a:r>
          </a:p>
          <a:p>
            <a:r>
              <a:rPr lang="en-US" sz="1600" dirty="0">
                <a:latin typeface="Arial" panose="020B0604020202020204" pitchFamily="34" charset="0"/>
              </a:rPr>
              <a:t>2. </a:t>
            </a:r>
            <a:r>
              <a:rPr lang="en-US" sz="1600" dirty="0"/>
              <a:t>Reverse engineer the brain </a:t>
            </a:r>
            <a:r>
              <a:rPr lang="en-US" sz="1600" b="1" dirty="0"/>
              <a:t>to build efficient neural processing systems (apply)</a:t>
            </a:r>
            <a:endParaRPr lang="en-US" sz="16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2D0D3-622F-49A7-83E9-D6946B00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7D869-45A0-4383-A6B4-BF2AD8B3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19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89CE62-586B-41A3-839B-7B5477A3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>
                <a:latin typeface="Arial" panose="020B0604020202020204" pitchFamily="34" charset="0"/>
              </a:rPr>
              <a:t>Neuromorphic Analog Systems</a:t>
            </a:r>
            <a:endParaRPr lang="en-GB" sz="2700"/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29C542CE-E6EA-4399-9A4C-0DBC96B67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8" y="595979"/>
            <a:ext cx="4502762" cy="3972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878542-5BB7-4DC9-BA83-F4773003C420}"/>
              </a:ext>
            </a:extLst>
          </p:cNvPr>
          <p:cNvSpPr txBox="1"/>
          <p:nvPr/>
        </p:nvSpPr>
        <p:spPr>
          <a:xfrm>
            <a:off x="101892" y="4498707"/>
            <a:ext cx="235807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Qiao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N et al 2015]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B0A229-6362-433D-8E0D-0DF79ED0B2E0}"/>
              </a:ext>
            </a:extLst>
          </p:cNvPr>
          <p:cNvSpPr txBox="1"/>
          <p:nvPr/>
        </p:nvSpPr>
        <p:spPr>
          <a:xfrm>
            <a:off x="5165375" y="417658"/>
            <a:ext cx="36899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Subthreshold analog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Current domain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Few (~2pJ) per spike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A68B75-C72D-43F6-837F-881FC05CA727}"/>
              </a:ext>
            </a:extLst>
          </p:cNvPr>
          <p:cNvSpPr txBox="1"/>
          <p:nvPr/>
        </p:nvSpPr>
        <p:spPr>
          <a:xfrm>
            <a:off x="5165375" y="1228018"/>
            <a:ext cx="3778098" cy="206210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Pros: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Bio-realistic: adaptive exponential integrate-and-fire-neuron model (non-linear)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Exhibit bio-realistic behaviors (e.g., adaptation, bursting)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Asynchronous (event-driven), no clock!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24B97-98E9-4831-9642-30E772E979A3}"/>
              </a:ext>
            </a:extLst>
          </p:cNvPr>
          <p:cNvSpPr txBox="1"/>
          <p:nvPr/>
        </p:nvSpPr>
        <p:spPr>
          <a:xfrm>
            <a:off x="5165375" y="3402403"/>
            <a:ext cx="3778098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Mismatch (transistor to transistor)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Parameter variations (neurons to neurons)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04013365-61CA-4383-8736-23115213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2" y="669891"/>
            <a:ext cx="4898980" cy="380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1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3E29E761-FBFE-40D9-BB24-52B113092AB4}"/>
              </a:ext>
            </a:extLst>
          </p:cNvPr>
          <p:cNvSpPr/>
          <p:nvPr/>
        </p:nvSpPr>
        <p:spPr>
          <a:xfrm>
            <a:off x="5782733" y="2115504"/>
            <a:ext cx="2221654" cy="2092425"/>
          </a:xfrm>
          <a:prstGeom prst="ellipse">
            <a:avLst/>
          </a:prstGeom>
          <a:solidFill>
            <a:srgbClr val="C81919">
              <a:alpha val="18824"/>
            </a:srgbClr>
          </a:solidFill>
          <a:ln>
            <a:solidFill>
              <a:schemeClr val="accent6">
                <a:alpha val="3882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D5DD195-7C44-4973-B130-B23B464DD929}"/>
              </a:ext>
            </a:extLst>
          </p:cNvPr>
          <p:cNvSpPr/>
          <p:nvPr/>
        </p:nvSpPr>
        <p:spPr>
          <a:xfrm>
            <a:off x="5086773" y="1061807"/>
            <a:ext cx="2126827" cy="2125557"/>
          </a:xfrm>
          <a:prstGeom prst="ellipse">
            <a:avLst/>
          </a:prstGeom>
          <a:solidFill>
            <a:srgbClr val="92D050">
              <a:alpha val="18824"/>
            </a:srgbClr>
          </a:solidFill>
          <a:ln>
            <a:solidFill>
              <a:schemeClr val="accent6">
                <a:alpha val="3882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B37078-2D72-410D-A070-B197C349898E}"/>
              </a:ext>
            </a:extLst>
          </p:cNvPr>
          <p:cNvSpPr/>
          <p:nvPr/>
        </p:nvSpPr>
        <p:spPr>
          <a:xfrm>
            <a:off x="6582833" y="1061807"/>
            <a:ext cx="2174241" cy="2125557"/>
          </a:xfrm>
          <a:prstGeom prst="ellipse">
            <a:avLst/>
          </a:prstGeom>
          <a:solidFill>
            <a:schemeClr val="bg2">
              <a:lumMod val="20000"/>
              <a:lumOff val="80000"/>
              <a:alpha val="18824"/>
            </a:schemeClr>
          </a:solidFill>
          <a:ln>
            <a:solidFill>
              <a:schemeClr val="accent6">
                <a:alpha val="3882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67290D-E8E1-4B15-9412-A68387D295A1}"/>
              </a:ext>
            </a:extLst>
          </p:cNvPr>
          <p:cNvSpPr/>
          <p:nvPr/>
        </p:nvSpPr>
        <p:spPr>
          <a:xfrm rot="1885309">
            <a:off x="6885170" y="2292895"/>
            <a:ext cx="1053949" cy="821974"/>
          </a:xfrm>
          <a:prstGeom prst="ellipse">
            <a:avLst/>
          </a:prstGeom>
          <a:solidFill>
            <a:srgbClr val="FF9A00">
              <a:alpha val="5098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C9DC0B9-139A-7AD7-0C1D-E1C91F4A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7" y="45735"/>
            <a:ext cx="8077418" cy="732238"/>
          </a:xfrm>
        </p:spPr>
        <p:txBody>
          <a:bodyPr/>
          <a:lstStyle/>
          <a:p>
            <a:r>
              <a:rPr lang="en-US" sz="2800" b="1" dirty="0"/>
              <a:t>Intelligent Architectures</a:t>
            </a:r>
            <a:br>
              <a:rPr lang="en-GB" sz="2800" b="1" dirty="0"/>
            </a:br>
            <a:endParaRPr lang="en-US" sz="270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2" y="4568400"/>
            <a:ext cx="1114424" cy="572286"/>
          </a:xfrm>
        </p:spPr>
        <p:txBody>
          <a:bodyPr vert="horz" lIns="75600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C194BDB0-F4EA-4DD6-8281-CCE2440D0CE0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429E5-1127-4DF3-AF60-2705B8819464}"/>
              </a:ext>
            </a:extLst>
          </p:cNvPr>
          <p:cNvSpPr txBox="1"/>
          <p:nvPr/>
        </p:nvSpPr>
        <p:spPr>
          <a:xfrm>
            <a:off x="79157" y="1348156"/>
            <a:ext cx="582878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Hardware accelerators.</a:t>
            </a:r>
          </a:p>
          <a:p>
            <a:pPr marL="514350" indent="-514350" algn="l">
              <a:buFont typeface="+mj-lt"/>
              <a:buAutoNum type="arabicPeriod"/>
            </a:pPr>
            <a:endParaRPr lang="en-US" sz="2000" dirty="0">
              <a:latin typeface="Lato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Network Compression.</a:t>
            </a:r>
          </a:p>
          <a:p>
            <a:pPr marL="514350" indent="-514350" algn="l">
              <a:buFont typeface="+mj-lt"/>
              <a:buAutoNum type="arabicPeriod"/>
            </a:pPr>
            <a:endParaRPr lang="en-US" sz="2000" dirty="0">
              <a:latin typeface="Lato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New Networks Architectures.</a:t>
            </a:r>
          </a:p>
          <a:p>
            <a:pPr marL="514350" indent="-514350" algn="l">
              <a:buFont typeface="+mj-lt"/>
              <a:buAutoNum type="arabicPeriod"/>
            </a:pPr>
            <a:endParaRPr lang="en-US" sz="2000" b="0" i="0" dirty="0">
              <a:effectLst/>
              <a:latin typeface="Arial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</a:rPr>
              <a:t>New Hardware Design Styles.</a:t>
            </a:r>
          </a:p>
          <a:p>
            <a:pPr marL="514350" indent="-514350" algn="l">
              <a:buFont typeface="+mj-lt"/>
              <a:buAutoNum type="arabicPeriod"/>
            </a:pPr>
            <a:endParaRPr lang="en-US" sz="2000" dirty="0">
              <a:latin typeface="Lato" panose="020B0604020202020204" pitchFamily="34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000" b="1" i="0" dirty="0">
                <a:effectLst/>
                <a:highlight>
                  <a:srgbClr val="FF9A00"/>
                </a:highlight>
                <a:latin typeface="Arial" panose="020B0604020202020204" pitchFamily="34" charset="0"/>
              </a:rPr>
              <a:t>Unconventional Brain-</a:t>
            </a:r>
            <a:r>
              <a:rPr lang="en-US" sz="2000" b="1" dirty="0">
                <a:highlight>
                  <a:srgbClr val="FF9A00"/>
                </a:highlight>
                <a:latin typeface="Arial" panose="020B0604020202020204" pitchFamily="34" charset="0"/>
              </a:rPr>
              <a:t>Inspired Architectures (Spiking Neural Networks)</a:t>
            </a:r>
            <a:endParaRPr lang="LID4096" sz="2000" dirty="0">
              <a:highlight>
                <a:srgbClr val="FF9A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643007-4D0F-4AF4-B2FB-FCE020ACF3C5}"/>
              </a:ext>
            </a:extLst>
          </p:cNvPr>
          <p:cNvSpPr txBox="1"/>
          <p:nvPr/>
        </p:nvSpPr>
        <p:spPr>
          <a:xfrm>
            <a:off x="0" y="491049"/>
            <a:ext cx="5536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</a:rPr>
              <a:t>The main challenge is lessening the computational burden for running AI</a:t>
            </a:r>
            <a:endParaRPr lang="LID4096" sz="1400" b="1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2BA22D70-77C3-402B-81A7-8DD7A5C7EE2C}"/>
              </a:ext>
            </a:extLst>
          </p:cNvPr>
          <p:cNvSpPr txBox="1">
            <a:spLocks/>
          </p:cNvSpPr>
          <p:nvPr/>
        </p:nvSpPr>
        <p:spPr>
          <a:xfrm>
            <a:off x="1114426" y="4564686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/>
              <a:t>Spike-based computing for edge AI – F. Corradi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FF5BF5-AA85-4515-8726-5CA2256DFEAD}"/>
              </a:ext>
            </a:extLst>
          </p:cNvPr>
          <p:cNvSpPr txBox="1"/>
          <p:nvPr/>
        </p:nvSpPr>
        <p:spPr>
          <a:xfrm rot="19770556">
            <a:off x="5161964" y="1706133"/>
            <a:ext cx="14446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Machine Learning</a:t>
            </a:r>
            <a:endParaRPr lang="LID4096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96507B-FFF5-4C3A-8429-69740A0CE92E}"/>
              </a:ext>
            </a:extLst>
          </p:cNvPr>
          <p:cNvSpPr txBox="1"/>
          <p:nvPr/>
        </p:nvSpPr>
        <p:spPr>
          <a:xfrm>
            <a:off x="6295125" y="3328296"/>
            <a:ext cx="119687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Competitive Computer Architectures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40A54-C03B-465A-95FE-64D34BC2C46E}"/>
              </a:ext>
            </a:extLst>
          </p:cNvPr>
          <p:cNvSpPr txBox="1"/>
          <p:nvPr/>
        </p:nvSpPr>
        <p:spPr>
          <a:xfrm rot="2021865">
            <a:off x="7061799" y="1706133"/>
            <a:ext cx="17330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Brain-inspired models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61B553-38FE-4622-9E2C-CCE6B5428E84}"/>
              </a:ext>
            </a:extLst>
          </p:cNvPr>
          <p:cNvSpPr txBox="1"/>
          <p:nvPr/>
        </p:nvSpPr>
        <p:spPr>
          <a:xfrm>
            <a:off x="7209020" y="2671457"/>
            <a:ext cx="612578" cy="300082"/>
          </a:xfrm>
          <a:prstGeom prst="rect">
            <a:avLst/>
          </a:prstGeom>
          <a:solidFill>
            <a:srgbClr val="FF9A00">
              <a:alpha val="47843"/>
            </a:srgbClr>
          </a:solidFill>
          <a:ln>
            <a:solidFill>
              <a:srgbClr val="FF9A00">
                <a:alpha val="0"/>
              </a:srgb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SNN</a:t>
            </a:r>
            <a:endParaRPr lang="LID4096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40678C-158C-49CF-AC87-72C72D8A6CD3}"/>
              </a:ext>
            </a:extLst>
          </p:cNvPr>
          <p:cNvSpPr/>
          <p:nvPr/>
        </p:nvSpPr>
        <p:spPr>
          <a:xfrm rot="169367">
            <a:off x="6649198" y="2123491"/>
            <a:ext cx="546018" cy="700815"/>
          </a:xfrm>
          <a:prstGeom prst="ellipse">
            <a:avLst/>
          </a:prstGeom>
          <a:solidFill>
            <a:srgbClr val="FFFFFF">
              <a:alpha val="34902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5A5306E-34A2-4002-A2E9-2738E32E8887}"/>
              </a:ext>
            </a:extLst>
          </p:cNvPr>
          <p:cNvSpPr/>
          <p:nvPr/>
        </p:nvSpPr>
        <p:spPr>
          <a:xfrm rot="5400000">
            <a:off x="6353630" y="1558308"/>
            <a:ext cx="1079859" cy="24946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E5A722-2C10-4BAF-BF66-08C9E55A47F6}"/>
              </a:ext>
            </a:extLst>
          </p:cNvPr>
          <p:cNvSpPr txBox="1"/>
          <p:nvPr/>
        </p:nvSpPr>
        <p:spPr>
          <a:xfrm>
            <a:off x="6295125" y="840325"/>
            <a:ext cx="1196870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Deep Learning Accelerators</a:t>
            </a:r>
            <a:endParaRPr lang="LID4096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B45420-95FD-4D28-84E5-62E0D0B0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54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32">
            <a:extLst>
              <a:ext uri="{FF2B5EF4-FFF2-40B4-BE49-F238E27FC236}">
                <a16:creationId xmlns:a16="http://schemas.microsoft.com/office/drawing/2014/main" id="{5FADFB81-863E-4753-AECB-7E39B73DAD4B}"/>
              </a:ext>
            </a:extLst>
          </p:cNvPr>
          <p:cNvSpPr/>
          <p:nvPr/>
        </p:nvSpPr>
        <p:spPr>
          <a:xfrm>
            <a:off x="464344" y="1037377"/>
            <a:ext cx="3621520" cy="270448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2D0D3-622F-49A7-83E9-D6946B00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7D869-45A0-4383-A6B4-BF2AD8B3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20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89CE62-586B-41A3-839B-7B5477A3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Neuromorphic Analog Architectures</a:t>
            </a:r>
            <a:endParaRPr lang="en-GB" sz="27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138FB5-9470-496F-AAA3-0C70B88FC8A7}"/>
              </a:ext>
            </a:extLst>
          </p:cNvPr>
          <p:cNvSpPr txBox="1"/>
          <p:nvPr/>
        </p:nvSpPr>
        <p:spPr>
          <a:xfrm>
            <a:off x="0" y="51563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latin typeface="Arial" panose="020B0604020202020204" pitchFamily="34" charset="0"/>
              </a:rPr>
              <a:t>Typical neuromorphic analog (mixed-signal) architecture</a:t>
            </a:r>
            <a:endParaRPr lang="LID4096" sz="1800" dirty="0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04C1FD0B-04DB-40A6-95AF-BAC9D7A6EC19}"/>
              </a:ext>
            </a:extLst>
          </p:cNvPr>
          <p:cNvSpPr/>
          <p:nvPr/>
        </p:nvSpPr>
        <p:spPr>
          <a:xfrm>
            <a:off x="3833759" y="3354830"/>
            <a:ext cx="1475062" cy="1178985"/>
          </a:xfrm>
          <a:prstGeom prst="round2Diag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CE17E1-FE44-4CB6-9ABE-A051AC858DB4}"/>
              </a:ext>
            </a:extLst>
          </p:cNvPr>
          <p:cNvCxnSpPr/>
          <p:nvPr/>
        </p:nvCxnSpPr>
        <p:spPr>
          <a:xfrm flipV="1">
            <a:off x="1787751" y="4080258"/>
            <a:ext cx="0" cy="229546"/>
          </a:xfrm>
          <a:prstGeom prst="straightConnector1">
            <a:avLst/>
          </a:prstGeom>
          <a:ln w="3175" cmpd="sng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54">
            <a:extLst>
              <a:ext uri="{FF2B5EF4-FFF2-40B4-BE49-F238E27FC236}">
                <a16:creationId xmlns:a16="http://schemas.microsoft.com/office/drawing/2014/main" id="{2566069C-14CE-4AF5-989C-7B5039CB1C13}"/>
              </a:ext>
            </a:extLst>
          </p:cNvPr>
          <p:cNvSpPr txBox="1"/>
          <p:nvPr/>
        </p:nvSpPr>
        <p:spPr>
          <a:xfrm>
            <a:off x="1782918" y="4145125"/>
            <a:ext cx="1242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Inputs Spikes</a:t>
            </a:r>
            <a:endParaRPr lang="en-GB" sz="1200" dirty="0" err="1"/>
          </a:p>
        </p:txBody>
      </p:sp>
      <p:sp>
        <p:nvSpPr>
          <p:cNvPr id="17" name="TextBox 55">
            <a:extLst>
              <a:ext uri="{FF2B5EF4-FFF2-40B4-BE49-F238E27FC236}">
                <a16:creationId xmlns:a16="http://schemas.microsoft.com/office/drawing/2014/main" id="{C3685FE5-7836-442D-BE63-7854725EE53B}"/>
              </a:ext>
            </a:extLst>
          </p:cNvPr>
          <p:cNvSpPr txBox="1"/>
          <p:nvPr/>
        </p:nvSpPr>
        <p:spPr>
          <a:xfrm>
            <a:off x="3170427" y="2373918"/>
            <a:ext cx="1242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Encode</a:t>
            </a:r>
            <a:endParaRPr lang="en-GB" sz="1200" dirty="0" err="1"/>
          </a:p>
        </p:txBody>
      </p:sp>
      <p:sp>
        <p:nvSpPr>
          <p:cNvPr id="18" name="Flowchart: Manual Operation 17">
            <a:extLst>
              <a:ext uri="{FF2B5EF4-FFF2-40B4-BE49-F238E27FC236}">
                <a16:creationId xmlns:a16="http://schemas.microsoft.com/office/drawing/2014/main" id="{FC67A6E8-9325-4461-B091-4473015AB93D}"/>
              </a:ext>
            </a:extLst>
          </p:cNvPr>
          <p:cNvSpPr/>
          <p:nvPr/>
        </p:nvSpPr>
        <p:spPr>
          <a:xfrm rot="16200000">
            <a:off x="2963657" y="1296490"/>
            <a:ext cx="363094" cy="255650"/>
          </a:xfrm>
          <a:prstGeom prst="flowChartManualOperation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19" name="Flowchart: Manual Operation 18">
            <a:extLst>
              <a:ext uri="{FF2B5EF4-FFF2-40B4-BE49-F238E27FC236}">
                <a16:creationId xmlns:a16="http://schemas.microsoft.com/office/drawing/2014/main" id="{A7B85985-8990-4276-997C-BD8CF9F1FA47}"/>
              </a:ext>
            </a:extLst>
          </p:cNvPr>
          <p:cNvSpPr/>
          <p:nvPr/>
        </p:nvSpPr>
        <p:spPr>
          <a:xfrm rot="16200000">
            <a:off x="2963657" y="1707185"/>
            <a:ext cx="363094" cy="255650"/>
          </a:xfrm>
          <a:prstGeom prst="flowChartManualOperation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20" name="Flowchart: Manual Operation 19">
            <a:extLst>
              <a:ext uri="{FF2B5EF4-FFF2-40B4-BE49-F238E27FC236}">
                <a16:creationId xmlns:a16="http://schemas.microsoft.com/office/drawing/2014/main" id="{ECBA56AA-A1AC-46BA-9571-1542CE30D97A}"/>
              </a:ext>
            </a:extLst>
          </p:cNvPr>
          <p:cNvSpPr/>
          <p:nvPr/>
        </p:nvSpPr>
        <p:spPr>
          <a:xfrm rot="16200000">
            <a:off x="2963657" y="2118890"/>
            <a:ext cx="363094" cy="255650"/>
          </a:xfrm>
          <a:prstGeom prst="flowChartManualOperation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/>
          </a:p>
        </p:txBody>
      </p:sp>
      <p:sp>
        <p:nvSpPr>
          <p:cNvPr id="21" name="Flowchart: Manual Operation 20">
            <a:extLst>
              <a:ext uri="{FF2B5EF4-FFF2-40B4-BE49-F238E27FC236}">
                <a16:creationId xmlns:a16="http://schemas.microsoft.com/office/drawing/2014/main" id="{02E3FF5A-866B-4521-9DBA-0BD44E5832E4}"/>
              </a:ext>
            </a:extLst>
          </p:cNvPr>
          <p:cNvSpPr/>
          <p:nvPr/>
        </p:nvSpPr>
        <p:spPr>
          <a:xfrm rot="16200000">
            <a:off x="2963657" y="2860485"/>
            <a:ext cx="363094" cy="255650"/>
          </a:xfrm>
          <a:prstGeom prst="flowChartManualOperation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22" name="Flowchart: Manual Operation 21">
            <a:extLst>
              <a:ext uri="{FF2B5EF4-FFF2-40B4-BE49-F238E27FC236}">
                <a16:creationId xmlns:a16="http://schemas.microsoft.com/office/drawing/2014/main" id="{99CAB6E5-4872-4301-9845-57BE2D0F79A6}"/>
              </a:ext>
            </a:extLst>
          </p:cNvPr>
          <p:cNvSpPr/>
          <p:nvPr/>
        </p:nvSpPr>
        <p:spPr>
          <a:xfrm rot="16200000">
            <a:off x="2963657" y="3272191"/>
            <a:ext cx="363094" cy="255650"/>
          </a:xfrm>
          <a:prstGeom prst="flowChartManualOperation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2DB4FC-14C6-41FE-8266-287BAFD4BCEB}"/>
              </a:ext>
            </a:extLst>
          </p:cNvPr>
          <p:cNvSpPr/>
          <p:nvPr/>
        </p:nvSpPr>
        <p:spPr>
          <a:xfrm>
            <a:off x="2488817" y="1283273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20CBE61-72F4-4F20-B378-90A13650A899}"/>
              </a:ext>
            </a:extLst>
          </p:cNvPr>
          <p:cNvSpPr/>
          <p:nvPr/>
        </p:nvSpPr>
        <p:spPr>
          <a:xfrm>
            <a:off x="1960255" y="1283096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7DCECE-0F05-49FE-9F42-641740BBC664}"/>
              </a:ext>
            </a:extLst>
          </p:cNvPr>
          <p:cNvSpPr/>
          <p:nvPr/>
        </p:nvSpPr>
        <p:spPr>
          <a:xfrm>
            <a:off x="1431693" y="1283096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D01D525-0446-4E1C-9673-94A903BAA7D3}"/>
              </a:ext>
            </a:extLst>
          </p:cNvPr>
          <p:cNvSpPr/>
          <p:nvPr/>
        </p:nvSpPr>
        <p:spPr>
          <a:xfrm>
            <a:off x="675650" y="1283972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DF98D04-1AFD-4F03-8C99-34690FAEFFC0}"/>
              </a:ext>
            </a:extLst>
          </p:cNvPr>
          <p:cNvCxnSpPr>
            <a:stCxn id="26" idx="2"/>
          </p:cNvCxnSpPr>
          <p:nvPr/>
        </p:nvCxnSpPr>
        <p:spPr>
          <a:xfrm flipH="1">
            <a:off x="936588" y="1581008"/>
            <a:ext cx="3343" cy="209337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6A331D5-193D-4B45-8553-1679B81ABE00}"/>
              </a:ext>
            </a:extLst>
          </p:cNvPr>
          <p:cNvSpPr/>
          <p:nvPr/>
        </p:nvSpPr>
        <p:spPr>
          <a:xfrm>
            <a:off x="675650" y="1687367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863E3EE-ADC1-4C7D-B366-C96AFED4EF19}"/>
              </a:ext>
            </a:extLst>
          </p:cNvPr>
          <p:cNvSpPr/>
          <p:nvPr/>
        </p:nvSpPr>
        <p:spPr>
          <a:xfrm>
            <a:off x="675650" y="2083764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95D73DA-3E8F-45EF-BECA-10A1D99D7146}"/>
              </a:ext>
            </a:extLst>
          </p:cNvPr>
          <p:cNvSpPr/>
          <p:nvPr/>
        </p:nvSpPr>
        <p:spPr>
          <a:xfrm>
            <a:off x="675650" y="2858003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83DE0F-890D-43C9-B68F-CFBB8F3538BE}"/>
              </a:ext>
            </a:extLst>
          </p:cNvPr>
          <p:cNvSpPr/>
          <p:nvPr/>
        </p:nvSpPr>
        <p:spPr>
          <a:xfrm>
            <a:off x="675650" y="3240827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FF2BAC-D00C-400C-8E7D-92CAF585EAC7}"/>
              </a:ext>
            </a:extLst>
          </p:cNvPr>
          <p:cNvCxnSpPr/>
          <p:nvPr/>
        </p:nvCxnSpPr>
        <p:spPr>
          <a:xfrm flipH="1">
            <a:off x="1698351" y="1581008"/>
            <a:ext cx="3343" cy="209337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63BD20-4F99-436B-BDEE-5D7EEF600718}"/>
              </a:ext>
            </a:extLst>
          </p:cNvPr>
          <p:cNvCxnSpPr/>
          <p:nvPr/>
        </p:nvCxnSpPr>
        <p:spPr>
          <a:xfrm flipH="1">
            <a:off x="2219521" y="1561572"/>
            <a:ext cx="3343" cy="209337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35E3B45-9102-4025-B72F-8BBEBBB8DC1B}"/>
              </a:ext>
            </a:extLst>
          </p:cNvPr>
          <p:cNvCxnSpPr/>
          <p:nvPr/>
        </p:nvCxnSpPr>
        <p:spPr>
          <a:xfrm flipH="1">
            <a:off x="2733865" y="1582979"/>
            <a:ext cx="3343" cy="209337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971DEFA-4E85-4F90-A24F-3D244C57786B}"/>
              </a:ext>
            </a:extLst>
          </p:cNvPr>
          <p:cNvSpPr/>
          <p:nvPr/>
        </p:nvSpPr>
        <p:spPr>
          <a:xfrm>
            <a:off x="2488817" y="1686668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181E409-10F5-422F-A380-AF4F5FDDA1CD}"/>
              </a:ext>
            </a:extLst>
          </p:cNvPr>
          <p:cNvSpPr/>
          <p:nvPr/>
        </p:nvSpPr>
        <p:spPr>
          <a:xfrm>
            <a:off x="1960255" y="1686492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FCE2B38-4CFA-464B-84A8-DA5D5569ED18}"/>
              </a:ext>
            </a:extLst>
          </p:cNvPr>
          <p:cNvSpPr/>
          <p:nvPr/>
        </p:nvSpPr>
        <p:spPr>
          <a:xfrm>
            <a:off x="1431693" y="1686492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37B8056-8833-4B1C-A465-89F234CE26E3}"/>
              </a:ext>
            </a:extLst>
          </p:cNvPr>
          <p:cNvSpPr/>
          <p:nvPr/>
        </p:nvSpPr>
        <p:spPr>
          <a:xfrm>
            <a:off x="2488817" y="2083065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D67E326-E027-40F3-9FDA-6B84FED06821}"/>
              </a:ext>
            </a:extLst>
          </p:cNvPr>
          <p:cNvSpPr/>
          <p:nvPr/>
        </p:nvSpPr>
        <p:spPr>
          <a:xfrm>
            <a:off x="1960255" y="2082889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08965AF-6145-423A-974D-AE0F1B213F22}"/>
              </a:ext>
            </a:extLst>
          </p:cNvPr>
          <p:cNvSpPr/>
          <p:nvPr/>
        </p:nvSpPr>
        <p:spPr>
          <a:xfrm>
            <a:off x="1431693" y="2082889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A39A95A-652C-4EC6-882A-EF7C481ACA40}"/>
              </a:ext>
            </a:extLst>
          </p:cNvPr>
          <p:cNvSpPr/>
          <p:nvPr/>
        </p:nvSpPr>
        <p:spPr>
          <a:xfrm>
            <a:off x="2488817" y="2857304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3D2B96A-868B-489C-A88F-58044F037885}"/>
              </a:ext>
            </a:extLst>
          </p:cNvPr>
          <p:cNvSpPr/>
          <p:nvPr/>
        </p:nvSpPr>
        <p:spPr>
          <a:xfrm>
            <a:off x="1960255" y="2857128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AA06E1-4284-4124-9A91-D21947230291}"/>
              </a:ext>
            </a:extLst>
          </p:cNvPr>
          <p:cNvSpPr/>
          <p:nvPr/>
        </p:nvSpPr>
        <p:spPr>
          <a:xfrm>
            <a:off x="1431693" y="2857128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1791A6B-6BAD-4D9A-891B-57AAF587CEA0}"/>
              </a:ext>
            </a:extLst>
          </p:cNvPr>
          <p:cNvSpPr/>
          <p:nvPr/>
        </p:nvSpPr>
        <p:spPr>
          <a:xfrm>
            <a:off x="2488817" y="3240128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17DC71B-2025-42A1-9BD0-15EBD92768F4}"/>
              </a:ext>
            </a:extLst>
          </p:cNvPr>
          <p:cNvSpPr/>
          <p:nvPr/>
        </p:nvSpPr>
        <p:spPr>
          <a:xfrm>
            <a:off x="1960255" y="3239952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3815E6E-792D-475D-B9D1-B82E45399221}"/>
              </a:ext>
            </a:extLst>
          </p:cNvPr>
          <p:cNvSpPr/>
          <p:nvPr/>
        </p:nvSpPr>
        <p:spPr>
          <a:xfrm>
            <a:off x="1431693" y="3239952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3AB45CD-1E4F-46DD-9843-AAC0994A2001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3273030" y="1424315"/>
            <a:ext cx="16585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ACFB737-F237-4B4F-BB1D-050A5886166A}"/>
              </a:ext>
            </a:extLst>
          </p:cNvPr>
          <p:cNvCxnSpPr>
            <a:cxnSpLocks/>
          </p:cNvCxnSpPr>
          <p:nvPr/>
        </p:nvCxnSpPr>
        <p:spPr>
          <a:xfrm>
            <a:off x="3283769" y="1843699"/>
            <a:ext cx="16585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325BBB8-A54D-4EA7-BEF2-73CC3837A226}"/>
              </a:ext>
            </a:extLst>
          </p:cNvPr>
          <p:cNvCxnSpPr>
            <a:cxnSpLocks/>
          </p:cNvCxnSpPr>
          <p:nvPr/>
        </p:nvCxnSpPr>
        <p:spPr>
          <a:xfrm>
            <a:off x="3273030" y="2254554"/>
            <a:ext cx="16585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614069B-F11B-4C58-B564-CC86CD30B79C}"/>
              </a:ext>
            </a:extLst>
          </p:cNvPr>
          <p:cNvCxnSpPr>
            <a:cxnSpLocks/>
          </p:cNvCxnSpPr>
          <p:nvPr/>
        </p:nvCxnSpPr>
        <p:spPr>
          <a:xfrm>
            <a:off x="3283769" y="2980933"/>
            <a:ext cx="16585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9E19E7E-471F-4C07-98D4-91D916D3A0DF}"/>
              </a:ext>
            </a:extLst>
          </p:cNvPr>
          <p:cNvCxnSpPr>
            <a:cxnSpLocks/>
          </p:cNvCxnSpPr>
          <p:nvPr/>
        </p:nvCxnSpPr>
        <p:spPr>
          <a:xfrm>
            <a:off x="3283769" y="3401118"/>
            <a:ext cx="16585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64">
            <a:extLst>
              <a:ext uri="{FF2B5EF4-FFF2-40B4-BE49-F238E27FC236}">
                <a16:creationId xmlns:a16="http://schemas.microsoft.com/office/drawing/2014/main" id="{50CCF4BD-9630-46FB-B0DA-71E70CAD9F14}"/>
              </a:ext>
            </a:extLst>
          </p:cNvPr>
          <p:cNvSpPr txBox="1"/>
          <p:nvPr/>
        </p:nvSpPr>
        <p:spPr>
          <a:xfrm>
            <a:off x="2979343" y="1308079"/>
            <a:ext cx="303989" cy="22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1</a:t>
            </a:r>
            <a:endParaRPr lang="en-GB" sz="1200" dirty="0" err="1"/>
          </a:p>
        </p:txBody>
      </p:sp>
      <p:sp>
        <p:nvSpPr>
          <p:cNvPr id="53" name="TextBox 65">
            <a:extLst>
              <a:ext uri="{FF2B5EF4-FFF2-40B4-BE49-F238E27FC236}">
                <a16:creationId xmlns:a16="http://schemas.microsoft.com/office/drawing/2014/main" id="{D4B136D7-7AA1-4FCC-AE0E-D34262FAA543}"/>
              </a:ext>
            </a:extLst>
          </p:cNvPr>
          <p:cNvSpPr txBox="1"/>
          <p:nvPr/>
        </p:nvSpPr>
        <p:spPr>
          <a:xfrm>
            <a:off x="2985202" y="1722599"/>
            <a:ext cx="303989" cy="22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2</a:t>
            </a:r>
            <a:endParaRPr lang="en-GB" sz="1200" dirty="0" err="1"/>
          </a:p>
        </p:txBody>
      </p:sp>
      <p:sp>
        <p:nvSpPr>
          <p:cNvPr id="54" name="TextBox 66">
            <a:extLst>
              <a:ext uri="{FF2B5EF4-FFF2-40B4-BE49-F238E27FC236}">
                <a16:creationId xmlns:a16="http://schemas.microsoft.com/office/drawing/2014/main" id="{D8A7F3EE-911F-4411-A290-D1164EB5CF23}"/>
              </a:ext>
            </a:extLst>
          </p:cNvPr>
          <p:cNvSpPr txBox="1"/>
          <p:nvPr/>
        </p:nvSpPr>
        <p:spPr>
          <a:xfrm>
            <a:off x="2979343" y="2136903"/>
            <a:ext cx="303989" cy="22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3</a:t>
            </a:r>
            <a:endParaRPr lang="en-GB" sz="1200" dirty="0" err="1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91D54F0-9B1E-4A6E-86D7-CCB1095285CE}"/>
              </a:ext>
            </a:extLst>
          </p:cNvPr>
          <p:cNvCxnSpPr>
            <a:cxnSpLocks/>
          </p:cNvCxnSpPr>
          <p:nvPr/>
        </p:nvCxnSpPr>
        <p:spPr>
          <a:xfrm>
            <a:off x="3560329" y="1431615"/>
            <a:ext cx="41715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5BB63F5-0E74-4506-9E93-0E947B4D4841}"/>
              </a:ext>
            </a:extLst>
          </p:cNvPr>
          <p:cNvCxnSpPr>
            <a:cxnSpLocks/>
          </p:cNvCxnSpPr>
          <p:nvPr/>
        </p:nvCxnSpPr>
        <p:spPr>
          <a:xfrm flipV="1">
            <a:off x="3893852" y="1302222"/>
            <a:ext cx="0" cy="1274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05CBAE5-0555-452D-8F04-3626571960E9}"/>
              </a:ext>
            </a:extLst>
          </p:cNvPr>
          <p:cNvCxnSpPr>
            <a:cxnSpLocks/>
          </p:cNvCxnSpPr>
          <p:nvPr/>
        </p:nvCxnSpPr>
        <p:spPr>
          <a:xfrm>
            <a:off x="3601242" y="1833987"/>
            <a:ext cx="41715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4D5A678-6DB9-4AD7-A7EC-0182C546FEC3}"/>
              </a:ext>
            </a:extLst>
          </p:cNvPr>
          <p:cNvCxnSpPr>
            <a:cxnSpLocks/>
          </p:cNvCxnSpPr>
          <p:nvPr/>
        </p:nvCxnSpPr>
        <p:spPr>
          <a:xfrm flipV="1">
            <a:off x="3700593" y="1706571"/>
            <a:ext cx="0" cy="1274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1C7A621-14C0-4232-BB4B-3409BECD4571}"/>
              </a:ext>
            </a:extLst>
          </p:cNvPr>
          <p:cNvCxnSpPr>
            <a:cxnSpLocks/>
          </p:cNvCxnSpPr>
          <p:nvPr/>
        </p:nvCxnSpPr>
        <p:spPr>
          <a:xfrm flipV="1">
            <a:off x="3941456" y="1706571"/>
            <a:ext cx="0" cy="1274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437FC3E-5919-4E8E-9ACB-1BA478BC4D5A}"/>
              </a:ext>
            </a:extLst>
          </p:cNvPr>
          <p:cNvCxnSpPr>
            <a:cxnSpLocks/>
          </p:cNvCxnSpPr>
          <p:nvPr/>
        </p:nvCxnSpPr>
        <p:spPr>
          <a:xfrm>
            <a:off x="3601242" y="2254554"/>
            <a:ext cx="41715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39352E6-17A9-46E8-9F2D-4565B4C5F218}"/>
              </a:ext>
            </a:extLst>
          </p:cNvPr>
          <p:cNvCxnSpPr>
            <a:cxnSpLocks/>
          </p:cNvCxnSpPr>
          <p:nvPr/>
        </p:nvCxnSpPr>
        <p:spPr>
          <a:xfrm flipV="1">
            <a:off x="3809819" y="2127137"/>
            <a:ext cx="0" cy="1274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FE64D1F-575E-48A8-999B-E2D72032B98F}"/>
              </a:ext>
            </a:extLst>
          </p:cNvPr>
          <p:cNvGrpSpPr/>
          <p:nvPr/>
        </p:nvGrpSpPr>
        <p:grpSpPr>
          <a:xfrm>
            <a:off x="4022291" y="1812117"/>
            <a:ext cx="1272277" cy="851404"/>
            <a:chOff x="4190021" y="2242537"/>
            <a:chExt cx="1272277" cy="851404"/>
          </a:xfrm>
        </p:grpSpPr>
        <p:sp>
          <p:nvSpPr>
            <p:cNvPr id="131" name="Arrow: Right 130">
              <a:extLst>
                <a:ext uri="{FF2B5EF4-FFF2-40B4-BE49-F238E27FC236}">
                  <a16:creationId xmlns:a16="http://schemas.microsoft.com/office/drawing/2014/main" id="{6A1FC217-237E-4D80-8071-D37F71F844E1}"/>
                </a:ext>
              </a:extLst>
            </p:cNvPr>
            <p:cNvSpPr/>
            <p:nvPr/>
          </p:nvSpPr>
          <p:spPr>
            <a:xfrm>
              <a:off x="4304915" y="2242537"/>
              <a:ext cx="1157383" cy="851404"/>
            </a:xfrm>
            <a:prstGeom prst="rightArrow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11480" rtl="0" eaLnBrk="1" latinLnBrk="0" hangingPunct="1">
                <a:defRPr sz="16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11480" algn="l" defTabSz="411480" rtl="0" eaLnBrk="1" latinLnBrk="0" hangingPunct="1">
                <a:defRPr sz="16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822960" algn="l" defTabSz="411480" rtl="0" eaLnBrk="1" latinLnBrk="0" hangingPunct="1">
                <a:defRPr sz="16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234440" algn="l" defTabSz="411480" rtl="0" eaLnBrk="1" latinLnBrk="0" hangingPunct="1">
                <a:defRPr sz="16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645920" algn="l" defTabSz="411480" rtl="0" eaLnBrk="1" latinLnBrk="0" hangingPunct="1">
                <a:defRPr sz="16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057400" algn="l" defTabSz="411480" rtl="0" eaLnBrk="1" latinLnBrk="0" hangingPunct="1">
                <a:defRPr sz="16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468880" algn="l" defTabSz="411480" rtl="0" eaLnBrk="1" latinLnBrk="0" hangingPunct="1">
                <a:defRPr sz="16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880360" algn="l" defTabSz="411480" rtl="0" eaLnBrk="1" latinLnBrk="0" hangingPunct="1">
                <a:defRPr sz="16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291840" algn="l" defTabSz="411480" rtl="0" eaLnBrk="1" latinLnBrk="0" hangingPunct="1">
                <a:defRPr sz="162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400"/>
            </a:p>
          </p:txBody>
        </p:sp>
        <p:sp>
          <p:nvSpPr>
            <p:cNvPr id="132" name="TextBox 83">
              <a:extLst>
                <a:ext uri="{FF2B5EF4-FFF2-40B4-BE49-F238E27FC236}">
                  <a16:creationId xmlns:a16="http://schemas.microsoft.com/office/drawing/2014/main" id="{FC457935-738D-46D8-9931-EC9B17EF63D8}"/>
                </a:ext>
              </a:extLst>
            </p:cNvPr>
            <p:cNvSpPr txBox="1"/>
            <p:nvPr/>
          </p:nvSpPr>
          <p:spPr>
            <a:xfrm>
              <a:off x="4190021" y="2524200"/>
              <a:ext cx="1166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2296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4592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5740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6888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8036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91840" algn="l" defTabSz="411480" rtl="0" eaLnBrk="1" latinLnBrk="0" hangingPunct="1">
                <a:defRPr sz="16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2   3   1 2</a:t>
              </a:r>
              <a:endParaRPr lang="en-GB" sz="1200" dirty="0" err="1"/>
            </a:p>
          </p:txBody>
        </p:sp>
      </p:grpSp>
      <p:sp>
        <p:nvSpPr>
          <p:cNvPr id="63" name="TextBox 122">
            <a:extLst>
              <a:ext uri="{FF2B5EF4-FFF2-40B4-BE49-F238E27FC236}">
                <a16:creationId xmlns:a16="http://schemas.microsoft.com/office/drawing/2014/main" id="{7E82FB82-CF63-4DC5-9F0F-5D720BA27795}"/>
              </a:ext>
            </a:extLst>
          </p:cNvPr>
          <p:cNvSpPr txBox="1"/>
          <p:nvPr/>
        </p:nvSpPr>
        <p:spPr>
          <a:xfrm>
            <a:off x="4984519" y="2661293"/>
            <a:ext cx="1242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Decode</a:t>
            </a:r>
            <a:endParaRPr lang="en-GB" sz="1200" dirty="0" err="1"/>
          </a:p>
        </p:txBody>
      </p:sp>
      <p:sp>
        <p:nvSpPr>
          <p:cNvPr id="64" name="Flowchart: Manual Operation 63">
            <a:extLst>
              <a:ext uri="{FF2B5EF4-FFF2-40B4-BE49-F238E27FC236}">
                <a16:creationId xmlns:a16="http://schemas.microsoft.com/office/drawing/2014/main" id="{37F0C937-6FB6-405E-B545-DA8ADBA787B2}"/>
              </a:ext>
            </a:extLst>
          </p:cNvPr>
          <p:cNvSpPr/>
          <p:nvPr/>
        </p:nvSpPr>
        <p:spPr>
          <a:xfrm>
            <a:off x="7932035" y="3136126"/>
            <a:ext cx="368697" cy="218704"/>
          </a:xfrm>
          <a:prstGeom prst="flowChartManualOperation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65" name="Flowchart: Manual Operation 64">
            <a:extLst>
              <a:ext uri="{FF2B5EF4-FFF2-40B4-BE49-F238E27FC236}">
                <a16:creationId xmlns:a16="http://schemas.microsoft.com/office/drawing/2014/main" id="{B2EA5B6D-1737-4F77-9B61-43316A810286}"/>
              </a:ext>
            </a:extLst>
          </p:cNvPr>
          <p:cNvSpPr/>
          <p:nvPr/>
        </p:nvSpPr>
        <p:spPr>
          <a:xfrm>
            <a:off x="7515002" y="3136126"/>
            <a:ext cx="368697" cy="218704"/>
          </a:xfrm>
          <a:prstGeom prst="flowChartManualOperation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66" name="Flowchart: Manual Operation 65">
            <a:extLst>
              <a:ext uri="{FF2B5EF4-FFF2-40B4-BE49-F238E27FC236}">
                <a16:creationId xmlns:a16="http://schemas.microsoft.com/office/drawing/2014/main" id="{676A8D10-1A70-4BA4-9E08-471962CD8734}"/>
              </a:ext>
            </a:extLst>
          </p:cNvPr>
          <p:cNvSpPr/>
          <p:nvPr/>
        </p:nvSpPr>
        <p:spPr>
          <a:xfrm>
            <a:off x="7096944" y="3136126"/>
            <a:ext cx="368697" cy="218704"/>
          </a:xfrm>
          <a:prstGeom prst="flowChartManualOperation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/>
          </a:p>
        </p:txBody>
      </p:sp>
      <p:sp>
        <p:nvSpPr>
          <p:cNvPr id="67" name="Flowchart: Manual Operation 66">
            <a:extLst>
              <a:ext uri="{FF2B5EF4-FFF2-40B4-BE49-F238E27FC236}">
                <a16:creationId xmlns:a16="http://schemas.microsoft.com/office/drawing/2014/main" id="{CC1D5B97-E18E-48FC-B891-3E62D1712964}"/>
              </a:ext>
            </a:extLst>
          </p:cNvPr>
          <p:cNvSpPr/>
          <p:nvPr/>
        </p:nvSpPr>
        <p:spPr>
          <a:xfrm>
            <a:off x="6343905" y="3136126"/>
            <a:ext cx="368697" cy="218704"/>
          </a:xfrm>
          <a:prstGeom prst="flowChartManualOperation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68" name="Flowchart: Manual Operation 67">
            <a:extLst>
              <a:ext uri="{FF2B5EF4-FFF2-40B4-BE49-F238E27FC236}">
                <a16:creationId xmlns:a16="http://schemas.microsoft.com/office/drawing/2014/main" id="{B9B55639-DA79-47D2-B32A-4FFF27F3665E}"/>
              </a:ext>
            </a:extLst>
          </p:cNvPr>
          <p:cNvSpPr/>
          <p:nvPr/>
        </p:nvSpPr>
        <p:spPr>
          <a:xfrm>
            <a:off x="5925846" y="3136126"/>
            <a:ext cx="368697" cy="218704"/>
          </a:xfrm>
          <a:prstGeom prst="flowChartManualOperation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079DD28-B0E9-40E4-9DE7-6832B10FF900}"/>
              </a:ext>
            </a:extLst>
          </p:cNvPr>
          <p:cNvSpPr/>
          <p:nvPr/>
        </p:nvSpPr>
        <p:spPr>
          <a:xfrm rot="5400000">
            <a:off x="7882705" y="2759228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168D777A-587C-4FA5-AE88-C1721138157A}"/>
              </a:ext>
            </a:extLst>
          </p:cNvPr>
          <p:cNvSpPr/>
          <p:nvPr/>
        </p:nvSpPr>
        <p:spPr>
          <a:xfrm rot="5400000">
            <a:off x="7882884" y="2307053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71DDC1E-BCF7-45E1-AE4C-C1C890566D16}"/>
              </a:ext>
            </a:extLst>
          </p:cNvPr>
          <p:cNvSpPr/>
          <p:nvPr/>
        </p:nvSpPr>
        <p:spPr>
          <a:xfrm rot="5400000">
            <a:off x="7882884" y="1854878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7FE8A1A-2BF2-47A1-AAB7-A1270254D38E}"/>
              </a:ext>
            </a:extLst>
          </p:cNvPr>
          <p:cNvSpPr/>
          <p:nvPr/>
        </p:nvSpPr>
        <p:spPr>
          <a:xfrm rot="5400000">
            <a:off x="7881995" y="1208097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9F34C04-92CC-4A70-90E1-BD9709F8DDE4}"/>
              </a:ext>
            </a:extLst>
          </p:cNvPr>
          <p:cNvCxnSpPr>
            <a:stCxn id="72" idx="2"/>
          </p:cNvCxnSpPr>
          <p:nvPr/>
        </p:nvCxnSpPr>
        <p:spPr>
          <a:xfrm rot="5400000" flipH="1">
            <a:off x="6893002" y="294638"/>
            <a:ext cx="2860" cy="212568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CA8E880-0169-4316-BDA0-5EEFB16FDD84}"/>
              </a:ext>
            </a:extLst>
          </p:cNvPr>
          <p:cNvSpPr/>
          <p:nvPr/>
        </p:nvSpPr>
        <p:spPr>
          <a:xfrm rot="5400000">
            <a:off x="7472375" y="1208097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536A622-2E4A-4D83-8E5A-00401D942321}"/>
              </a:ext>
            </a:extLst>
          </p:cNvPr>
          <p:cNvSpPr/>
          <p:nvPr/>
        </p:nvSpPr>
        <p:spPr>
          <a:xfrm rot="5400000">
            <a:off x="7069861" y="1208097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83E9B6D-4FB6-4D56-AB2B-F4A3B89DBE3A}"/>
              </a:ext>
            </a:extLst>
          </p:cNvPr>
          <p:cNvSpPr/>
          <p:nvPr/>
        </p:nvSpPr>
        <p:spPr>
          <a:xfrm rot="5400000">
            <a:off x="6283674" y="1208097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932ED6C-F9FB-4F3B-8D30-9E009EF7731E}"/>
              </a:ext>
            </a:extLst>
          </p:cNvPr>
          <p:cNvSpPr/>
          <p:nvPr/>
        </p:nvSpPr>
        <p:spPr>
          <a:xfrm rot="5400000">
            <a:off x="5894943" y="1208097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5F9213F-EEAC-4ED2-9E79-866CF2BE46AE}"/>
              </a:ext>
            </a:extLst>
          </p:cNvPr>
          <p:cNvCxnSpPr/>
          <p:nvPr/>
        </p:nvCxnSpPr>
        <p:spPr>
          <a:xfrm rot="5400000" flipH="1">
            <a:off x="6893002" y="946312"/>
            <a:ext cx="2860" cy="212568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2E092A1-7486-40B9-9DF3-ACE334DB3865}"/>
              </a:ext>
            </a:extLst>
          </p:cNvPr>
          <p:cNvCxnSpPr/>
          <p:nvPr/>
        </p:nvCxnSpPr>
        <p:spPr>
          <a:xfrm rot="5400000" flipH="1">
            <a:off x="6912738" y="1392163"/>
            <a:ext cx="2860" cy="212568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19AC855-0F24-4CC7-8A5E-4EA067F8B0E5}"/>
              </a:ext>
            </a:extLst>
          </p:cNvPr>
          <p:cNvCxnSpPr/>
          <p:nvPr/>
        </p:nvCxnSpPr>
        <p:spPr>
          <a:xfrm rot="5400000" flipH="1">
            <a:off x="6891001" y="1832175"/>
            <a:ext cx="2860" cy="212568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CBA696CD-962B-475E-A068-3C8B9C3422F2}"/>
              </a:ext>
            </a:extLst>
          </p:cNvPr>
          <p:cNvSpPr/>
          <p:nvPr/>
        </p:nvSpPr>
        <p:spPr>
          <a:xfrm rot="5400000">
            <a:off x="7473085" y="2759228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67EB606-B654-4CB0-9369-39631BB3DD17}"/>
              </a:ext>
            </a:extLst>
          </p:cNvPr>
          <p:cNvSpPr/>
          <p:nvPr/>
        </p:nvSpPr>
        <p:spPr>
          <a:xfrm rot="5400000">
            <a:off x="7473264" y="2307053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D1BB0C45-90C6-4F75-A6EA-557F4CE6C592}"/>
              </a:ext>
            </a:extLst>
          </p:cNvPr>
          <p:cNvSpPr/>
          <p:nvPr/>
        </p:nvSpPr>
        <p:spPr>
          <a:xfrm rot="5400000">
            <a:off x="7473264" y="1854878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C1248A0-4537-4ACF-9B8C-6F504B827B7D}"/>
              </a:ext>
            </a:extLst>
          </p:cNvPr>
          <p:cNvSpPr/>
          <p:nvPr/>
        </p:nvSpPr>
        <p:spPr>
          <a:xfrm rot="5400000">
            <a:off x="7070570" y="2759228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E361021-DE52-412F-A754-B2A112C8962E}"/>
              </a:ext>
            </a:extLst>
          </p:cNvPr>
          <p:cNvSpPr/>
          <p:nvPr/>
        </p:nvSpPr>
        <p:spPr>
          <a:xfrm rot="5400000">
            <a:off x="7070749" y="2307053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011EBC36-6E1A-4DC8-BB16-344F4832256F}"/>
              </a:ext>
            </a:extLst>
          </p:cNvPr>
          <p:cNvSpPr/>
          <p:nvPr/>
        </p:nvSpPr>
        <p:spPr>
          <a:xfrm rot="5400000">
            <a:off x="7070749" y="1854878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43FE98D-E767-4F83-B7DC-F3A04229686F}"/>
              </a:ext>
            </a:extLst>
          </p:cNvPr>
          <p:cNvSpPr/>
          <p:nvPr/>
        </p:nvSpPr>
        <p:spPr>
          <a:xfrm rot="5400000">
            <a:off x="6284384" y="2759228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44DE305F-D3AA-4C43-9B26-E46D0CAB8FBC}"/>
              </a:ext>
            </a:extLst>
          </p:cNvPr>
          <p:cNvSpPr/>
          <p:nvPr/>
        </p:nvSpPr>
        <p:spPr>
          <a:xfrm rot="5400000">
            <a:off x="6284563" y="2307053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1F1F41D1-96FF-4184-A4EF-0D2E1B263B37}"/>
              </a:ext>
            </a:extLst>
          </p:cNvPr>
          <p:cNvSpPr/>
          <p:nvPr/>
        </p:nvSpPr>
        <p:spPr>
          <a:xfrm rot="5400000">
            <a:off x="6284563" y="1854878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E2637AB6-D1C1-40F8-A691-9CFD78F97A1D}"/>
              </a:ext>
            </a:extLst>
          </p:cNvPr>
          <p:cNvSpPr/>
          <p:nvPr/>
        </p:nvSpPr>
        <p:spPr>
          <a:xfrm rot="5400000">
            <a:off x="5895652" y="2759228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48E881E3-5867-44F5-88CD-63A26B034AD2}"/>
              </a:ext>
            </a:extLst>
          </p:cNvPr>
          <p:cNvSpPr/>
          <p:nvPr/>
        </p:nvSpPr>
        <p:spPr>
          <a:xfrm rot="5400000">
            <a:off x="5895831" y="2307053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25E31B40-099E-4A0F-B376-5B6005A44C6C}"/>
              </a:ext>
            </a:extLst>
          </p:cNvPr>
          <p:cNvSpPr/>
          <p:nvPr/>
        </p:nvSpPr>
        <p:spPr>
          <a:xfrm rot="5400000">
            <a:off x="5895831" y="1854878"/>
            <a:ext cx="452175" cy="3016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344CA31-436F-4469-9E21-A0CE08538A7F}"/>
              </a:ext>
            </a:extLst>
          </p:cNvPr>
          <p:cNvCxnSpPr>
            <a:cxnSpLocks/>
            <a:stCxn id="64" idx="2"/>
          </p:cNvCxnSpPr>
          <p:nvPr/>
        </p:nvCxnSpPr>
        <p:spPr>
          <a:xfrm rot="5400000">
            <a:off x="8045439" y="3425775"/>
            <a:ext cx="14188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43DE868-30DD-491A-9BEF-9CBEFA7822D9}"/>
              </a:ext>
            </a:extLst>
          </p:cNvPr>
          <p:cNvCxnSpPr>
            <a:cxnSpLocks/>
          </p:cNvCxnSpPr>
          <p:nvPr/>
        </p:nvCxnSpPr>
        <p:spPr>
          <a:xfrm rot="5400000">
            <a:off x="7619583" y="3434962"/>
            <a:ext cx="14188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30B6C46-8717-48BC-AC1B-4BC16D2534A3}"/>
              </a:ext>
            </a:extLst>
          </p:cNvPr>
          <p:cNvCxnSpPr>
            <a:cxnSpLocks/>
          </p:cNvCxnSpPr>
          <p:nvPr/>
        </p:nvCxnSpPr>
        <p:spPr>
          <a:xfrm rot="5400000">
            <a:off x="7202388" y="3425775"/>
            <a:ext cx="14188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8818532-F21B-4267-967E-D4066F13DF38}"/>
              </a:ext>
            </a:extLst>
          </p:cNvPr>
          <p:cNvCxnSpPr>
            <a:cxnSpLocks/>
          </p:cNvCxnSpPr>
          <p:nvPr/>
        </p:nvCxnSpPr>
        <p:spPr>
          <a:xfrm rot="5400000">
            <a:off x="6464800" y="3434962"/>
            <a:ext cx="14188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AEF1753-543D-43BC-AB11-6A3615FF1F41}"/>
              </a:ext>
            </a:extLst>
          </p:cNvPr>
          <p:cNvCxnSpPr>
            <a:cxnSpLocks/>
          </p:cNvCxnSpPr>
          <p:nvPr/>
        </p:nvCxnSpPr>
        <p:spPr>
          <a:xfrm rot="5400000">
            <a:off x="6038131" y="3434962"/>
            <a:ext cx="14188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EC06D2D-6FE9-4E62-889A-07FE1A7638D3}"/>
              </a:ext>
            </a:extLst>
          </p:cNvPr>
          <p:cNvCxnSpPr>
            <a:cxnSpLocks/>
          </p:cNvCxnSpPr>
          <p:nvPr/>
        </p:nvCxnSpPr>
        <p:spPr>
          <a:xfrm>
            <a:off x="5305289" y="1353807"/>
            <a:ext cx="36952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4E1C545-FB06-447C-9C77-6D02A6F17A26}"/>
              </a:ext>
            </a:extLst>
          </p:cNvPr>
          <p:cNvCxnSpPr>
            <a:cxnSpLocks/>
          </p:cNvCxnSpPr>
          <p:nvPr/>
        </p:nvCxnSpPr>
        <p:spPr>
          <a:xfrm flipV="1">
            <a:off x="5600728" y="1226917"/>
            <a:ext cx="0" cy="12495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A50CCCD-1061-4A90-8BA1-E8E9E1923191}"/>
              </a:ext>
            </a:extLst>
          </p:cNvPr>
          <p:cNvCxnSpPr>
            <a:cxnSpLocks/>
          </p:cNvCxnSpPr>
          <p:nvPr/>
        </p:nvCxnSpPr>
        <p:spPr>
          <a:xfrm>
            <a:off x="5366379" y="1995120"/>
            <a:ext cx="36952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DE1ED9A-605A-43E7-A15C-3E2AFC3B226D}"/>
              </a:ext>
            </a:extLst>
          </p:cNvPr>
          <p:cNvCxnSpPr>
            <a:cxnSpLocks/>
          </p:cNvCxnSpPr>
          <p:nvPr/>
        </p:nvCxnSpPr>
        <p:spPr>
          <a:xfrm flipV="1">
            <a:off x="5454385" y="1870168"/>
            <a:ext cx="0" cy="12495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756A8E7-6ECB-406D-BA8E-168A71504C57}"/>
              </a:ext>
            </a:extLst>
          </p:cNvPr>
          <p:cNvCxnSpPr>
            <a:cxnSpLocks/>
          </p:cNvCxnSpPr>
          <p:nvPr/>
        </p:nvCxnSpPr>
        <p:spPr>
          <a:xfrm flipV="1">
            <a:off x="5667744" y="1870168"/>
            <a:ext cx="0" cy="12495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486D64B-03D7-4AAB-AAAD-304766B75D76}"/>
              </a:ext>
            </a:extLst>
          </p:cNvPr>
          <p:cNvCxnSpPr>
            <a:cxnSpLocks/>
          </p:cNvCxnSpPr>
          <p:nvPr/>
        </p:nvCxnSpPr>
        <p:spPr>
          <a:xfrm>
            <a:off x="5407620" y="2443005"/>
            <a:ext cx="36952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4301EE5-C90A-4B3E-AD35-392EF5CCFDA2}"/>
              </a:ext>
            </a:extLst>
          </p:cNvPr>
          <p:cNvCxnSpPr>
            <a:cxnSpLocks/>
          </p:cNvCxnSpPr>
          <p:nvPr/>
        </p:nvCxnSpPr>
        <p:spPr>
          <a:xfrm flipV="1">
            <a:off x="5592380" y="2318053"/>
            <a:ext cx="0" cy="12495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TextBox 130">
            <a:extLst>
              <a:ext uri="{FF2B5EF4-FFF2-40B4-BE49-F238E27FC236}">
                <a16:creationId xmlns:a16="http://schemas.microsoft.com/office/drawing/2014/main" id="{9F461489-76C2-4F20-9ED7-7FF23AB11519}"/>
              </a:ext>
            </a:extLst>
          </p:cNvPr>
          <p:cNvSpPr txBox="1"/>
          <p:nvPr/>
        </p:nvSpPr>
        <p:spPr>
          <a:xfrm>
            <a:off x="5666857" y="1803200"/>
            <a:ext cx="269277" cy="21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2</a:t>
            </a:r>
            <a:endParaRPr lang="en-GB" sz="1200" dirty="0" err="1"/>
          </a:p>
        </p:txBody>
      </p:sp>
      <p:sp>
        <p:nvSpPr>
          <p:cNvPr id="106" name="TextBox 131">
            <a:extLst>
              <a:ext uri="{FF2B5EF4-FFF2-40B4-BE49-F238E27FC236}">
                <a16:creationId xmlns:a16="http://schemas.microsoft.com/office/drawing/2014/main" id="{04B4C744-1582-4FF7-94FD-90EF53194011}"/>
              </a:ext>
            </a:extLst>
          </p:cNvPr>
          <p:cNvSpPr txBox="1"/>
          <p:nvPr/>
        </p:nvSpPr>
        <p:spPr>
          <a:xfrm>
            <a:off x="5674811" y="2233184"/>
            <a:ext cx="269277" cy="21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3</a:t>
            </a:r>
            <a:endParaRPr lang="en-GB" sz="1200" dirty="0" err="1"/>
          </a:p>
        </p:txBody>
      </p:sp>
      <p:sp>
        <p:nvSpPr>
          <p:cNvPr id="107" name="TextBox 132">
            <a:extLst>
              <a:ext uri="{FF2B5EF4-FFF2-40B4-BE49-F238E27FC236}">
                <a16:creationId xmlns:a16="http://schemas.microsoft.com/office/drawing/2014/main" id="{869205A2-8DA5-410A-A990-40B669202810}"/>
              </a:ext>
            </a:extLst>
          </p:cNvPr>
          <p:cNvSpPr txBox="1"/>
          <p:nvPr/>
        </p:nvSpPr>
        <p:spPr>
          <a:xfrm>
            <a:off x="5642395" y="1139007"/>
            <a:ext cx="269277" cy="21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1</a:t>
            </a:r>
            <a:endParaRPr lang="en-GB" sz="1200" dirty="0" err="1"/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E92DDAF5-E527-472B-B967-39212FBC4325}"/>
              </a:ext>
            </a:extLst>
          </p:cNvPr>
          <p:cNvCxnSpPr>
            <a:cxnSpLocks/>
          </p:cNvCxnSpPr>
          <p:nvPr/>
        </p:nvCxnSpPr>
        <p:spPr>
          <a:xfrm>
            <a:off x="7189593" y="4045207"/>
            <a:ext cx="0" cy="283228"/>
          </a:xfrm>
          <a:prstGeom prst="straightConnector1">
            <a:avLst/>
          </a:prstGeom>
          <a:ln w="3175" cmpd="sng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34">
            <a:extLst>
              <a:ext uri="{FF2B5EF4-FFF2-40B4-BE49-F238E27FC236}">
                <a16:creationId xmlns:a16="http://schemas.microsoft.com/office/drawing/2014/main" id="{38CAB5C5-B748-4AF9-B702-24BDB4B014B7}"/>
              </a:ext>
            </a:extLst>
          </p:cNvPr>
          <p:cNvSpPr txBox="1"/>
          <p:nvPr/>
        </p:nvSpPr>
        <p:spPr>
          <a:xfrm>
            <a:off x="7273332" y="4045207"/>
            <a:ext cx="1242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Outputs Spikes</a:t>
            </a:r>
            <a:endParaRPr lang="en-GB" sz="1200" dirty="0" err="1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C6F47EC9-834C-4C01-BDF9-2EEB29791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98" y="924938"/>
            <a:ext cx="1547006" cy="1095728"/>
          </a:xfrm>
          <a:prstGeom prst="rect">
            <a:avLst/>
          </a:prstGeom>
        </p:spPr>
      </p:pic>
      <p:sp>
        <p:nvSpPr>
          <p:cNvPr id="111" name="TextBox 141">
            <a:extLst>
              <a:ext uri="{FF2B5EF4-FFF2-40B4-BE49-F238E27FC236}">
                <a16:creationId xmlns:a16="http://schemas.microsoft.com/office/drawing/2014/main" id="{9CAB5A89-C845-4BCD-88E2-450F1EEF5160}"/>
              </a:ext>
            </a:extLst>
          </p:cNvPr>
          <p:cNvSpPr txBox="1"/>
          <p:nvPr/>
        </p:nvSpPr>
        <p:spPr>
          <a:xfrm>
            <a:off x="3909675" y="2687836"/>
            <a:ext cx="1478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Address-event representation</a:t>
            </a:r>
            <a:endParaRPr lang="en-GB" sz="1200" dirty="0" err="1"/>
          </a:p>
        </p:txBody>
      </p:sp>
      <p:sp>
        <p:nvSpPr>
          <p:cNvPr id="112" name="Right Brace 111">
            <a:extLst>
              <a:ext uri="{FF2B5EF4-FFF2-40B4-BE49-F238E27FC236}">
                <a16:creationId xmlns:a16="http://schemas.microsoft.com/office/drawing/2014/main" id="{27E2B0A8-2D44-4C32-8E4A-08EBEACD9569}"/>
              </a:ext>
            </a:extLst>
          </p:cNvPr>
          <p:cNvSpPr/>
          <p:nvPr/>
        </p:nvSpPr>
        <p:spPr>
          <a:xfrm rot="5400000">
            <a:off x="7036413" y="2592839"/>
            <a:ext cx="323892" cy="2293443"/>
          </a:xfrm>
          <a:prstGeom prst="rightBrace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13" name="Right Brace 112">
            <a:extLst>
              <a:ext uri="{FF2B5EF4-FFF2-40B4-BE49-F238E27FC236}">
                <a16:creationId xmlns:a16="http://schemas.microsoft.com/office/drawing/2014/main" id="{8E2C83D3-C411-4E18-B66D-F29850D923F9}"/>
              </a:ext>
            </a:extLst>
          </p:cNvPr>
          <p:cNvSpPr/>
          <p:nvPr/>
        </p:nvSpPr>
        <p:spPr>
          <a:xfrm rot="5400000">
            <a:off x="1628515" y="2641511"/>
            <a:ext cx="323892" cy="2293443"/>
          </a:xfrm>
          <a:prstGeom prst="rightBrace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14" name="Flowchart: Manual Operation 113">
            <a:extLst>
              <a:ext uri="{FF2B5EF4-FFF2-40B4-BE49-F238E27FC236}">
                <a16:creationId xmlns:a16="http://schemas.microsoft.com/office/drawing/2014/main" id="{EAF34D8C-75F4-4488-85AE-98E15EF693F5}"/>
              </a:ext>
            </a:extLst>
          </p:cNvPr>
          <p:cNvSpPr/>
          <p:nvPr/>
        </p:nvSpPr>
        <p:spPr>
          <a:xfrm rot="16200000">
            <a:off x="3955098" y="3492283"/>
            <a:ext cx="363094" cy="255650"/>
          </a:xfrm>
          <a:prstGeom prst="flowChartManualOperation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dirty="0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A1679F1A-D575-42C2-A64D-45B50DDA10BA}"/>
              </a:ext>
            </a:extLst>
          </p:cNvPr>
          <p:cNvSpPr/>
          <p:nvPr/>
        </p:nvSpPr>
        <p:spPr>
          <a:xfrm>
            <a:off x="3991843" y="3857179"/>
            <a:ext cx="528561" cy="29703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/>
          </a:p>
        </p:txBody>
      </p:sp>
      <p:sp>
        <p:nvSpPr>
          <p:cNvPr id="116" name="TextBox 147">
            <a:extLst>
              <a:ext uri="{FF2B5EF4-FFF2-40B4-BE49-F238E27FC236}">
                <a16:creationId xmlns:a16="http://schemas.microsoft.com/office/drawing/2014/main" id="{16815ECF-22D5-412E-8E9F-E0EE6404B02F}"/>
              </a:ext>
            </a:extLst>
          </p:cNvPr>
          <p:cNvSpPr txBox="1"/>
          <p:nvPr/>
        </p:nvSpPr>
        <p:spPr>
          <a:xfrm>
            <a:off x="4311613" y="3464860"/>
            <a:ext cx="1242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Neuron</a:t>
            </a:r>
            <a:endParaRPr lang="en-GB" sz="1200" dirty="0" err="1"/>
          </a:p>
        </p:txBody>
      </p:sp>
      <p:sp>
        <p:nvSpPr>
          <p:cNvPr id="117" name="TextBox 148">
            <a:extLst>
              <a:ext uri="{FF2B5EF4-FFF2-40B4-BE49-F238E27FC236}">
                <a16:creationId xmlns:a16="http://schemas.microsoft.com/office/drawing/2014/main" id="{8B61D555-9605-4E47-860E-E98BF040BF7C}"/>
              </a:ext>
            </a:extLst>
          </p:cNvPr>
          <p:cNvSpPr txBox="1"/>
          <p:nvPr/>
        </p:nvSpPr>
        <p:spPr>
          <a:xfrm>
            <a:off x="4311612" y="3842825"/>
            <a:ext cx="1242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Synapse</a:t>
            </a:r>
            <a:endParaRPr lang="en-GB" sz="1200" dirty="0" err="1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618B6EC-D9A6-4887-A2A6-DEC0B577CF2E}"/>
              </a:ext>
            </a:extLst>
          </p:cNvPr>
          <p:cNvCxnSpPr>
            <a:cxnSpLocks/>
          </p:cNvCxnSpPr>
          <p:nvPr/>
        </p:nvCxnSpPr>
        <p:spPr>
          <a:xfrm>
            <a:off x="4042337" y="4405866"/>
            <a:ext cx="41715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D47BB58F-CA54-40C9-B0E8-862473F08144}"/>
              </a:ext>
            </a:extLst>
          </p:cNvPr>
          <p:cNvCxnSpPr>
            <a:cxnSpLocks/>
          </p:cNvCxnSpPr>
          <p:nvPr/>
        </p:nvCxnSpPr>
        <p:spPr>
          <a:xfrm flipV="1">
            <a:off x="4375860" y="4276473"/>
            <a:ext cx="0" cy="1274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" name="TextBox 152">
            <a:extLst>
              <a:ext uri="{FF2B5EF4-FFF2-40B4-BE49-F238E27FC236}">
                <a16:creationId xmlns:a16="http://schemas.microsoft.com/office/drawing/2014/main" id="{32FFE758-12D5-49FA-B69E-AB38059369F0}"/>
              </a:ext>
            </a:extLst>
          </p:cNvPr>
          <p:cNvSpPr txBox="1"/>
          <p:nvPr/>
        </p:nvSpPr>
        <p:spPr>
          <a:xfrm>
            <a:off x="4229687" y="4168454"/>
            <a:ext cx="1242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Spike</a:t>
            </a:r>
            <a:endParaRPr lang="en-GB" sz="1200" dirty="0" err="1"/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5A84FAC8-4365-4D1E-8E79-33EC60EFB445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939931" y="1333538"/>
            <a:ext cx="627325" cy="7502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D558900A-FB11-4534-85F1-0CF73D9C4F25}"/>
              </a:ext>
            </a:extLst>
          </p:cNvPr>
          <p:cNvCxnSpPr>
            <a:cxnSpLocks/>
          </p:cNvCxnSpPr>
          <p:nvPr/>
        </p:nvCxnSpPr>
        <p:spPr>
          <a:xfrm>
            <a:off x="794160" y="2264737"/>
            <a:ext cx="24783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5F036B4-E099-4DC1-80D1-916767341785}"/>
              </a:ext>
            </a:extLst>
          </p:cNvPr>
          <p:cNvCxnSpPr>
            <a:cxnSpLocks/>
          </p:cNvCxnSpPr>
          <p:nvPr/>
        </p:nvCxnSpPr>
        <p:spPr>
          <a:xfrm flipV="1">
            <a:off x="958359" y="2135344"/>
            <a:ext cx="0" cy="1274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F693054-AE30-4BB8-88DE-DB1BBDB3992A}"/>
              </a:ext>
            </a:extLst>
          </p:cNvPr>
          <p:cNvCxnSpPr>
            <a:cxnSpLocks/>
          </p:cNvCxnSpPr>
          <p:nvPr/>
        </p:nvCxnSpPr>
        <p:spPr>
          <a:xfrm>
            <a:off x="1542629" y="2267399"/>
            <a:ext cx="24783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DCCF429C-6293-4DDE-9693-C98BED4A4936}"/>
              </a:ext>
            </a:extLst>
          </p:cNvPr>
          <p:cNvCxnSpPr>
            <a:cxnSpLocks/>
          </p:cNvCxnSpPr>
          <p:nvPr/>
        </p:nvCxnSpPr>
        <p:spPr>
          <a:xfrm flipV="1">
            <a:off x="1706828" y="2138006"/>
            <a:ext cx="0" cy="1274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0153C-6250-44E0-9935-8C5ABFED1D99}"/>
              </a:ext>
            </a:extLst>
          </p:cNvPr>
          <p:cNvCxnSpPr>
            <a:cxnSpLocks/>
          </p:cNvCxnSpPr>
          <p:nvPr/>
        </p:nvCxnSpPr>
        <p:spPr>
          <a:xfrm>
            <a:off x="2156478" y="2262760"/>
            <a:ext cx="24783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8CB0E01-6F37-4923-BF2D-5B6EEB8C2A90}"/>
              </a:ext>
            </a:extLst>
          </p:cNvPr>
          <p:cNvCxnSpPr>
            <a:cxnSpLocks/>
          </p:cNvCxnSpPr>
          <p:nvPr/>
        </p:nvCxnSpPr>
        <p:spPr>
          <a:xfrm flipV="1">
            <a:off x="2320677" y="2133367"/>
            <a:ext cx="0" cy="1274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F686FD9C-E59A-4598-962F-7D7E0B71ED4A}"/>
              </a:ext>
            </a:extLst>
          </p:cNvPr>
          <p:cNvCxnSpPr>
            <a:cxnSpLocks/>
          </p:cNvCxnSpPr>
          <p:nvPr/>
        </p:nvCxnSpPr>
        <p:spPr>
          <a:xfrm>
            <a:off x="2629181" y="2262760"/>
            <a:ext cx="24783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DD44E14-BE0F-4DEB-90EC-37AC51C6F11B}"/>
              </a:ext>
            </a:extLst>
          </p:cNvPr>
          <p:cNvCxnSpPr>
            <a:cxnSpLocks/>
          </p:cNvCxnSpPr>
          <p:nvPr/>
        </p:nvCxnSpPr>
        <p:spPr>
          <a:xfrm flipV="1">
            <a:off x="2793380" y="2133367"/>
            <a:ext cx="0" cy="1274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230D02B-20F0-4D82-8B95-72CA235ADD0D}"/>
              </a:ext>
            </a:extLst>
          </p:cNvPr>
          <p:cNvCxnSpPr>
            <a:cxnSpLocks/>
            <a:stCxn id="54" idx="1"/>
          </p:cNvCxnSpPr>
          <p:nvPr/>
        </p:nvCxnSpPr>
        <p:spPr>
          <a:xfrm flipH="1" flipV="1">
            <a:off x="2480495" y="1789452"/>
            <a:ext cx="498848" cy="458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7B1B8D8-D2F7-4C72-973D-90EDF9BC3715}"/>
              </a:ext>
            </a:extLst>
          </p:cNvPr>
          <p:cNvSpPr/>
          <p:nvPr/>
        </p:nvSpPr>
        <p:spPr>
          <a:xfrm>
            <a:off x="5312714" y="950466"/>
            <a:ext cx="3068919" cy="264616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C996E7C-3F0D-452F-8C70-3A4F9E59060D}"/>
              </a:ext>
            </a:extLst>
          </p:cNvPr>
          <p:cNvCxnSpPr>
            <a:cxnSpLocks/>
          </p:cNvCxnSpPr>
          <p:nvPr/>
        </p:nvCxnSpPr>
        <p:spPr>
          <a:xfrm rot="5400000">
            <a:off x="6339640" y="2014358"/>
            <a:ext cx="24783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DDD4C87-323F-46D1-BEEC-DCCE192D7858}"/>
              </a:ext>
            </a:extLst>
          </p:cNvPr>
          <p:cNvCxnSpPr>
            <a:cxnSpLocks/>
          </p:cNvCxnSpPr>
          <p:nvPr/>
        </p:nvCxnSpPr>
        <p:spPr>
          <a:xfrm rot="5400000" flipV="1">
            <a:off x="6529241" y="1862345"/>
            <a:ext cx="0" cy="12741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01BE250-3140-458E-9057-604CA271E2EA}"/>
              </a:ext>
            </a:extLst>
          </p:cNvPr>
          <p:cNvGrpSpPr/>
          <p:nvPr/>
        </p:nvGrpSpPr>
        <p:grpSpPr>
          <a:xfrm rot="5400000">
            <a:off x="6004876" y="1931771"/>
            <a:ext cx="247832" cy="129393"/>
            <a:chOff x="2781581" y="2285767"/>
            <a:chExt cx="247832" cy="129393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E023FC2-07EA-4ED0-A721-96962985124C}"/>
                </a:ext>
              </a:extLst>
            </p:cNvPr>
            <p:cNvCxnSpPr>
              <a:cxnSpLocks/>
            </p:cNvCxnSpPr>
            <p:nvPr/>
          </p:nvCxnSpPr>
          <p:spPr>
            <a:xfrm>
              <a:off x="2781581" y="2415160"/>
              <a:ext cx="24783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BFEEBE02-2EED-4575-89BC-5DEE525347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780" y="2285767"/>
              <a:ext cx="0" cy="12741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1" name="TextBox 55">
            <a:extLst>
              <a:ext uri="{FF2B5EF4-FFF2-40B4-BE49-F238E27FC236}">
                <a16:creationId xmlns:a16="http://schemas.microsoft.com/office/drawing/2014/main" id="{A9898E56-989D-4A15-BAAE-B9C45EAAADE8}"/>
              </a:ext>
            </a:extLst>
          </p:cNvPr>
          <p:cNvSpPr txBox="1"/>
          <p:nvPr/>
        </p:nvSpPr>
        <p:spPr>
          <a:xfrm>
            <a:off x="6997287" y="684170"/>
            <a:ext cx="1472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Neurosynaptic core</a:t>
            </a:r>
            <a:endParaRPr lang="en-GB" sz="1200" dirty="0" err="1"/>
          </a:p>
        </p:txBody>
      </p:sp>
      <p:sp>
        <p:nvSpPr>
          <p:cNvPr id="142" name="TextBox 55">
            <a:extLst>
              <a:ext uri="{FF2B5EF4-FFF2-40B4-BE49-F238E27FC236}">
                <a16:creationId xmlns:a16="http://schemas.microsoft.com/office/drawing/2014/main" id="{B382CD29-299F-44AB-A42F-F025A002C45C}"/>
              </a:ext>
            </a:extLst>
          </p:cNvPr>
          <p:cNvSpPr txBox="1"/>
          <p:nvPr/>
        </p:nvSpPr>
        <p:spPr>
          <a:xfrm>
            <a:off x="2713180" y="780396"/>
            <a:ext cx="1472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Neurosynaptic core</a:t>
            </a:r>
            <a:endParaRPr lang="en-GB" sz="1200" dirty="0" err="1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6DB8206-3FA0-478E-82BB-781CD1C05A92}"/>
              </a:ext>
            </a:extLst>
          </p:cNvPr>
          <p:cNvSpPr txBox="1"/>
          <p:nvPr/>
        </p:nvSpPr>
        <p:spPr>
          <a:xfrm>
            <a:off x="1040732" y="4521680"/>
            <a:ext cx="6830263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Neurons and synapses are physically implemented and emulates the biochemical processes with current-based or voltage-based circuits.</a:t>
            </a:r>
            <a:endParaRPr lang="en-US" sz="16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9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FE4A4-827F-42B2-9208-F0C811DEB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Spiking Neural Network and Neuromorphic Computing – F. Corradi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32E3-402D-4E90-9772-AADC91E94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21</a:t>
            </a:fld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377293-2CFC-4DB3-9199-7DE8C8151327}"/>
              </a:ext>
            </a:extLst>
          </p:cNvPr>
          <p:cNvSpPr/>
          <p:nvPr/>
        </p:nvSpPr>
        <p:spPr>
          <a:xfrm>
            <a:off x="7126142" y="638092"/>
            <a:ext cx="126440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DYNAPs </a:t>
            </a:r>
            <a:r>
              <a:rPr lang="en-US" dirty="0"/>
              <a:t>2017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C0BEF3BB-A7BD-4F50-8A23-13EDC88FD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7" b="41442"/>
          <a:stretch/>
        </p:blipFill>
        <p:spPr bwMode="auto">
          <a:xfrm>
            <a:off x="6794081" y="979812"/>
            <a:ext cx="1928532" cy="182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212514-6FA3-43C7-A9CB-AEA0349422EE}"/>
                  </a:ext>
                </a:extLst>
              </p:cNvPr>
              <p:cNvSpPr txBox="1"/>
              <p:nvPr/>
            </p:nvSpPr>
            <p:spPr>
              <a:xfrm>
                <a:off x="6643122" y="2800745"/>
                <a:ext cx="299371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cs typeface="Aharoni" panose="020B0604020202020204" pitchFamily="2" charset="-79"/>
                  </a:rPr>
                  <a:t>Dynamic Asynchronous Processor</a:t>
                </a:r>
              </a:p>
              <a:p>
                <a:endParaRPr lang="en-US" sz="1000" dirty="0">
                  <a:cs typeface="Aharoni" panose="020B0604020202020204" pitchFamily="2" charset="-79"/>
                </a:endParaRP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4 cores (analog 180nm, fully asynchronous)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256 Neurons/C (physically implemented)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65 Synapses/N (4b) </a:t>
                </a:r>
                <a:r>
                  <a:rPr lang="en-US" sz="1000" b="1" dirty="0">
                    <a:cs typeface="Aharoni" panose="020B0604020202020204" pitchFamily="2" charset="-79"/>
                  </a:rPr>
                  <a:t>With</a:t>
                </a:r>
                <a:r>
                  <a:rPr lang="en-US" sz="1000" dirty="0">
                    <a:cs typeface="Aharoni" panose="020B0604020202020204" pitchFamily="2" charset="-79"/>
                  </a:rPr>
                  <a:t> </a:t>
                </a:r>
                <a:r>
                  <a:rPr lang="en-US" sz="1000" b="1" dirty="0">
                    <a:cs typeface="Aharoni" panose="020B0604020202020204" pitchFamily="2" charset="-79"/>
                  </a:rPr>
                  <a:t>plasticity</a:t>
                </a:r>
              </a:p>
              <a:p>
                <a:r>
                  <a:rPr lang="en-US" sz="1000" dirty="0">
                    <a:cs typeface="Aharoni" panose="020B0604020202020204" pitchFamily="2" charset="-79"/>
                  </a:rPr>
                  <a:t>Resources per neuron and 65K synapses: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21</m:t>
                    </m:r>
                    <m:r>
                      <a:rPr lang="en-US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  <m:r>
                      <a:rPr lang="en-US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21</m:t>
                    </m:r>
                    <m:r>
                      <a:rPr lang="en-US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n-US" sz="1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</m:oMath>
                </a14:m>
                <a:endParaRPr lang="en-US" sz="1000" dirty="0">
                  <a:cs typeface="Aharoni" panose="020B0604020202020204" pitchFamily="2" charset="-79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1000" b="1" dirty="0">
                    <a:cs typeface="Aharoni" panose="020B0604020202020204" pitchFamily="2" charset="-79"/>
                  </a:rPr>
                  <a:t>0.13pJ </a:t>
                </a:r>
                <a:r>
                  <a:rPr lang="en-US" sz="1000" dirty="0">
                    <a:cs typeface="Aharoni" panose="020B0604020202020204" pitchFamily="2" charset="-79"/>
                  </a:rPr>
                  <a:t>per synaptic operation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212514-6FA3-43C7-A9CB-AEA034942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122" y="2800745"/>
                <a:ext cx="2993714" cy="1323439"/>
              </a:xfrm>
              <a:prstGeom prst="rect">
                <a:avLst/>
              </a:prstGeom>
              <a:blipFill>
                <a:blip r:embed="rId3"/>
                <a:stretch>
                  <a:fillRect b="-1835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>
            <a:extLst>
              <a:ext uri="{FF2B5EF4-FFF2-40B4-BE49-F238E27FC236}">
                <a16:creationId xmlns:a16="http://schemas.microsoft.com/office/drawing/2014/main" id="{8BDDD2B0-8418-4C6D-9523-CA14E5836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Neuromorphic Analog Systems</a:t>
            </a:r>
            <a:endParaRPr lang="en-GB" sz="2700" dirty="0"/>
          </a:p>
        </p:txBody>
      </p:sp>
      <p:pic>
        <p:nvPicPr>
          <p:cNvPr id="1026" name="Picture 2" descr="ROLLS neuromorphic processor: micrograph of a neuromorphic processor... |  Download Scientific Diagram">
            <a:extLst>
              <a:ext uri="{FF2B5EF4-FFF2-40B4-BE49-F238E27FC236}">
                <a16:creationId xmlns:a16="http://schemas.microsoft.com/office/drawing/2014/main" id="{349F8CD2-CDD9-4B7A-93DD-57B374EAA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29" y="1046683"/>
            <a:ext cx="27813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E390EBB-3B81-4025-8853-F0ABFB974A0B}"/>
              </a:ext>
            </a:extLst>
          </p:cNvPr>
          <p:cNvSpPr/>
          <p:nvPr/>
        </p:nvSpPr>
        <p:spPr>
          <a:xfrm>
            <a:off x="4056675" y="725654"/>
            <a:ext cx="126440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ROLLS </a:t>
            </a:r>
            <a:r>
              <a:rPr lang="en-US" dirty="0"/>
              <a:t>2015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8C7C1F-97D1-4D5E-BDF0-F83072D18A7C}"/>
              </a:ext>
            </a:extLst>
          </p:cNvPr>
          <p:cNvSpPr txBox="1"/>
          <p:nvPr/>
        </p:nvSpPr>
        <p:spPr>
          <a:xfrm>
            <a:off x="3292132" y="2800745"/>
            <a:ext cx="2993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cs typeface="Aharoni" panose="020B0604020202020204" pitchFamily="2" charset="-79"/>
              </a:rPr>
              <a:t>Reconfigurable Online Learning System</a:t>
            </a:r>
          </a:p>
          <a:p>
            <a:endParaRPr lang="en-US" sz="1000" dirty="0">
              <a:cs typeface="Aharoni" panose="020B0604020202020204" pitchFamily="2" charset="-79"/>
            </a:endParaRPr>
          </a:p>
          <a:p>
            <a:r>
              <a:rPr lang="en-US" sz="1000" dirty="0">
                <a:cs typeface="Aharoni" panose="020B0604020202020204" pitchFamily="2" charset="-79"/>
              </a:rPr>
              <a:t>51mm ^2</a:t>
            </a:r>
          </a:p>
          <a:p>
            <a:r>
              <a:rPr lang="en-US" sz="1000" dirty="0">
                <a:cs typeface="Aharoni" panose="020B0604020202020204" pitchFamily="2" charset="-79"/>
              </a:rPr>
              <a:t>1 linear array of adaptive-exponential neurons (analog 180nm, fully asynchronous)</a:t>
            </a:r>
          </a:p>
          <a:p>
            <a:r>
              <a:rPr lang="en-US" sz="1000" dirty="0">
                <a:cs typeface="Aharoni" panose="020B0604020202020204" pitchFamily="2" charset="-79"/>
              </a:rPr>
              <a:t>256 Neurons/C (physically implemented)</a:t>
            </a:r>
          </a:p>
          <a:p>
            <a:r>
              <a:rPr lang="en-US" sz="1000" dirty="0">
                <a:cs typeface="Aharoni" panose="020B0604020202020204" pitchFamily="2" charset="-79"/>
              </a:rPr>
              <a:t>65 Synapses/N (4b) </a:t>
            </a:r>
            <a:r>
              <a:rPr lang="en-US" sz="1000" b="1" dirty="0">
                <a:cs typeface="Aharoni" panose="020B0604020202020204" pitchFamily="2" charset="-79"/>
              </a:rPr>
              <a:t>With</a:t>
            </a:r>
            <a:r>
              <a:rPr lang="en-US" sz="1000" dirty="0">
                <a:cs typeface="Aharoni" panose="020B0604020202020204" pitchFamily="2" charset="-79"/>
              </a:rPr>
              <a:t> </a:t>
            </a:r>
            <a:r>
              <a:rPr lang="en-US" sz="1000" b="1" dirty="0">
                <a:cs typeface="Aharoni" panose="020B0604020202020204" pitchFamily="2" charset="-79"/>
              </a:rPr>
              <a:t>plasticity</a:t>
            </a:r>
          </a:p>
          <a:p>
            <a:r>
              <a:rPr lang="en-US" sz="1000" b="1" dirty="0">
                <a:cs typeface="Aharoni" panose="020B0604020202020204" pitchFamily="2" charset="-79"/>
              </a:rPr>
              <a:t>~0.5pJ </a:t>
            </a:r>
            <a:r>
              <a:rPr lang="en-US" sz="1000" dirty="0">
                <a:cs typeface="Aharoni" panose="020B0604020202020204" pitchFamily="2" charset="-79"/>
              </a:rPr>
              <a:t>per synaptic operation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80EC75-41CC-4230-BB87-994D2C904AE7}"/>
              </a:ext>
            </a:extLst>
          </p:cNvPr>
          <p:cNvSpPr txBox="1"/>
          <p:nvPr/>
        </p:nvSpPr>
        <p:spPr>
          <a:xfrm>
            <a:off x="4588712" y="4077255"/>
            <a:ext cx="169713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Qiao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N et al. 2015]</a:t>
            </a:r>
            <a:endParaRPr lang="LID4096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0BF1B2-C7FF-4AD2-B326-10A6B9E36424}"/>
              </a:ext>
            </a:extLst>
          </p:cNvPr>
          <p:cNvSpPr txBox="1"/>
          <p:nvPr/>
        </p:nvSpPr>
        <p:spPr>
          <a:xfrm>
            <a:off x="7405766" y="4077255"/>
            <a:ext cx="171704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[Moradi et al. 2017]</a:t>
            </a:r>
            <a:endParaRPr lang="LID4096" dirty="0"/>
          </a:p>
        </p:txBody>
      </p:sp>
      <p:pic>
        <p:nvPicPr>
          <p:cNvPr id="1030" name="Picture 6" descr="HICANN Prototype Chip">
            <a:extLst>
              <a:ext uri="{FF2B5EF4-FFF2-40B4-BE49-F238E27FC236}">
                <a16:creationId xmlns:a16="http://schemas.microsoft.com/office/drawing/2014/main" id="{64559D00-5289-4D76-9749-BE3ACDC8D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00" y="1090150"/>
            <a:ext cx="2001306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C6E4518-D278-421C-9A93-95989B166C90}"/>
              </a:ext>
            </a:extLst>
          </p:cNvPr>
          <p:cNvSpPr/>
          <p:nvPr/>
        </p:nvSpPr>
        <p:spPr>
          <a:xfrm>
            <a:off x="751148" y="725654"/>
            <a:ext cx="126440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HICANN </a:t>
            </a:r>
            <a:r>
              <a:rPr lang="en-US" dirty="0"/>
              <a:t>2010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A5DCF6-4194-41C3-AE5C-E11C81B50186}"/>
              </a:ext>
            </a:extLst>
          </p:cNvPr>
          <p:cNvSpPr txBox="1"/>
          <p:nvPr/>
        </p:nvSpPr>
        <p:spPr>
          <a:xfrm>
            <a:off x="293126" y="2239553"/>
            <a:ext cx="24666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High Input Count Analog Neural Network</a:t>
            </a:r>
          </a:p>
          <a:p>
            <a:endParaRPr lang="en-US" sz="1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50 mm^2</a:t>
            </a:r>
          </a:p>
          <a:p>
            <a:pPr marL="171450" indent="-171450">
              <a:buFontTx/>
              <a:buChar char="-"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2x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512 membrane circuits and 128k synapses </a:t>
            </a:r>
            <a:r>
              <a:rPr lang="en-US" sz="1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 plasticity (STDP), 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both digital (4-bit) and analog</a:t>
            </a:r>
          </a:p>
          <a:p>
            <a:pPr marL="171450" indent="-171450">
              <a:buFontTx/>
              <a:buChar char="-"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Asynchronous interfaces</a:t>
            </a:r>
          </a:p>
          <a:p>
            <a:pPr marL="171450" indent="-171450">
              <a:buFontTx/>
              <a:buChar char="-"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Chips can be tiled in a reticle (384 chips in a wafer - multichip)</a:t>
            </a:r>
          </a:p>
          <a:p>
            <a:pPr marL="171450" indent="-171450">
              <a:buFontTx/>
              <a:buChar char="-"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Faster than real biological time (10^4) </a:t>
            </a:r>
          </a:p>
          <a:p>
            <a:endParaRPr lang="LID4096" sz="1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DCEA5B-52EB-4249-8BB8-D2366C891F22}"/>
              </a:ext>
            </a:extLst>
          </p:cNvPr>
          <p:cNvSpPr txBox="1"/>
          <p:nvPr/>
        </p:nvSpPr>
        <p:spPr>
          <a:xfrm>
            <a:off x="1114426" y="4166985"/>
            <a:ext cx="171704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T.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Pfiel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et al. 2012]</a:t>
            </a:r>
            <a:endParaRPr lang="LID4096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D31F71-BA46-491E-8ED1-12469A34DF25}"/>
              </a:ext>
            </a:extLst>
          </p:cNvPr>
          <p:cNvSpPr txBox="1"/>
          <p:nvPr/>
        </p:nvSpPr>
        <p:spPr>
          <a:xfrm>
            <a:off x="234872" y="555813"/>
            <a:ext cx="2533022" cy="403187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4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2D0D3-622F-49A7-83E9-D6946B00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7D869-45A0-4383-A6B4-BF2AD8B3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22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89CE62-586B-41A3-839B-7B5477A3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Neuromorphic Analog Systems</a:t>
            </a:r>
            <a:endParaRPr lang="en-GB" sz="2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5E95B-A4FB-4672-871C-11C3EB87B37D}"/>
              </a:ext>
            </a:extLst>
          </p:cNvPr>
          <p:cNvSpPr txBox="1"/>
          <p:nvPr/>
        </p:nvSpPr>
        <p:spPr>
          <a:xfrm>
            <a:off x="188119" y="4213552"/>
            <a:ext cx="410765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[</a:t>
            </a:r>
            <a:r>
              <a:rPr lang="de-DE" dirty="0"/>
              <a:t>Karlheinz Meier, Heidelberg University, HICANN 2010</a:t>
            </a:r>
            <a:r>
              <a:rPr lang="en-US" dirty="0"/>
              <a:t>]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CE9E2-71B6-4C16-9E51-AB77A21B9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20" y="781764"/>
            <a:ext cx="3721734" cy="23756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2F3CCD-2A13-494E-BE8C-27DD57FF9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44990" y="448738"/>
            <a:ext cx="3840574" cy="41865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5763FF-9C80-47FE-BC77-5893B2FE402D}"/>
              </a:ext>
            </a:extLst>
          </p:cNvPr>
          <p:cNvSpPr txBox="1"/>
          <p:nvPr/>
        </p:nvSpPr>
        <p:spPr>
          <a:xfrm>
            <a:off x="244605" y="483478"/>
            <a:ext cx="2792855" cy="3385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Bio-realistic neuron behaviors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3734D5-ED65-4B35-9FEA-A7D57FC8A790}"/>
              </a:ext>
            </a:extLst>
          </p:cNvPr>
          <p:cNvSpPr txBox="1"/>
          <p:nvPr/>
        </p:nvSpPr>
        <p:spPr>
          <a:xfrm>
            <a:off x="385446" y="3327789"/>
            <a:ext cx="306499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100x faster than real time!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neuroscientific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how to scale?</a:t>
            </a:r>
          </a:p>
        </p:txBody>
      </p:sp>
    </p:spTree>
    <p:extLst>
      <p:ext uri="{BB962C8B-B14F-4D97-AF65-F5344CB8AC3E}">
        <p14:creationId xmlns:p14="http://schemas.microsoft.com/office/powerpoint/2010/main" val="10374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2D0D3-622F-49A7-83E9-D6946B00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7D869-45A0-4383-A6B4-BF2AD8B3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23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89CE62-586B-41A3-839B-7B5477A3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Neuromorphic Analog Systems</a:t>
            </a:r>
            <a:endParaRPr lang="en-GB" sz="2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5E95B-A4FB-4672-871C-11C3EB87B37D}"/>
              </a:ext>
            </a:extLst>
          </p:cNvPr>
          <p:cNvSpPr txBox="1"/>
          <p:nvPr/>
        </p:nvSpPr>
        <p:spPr>
          <a:xfrm>
            <a:off x="188119" y="4141505"/>
            <a:ext cx="410765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[</a:t>
            </a:r>
            <a:r>
              <a:rPr lang="de-DE" dirty="0"/>
              <a:t>Karlheinz Meier, Heidelberg University, HICANN 2010</a:t>
            </a:r>
            <a:r>
              <a:rPr lang="en-US" dirty="0"/>
              <a:t>]</a:t>
            </a:r>
            <a:endParaRPr lang="LID4096" dirty="0"/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C62B0BC3-8AF7-466D-ACAC-AD5C8AB99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816" y="625992"/>
            <a:ext cx="2680458" cy="261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84B639-F070-445F-AD0F-9E6B941A6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33" y="564429"/>
            <a:ext cx="4268076" cy="357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B9A7B5-31E5-472B-B90F-0EEA18A270BA}"/>
              </a:ext>
            </a:extLst>
          </p:cNvPr>
          <p:cNvSpPr txBox="1"/>
          <p:nvPr/>
        </p:nvSpPr>
        <p:spPr>
          <a:xfrm>
            <a:off x="5014914" y="3305011"/>
            <a:ext cx="3757612" cy="3385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384 chip system in a whole wafer!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E75EE-BFEB-48E0-AD54-1E73C7801B9F}"/>
              </a:ext>
            </a:extLst>
          </p:cNvPr>
          <p:cNvSpPr txBox="1"/>
          <p:nvPr/>
        </p:nvSpPr>
        <p:spPr>
          <a:xfrm>
            <a:off x="5014914" y="3744900"/>
            <a:ext cx="3757612" cy="107721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It aims at understanding and emulating the function and interaction of multiple spatial and temporal scales in brain information processing.  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378131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072EC-EFB5-453C-A36F-5DD0F821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Spiking Neural Network and Neuromorphic Computing – F. Corradi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0A214-0758-49A5-AC68-F49FCECBE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24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06A31CF-8392-4B96-B1E0-43F7889BC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Neuromorphic Analog Systems</a:t>
            </a:r>
            <a:endParaRPr lang="en-GB" sz="27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A95E24-8DB6-4CB4-8013-09B651A89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47" y="505319"/>
            <a:ext cx="3314699" cy="4015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091F6F-7C4C-4C46-A233-99FB5C6FB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1" y="3415649"/>
            <a:ext cx="2059305" cy="716280"/>
          </a:xfrm>
          <a:prstGeom prst="rect">
            <a:avLst/>
          </a:prstGeom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93FD024E-64B9-481D-AB86-C8F6B9A63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449716"/>
            <a:ext cx="2278380" cy="201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4E52095-659F-4C3A-B2CB-2C328DD0BB11}"/>
              </a:ext>
            </a:extLst>
          </p:cNvPr>
          <p:cNvSpPr txBox="1"/>
          <p:nvPr/>
        </p:nvSpPr>
        <p:spPr>
          <a:xfrm>
            <a:off x="3939541" y="2533245"/>
            <a:ext cx="514541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/>
              <a:t>https://wiki.ebrains.eu/bin/view/Collabs/neuromorphic/BrainScaleS/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15DFB-3C79-44EC-A58D-026906DAE8B5}"/>
              </a:ext>
            </a:extLst>
          </p:cNvPr>
          <p:cNvSpPr txBox="1"/>
          <p:nvPr/>
        </p:nvSpPr>
        <p:spPr>
          <a:xfrm>
            <a:off x="4951810" y="2881042"/>
            <a:ext cx="3120880" cy="156966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~4 Million bio-realistic neurons 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880 Million learning synapses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105 faster than real time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164 Giga-events/s (normal) 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1 Tera-event/s (burst)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several hundreds of kW [2010]</a:t>
            </a:r>
          </a:p>
        </p:txBody>
      </p:sp>
    </p:spTree>
    <p:extLst>
      <p:ext uri="{BB962C8B-B14F-4D97-AF65-F5344CB8AC3E}">
        <p14:creationId xmlns:p14="http://schemas.microsoft.com/office/powerpoint/2010/main" val="17803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072EC-EFB5-453C-A36F-5DD0F821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0A214-0758-49A5-AC68-F49FCECBE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25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06A31CF-8392-4B96-B1E0-43F7889BC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Neuromorphic Analog Systems</a:t>
            </a:r>
            <a:endParaRPr lang="en-GB" sz="2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AE5FC-2515-42B5-B333-BD67B7DA2C6D}"/>
              </a:ext>
            </a:extLst>
          </p:cNvPr>
          <p:cNvSpPr txBox="1"/>
          <p:nvPr/>
        </p:nvSpPr>
        <p:spPr>
          <a:xfrm>
            <a:off x="6537960" y="152186"/>
            <a:ext cx="2193896" cy="43088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/>
                </a:solidFill>
                <a:latin typeface="Corbel" panose="020B0503020204020204" pitchFamily="34" charset="0"/>
              </a:rPr>
              <a:t>Summary</a:t>
            </a:r>
            <a:endParaRPr lang="en-US" sz="2200" b="1" dirty="0">
              <a:solidFill>
                <a:schemeClr val="bg2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FE8D2-8C7B-4601-886E-A5553D17E078}"/>
              </a:ext>
            </a:extLst>
          </p:cNvPr>
          <p:cNvSpPr txBox="1"/>
          <p:nvPr/>
        </p:nvSpPr>
        <p:spPr>
          <a:xfrm>
            <a:off x="303310" y="2088976"/>
            <a:ext cx="8190607" cy="13773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Cons</a:t>
            </a:r>
            <a:r>
              <a:rPr lang="en-US" sz="1600" dirty="0"/>
              <a:t>: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Chip area, analog CMOS requires larger nodes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   e.g., 180 nm, 65 nm, or special CMOS features Fully Depleted Silicon on Insulator FDSOI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Suffer from noise, mismatch (require calibration)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Complex algorithms (asynchronous), but it is part of the research!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Matching biological time constants requires larger capacitors (or tricks) to slow down the silicon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D9A1C2-A159-4716-A2B9-EE04BB8B5788}"/>
              </a:ext>
            </a:extLst>
          </p:cNvPr>
          <p:cNvSpPr txBox="1"/>
          <p:nvPr/>
        </p:nvSpPr>
        <p:spPr>
          <a:xfrm>
            <a:off x="303310" y="1038764"/>
            <a:ext cx="8190607" cy="9618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Pros</a:t>
            </a:r>
            <a:r>
              <a:rPr lang="en-US" sz="1600" dirty="0"/>
              <a:t>: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Can replicate exponential behaviors and bio-realistic models (use the same physics)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Neuroscientific simulations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Real-time (or faster) speed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19C8F-4B71-48C1-92A3-F964522390E6}"/>
              </a:ext>
            </a:extLst>
          </p:cNvPr>
          <p:cNvSpPr txBox="1"/>
          <p:nvPr/>
        </p:nvSpPr>
        <p:spPr>
          <a:xfrm>
            <a:off x="303310" y="3554686"/>
            <a:ext cx="8190606" cy="75405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Applications</a:t>
            </a:r>
            <a:r>
              <a:rPr lang="en-US" sz="1600" dirty="0"/>
              <a:t>: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Limited to few startups 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SynSense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Innatera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Small ASIC for specific functions  (audio, surveillance, bio-medical monitoring), IoT</a:t>
            </a:r>
          </a:p>
        </p:txBody>
      </p:sp>
    </p:spTree>
    <p:extLst>
      <p:ext uri="{BB962C8B-B14F-4D97-AF65-F5344CB8AC3E}">
        <p14:creationId xmlns:p14="http://schemas.microsoft.com/office/powerpoint/2010/main" val="40414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BDF25-E356-490B-9FA5-B789FFD6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Spiking Neural Network and Neuromorphic Computing – F. Corradi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5D98B-FAF8-4EF1-BD38-22D1CDD2D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26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CF96B4-6CE4-405B-9A25-4F8C66A7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>
                <a:latin typeface="Arial" panose="020B0604020202020204" pitchFamily="34" charset="0"/>
              </a:rPr>
              <a:t>Neuromorphic computing</a:t>
            </a:r>
            <a:endParaRPr lang="en-GB" sz="2700"/>
          </a:p>
        </p:txBody>
      </p:sp>
      <p:pic>
        <p:nvPicPr>
          <p:cNvPr id="13316" name="Picture 4" descr="Billede">
            <a:extLst>
              <a:ext uri="{FF2B5EF4-FFF2-40B4-BE49-F238E27FC236}">
                <a16:creationId xmlns:a16="http://schemas.microsoft.com/office/drawing/2014/main" id="{38791C46-83F7-446D-A2B6-C44C5894E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61" y="0"/>
            <a:ext cx="4503540" cy="45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E6DE54C8-F609-424A-9201-38080231F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964" y="2947461"/>
            <a:ext cx="600066" cy="39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98F94080-C942-4030-9822-2DC4DA0E1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24" y="2101232"/>
            <a:ext cx="942037" cy="942037"/>
          </a:xfrm>
          <a:prstGeom prst="rect">
            <a:avLst/>
          </a:prstGeom>
        </p:spPr>
      </p:pic>
      <p:pic>
        <p:nvPicPr>
          <p:cNvPr id="14" name="Picture 13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16CF757B-08AE-42A6-89C4-93F1C69F8C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42" y="3529531"/>
            <a:ext cx="862485" cy="325574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775B432A-562B-4264-ABC1-8870D3359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325" y="4157119"/>
            <a:ext cx="953346" cy="4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10227E-54C1-44D0-A828-35E0DB25F688}"/>
              </a:ext>
            </a:extLst>
          </p:cNvPr>
          <p:cNvSpPr txBox="1"/>
          <p:nvPr/>
        </p:nvSpPr>
        <p:spPr>
          <a:xfrm>
            <a:off x="7055139" y="4339582"/>
            <a:ext cx="2215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[Adapted from The Scientist, 2019]</a:t>
            </a:r>
            <a:endParaRPr lang="LID4096" sz="1000" dirty="0"/>
          </a:p>
        </p:txBody>
      </p:sp>
      <p:pic>
        <p:nvPicPr>
          <p:cNvPr id="16" name="Picture 15" descr="A circuit board&#10;&#10;Description automatically generated">
            <a:extLst>
              <a:ext uri="{FF2B5EF4-FFF2-40B4-BE49-F238E27FC236}">
                <a16:creationId xmlns:a16="http://schemas.microsoft.com/office/drawing/2014/main" id="{818F2C12-42CD-4198-89EB-5394F99E5B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1408" y="4116803"/>
            <a:ext cx="334917" cy="34589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93CF47-BAD5-463E-8475-054FCA8E1683}"/>
              </a:ext>
            </a:extLst>
          </p:cNvPr>
          <p:cNvSpPr/>
          <p:nvPr/>
        </p:nvSpPr>
        <p:spPr>
          <a:xfrm>
            <a:off x="4905114" y="4051411"/>
            <a:ext cx="527506" cy="47667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C04EF9-EA07-41D4-BC38-9215C0D2B5D6}"/>
              </a:ext>
            </a:extLst>
          </p:cNvPr>
          <p:cNvSpPr txBox="1"/>
          <p:nvPr/>
        </p:nvSpPr>
        <p:spPr>
          <a:xfrm>
            <a:off x="227664" y="640679"/>
            <a:ext cx="3493294" cy="3385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Today’s digital neuromorphic hardware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80A61E-6D4C-4901-B76E-B8BB42470439}"/>
              </a:ext>
            </a:extLst>
          </p:cNvPr>
          <p:cNvSpPr txBox="1"/>
          <p:nvPr/>
        </p:nvSpPr>
        <p:spPr>
          <a:xfrm>
            <a:off x="227664" y="1185220"/>
            <a:ext cx="3982736" cy="28931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1400" b="1" i="0" dirty="0">
                <a:effectLst/>
                <a:latin typeface="Arial" panose="020B0604020202020204" pitchFamily="34" charset="0"/>
              </a:rPr>
              <a:t>Parallel processing</a:t>
            </a:r>
          </a:p>
          <a:p>
            <a:pPr lvl="1"/>
            <a:r>
              <a:rPr lang="en-US" sz="1400" dirty="0">
                <a:latin typeface="Arial" panose="020B0604020202020204" pitchFamily="34" charset="0"/>
              </a:rPr>
              <a:t>Many Processing Units (neurons)</a:t>
            </a:r>
          </a:p>
          <a:p>
            <a:pPr lvl="1"/>
            <a:endParaRPr lang="en-US" sz="1400" dirty="0">
              <a:latin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400" b="1" dirty="0"/>
              <a:t>Distributed Memory</a:t>
            </a:r>
          </a:p>
          <a:p>
            <a:pPr lvl="1"/>
            <a:r>
              <a:rPr lang="en-US" sz="1400" dirty="0"/>
              <a:t>More tightly coupled data memory, caches</a:t>
            </a:r>
          </a:p>
          <a:p>
            <a:pPr lvl="1"/>
            <a:r>
              <a:rPr lang="en-US" sz="1400" dirty="0"/>
              <a:t>More memory close to the processing</a:t>
            </a:r>
          </a:p>
          <a:p>
            <a:pPr lvl="1"/>
            <a:endParaRPr lang="en-US" sz="1400" dirty="0"/>
          </a:p>
          <a:p>
            <a:pPr marL="514350" indent="-514350">
              <a:buFont typeface="+mj-lt"/>
              <a:buAutoNum type="arabicPeriod"/>
            </a:pPr>
            <a:r>
              <a:rPr lang="en-US" sz="1400" b="1" dirty="0"/>
              <a:t>Sparse Encoding</a:t>
            </a:r>
          </a:p>
          <a:p>
            <a:pPr lvl="1"/>
            <a:r>
              <a:rPr lang="en-US" sz="1400" dirty="0"/>
              <a:t>Exploit sparsity of natural world (on-demand)</a:t>
            </a:r>
          </a:p>
          <a:p>
            <a:pPr lvl="1"/>
            <a:endParaRPr lang="en-US" sz="1400" dirty="0"/>
          </a:p>
          <a:p>
            <a:pPr marL="514350" indent="-514350">
              <a:buFont typeface="+mj-lt"/>
              <a:buAutoNum type="arabicPeriod"/>
            </a:pPr>
            <a:r>
              <a:rPr lang="en-US" sz="1400" b="1" dirty="0"/>
              <a:t>Data-flow communication</a:t>
            </a:r>
          </a:p>
          <a:p>
            <a:pPr lvl="1"/>
            <a:r>
              <a:rPr lang="en-US" sz="1400" dirty="0"/>
              <a:t>Data move towards the place it is consumed</a:t>
            </a:r>
          </a:p>
          <a:p>
            <a:pPr lvl="1"/>
            <a:r>
              <a:rPr lang="en-US" sz="1400" dirty="0"/>
              <a:t>Direct communication between processors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CC2182-B2E7-4EB4-A069-9CD2E284C65A}"/>
              </a:ext>
            </a:extLst>
          </p:cNvPr>
          <p:cNvSpPr txBox="1"/>
          <p:nvPr/>
        </p:nvSpPr>
        <p:spPr>
          <a:xfrm>
            <a:off x="239053" y="4492597"/>
            <a:ext cx="4331804" cy="5078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Efficient computer architectures for brain-inspired models of computations (spiking neural networks)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8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4EC8B-010D-4313-99FD-6FA21D34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Spiking Neural Network and Neuromorphic Computing – F. Corradi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9424-9CCE-4242-B88E-519462B1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27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43DDB-8C24-4D29-91BD-929F138E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>
                <a:latin typeface="Arial" panose="020B0604020202020204" pitchFamily="34" charset="0"/>
              </a:rPr>
              <a:t>Neuromorphic computing</a:t>
            </a:r>
            <a:endParaRPr lang="en-GB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F481B3-6551-4341-B47A-4D45E78F123A}"/>
              </a:ext>
            </a:extLst>
          </p:cNvPr>
          <p:cNvSpPr/>
          <p:nvPr/>
        </p:nvSpPr>
        <p:spPr>
          <a:xfrm>
            <a:off x="1442453" y="1668963"/>
            <a:ext cx="1169404" cy="930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8C1C085-1E06-4D13-A23B-3C31897DE91C}"/>
              </a:ext>
            </a:extLst>
          </p:cNvPr>
          <p:cNvSpPr/>
          <p:nvPr/>
        </p:nvSpPr>
        <p:spPr>
          <a:xfrm>
            <a:off x="1519451" y="170605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B1629C-4F51-489C-BC92-CACA4E196C02}"/>
              </a:ext>
            </a:extLst>
          </p:cNvPr>
          <p:cNvSpPr/>
          <p:nvPr/>
        </p:nvSpPr>
        <p:spPr>
          <a:xfrm>
            <a:off x="1739613" y="170605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E2B9661-3DC4-48B4-93F5-25C43950A94B}"/>
              </a:ext>
            </a:extLst>
          </p:cNvPr>
          <p:cNvSpPr/>
          <p:nvPr/>
        </p:nvSpPr>
        <p:spPr>
          <a:xfrm>
            <a:off x="1951155" y="170605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D0FC759-7B4D-4D2E-A1AA-1D498145AA18}"/>
              </a:ext>
            </a:extLst>
          </p:cNvPr>
          <p:cNvSpPr/>
          <p:nvPr/>
        </p:nvSpPr>
        <p:spPr>
          <a:xfrm>
            <a:off x="2169279" y="170605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09A513-A3E9-460A-B852-A410FAF71315}"/>
              </a:ext>
            </a:extLst>
          </p:cNvPr>
          <p:cNvSpPr/>
          <p:nvPr/>
        </p:nvSpPr>
        <p:spPr>
          <a:xfrm>
            <a:off x="2387402" y="170605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DFD66FB-E10E-487D-87D6-62752BE88ECC}"/>
              </a:ext>
            </a:extLst>
          </p:cNvPr>
          <p:cNvSpPr/>
          <p:nvPr/>
        </p:nvSpPr>
        <p:spPr>
          <a:xfrm>
            <a:off x="1519515" y="188826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A9946EF-96B9-471E-90AB-C52AD7289A2F}"/>
              </a:ext>
            </a:extLst>
          </p:cNvPr>
          <p:cNvSpPr/>
          <p:nvPr/>
        </p:nvSpPr>
        <p:spPr>
          <a:xfrm>
            <a:off x="1739677" y="188826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CFCCF7-F9D2-4E35-955A-0FA3F0D3118A}"/>
              </a:ext>
            </a:extLst>
          </p:cNvPr>
          <p:cNvSpPr/>
          <p:nvPr/>
        </p:nvSpPr>
        <p:spPr>
          <a:xfrm>
            <a:off x="1951219" y="188826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6700A40-D9B5-41DD-BC47-FC43C3A063EF}"/>
              </a:ext>
            </a:extLst>
          </p:cNvPr>
          <p:cNvSpPr/>
          <p:nvPr/>
        </p:nvSpPr>
        <p:spPr>
          <a:xfrm>
            <a:off x="2169342" y="188826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B3ED1C0-1D28-402E-8CA2-463F46C5785E}"/>
              </a:ext>
            </a:extLst>
          </p:cNvPr>
          <p:cNvSpPr/>
          <p:nvPr/>
        </p:nvSpPr>
        <p:spPr>
          <a:xfrm>
            <a:off x="2387466" y="188826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1A7F785-718B-4FFD-9DAC-D7130638E977}"/>
              </a:ext>
            </a:extLst>
          </p:cNvPr>
          <p:cNvSpPr/>
          <p:nvPr/>
        </p:nvSpPr>
        <p:spPr>
          <a:xfrm>
            <a:off x="1521001" y="207047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FD0670-87B4-438A-A4E4-15DA9124662F}"/>
              </a:ext>
            </a:extLst>
          </p:cNvPr>
          <p:cNvSpPr/>
          <p:nvPr/>
        </p:nvSpPr>
        <p:spPr>
          <a:xfrm>
            <a:off x="1741164" y="207047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3C428D-70AC-4798-8415-A65C8B646E8A}"/>
              </a:ext>
            </a:extLst>
          </p:cNvPr>
          <p:cNvSpPr/>
          <p:nvPr/>
        </p:nvSpPr>
        <p:spPr>
          <a:xfrm>
            <a:off x="1952706" y="207047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7D87F3A-B1EA-4226-A0BA-C9F598CC8210}"/>
              </a:ext>
            </a:extLst>
          </p:cNvPr>
          <p:cNvSpPr/>
          <p:nvPr/>
        </p:nvSpPr>
        <p:spPr>
          <a:xfrm>
            <a:off x="2170829" y="207047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0F21EAE-FB8A-4207-A9AF-56414AEB8868}"/>
              </a:ext>
            </a:extLst>
          </p:cNvPr>
          <p:cNvSpPr/>
          <p:nvPr/>
        </p:nvSpPr>
        <p:spPr>
          <a:xfrm>
            <a:off x="2388953" y="207047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C4C6D0B-4D22-447A-B804-D20A6D793FAB}"/>
              </a:ext>
            </a:extLst>
          </p:cNvPr>
          <p:cNvSpPr/>
          <p:nvPr/>
        </p:nvSpPr>
        <p:spPr>
          <a:xfrm>
            <a:off x="1519515" y="225267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FF14BA2-32BE-4722-9644-9870F234F99C}"/>
              </a:ext>
            </a:extLst>
          </p:cNvPr>
          <p:cNvSpPr/>
          <p:nvPr/>
        </p:nvSpPr>
        <p:spPr>
          <a:xfrm>
            <a:off x="1739677" y="225267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86D7B68-6DFE-4D98-AD8C-26462BCDB40D}"/>
              </a:ext>
            </a:extLst>
          </p:cNvPr>
          <p:cNvSpPr/>
          <p:nvPr/>
        </p:nvSpPr>
        <p:spPr>
          <a:xfrm>
            <a:off x="1951219" y="225267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8D2A32-0F25-48C4-9339-B2E7702565E1}"/>
              </a:ext>
            </a:extLst>
          </p:cNvPr>
          <p:cNvSpPr/>
          <p:nvPr/>
        </p:nvSpPr>
        <p:spPr>
          <a:xfrm>
            <a:off x="2169342" y="225267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504B073-5FC0-4469-A8FF-11273CC3F7FA}"/>
              </a:ext>
            </a:extLst>
          </p:cNvPr>
          <p:cNvSpPr/>
          <p:nvPr/>
        </p:nvSpPr>
        <p:spPr>
          <a:xfrm>
            <a:off x="2387466" y="225267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BE04CA-B0DA-46A2-ACFC-0D88B5E72798}"/>
              </a:ext>
            </a:extLst>
          </p:cNvPr>
          <p:cNvSpPr/>
          <p:nvPr/>
        </p:nvSpPr>
        <p:spPr>
          <a:xfrm>
            <a:off x="1519515" y="243488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247D552-3DF1-4BB3-9950-746B3884D151}"/>
              </a:ext>
            </a:extLst>
          </p:cNvPr>
          <p:cNvSpPr/>
          <p:nvPr/>
        </p:nvSpPr>
        <p:spPr>
          <a:xfrm>
            <a:off x="1739677" y="243488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FBB1E7-E1FA-47E9-A95E-C0B8CA54B15D}"/>
              </a:ext>
            </a:extLst>
          </p:cNvPr>
          <p:cNvSpPr/>
          <p:nvPr/>
        </p:nvSpPr>
        <p:spPr>
          <a:xfrm>
            <a:off x="1951219" y="243488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5D4DA2D-B512-4F01-BF6F-60D4996F7AF6}"/>
              </a:ext>
            </a:extLst>
          </p:cNvPr>
          <p:cNvSpPr/>
          <p:nvPr/>
        </p:nvSpPr>
        <p:spPr>
          <a:xfrm>
            <a:off x="2169342" y="243488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92AE5C4-CD7A-4808-A1CB-368E1C6AB0BB}"/>
              </a:ext>
            </a:extLst>
          </p:cNvPr>
          <p:cNvSpPr/>
          <p:nvPr/>
        </p:nvSpPr>
        <p:spPr>
          <a:xfrm>
            <a:off x="2387466" y="243488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ECC656E-6F9C-4AFD-A424-2F56A9D586EA}"/>
              </a:ext>
            </a:extLst>
          </p:cNvPr>
          <p:cNvSpPr/>
          <p:nvPr/>
        </p:nvSpPr>
        <p:spPr>
          <a:xfrm>
            <a:off x="101892" y="1474465"/>
            <a:ext cx="879256" cy="5167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DF0D22-4A7D-4EDB-9DF4-6EDE692CCA36}"/>
              </a:ext>
            </a:extLst>
          </p:cNvPr>
          <p:cNvSpPr/>
          <p:nvPr/>
        </p:nvSpPr>
        <p:spPr>
          <a:xfrm>
            <a:off x="111696" y="1487656"/>
            <a:ext cx="827785" cy="3008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" dirty="0"/>
              <a:t>MEM</a:t>
            </a:r>
            <a:endParaRPr lang="en-NL" sz="8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94572CB-AEBF-479E-872D-B54BBE0F3D2F}"/>
              </a:ext>
            </a:extLst>
          </p:cNvPr>
          <p:cNvSpPr/>
          <p:nvPr/>
        </p:nvSpPr>
        <p:spPr>
          <a:xfrm>
            <a:off x="111696" y="1790583"/>
            <a:ext cx="827786" cy="15152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EP</a:t>
            </a:r>
            <a:endParaRPr lang="en-NL" sz="1050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262D514-A747-4DCC-8F6A-6630682A79C1}"/>
              </a:ext>
            </a:extLst>
          </p:cNvPr>
          <p:cNvCxnSpPr>
            <a:cxnSpLocks/>
          </p:cNvCxnSpPr>
          <p:nvPr/>
        </p:nvCxnSpPr>
        <p:spPr>
          <a:xfrm>
            <a:off x="871521" y="1504186"/>
            <a:ext cx="711218" cy="201873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7F4286-549C-44F6-A7AC-10471B766D08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845201" y="1833266"/>
            <a:ext cx="750186" cy="15152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D40C4E8-194F-48EC-B7AA-FE2AB1C39DA6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671323" y="1769662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550CB84-30EA-4A91-981A-E6FCABAD666D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>
            <a:off x="1891485" y="1769662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9F3FF65-88E4-4BC2-AA09-E6F240594C77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2103027" y="1769662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5FD0DE-4E98-4DF0-A1DC-4E2F8A29615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2321150" y="1769662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CB4A613-D7E7-47F3-AA3F-34B330FE6A7F}"/>
              </a:ext>
            </a:extLst>
          </p:cNvPr>
          <p:cNvCxnSpPr>
            <a:cxnSpLocks/>
            <a:stCxn id="12" idx="2"/>
            <a:endCxn id="18" idx="0"/>
          </p:cNvCxnSpPr>
          <p:nvPr/>
        </p:nvCxnSpPr>
        <p:spPr>
          <a:xfrm>
            <a:off x="1595387" y="183326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D087AD4-7E14-4F88-AC60-D6C7A5193488}"/>
              </a:ext>
            </a:extLst>
          </p:cNvPr>
          <p:cNvCxnSpPr>
            <a:cxnSpLocks/>
            <a:stCxn id="18" idx="2"/>
            <a:endCxn id="23" idx="0"/>
          </p:cNvCxnSpPr>
          <p:nvPr/>
        </p:nvCxnSpPr>
        <p:spPr>
          <a:xfrm>
            <a:off x="1595451" y="201547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9AFF66E-B33F-460D-A020-F0AFA4F5CBCB}"/>
              </a:ext>
            </a:extLst>
          </p:cNvPr>
          <p:cNvCxnSpPr>
            <a:cxnSpLocks/>
            <a:stCxn id="23" idx="2"/>
            <a:endCxn id="28" idx="0"/>
          </p:cNvCxnSpPr>
          <p:nvPr/>
        </p:nvCxnSpPr>
        <p:spPr>
          <a:xfrm flipH="1">
            <a:off x="1595451" y="219767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08EE405-94FF-40EA-8926-5069AAD7CB8C}"/>
              </a:ext>
            </a:extLst>
          </p:cNvPr>
          <p:cNvCxnSpPr>
            <a:cxnSpLocks/>
            <a:stCxn id="28" idx="2"/>
            <a:endCxn id="33" idx="0"/>
          </p:cNvCxnSpPr>
          <p:nvPr/>
        </p:nvCxnSpPr>
        <p:spPr>
          <a:xfrm>
            <a:off x="1595451" y="237988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61E6F1E-6D2D-4644-9286-9D569CF0EFB0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>
            <a:off x="1671386" y="1951868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06CD084-15C6-4088-8AF9-C3F4C9DD2C2D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1672873" y="2134075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05A424B-BF72-4189-A5AA-59894D26B931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>
            <a:off x="1671386" y="2316281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B32CF10-886B-438A-BB78-2978CC12088C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>
            <a:off x="1671386" y="2498487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70D5614-BFDF-4306-9CD6-81A467011F02}"/>
              </a:ext>
            </a:extLst>
          </p:cNvPr>
          <p:cNvCxnSpPr>
            <a:cxnSpLocks/>
            <a:stCxn id="13" idx="2"/>
            <a:endCxn id="19" idx="0"/>
          </p:cNvCxnSpPr>
          <p:nvPr/>
        </p:nvCxnSpPr>
        <p:spPr>
          <a:xfrm>
            <a:off x="1815550" y="183326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0FD2CE8-D14D-4259-B89D-C04326EF7E87}"/>
              </a:ext>
            </a:extLst>
          </p:cNvPr>
          <p:cNvCxnSpPr>
            <a:cxnSpLocks/>
            <a:stCxn id="19" idx="2"/>
            <a:endCxn id="24" idx="0"/>
          </p:cNvCxnSpPr>
          <p:nvPr/>
        </p:nvCxnSpPr>
        <p:spPr>
          <a:xfrm>
            <a:off x="1815613" y="201547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FEA3DF1-A15B-4EC4-AA47-EDA9C4D81DE7}"/>
              </a:ext>
            </a:extLst>
          </p:cNvPr>
          <p:cNvCxnSpPr>
            <a:cxnSpLocks/>
            <a:stCxn id="24" idx="2"/>
            <a:endCxn id="29" idx="0"/>
          </p:cNvCxnSpPr>
          <p:nvPr/>
        </p:nvCxnSpPr>
        <p:spPr>
          <a:xfrm flipH="1">
            <a:off x="1815613" y="219767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2FB288D-2211-45A4-A1CD-1A6518A903A8}"/>
              </a:ext>
            </a:extLst>
          </p:cNvPr>
          <p:cNvCxnSpPr>
            <a:cxnSpLocks/>
            <a:stCxn id="29" idx="2"/>
            <a:endCxn id="34" idx="0"/>
          </p:cNvCxnSpPr>
          <p:nvPr/>
        </p:nvCxnSpPr>
        <p:spPr>
          <a:xfrm>
            <a:off x="1815613" y="237988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C2B16F7-55FB-4EEB-99F7-1B3117A14DDC}"/>
              </a:ext>
            </a:extLst>
          </p:cNvPr>
          <p:cNvCxnSpPr>
            <a:cxnSpLocks/>
            <a:stCxn id="15" idx="2"/>
            <a:endCxn id="20" idx="0"/>
          </p:cNvCxnSpPr>
          <p:nvPr/>
        </p:nvCxnSpPr>
        <p:spPr>
          <a:xfrm>
            <a:off x="2027092" y="183326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F1C5F21-EE38-4734-BDC1-73D324D06807}"/>
              </a:ext>
            </a:extLst>
          </p:cNvPr>
          <p:cNvCxnSpPr>
            <a:cxnSpLocks/>
            <a:stCxn id="20" idx="2"/>
            <a:endCxn id="25" idx="0"/>
          </p:cNvCxnSpPr>
          <p:nvPr/>
        </p:nvCxnSpPr>
        <p:spPr>
          <a:xfrm>
            <a:off x="2027156" y="201547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5995558-0893-4B1F-9797-CE680114FA23}"/>
              </a:ext>
            </a:extLst>
          </p:cNvPr>
          <p:cNvCxnSpPr>
            <a:cxnSpLocks/>
            <a:stCxn id="25" idx="2"/>
            <a:endCxn id="30" idx="0"/>
          </p:cNvCxnSpPr>
          <p:nvPr/>
        </p:nvCxnSpPr>
        <p:spPr>
          <a:xfrm flipH="1">
            <a:off x="2027156" y="219767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D259252-0C0F-4C64-9A0C-273C3D5EE9BE}"/>
              </a:ext>
            </a:extLst>
          </p:cNvPr>
          <p:cNvCxnSpPr>
            <a:cxnSpLocks/>
            <a:stCxn id="35" idx="0"/>
            <a:endCxn id="30" idx="2"/>
          </p:cNvCxnSpPr>
          <p:nvPr/>
        </p:nvCxnSpPr>
        <p:spPr>
          <a:xfrm flipV="1">
            <a:off x="2027156" y="237988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CA3661C-1C96-4F54-A2ED-46AC7F0036B5}"/>
              </a:ext>
            </a:extLst>
          </p:cNvPr>
          <p:cNvCxnSpPr>
            <a:cxnSpLocks/>
            <a:stCxn id="21" idx="0"/>
            <a:endCxn id="16" idx="2"/>
          </p:cNvCxnSpPr>
          <p:nvPr/>
        </p:nvCxnSpPr>
        <p:spPr>
          <a:xfrm flipH="1" flipV="1">
            <a:off x="2245215" y="183326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EA751CC-7C10-4172-AE92-9B301021CD5E}"/>
              </a:ext>
            </a:extLst>
          </p:cNvPr>
          <p:cNvCxnSpPr>
            <a:cxnSpLocks/>
            <a:stCxn id="26" idx="0"/>
            <a:endCxn id="21" idx="2"/>
          </p:cNvCxnSpPr>
          <p:nvPr/>
        </p:nvCxnSpPr>
        <p:spPr>
          <a:xfrm flipH="1" flipV="1">
            <a:off x="2245279" y="201547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DD8322A-5620-4B3B-985F-C47D07E82E35}"/>
              </a:ext>
            </a:extLst>
          </p:cNvPr>
          <p:cNvCxnSpPr>
            <a:cxnSpLocks/>
            <a:stCxn id="31" idx="0"/>
            <a:endCxn id="26" idx="2"/>
          </p:cNvCxnSpPr>
          <p:nvPr/>
        </p:nvCxnSpPr>
        <p:spPr>
          <a:xfrm flipV="1">
            <a:off x="2245279" y="219767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FF624D8-FB13-43A5-9111-DDA5BB536E95}"/>
              </a:ext>
            </a:extLst>
          </p:cNvPr>
          <p:cNvCxnSpPr>
            <a:cxnSpLocks/>
            <a:stCxn id="31" idx="2"/>
            <a:endCxn id="36" idx="0"/>
          </p:cNvCxnSpPr>
          <p:nvPr/>
        </p:nvCxnSpPr>
        <p:spPr>
          <a:xfrm>
            <a:off x="2245279" y="237988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6620B85-C6D4-4F95-8D03-78DB1F5813F2}"/>
              </a:ext>
            </a:extLst>
          </p:cNvPr>
          <p:cNvCxnSpPr>
            <a:cxnSpLocks/>
            <a:stCxn id="22" idx="0"/>
            <a:endCxn id="17" idx="2"/>
          </p:cNvCxnSpPr>
          <p:nvPr/>
        </p:nvCxnSpPr>
        <p:spPr>
          <a:xfrm flipH="1" flipV="1">
            <a:off x="2463338" y="183326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CAFFB5D-2EBE-4544-B935-95864E779F1E}"/>
              </a:ext>
            </a:extLst>
          </p:cNvPr>
          <p:cNvCxnSpPr>
            <a:cxnSpLocks/>
            <a:stCxn id="27" idx="0"/>
            <a:endCxn id="22" idx="2"/>
          </p:cNvCxnSpPr>
          <p:nvPr/>
        </p:nvCxnSpPr>
        <p:spPr>
          <a:xfrm flipH="1" flipV="1">
            <a:off x="2463402" y="201547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BCF2A7F-720A-400E-B500-CEF36B008EC6}"/>
              </a:ext>
            </a:extLst>
          </p:cNvPr>
          <p:cNvCxnSpPr>
            <a:cxnSpLocks/>
            <a:stCxn id="32" idx="0"/>
            <a:endCxn id="27" idx="2"/>
          </p:cNvCxnSpPr>
          <p:nvPr/>
        </p:nvCxnSpPr>
        <p:spPr>
          <a:xfrm flipV="1">
            <a:off x="2463402" y="219767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12CB490-28D2-4454-BE64-A2A98F3D40A3}"/>
              </a:ext>
            </a:extLst>
          </p:cNvPr>
          <p:cNvCxnSpPr>
            <a:cxnSpLocks/>
            <a:stCxn id="37" idx="0"/>
            <a:endCxn id="32" idx="2"/>
          </p:cNvCxnSpPr>
          <p:nvPr/>
        </p:nvCxnSpPr>
        <p:spPr>
          <a:xfrm flipV="1">
            <a:off x="2463402" y="237988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4E563CD-B438-494F-8B76-AB71B96EFF61}"/>
              </a:ext>
            </a:extLst>
          </p:cNvPr>
          <p:cNvCxnSpPr>
            <a:cxnSpLocks/>
            <a:stCxn id="36" idx="3"/>
            <a:endCxn id="37" idx="1"/>
          </p:cNvCxnSpPr>
          <p:nvPr/>
        </p:nvCxnSpPr>
        <p:spPr>
          <a:xfrm>
            <a:off x="2321214" y="2498487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7638F54-0E92-476B-A8A5-FD47CA556469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>
            <a:off x="2103091" y="2498487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7B3CF76-143E-43F6-B9B5-B74A712766E5}"/>
              </a:ext>
            </a:extLst>
          </p:cNvPr>
          <p:cNvCxnSpPr>
            <a:cxnSpLocks/>
            <a:stCxn id="34" idx="3"/>
            <a:endCxn id="35" idx="1"/>
          </p:cNvCxnSpPr>
          <p:nvPr/>
        </p:nvCxnSpPr>
        <p:spPr>
          <a:xfrm>
            <a:off x="1891549" y="2498487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605373E-C7F3-49E8-A1C0-B04B02106FB9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2321214" y="1951868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AF87A97-2FFD-49FD-91D4-B16941BE1075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>
            <a:off x="2103091" y="1951868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A7986EA-8094-4462-951A-74451E558AC5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1891549" y="1951868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6272478-3C60-402D-AAE3-CD27DD2792C3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>
            <a:off x="1893035" y="2134075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E9F7588-EBDD-4163-9DB6-7451D313485E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>
            <a:off x="2104577" y="2134075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9BD939B-3D2F-4D31-9A89-0D9C40292FC2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2322700" y="2134075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4875DFD-38F0-4DB3-A370-FDF9D4C354F1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>
          <a:xfrm>
            <a:off x="2321214" y="2316281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2DB7229-FDAF-445E-A853-BEA1B28C4BB3}"/>
              </a:ext>
            </a:extLst>
          </p:cNvPr>
          <p:cNvCxnSpPr>
            <a:cxnSpLocks/>
            <a:stCxn id="30" idx="3"/>
            <a:endCxn id="31" idx="1"/>
          </p:cNvCxnSpPr>
          <p:nvPr/>
        </p:nvCxnSpPr>
        <p:spPr>
          <a:xfrm>
            <a:off x="2103091" y="2316281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30CF3BF-8F16-4EC4-AF29-2EE6BBC23FAA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>
            <a:off x="1891549" y="2316281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7F7BB03E-3BEC-46FC-8CAE-1DD53C24A4CC}"/>
              </a:ext>
            </a:extLst>
          </p:cNvPr>
          <p:cNvSpPr/>
          <p:nvPr/>
        </p:nvSpPr>
        <p:spPr>
          <a:xfrm>
            <a:off x="2869000" y="1672353"/>
            <a:ext cx="1169404" cy="930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C919020-BB54-45A8-9C8F-D1FDAEEC206E}"/>
              </a:ext>
            </a:extLst>
          </p:cNvPr>
          <p:cNvSpPr/>
          <p:nvPr/>
        </p:nvSpPr>
        <p:spPr>
          <a:xfrm>
            <a:off x="2945998" y="170944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3D983134-4A2F-49BB-99BB-01B4DFA15231}"/>
              </a:ext>
            </a:extLst>
          </p:cNvPr>
          <p:cNvSpPr/>
          <p:nvPr/>
        </p:nvSpPr>
        <p:spPr>
          <a:xfrm>
            <a:off x="3166161" y="170944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5CB121F-6DAC-4AD0-9E10-5C8E6B1DE503}"/>
              </a:ext>
            </a:extLst>
          </p:cNvPr>
          <p:cNvSpPr/>
          <p:nvPr/>
        </p:nvSpPr>
        <p:spPr>
          <a:xfrm>
            <a:off x="3377703" y="170944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FF3F4B3-27EF-4E87-8403-C3B22E87D3DA}"/>
              </a:ext>
            </a:extLst>
          </p:cNvPr>
          <p:cNvSpPr/>
          <p:nvPr/>
        </p:nvSpPr>
        <p:spPr>
          <a:xfrm>
            <a:off x="3595826" y="170944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ECF6573-698D-4226-BCF2-5E29B4E176DC}"/>
              </a:ext>
            </a:extLst>
          </p:cNvPr>
          <p:cNvSpPr/>
          <p:nvPr/>
        </p:nvSpPr>
        <p:spPr>
          <a:xfrm>
            <a:off x="3813950" y="170944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1EA2FC77-87D0-4389-8AD2-CCFB10EBC950}"/>
              </a:ext>
            </a:extLst>
          </p:cNvPr>
          <p:cNvSpPr/>
          <p:nvPr/>
        </p:nvSpPr>
        <p:spPr>
          <a:xfrm>
            <a:off x="2946062" y="189165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329EBB27-F36E-4201-9306-0A5AEE8FA6DC}"/>
              </a:ext>
            </a:extLst>
          </p:cNvPr>
          <p:cNvSpPr/>
          <p:nvPr/>
        </p:nvSpPr>
        <p:spPr>
          <a:xfrm>
            <a:off x="3166225" y="189165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B718B4DD-98D8-4C94-952F-DEB33E2D707A}"/>
              </a:ext>
            </a:extLst>
          </p:cNvPr>
          <p:cNvSpPr/>
          <p:nvPr/>
        </p:nvSpPr>
        <p:spPr>
          <a:xfrm>
            <a:off x="3377767" y="189165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6B8F8A7E-9701-47C2-B897-CDDCCCA09CCB}"/>
              </a:ext>
            </a:extLst>
          </p:cNvPr>
          <p:cNvSpPr/>
          <p:nvPr/>
        </p:nvSpPr>
        <p:spPr>
          <a:xfrm>
            <a:off x="3595890" y="189165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252874A4-7853-44C5-A4CB-ED5861E35DBF}"/>
              </a:ext>
            </a:extLst>
          </p:cNvPr>
          <p:cNvSpPr/>
          <p:nvPr/>
        </p:nvSpPr>
        <p:spPr>
          <a:xfrm>
            <a:off x="3814014" y="189165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4688D2A-A5C6-4936-95AE-B925A3FF0BDC}"/>
              </a:ext>
            </a:extLst>
          </p:cNvPr>
          <p:cNvSpPr/>
          <p:nvPr/>
        </p:nvSpPr>
        <p:spPr>
          <a:xfrm>
            <a:off x="2947549" y="207386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33D9CBA-39F2-49D3-A44A-3402CA70D935}"/>
              </a:ext>
            </a:extLst>
          </p:cNvPr>
          <p:cNvSpPr/>
          <p:nvPr/>
        </p:nvSpPr>
        <p:spPr>
          <a:xfrm>
            <a:off x="3167711" y="207386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0FCDC2DA-B1A0-4B0F-B930-FF85F4205233}"/>
              </a:ext>
            </a:extLst>
          </p:cNvPr>
          <p:cNvSpPr/>
          <p:nvPr/>
        </p:nvSpPr>
        <p:spPr>
          <a:xfrm>
            <a:off x="3379253" y="207386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C84A787D-7713-4E8D-A986-6CAA7CACEDBE}"/>
              </a:ext>
            </a:extLst>
          </p:cNvPr>
          <p:cNvSpPr/>
          <p:nvPr/>
        </p:nvSpPr>
        <p:spPr>
          <a:xfrm>
            <a:off x="3597376" y="207386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658F622A-0E28-449A-9F39-672CA6777467}"/>
              </a:ext>
            </a:extLst>
          </p:cNvPr>
          <p:cNvSpPr/>
          <p:nvPr/>
        </p:nvSpPr>
        <p:spPr>
          <a:xfrm>
            <a:off x="3815500" y="207386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5C686703-5265-4A43-8E65-E2B4F4E43D17}"/>
              </a:ext>
            </a:extLst>
          </p:cNvPr>
          <p:cNvSpPr/>
          <p:nvPr/>
        </p:nvSpPr>
        <p:spPr>
          <a:xfrm>
            <a:off x="2946062" y="225606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93CBD3BD-2876-4507-AE6A-79BA734A3D8A}"/>
              </a:ext>
            </a:extLst>
          </p:cNvPr>
          <p:cNvSpPr/>
          <p:nvPr/>
        </p:nvSpPr>
        <p:spPr>
          <a:xfrm>
            <a:off x="3166225" y="225606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0B98D324-F0EB-4606-BDD0-FD455B680C82}"/>
              </a:ext>
            </a:extLst>
          </p:cNvPr>
          <p:cNvSpPr/>
          <p:nvPr/>
        </p:nvSpPr>
        <p:spPr>
          <a:xfrm>
            <a:off x="3377767" y="225606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984B394-2723-4571-BFD6-4B35BA110774}"/>
              </a:ext>
            </a:extLst>
          </p:cNvPr>
          <p:cNvSpPr/>
          <p:nvPr/>
        </p:nvSpPr>
        <p:spPr>
          <a:xfrm>
            <a:off x="3595890" y="225606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130CDF64-18B1-4FDB-AD59-A82B0FB4D472}"/>
              </a:ext>
            </a:extLst>
          </p:cNvPr>
          <p:cNvSpPr/>
          <p:nvPr/>
        </p:nvSpPr>
        <p:spPr>
          <a:xfrm>
            <a:off x="3814014" y="225606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C5246DC2-C497-4542-933F-520E060858A9}"/>
              </a:ext>
            </a:extLst>
          </p:cNvPr>
          <p:cNvSpPr/>
          <p:nvPr/>
        </p:nvSpPr>
        <p:spPr>
          <a:xfrm>
            <a:off x="2946062" y="243827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C9187723-C20A-4C0D-95DD-900C21ACFF5C}"/>
              </a:ext>
            </a:extLst>
          </p:cNvPr>
          <p:cNvSpPr/>
          <p:nvPr/>
        </p:nvSpPr>
        <p:spPr>
          <a:xfrm>
            <a:off x="3166225" y="243827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97AA949F-B6C0-4E15-9432-C2F7F8A0999C}"/>
              </a:ext>
            </a:extLst>
          </p:cNvPr>
          <p:cNvSpPr/>
          <p:nvPr/>
        </p:nvSpPr>
        <p:spPr>
          <a:xfrm>
            <a:off x="3377767" y="243827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1088A0D7-0A28-41DC-9591-06640432A33D}"/>
              </a:ext>
            </a:extLst>
          </p:cNvPr>
          <p:cNvSpPr/>
          <p:nvPr/>
        </p:nvSpPr>
        <p:spPr>
          <a:xfrm>
            <a:off x="3595890" y="243827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A3E739CE-521C-4DA8-9198-03ABCAA4BD75}"/>
              </a:ext>
            </a:extLst>
          </p:cNvPr>
          <p:cNvSpPr/>
          <p:nvPr/>
        </p:nvSpPr>
        <p:spPr>
          <a:xfrm>
            <a:off x="3814014" y="243827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BB148A52-113D-4410-8686-AD73F6C8C85F}"/>
              </a:ext>
            </a:extLst>
          </p:cNvPr>
          <p:cNvCxnSpPr>
            <a:cxnSpLocks/>
            <a:endCxn id="86" idx="1"/>
          </p:cNvCxnSpPr>
          <p:nvPr/>
        </p:nvCxnSpPr>
        <p:spPr>
          <a:xfrm>
            <a:off x="3097870" y="1773052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0D99B3AF-482F-4A27-8EB9-F0A1878AF207}"/>
              </a:ext>
            </a:extLst>
          </p:cNvPr>
          <p:cNvCxnSpPr>
            <a:cxnSpLocks/>
            <a:stCxn id="86" idx="3"/>
            <a:endCxn id="87" idx="1"/>
          </p:cNvCxnSpPr>
          <p:nvPr/>
        </p:nvCxnSpPr>
        <p:spPr>
          <a:xfrm>
            <a:off x="3318032" y="1773052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4DEBEF8-1A62-415F-BE1B-BD1BCA331B7E}"/>
              </a:ext>
            </a:extLst>
          </p:cNvPr>
          <p:cNvCxnSpPr>
            <a:cxnSpLocks/>
            <a:stCxn id="87" idx="3"/>
            <a:endCxn id="88" idx="1"/>
          </p:cNvCxnSpPr>
          <p:nvPr/>
        </p:nvCxnSpPr>
        <p:spPr>
          <a:xfrm>
            <a:off x="3529574" y="1773052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1C57C61-7E7C-4B08-8A6B-1AE108AD7ACC}"/>
              </a:ext>
            </a:extLst>
          </p:cNvPr>
          <p:cNvCxnSpPr>
            <a:cxnSpLocks/>
            <a:endCxn id="89" idx="1"/>
          </p:cNvCxnSpPr>
          <p:nvPr/>
        </p:nvCxnSpPr>
        <p:spPr>
          <a:xfrm>
            <a:off x="3747697" y="1773052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E4BF7DB-5477-4F34-AEBB-6A93B9106CFE}"/>
              </a:ext>
            </a:extLst>
          </p:cNvPr>
          <p:cNvCxnSpPr>
            <a:cxnSpLocks/>
            <a:stCxn id="85" idx="2"/>
            <a:endCxn id="90" idx="0"/>
          </p:cNvCxnSpPr>
          <p:nvPr/>
        </p:nvCxnSpPr>
        <p:spPr>
          <a:xfrm>
            <a:off x="3021935" y="183665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3EEC9BB-1075-4EC7-B63C-260FEC4F3018}"/>
              </a:ext>
            </a:extLst>
          </p:cNvPr>
          <p:cNvCxnSpPr>
            <a:cxnSpLocks/>
            <a:stCxn id="90" idx="2"/>
            <a:endCxn id="95" idx="0"/>
          </p:cNvCxnSpPr>
          <p:nvPr/>
        </p:nvCxnSpPr>
        <p:spPr>
          <a:xfrm>
            <a:off x="3021999" y="201886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2F96755-CA7B-4656-A1F6-C65A1C1987D1}"/>
              </a:ext>
            </a:extLst>
          </p:cNvPr>
          <p:cNvCxnSpPr>
            <a:cxnSpLocks/>
            <a:stCxn id="95" idx="2"/>
            <a:endCxn id="100" idx="0"/>
          </p:cNvCxnSpPr>
          <p:nvPr/>
        </p:nvCxnSpPr>
        <p:spPr>
          <a:xfrm flipH="1">
            <a:off x="3021999" y="220106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E9AE9E5-A4E5-4F35-8B57-A6AE0BE36775}"/>
              </a:ext>
            </a:extLst>
          </p:cNvPr>
          <p:cNvCxnSpPr>
            <a:cxnSpLocks/>
            <a:stCxn id="100" idx="2"/>
            <a:endCxn id="105" idx="0"/>
          </p:cNvCxnSpPr>
          <p:nvPr/>
        </p:nvCxnSpPr>
        <p:spPr>
          <a:xfrm>
            <a:off x="3021999" y="238327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2691CB8-B521-47FB-86DA-AB9E00BE3035}"/>
              </a:ext>
            </a:extLst>
          </p:cNvPr>
          <p:cNvCxnSpPr>
            <a:cxnSpLocks/>
            <a:stCxn id="90" idx="3"/>
            <a:endCxn id="91" idx="1"/>
          </p:cNvCxnSpPr>
          <p:nvPr/>
        </p:nvCxnSpPr>
        <p:spPr>
          <a:xfrm>
            <a:off x="3097934" y="1955258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DC0DFEC7-B7D4-4BD2-8CD5-F4386B319272}"/>
              </a:ext>
            </a:extLst>
          </p:cNvPr>
          <p:cNvCxnSpPr>
            <a:cxnSpLocks/>
            <a:stCxn id="95" idx="3"/>
            <a:endCxn id="96" idx="1"/>
          </p:cNvCxnSpPr>
          <p:nvPr/>
        </p:nvCxnSpPr>
        <p:spPr>
          <a:xfrm>
            <a:off x="3099420" y="2137465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23722CE-1667-491A-9192-7E2A868ED4A6}"/>
              </a:ext>
            </a:extLst>
          </p:cNvPr>
          <p:cNvCxnSpPr>
            <a:cxnSpLocks/>
            <a:stCxn id="100" idx="3"/>
            <a:endCxn id="101" idx="1"/>
          </p:cNvCxnSpPr>
          <p:nvPr/>
        </p:nvCxnSpPr>
        <p:spPr>
          <a:xfrm>
            <a:off x="3097934" y="2319671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30B43EEF-A273-4316-A40B-C161828D4490}"/>
              </a:ext>
            </a:extLst>
          </p:cNvPr>
          <p:cNvCxnSpPr>
            <a:cxnSpLocks/>
            <a:stCxn id="105" idx="3"/>
            <a:endCxn id="106" idx="1"/>
          </p:cNvCxnSpPr>
          <p:nvPr/>
        </p:nvCxnSpPr>
        <p:spPr>
          <a:xfrm>
            <a:off x="3097934" y="2501877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D061876D-537C-4BDA-8BD1-733F4E145B9A}"/>
              </a:ext>
            </a:extLst>
          </p:cNvPr>
          <p:cNvCxnSpPr>
            <a:cxnSpLocks/>
            <a:stCxn id="86" idx="2"/>
            <a:endCxn id="91" idx="0"/>
          </p:cNvCxnSpPr>
          <p:nvPr/>
        </p:nvCxnSpPr>
        <p:spPr>
          <a:xfrm>
            <a:off x="3242097" y="183665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C35BE66-E8D4-4AF2-81FA-CEB7DF35A9D3}"/>
              </a:ext>
            </a:extLst>
          </p:cNvPr>
          <p:cNvCxnSpPr>
            <a:cxnSpLocks/>
            <a:stCxn id="91" idx="2"/>
            <a:endCxn id="96" idx="0"/>
          </p:cNvCxnSpPr>
          <p:nvPr/>
        </p:nvCxnSpPr>
        <p:spPr>
          <a:xfrm>
            <a:off x="3242161" y="201886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74349B6-A114-4877-921A-69C9EA83E346}"/>
              </a:ext>
            </a:extLst>
          </p:cNvPr>
          <p:cNvCxnSpPr>
            <a:cxnSpLocks/>
            <a:stCxn id="96" idx="2"/>
            <a:endCxn id="101" idx="0"/>
          </p:cNvCxnSpPr>
          <p:nvPr/>
        </p:nvCxnSpPr>
        <p:spPr>
          <a:xfrm flipH="1">
            <a:off x="3242161" y="220106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09DD2347-35B1-421B-A4DE-89D924DFAB40}"/>
              </a:ext>
            </a:extLst>
          </p:cNvPr>
          <p:cNvCxnSpPr>
            <a:cxnSpLocks/>
            <a:stCxn id="101" idx="2"/>
            <a:endCxn id="106" idx="0"/>
          </p:cNvCxnSpPr>
          <p:nvPr/>
        </p:nvCxnSpPr>
        <p:spPr>
          <a:xfrm>
            <a:off x="3242161" y="238327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3E399F8F-175A-4042-851B-BFA72A9EBBCE}"/>
              </a:ext>
            </a:extLst>
          </p:cNvPr>
          <p:cNvCxnSpPr>
            <a:cxnSpLocks/>
            <a:stCxn id="87" idx="2"/>
            <a:endCxn id="92" idx="0"/>
          </p:cNvCxnSpPr>
          <p:nvPr/>
        </p:nvCxnSpPr>
        <p:spPr>
          <a:xfrm>
            <a:off x="3453639" y="183665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3BB873C-FE3B-47A1-9B74-9BEDC29DE77E}"/>
              </a:ext>
            </a:extLst>
          </p:cNvPr>
          <p:cNvCxnSpPr>
            <a:cxnSpLocks/>
            <a:stCxn id="92" idx="2"/>
            <a:endCxn id="97" idx="0"/>
          </p:cNvCxnSpPr>
          <p:nvPr/>
        </p:nvCxnSpPr>
        <p:spPr>
          <a:xfrm>
            <a:off x="3453703" y="201886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75CE9C1-EB41-4429-9FB7-E2E31A57FE66}"/>
              </a:ext>
            </a:extLst>
          </p:cNvPr>
          <p:cNvCxnSpPr>
            <a:cxnSpLocks/>
            <a:stCxn id="97" idx="2"/>
            <a:endCxn id="102" idx="0"/>
          </p:cNvCxnSpPr>
          <p:nvPr/>
        </p:nvCxnSpPr>
        <p:spPr>
          <a:xfrm flipH="1">
            <a:off x="3453703" y="220106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4FE1A6FE-D6C9-4EF5-89AF-1C2BA188E169}"/>
              </a:ext>
            </a:extLst>
          </p:cNvPr>
          <p:cNvCxnSpPr>
            <a:cxnSpLocks/>
            <a:stCxn id="107" idx="0"/>
            <a:endCxn id="102" idx="2"/>
          </p:cNvCxnSpPr>
          <p:nvPr/>
        </p:nvCxnSpPr>
        <p:spPr>
          <a:xfrm flipV="1">
            <a:off x="3453703" y="238327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E25E6162-2AE7-4B9D-AFB9-3075AAF0A624}"/>
              </a:ext>
            </a:extLst>
          </p:cNvPr>
          <p:cNvCxnSpPr>
            <a:cxnSpLocks/>
            <a:stCxn id="93" idx="0"/>
            <a:endCxn id="88" idx="2"/>
          </p:cNvCxnSpPr>
          <p:nvPr/>
        </p:nvCxnSpPr>
        <p:spPr>
          <a:xfrm flipH="1" flipV="1">
            <a:off x="3671762" y="183665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3F01361A-5809-4B5E-BD67-52D548C48F06}"/>
              </a:ext>
            </a:extLst>
          </p:cNvPr>
          <p:cNvCxnSpPr>
            <a:cxnSpLocks/>
            <a:stCxn id="98" idx="0"/>
            <a:endCxn id="93" idx="2"/>
          </p:cNvCxnSpPr>
          <p:nvPr/>
        </p:nvCxnSpPr>
        <p:spPr>
          <a:xfrm flipH="1" flipV="1">
            <a:off x="3671826" y="201886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6F478AD-0789-48A4-B630-A2D9DE1B972D}"/>
              </a:ext>
            </a:extLst>
          </p:cNvPr>
          <p:cNvCxnSpPr>
            <a:cxnSpLocks/>
            <a:stCxn id="103" idx="0"/>
            <a:endCxn id="98" idx="2"/>
          </p:cNvCxnSpPr>
          <p:nvPr/>
        </p:nvCxnSpPr>
        <p:spPr>
          <a:xfrm flipV="1">
            <a:off x="3671826" y="220106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9F0D49F9-6565-47D4-A210-72BBACDDC760}"/>
              </a:ext>
            </a:extLst>
          </p:cNvPr>
          <p:cNvCxnSpPr>
            <a:cxnSpLocks/>
            <a:stCxn id="103" idx="2"/>
            <a:endCxn id="108" idx="0"/>
          </p:cNvCxnSpPr>
          <p:nvPr/>
        </p:nvCxnSpPr>
        <p:spPr>
          <a:xfrm>
            <a:off x="3671826" y="238327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EC064FC6-BBF2-4D7C-8371-05284AA17EA3}"/>
              </a:ext>
            </a:extLst>
          </p:cNvPr>
          <p:cNvCxnSpPr>
            <a:cxnSpLocks/>
            <a:stCxn id="94" idx="0"/>
            <a:endCxn id="89" idx="2"/>
          </p:cNvCxnSpPr>
          <p:nvPr/>
        </p:nvCxnSpPr>
        <p:spPr>
          <a:xfrm flipH="1" flipV="1">
            <a:off x="3889886" y="183665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1C7DBF6-C9CD-49CB-8721-5172960352EC}"/>
              </a:ext>
            </a:extLst>
          </p:cNvPr>
          <p:cNvCxnSpPr>
            <a:cxnSpLocks/>
            <a:stCxn id="99" idx="0"/>
            <a:endCxn id="94" idx="2"/>
          </p:cNvCxnSpPr>
          <p:nvPr/>
        </p:nvCxnSpPr>
        <p:spPr>
          <a:xfrm flipH="1" flipV="1">
            <a:off x="3889950" y="201886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D42B1BD7-2A1D-4084-825B-77E1A6B52119}"/>
              </a:ext>
            </a:extLst>
          </p:cNvPr>
          <p:cNvCxnSpPr>
            <a:cxnSpLocks/>
            <a:stCxn id="104" idx="0"/>
            <a:endCxn id="99" idx="2"/>
          </p:cNvCxnSpPr>
          <p:nvPr/>
        </p:nvCxnSpPr>
        <p:spPr>
          <a:xfrm flipV="1">
            <a:off x="3889950" y="220106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B2B40DB6-847F-4594-B5A2-856F870060A5}"/>
              </a:ext>
            </a:extLst>
          </p:cNvPr>
          <p:cNvCxnSpPr>
            <a:cxnSpLocks/>
            <a:stCxn id="109" idx="0"/>
            <a:endCxn id="104" idx="2"/>
          </p:cNvCxnSpPr>
          <p:nvPr/>
        </p:nvCxnSpPr>
        <p:spPr>
          <a:xfrm flipV="1">
            <a:off x="3889950" y="238327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31D1DBA-FE38-497D-BDC1-C40C349CDAC4}"/>
              </a:ext>
            </a:extLst>
          </p:cNvPr>
          <p:cNvCxnSpPr>
            <a:cxnSpLocks/>
            <a:stCxn id="108" idx="3"/>
            <a:endCxn id="109" idx="1"/>
          </p:cNvCxnSpPr>
          <p:nvPr/>
        </p:nvCxnSpPr>
        <p:spPr>
          <a:xfrm>
            <a:off x="3747761" y="2501877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0BC7EF36-CF35-4F96-914D-A12FDB0664B1}"/>
              </a:ext>
            </a:extLst>
          </p:cNvPr>
          <p:cNvCxnSpPr>
            <a:cxnSpLocks/>
            <a:stCxn id="107" idx="3"/>
            <a:endCxn id="108" idx="1"/>
          </p:cNvCxnSpPr>
          <p:nvPr/>
        </p:nvCxnSpPr>
        <p:spPr>
          <a:xfrm>
            <a:off x="3529638" y="2501877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CCE530B4-E605-473E-A1F5-2D4388EFA1B0}"/>
              </a:ext>
            </a:extLst>
          </p:cNvPr>
          <p:cNvCxnSpPr>
            <a:cxnSpLocks/>
            <a:stCxn id="106" idx="3"/>
            <a:endCxn id="107" idx="1"/>
          </p:cNvCxnSpPr>
          <p:nvPr/>
        </p:nvCxnSpPr>
        <p:spPr>
          <a:xfrm>
            <a:off x="3318096" y="2501877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22856301-F0AE-4307-82FD-BADE438C5296}"/>
              </a:ext>
            </a:extLst>
          </p:cNvPr>
          <p:cNvCxnSpPr>
            <a:cxnSpLocks/>
            <a:stCxn id="93" idx="3"/>
            <a:endCxn id="94" idx="1"/>
          </p:cNvCxnSpPr>
          <p:nvPr/>
        </p:nvCxnSpPr>
        <p:spPr>
          <a:xfrm>
            <a:off x="3747761" y="1955258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22D8CED6-C4E2-413E-A29F-43D010207A97}"/>
              </a:ext>
            </a:extLst>
          </p:cNvPr>
          <p:cNvCxnSpPr>
            <a:cxnSpLocks/>
            <a:stCxn id="92" idx="3"/>
            <a:endCxn id="93" idx="1"/>
          </p:cNvCxnSpPr>
          <p:nvPr/>
        </p:nvCxnSpPr>
        <p:spPr>
          <a:xfrm>
            <a:off x="3529638" y="1955258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43C956D1-F8A1-437E-A3F2-B50719B5F176}"/>
              </a:ext>
            </a:extLst>
          </p:cNvPr>
          <p:cNvCxnSpPr>
            <a:cxnSpLocks/>
            <a:stCxn id="91" idx="3"/>
            <a:endCxn id="92" idx="1"/>
          </p:cNvCxnSpPr>
          <p:nvPr/>
        </p:nvCxnSpPr>
        <p:spPr>
          <a:xfrm>
            <a:off x="3318096" y="1955258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BD08B5D-4B79-4D2D-8A06-ACFA56E78E09}"/>
              </a:ext>
            </a:extLst>
          </p:cNvPr>
          <p:cNvCxnSpPr>
            <a:cxnSpLocks/>
            <a:stCxn id="96" idx="3"/>
            <a:endCxn id="97" idx="1"/>
          </p:cNvCxnSpPr>
          <p:nvPr/>
        </p:nvCxnSpPr>
        <p:spPr>
          <a:xfrm>
            <a:off x="3319583" y="2137465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57BBBDCD-3FAA-4ABB-BA0D-BEC0A06BE6BE}"/>
              </a:ext>
            </a:extLst>
          </p:cNvPr>
          <p:cNvCxnSpPr>
            <a:cxnSpLocks/>
            <a:stCxn id="97" idx="3"/>
            <a:endCxn id="98" idx="1"/>
          </p:cNvCxnSpPr>
          <p:nvPr/>
        </p:nvCxnSpPr>
        <p:spPr>
          <a:xfrm>
            <a:off x="3531125" y="2137465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6971FB3-4EBD-4E03-88C7-975643AB83D8}"/>
              </a:ext>
            </a:extLst>
          </p:cNvPr>
          <p:cNvCxnSpPr>
            <a:cxnSpLocks/>
            <a:stCxn id="98" idx="3"/>
            <a:endCxn id="99" idx="1"/>
          </p:cNvCxnSpPr>
          <p:nvPr/>
        </p:nvCxnSpPr>
        <p:spPr>
          <a:xfrm>
            <a:off x="3749248" y="2137465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E460183F-69FF-44F7-9F6A-74FD647C2DE9}"/>
              </a:ext>
            </a:extLst>
          </p:cNvPr>
          <p:cNvCxnSpPr>
            <a:cxnSpLocks/>
            <a:stCxn id="103" idx="3"/>
            <a:endCxn id="104" idx="1"/>
          </p:cNvCxnSpPr>
          <p:nvPr/>
        </p:nvCxnSpPr>
        <p:spPr>
          <a:xfrm>
            <a:off x="3747761" y="2319671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034BFBF0-B1A1-4EA6-B056-8CE7CAA6774E}"/>
              </a:ext>
            </a:extLst>
          </p:cNvPr>
          <p:cNvCxnSpPr>
            <a:cxnSpLocks/>
            <a:stCxn id="102" idx="3"/>
            <a:endCxn id="103" idx="1"/>
          </p:cNvCxnSpPr>
          <p:nvPr/>
        </p:nvCxnSpPr>
        <p:spPr>
          <a:xfrm>
            <a:off x="3529638" y="2319671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36CFC13-0EB6-4F1D-88AE-18020835C880}"/>
              </a:ext>
            </a:extLst>
          </p:cNvPr>
          <p:cNvCxnSpPr>
            <a:cxnSpLocks/>
            <a:stCxn id="101" idx="3"/>
            <a:endCxn id="102" idx="1"/>
          </p:cNvCxnSpPr>
          <p:nvPr/>
        </p:nvCxnSpPr>
        <p:spPr>
          <a:xfrm>
            <a:off x="3318096" y="2319671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0" name="Rectangle 149">
            <a:extLst>
              <a:ext uri="{FF2B5EF4-FFF2-40B4-BE49-F238E27FC236}">
                <a16:creationId xmlns:a16="http://schemas.microsoft.com/office/drawing/2014/main" id="{A78E45DD-FAAD-4BD7-8914-B4903BAF3019}"/>
              </a:ext>
            </a:extLst>
          </p:cNvPr>
          <p:cNvSpPr/>
          <p:nvPr/>
        </p:nvSpPr>
        <p:spPr>
          <a:xfrm>
            <a:off x="4276942" y="1672353"/>
            <a:ext cx="1169404" cy="930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015F54A7-4FB3-4A4C-A343-9F962BD529E4}"/>
              </a:ext>
            </a:extLst>
          </p:cNvPr>
          <p:cNvSpPr/>
          <p:nvPr/>
        </p:nvSpPr>
        <p:spPr>
          <a:xfrm>
            <a:off x="4353940" y="170944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E5B24674-7CEE-45B1-86CD-3B851B28808A}"/>
              </a:ext>
            </a:extLst>
          </p:cNvPr>
          <p:cNvSpPr/>
          <p:nvPr/>
        </p:nvSpPr>
        <p:spPr>
          <a:xfrm>
            <a:off x="4574102" y="170944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B82C9548-EF44-44D0-90FB-4F82276E431B}"/>
              </a:ext>
            </a:extLst>
          </p:cNvPr>
          <p:cNvSpPr/>
          <p:nvPr/>
        </p:nvSpPr>
        <p:spPr>
          <a:xfrm>
            <a:off x="4785644" y="170944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0EA7A73F-32DA-4D10-8EAD-29F1B26B8362}"/>
              </a:ext>
            </a:extLst>
          </p:cNvPr>
          <p:cNvSpPr/>
          <p:nvPr/>
        </p:nvSpPr>
        <p:spPr>
          <a:xfrm>
            <a:off x="5003767" y="170944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6091C15B-2F95-4F8A-BD59-A0BEDF6EA4D5}"/>
              </a:ext>
            </a:extLst>
          </p:cNvPr>
          <p:cNvSpPr/>
          <p:nvPr/>
        </p:nvSpPr>
        <p:spPr>
          <a:xfrm>
            <a:off x="5221891" y="170944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4CC0C113-19E0-4EED-92E8-53DF5CCB2A66}"/>
              </a:ext>
            </a:extLst>
          </p:cNvPr>
          <p:cNvSpPr/>
          <p:nvPr/>
        </p:nvSpPr>
        <p:spPr>
          <a:xfrm>
            <a:off x="4354004" y="189165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A99AB0CE-0A6D-4887-87C4-35193E072DF4}"/>
              </a:ext>
            </a:extLst>
          </p:cNvPr>
          <p:cNvSpPr/>
          <p:nvPr/>
        </p:nvSpPr>
        <p:spPr>
          <a:xfrm>
            <a:off x="4574166" y="189165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FF9586E9-5148-474C-8126-0992A60D032C}"/>
              </a:ext>
            </a:extLst>
          </p:cNvPr>
          <p:cNvSpPr/>
          <p:nvPr/>
        </p:nvSpPr>
        <p:spPr>
          <a:xfrm>
            <a:off x="4785708" y="189165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DFEEB72D-C0CE-46E3-92B8-A82FBAB955BF}"/>
              </a:ext>
            </a:extLst>
          </p:cNvPr>
          <p:cNvSpPr/>
          <p:nvPr/>
        </p:nvSpPr>
        <p:spPr>
          <a:xfrm>
            <a:off x="5003831" y="189165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831B1891-6979-4BE3-8A41-0C0FDAB6EB31}"/>
              </a:ext>
            </a:extLst>
          </p:cNvPr>
          <p:cNvSpPr/>
          <p:nvPr/>
        </p:nvSpPr>
        <p:spPr>
          <a:xfrm>
            <a:off x="5221955" y="189165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3451A197-C59F-4CF6-88FC-60B33696FADC}"/>
              </a:ext>
            </a:extLst>
          </p:cNvPr>
          <p:cNvSpPr/>
          <p:nvPr/>
        </p:nvSpPr>
        <p:spPr>
          <a:xfrm>
            <a:off x="4355490" y="207386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2EDCB927-2BD1-45D6-AE0C-839540902A1F}"/>
              </a:ext>
            </a:extLst>
          </p:cNvPr>
          <p:cNvSpPr/>
          <p:nvPr/>
        </p:nvSpPr>
        <p:spPr>
          <a:xfrm>
            <a:off x="4575653" y="207386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B0857855-19A9-415A-A9F3-C1C8F0B94F49}"/>
              </a:ext>
            </a:extLst>
          </p:cNvPr>
          <p:cNvSpPr/>
          <p:nvPr/>
        </p:nvSpPr>
        <p:spPr>
          <a:xfrm>
            <a:off x="4787195" y="207386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BE4006C1-69AB-47AA-8B24-5EDC963CF727}"/>
              </a:ext>
            </a:extLst>
          </p:cNvPr>
          <p:cNvSpPr/>
          <p:nvPr/>
        </p:nvSpPr>
        <p:spPr>
          <a:xfrm>
            <a:off x="5005318" y="207386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B579DBA8-ADC4-446B-8A51-6FB74C25E249}"/>
              </a:ext>
            </a:extLst>
          </p:cNvPr>
          <p:cNvSpPr/>
          <p:nvPr/>
        </p:nvSpPr>
        <p:spPr>
          <a:xfrm>
            <a:off x="5223441" y="207386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FBE47396-BFC5-452A-BBF6-1943C16B263B}"/>
              </a:ext>
            </a:extLst>
          </p:cNvPr>
          <p:cNvSpPr/>
          <p:nvPr/>
        </p:nvSpPr>
        <p:spPr>
          <a:xfrm>
            <a:off x="4354004" y="225606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4660FFEE-A978-41DB-BBDF-CA3CDDAB4F0A}"/>
              </a:ext>
            </a:extLst>
          </p:cNvPr>
          <p:cNvSpPr/>
          <p:nvPr/>
        </p:nvSpPr>
        <p:spPr>
          <a:xfrm>
            <a:off x="4574166" y="225606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B9881FC8-5A4A-4579-9E9D-D38399F1747F}"/>
              </a:ext>
            </a:extLst>
          </p:cNvPr>
          <p:cNvSpPr/>
          <p:nvPr/>
        </p:nvSpPr>
        <p:spPr>
          <a:xfrm>
            <a:off x="4785708" y="225606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1DD0411B-C8FB-4437-A078-7EBBAA354D49}"/>
              </a:ext>
            </a:extLst>
          </p:cNvPr>
          <p:cNvSpPr/>
          <p:nvPr/>
        </p:nvSpPr>
        <p:spPr>
          <a:xfrm>
            <a:off x="5003831" y="225606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B822CA22-1F7A-4A56-915D-912CA18651C1}"/>
              </a:ext>
            </a:extLst>
          </p:cNvPr>
          <p:cNvSpPr/>
          <p:nvPr/>
        </p:nvSpPr>
        <p:spPr>
          <a:xfrm>
            <a:off x="5221955" y="225606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65F9DCDC-6941-418A-B497-C5F29368691C}"/>
              </a:ext>
            </a:extLst>
          </p:cNvPr>
          <p:cNvSpPr/>
          <p:nvPr/>
        </p:nvSpPr>
        <p:spPr>
          <a:xfrm>
            <a:off x="4354004" y="243827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5400907D-2629-4AF2-8CEF-34091559B542}"/>
              </a:ext>
            </a:extLst>
          </p:cNvPr>
          <p:cNvSpPr/>
          <p:nvPr/>
        </p:nvSpPr>
        <p:spPr>
          <a:xfrm>
            <a:off x="4574166" y="243827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45156428-46B8-4D98-9827-7EF1285FDC7E}"/>
              </a:ext>
            </a:extLst>
          </p:cNvPr>
          <p:cNvSpPr/>
          <p:nvPr/>
        </p:nvSpPr>
        <p:spPr>
          <a:xfrm>
            <a:off x="4785708" y="243827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A061DFFB-3094-4A5D-AA91-BBA67F1FF31B}"/>
              </a:ext>
            </a:extLst>
          </p:cNvPr>
          <p:cNvSpPr/>
          <p:nvPr/>
        </p:nvSpPr>
        <p:spPr>
          <a:xfrm>
            <a:off x="5003831" y="243827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6A0A5755-3AFD-44B4-B38A-6451575206B3}"/>
              </a:ext>
            </a:extLst>
          </p:cNvPr>
          <p:cNvSpPr/>
          <p:nvPr/>
        </p:nvSpPr>
        <p:spPr>
          <a:xfrm>
            <a:off x="5221955" y="243827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56C60C06-5412-40C7-ABA3-DF891855C001}"/>
              </a:ext>
            </a:extLst>
          </p:cNvPr>
          <p:cNvCxnSpPr>
            <a:cxnSpLocks/>
            <a:endCxn id="152" idx="1"/>
          </p:cNvCxnSpPr>
          <p:nvPr/>
        </p:nvCxnSpPr>
        <p:spPr>
          <a:xfrm>
            <a:off x="4505811" y="1773052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04BF7598-5781-4D08-9D80-45F6B883C0CF}"/>
              </a:ext>
            </a:extLst>
          </p:cNvPr>
          <p:cNvCxnSpPr>
            <a:cxnSpLocks/>
            <a:stCxn id="152" idx="3"/>
            <a:endCxn id="153" idx="1"/>
          </p:cNvCxnSpPr>
          <p:nvPr/>
        </p:nvCxnSpPr>
        <p:spPr>
          <a:xfrm>
            <a:off x="4725974" y="1773052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DC3B3DEC-5AE0-4F48-AB84-D85DAB7C8909}"/>
              </a:ext>
            </a:extLst>
          </p:cNvPr>
          <p:cNvCxnSpPr>
            <a:cxnSpLocks/>
            <a:stCxn id="153" idx="3"/>
            <a:endCxn id="154" idx="1"/>
          </p:cNvCxnSpPr>
          <p:nvPr/>
        </p:nvCxnSpPr>
        <p:spPr>
          <a:xfrm>
            <a:off x="4937516" y="1773052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24E18887-3B7A-432C-82A6-8A1C7D2A8BCD}"/>
              </a:ext>
            </a:extLst>
          </p:cNvPr>
          <p:cNvCxnSpPr>
            <a:cxnSpLocks/>
            <a:endCxn id="155" idx="1"/>
          </p:cNvCxnSpPr>
          <p:nvPr/>
        </p:nvCxnSpPr>
        <p:spPr>
          <a:xfrm>
            <a:off x="5155639" y="1773052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7961250C-DF1A-40A4-A719-22E4D68BEFCF}"/>
              </a:ext>
            </a:extLst>
          </p:cNvPr>
          <p:cNvCxnSpPr>
            <a:cxnSpLocks/>
            <a:stCxn id="151" idx="2"/>
            <a:endCxn id="156" idx="0"/>
          </p:cNvCxnSpPr>
          <p:nvPr/>
        </p:nvCxnSpPr>
        <p:spPr>
          <a:xfrm>
            <a:off x="4429876" y="183665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C1AFC423-F01D-489F-9541-75E101FC00D3}"/>
              </a:ext>
            </a:extLst>
          </p:cNvPr>
          <p:cNvCxnSpPr>
            <a:cxnSpLocks/>
            <a:stCxn id="156" idx="2"/>
            <a:endCxn id="161" idx="0"/>
          </p:cNvCxnSpPr>
          <p:nvPr/>
        </p:nvCxnSpPr>
        <p:spPr>
          <a:xfrm>
            <a:off x="4429940" y="201886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AE8A685A-2D4C-4982-A3BD-9BBC573C1942}"/>
              </a:ext>
            </a:extLst>
          </p:cNvPr>
          <p:cNvCxnSpPr>
            <a:cxnSpLocks/>
            <a:stCxn id="161" idx="2"/>
            <a:endCxn id="166" idx="0"/>
          </p:cNvCxnSpPr>
          <p:nvPr/>
        </p:nvCxnSpPr>
        <p:spPr>
          <a:xfrm flipH="1">
            <a:off x="4429940" y="220106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D58746AA-D642-4B2E-9991-B954A9B6B102}"/>
              </a:ext>
            </a:extLst>
          </p:cNvPr>
          <p:cNvCxnSpPr>
            <a:cxnSpLocks/>
            <a:stCxn id="166" idx="2"/>
            <a:endCxn id="171" idx="0"/>
          </p:cNvCxnSpPr>
          <p:nvPr/>
        </p:nvCxnSpPr>
        <p:spPr>
          <a:xfrm>
            <a:off x="4429940" y="238327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DAE699C6-363F-4AC8-A1FD-E32703C176AA}"/>
              </a:ext>
            </a:extLst>
          </p:cNvPr>
          <p:cNvCxnSpPr>
            <a:cxnSpLocks/>
            <a:stCxn id="156" idx="3"/>
            <a:endCxn id="157" idx="1"/>
          </p:cNvCxnSpPr>
          <p:nvPr/>
        </p:nvCxnSpPr>
        <p:spPr>
          <a:xfrm>
            <a:off x="4505875" y="1955258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E934A206-2D8C-4E2B-A972-107BF8B20386}"/>
              </a:ext>
            </a:extLst>
          </p:cNvPr>
          <p:cNvCxnSpPr>
            <a:cxnSpLocks/>
            <a:stCxn id="161" idx="3"/>
            <a:endCxn id="162" idx="1"/>
          </p:cNvCxnSpPr>
          <p:nvPr/>
        </p:nvCxnSpPr>
        <p:spPr>
          <a:xfrm>
            <a:off x="4507362" y="2137465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56C6463F-9B5D-415D-AA22-FBDD41B95E71}"/>
              </a:ext>
            </a:extLst>
          </p:cNvPr>
          <p:cNvCxnSpPr>
            <a:cxnSpLocks/>
            <a:stCxn id="166" idx="3"/>
            <a:endCxn id="167" idx="1"/>
          </p:cNvCxnSpPr>
          <p:nvPr/>
        </p:nvCxnSpPr>
        <p:spPr>
          <a:xfrm>
            <a:off x="4505875" y="2319671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B1955EB2-50BD-4E5B-9090-3C299C798FA4}"/>
              </a:ext>
            </a:extLst>
          </p:cNvPr>
          <p:cNvCxnSpPr>
            <a:cxnSpLocks/>
            <a:stCxn id="171" idx="3"/>
            <a:endCxn id="172" idx="1"/>
          </p:cNvCxnSpPr>
          <p:nvPr/>
        </p:nvCxnSpPr>
        <p:spPr>
          <a:xfrm>
            <a:off x="4505875" y="2501877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29367D61-FFCA-45EE-8D72-21E6F3792481}"/>
              </a:ext>
            </a:extLst>
          </p:cNvPr>
          <p:cNvCxnSpPr>
            <a:cxnSpLocks/>
            <a:stCxn id="152" idx="2"/>
            <a:endCxn id="157" idx="0"/>
          </p:cNvCxnSpPr>
          <p:nvPr/>
        </p:nvCxnSpPr>
        <p:spPr>
          <a:xfrm>
            <a:off x="4650038" y="183665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935F7970-8886-405C-ABB5-1DB9F657B663}"/>
              </a:ext>
            </a:extLst>
          </p:cNvPr>
          <p:cNvCxnSpPr>
            <a:cxnSpLocks/>
            <a:stCxn id="157" idx="2"/>
            <a:endCxn id="162" idx="0"/>
          </p:cNvCxnSpPr>
          <p:nvPr/>
        </p:nvCxnSpPr>
        <p:spPr>
          <a:xfrm>
            <a:off x="4650102" y="201886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6897178D-B26A-4910-9877-5B3D315374FA}"/>
              </a:ext>
            </a:extLst>
          </p:cNvPr>
          <p:cNvCxnSpPr>
            <a:cxnSpLocks/>
            <a:stCxn id="162" idx="2"/>
            <a:endCxn id="167" idx="0"/>
          </p:cNvCxnSpPr>
          <p:nvPr/>
        </p:nvCxnSpPr>
        <p:spPr>
          <a:xfrm flipH="1">
            <a:off x="4650102" y="220106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CDD70F9D-E592-4B30-87B2-0A3B1AD0700D}"/>
              </a:ext>
            </a:extLst>
          </p:cNvPr>
          <p:cNvCxnSpPr>
            <a:cxnSpLocks/>
            <a:stCxn id="167" idx="2"/>
            <a:endCxn id="172" idx="0"/>
          </p:cNvCxnSpPr>
          <p:nvPr/>
        </p:nvCxnSpPr>
        <p:spPr>
          <a:xfrm>
            <a:off x="4650102" y="238327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2B84C2B-119F-4A9F-982F-F9E05E2B66DE}"/>
              </a:ext>
            </a:extLst>
          </p:cNvPr>
          <p:cNvCxnSpPr>
            <a:cxnSpLocks/>
            <a:stCxn id="153" idx="2"/>
            <a:endCxn id="158" idx="0"/>
          </p:cNvCxnSpPr>
          <p:nvPr/>
        </p:nvCxnSpPr>
        <p:spPr>
          <a:xfrm>
            <a:off x="4861580" y="183665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AA2F57B6-C881-4833-BD1B-EB79C24345E8}"/>
              </a:ext>
            </a:extLst>
          </p:cNvPr>
          <p:cNvCxnSpPr>
            <a:cxnSpLocks/>
            <a:stCxn id="158" idx="2"/>
            <a:endCxn id="163" idx="0"/>
          </p:cNvCxnSpPr>
          <p:nvPr/>
        </p:nvCxnSpPr>
        <p:spPr>
          <a:xfrm>
            <a:off x="4861644" y="201886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40E1D66C-F861-46FF-A2E0-7ED84022A151}"/>
              </a:ext>
            </a:extLst>
          </p:cNvPr>
          <p:cNvCxnSpPr>
            <a:cxnSpLocks/>
            <a:stCxn id="163" idx="2"/>
            <a:endCxn id="168" idx="0"/>
          </p:cNvCxnSpPr>
          <p:nvPr/>
        </p:nvCxnSpPr>
        <p:spPr>
          <a:xfrm flipH="1">
            <a:off x="4861644" y="220106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9CE5FD5D-5A9A-497A-B756-2C25B9D4E853}"/>
              </a:ext>
            </a:extLst>
          </p:cNvPr>
          <p:cNvCxnSpPr>
            <a:cxnSpLocks/>
            <a:stCxn id="173" idx="0"/>
            <a:endCxn id="168" idx="2"/>
          </p:cNvCxnSpPr>
          <p:nvPr/>
        </p:nvCxnSpPr>
        <p:spPr>
          <a:xfrm flipV="1">
            <a:off x="4861644" y="238327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46B563AB-EC79-4140-870F-667F39EC917F}"/>
              </a:ext>
            </a:extLst>
          </p:cNvPr>
          <p:cNvCxnSpPr>
            <a:cxnSpLocks/>
            <a:stCxn id="159" idx="0"/>
            <a:endCxn id="154" idx="2"/>
          </p:cNvCxnSpPr>
          <p:nvPr/>
        </p:nvCxnSpPr>
        <p:spPr>
          <a:xfrm flipH="1" flipV="1">
            <a:off x="5079703" y="183665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C9770080-5A41-47E1-8D46-5F5445206370}"/>
              </a:ext>
            </a:extLst>
          </p:cNvPr>
          <p:cNvCxnSpPr>
            <a:cxnSpLocks/>
            <a:stCxn id="164" idx="0"/>
            <a:endCxn id="159" idx="2"/>
          </p:cNvCxnSpPr>
          <p:nvPr/>
        </p:nvCxnSpPr>
        <p:spPr>
          <a:xfrm flipH="1" flipV="1">
            <a:off x="5079767" y="201886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8BC8E45E-EA82-448A-B699-10A1C07A0DAD}"/>
              </a:ext>
            </a:extLst>
          </p:cNvPr>
          <p:cNvCxnSpPr>
            <a:cxnSpLocks/>
            <a:stCxn id="169" idx="0"/>
            <a:endCxn id="164" idx="2"/>
          </p:cNvCxnSpPr>
          <p:nvPr/>
        </p:nvCxnSpPr>
        <p:spPr>
          <a:xfrm flipV="1">
            <a:off x="5079767" y="220106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D0B333D6-E9FA-4B2F-B58F-C681B17D0157}"/>
              </a:ext>
            </a:extLst>
          </p:cNvPr>
          <p:cNvCxnSpPr>
            <a:cxnSpLocks/>
            <a:stCxn id="169" idx="2"/>
            <a:endCxn id="174" idx="0"/>
          </p:cNvCxnSpPr>
          <p:nvPr/>
        </p:nvCxnSpPr>
        <p:spPr>
          <a:xfrm>
            <a:off x="5079767" y="238327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7DF773F2-C386-4D87-9DE0-7541B70C8395}"/>
              </a:ext>
            </a:extLst>
          </p:cNvPr>
          <p:cNvCxnSpPr>
            <a:cxnSpLocks/>
            <a:stCxn id="160" idx="0"/>
            <a:endCxn id="155" idx="2"/>
          </p:cNvCxnSpPr>
          <p:nvPr/>
        </p:nvCxnSpPr>
        <p:spPr>
          <a:xfrm flipH="1" flipV="1">
            <a:off x="5297827" y="1836656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64F0BAAD-5351-4B6F-99E2-480152638F4A}"/>
              </a:ext>
            </a:extLst>
          </p:cNvPr>
          <p:cNvCxnSpPr>
            <a:cxnSpLocks/>
            <a:stCxn id="165" idx="0"/>
            <a:endCxn id="160" idx="2"/>
          </p:cNvCxnSpPr>
          <p:nvPr/>
        </p:nvCxnSpPr>
        <p:spPr>
          <a:xfrm flipH="1" flipV="1">
            <a:off x="5297891" y="201886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3E41C613-4238-4148-9F45-AD423403AC30}"/>
              </a:ext>
            </a:extLst>
          </p:cNvPr>
          <p:cNvCxnSpPr>
            <a:cxnSpLocks/>
            <a:stCxn id="170" idx="0"/>
            <a:endCxn id="165" idx="2"/>
          </p:cNvCxnSpPr>
          <p:nvPr/>
        </p:nvCxnSpPr>
        <p:spPr>
          <a:xfrm flipV="1">
            <a:off x="5297891" y="2201068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56916C4-2285-42D0-9164-6E8E9DEF7DF8}"/>
              </a:ext>
            </a:extLst>
          </p:cNvPr>
          <p:cNvCxnSpPr>
            <a:cxnSpLocks/>
            <a:stCxn id="175" idx="0"/>
            <a:endCxn id="170" idx="2"/>
          </p:cNvCxnSpPr>
          <p:nvPr/>
        </p:nvCxnSpPr>
        <p:spPr>
          <a:xfrm flipV="1">
            <a:off x="5297891" y="2383274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825EC23C-7F2E-45F6-A67D-B6A8639C31E3}"/>
              </a:ext>
            </a:extLst>
          </p:cNvPr>
          <p:cNvCxnSpPr>
            <a:cxnSpLocks/>
            <a:stCxn id="174" idx="3"/>
            <a:endCxn id="175" idx="1"/>
          </p:cNvCxnSpPr>
          <p:nvPr/>
        </p:nvCxnSpPr>
        <p:spPr>
          <a:xfrm>
            <a:off x="5155703" y="2501877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0721C6BD-F321-4B9C-AC1D-2D291E38A90D}"/>
              </a:ext>
            </a:extLst>
          </p:cNvPr>
          <p:cNvCxnSpPr>
            <a:cxnSpLocks/>
            <a:stCxn id="173" idx="3"/>
            <a:endCxn id="174" idx="1"/>
          </p:cNvCxnSpPr>
          <p:nvPr/>
        </p:nvCxnSpPr>
        <p:spPr>
          <a:xfrm>
            <a:off x="4937580" y="2501877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4442AA45-C3DC-41EC-B3BA-E969C6F12C10}"/>
              </a:ext>
            </a:extLst>
          </p:cNvPr>
          <p:cNvCxnSpPr>
            <a:cxnSpLocks/>
            <a:stCxn id="172" idx="3"/>
            <a:endCxn id="173" idx="1"/>
          </p:cNvCxnSpPr>
          <p:nvPr/>
        </p:nvCxnSpPr>
        <p:spPr>
          <a:xfrm>
            <a:off x="4726038" y="2501877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309FF196-CD65-49DD-A43B-72561CC2C999}"/>
              </a:ext>
            </a:extLst>
          </p:cNvPr>
          <p:cNvCxnSpPr>
            <a:cxnSpLocks/>
            <a:stCxn id="159" idx="3"/>
            <a:endCxn id="160" idx="1"/>
          </p:cNvCxnSpPr>
          <p:nvPr/>
        </p:nvCxnSpPr>
        <p:spPr>
          <a:xfrm>
            <a:off x="5155703" y="1955258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75FB94C7-9A73-48BB-8E97-1F9102C01CA3}"/>
              </a:ext>
            </a:extLst>
          </p:cNvPr>
          <p:cNvCxnSpPr>
            <a:cxnSpLocks/>
            <a:stCxn id="158" idx="3"/>
            <a:endCxn id="159" idx="1"/>
          </p:cNvCxnSpPr>
          <p:nvPr/>
        </p:nvCxnSpPr>
        <p:spPr>
          <a:xfrm>
            <a:off x="4937580" y="1955258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5E5CB887-0336-49AE-A4C8-09EBC6F09D83}"/>
              </a:ext>
            </a:extLst>
          </p:cNvPr>
          <p:cNvCxnSpPr>
            <a:cxnSpLocks/>
            <a:stCxn id="157" idx="3"/>
            <a:endCxn id="158" idx="1"/>
          </p:cNvCxnSpPr>
          <p:nvPr/>
        </p:nvCxnSpPr>
        <p:spPr>
          <a:xfrm>
            <a:off x="4726038" y="1955258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8E33FFD5-A75C-4C49-BAB0-80A627BE03FF}"/>
              </a:ext>
            </a:extLst>
          </p:cNvPr>
          <p:cNvCxnSpPr>
            <a:cxnSpLocks/>
            <a:stCxn id="162" idx="3"/>
            <a:endCxn id="163" idx="1"/>
          </p:cNvCxnSpPr>
          <p:nvPr/>
        </p:nvCxnSpPr>
        <p:spPr>
          <a:xfrm>
            <a:off x="4727524" y="2137465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D5DC10FD-5705-47EE-A3BA-3E8777828EED}"/>
              </a:ext>
            </a:extLst>
          </p:cNvPr>
          <p:cNvCxnSpPr>
            <a:cxnSpLocks/>
            <a:stCxn id="163" idx="3"/>
            <a:endCxn id="164" idx="1"/>
          </p:cNvCxnSpPr>
          <p:nvPr/>
        </p:nvCxnSpPr>
        <p:spPr>
          <a:xfrm>
            <a:off x="4939066" y="2137465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0A92D18B-E344-45EB-A9F2-C860CD9A3D50}"/>
              </a:ext>
            </a:extLst>
          </p:cNvPr>
          <p:cNvCxnSpPr>
            <a:cxnSpLocks/>
            <a:stCxn id="164" idx="3"/>
            <a:endCxn id="165" idx="1"/>
          </p:cNvCxnSpPr>
          <p:nvPr/>
        </p:nvCxnSpPr>
        <p:spPr>
          <a:xfrm>
            <a:off x="5157189" y="2137465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00161C20-396E-4A8F-A21B-361C72DD03BA}"/>
              </a:ext>
            </a:extLst>
          </p:cNvPr>
          <p:cNvCxnSpPr>
            <a:cxnSpLocks/>
            <a:stCxn id="169" idx="3"/>
            <a:endCxn id="170" idx="1"/>
          </p:cNvCxnSpPr>
          <p:nvPr/>
        </p:nvCxnSpPr>
        <p:spPr>
          <a:xfrm>
            <a:off x="5155703" y="2319671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101DEEF6-9B61-4E16-93D9-E7ABB39DD05A}"/>
              </a:ext>
            </a:extLst>
          </p:cNvPr>
          <p:cNvCxnSpPr>
            <a:cxnSpLocks/>
            <a:stCxn id="168" idx="3"/>
            <a:endCxn id="169" idx="1"/>
          </p:cNvCxnSpPr>
          <p:nvPr/>
        </p:nvCxnSpPr>
        <p:spPr>
          <a:xfrm>
            <a:off x="4937580" y="2319671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5CE6281E-7747-4D57-B2E1-7F04F753CC28}"/>
              </a:ext>
            </a:extLst>
          </p:cNvPr>
          <p:cNvCxnSpPr>
            <a:cxnSpLocks/>
            <a:stCxn id="167" idx="3"/>
            <a:endCxn id="168" idx="1"/>
          </p:cNvCxnSpPr>
          <p:nvPr/>
        </p:nvCxnSpPr>
        <p:spPr>
          <a:xfrm>
            <a:off x="4726038" y="2319671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6" name="Arrow: Left-Right 215">
            <a:extLst>
              <a:ext uri="{FF2B5EF4-FFF2-40B4-BE49-F238E27FC236}">
                <a16:creationId xmlns:a16="http://schemas.microsoft.com/office/drawing/2014/main" id="{B4488114-6EE9-49FB-9CC5-C7762C8A3391}"/>
              </a:ext>
            </a:extLst>
          </p:cNvPr>
          <p:cNvSpPr/>
          <p:nvPr/>
        </p:nvSpPr>
        <p:spPr>
          <a:xfrm>
            <a:off x="2599008" y="2004547"/>
            <a:ext cx="265107" cy="239522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7" name="Arrow: Left-Right 216">
            <a:extLst>
              <a:ext uri="{FF2B5EF4-FFF2-40B4-BE49-F238E27FC236}">
                <a16:creationId xmlns:a16="http://schemas.microsoft.com/office/drawing/2014/main" id="{610C3C13-3665-46CC-B8AC-49F3F7D8C1BF}"/>
              </a:ext>
            </a:extLst>
          </p:cNvPr>
          <p:cNvSpPr/>
          <p:nvPr/>
        </p:nvSpPr>
        <p:spPr>
          <a:xfrm>
            <a:off x="4025564" y="2010206"/>
            <a:ext cx="265107" cy="239522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8" name="Arrow: Left-Right 217">
            <a:extLst>
              <a:ext uri="{FF2B5EF4-FFF2-40B4-BE49-F238E27FC236}">
                <a16:creationId xmlns:a16="http://schemas.microsoft.com/office/drawing/2014/main" id="{99E2B5C1-83C9-4E60-A08B-B655594B551F}"/>
              </a:ext>
            </a:extLst>
          </p:cNvPr>
          <p:cNvSpPr/>
          <p:nvPr/>
        </p:nvSpPr>
        <p:spPr>
          <a:xfrm rot="5400000">
            <a:off x="1883691" y="2614613"/>
            <a:ext cx="267889" cy="237035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9" name="Arrow: Left-Right 218">
            <a:extLst>
              <a:ext uri="{FF2B5EF4-FFF2-40B4-BE49-F238E27FC236}">
                <a16:creationId xmlns:a16="http://schemas.microsoft.com/office/drawing/2014/main" id="{4CCC326C-E7C4-4B74-9591-EC9CB3E6AAE7}"/>
              </a:ext>
            </a:extLst>
          </p:cNvPr>
          <p:cNvSpPr/>
          <p:nvPr/>
        </p:nvSpPr>
        <p:spPr>
          <a:xfrm rot="5400000">
            <a:off x="3317381" y="2606047"/>
            <a:ext cx="267889" cy="237035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0" name="Arrow: Left-Right 219">
            <a:extLst>
              <a:ext uri="{FF2B5EF4-FFF2-40B4-BE49-F238E27FC236}">
                <a16:creationId xmlns:a16="http://schemas.microsoft.com/office/drawing/2014/main" id="{03995907-2DE1-4FE5-94B1-81EF96884CC7}"/>
              </a:ext>
            </a:extLst>
          </p:cNvPr>
          <p:cNvSpPr/>
          <p:nvPr/>
        </p:nvSpPr>
        <p:spPr>
          <a:xfrm rot="5400000">
            <a:off x="4727635" y="2600189"/>
            <a:ext cx="267889" cy="237035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C5EF6757-47E6-4D37-9B01-32C5D8AC71BC}"/>
              </a:ext>
            </a:extLst>
          </p:cNvPr>
          <p:cNvSpPr/>
          <p:nvPr/>
        </p:nvSpPr>
        <p:spPr>
          <a:xfrm>
            <a:off x="1455302" y="2869517"/>
            <a:ext cx="1169404" cy="930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144B63F9-4373-4A9E-A2F8-9C9D49744B3A}"/>
              </a:ext>
            </a:extLst>
          </p:cNvPr>
          <p:cNvSpPr/>
          <p:nvPr/>
        </p:nvSpPr>
        <p:spPr>
          <a:xfrm>
            <a:off x="1532300" y="290661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DABE4BE7-FF07-4C01-9959-1C5A4F6C34A5}"/>
              </a:ext>
            </a:extLst>
          </p:cNvPr>
          <p:cNvSpPr/>
          <p:nvPr/>
        </p:nvSpPr>
        <p:spPr>
          <a:xfrm>
            <a:off x="1752463" y="290661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1814DD7B-A5ED-4FA9-92C5-AE1D3707F69F}"/>
              </a:ext>
            </a:extLst>
          </p:cNvPr>
          <p:cNvSpPr/>
          <p:nvPr/>
        </p:nvSpPr>
        <p:spPr>
          <a:xfrm>
            <a:off x="1964005" y="290661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5ECF8E9D-5D88-4496-A9A1-61A055E36D37}"/>
              </a:ext>
            </a:extLst>
          </p:cNvPr>
          <p:cNvSpPr/>
          <p:nvPr/>
        </p:nvSpPr>
        <p:spPr>
          <a:xfrm>
            <a:off x="2182128" y="290661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4E9CDDD2-28AF-4B7B-B7B6-9158C2CDC755}"/>
              </a:ext>
            </a:extLst>
          </p:cNvPr>
          <p:cNvSpPr/>
          <p:nvPr/>
        </p:nvSpPr>
        <p:spPr>
          <a:xfrm>
            <a:off x="2400252" y="290661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F557888F-414A-457B-8A10-69B83CDBBD92}"/>
              </a:ext>
            </a:extLst>
          </p:cNvPr>
          <p:cNvSpPr/>
          <p:nvPr/>
        </p:nvSpPr>
        <p:spPr>
          <a:xfrm>
            <a:off x="1532364" y="308881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63478550-EE30-4CAA-A48E-783B782BD9BC}"/>
              </a:ext>
            </a:extLst>
          </p:cNvPr>
          <p:cNvSpPr/>
          <p:nvPr/>
        </p:nvSpPr>
        <p:spPr>
          <a:xfrm>
            <a:off x="1752527" y="308881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AEAE2A87-0CB9-4FD1-B8E5-BAF87FB3966E}"/>
              </a:ext>
            </a:extLst>
          </p:cNvPr>
          <p:cNvSpPr/>
          <p:nvPr/>
        </p:nvSpPr>
        <p:spPr>
          <a:xfrm>
            <a:off x="1964069" y="308881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9D96F448-374E-4695-9DE3-7DDD128E4DCC}"/>
              </a:ext>
            </a:extLst>
          </p:cNvPr>
          <p:cNvSpPr/>
          <p:nvPr/>
        </p:nvSpPr>
        <p:spPr>
          <a:xfrm>
            <a:off x="2182192" y="308881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1" name="Rectangle: Rounded Corners 230">
            <a:extLst>
              <a:ext uri="{FF2B5EF4-FFF2-40B4-BE49-F238E27FC236}">
                <a16:creationId xmlns:a16="http://schemas.microsoft.com/office/drawing/2014/main" id="{81087FAA-2131-4620-BF2C-2B2C36AC89C6}"/>
              </a:ext>
            </a:extLst>
          </p:cNvPr>
          <p:cNvSpPr/>
          <p:nvPr/>
        </p:nvSpPr>
        <p:spPr>
          <a:xfrm>
            <a:off x="2400315" y="308881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2" name="Rectangle: Rounded Corners 231">
            <a:extLst>
              <a:ext uri="{FF2B5EF4-FFF2-40B4-BE49-F238E27FC236}">
                <a16:creationId xmlns:a16="http://schemas.microsoft.com/office/drawing/2014/main" id="{F08CCD8B-87DB-4EEA-BD38-316EFC2584D2}"/>
              </a:ext>
            </a:extLst>
          </p:cNvPr>
          <p:cNvSpPr/>
          <p:nvPr/>
        </p:nvSpPr>
        <p:spPr>
          <a:xfrm>
            <a:off x="1533851" y="327102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3" name="Rectangle: Rounded Corners 232">
            <a:extLst>
              <a:ext uri="{FF2B5EF4-FFF2-40B4-BE49-F238E27FC236}">
                <a16:creationId xmlns:a16="http://schemas.microsoft.com/office/drawing/2014/main" id="{7F4163FC-E6F1-4718-9BCB-5FA45D815CED}"/>
              </a:ext>
            </a:extLst>
          </p:cNvPr>
          <p:cNvSpPr/>
          <p:nvPr/>
        </p:nvSpPr>
        <p:spPr>
          <a:xfrm>
            <a:off x="1754013" y="327102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7C846193-E0B1-47E5-8D66-67B736E70265}"/>
              </a:ext>
            </a:extLst>
          </p:cNvPr>
          <p:cNvSpPr/>
          <p:nvPr/>
        </p:nvSpPr>
        <p:spPr>
          <a:xfrm>
            <a:off x="1965555" y="327102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id="{F88EF259-03C8-4AAB-8DE5-23B786FA43A3}"/>
              </a:ext>
            </a:extLst>
          </p:cNvPr>
          <p:cNvSpPr/>
          <p:nvPr/>
        </p:nvSpPr>
        <p:spPr>
          <a:xfrm>
            <a:off x="2183678" y="327102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6" name="Rectangle: Rounded Corners 235">
            <a:extLst>
              <a:ext uri="{FF2B5EF4-FFF2-40B4-BE49-F238E27FC236}">
                <a16:creationId xmlns:a16="http://schemas.microsoft.com/office/drawing/2014/main" id="{C5C70F9F-582E-4E6D-887E-749A492820BD}"/>
              </a:ext>
            </a:extLst>
          </p:cNvPr>
          <p:cNvSpPr/>
          <p:nvPr/>
        </p:nvSpPr>
        <p:spPr>
          <a:xfrm>
            <a:off x="2401802" y="327102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id="{D6C5E6F5-6B2B-468B-943C-2AD7E654380D}"/>
              </a:ext>
            </a:extLst>
          </p:cNvPr>
          <p:cNvSpPr/>
          <p:nvPr/>
        </p:nvSpPr>
        <p:spPr>
          <a:xfrm>
            <a:off x="1532364" y="345323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8" name="Rectangle: Rounded Corners 237">
            <a:extLst>
              <a:ext uri="{FF2B5EF4-FFF2-40B4-BE49-F238E27FC236}">
                <a16:creationId xmlns:a16="http://schemas.microsoft.com/office/drawing/2014/main" id="{E4FDF22F-04ED-470E-B417-A350F79E113A}"/>
              </a:ext>
            </a:extLst>
          </p:cNvPr>
          <p:cNvSpPr/>
          <p:nvPr/>
        </p:nvSpPr>
        <p:spPr>
          <a:xfrm>
            <a:off x="1752527" y="345323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9" name="Rectangle: Rounded Corners 238">
            <a:extLst>
              <a:ext uri="{FF2B5EF4-FFF2-40B4-BE49-F238E27FC236}">
                <a16:creationId xmlns:a16="http://schemas.microsoft.com/office/drawing/2014/main" id="{98783CA4-D626-4777-95CD-D368B21F6E56}"/>
              </a:ext>
            </a:extLst>
          </p:cNvPr>
          <p:cNvSpPr/>
          <p:nvPr/>
        </p:nvSpPr>
        <p:spPr>
          <a:xfrm>
            <a:off x="1964069" y="345323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0" name="Rectangle: Rounded Corners 239">
            <a:extLst>
              <a:ext uri="{FF2B5EF4-FFF2-40B4-BE49-F238E27FC236}">
                <a16:creationId xmlns:a16="http://schemas.microsoft.com/office/drawing/2014/main" id="{0386D16F-078D-4CEE-89A9-5856D200FB9D}"/>
              </a:ext>
            </a:extLst>
          </p:cNvPr>
          <p:cNvSpPr/>
          <p:nvPr/>
        </p:nvSpPr>
        <p:spPr>
          <a:xfrm>
            <a:off x="2182192" y="345323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1" name="Rectangle: Rounded Corners 240">
            <a:extLst>
              <a:ext uri="{FF2B5EF4-FFF2-40B4-BE49-F238E27FC236}">
                <a16:creationId xmlns:a16="http://schemas.microsoft.com/office/drawing/2014/main" id="{91F55B49-F40B-4E72-91E6-D18E374CFC74}"/>
              </a:ext>
            </a:extLst>
          </p:cNvPr>
          <p:cNvSpPr/>
          <p:nvPr/>
        </p:nvSpPr>
        <p:spPr>
          <a:xfrm>
            <a:off x="2400315" y="345323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id="{1F625771-87E6-4A9D-B427-76B0B8374342}"/>
              </a:ext>
            </a:extLst>
          </p:cNvPr>
          <p:cNvSpPr/>
          <p:nvPr/>
        </p:nvSpPr>
        <p:spPr>
          <a:xfrm>
            <a:off x="1532364" y="363543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id="{3EF9E299-1E12-4A86-BD7F-5BB800DA8338}"/>
              </a:ext>
            </a:extLst>
          </p:cNvPr>
          <p:cNvSpPr/>
          <p:nvPr/>
        </p:nvSpPr>
        <p:spPr>
          <a:xfrm>
            <a:off x="1752527" y="363543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4" name="Rectangle: Rounded Corners 243">
            <a:extLst>
              <a:ext uri="{FF2B5EF4-FFF2-40B4-BE49-F238E27FC236}">
                <a16:creationId xmlns:a16="http://schemas.microsoft.com/office/drawing/2014/main" id="{75E5BFF0-7192-4C90-BEC6-377D533B7FF5}"/>
              </a:ext>
            </a:extLst>
          </p:cNvPr>
          <p:cNvSpPr/>
          <p:nvPr/>
        </p:nvSpPr>
        <p:spPr>
          <a:xfrm>
            <a:off x="1964069" y="363543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id="{23ABD623-6E96-4A02-8B6A-753147C3002A}"/>
              </a:ext>
            </a:extLst>
          </p:cNvPr>
          <p:cNvSpPr/>
          <p:nvPr/>
        </p:nvSpPr>
        <p:spPr>
          <a:xfrm>
            <a:off x="2182192" y="363543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C29482DB-1997-4989-B135-6F1C173794AD}"/>
              </a:ext>
            </a:extLst>
          </p:cNvPr>
          <p:cNvSpPr/>
          <p:nvPr/>
        </p:nvSpPr>
        <p:spPr>
          <a:xfrm>
            <a:off x="2400315" y="363543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2E63ED4A-2703-4238-8995-417F79EE1116}"/>
              </a:ext>
            </a:extLst>
          </p:cNvPr>
          <p:cNvCxnSpPr>
            <a:cxnSpLocks/>
            <a:endCxn id="223" idx="1"/>
          </p:cNvCxnSpPr>
          <p:nvPr/>
        </p:nvCxnSpPr>
        <p:spPr>
          <a:xfrm>
            <a:off x="1684172" y="2970216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7C233F81-1650-4CA0-870D-5C74AE116226}"/>
              </a:ext>
            </a:extLst>
          </p:cNvPr>
          <p:cNvCxnSpPr>
            <a:cxnSpLocks/>
            <a:stCxn id="223" idx="3"/>
            <a:endCxn id="224" idx="1"/>
          </p:cNvCxnSpPr>
          <p:nvPr/>
        </p:nvCxnSpPr>
        <p:spPr>
          <a:xfrm>
            <a:off x="1904334" y="2970216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01C0DD1D-A395-4DEE-BE96-4D18B5E5DD7E}"/>
              </a:ext>
            </a:extLst>
          </p:cNvPr>
          <p:cNvCxnSpPr>
            <a:cxnSpLocks/>
            <a:stCxn id="224" idx="3"/>
            <a:endCxn id="225" idx="1"/>
          </p:cNvCxnSpPr>
          <p:nvPr/>
        </p:nvCxnSpPr>
        <p:spPr>
          <a:xfrm>
            <a:off x="2115876" y="2970216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B61710E0-998D-449C-AD79-2FB9ED3F5986}"/>
              </a:ext>
            </a:extLst>
          </p:cNvPr>
          <p:cNvCxnSpPr>
            <a:cxnSpLocks/>
            <a:endCxn id="226" idx="1"/>
          </p:cNvCxnSpPr>
          <p:nvPr/>
        </p:nvCxnSpPr>
        <p:spPr>
          <a:xfrm>
            <a:off x="2333999" y="2970216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2A6C2249-CFA6-4F49-B52E-318F00122323}"/>
              </a:ext>
            </a:extLst>
          </p:cNvPr>
          <p:cNvCxnSpPr>
            <a:cxnSpLocks/>
            <a:stCxn id="222" idx="2"/>
            <a:endCxn id="227" idx="0"/>
          </p:cNvCxnSpPr>
          <p:nvPr/>
        </p:nvCxnSpPr>
        <p:spPr>
          <a:xfrm>
            <a:off x="1608236" y="303382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8881DBD0-3EC0-4898-B1BB-F2F980B8326F}"/>
              </a:ext>
            </a:extLst>
          </p:cNvPr>
          <p:cNvCxnSpPr>
            <a:cxnSpLocks/>
            <a:stCxn id="227" idx="2"/>
            <a:endCxn id="232" idx="0"/>
          </p:cNvCxnSpPr>
          <p:nvPr/>
        </p:nvCxnSpPr>
        <p:spPr>
          <a:xfrm>
            <a:off x="1608300" y="321602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179B2279-8B55-4664-ABCD-E7B11C7271BF}"/>
              </a:ext>
            </a:extLst>
          </p:cNvPr>
          <p:cNvCxnSpPr>
            <a:cxnSpLocks/>
            <a:stCxn id="232" idx="2"/>
            <a:endCxn id="237" idx="0"/>
          </p:cNvCxnSpPr>
          <p:nvPr/>
        </p:nvCxnSpPr>
        <p:spPr>
          <a:xfrm flipH="1">
            <a:off x="1608300" y="339823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7A5717F2-A1EE-4213-9D6C-2EE60314AB1E}"/>
              </a:ext>
            </a:extLst>
          </p:cNvPr>
          <p:cNvCxnSpPr>
            <a:cxnSpLocks/>
            <a:stCxn id="237" idx="2"/>
            <a:endCxn id="242" idx="0"/>
          </p:cNvCxnSpPr>
          <p:nvPr/>
        </p:nvCxnSpPr>
        <p:spPr>
          <a:xfrm>
            <a:off x="1608300" y="358043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C8993CA4-6878-415F-A2DF-34562DBEEC42}"/>
              </a:ext>
            </a:extLst>
          </p:cNvPr>
          <p:cNvCxnSpPr>
            <a:cxnSpLocks/>
            <a:stCxn id="227" idx="3"/>
            <a:endCxn id="228" idx="1"/>
          </p:cNvCxnSpPr>
          <p:nvPr/>
        </p:nvCxnSpPr>
        <p:spPr>
          <a:xfrm>
            <a:off x="1684236" y="3152423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1CB8337F-2164-4291-8223-BA4D7342F004}"/>
              </a:ext>
            </a:extLst>
          </p:cNvPr>
          <p:cNvCxnSpPr>
            <a:cxnSpLocks/>
            <a:stCxn id="232" idx="3"/>
            <a:endCxn id="233" idx="1"/>
          </p:cNvCxnSpPr>
          <p:nvPr/>
        </p:nvCxnSpPr>
        <p:spPr>
          <a:xfrm>
            <a:off x="1685722" y="3334629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59E4D5E6-FB42-4280-B9D3-682B6AEC309D}"/>
              </a:ext>
            </a:extLst>
          </p:cNvPr>
          <p:cNvCxnSpPr>
            <a:cxnSpLocks/>
            <a:stCxn id="237" idx="3"/>
            <a:endCxn id="238" idx="1"/>
          </p:cNvCxnSpPr>
          <p:nvPr/>
        </p:nvCxnSpPr>
        <p:spPr>
          <a:xfrm>
            <a:off x="1684236" y="3516835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7D7B5740-00C7-4F4A-B415-15E6FCF900B9}"/>
              </a:ext>
            </a:extLst>
          </p:cNvPr>
          <p:cNvCxnSpPr>
            <a:cxnSpLocks/>
            <a:stCxn id="242" idx="3"/>
            <a:endCxn id="243" idx="1"/>
          </p:cNvCxnSpPr>
          <p:nvPr/>
        </p:nvCxnSpPr>
        <p:spPr>
          <a:xfrm>
            <a:off x="1684236" y="3699041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DB381E0A-6483-4A59-9C50-12AC2B101B2B}"/>
              </a:ext>
            </a:extLst>
          </p:cNvPr>
          <p:cNvCxnSpPr>
            <a:cxnSpLocks/>
            <a:stCxn id="223" idx="2"/>
            <a:endCxn id="228" idx="0"/>
          </p:cNvCxnSpPr>
          <p:nvPr/>
        </p:nvCxnSpPr>
        <p:spPr>
          <a:xfrm>
            <a:off x="1828399" y="303382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9F29F64B-2AEC-4C09-AF27-4F1C9B95C6D0}"/>
              </a:ext>
            </a:extLst>
          </p:cNvPr>
          <p:cNvCxnSpPr>
            <a:cxnSpLocks/>
            <a:stCxn id="228" idx="2"/>
            <a:endCxn id="233" idx="0"/>
          </p:cNvCxnSpPr>
          <p:nvPr/>
        </p:nvCxnSpPr>
        <p:spPr>
          <a:xfrm>
            <a:off x="1828463" y="321602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C70CD15E-24CA-4ABC-8A9B-C0955A54535A}"/>
              </a:ext>
            </a:extLst>
          </p:cNvPr>
          <p:cNvCxnSpPr>
            <a:cxnSpLocks/>
            <a:stCxn id="233" idx="2"/>
            <a:endCxn id="238" idx="0"/>
          </p:cNvCxnSpPr>
          <p:nvPr/>
        </p:nvCxnSpPr>
        <p:spPr>
          <a:xfrm flipH="1">
            <a:off x="1828463" y="339823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C20068F0-A0E6-4122-B852-2CD39208ABF8}"/>
              </a:ext>
            </a:extLst>
          </p:cNvPr>
          <p:cNvCxnSpPr>
            <a:cxnSpLocks/>
            <a:stCxn id="238" idx="2"/>
            <a:endCxn id="243" idx="0"/>
          </p:cNvCxnSpPr>
          <p:nvPr/>
        </p:nvCxnSpPr>
        <p:spPr>
          <a:xfrm>
            <a:off x="1828463" y="358043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DBC86FB2-DD93-486A-BE49-7FA5938A9679}"/>
              </a:ext>
            </a:extLst>
          </p:cNvPr>
          <p:cNvCxnSpPr>
            <a:cxnSpLocks/>
            <a:stCxn id="224" idx="2"/>
            <a:endCxn id="229" idx="0"/>
          </p:cNvCxnSpPr>
          <p:nvPr/>
        </p:nvCxnSpPr>
        <p:spPr>
          <a:xfrm>
            <a:off x="2039941" y="303382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A3110A4E-9DD3-45AC-9F68-223838449537}"/>
              </a:ext>
            </a:extLst>
          </p:cNvPr>
          <p:cNvCxnSpPr>
            <a:cxnSpLocks/>
            <a:stCxn id="229" idx="2"/>
            <a:endCxn id="234" idx="0"/>
          </p:cNvCxnSpPr>
          <p:nvPr/>
        </p:nvCxnSpPr>
        <p:spPr>
          <a:xfrm>
            <a:off x="2040005" y="321602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FCC660B8-654C-4CDA-9D80-67AD91279DB5}"/>
              </a:ext>
            </a:extLst>
          </p:cNvPr>
          <p:cNvCxnSpPr>
            <a:cxnSpLocks/>
            <a:stCxn id="234" idx="2"/>
            <a:endCxn id="239" idx="0"/>
          </p:cNvCxnSpPr>
          <p:nvPr/>
        </p:nvCxnSpPr>
        <p:spPr>
          <a:xfrm flipH="1">
            <a:off x="2040005" y="339823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9136CD61-0A24-4F6E-85FD-5E04313AFB33}"/>
              </a:ext>
            </a:extLst>
          </p:cNvPr>
          <p:cNvCxnSpPr>
            <a:cxnSpLocks/>
            <a:stCxn id="244" idx="0"/>
            <a:endCxn id="239" idx="2"/>
          </p:cNvCxnSpPr>
          <p:nvPr/>
        </p:nvCxnSpPr>
        <p:spPr>
          <a:xfrm flipV="1">
            <a:off x="2040005" y="358043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87B37BB0-A1DD-46A4-9B33-BD616E30EBAD}"/>
              </a:ext>
            </a:extLst>
          </p:cNvPr>
          <p:cNvCxnSpPr>
            <a:cxnSpLocks/>
            <a:stCxn id="230" idx="0"/>
            <a:endCxn id="225" idx="2"/>
          </p:cNvCxnSpPr>
          <p:nvPr/>
        </p:nvCxnSpPr>
        <p:spPr>
          <a:xfrm flipH="1" flipV="1">
            <a:off x="2258064" y="303382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6DBAB64E-F2BC-4335-BCAB-AB5A86B2BC42}"/>
              </a:ext>
            </a:extLst>
          </p:cNvPr>
          <p:cNvCxnSpPr>
            <a:cxnSpLocks/>
            <a:stCxn id="235" idx="0"/>
            <a:endCxn id="230" idx="2"/>
          </p:cNvCxnSpPr>
          <p:nvPr/>
        </p:nvCxnSpPr>
        <p:spPr>
          <a:xfrm flipH="1" flipV="1">
            <a:off x="2258128" y="321602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8776B516-5567-4291-A765-440591D030D4}"/>
              </a:ext>
            </a:extLst>
          </p:cNvPr>
          <p:cNvCxnSpPr>
            <a:cxnSpLocks/>
            <a:stCxn id="240" idx="0"/>
            <a:endCxn id="235" idx="2"/>
          </p:cNvCxnSpPr>
          <p:nvPr/>
        </p:nvCxnSpPr>
        <p:spPr>
          <a:xfrm flipV="1">
            <a:off x="2258128" y="339823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83519631-C0D4-4B06-A181-E0FB55A32A7E}"/>
              </a:ext>
            </a:extLst>
          </p:cNvPr>
          <p:cNvCxnSpPr>
            <a:cxnSpLocks/>
            <a:stCxn id="240" idx="2"/>
            <a:endCxn id="245" idx="0"/>
          </p:cNvCxnSpPr>
          <p:nvPr/>
        </p:nvCxnSpPr>
        <p:spPr>
          <a:xfrm>
            <a:off x="2258128" y="358043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47F6F9C2-2DA9-4CB3-8454-BC92857223D8}"/>
              </a:ext>
            </a:extLst>
          </p:cNvPr>
          <p:cNvCxnSpPr>
            <a:cxnSpLocks/>
            <a:stCxn id="231" idx="0"/>
            <a:endCxn id="226" idx="2"/>
          </p:cNvCxnSpPr>
          <p:nvPr/>
        </p:nvCxnSpPr>
        <p:spPr>
          <a:xfrm flipH="1" flipV="1">
            <a:off x="2476188" y="303382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CDA7DC92-EE94-47E3-83B2-6B0A9E0BE826}"/>
              </a:ext>
            </a:extLst>
          </p:cNvPr>
          <p:cNvCxnSpPr>
            <a:cxnSpLocks/>
            <a:stCxn id="236" idx="0"/>
            <a:endCxn id="231" idx="2"/>
          </p:cNvCxnSpPr>
          <p:nvPr/>
        </p:nvCxnSpPr>
        <p:spPr>
          <a:xfrm flipH="1" flipV="1">
            <a:off x="2476252" y="321602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E30CFB97-F373-4CEC-A23D-4286529B30F4}"/>
              </a:ext>
            </a:extLst>
          </p:cNvPr>
          <p:cNvCxnSpPr>
            <a:cxnSpLocks/>
            <a:stCxn id="241" idx="0"/>
            <a:endCxn id="236" idx="2"/>
          </p:cNvCxnSpPr>
          <p:nvPr/>
        </p:nvCxnSpPr>
        <p:spPr>
          <a:xfrm flipV="1">
            <a:off x="2476252" y="339823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0EFE72F1-F338-4A0F-BD3F-1C88FEDD0716}"/>
              </a:ext>
            </a:extLst>
          </p:cNvPr>
          <p:cNvCxnSpPr>
            <a:cxnSpLocks/>
            <a:stCxn id="246" idx="0"/>
            <a:endCxn id="241" idx="2"/>
          </p:cNvCxnSpPr>
          <p:nvPr/>
        </p:nvCxnSpPr>
        <p:spPr>
          <a:xfrm flipV="1">
            <a:off x="2476252" y="358043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49BC975D-7BEA-4DCF-A099-2D74B2059A00}"/>
              </a:ext>
            </a:extLst>
          </p:cNvPr>
          <p:cNvCxnSpPr>
            <a:cxnSpLocks/>
            <a:stCxn id="245" idx="3"/>
            <a:endCxn id="246" idx="1"/>
          </p:cNvCxnSpPr>
          <p:nvPr/>
        </p:nvCxnSpPr>
        <p:spPr>
          <a:xfrm>
            <a:off x="2334063" y="3699041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74B9420C-04AD-4D3B-A24D-CF38EB499722}"/>
              </a:ext>
            </a:extLst>
          </p:cNvPr>
          <p:cNvCxnSpPr>
            <a:cxnSpLocks/>
            <a:stCxn id="244" idx="3"/>
            <a:endCxn id="245" idx="1"/>
          </p:cNvCxnSpPr>
          <p:nvPr/>
        </p:nvCxnSpPr>
        <p:spPr>
          <a:xfrm>
            <a:off x="2115940" y="3699041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9A6A8937-6623-4020-B8BF-D8671FDA621D}"/>
              </a:ext>
            </a:extLst>
          </p:cNvPr>
          <p:cNvCxnSpPr>
            <a:cxnSpLocks/>
            <a:stCxn id="243" idx="3"/>
            <a:endCxn id="244" idx="1"/>
          </p:cNvCxnSpPr>
          <p:nvPr/>
        </p:nvCxnSpPr>
        <p:spPr>
          <a:xfrm>
            <a:off x="1904398" y="3699041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DC918052-AC38-4BF3-A9FD-588358A30933}"/>
              </a:ext>
            </a:extLst>
          </p:cNvPr>
          <p:cNvCxnSpPr>
            <a:cxnSpLocks/>
            <a:stCxn id="230" idx="3"/>
            <a:endCxn id="231" idx="1"/>
          </p:cNvCxnSpPr>
          <p:nvPr/>
        </p:nvCxnSpPr>
        <p:spPr>
          <a:xfrm>
            <a:off x="2334063" y="3152423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B59C2172-83CD-449A-AFFA-72242548C04D}"/>
              </a:ext>
            </a:extLst>
          </p:cNvPr>
          <p:cNvCxnSpPr>
            <a:cxnSpLocks/>
            <a:stCxn id="229" idx="3"/>
            <a:endCxn id="230" idx="1"/>
          </p:cNvCxnSpPr>
          <p:nvPr/>
        </p:nvCxnSpPr>
        <p:spPr>
          <a:xfrm>
            <a:off x="2115940" y="3152423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891BD7F9-8689-4222-B6F0-290672CF185B}"/>
              </a:ext>
            </a:extLst>
          </p:cNvPr>
          <p:cNvCxnSpPr>
            <a:cxnSpLocks/>
            <a:stCxn id="228" idx="3"/>
            <a:endCxn id="229" idx="1"/>
          </p:cNvCxnSpPr>
          <p:nvPr/>
        </p:nvCxnSpPr>
        <p:spPr>
          <a:xfrm>
            <a:off x="1904398" y="3152423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C580D0A6-BE13-472A-B0BE-C1BDA587F3B7}"/>
              </a:ext>
            </a:extLst>
          </p:cNvPr>
          <p:cNvCxnSpPr>
            <a:cxnSpLocks/>
            <a:stCxn id="233" idx="3"/>
            <a:endCxn id="234" idx="1"/>
          </p:cNvCxnSpPr>
          <p:nvPr/>
        </p:nvCxnSpPr>
        <p:spPr>
          <a:xfrm>
            <a:off x="1905884" y="3334629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95B3482A-A76D-494B-AA42-0A35DE05A178}"/>
              </a:ext>
            </a:extLst>
          </p:cNvPr>
          <p:cNvCxnSpPr>
            <a:cxnSpLocks/>
            <a:stCxn id="234" idx="3"/>
            <a:endCxn id="235" idx="1"/>
          </p:cNvCxnSpPr>
          <p:nvPr/>
        </p:nvCxnSpPr>
        <p:spPr>
          <a:xfrm>
            <a:off x="2117427" y="3334629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665FA7A2-9BBA-4AC8-BAF5-F56B359955FF}"/>
              </a:ext>
            </a:extLst>
          </p:cNvPr>
          <p:cNvCxnSpPr>
            <a:cxnSpLocks/>
            <a:stCxn id="235" idx="3"/>
            <a:endCxn id="236" idx="1"/>
          </p:cNvCxnSpPr>
          <p:nvPr/>
        </p:nvCxnSpPr>
        <p:spPr>
          <a:xfrm>
            <a:off x="2335550" y="3334629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14E871BE-3B84-4038-AC2A-2210536CD113}"/>
              </a:ext>
            </a:extLst>
          </p:cNvPr>
          <p:cNvCxnSpPr>
            <a:cxnSpLocks/>
            <a:stCxn id="240" idx="3"/>
            <a:endCxn id="241" idx="1"/>
          </p:cNvCxnSpPr>
          <p:nvPr/>
        </p:nvCxnSpPr>
        <p:spPr>
          <a:xfrm>
            <a:off x="2334063" y="3516835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7B573291-6495-4A50-A1AE-079A0AD74A6F}"/>
              </a:ext>
            </a:extLst>
          </p:cNvPr>
          <p:cNvCxnSpPr>
            <a:cxnSpLocks/>
            <a:stCxn id="239" idx="3"/>
            <a:endCxn id="240" idx="1"/>
          </p:cNvCxnSpPr>
          <p:nvPr/>
        </p:nvCxnSpPr>
        <p:spPr>
          <a:xfrm>
            <a:off x="2115940" y="3516835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383D73EF-09BE-4500-A761-0F481E570130}"/>
              </a:ext>
            </a:extLst>
          </p:cNvPr>
          <p:cNvCxnSpPr>
            <a:cxnSpLocks/>
            <a:stCxn id="238" idx="3"/>
            <a:endCxn id="239" idx="1"/>
          </p:cNvCxnSpPr>
          <p:nvPr/>
        </p:nvCxnSpPr>
        <p:spPr>
          <a:xfrm>
            <a:off x="1904398" y="3516835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CFE88FE-30D4-4C6D-8202-4EA1BBBD3743}"/>
              </a:ext>
            </a:extLst>
          </p:cNvPr>
          <p:cNvSpPr/>
          <p:nvPr/>
        </p:nvSpPr>
        <p:spPr>
          <a:xfrm>
            <a:off x="2881849" y="2872907"/>
            <a:ext cx="1169404" cy="930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8" name="Rectangle: Rounded Corners 287">
            <a:extLst>
              <a:ext uri="{FF2B5EF4-FFF2-40B4-BE49-F238E27FC236}">
                <a16:creationId xmlns:a16="http://schemas.microsoft.com/office/drawing/2014/main" id="{BC85AF46-3880-4869-9E60-F5B6717E218C}"/>
              </a:ext>
            </a:extLst>
          </p:cNvPr>
          <p:cNvSpPr/>
          <p:nvPr/>
        </p:nvSpPr>
        <p:spPr>
          <a:xfrm>
            <a:off x="2958848" y="291000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9" name="Rectangle: Rounded Corners 288">
            <a:extLst>
              <a:ext uri="{FF2B5EF4-FFF2-40B4-BE49-F238E27FC236}">
                <a16:creationId xmlns:a16="http://schemas.microsoft.com/office/drawing/2014/main" id="{9750FBAB-D05B-4499-ABD6-593BA0D85E67}"/>
              </a:ext>
            </a:extLst>
          </p:cNvPr>
          <p:cNvSpPr/>
          <p:nvPr/>
        </p:nvSpPr>
        <p:spPr>
          <a:xfrm>
            <a:off x="3179010" y="291000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0" name="Rectangle: Rounded Corners 289">
            <a:extLst>
              <a:ext uri="{FF2B5EF4-FFF2-40B4-BE49-F238E27FC236}">
                <a16:creationId xmlns:a16="http://schemas.microsoft.com/office/drawing/2014/main" id="{81471590-8560-4DF7-8C7E-47D4917ABA6B}"/>
              </a:ext>
            </a:extLst>
          </p:cNvPr>
          <p:cNvSpPr/>
          <p:nvPr/>
        </p:nvSpPr>
        <p:spPr>
          <a:xfrm>
            <a:off x="3390552" y="291000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1" name="Rectangle: Rounded Corners 290">
            <a:extLst>
              <a:ext uri="{FF2B5EF4-FFF2-40B4-BE49-F238E27FC236}">
                <a16:creationId xmlns:a16="http://schemas.microsoft.com/office/drawing/2014/main" id="{575FFDA4-D9F4-4177-9BE8-C500B1B9D4BF}"/>
              </a:ext>
            </a:extLst>
          </p:cNvPr>
          <p:cNvSpPr/>
          <p:nvPr/>
        </p:nvSpPr>
        <p:spPr>
          <a:xfrm>
            <a:off x="3608675" y="291000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2" name="Rectangle: Rounded Corners 291">
            <a:extLst>
              <a:ext uri="{FF2B5EF4-FFF2-40B4-BE49-F238E27FC236}">
                <a16:creationId xmlns:a16="http://schemas.microsoft.com/office/drawing/2014/main" id="{488C8C48-89AB-4807-9866-76B951E3ED7F}"/>
              </a:ext>
            </a:extLst>
          </p:cNvPr>
          <p:cNvSpPr/>
          <p:nvPr/>
        </p:nvSpPr>
        <p:spPr>
          <a:xfrm>
            <a:off x="3826799" y="291000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3" name="Rectangle: Rounded Corners 292">
            <a:extLst>
              <a:ext uri="{FF2B5EF4-FFF2-40B4-BE49-F238E27FC236}">
                <a16:creationId xmlns:a16="http://schemas.microsoft.com/office/drawing/2014/main" id="{24A4F4FD-800C-46FF-A481-E516A3ACA943}"/>
              </a:ext>
            </a:extLst>
          </p:cNvPr>
          <p:cNvSpPr/>
          <p:nvPr/>
        </p:nvSpPr>
        <p:spPr>
          <a:xfrm>
            <a:off x="2958912" y="309220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4" name="Rectangle: Rounded Corners 293">
            <a:extLst>
              <a:ext uri="{FF2B5EF4-FFF2-40B4-BE49-F238E27FC236}">
                <a16:creationId xmlns:a16="http://schemas.microsoft.com/office/drawing/2014/main" id="{186A2219-AABA-4514-8CBE-C1364934001A}"/>
              </a:ext>
            </a:extLst>
          </p:cNvPr>
          <p:cNvSpPr/>
          <p:nvPr/>
        </p:nvSpPr>
        <p:spPr>
          <a:xfrm>
            <a:off x="3179074" y="309220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5" name="Rectangle: Rounded Corners 294">
            <a:extLst>
              <a:ext uri="{FF2B5EF4-FFF2-40B4-BE49-F238E27FC236}">
                <a16:creationId xmlns:a16="http://schemas.microsoft.com/office/drawing/2014/main" id="{91CD387A-510E-4BB3-88D0-714F3C881899}"/>
              </a:ext>
            </a:extLst>
          </p:cNvPr>
          <p:cNvSpPr/>
          <p:nvPr/>
        </p:nvSpPr>
        <p:spPr>
          <a:xfrm>
            <a:off x="3390616" y="309220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6" name="Rectangle: Rounded Corners 295">
            <a:extLst>
              <a:ext uri="{FF2B5EF4-FFF2-40B4-BE49-F238E27FC236}">
                <a16:creationId xmlns:a16="http://schemas.microsoft.com/office/drawing/2014/main" id="{DF7DB5B3-A1F5-4C06-A5B4-3767A8916A25}"/>
              </a:ext>
            </a:extLst>
          </p:cNvPr>
          <p:cNvSpPr/>
          <p:nvPr/>
        </p:nvSpPr>
        <p:spPr>
          <a:xfrm>
            <a:off x="3608739" y="309220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7" name="Rectangle: Rounded Corners 296">
            <a:extLst>
              <a:ext uri="{FF2B5EF4-FFF2-40B4-BE49-F238E27FC236}">
                <a16:creationId xmlns:a16="http://schemas.microsoft.com/office/drawing/2014/main" id="{C0944F9F-46CE-409D-B827-CEB63D58E523}"/>
              </a:ext>
            </a:extLst>
          </p:cNvPr>
          <p:cNvSpPr/>
          <p:nvPr/>
        </p:nvSpPr>
        <p:spPr>
          <a:xfrm>
            <a:off x="3826863" y="309220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8" name="Rectangle: Rounded Corners 297">
            <a:extLst>
              <a:ext uri="{FF2B5EF4-FFF2-40B4-BE49-F238E27FC236}">
                <a16:creationId xmlns:a16="http://schemas.microsoft.com/office/drawing/2014/main" id="{9585FD98-F5C3-40DE-BB45-E5AD3ECE83CE}"/>
              </a:ext>
            </a:extLst>
          </p:cNvPr>
          <p:cNvSpPr/>
          <p:nvPr/>
        </p:nvSpPr>
        <p:spPr>
          <a:xfrm>
            <a:off x="2960398" y="327441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9" name="Rectangle: Rounded Corners 298">
            <a:extLst>
              <a:ext uri="{FF2B5EF4-FFF2-40B4-BE49-F238E27FC236}">
                <a16:creationId xmlns:a16="http://schemas.microsoft.com/office/drawing/2014/main" id="{2B4556B4-C6F6-490F-AB04-48E0149027DB}"/>
              </a:ext>
            </a:extLst>
          </p:cNvPr>
          <p:cNvSpPr/>
          <p:nvPr/>
        </p:nvSpPr>
        <p:spPr>
          <a:xfrm>
            <a:off x="3180560" y="327441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0" name="Rectangle: Rounded Corners 299">
            <a:extLst>
              <a:ext uri="{FF2B5EF4-FFF2-40B4-BE49-F238E27FC236}">
                <a16:creationId xmlns:a16="http://schemas.microsoft.com/office/drawing/2014/main" id="{A7CA0A3F-0A7B-4B71-BD98-D66BEEDDC8D4}"/>
              </a:ext>
            </a:extLst>
          </p:cNvPr>
          <p:cNvSpPr/>
          <p:nvPr/>
        </p:nvSpPr>
        <p:spPr>
          <a:xfrm>
            <a:off x="3392102" y="327441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1" name="Rectangle: Rounded Corners 300">
            <a:extLst>
              <a:ext uri="{FF2B5EF4-FFF2-40B4-BE49-F238E27FC236}">
                <a16:creationId xmlns:a16="http://schemas.microsoft.com/office/drawing/2014/main" id="{58DE5C3C-B428-4F32-A00A-B2D23F47B82E}"/>
              </a:ext>
            </a:extLst>
          </p:cNvPr>
          <p:cNvSpPr/>
          <p:nvPr/>
        </p:nvSpPr>
        <p:spPr>
          <a:xfrm>
            <a:off x="3610225" y="327441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2" name="Rectangle: Rounded Corners 301">
            <a:extLst>
              <a:ext uri="{FF2B5EF4-FFF2-40B4-BE49-F238E27FC236}">
                <a16:creationId xmlns:a16="http://schemas.microsoft.com/office/drawing/2014/main" id="{98644D51-5CF2-4FAD-B6BF-0049AE55E7B6}"/>
              </a:ext>
            </a:extLst>
          </p:cNvPr>
          <p:cNvSpPr/>
          <p:nvPr/>
        </p:nvSpPr>
        <p:spPr>
          <a:xfrm>
            <a:off x="3828349" y="327441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3" name="Rectangle: Rounded Corners 302">
            <a:extLst>
              <a:ext uri="{FF2B5EF4-FFF2-40B4-BE49-F238E27FC236}">
                <a16:creationId xmlns:a16="http://schemas.microsoft.com/office/drawing/2014/main" id="{08719A6D-77F7-4C42-89C8-8EBDE1465650}"/>
              </a:ext>
            </a:extLst>
          </p:cNvPr>
          <p:cNvSpPr/>
          <p:nvPr/>
        </p:nvSpPr>
        <p:spPr>
          <a:xfrm>
            <a:off x="2958912" y="345662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4" name="Rectangle: Rounded Corners 303">
            <a:extLst>
              <a:ext uri="{FF2B5EF4-FFF2-40B4-BE49-F238E27FC236}">
                <a16:creationId xmlns:a16="http://schemas.microsoft.com/office/drawing/2014/main" id="{8D1D79F3-1A3D-4EEB-83D4-641E974092A1}"/>
              </a:ext>
            </a:extLst>
          </p:cNvPr>
          <p:cNvSpPr/>
          <p:nvPr/>
        </p:nvSpPr>
        <p:spPr>
          <a:xfrm>
            <a:off x="3179074" y="345662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5" name="Rectangle: Rounded Corners 304">
            <a:extLst>
              <a:ext uri="{FF2B5EF4-FFF2-40B4-BE49-F238E27FC236}">
                <a16:creationId xmlns:a16="http://schemas.microsoft.com/office/drawing/2014/main" id="{30F1E6B7-78D6-4AFA-871F-B43E3A5B0489}"/>
              </a:ext>
            </a:extLst>
          </p:cNvPr>
          <p:cNvSpPr/>
          <p:nvPr/>
        </p:nvSpPr>
        <p:spPr>
          <a:xfrm>
            <a:off x="3390616" y="345662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6" name="Rectangle: Rounded Corners 305">
            <a:extLst>
              <a:ext uri="{FF2B5EF4-FFF2-40B4-BE49-F238E27FC236}">
                <a16:creationId xmlns:a16="http://schemas.microsoft.com/office/drawing/2014/main" id="{8CBC15D1-968B-4BE7-B5DB-2AFF9783B244}"/>
              </a:ext>
            </a:extLst>
          </p:cNvPr>
          <p:cNvSpPr/>
          <p:nvPr/>
        </p:nvSpPr>
        <p:spPr>
          <a:xfrm>
            <a:off x="3608739" y="345662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7" name="Rectangle: Rounded Corners 306">
            <a:extLst>
              <a:ext uri="{FF2B5EF4-FFF2-40B4-BE49-F238E27FC236}">
                <a16:creationId xmlns:a16="http://schemas.microsoft.com/office/drawing/2014/main" id="{4D38C786-13C7-46E3-B6F9-78B43EDF0AC2}"/>
              </a:ext>
            </a:extLst>
          </p:cNvPr>
          <p:cNvSpPr/>
          <p:nvPr/>
        </p:nvSpPr>
        <p:spPr>
          <a:xfrm>
            <a:off x="3826863" y="345662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8" name="Rectangle: Rounded Corners 307">
            <a:extLst>
              <a:ext uri="{FF2B5EF4-FFF2-40B4-BE49-F238E27FC236}">
                <a16:creationId xmlns:a16="http://schemas.microsoft.com/office/drawing/2014/main" id="{AA1D6F7B-B3FA-408F-97AF-72C554ADAF81}"/>
              </a:ext>
            </a:extLst>
          </p:cNvPr>
          <p:cNvSpPr/>
          <p:nvPr/>
        </p:nvSpPr>
        <p:spPr>
          <a:xfrm>
            <a:off x="2958912" y="363882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9" name="Rectangle: Rounded Corners 308">
            <a:extLst>
              <a:ext uri="{FF2B5EF4-FFF2-40B4-BE49-F238E27FC236}">
                <a16:creationId xmlns:a16="http://schemas.microsoft.com/office/drawing/2014/main" id="{C0F712CE-4FA9-43B6-80E2-8946F7274880}"/>
              </a:ext>
            </a:extLst>
          </p:cNvPr>
          <p:cNvSpPr/>
          <p:nvPr/>
        </p:nvSpPr>
        <p:spPr>
          <a:xfrm>
            <a:off x="3179074" y="363882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0" name="Rectangle: Rounded Corners 309">
            <a:extLst>
              <a:ext uri="{FF2B5EF4-FFF2-40B4-BE49-F238E27FC236}">
                <a16:creationId xmlns:a16="http://schemas.microsoft.com/office/drawing/2014/main" id="{645B37A2-315B-4A55-9731-26B6A83436A3}"/>
              </a:ext>
            </a:extLst>
          </p:cNvPr>
          <p:cNvSpPr/>
          <p:nvPr/>
        </p:nvSpPr>
        <p:spPr>
          <a:xfrm>
            <a:off x="3390616" y="363882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1" name="Rectangle: Rounded Corners 310">
            <a:extLst>
              <a:ext uri="{FF2B5EF4-FFF2-40B4-BE49-F238E27FC236}">
                <a16:creationId xmlns:a16="http://schemas.microsoft.com/office/drawing/2014/main" id="{4CF95BC2-F1E7-4682-BE0C-B88F96000875}"/>
              </a:ext>
            </a:extLst>
          </p:cNvPr>
          <p:cNvSpPr/>
          <p:nvPr/>
        </p:nvSpPr>
        <p:spPr>
          <a:xfrm>
            <a:off x="3608739" y="363882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2" name="Rectangle: Rounded Corners 311">
            <a:extLst>
              <a:ext uri="{FF2B5EF4-FFF2-40B4-BE49-F238E27FC236}">
                <a16:creationId xmlns:a16="http://schemas.microsoft.com/office/drawing/2014/main" id="{3913C5BA-C7A4-4417-B515-63B2B6EE2FEC}"/>
              </a:ext>
            </a:extLst>
          </p:cNvPr>
          <p:cNvSpPr/>
          <p:nvPr/>
        </p:nvSpPr>
        <p:spPr>
          <a:xfrm>
            <a:off x="3826863" y="363882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0B22CB56-8E43-4512-A5FA-C10F23A7388C}"/>
              </a:ext>
            </a:extLst>
          </p:cNvPr>
          <p:cNvCxnSpPr>
            <a:cxnSpLocks/>
            <a:endCxn id="289" idx="1"/>
          </p:cNvCxnSpPr>
          <p:nvPr/>
        </p:nvCxnSpPr>
        <p:spPr>
          <a:xfrm>
            <a:off x="3110719" y="2973606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88CA73D0-EA8D-4155-A280-F2E8B7886F4F}"/>
              </a:ext>
            </a:extLst>
          </p:cNvPr>
          <p:cNvCxnSpPr>
            <a:cxnSpLocks/>
            <a:stCxn id="289" idx="3"/>
            <a:endCxn id="290" idx="1"/>
          </p:cNvCxnSpPr>
          <p:nvPr/>
        </p:nvCxnSpPr>
        <p:spPr>
          <a:xfrm>
            <a:off x="3330882" y="2973606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171B811F-B914-4AAA-AEC0-A05DA788EF17}"/>
              </a:ext>
            </a:extLst>
          </p:cNvPr>
          <p:cNvCxnSpPr>
            <a:cxnSpLocks/>
            <a:stCxn id="290" idx="3"/>
            <a:endCxn id="291" idx="1"/>
          </p:cNvCxnSpPr>
          <p:nvPr/>
        </p:nvCxnSpPr>
        <p:spPr>
          <a:xfrm>
            <a:off x="3542424" y="2973606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C4B88415-7C23-4D76-92E2-5C8F22B47351}"/>
              </a:ext>
            </a:extLst>
          </p:cNvPr>
          <p:cNvCxnSpPr>
            <a:cxnSpLocks/>
            <a:endCxn id="292" idx="1"/>
          </p:cNvCxnSpPr>
          <p:nvPr/>
        </p:nvCxnSpPr>
        <p:spPr>
          <a:xfrm>
            <a:off x="3760547" y="2973606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A57B98C4-9092-4F1B-B491-1FAD38C834C0}"/>
              </a:ext>
            </a:extLst>
          </p:cNvPr>
          <p:cNvCxnSpPr>
            <a:cxnSpLocks/>
            <a:stCxn id="288" idx="2"/>
            <a:endCxn id="293" idx="0"/>
          </p:cNvCxnSpPr>
          <p:nvPr/>
        </p:nvCxnSpPr>
        <p:spPr>
          <a:xfrm>
            <a:off x="3034784" y="303721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E77B964D-2C4E-4386-9B3A-51BBB0D75424}"/>
              </a:ext>
            </a:extLst>
          </p:cNvPr>
          <p:cNvCxnSpPr>
            <a:cxnSpLocks/>
            <a:stCxn id="293" idx="2"/>
            <a:endCxn id="298" idx="0"/>
          </p:cNvCxnSpPr>
          <p:nvPr/>
        </p:nvCxnSpPr>
        <p:spPr>
          <a:xfrm>
            <a:off x="3034848" y="321941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09764543-9AC9-46D9-A005-7649E5029C6D}"/>
              </a:ext>
            </a:extLst>
          </p:cNvPr>
          <p:cNvCxnSpPr>
            <a:cxnSpLocks/>
            <a:stCxn id="298" idx="2"/>
            <a:endCxn id="303" idx="0"/>
          </p:cNvCxnSpPr>
          <p:nvPr/>
        </p:nvCxnSpPr>
        <p:spPr>
          <a:xfrm flipH="1">
            <a:off x="3034848" y="340162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E6E5D599-3D7E-40E5-9EF8-5E33C78931EB}"/>
              </a:ext>
            </a:extLst>
          </p:cNvPr>
          <p:cNvCxnSpPr>
            <a:cxnSpLocks/>
            <a:stCxn id="303" idx="2"/>
            <a:endCxn id="308" idx="0"/>
          </p:cNvCxnSpPr>
          <p:nvPr/>
        </p:nvCxnSpPr>
        <p:spPr>
          <a:xfrm>
            <a:off x="3034848" y="358382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FBB8E557-8C99-43AF-BA7C-CB1FE7508F13}"/>
              </a:ext>
            </a:extLst>
          </p:cNvPr>
          <p:cNvCxnSpPr>
            <a:cxnSpLocks/>
            <a:stCxn id="293" idx="3"/>
            <a:endCxn id="294" idx="1"/>
          </p:cNvCxnSpPr>
          <p:nvPr/>
        </p:nvCxnSpPr>
        <p:spPr>
          <a:xfrm>
            <a:off x="3110783" y="3155813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A62FFC63-D4B2-44B4-8AC2-6F15F15A645A}"/>
              </a:ext>
            </a:extLst>
          </p:cNvPr>
          <p:cNvCxnSpPr>
            <a:cxnSpLocks/>
            <a:stCxn id="298" idx="3"/>
            <a:endCxn id="299" idx="1"/>
          </p:cNvCxnSpPr>
          <p:nvPr/>
        </p:nvCxnSpPr>
        <p:spPr>
          <a:xfrm>
            <a:off x="3112270" y="3338019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0C8F6FEF-EC4D-4C3A-AEE9-80693B3B295E}"/>
              </a:ext>
            </a:extLst>
          </p:cNvPr>
          <p:cNvCxnSpPr>
            <a:cxnSpLocks/>
            <a:stCxn id="303" idx="3"/>
            <a:endCxn id="304" idx="1"/>
          </p:cNvCxnSpPr>
          <p:nvPr/>
        </p:nvCxnSpPr>
        <p:spPr>
          <a:xfrm>
            <a:off x="3110783" y="3520225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2DB14A2A-F10B-4BE1-B39A-963D3CCB5B97}"/>
              </a:ext>
            </a:extLst>
          </p:cNvPr>
          <p:cNvCxnSpPr>
            <a:cxnSpLocks/>
            <a:stCxn id="308" idx="3"/>
            <a:endCxn id="309" idx="1"/>
          </p:cNvCxnSpPr>
          <p:nvPr/>
        </p:nvCxnSpPr>
        <p:spPr>
          <a:xfrm>
            <a:off x="3110783" y="3702431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01289116-9791-4C37-907E-4D4DDFCA71DD}"/>
              </a:ext>
            </a:extLst>
          </p:cNvPr>
          <p:cNvCxnSpPr>
            <a:cxnSpLocks/>
            <a:stCxn id="289" idx="2"/>
            <a:endCxn id="294" idx="0"/>
          </p:cNvCxnSpPr>
          <p:nvPr/>
        </p:nvCxnSpPr>
        <p:spPr>
          <a:xfrm>
            <a:off x="3254946" y="303721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6461737D-5270-4E64-8BC9-D51AF4219E16}"/>
              </a:ext>
            </a:extLst>
          </p:cNvPr>
          <p:cNvCxnSpPr>
            <a:cxnSpLocks/>
            <a:stCxn id="294" idx="2"/>
            <a:endCxn id="299" idx="0"/>
          </p:cNvCxnSpPr>
          <p:nvPr/>
        </p:nvCxnSpPr>
        <p:spPr>
          <a:xfrm>
            <a:off x="3255010" y="321941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BE9A2CC3-3342-4392-B5AF-12F0560ADF03}"/>
              </a:ext>
            </a:extLst>
          </p:cNvPr>
          <p:cNvCxnSpPr>
            <a:cxnSpLocks/>
            <a:stCxn id="299" idx="2"/>
            <a:endCxn id="304" idx="0"/>
          </p:cNvCxnSpPr>
          <p:nvPr/>
        </p:nvCxnSpPr>
        <p:spPr>
          <a:xfrm flipH="1">
            <a:off x="3255010" y="340162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6753119D-DCAC-44B0-8337-E8A9C4628F60}"/>
              </a:ext>
            </a:extLst>
          </p:cNvPr>
          <p:cNvCxnSpPr>
            <a:cxnSpLocks/>
            <a:stCxn id="304" idx="2"/>
            <a:endCxn id="309" idx="0"/>
          </p:cNvCxnSpPr>
          <p:nvPr/>
        </p:nvCxnSpPr>
        <p:spPr>
          <a:xfrm>
            <a:off x="3255010" y="358382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6A90A62F-CF1D-40F3-8A59-274D033FB7C3}"/>
              </a:ext>
            </a:extLst>
          </p:cNvPr>
          <p:cNvCxnSpPr>
            <a:cxnSpLocks/>
            <a:stCxn id="290" idx="2"/>
            <a:endCxn id="295" idx="0"/>
          </p:cNvCxnSpPr>
          <p:nvPr/>
        </p:nvCxnSpPr>
        <p:spPr>
          <a:xfrm>
            <a:off x="3466488" y="303721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573A18A0-B52D-4FFA-B700-AC34D119D819}"/>
              </a:ext>
            </a:extLst>
          </p:cNvPr>
          <p:cNvCxnSpPr>
            <a:cxnSpLocks/>
            <a:stCxn id="295" idx="2"/>
            <a:endCxn id="300" idx="0"/>
          </p:cNvCxnSpPr>
          <p:nvPr/>
        </p:nvCxnSpPr>
        <p:spPr>
          <a:xfrm>
            <a:off x="3466552" y="321941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38D4F6A2-0CB1-41CB-AD12-4D2D146A5E12}"/>
              </a:ext>
            </a:extLst>
          </p:cNvPr>
          <p:cNvCxnSpPr>
            <a:cxnSpLocks/>
            <a:stCxn id="300" idx="2"/>
            <a:endCxn id="305" idx="0"/>
          </p:cNvCxnSpPr>
          <p:nvPr/>
        </p:nvCxnSpPr>
        <p:spPr>
          <a:xfrm flipH="1">
            <a:off x="3466552" y="340162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D013E4D4-7EE6-4F72-B323-1785814786DF}"/>
              </a:ext>
            </a:extLst>
          </p:cNvPr>
          <p:cNvCxnSpPr>
            <a:cxnSpLocks/>
            <a:stCxn id="310" idx="0"/>
            <a:endCxn id="305" idx="2"/>
          </p:cNvCxnSpPr>
          <p:nvPr/>
        </p:nvCxnSpPr>
        <p:spPr>
          <a:xfrm flipV="1">
            <a:off x="3466552" y="358382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985B5132-7400-4202-ACF8-B1A0B9ADB311}"/>
              </a:ext>
            </a:extLst>
          </p:cNvPr>
          <p:cNvCxnSpPr>
            <a:cxnSpLocks/>
            <a:stCxn id="296" idx="0"/>
            <a:endCxn id="291" idx="2"/>
          </p:cNvCxnSpPr>
          <p:nvPr/>
        </p:nvCxnSpPr>
        <p:spPr>
          <a:xfrm flipH="1" flipV="1">
            <a:off x="3684611" y="303721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DAF655C7-B586-4483-B434-BE61670C22A1}"/>
              </a:ext>
            </a:extLst>
          </p:cNvPr>
          <p:cNvCxnSpPr>
            <a:cxnSpLocks/>
            <a:stCxn id="301" idx="0"/>
            <a:endCxn id="296" idx="2"/>
          </p:cNvCxnSpPr>
          <p:nvPr/>
        </p:nvCxnSpPr>
        <p:spPr>
          <a:xfrm flipH="1" flipV="1">
            <a:off x="3684675" y="321941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3FB70978-3488-4B34-BFEC-B6CD175B584A}"/>
              </a:ext>
            </a:extLst>
          </p:cNvPr>
          <p:cNvCxnSpPr>
            <a:cxnSpLocks/>
            <a:stCxn id="306" idx="0"/>
            <a:endCxn id="301" idx="2"/>
          </p:cNvCxnSpPr>
          <p:nvPr/>
        </p:nvCxnSpPr>
        <p:spPr>
          <a:xfrm flipV="1">
            <a:off x="3684675" y="340162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A6B5F445-27A2-4D96-9977-FD6FFF9079BB}"/>
              </a:ext>
            </a:extLst>
          </p:cNvPr>
          <p:cNvCxnSpPr>
            <a:cxnSpLocks/>
            <a:stCxn id="306" idx="2"/>
            <a:endCxn id="311" idx="0"/>
          </p:cNvCxnSpPr>
          <p:nvPr/>
        </p:nvCxnSpPr>
        <p:spPr>
          <a:xfrm>
            <a:off x="3684675" y="358382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3799BCFC-E2F6-4C06-BF48-505D92BB2AE5}"/>
              </a:ext>
            </a:extLst>
          </p:cNvPr>
          <p:cNvCxnSpPr>
            <a:cxnSpLocks/>
            <a:stCxn id="297" idx="0"/>
            <a:endCxn id="292" idx="2"/>
          </p:cNvCxnSpPr>
          <p:nvPr/>
        </p:nvCxnSpPr>
        <p:spPr>
          <a:xfrm flipH="1" flipV="1">
            <a:off x="3902735" y="303721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4605F5FE-A46F-4F5B-9C2D-42164683F98A}"/>
              </a:ext>
            </a:extLst>
          </p:cNvPr>
          <p:cNvCxnSpPr>
            <a:cxnSpLocks/>
            <a:stCxn id="302" idx="0"/>
            <a:endCxn id="297" idx="2"/>
          </p:cNvCxnSpPr>
          <p:nvPr/>
        </p:nvCxnSpPr>
        <p:spPr>
          <a:xfrm flipH="1" flipV="1">
            <a:off x="3902799" y="321941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7F9A8F20-49DA-4755-9FEA-2EC462FAC290}"/>
              </a:ext>
            </a:extLst>
          </p:cNvPr>
          <p:cNvCxnSpPr>
            <a:cxnSpLocks/>
            <a:stCxn id="307" idx="0"/>
            <a:endCxn id="302" idx="2"/>
          </p:cNvCxnSpPr>
          <p:nvPr/>
        </p:nvCxnSpPr>
        <p:spPr>
          <a:xfrm flipV="1">
            <a:off x="3902799" y="340162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071C5159-C8FE-4578-8C92-ED285DA41C08}"/>
              </a:ext>
            </a:extLst>
          </p:cNvPr>
          <p:cNvCxnSpPr>
            <a:cxnSpLocks/>
            <a:stCxn id="312" idx="0"/>
            <a:endCxn id="307" idx="2"/>
          </p:cNvCxnSpPr>
          <p:nvPr/>
        </p:nvCxnSpPr>
        <p:spPr>
          <a:xfrm flipV="1">
            <a:off x="3902799" y="358382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CF3D96BE-CCF6-48ED-A285-24C31FDE1396}"/>
              </a:ext>
            </a:extLst>
          </p:cNvPr>
          <p:cNvCxnSpPr>
            <a:cxnSpLocks/>
            <a:stCxn id="311" idx="3"/>
            <a:endCxn id="312" idx="1"/>
          </p:cNvCxnSpPr>
          <p:nvPr/>
        </p:nvCxnSpPr>
        <p:spPr>
          <a:xfrm>
            <a:off x="3760611" y="3702431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A556D658-3669-4F78-8C8C-955E9455EE74}"/>
              </a:ext>
            </a:extLst>
          </p:cNvPr>
          <p:cNvCxnSpPr>
            <a:cxnSpLocks/>
            <a:stCxn id="310" idx="3"/>
            <a:endCxn id="311" idx="1"/>
          </p:cNvCxnSpPr>
          <p:nvPr/>
        </p:nvCxnSpPr>
        <p:spPr>
          <a:xfrm>
            <a:off x="3542488" y="3702431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361AF097-F325-41E5-B3B3-F577413EDAE8}"/>
              </a:ext>
            </a:extLst>
          </p:cNvPr>
          <p:cNvCxnSpPr>
            <a:cxnSpLocks/>
            <a:stCxn id="309" idx="3"/>
            <a:endCxn id="310" idx="1"/>
          </p:cNvCxnSpPr>
          <p:nvPr/>
        </p:nvCxnSpPr>
        <p:spPr>
          <a:xfrm>
            <a:off x="3330946" y="3702431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A73959BA-DD7B-46D5-BA47-314C64AD4597}"/>
              </a:ext>
            </a:extLst>
          </p:cNvPr>
          <p:cNvCxnSpPr>
            <a:cxnSpLocks/>
            <a:stCxn id="296" idx="3"/>
            <a:endCxn id="297" idx="1"/>
          </p:cNvCxnSpPr>
          <p:nvPr/>
        </p:nvCxnSpPr>
        <p:spPr>
          <a:xfrm>
            <a:off x="3760611" y="3155813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A96AD76F-E835-4B3C-9161-266B5A4CEDE8}"/>
              </a:ext>
            </a:extLst>
          </p:cNvPr>
          <p:cNvCxnSpPr>
            <a:cxnSpLocks/>
            <a:stCxn id="295" idx="3"/>
            <a:endCxn id="296" idx="1"/>
          </p:cNvCxnSpPr>
          <p:nvPr/>
        </p:nvCxnSpPr>
        <p:spPr>
          <a:xfrm>
            <a:off x="3542488" y="3155813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FFD2EB97-C712-4A08-A4AF-C4C3B1CE7266}"/>
              </a:ext>
            </a:extLst>
          </p:cNvPr>
          <p:cNvCxnSpPr>
            <a:cxnSpLocks/>
            <a:stCxn id="294" idx="3"/>
            <a:endCxn id="295" idx="1"/>
          </p:cNvCxnSpPr>
          <p:nvPr/>
        </p:nvCxnSpPr>
        <p:spPr>
          <a:xfrm>
            <a:off x="3330946" y="3155813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3A2A7282-9DE1-4185-B697-A71496111D9B}"/>
              </a:ext>
            </a:extLst>
          </p:cNvPr>
          <p:cNvCxnSpPr>
            <a:cxnSpLocks/>
            <a:stCxn id="299" idx="3"/>
            <a:endCxn id="300" idx="1"/>
          </p:cNvCxnSpPr>
          <p:nvPr/>
        </p:nvCxnSpPr>
        <p:spPr>
          <a:xfrm>
            <a:off x="3332432" y="3338019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C760E9D4-5B31-4D9A-A483-8686B38A2A7D}"/>
              </a:ext>
            </a:extLst>
          </p:cNvPr>
          <p:cNvCxnSpPr>
            <a:cxnSpLocks/>
            <a:stCxn id="300" idx="3"/>
            <a:endCxn id="301" idx="1"/>
          </p:cNvCxnSpPr>
          <p:nvPr/>
        </p:nvCxnSpPr>
        <p:spPr>
          <a:xfrm>
            <a:off x="3543974" y="3338019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E73A8C77-9942-4DAF-A958-63B5CC6ABC1C}"/>
              </a:ext>
            </a:extLst>
          </p:cNvPr>
          <p:cNvCxnSpPr>
            <a:cxnSpLocks/>
            <a:stCxn id="301" idx="3"/>
            <a:endCxn id="302" idx="1"/>
          </p:cNvCxnSpPr>
          <p:nvPr/>
        </p:nvCxnSpPr>
        <p:spPr>
          <a:xfrm>
            <a:off x="3762097" y="3338019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9745B3BD-7152-4291-9592-2512B2B86F88}"/>
              </a:ext>
            </a:extLst>
          </p:cNvPr>
          <p:cNvCxnSpPr>
            <a:cxnSpLocks/>
            <a:stCxn id="306" idx="3"/>
            <a:endCxn id="307" idx="1"/>
          </p:cNvCxnSpPr>
          <p:nvPr/>
        </p:nvCxnSpPr>
        <p:spPr>
          <a:xfrm>
            <a:off x="3760611" y="3520225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E89EEFBA-7636-4BAB-9CEB-1D1FA6AD62D1}"/>
              </a:ext>
            </a:extLst>
          </p:cNvPr>
          <p:cNvCxnSpPr>
            <a:cxnSpLocks/>
            <a:stCxn id="305" idx="3"/>
            <a:endCxn id="306" idx="1"/>
          </p:cNvCxnSpPr>
          <p:nvPr/>
        </p:nvCxnSpPr>
        <p:spPr>
          <a:xfrm>
            <a:off x="3542488" y="3520225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6DE54982-F6BC-4765-A4E2-568ABF3C4B08}"/>
              </a:ext>
            </a:extLst>
          </p:cNvPr>
          <p:cNvCxnSpPr>
            <a:cxnSpLocks/>
            <a:stCxn id="304" idx="3"/>
            <a:endCxn id="305" idx="1"/>
          </p:cNvCxnSpPr>
          <p:nvPr/>
        </p:nvCxnSpPr>
        <p:spPr>
          <a:xfrm>
            <a:off x="3330946" y="3520225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53" name="Rectangle 352">
            <a:extLst>
              <a:ext uri="{FF2B5EF4-FFF2-40B4-BE49-F238E27FC236}">
                <a16:creationId xmlns:a16="http://schemas.microsoft.com/office/drawing/2014/main" id="{B553EE3B-E29F-4D05-8905-C928D038FFA1}"/>
              </a:ext>
            </a:extLst>
          </p:cNvPr>
          <p:cNvSpPr/>
          <p:nvPr/>
        </p:nvSpPr>
        <p:spPr>
          <a:xfrm>
            <a:off x="4289791" y="2872907"/>
            <a:ext cx="1169404" cy="930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54" name="Rectangle: Rounded Corners 353">
            <a:extLst>
              <a:ext uri="{FF2B5EF4-FFF2-40B4-BE49-F238E27FC236}">
                <a16:creationId xmlns:a16="http://schemas.microsoft.com/office/drawing/2014/main" id="{9D3571D7-5B81-4F16-A967-E9FCA4B08D42}"/>
              </a:ext>
            </a:extLst>
          </p:cNvPr>
          <p:cNvSpPr/>
          <p:nvPr/>
        </p:nvSpPr>
        <p:spPr>
          <a:xfrm>
            <a:off x="4366789" y="291000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55" name="Rectangle: Rounded Corners 354">
            <a:extLst>
              <a:ext uri="{FF2B5EF4-FFF2-40B4-BE49-F238E27FC236}">
                <a16:creationId xmlns:a16="http://schemas.microsoft.com/office/drawing/2014/main" id="{BAF7CC4A-D8A8-452B-958E-E39CD9FE8F85}"/>
              </a:ext>
            </a:extLst>
          </p:cNvPr>
          <p:cNvSpPr/>
          <p:nvPr/>
        </p:nvSpPr>
        <p:spPr>
          <a:xfrm>
            <a:off x="4586951" y="291000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56" name="Rectangle: Rounded Corners 355">
            <a:extLst>
              <a:ext uri="{FF2B5EF4-FFF2-40B4-BE49-F238E27FC236}">
                <a16:creationId xmlns:a16="http://schemas.microsoft.com/office/drawing/2014/main" id="{B3821155-EC3B-4F70-897F-4DE6BEC2B6F7}"/>
              </a:ext>
            </a:extLst>
          </p:cNvPr>
          <p:cNvSpPr/>
          <p:nvPr/>
        </p:nvSpPr>
        <p:spPr>
          <a:xfrm>
            <a:off x="4798494" y="291000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57" name="Rectangle: Rounded Corners 356">
            <a:extLst>
              <a:ext uri="{FF2B5EF4-FFF2-40B4-BE49-F238E27FC236}">
                <a16:creationId xmlns:a16="http://schemas.microsoft.com/office/drawing/2014/main" id="{63F9D573-715D-4C37-9782-ED4493DEBAEC}"/>
              </a:ext>
            </a:extLst>
          </p:cNvPr>
          <p:cNvSpPr/>
          <p:nvPr/>
        </p:nvSpPr>
        <p:spPr>
          <a:xfrm>
            <a:off x="5016617" y="291000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58" name="Rectangle: Rounded Corners 357">
            <a:extLst>
              <a:ext uri="{FF2B5EF4-FFF2-40B4-BE49-F238E27FC236}">
                <a16:creationId xmlns:a16="http://schemas.microsoft.com/office/drawing/2014/main" id="{64D35F88-6EA8-450A-AD81-526633A8F38C}"/>
              </a:ext>
            </a:extLst>
          </p:cNvPr>
          <p:cNvSpPr/>
          <p:nvPr/>
        </p:nvSpPr>
        <p:spPr>
          <a:xfrm>
            <a:off x="5234740" y="2910003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59" name="Rectangle: Rounded Corners 358">
            <a:extLst>
              <a:ext uri="{FF2B5EF4-FFF2-40B4-BE49-F238E27FC236}">
                <a16:creationId xmlns:a16="http://schemas.microsoft.com/office/drawing/2014/main" id="{8259A93A-BF68-4949-94F9-9793C492F504}"/>
              </a:ext>
            </a:extLst>
          </p:cNvPr>
          <p:cNvSpPr/>
          <p:nvPr/>
        </p:nvSpPr>
        <p:spPr>
          <a:xfrm>
            <a:off x="4366853" y="309220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0" name="Rectangle: Rounded Corners 359">
            <a:extLst>
              <a:ext uri="{FF2B5EF4-FFF2-40B4-BE49-F238E27FC236}">
                <a16:creationId xmlns:a16="http://schemas.microsoft.com/office/drawing/2014/main" id="{C6931F15-8B0B-4C92-9B31-633BEF61B757}"/>
              </a:ext>
            </a:extLst>
          </p:cNvPr>
          <p:cNvSpPr/>
          <p:nvPr/>
        </p:nvSpPr>
        <p:spPr>
          <a:xfrm>
            <a:off x="4587015" y="309220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1" name="Rectangle: Rounded Corners 360">
            <a:extLst>
              <a:ext uri="{FF2B5EF4-FFF2-40B4-BE49-F238E27FC236}">
                <a16:creationId xmlns:a16="http://schemas.microsoft.com/office/drawing/2014/main" id="{5A9CD34F-E969-4CD8-90E6-0FDBED08FFC8}"/>
              </a:ext>
            </a:extLst>
          </p:cNvPr>
          <p:cNvSpPr/>
          <p:nvPr/>
        </p:nvSpPr>
        <p:spPr>
          <a:xfrm>
            <a:off x="4798557" y="309220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58B3A0AE-CAE5-45F6-B977-A5D52C8ADCBE}"/>
              </a:ext>
            </a:extLst>
          </p:cNvPr>
          <p:cNvSpPr/>
          <p:nvPr/>
        </p:nvSpPr>
        <p:spPr>
          <a:xfrm>
            <a:off x="5016680" y="309220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570824B3-1EB2-4E06-9F00-B3CA96C6652E}"/>
              </a:ext>
            </a:extLst>
          </p:cNvPr>
          <p:cNvSpPr/>
          <p:nvPr/>
        </p:nvSpPr>
        <p:spPr>
          <a:xfrm>
            <a:off x="5234804" y="3092209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4" name="Rectangle: Rounded Corners 363">
            <a:extLst>
              <a:ext uri="{FF2B5EF4-FFF2-40B4-BE49-F238E27FC236}">
                <a16:creationId xmlns:a16="http://schemas.microsoft.com/office/drawing/2014/main" id="{E5BE0280-0C17-4E3E-8299-CABFF9A724D3}"/>
              </a:ext>
            </a:extLst>
          </p:cNvPr>
          <p:cNvSpPr/>
          <p:nvPr/>
        </p:nvSpPr>
        <p:spPr>
          <a:xfrm>
            <a:off x="4368339" y="327441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211036A1-FF3C-4537-B773-B3ED59573B9A}"/>
              </a:ext>
            </a:extLst>
          </p:cNvPr>
          <p:cNvSpPr/>
          <p:nvPr/>
        </p:nvSpPr>
        <p:spPr>
          <a:xfrm>
            <a:off x="4588502" y="327441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6" name="Rectangle: Rounded Corners 365">
            <a:extLst>
              <a:ext uri="{FF2B5EF4-FFF2-40B4-BE49-F238E27FC236}">
                <a16:creationId xmlns:a16="http://schemas.microsoft.com/office/drawing/2014/main" id="{332F5D36-6704-4B63-9078-E26837CD2A7F}"/>
              </a:ext>
            </a:extLst>
          </p:cNvPr>
          <p:cNvSpPr/>
          <p:nvPr/>
        </p:nvSpPr>
        <p:spPr>
          <a:xfrm>
            <a:off x="4800044" y="327441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7" name="Rectangle: Rounded Corners 366">
            <a:extLst>
              <a:ext uri="{FF2B5EF4-FFF2-40B4-BE49-F238E27FC236}">
                <a16:creationId xmlns:a16="http://schemas.microsoft.com/office/drawing/2014/main" id="{0A24D69D-4A0A-4743-B996-9FC132EE79D2}"/>
              </a:ext>
            </a:extLst>
          </p:cNvPr>
          <p:cNvSpPr/>
          <p:nvPr/>
        </p:nvSpPr>
        <p:spPr>
          <a:xfrm>
            <a:off x="5018167" y="327441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8" name="Rectangle: Rounded Corners 367">
            <a:extLst>
              <a:ext uri="{FF2B5EF4-FFF2-40B4-BE49-F238E27FC236}">
                <a16:creationId xmlns:a16="http://schemas.microsoft.com/office/drawing/2014/main" id="{928476E2-E369-4CF8-BB00-CBC55AE8433D}"/>
              </a:ext>
            </a:extLst>
          </p:cNvPr>
          <p:cNvSpPr/>
          <p:nvPr/>
        </p:nvSpPr>
        <p:spPr>
          <a:xfrm>
            <a:off x="5236291" y="3274415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9" name="Rectangle: Rounded Corners 368">
            <a:extLst>
              <a:ext uri="{FF2B5EF4-FFF2-40B4-BE49-F238E27FC236}">
                <a16:creationId xmlns:a16="http://schemas.microsoft.com/office/drawing/2014/main" id="{D92F6063-E1A5-4AE5-903B-447A41C8F7B6}"/>
              </a:ext>
            </a:extLst>
          </p:cNvPr>
          <p:cNvSpPr/>
          <p:nvPr/>
        </p:nvSpPr>
        <p:spPr>
          <a:xfrm>
            <a:off x="4366853" y="345662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70" name="Rectangle: Rounded Corners 369">
            <a:extLst>
              <a:ext uri="{FF2B5EF4-FFF2-40B4-BE49-F238E27FC236}">
                <a16:creationId xmlns:a16="http://schemas.microsoft.com/office/drawing/2014/main" id="{88096895-8BDE-40F0-8E51-5E1CEA3844CB}"/>
              </a:ext>
            </a:extLst>
          </p:cNvPr>
          <p:cNvSpPr/>
          <p:nvPr/>
        </p:nvSpPr>
        <p:spPr>
          <a:xfrm>
            <a:off x="4587015" y="345662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71" name="Rectangle: Rounded Corners 370">
            <a:extLst>
              <a:ext uri="{FF2B5EF4-FFF2-40B4-BE49-F238E27FC236}">
                <a16:creationId xmlns:a16="http://schemas.microsoft.com/office/drawing/2014/main" id="{757DD46D-9710-4009-8BA6-3CA8E5231ACC}"/>
              </a:ext>
            </a:extLst>
          </p:cNvPr>
          <p:cNvSpPr/>
          <p:nvPr/>
        </p:nvSpPr>
        <p:spPr>
          <a:xfrm>
            <a:off x="4798557" y="345662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72" name="Rectangle: Rounded Corners 371">
            <a:extLst>
              <a:ext uri="{FF2B5EF4-FFF2-40B4-BE49-F238E27FC236}">
                <a16:creationId xmlns:a16="http://schemas.microsoft.com/office/drawing/2014/main" id="{EBEE2275-23EF-469E-B7F6-39116EA281C4}"/>
              </a:ext>
            </a:extLst>
          </p:cNvPr>
          <p:cNvSpPr/>
          <p:nvPr/>
        </p:nvSpPr>
        <p:spPr>
          <a:xfrm>
            <a:off x="5016680" y="345662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73" name="Rectangle: Rounded Corners 372">
            <a:extLst>
              <a:ext uri="{FF2B5EF4-FFF2-40B4-BE49-F238E27FC236}">
                <a16:creationId xmlns:a16="http://schemas.microsoft.com/office/drawing/2014/main" id="{644067C8-1F16-4938-B7B7-4410D719D9EF}"/>
              </a:ext>
            </a:extLst>
          </p:cNvPr>
          <p:cNvSpPr/>
          <p:nvPr/>
        </p:nvSpPr>
        <p:spPr>
          <a:xfrm>
            <a:off x="5234804" y="3456621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74" name="Rectangle: Rounded Corners 373">
            <a:extLst>
              <a:ext uri="{FF2B5EF4-FFF2-40B4-BE49-F238E27FC236}">
                <a16:creationId xmlns:a16="http://schemas.microsoft.com/office/drawing/2014/main" id="{B25490C1-53D6-4818-8F02-853BC237CF58}"/>
              </a:ext>
            </a:extLst>
          </p:cNvPr>
          <p:cNvSpPr/>
          <p:nvPr/>
        </p:nvSpPr>
        <p:spPr>
          <a:xfrm>
            <a:off x="4366853" y="363882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75" name="Rectangle: Rounded Corners 374">
            <a:extLst>
              <a:ext uri="{FF2B5EF4-FFF2-40B4-BE49-F238E27FC236}">
                <a16:creationId xmlns:a16="http://schemas.microsoft.com/office/drawing/2014/main" id="{A9E95663-A27E-440C-B3B0-1B6F06DAE8FE}"/>
              </a:ext>
            </a:extLst>
          </p:cNvPr>
          <p:cNvSpPr/>
          <p:nvPr/>
        </p:nvSpPr>
        <p:spPr>
          <a:xfrm>
            <a:off x="4587015" y="363882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76" name="Rectangle: Rounded Corners 375">
            <a:extLst>
              <a:ext uri="{FF2B5EF4-FFF2-40B4-BE49-F238E27FC236}">
                <a16:creationId xmlns:a16="http://schemas.microsoft.com/office/drawing/2014/main" id="{DB441DC0-7F8C-428B-AB81-AF0E57384E08}"/>
              </a:ext>
            </a:extLst>
          </p:cNvPr>
          <p:cNvSpPr/>
          <p:nvPr/>
        </p:nvSpPr>
        <p:spPr>
          <a:xfrm>
            <a:off x="4798557" y="363882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77" name="Rectangle: Rounded Corners 376">
            <a:extLst>
              <a:ext uri="{FF2B5EF4-FFF2-40B4-BE49-F238E27FC236}">
                <a16:creationId xmlns:a16="http://schemas.microsoft.com/office/drawing/2014/main" id="{D3DC7DC7-516D-4D3A-A64B-56F3F6FE289E}"/>
              </a:ext>
            </a:extLst>
          </p:cNvPr>
          <p:cNvSpPr/>
          <p:nvPr/>
        </p:nvSpPr>
        <p:spPr>
          <a:xfrm>
            <a:off x="5016680" y="363882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78" name="Rectangle: Rounded Corners 377">
            <a:extLst>
              <a:ext uri="{FF2B5EF4-FFF2-40B4-BE49-F238E27FC236}">
                <a16:creationId xmlns:a16="http://schemas.microsoft.com/office/drawing/2014/main" id="{BBE9F7F4-BF11-415C-A276-7C0552431301}"/>
              </a:ext>
            </a:extLst>
          </p:cNvPr>
          <p:cNvSpPr/>
          <p:nvPr/>
        </p:nvSpPr>
        <p:spPr>
          <a:xfrm>
            <a:off x="5234804" y="3638827"/>
            <a:ext cx="151872" cy="1272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8FA79451-76C5-4F9F-9641-7A2508EF93C0}"/>
              </a:ext>
            </a:extLst>
          </p:cNvPr>
          <p:cNvCxnSpPr>
            <a:cxnSpLocks/>
            <a:endCxn id="355" idx="1"/>
          </p:cNvCxnSpPr>
          <p:nvPr/>
        </p:nvCxnSpPr>
        <p:spPr>
          <a:xfrm>
            <a:off x="4518661" y="2973606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931E1F63-CAC2-4A32-A0DA-32F69C108041}"/>
              </a:ext>
            </a:extLst>
          </p:cNvPr>
          <p:cNvCxnSpPr>
            <a:cxnSpLocks/>
            <a:stCxn id="355" idx="3"/>
            <a:endCxn id="356" idx="1"/>
          </p:cNvCxnSpPr>
          <p:nvPr/>
        </p:nvCxnSpPr>
        <p:spPr>
          <a:xfrm>
            <a:off x="4738823" y="2973606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7BF6A846-00CB-4017-949E-A1C5FEDBD232}"/>
              </a:ext>
            </a:extLst>
          </p:cNvPr>
          <p:cNvCxnSpPr>
            <a:cxnSpLocks/>
            <a:stCxn id="356" idx="3"/>
            <a:endCxn id="357" idx="1"/>
          </p:cNvCxnSpPr>
          <p:nvPr/>
        </p:nvCxnSpPr>
        <p:spPr>
          <a:xfrm>
            <a:off x="4950365" y="2973606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4971E869-C165-469A-98D8-C5204C82B7FE}"/>
              </a:ext>
            </a:extLst>
          </p:cNvPr>
          <p:cNvCxnSpPr>
            <a:cxnSpLocks/>
            <a:endCxn id="358" idx="1"/>
          </p:cNvCxnSpPr>
          <p:nvPr/>
        </p:nvCxnSpPr>
        <p:spPr>
          <a:xfrm>
            <a:off x="5168488" y="2973606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36049E13-7F77-4B64-916A-62F35FBDFED6}"/>
              </a:ext>
            </a:extLst>
          </p:cNvPr>
          <p:cNvCxnSpPr>
            <a:cxnSpLocks/>
            <a:stCxn id="354" idx="2"/>
            <a:endCxn id="359" idx="0"/>
          </p:cNvCxnSpPr>
          <p:nvPr/>
        </p:nvCxnSpPr>
        <p:spPr>
          <a:xfrm>
            <a:off x="4442725" y="303721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74E78172-827D-40AD-9A74-C86114BAF4D0}"/>
              </a:ext>
            </a:extLst>
          </p:cNvPr>
          <p:cNvCxnSpPr>
            <a:cxnSpLocks/>
            <a:stCxn id="359" idx="2"/>
            <a:endCxn id="364" idx="0"/>
          </p:cNvCxnSpPr>
          <p:nvPr/>
        </p:nvCxnSpPr>
        <p:spPr>
          <a:xfrm>
            <a:off x="4442789" y="321941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9CB89584-D832-4309-A26F-57FBF01B631E}"/>
              </a:ext>
            </a:extLst>
          </p:cNvPr>
          <p:cNvCxnSpPr>
            <a:cxnSpLocks/>
            <a:stCxn id="364" idx="2"/>
            <a:endCxn id="369" idx="0"/>
          </p:cNvCxnSpPr>
          <p:nvPr/>
        </p:nvCxnSpPr>
        <p:spPr>
          <a:xfrm flipH="1">
            <a:off x="4442789" y="340162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45B391AB-CE16-409E-84C4-B02CA0C33685}"/>
              </a:ext>
            </a:extLst>
          </p:cNvPr>
          <p:cNvCxnSpPr>
            <a:cxnSpLocks/>
            <a:stCxn id="369" idx="2"/>
            <a:endCxn id="374" idx="0"/>
          </p:cNvCxnSpPr>
          <p:nvPr/>
        </p:nvCxnSpPr>
        <p:spPr>
          <a:xfrm>
            <a:off x="4442789" y="358382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B6F977E3-6607-47A9-88FE-9C03542CB607}"/>
              </a:ext>
            </a:extLst>
          </p:cNvPr>
          <p:cNvCxnSpPr>
            <a:cxnSpLocks/>
            <a:stCxn id="359" idx="3"/>
            <a:endCxn id="360" idx="1"/>
          </p:cNvCxnSpPr>
          <p:nvPr/>
        </p:nvCxnSpPr>
        <p:spPr>
          <a:xfrm>
            <a:off x="4518724" y="3155813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AE6D9ED7-70C2-4F27-9F4B-2F1013A5509D}"/>
              </a:ext>
            </a:extLst>
          </p:cNvPr>
          <p:cNvCxnSpPr>
            <a:cxnSpLocks/>
            <a:stCxn id="364" idx="3"/>
            <a:endCxn id="365" idx="1"/>
          </p:cNvCxnSpPr>
          <p:nvPr/>
        </p:nvCxnSpPr>
        <p:spPr>
          <a:xfrm>
            <a:off x="4520211" y="3338019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id="{031ADF63-2880-4DC6-945B-8CF5AEADBC31}"/>
              </a:ext>
            </a:extLst>
          </p:cNvPr>
          <p:cNvCxnSpPr>
            <a:cxnSpLocks/>
            <a:stCxn id="369" idx="3"/>
            <a:endCxn id="370" idx="1"/>
          </p:cNvCxnSpPr>
          <p:nvPr/>
        </p:nvCxnSpPr>
        <p:spPr>
          <a:xfrm>
            <a:off x="4518724" y="3520225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65929DC3-30DB-4B3A-B3FD-04BE4B4C62F1}"/>
              </a:ext>
            </a:extLst>
          </p:cNvPr>
          <p:cNvCxnSpPr>
            <a:cxnSpLocks/>
            <a:stCxn id="374" idx="3"/>
            <a:endCxn id="375" idx="1"/>
          </p:cNvCxnSpPr>
          <p:nvPr/>
        </p:nvCxnSpPr>
        <p:spPr>
          <a:xfrm>
            <a:off x="4518724" y="3702431"/>
            <a:ext cx="6829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C4CF8EAD-1C0F-4B84-90E6-88633D31E53A}"/>
              </a:ext>
            </a:extLst>
          </p:cNvPr>
          <p:cNvCxnSpPr>
            <a:cxnSpLocks/>
            <a:stCxn id="355" idx="2"/>
            <a:endCxn id="360" idx="0"/>
          </p:cNvCxnSpPr>
          <p:nvPr/>
        </p:nvCxnSpPr>
        <p:spPr>
          <a:xfrm>
            <a:off x="4662888" y="303721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D9B29CAE-8EF1-4373-BC72-136C94263A68}"/>
              </a:ext>
            </a:extLst>
          </p:cNvPr>
          <p:cNvCxnSpPr>
            <a:cxnSpLocks/>
            <a:stCxn id="360" idx="2"/>
            <a:endCxn id="365" idx="0"/>
          </p:cNvCxnSpPr>
          <p:nvPr/>
        </p:nvCxnSpPr>
        <p:spPr>
          <a:xfrm>
            <a:off x="4662951" y="321941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E4C16595-25B9-427C-B1C9-FF39A5CC511F}"/>
              </a:ext>
            </a:extLst>
          </p:cNvPr>
          <p:cNvCxnSpPr>
            <a:cxnSpLocks/>
            <a:stCxn id="365" idx="2"/>
            <a:endCxn id="370" idx="0"/>
          </p:cNvCxnSpPr>
          <p:nvPr/>
        </p:nvCxnSpPr>
        <p:spPr>
          <a:xfrm flipH="1">
            <a:off x="4662951" y="340162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F82C4699-938D-471E-8FF2-A3C327B7D6F9}"/>
              </a:ext>
            </a:extLst>
          </p:cNvPr>
          <p:cNvCxnSpPr>
            <a:cxnSpLocks/>
            <a:stCxn id="370" idx="2"/>
            <a:endCxn id="375" idx="0"/>
          </p:cNvCxnSpPr>
          <p:nvPr/>
        </p:nvCxnSpPr>
        <p:spPr>
          <a:xfrm>
            <a:off x="4662951" y="358382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93FF210D-455D-40B5-A3E6-8DEDC4BAD84E}"/>
              </a:ext>
            </a:extLst>
          </p:cNvPr>
          <p:cNvCxnSpPr>
            <a:cxnSpLocks/>
            <a:stCxn id="356" idx="2"/>
            <a:endCxn id="361" idx="0"/>
          </p:cNvCxnSpPr>
          <p:nvPr/>
        </p:nvCxnSpPr>
        <p:spPr>
          <a:xfrm>
            <a:off x="4874430" y="303721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6" name="Straight Connector 395">
            <a:extLst>
              <a:ext uri="{FF2B5EF4-FFF2-40B4-BE49-F238E27FC236}">
                <a16:creationId xmlns:a16="http://schemas.microsoft.com/office/drawing/2014/main" id="{F817508B-A39F-4A0D-B22A-41484D405B12}"/>
              </a:ext>
            </a:extLst>
          </p:cNvPr>
          <p:cNvCxnSpPr>
            <a:cxnSpLocks/>
            <a:stCxn id="361" idx="2"/>
            <a:endCxn id="366" idx="0"/>
          </p:cNvCxnSpPr>
          <p:nvPr/>
        </p:nvCxnSpPr>
        <p:spPr>
          <a:xfrm>
            <a:off x="4874494" y="321941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A3A2D6B8-D8F0-4487-A821-FAFB90BFB769}"/>
              </a:ext>
            </a:extLst>
          </p:cNvPr>
          <p:cNvCxnSpPr>
            <a:cxnSpLocks/>
            <a:stCxn id="366" idx="2"/>
            <a:endCxn id="371" idx="0"/>
          </p:cNvCxnSpPr>
          <p:nvPr/>
        </p:nvCxnSpPr>
        <p:spPr>
          <a:xfrm flipH="1">
            <a:off x="4874494" y="340162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EC4E6D8B-DC69-4D32-9CB8-E7B272A4AA28}"/>
              </a:ext>
            </a:extLst>
          </p:cNvPr>
          <p:cNvCxnSpPr>
            <a:cxnSpLocks/>
            <a:stCxn id="376" idx="0"/>
            <a:endCxn id="371" idx="2"/>
          </p:cNvCxnSpPr>
          <p:nvPr/>
        </p:nvCxnSpPr>
        <p:spPr>
          <a:xfrm flipV="1">
            <a:off x="4874494" y="358382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D0753410-BF0C-4FC6-9E76-65465FD93389}"/>
              </a:ext>
            </a:extLst>
          </p:cNvPr>
          <p:cNvCxnSpPr>
            <a:cxnSpLocks/>
            <a:stCxn id="362" idx="0"/>
            <a:endCxn id="357" idx="2"/>
          </p:cNvCxnSpPr>
          <p:nvPr/>
        </p:nvCxnSpPr>
        <p:spPr>
          <a:xfrm flipH="1" flipV="1">
            <a:off x="5092553" y="303721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BE570431-078E-432B-A9E9-925ECE50E201}"/>
              </a:ext>
            </a:extLst>
          </p:cNvPr>
          <p:cNvCxnSpPr>
            <a:cxnSpLocks/>
            <a:stCxn id="367" idx="0"/>
            <a:endCxn id="362" idx="2"/>
          </p:cNvCxnSpPr>
          <p:nvPr/>
        </p:nvCxnSpPr>
        <p:spPr>
          <a:xfrm flipH="1" flipV="1">
            <a:off x="5092617" y="321941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B4A0868B-8B97-4D0E-B3B3-3664C2166FD0}"/>
              </a:ext>
            </a:extLst>
          </p:cNvPr>
          <p:cNvCxnSpPr>
            <a:cxnSpLocks/>
            <a:stCxn id="372" idx="0"/>
            <a:endCxn id="367" idx="2"/>
          </p:cNvCxnSpPr>
          <p:nvPr/>
        </p:nvCxnSpPr>
        <p:spPr>
          <a:xfrm flipV="1">
            <a:off x="5092617" y="340162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AE2C8DD1-07AB-4A06-90D9-232E3387F198}"/>
              </a:ext>
            </a:extLst>
          </p:cNvPr>
          <p:cNvCxnSpPr>
            <a:cxnSpLocks/>
            <a:stCxn id="372" idx="2"/>
            <a:endCxn id="377" idx="0"/>
          </p:cNvCxnSpPr>
          <p:nvPr/>
        </p:nvCxnSpPr>
        <p:spPr>
          <a:xfrm>
            <a:off x="5092617" y="358382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3" name="Straight Connector 402">
            <a:extLst>
              <a:ext uri="{FF2B5EF4-FFF2-40B4-BE49-F238E27FC236}">
                <a16:creationId xmlns:a16="http://schemas.microsoft.com/office/drawing/2014/main" id="{4BC95132-91A2-4F9E-B37B-977B3916CF71}"/>
              </a:ext>
            </a:extLst>
          </p:cNvPr>
          <p:cNvCxnSpPr>
            <a:cxnSpLocks/>
            <a:stCxn id="363" idx="0"/>
            <a:endCxn id="358" idx="2"/>
          </p:cNvCxnSpPr>
          <p:nvPr/>
        </p:nvCxnSpPr>
        <p:spPr>
          <a:xfrm flipH="1" flipV="1">
            <a:off x="5310676" y="3037210"/>
            <a:ext cx="64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4" name="Straight Connector 403">
            <a:extLst>
              <a:ext uri="{FF2B5EF4-FFF2-40B4-BE49-F238E27FC236}">
                <a16:creationId xmlns:a16="http://schemas.microsoft.com/office/drawing/2014/main" id="{E9BAAA0D-FAF8-424E-B732-7CF8221DC0D4}"/>
              </a:ext>
            </a:extLst>
          </p:cNvPr>
          <p:cNvCxnSpPr>
            <a:cxnSpLocks/>
            <a:stCxn id="368" idx="0"/>
            <a:endCxn id="363" idx="2"/>
          </p:cNvCxnSpPr>
          <p:nvPr/>
        </p:nvCxnSpPr>
        <p:spPr>
          <a:xfrm flipH="1" flipV="1">
            <a:off x="5310740" y="3219416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5" name="Straight Connector 404">
            <a:extLst>
              <a:ext uri="{FF2B5EF4-FFF2-40B4-BE49-F238E27FC236}">
                <a16:creationId xmlns:a16="http://schemas.microsoft.com/office/drawing/2014/main" id="{864F02A4-0CA1-4912-AFCE-56D4C4D7DC19}"/>
              </a:ext>
            </a:extLst>
          </p:cNvPr>
          <p:cNvCxnSpPr>
            <a:cxnSpLocks/>
            <a:stCxn id="373" idx="0"/>
            <a:endCxn id="368" idx="2"/>
          </p:cNvCxnSpPr>
          <p:nvPr/>
        </p:nvCxnSpPr>
        <p:spPr>
          <a:xfrm flipV="1">
            <a:off x="5310740" y="3401622"/>
            <a:ext cx="1486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6" name="Straight Connector 405">
            <a:extLst>
              <a:ext uri="{FF2B5EF4-FFF2-40B4-BE49-F238E27FC236}">
                <a16:creationId xmlns:a16="http://schemas.microsoft.com/office/drawing/2014/main" id="{D4B7A75D-0DDC-411A-A634-7B5249E11A01}"/>
              </a:ext>
            </a:extLst>
          </p:cNvPr>
          <p:cNvCxnSpPr>
            <a:cxnSpLocks/>
            <a:stCxn id="378" idx="0"/>
            <a:endCxn id="373" idx="2"/>
          </p:cNvCxnSpPr>
          <p:nvPr/>
        </p:nvCxnSpPr>
        <p:spPr>
          <a:xfrm flipV="1">
            <a:off x="5310740" y="3583828"/>
            <a:ext cx="0" cy="5499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7" name="Straight Connector 406">
            <a:extLst>
              <a:ext uri="{FF2B5EF4-FFF2-40B4-BE49-F238E27FC236}">
                <a16:creationId xmlns:a16="http://schemas.microsoft.com/office/drawing/2014/main" id="{2B05BBD0-7F25-4B12-BCCD-7FA566F4759A}"/>
              </a:ext>
            </a:extLst>
          </p:cNvPr>
          <p:cNvCxnSpPr>
            <a:cxnSpLocks/>
            <a:stCxn id="377" idx="3"/>
            <a:endCxn id="378" idx="1"/>
          </p:cNvCxnSpPr>
          <p:nvPr/>
        </p:nvCxnSpPr>
        <p:spPr>
          <a:xfrm>
            <a:off x="5168552" y="3702431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F6D56123-4A68-4358-84AC-4685BA206C31}"/>
              </a:ext>
            </a:extLst>
          </p:cNvPr>
          <p:cNvCxnSpPr>
            <a:cxnSpLocks/>
            <a:stCxn id="376" idx="3"/>
            <a:endCxn id="377" idx="1"/>
          </p:cNvCxnSpPr>
          <p:nvPr/>
        </p:nvCxnSpPr>
        <p:spPr>
          <a:xfrm>
            <a:off x="4950429" y="3702431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9" name="Straight Connector 408">
            <a:extLst>
              <a:ext uri="{FF2B5EF4-FFF2-40B4-BE49-F238E27FC236}">
                <a16:creationId xmlns:a16="http://schemas.microsoft.com/office/drawing/2014/main" id="{F764F82F-8722-4AF8-A896-7E50E1147AE0}"/>
              </a:ext>
            </a:extLst>
          </p:cNvPr>
          <p:cNvCxnSpPr>
            <a:cxnSpLocks/>
            <a:stCxn id="375" idx="3"/>
            <a:endCxn id="376" idx="1"/>
          </p:cNvCxnSpPr>
          <p:nvPr/>
        </p:nvCxnSpPr>
        <p:spPr>
          <a:xfrm>
            <a:off x="4738887" y="3702431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0" name="Straight Connector 409">
            <a:extLst>
              <a:ext uri="{FF2B5EF4-FFF2-40B4-BE49-F238E27FC236}">
                <a16:creationId xmlns:a16="http://schemas.microsoft.com/office/drawing/2014/main" id="{301C71FB-2FEA-4331-8C5B-F14A5683D6C1}"/>
              </a:ext>
            </a:extLst>
          </p:cNvPr>
          <p:cNvCxnSpPr>
            <a:cxnSpLocks/>
            <a:stCxn id="362" idx="3"/>
            <a:endCxn id="363" idx="1"/>
          </p:cNvCxnSpPr>
          <p:nvPr/>
        </p:nvCxnSpPr>
        <p:spPr>
          <a:xfrm>
            <a:off x="5168552" y="3155813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1" name="Straight Connector 410">
            <a:extLst>
              <a:ext uri="{FF2B5EF4-FFF2-40B4-BE49-F238E27FC236}">
                <a16:creationId xmlns:a16="http://schemas.microsoft.com/office/drawing/2014/main" id="{7C23A5B0-9ACF-4390-BBDF-EFD13A6B9C94}"/>
              </a:ext>
            </a:extLst>
          </p:cNvPr>
          <p:cNvCxnSpPr>
            <a:cxnSpLocks/>
            <a:stCxn id="361" idx="3"/>
            <a:endCxn id="362" idx="1"/>
          </p:cNvCxnSpPr>
          <p:nvPr/>
        </p:nvCxnSpPr>
        <p:spPr>
          <a:xfrm>
            <a:off x="4950429" y="3155813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2" name="Straight Connector 411">
            <a:extLst>
              <a:ext uri="{FF2B5EF4-FFF2-40B4-BE49-F238E27FC236}">
                <a16:creationId xmlns:a16="http://schemas.microsoft.com/office/drawing/2014/main" id="{1C09FD26-7681-4068-9303-3986C59F9F03}"/>
              </a:ext>
            </a:extLst>
          </p:cNvPr>
          <p:cNvCxnSpPr>
            <a:cxnSpLocks/>
            <a:stCxn id="360" idx="3"/>
            <a:endCxn id="361" idx="1"/>
          </p:cNvCxnSpPr>
          <p:nvPr/>
        </p:nvCxnSpPr>
        <p:spPr>
          <a:xfrm>
            <a:off x="4738887" y="3155813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3" name="Straight Connector 412">
            <a:extLst>
              <a:ext uri="{FF2B5EF4-FFF2-40B4-BE49-F238E27FC236}">
                <a16:creationId xmlns:a16="http://schemas.microsoft.com/office/drawing/2014/main" id="{0AA56522-1082-4C91-8870-088BBFBBD91B}"/>
              </a:ext>
            </a:extLst>
          </p:cNvPr>
          <p:cNvCxnSpPr>
            <a:cxnSpLocks/>
            <a:stCxn id="365" idx="3"/>
            <a:endCxn id="366" idx="1"/>
          </p:cNvCxnSpPr>
          <p:nvPr/>
        </p:nvCxnSpPr>
        <p:spPr>
          <a:xfrm>
            <a:off x="4740373" y="3338019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5DEA5A9C-3E52-40E3-97A1-91CBE2D1B5F2}"/>
              </a:ext>
            </a:extLst>
          </p:cNvPr>
          <p:cNvCxnSpPr>
            <a:cxnSpLocks/>
            <a:stCxn id="366" idx="3"/>
            <a:endCxn id="367" idx="1"/>
          </p:cNvCxnSpPr>
          <p:nvPr/>
        </p:nvCxnSpPr>
        <p:spPr>
          <a:xfrm>
            <a:off x="4951915" y="3338019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5" name="Straight Connector 414">
            <a:extLst>
              <a:ext uri="{FF2B5EF4-FFF2-40B4-BE49-F238E27FC236}">
                <a16:creationId xmlns:a16="http://schemas.microsoft.com/office/drawing/2014/main" id="{FD8651AC-862F-4774-9E6F-2DEB4CD7BF3B}"/>
              </a:ext>
            </a:extLst>
          </p:cNvPr>
          <p:cNvCxnSpPr>
            <a:cxnSpLocks/>
            <a:stCxn id="367" idx="3"/>
            <a:endCxn id="368" idx="1"/>
          </p:cNvCxnSpPr>
          <p:nvPr/>
        </p:nvCxnSpPr>
        <p:spPr>
          <a:xfrm>
            <a:off x="5170038" y="3338019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C6A06C76-8D99-4CFD-AF33-76C6FB341560}"/>
              </a:ext>
            </a:extLst>
          </p:cNvPr>
          <p:cNvCxnSpPr>
            <a:cxnSpLocks/>
            <a:stCxn id="372" idx="3"/>
            <a:endCxn id="373" idx="1"/>
          </p:cNvCxnSpPr>
          <p:nvPr/>
        </p:nvCxnSpPr>
        <p:spPr>
          <a:xfrm>
            <a:off x="5168552" y="3520225"/>
            <a:ext cx="6625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E69CFC9D-C0AD-47CB-86F2-F7985085557B}"/>
              </a:ext>
            </a:extLst>
          </p:cNvPr>
          <p:cNvCxnSpPr>
            <a:cxnSpLocks/>
            <a:stCxn id="371" idx="3"/>
            <a:endCxn id="372" idx="1"/>
          </p:cNvCxnSpPr>
          <p:nvPr/>
        </p:nvCxnSpPr>
        <p:spPr>
          <a:xfrm>
            <a:off x="4950429" y="3520225"/>
            <a:ext cx="6625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B17C6056-947A-4851-97E6-268B02B73ED8}"/>
              </a:ext>
            </a:extLst>
          </p:cNvPr>
          <p:cNvCxnSpPr>
            <a:cxnSpLocks/>
            <a:stCxn id="370" idx="3"/>
            <a:endCxn id="371" idx="1"/>
          </p:cNvCxnSpPr>
          <p:nvPr/>
        </p:nvCxnSpPr>
        <p:spPr>
          <a:xfrm>
            <a:off x="4738887" y="3520225"/>
            <a:ext cx="596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19" name="Arrow: Left-Right 418">
            <a:extLst>
              <a:ext uri="{FF2B5EF4-FFF2-40B4-BE49-F238E27FC236}">
                <a16:creationId xmlns:a16="http://schemas.microsoft.com/office/drawing/2014/main" id="{C42921BA-E39E-4779-A6DE-3E059B9B1FA0}"/>
              </a:ext>
            </a:extLst>
          </p:cNvPr>
          <p:cNvSpPr/>
          <p:nvPr/>
        </p:nvSpPr>
        <p:spPr>
          <a:xfrm>
            <a:off x="2611857" y="3205101"/>
            <a:ext cx="265107" cy="239522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0" name="Arrow: Left-Right 419">
            <a:extLst>
              <a:ext uri="{FF2B5EF4-FFF2-40B4-BE49-F238E27FC236}">
                <a16:creationId xmlns:a16="http://schemas.microsoft.com/office/drawing/2014/main" id="{3AD75021-A517-4E7A-8CB9-9294362506AC}"/>
              </a:ext>
            </a:extLst>
          </p:cNvPr>
          <p:cNvSpPr/>
          <p:nvPr/>
        </p:nvSpPr>
        <p:spPr>
          <a:xfrm>
            <a:off x="4038413" y="3210760"/>
            <a:ext cx="265107" cy="239522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1" name="Arrow: Left-Right 420">
            <a:extLst>
              <a:ext uri="{FF2B5EF4-FFF2-40B4-BE49-F238E27FC236}">
                <a16:creationId xmlns:a16="http://schemas.microsoft.com/office/drawing/2014/main" id="{590487D0-95F4-4055-9954-0121E4F28A03}"/>
              </a:ext>
            </a:extLst>
          </p:cNvPr>
          <p:cNvSpPr/>
          <p:nvPr/>
        </p:nvSpPr>
        <p:spPr>
          <a:xfrm rot="5400000">
            <a:off x="1896540" y="3815167"/>
            <a:ext cx="267889" cy="237035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2" name="Arrow: Left-Right 421">
            <a:extLst>
              <a:ext uri="{FF2B5EF4-FFF2-40B4-BE49-F238E27FC236}">
                <a16:creationId xmlns:a16="http://schemas.microsoft.com/office/drawing/2014/main" id="{5A4B5BFC-1AD4-40C0-9740-8BB33307DC80}"/>
              </a:ext>
            </a:extLst>
          </p:cNvPr>
          <p:cNvSpPr/>
          <p:nvPr/>
        </p:nvSpPr>
        <p:spPr>
          <a:xfrm rot="5400000">
            <a:off x="3330230" y="3806601"/>
            <a:ext cx="267889" cy="237035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3" name="Arrow: Left-Right 422">
            <a:extLst>
              <a:ext uri="{FF2B5EF4-FFF2-40B4-BE49-F238E27FC236}">
                <a16:creationId xmlns:a16="http://schemas.microsoft.com/office/drawing/2014/main" id="{45BE27F3-3E82-4578-AAF3-731E38184AB8}"/>
              </a:ext>
            </a:extLst>
          </p:cNvPr>
          <p:cNvSpPr/>
          <p:nvPr/>
        </p:nvSpPr>
        <p:spPr>
          <a:xfrm rot="5400000">
            <a:off x="4740484" y="3800743"/>
            <a:ext cx="267889" cy="237035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4" name="Arrow: Left-Right 423">
            <a:extLst>
              <a:ext uri="{FF2B5EF4-FFF2-40B4-BE49-F238E27FC236}">
                <a16:creationId xmlns:a16="http://schemas.microsoft.com/office/drawing/2014/main" id="{85898B11-F337-4C46-B410-E1A81A4F2B5D}"/>
              </a:ext>
            </a:extLst>
          </p:cNvPr>
          <p:cNvSpPr/>
          <p:nvPr/>
        </p:nvSpPr>
        <p:spPr>
          <a:xfrm rot="5400000">
            <a:off x="1888971" y="1423110"/>
            <a:ext cx="267889" cy="237035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5" name="Arrow: Left-Right 424">
            <a:extLst>
              <a:ext uri="{FF2B5EF4-FFF2-40B4-BE49-F238E27FC236}">
                <a16:creationId xmlns:a16="http://schemas.microsoft.com/office/drawing/2014/main" id="{F02E72DB-DB27-41CF-950C-84CADB6D7CBD}"/>
              </a:ext>
            </a:extLst>
          </p:cNvPr>
          <p:cNvSpPr/>
          <p:nvPr/>
        </p:nvSpPr>
        <p:spPr>
          <a:xfrm rot="5400000">
            <a:off x="3317380" y="1416501"/>
            <a:ext cx="267889" cy="237035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6" name="Arrow: Left-Right 425">
            <a:extLst>
              <a:ext uri="{FF2B5EF4-FFF2-40B4-BE49-F238E27FC236}">
                <a16:creationId xmlns:a16="http://schemas.microsoft.com/office/drawing/2014/main" id="{6DB2187B-E0F2-4C1C-97B5-D4C3DB31FE92}"/>
              </a:ext>
            </a:extLst>
          </p:cNvPr>
          <p:cNvSpPr/>
          <p:nvPr/>
        </p:nvSpPr>
        <p:spPr>
          <a:xfrm rot="5400000">
            <a:off x="4732579" y="1416400"/>
            <a:ext cx="267889" cy="237035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7" name="Arrow: Left-Right 426">
            <a:extLst>
              <a:ext uri="{FF2B5EF4-FFF2-40B4-BE49-F238E27FC236}">
                <a16:creationId xmlns:a16="http://schemas.microsoft.com/office/drawing/2014/main" id="{C004FECB-9FFC-47EF-985C-9BC5231F26A7}"/>
              </a:ext>
            </a:extLst>
          </p:cNvPr>
          <p:cNvSpPr/>
          <p:nvPr/>
        </p:nvSpPr>
        <p:spPr>
          <a:xfrm>
            <a:off x="1176633" y="2010009"/>
            <a:ext cx="265107" cy="239522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8" name="Arrow: Left-Right 427">
            <a:extLst>
              <a:ext uri="{FF2B5EF4-FFF2-40B4-BE49-F238E27FC236}">
                <a16:creationId xmlns:a16="http://schemas.microsoft.com/office/drawing/2014/main" id="{AD947211-C8EC-485D-BF7A-31316E72974F}"/>
              </a:ext>
            </a:extLst>
          </p:cNvPr>
          <p:cNvSpPr/>
          <p:nvPr/>
        </p:nvSpPr>
        <p:spPr>
          <a:xfrm>
            <a:off x="1202675" y="3219416"/>
            <a:ext cx="265107" cy="239522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9" name="Arrow: Left-Right 428">
            <a:extLst>
              <a:ext uri="{FF2B5EF4-FFF2-40B4-BE49-F238E27FC236}">
                <a16:creationId xmlns:a16="http://schemas.microsoft.com/office/drawing/2014/main" id="{4B0C5225-EB58-4DE5-BAEB-C36C59356C99}"/>
              </a:ext>
            </a:extLst>
          </p:cNvPr>
          <p:cNvSpPr/>
          <p:nvPr/>
        </p:nvSpPr>
        <p:spPr>
          <a:xfrm>
            <a:off x="5446346" y="1984788"/>
            <a:ext cx="265107" cy="239522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30" name="Arrow: Left-Right 429">
            <a:extLst>
              <a:ext uri="{FF2B5EF4-FFF2-40B4-BE49-F238E27FC236}">
                <a16:creationId xmlns:a16="http://schemas.microsoft.com/office/drawing/2014/main" id="{CF0CAED8-4E46-4411-9090-20C2250353B4}"/>
              </a:ext>
            </a:extLst>
          </p:cNvPr>
          <p:cNvSpPr/>
          <p:nvPr/>
        </p:nvSpPr>
        <p:spPr>
          <a:xfrm>
            <a:off x="5459418" y="3212400"/>
            <a:ext cx="265107" cy="239522"/>
          </a:xfrm>
          <a:prstGeom prst="leftRightArrow">
            <a:avLst>
              <a:gd name="adj1" fmla="val 45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D38199C5-2649-4CEC-B060-A80238629874}"/>
              </a:ext>
            </a:extLst>
          </p:cNvPr>
          <p:cNvSpPr txBox="1"/>
          <p:nvPr/>
        </p:nvSpPr>
        <p:spPr>
          <a:xfrm>
            <a:off x="6021501" y="1841077"/>
            <a:ext cx="3054096" cy="175432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Many, many cores (1000 and more)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Event-driven processing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Distributed memory architectures for near-memory computing</a:t>
            </a:r>
          </a:p>
          <a:p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Scalable connectivity interfaces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10147EC8-DA85-4E84-B716-9C28C6601B4A}"/>
              </a:ext>
            </a:extLst>
          </p:cNvPr>
          <p:cNvSpPr txBox="1"/>
          <p:nvPr/>
        </p:nvSpPr>
        <p:spPr>
          <a:xfrm>
            <a:off x="205485" y="752877"/>
            <a:ext cx="4765156" cy="30777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Typical large scale neuromorphic digital architecture</a:t>
            </a:r>
            <a:endParaRPr lang="LID4096" sz="1400" b="1" dirty="0"/>
          </a:p>
        </p:txBody>
      </p:sp>
    </p:spTree>
    <p:extLst>
      <p:ext uri="{BB962C8B-B14F-4D97-AF65-F5344CB8AC3E}">
        <p14:creationId xmlns:p14="http://schemas.microsoft.com/office/powerpoint/2010/main" val="202051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4EC8B-010D-4313-99FD-6FA21D34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9424-9CCE-4242-B88E-519462B1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28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43DDB-8C24-4D29-91BD-929F138E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>
                <a:latin typeface="Arial" panose="020B0604020202020204" pitchFamily="34" charset="0"/>
              </a:rPr>
              <a:t>Neuromorphic computing</a:t>
            </a:r>
            <a:endParaRPr lang="en-GB" sz="2700"/>
          </a:p>
        </p:txBody>
      </p:sp>
      <p:sp>
        <p:nvSpPr>
          <p:cNvPr id="441" name="TextBox 440">
            <a:extLst>
              <a:ext uri="{FF2B5EF4-FFF2-40B4-BE49-F238E27FC236}">
                <a16:creationId xmlns:a16="http://schemas.microsoft.com/office/drawing/2014/main" id="{E9BBB73E-457A-469D-87F6-D1140CE6442B}"/>
              </a:ext>
            </a:extLst>
          </p:cNvPr>
          <p:cNvSpPr txBox="1"/>
          <p:nvPr/>
        </p:nvSpPr>
        <p:spPr>
          <a:xfrm>
            <a:off x="4842942" y="2814074"/>
            <a:ext cx="43836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Synapse Memory: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Synaptic parameters (</a:t>
            </a:r>
            <a:r>
              <a:rPr lang="en-US" b="1" dirty="0"/>
              <a:t>weights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State Memory: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Neurons’ state (</a:t>
            </a:r>
            <a:r>
              <a:rPr lang="en-US" b="1" dirty="0"/>
              <a:t>membrane potential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Axon Memory: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Destination core address (to store </a:t>
            </a:r>
            <a:r>
              <a:rPr lang="en-US" b="1" dirty="0"/>
              <a:t>the network’s graph</a:t>
            </a:r>
            <a:r>
              <a:rPr lang="en-US" dirty="0"/>
              <a:t>)</a:t>
            </a:r>
          </a:p>
        </p:txBody>
      </p:sp>
      <p:sp>
        <p:nvSpPr>
          <p:cNvPr id="442" name="Rectangle 441">
            <a:extLst>
              <a:ext uri="{FF2B5EF4-FFF2-40B4-BE49-F238E27FC236}">
                <a16:creationId xmlns:a16="http://schemas.microsoft.com/office/drawing/2014/main" id="{8E954BD3-3F3E-41C2-B561-F7CECECD0437}"/>
              </a:ext>
            </a:extLst>
          </p:cNvPr>
          <p:cNvSpPr/>
          <p:nvPr/>
        </p:nvSpPr>
        <p:spPr>
          <a:xfrm>
            <a:off x="189707" y="1345986"/>
            <a:ext cx="2669309" cy="434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Synapse Memory</a:t>
            </a:r>
            <a:endParaRPr lang="LID4096"/>
          </a:p>
        </p:txBody>
      </p:sp>
      <p:pic>
        <p:nvPicPr>
          <p:cNvPr id="443" name="Picture 442" descr="A close up of an animal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8307CA4B-3413-48F4-B9AE-7A8911D70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42" y="1050009"/>
            <a:ext cx="3784162" cy="1463533"/>
          </a:xfrm>
          <a:prstGeom prst="rect">
            <a:avLst/>
          </a:prstGeom>
        </p:spPr>
      </p:pic>
      <p:sp>
        <p:nvSpPr>
          <p:cNvPr id="444" name="Rectangle 443">
            <a:extLst>
              <a:ext uri="{FF2B5EF4-FFF2-40B4-BE49-F238E27FC236}">
                <a16:creationId xmlns:a16="http://schemas.microsoft.com/office/drawing/2014/main" id="{2869CB11-D7B5-4AA6-BECF-D759D6706145}"/>
              </a:ext>
            </a:extLst>
          </p:cNvPr>
          <p:cNvSpPr/>
          <p:nvPr/>
        </p:nvSpPr>
        <p:spPr>
          <a:xfrm>
            <a:off x="189708" y="1825388"/>
            <a:ext cx="2669309" cy="43454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Neuron State Memory</a:t>
            </a:r>
            <a:endParaRPr lang="LID4096"/>
          </a:p>
        </p:txBody>
      </p:sp>
      <p:sp>
        <p:nvSpPr>
          <p:cNvPr id="445" name="Rectangle 444">
            <a:extLst>
              <a:ext uri="{FF2B5EF4-FFF2-40B4-BE49-F238E27FC236}">
                <a16:creationId xmlns:a16="http://schemas.microsoft.com/office/drawing/2014/main" id="{0B1A27B9-DE02-49C4-B1FC-B85D81603CEE}"/>
              </a:ext>
            </a:extLst>
          </p:cNvPr>
          <p:cNvSpPr/>
          <p:nvPr/>
        </p:nvSpPr>
        <p:spPr>
          <a:xfrm>
            <a:off x="189706" y="2296270"/>
            <a:ext cx="2669309" cy="434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Axon Memory</a:t>
            </a:r>
            <a:endParaRPr lang="LID4096" dirty="0"/>
          </a:p>
        </p:txBody>
      </p:sp>
      <p:sp>
        <p:nvSpPr>
          <p:cNvPr id="446" name="Rectangle 445">
            <a:extLst>
              <a:ext uri="{FF2B5EF4-FFF2-40B4-BE49-F238E27FC236}">
                <a16:creationId xmlns:a16="http://schemas.microsoft.com/office/drawing/2014/main" id="{06999952-6B4C-46CD-ACFE-F73192797BCC}"/>
              </a:ext>
            </a:extLst>
          </p:cNvPr>
          <p:cNvSpPr/>
          <p:nvPr/>
        </p:nvSpPr>
        <p:spPr>
          <a:xfrm>
            <a:off x="2917738" y="1345986"/>
            <a:ext cx="1397744" cy="138482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 Driven Processor</a:t>
            </a:r>
            <a:endParaRPr lang="LID4096" dirty="0"/>
          </a:p>
        </p:txBody>
      </p:sp>
      <p:sp>
        <p:nvSpPr>
          <p:cNvPr id="447" name="Arrow: Down 446">
            <a:extLst>
              <a:ext uri="{FF2B5EF4-FFF2-40B4-BE49-F238E27FC236}">
                <a16:creationId xmlns:a16="http://schemas.microsoft.com/office/drawing/2014/main" id="{45D2B84E-F6D9-42F8-9703-70A9DA1E65BD}"/>
              </a:ext>
            </a:extLst>
          </p:cNvPr>
          <p:cNvSpPr/>
          <p:nvPr/>
        </p:nvSpPr>
        <p:spPr>
          <a:xfrm>
            <a:off x="3434638" y="1093364"/>
            <a:ext cx="352337" cy="2269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48" name="Arrow: Down 447">
            <a:extLst>
              <a:ext uri="{FF2B5EF4-FFF2-40B4-BE49-F238E27FC236}">
                <a16:creationId xmlns:a16="http://schemas.microsoft.com/office/drawing/2014/main" id="{15BC8073-7E9D-4B55-A2BD-008086081870}"/>
              </a:ext>
            </a:extLst>
          </p:cNvPr>
          <p:cNvSpPr/>
          <p:nvPr/>
        </p:nvSpPr>
        <p:spPr>
          <a:xfrm>
            <a:off x="3434638" y="2756457"/>
            <a:ext cx="352337" cy="2320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AF8830-BE85-45CA-88FF-016673FF3485}"/>
              </a:ext>
            </a:extLst>
          </p:cNvPr>
          <p:cNvSpPr txBox="1"/>
          <p:nvPr/>
        </p:nvSpPr>
        <p:spPr>
          <a:xfrm>
            <a:off x="214941" y="3581397"/>
            <a:ext cx="4125777" cy="5078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One processing core updates the state of many neurons, based on the input events (time-multiplexing)</a:t>
            </a:r>
            <a:endParaRPr lang="LID4096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2D284-B7C1-4280-8F35-D95BD4AE5129}"/>
              </a:ext>
            </a:extLst>
          </p:cNvPr>
          <p:cNvSpPr txBox="1"/>
          <p:nvPr/>
        </p:nvSpPr>
        <p:spPr>
          <a:xfrm>
            <a:off x="214941" y="640448"/>
            <a:ext cx="2780603" cy="30777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Event-driven processor</a:t>
            </a:r>
            <a:endParaRPr lang="LID4096" sz="1400" b="1" dirty="0"/>
          </a:p>
        </p:txBody>
      </p:sp>
    </p:spTree>
    <p:extLst>
      <p:ext uri="{BB962C8B-B14F-4D97-AF65-F5344CB8AC3E}">
        <p14:creationId xmlns:p14="http://schemas.microsoft.com/office/powerpoint/2010/main" val="54421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835C7A-17EB-40E4-BCFE-9A382C104CEC}"/>
              </a:ext>
            </a:extLst>
          </p:cNvPr>
          <p:cNvSpPr/>
          <p:nvPr/>
        </p:nvSpPr>
        <p:spPr>
          <a:xfrm>
            <a:off x="851447" y="941493"/>
            <a:ext cx="8231593" cy="27093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5D98B-FAF8-4EF1-BD38-22D1CDD2D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29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CF96B4-6CE4-405B-9A25-4F8C66A7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Neuromorphic computing</a:t>
            </a:r>
            <a:endParaRPr lang="en-GB" sz="27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146419-628A-44CD-A533-04C86A6DA61F}"/>
              </a:ext>
            </a:extLst>
          </p:cNvPr>
          <p:cNvSpPr txBox="1"/>
          <p:nvPr/>
        </p:nvSpPr>
        <p:spPr>
          <a:xfrm>
            <a:off x="201824" y="515630"/>
            <a:ext cx="3493294" cy="3385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Digital neuromorphic hardware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68EADC72-9191-44C3-B87E-0A815C65490E}"/>
              </a:ext>
            </a:extLst>
          </p:cNvPr>
          <p:cNvGrpSpPr/>
          <p:nvPr/>
        </p:nvGrpSpPr>
        <p:grpSpPr>
          <a:xfrm>
            <a:off x="999280" y="1072173"/>
            <a:ext cx="7955067" cy="2550548"/>
            <a:chOff x="999280" y="1072173"/>
            <a:chExt cx="7955067" cy="2550548"/>
          </a:xfrm>
        </p:grpSpPr>
        <p:pic>
          <p:nvPicPr>
            <p:cNvPr id="14" name="Picture 13" descr="A picture containing text, building&#10;&#10;Description automatically generated">
              <a:extLst>
                <a:ext uri="{FF2B5EF4-FFF2-40B4-BE49-F238E27FC236}">
                  <a16:creationId xmlns:a16="http://schemas.microsoft.com/office/drawing/2014/main" id="{16CF757B-08AE-42A6-89C4-93F1C69F8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6862" y="1090485"/>
              <a:ext cx="862485" cy="325574"/>
            </a:xfrm>
            <a:prstGeom prst="rect">
              <a:avLst/>
            </a:prstGeom>
          </p:spPr>
        </p:pic>
        <p:pic>
          <p:nvPicPr>
            <p:cNvPr id="328" name="Picture 327">
              <a:extLst>
                <a:ext uri="{FF2B5EF4-FFF2-40B4-BE49-F238E27FC236}">
                  <a16:creationId xmlns:a16="http://schemas.microsoft.com/office/drawing/2014/main" id="{34DB8BFF-4D10-4C50-B278-777F3374F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280" y="1072173"/>
              <a:ext cx="5496347" cy="2450601"/>
            </a:xfrm>
            <a:prstGeom prst="rect">
              <a:avLst/>
            </a:prstGeom>
          </p:spPr>
        </p:pic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9AA978ED-E1F9-4D54-B166-B688FF9BD739}"/>
                </a:ext>
              </a:extLst>
            </p:cNvPr>
            <p:cNvSpPr txBox="1"/>
            <p:nvPr/>
          </p:nvSpPr>
          <p:spPr>
            <a:xfrm>
              <a:off x="6713001" y="1444881"/>
              <a:ext cx="130247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TrueNorth</a:t>
              </a:r>
              <a:r>
                <a:rPr lang="en-US" b="1" dirty="0">
                  <a:solidFill>
                    <a:schemeClr val="bg1"/>
                  </a:solidFill>
                </a:rPr>
                <a:t> 2014</a:t>
              </a:r>
              <a:endParaRPr lang="LID4096" b="1" dirty="0">
                <a:solidFill>
                  <a:schemeClr val="bg1"/>
                </a:solidFill>
              </a:endParaRPr>
            </a:p>
          </p:txBody>
        </p:sp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8EB8B426-A50C-4116-AEB7-B824AE96251D}"/>
                </a:ext>
              </a:extLst>
            </p:cNvPr>
            <p:cNvSpPr txBox="1"/>
            <p:nvPr/>
          </p:nvSpPr>
          <p:spPr>
            <a:xfrm>
              <a:off x="6713001" y="1660645"/>
              <a:ext cx="2241346" cy="196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Event processor execute on-demand a fixed number of neurons (SNN Processor)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28 nm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1M neurons</a:t>
              </a:r>
            </a:p>
            <a:p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268 million synapses </a:t>
              </a:r>
            </a:p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~ 90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mW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4 square centimeters area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6817505-C542-45FF-B767-F37F0E2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68400"/>
            <a:ext cx="7042149" cy="576000"/>
          </a:xfrm>
        </p:spPr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03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65D07-E750-4149-BBE4-1D4AE130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</a:t>
            </a:fld>
            <a:endParaRPr lang="en-GB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1F8099D-A1F2-450C-AFBA-3AA876E195F3}"/>
              </a:ext>
            </a:extLst>
          </p:cNvPr>
          <p:cNvSpPr txBox="1">
            <a:spLocks/>
          </p:cNvSpPr>
          <p:nvPr/>
        </p:nvSpPr>
        <p:spPr>
          <a:xfrm>
            <a:off x="195263" y="169498"/>
            <a:ext cx="8481378" cy="3077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latin typeface="Arial" panose="020B0604020202020204" pitchFamily="34" charset="0"/>
              </a:rPr>
              <a:t>Why neuromorphic?</a:t>
            </a:r>
            <a:endParaRPr lang="en-GB" sz="2700" dirty="0"/>
          </a:p>
        </p:txBody>
      </p:sp>
      <p:sp>
        <p:nvSpPr>
          <p:cNvPr id="17" name="Tijdelijke aanduiding voor voettekst 4">
            <a:extLst>
              <a:ext uri="{FF2B5EF4-FFF2-40B4-BE49-F238E27FC236}">
                <a16:creationId xmlns:a16="http://schemas.microsoft.com/office/drawing/2014/main" id="{DF76404E-EF4B-4BE6-BB96-8A052696274D}"/>
              </a:ext>
            </a:extLst>
          </p:cNvPr>
          <p:cNvSpPr txBox="1">
            <a:spLocks/>
          </p:cNvSpPr>
          <p:nvPr/>
        </p:nvSpPr>
        <p:spPr>
          <a:xfrm>
            <a:off x="1114426" y="4564686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/>
              <a:t>Spike-based computing for edge AI – F. Corradi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6077A51B-666E-460B-BA22-270ABDCCB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3" y="1400545"/>
            <a:ext cx="3305730" cy="31182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1C2481-0F13-4DFA-A8FF-BAE7FF8A7037}"/>
              </a:ext>
            </a:extLst>
          </p:cNvPr>
          <p:cNvSpPr txBox="1"/>
          <p:nvPr/>
        </p:nvSpPr>
        <p:spPr>
          <a:xfrm>
            <a:off x="3456464" y="4218739"/>
            <a:ext cx="235807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Merolla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P.A. et al. 2014]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DAAE8A-A9D6-4388-9CB0-74CA99F45F5C}"/>
              </a:ext>
            </a:extLst>
          </p:cNvPr>
          <p:cNvSpPr txBox="1"/>
          <p:nvPr/>
        </p:nvSpPr>
        <p:spPr>
          <a:xfrm>
            <a:off x="4572000" y="727911"/>
            <a:ext cx="4577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dirty="0">
                <a:effectLst/>
                <a:latin typeface="Arial" panose="020B0604020202020204" pitchFamily="34" charset="0"/>
              </a:rPr>
              <a:t>The trend of modern computing systems is to </a:t>
            </a:r>
            <a:r>
              <a:rPr lang="en-US" sz="1800" b="1" dirty="0">
                <a:latin typeface="Arial" panose="020B0604020202020204" pitchFamily="34" charset="0"/>
              </a:rPr>
              <a:t>i</a:t>
            </a:r>
            <a:r>
              <a:rPr lang="en-US" sz="1800" b="1" i="0" dirty="0">
                <a:effectLst/>
                <a:latin typeface="Arial" panose="020B0604020202020204" pitchFamily="34" charset="0"/>
              </a:rPr>
              <a:t>ncrease power density and frequency</a:t>
            </a:r>
            <a:r>
              <a:rPr lang="en-US" sz="1800" i="0" dirty="0">
                <a:effectLst/>
                <a:latin typeface="Arial" panose="020B0604020202020204" pitchFamily="34" charset="0"/>
              </a:rPr>
              <a:t>.</a:t>
            </a:r>
            <a:endParaRPr lang="LID4096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CC9B61-4377-4613-B734-A263DE2D48C0}"/>
              </a:ext>
            </a:extLst>
          </p:cNvPr>
          <p:cNvSpPr txBox="1"/>
          <p:nvPr/>
        </p:nvSpPr>
        <p:spPr>
          <a:xfrm>
            <a:off x="4700694" y="1655485"/>
            <a:ext cx="43146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0" dirty="0">
                <a:effectLst/>
                <a:latin typeface="Arial" panose="020B0604020202020204" pitchFamily="34" charset="0"/>
              </a:rPr>
              <a:t>Silicon technology </a:t>
            </a:r>
            <a:r>
              <a:rPr lang="en-US" sz="1400" b="1" dirty="0">
                <a:latin typeface="Arial" panose="020B0604020202020204" pitchFamily="34" charset="0"/>
              </a:rPr>
              <a:t>has some limits </a:t>
            </a:r>
            <a:r>
              <a:rPr lang="en-US" sz="1400" dirty="0">
                <a:latin typeface="Arial" panose="020B0604020202020204" pitchFamily="34" charset="0"/>
              </a:rPr>
              <a:t>(Dennard scaling, Moore’s Law, Memory Wall)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7CDA92-4900-4243-96F8-45A8A362BD52}"/>
              </a:ext>
            </a:extLst>
          </p:cNvPr>
          <p:cNvSpPr/>
          <p:nvPr/>
        </p:nvSpPr>
        <p:spPr>
          <a:xfrm flipH="1">
            <a:off x="854933" y="3832023"/>
            <a:ext cx="440836" cy="203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196" name="Picture 4" descr="Ivy Bridge: het platform - Review - Tweakers">
            <a:extLst>
              <a:ext uri="{FF2B5EF4-FFF2-40B4-BE49-F238E27FC236}">
                <a16:creationId xmlns:a16="http://schemas.microsoft.com/office/drawing/2014/main" id="{E9769A16-5733-457D-91E9-7F95522AD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3" y="624679"/>
            <a:ext cx="2215989" cy="9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E37ED7-ED1B-402E-BBF8-87D61050B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75C489-C005-447F-A165-01F8BD114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388" y="623410"/>
            <a:ext cx="2742457" cy="16719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92B4C1-FB55-44CE-B079-99AFCCCDA947}"/>
              </a:ext>
            </a:extLst>
          </p:cNvPr>
          <p:cNvSpPr txBox="1"/>
          <p:nvPr/>
        </p:nvSpPr>
        <p:spPr>
          <a:xfrm>
            <a:off x="3569937" y="390839"/>
            <a:ext cx="226151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Muralidhar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R. et al 2021]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281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835C7A-17EB-40E4-BCFE-9A382C104CEC}"/>
              </a:ext>
            </a:extLst>
          </p:cNvPr>
          <p:cNvSpPr/>
          <p:nvPr/>
        </p:nvSpPr>
        <p:spPr>
          <a:xfrm>
            <a:off x="851447" y="941493"/>
            <a:ext cx="8231593" cy="27093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5D98B-FAF8-4EF1-BD38-22D1CDD2D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30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CF96B4-6CE4-405B-9A25-4F8C66A7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Neuromorphic computing</a:t>
            </a:r>
            <a:endParaRPr lang="en-GB" sz="27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146419-628A-44CD-A533-04C86A6DA61F}"/>
              </a:ext>
            </a:extLst>
          </p:cNvPr>
          <p:cNvSpPr txBox="1"/>
          <p:nvPr/>
        </p:nvSpPr>
        <p:spPr>
          <a:xfrm>
            <a:off x="201824" y="515630"/>
            <a:ext cx="3493294" cy="3385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Digital neuromorphic hardware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9AA978ED-E1F9-4D54-B166-B688FF9BD739}"/>
              </a:ext>
            </a:extLst>
          </p:cNvPr>
          <p:cNvSpPr txBox="1"/>
          <p:nvPr/>
        </p:nvSpPr>
        <p:spPr>
          <a:xfrm>
            <a:off x="6713001" y="1509175"/>
            <a:ext cx="9220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Loihi</a:t>
            </a:r>
            <a:r>
              <a:rPr lang="en-US" b="1" dirty="0">
                <a:solidFill>
                  <a:schemeClr val="bg1"/>
                </a:solidFill>
              </a:rPr>
              <a:t> 2018</a:t>
            </a:r>
            <a:endParaRPr lang="LID4096" b="1" dirty="0">
              <a:solidFill>
                <a:schemeClr val="bg1"/>
              </a:solidFill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8EB8B426-A50C-4116-AEB7-B824AE96251D}"/>
              </a:ext>
            </a:extLst>
          </p:cNvPr>
          <p:cNvSpPr txBox="1"/>
          <p:nvPr/>
        </p:nvSpPr>
        <p:spPr>
          <a:xfrm>
            <a:off x="6713001" y="1768043"/>
            <a:ext cx="2370039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More flexible than </a:t>
            </a:r>
            <a:r>
              <a:rPr lang="en-US" dirty="0" err="1">
                <a:solidFill>
                  <a:schemeClr val="bg1"/>
                </a:solidFill>
              </a:rPr>
              <a:t>TrueNorth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On-chip learning</a:t>
            </a:r>
          </a:p>
          <a:p>
            <a:r>
              <a:rPr lang="en-US" dirty="0">
                <a:solidFill>
                  <a:schemeClr val="bg1"/>
                </a:solidFill>
              </a:rPr>
              <a:t>Spiking Neural Networks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14 nm </a:t>
            </a:r>
            <a:r>
              <a:rPr lang="en-US" dirty="0" err="1">
                <a:solidFill>
                  <a:schemeClr val="bg1"/>
                </a:solidFill>
              </a:rPr>
              <a:t>FinFet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128 cores </a:t>
            </a:r>
          </a:p>
          <a:p>
            <a:r>
              <a:rPr lang="en-US" dirty="0">
                <a:solidFill>
                  <a:schemeClr val="bg1"/>
                </a:solidFill>
              </a:rPr>
              <a:t>1024 neurons/core -&gt; 131K tot</a:t>
            </a:r>
          </a:p>
          <a:p>
            <a:r>
              <a:rPr lang="en-US" dirty="0">
                <a:solidFill>
                  <a:schemeClr val="bg1"/>
                </a:solidFill>
              </a:rPr>
              <a:t>1M synapses/core -&gt; 128M tot</a:t>
            </a:r>
          </a:p>
          <a:p>
            <a:r>
              <a:rPr lang="en-US" dirty="0">
                <a:solidFill>
                  <a:schemeClr val="bg1"/>
                </a:solidFill>
              </a:rPr>
              <a:t>60 square millimeters area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E1E6EFC2-5ABB-4B4D-9861-CDB0670F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71" y="1083312"/>
            <a:ext cx="600066" cy="39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A6FC13C-15E6-4F88-91E3-59161006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79" y="1083312"/>
            <a:ext cx="2535441" cy="246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90BED-3268-47FA-92EE-B9AB32A62779}"/>
              </a:ext>
            </a:extLst>
          </p:cNvPr>
          <p:cNvSpPr txBox="1"/>
          <p:nvPr/>
        </p:nvSpPr>
        <p:spPr>
          <a:xfrm>
            <a:off x="3224107" y="1789923"/>
            <a:ext cx="209973" cy="507550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endParaRPr lang="LID4096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D67E4E-0E67-45A0-B8C6-367FC154FCF5}"/>
              </a:ext>
            </a:extLst>
          </p:cNvPr>
          <p:cNvCxnSpPr/>
          <p:nvPr/>
        </p:nvCxnSpPr>
        <p:spPr>
          <a:xfrm flipV="1">
            <a:off x="3305387" y="1031558"/>
            <a:ext cx="430591" cy="73648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DD229C-D18B-4A36-B322-686B5670615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329094" y="2297473"/>
            <a:ext cx="406884" cy="12632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13BFD2C-3188-4468-9AC3-BCBE140C6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259" y="1023367"/>
            <a:ext cx="1286336" cy="25853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36FD938-CE2A-4679-B717-8F894948822F}"/>
              </a:ext>
            </a:extLst>
          </p:cNvPr>
          <p:cNvSpPr txBox="1"/>
          <p:nvPr/>
        </p:nvSpPr>
        <p:spPr>
          <a:xfrm>
            <a:off x="3735978" y="1023367"/>
            <a:ext cx="1309390" cy="2585323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LID4096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650B601-46C9-49E2-8FCC-781DF9DD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68400"/>
            <a:ext cx="7042149" cy="576000"/>
          </a:xfrm>
        </p:spPr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72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835C7A-17EB-40E4-BCFE-9A382C104CEC}"/>
              </a:ext>
            </a:extLst>
          </p:cNvPr>
          <p:cNvSpPr/>
          <p:nvPr/>
        </p:nvSpPr>
        <p:spPr>
          <a:xfrm>
            <a:off x="851447" y="941493"/>
            <a:ext cx="8231593" cy="27093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5D98B-FAF8-4EF1-BD38-22D1CDD2D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31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CF96B4-6CE4-405B-9A25-4F8C66A7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Neuromorphic computing</a:t>
            </a:r>
            <a:endParaRPr lang="en-GB" sz="27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146419-628A-44CD-A533-04C86A6DA61F}"/>
              </a:ext>
            </a:extLst>
          </p:cNvPr>
          <p:cNvSpPr txBox="1"/>
          <p:nvPr/>
        </p:nvSpPr>
        <p:spPr>
          <a:xfrm>
            <a:off x="201824" y="515630"/>
            <a:ext cx="3493294" cy="3385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Digital neuromorphic hardware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9AA978ED-E1F9-4D54-B166-B688FF9BD739}"/>
              </a:ext>
            </a:extLst>
          </p:cNvPr>
          <p:cNvSpPr txBox="1"/>
          <p:nvPr/>
        </p:nvSpPr>
        <p:spPr>
          <a:xfrm>
            <a:off x="6713001" y="1509175"/>
            <a:ext cx="10102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Loihi2 2021</a:t>
            </a:r>
            <a:endParaRPr lang="LID4096" b="1" dirty="0">
              <a:solidFill>
                <a:schemeClr val="bg1"/>
              </a:solidFill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8EB8B426-A50C-4116-AEB7-B824AE96251D}"/>
              </a:ext>
            </a:extLst>
          </p:cNvPr>
          <p:cNvSpPr txBox="1"/>
          <p:nvPr/>
        </p:nvSpPr>
        <p:spPr>
          <a:xfrm>
            <a:off x="6570023" y="1757930"/>
            <a:ext cx="257898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Flexible on-chip learning</a:t>
            </a:r>
          </a:p>
          <a:p>
            <a:r>
              <a:rPr lang="en-US" dirty="0">
                <a:solidFill>
                  <a:schemeClr val="bg1"/>
                </a:solidFill>
              </a:rPr>
              <a:t>Spiking Neural Networks</a:t>
            </a:r>
          </a:p>
          <a:p>
            <a:r>
              <a:rPr lang="en-US" dirty="0">
                <a:solidFill>
                  <a:schemeClr val="bg1"/>
                </a:solidFill>
              </a:rPr>
              <a:t>Graded spike values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4 nm </a:t>
            </a:r>
          </a:p>
          <a:p>
            <a:r>
              <a:rPr lang="en-US" dirty="0">
                <a:solidFill>
                  <a:schemeClr val="bg1"/>
                </a:solidFill>
              </a:rPr>
              <a:t>128 cores </a:t>
            </a:r>
          </a:p>
          <a:p>
            <a:r>
              <a:rPr lang="en-US" dirty="0">
                <a:solidFill>
                  <a:schemeClr val="bg1"/>
                </a:solidFill>
              </a:rPr>
              <a:t>8092 neurons/core -&gt; 1 Million tot</a:t>
            </a:r>
          </a:p>
          <a:p>
            <a:r>
              <a:rPr lang="en-US" dirty="0">
                <a:solidFill>
                  <a:schemeClr val="bg1"/>
                </a:solidFill>
              </a:rPr>
              <a:t>1M synapses/core -&gt; 120M tot</a:t>
            </a:r>
          </a:p>
          <a:p>
            <a:r>
              <a:rPr lang="en-US" dirty="0">
                <a:solidFill>
                  <a:schemeClr val="bg1"/>
                </a:solidFill>
              </a:rPr>
              <a:t>31 square millimeters area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E1E6EFC2-5ABB-4B4D-9861-CDB0670F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71" y="1083312"/>
            <a:ext cx="600066" cy="39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81FE43-33C3-4602-9C9B-CAF6C93F6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058" y="1083312"/>
            <a:ext cx="2278026" cy="2221525"/>
          </a:xfrm>
          <a:prstGeom prst="rect">
            <a:avLst/>
          </a:prstGeom>
        </p:spPr>
      </p:pic>
      <p:pic>
        <p:nvPicPr>
          <p:cNvPr id="5124" name="Picture 4" descr="Intel rolls out second-gen Loihi neuromorphic chip with big results in  optimization problems | ZDNet">
            <a:extLst>
              <a:ext uri="{FF2B5EF4-FFF2-40B4-BE49-F238E27FC236}">
                <a16:creationId xmlns:a16="http://schemas.microsoft.com/office/drawing/2014/main" id="{27CED083-8DEE-4EE9-B975-04AEA3A29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45" y="1043403"/>
            <a:ext cx="2017987" cy="257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45DF04D-47CA-4BA5-BD9D-6D03610B9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234" y="1363262"/>
            <a:ext cx="1325870" cy="139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088989E-01B2-48DC-B8F2-300BDC061939}"/>
              </a:ext>
            </a:extLst>
          </p:cNvPr>
          <p:cNvSpPr txBox="1"/>
          <p:nvPr/>
        </p:nvSpPr>
        <p:spPr>
          <a:xfrm>
            <a:off x="2005138" y="1845953"/>
            <a:ext cx="547102" cy="558580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endParaRPr lang="LID4096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72408C-4B09-4E95-8C2C-B13CF08F4D5C}"/>
              </a:ext>
            </a:extLst>
          </p:cNvPr>
          <p:cNvSpPr txBox="1"/>
          <p:nvPr/>
        </p:nvSpPr>
        <p:spPr>
          <a:xfrm>
            <a:off x="2713234" y="1363261"/>
            <a:ext cx="1309891" cy="1399871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endParaRPr lang="LID4096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8E75AA-E181-4C57-B4A0-69E901741DD4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2278689" y="1363261"/>
            <a:ext cx="434545" cy="48269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ED6713-8898-4198-8F60-4319A0FA4258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2278689" y="2404533"/>
            <a:ext cx="434545" cy="33443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E7E0617A-C34F-477E-9651-D8CC96A2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68400"/>
            <a:ext cx="7042149" cy="576000"/>
          </a:xfrm>
        </p:spPr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11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1083B608-FABC-4CD8-A8DC-93086D4A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4426" y="4568400"/>
            <a:ext cx="7042149" cy="576000"/>
          </a:xfrm>
        </p:spPr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835C7A-17EB-40E4-BCFE-9A382C104CEC}"/>
              </a:ext>
            </a:extLst>
          </p:cNvPr>
          <p:cNvSpPr/>
          <p:nvPr/>
        </p:nvSpPr>
        <p:spPr>
          <a:xfrm>
            <a:off x="851447" y="941493"/>
            <a:ext cx="8231593" cy="27093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5D98B-FAF8-4EF1-BD38-22D1CDD2D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32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CF96B4-6CE4-405B-9A25-4F8C66A7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Neuromorphic computing</a:t>
            </a:r>
            <a:endParaRPr lang="en-GB" sz="27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146419-628A-44CD-A533-04C86A6DA61F}"/>
              </a:ext>
            </a:extLst>
          </p:cNvPr>
          <p:cNvSpPr txBox="1"/>
          <p:nvPr/>
        </p:nvSpPr>
        <p:spPr>
          <a:xfrm>
            <a:off x="201824" y="515630"/>
            <a:ext cx="3493294" cy="3385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Digital neuromorphic hardware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9AA978ED-E1F9-4D54-B166-B688FF9BD739}"/>
              </a:ext>
            </a:extLst>
          </p:cNvPr>
          <p:cNvSpPr txBox="1"/>
          <p:nvPr/>
        </p:nvSpPr>
        <p:spPr>
          <a:xfrm>
            <a:off x="7146362" y="3193747"/>
            <a:ext cx="10102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Loihi2 2021</a:t>
            </a:r>
            <a:endParaRPr lang="LID4096" b="1" dirty="0">
              <a:solidFill>
                <a:schemeClr val="bg1"/>
              </a:solidFill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E1E6EFC2-5ABB-4B4D-9861-CDB0670F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32" y="2767884"/>
            <a:ext cx="600066" cy="39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4B647D5-8EE5-4B47-BF77-CFF7FF18CD38}"/>
              </a:ext>
            </a:extLst>
          </p:cNvPr>
          <p:cNvSpPr txBox="1"/>
          <p:nvPr/>
        </p:nvSpPr>
        <p:spPr>
          <a:xfrm>
            <a:off x="851446" y="3740763"/>
            <a:ext cx="8231593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Global Asynchronous Local Synchronous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(GALS) – extremely scalable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Event-Driven Processing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– power consumption depends on activity (spikes or events)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Near Memory Computing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 memory hierarchy (reduce data movement)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Scalable connectivity interfaces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– network on chip with routers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D380ED-33D9-4B12-BEC1-B57C85B565AA}"/>
              </a:ext>
            </a:extLst>
          </p:cNvPr>
          <p:cNvSpPr txBox="1"/>
          <p:nvPr/>
        </p:nvSpPr>
        <p:spPr>
          <a:xfrm>
            <a:off x="5886451" y="532030"/>
            <a:ext cx="3055726" cy="3385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And many more... GML (Orlando)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527902-D3E9-488A-8943-9C08A695C120}"/>
              </a:ext>
            </a:extLst>
          </p:cNvPr>
          <p:cNvSpPr txBox="1"/>
          <p:nvPr/>
        </p:nvSpPr>
        <p:spPr>
          <a:xfrm>
            <a:off x="4440714" y="3171167"/>
            <a:ext cx="9220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Loihi</a:t>
            </a:r>
            <a:r>
              <a:rPr lang="en-US" b="1" dirty="0">
                <a:solidFill>
                  <a:schemeClr val="bg1"/>
                </a:solidFill>
              </a:rPr>
              <a:t> 2018</a:t>
            </a:r>
            <a:endParaRPr lang="LID4096" b="1" dirty="0">
              <a:solidFill>
                <a:schemeClr val="bg1"/>
              </a:solidFill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3AA13DC8-063E-4CC2-B00C-E7C2CFB3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84" y="2745304"/>
            <a:ext cx="600066" cy="39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CDA4022F-27F4-4869-97BC-3C53F1975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78" y="2793808"/>
            <a:ext cx="862485" cy="3255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10B144-0CD6-4A43-830B-8253F7277280}"/>
              </a:ext>
            </a:extLst>
          </p:cNvPr>
          <p:cNvSpPr txBox="1"/>
          <p:nvPr/>
        </p:nvSpPr>
        <p:spPr>
          <a:xfrm>
            <a:off x="1508151" y="3141194"/>
            <a:ext cx="13024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TrueNorth</a:t>
            </a:r>
            <a:r>
              <a:rPr lang="en-US" b="1" dirty="0">
                <a:solidFill>
                  <a:schemeClr val="bg1"/>
                </a:solidFill>
              </a:rPr>
              <a:t> 2014</a:t>
            </a:r>
            <a:endParaRPr lang="LID4096" b="1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17D6693-55A5-4586-9503-8322F5950A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3" y="1086140"/>
            <a:ext cx="1642320" cy="732245"/>
          </a:xfrm>
          <a:prstGeom prst="rect">
            <a:avLst/>
          </a:prstGeom>
        </p:spPr>
      </p:pic>
      <p:pic>
        <p:nvPicPr>
          <p:cNvPr id="6148" name="Picture 4" descr="Drone Likely First to Receive Neuromorphic Computing Under U.S. Air Force  Effort - Aviation Today">
            <a:extLst>
              <a:ext uri="{FF2B5EF4-FFF2-40B4-BE49-F238E27FC236}">
                <a16:creationId xmlns:a16="http://schemas.microsoft.com/office/drawing/2014/main" id="{6715A8EA-B0BC-4233-9F90-42E1FF01F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19" y="1689981"/>
            <a:ext cx="1474868" cy="9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1588C16C-0023-4B24-9EFF-F7D004978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78" y="1087675"/>
            <a:ext cx="1099495" cy="106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ntel Announces Neuromorphic Research Progress | Intel Newsroom">
            <a:extLst>
              <a:ext uri="{FF2B5EF4-FFF2-40B4-BE49-F238E27FC236}">
                <a16:creationId xmlns:a16="http://schemas.microsoft.com/office/drawing/2014/main" id="{6C28FCBC-C28F-4B9B-BDD5-8F89F6D4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231" y="1725636"/>
            <a:ext cx="1817545" cy="90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ntel Loihi 2 features a million neurons, uses Intel 4 process - CPU - News  - HEXUS.net">
            <a:extLst>
              <a:ext uri="{FF2B5EF4-FFF2-40B4-BE49-F238E27FC236}">
                <a16:creationId xmlns:a16="http://schemas.microsoft.com/office/drawing/2014/main" id="{C9043230-925D-4BC9-8E95-94C88E0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07" y="1655033"/>
            <a:ext cx="1951353" cy="90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30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4EC8B-010D-4313-99FD-6FA21D34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9424-9CCE-4242-B88E-519462B1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33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43DDB-8C24-4D29-91BD-929F138E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400" b="1">
                <a:latin typeface="Arial" panose="020B0604020202020204" pitchFamily="34" charset="0"/>
              </a:rPr>
              <a:t>Digital Neuromorphic processors: </a:t>
            </a:r>
            <a:r>
              <a:rPr lang="en-US" sz="2400" b="1" err="1">
                <a:latin typeface="Arial" panose="020B0604020202020204" pitchFamily="34" charset="0"/>
              </a:rPr>
              <a:t>TrueNorth</a:t>
            </a:r>
            <a:endParaRPr lang="en-GB" sz="27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02F35-56AB-46CE-A115-6BC4AD1618F8}"/>
              </a:ext>
            </a:extLst>
          </p:cNvPr>
          <p:cNvSpPr txBox="1"/>
          <p:nvPr/>
        </p:nvSpPr>
        <p:spPr>
          <a:xfrm>
            <a:off x="6905627" y="4236061"/>
            <a:ext cx="223837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effectLst/>
                <a:latin typeface="Arial" panose="020B0604020202020204" pitchFamily="34" charset="0"/>
              </a:rPr>
              <a:t>[</a:t>
            </a:r>
            <a:r>
              <a:rPr lang="en-US" b="0" i="0" err="1">
                <a:effectLst/>
                <a:latin typeface="Arial" panose="020B0604020202020204" pitchFamily="34" charset="0"/>
              </a:rPr>
              <a:t>Akopyan</a:t>
            </a:r>
            <a:r>
              <a:rPr lang="en-US" b="0" i="0">
                <a:effectLst/>
                <a:latin typeface="Arial" panose="020B0604020202020204" pitchFamily="34" charset="0"/>
              </a:rPr>
              <a:t> et a et al. 2015]</a:t>
            </a:r>
            <a:endParaRPr lang="LID409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282555-95D4-4F89-929C-577A61949CF5}"/>
              </a:ext>
            </a:extLst>
          </p:cNvPr>
          <p:cNvSpPr txBox="1"/>
          <p:nvPr/>
        </p:nvSpPr>
        <p:spPr>
          <a:xfrm>
            <a:off x="101891" y="2957309"/>
            <a:ext cx="8753475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0" i="0" dirty="0">
                <a:effectLst/>
                <a:latin typeface="Arial" panose="020B0604020202020204" pitchFamily="34" charset="0"/>
              </a:rPr>
              <a:t>Neurosynaptic </a:t>
            </a:r>
            <a:r>
              <a:rPr lang="en-US" sz="1500" b="1" i="0" dirty="0">
                <a:effectLst/>
                <a:latin typeface="Arial" panose="020B0604020202020204" pitchFamily="34" charset="0"/>
              </a:rPr>
              <a:t>cores operate in parallel</a:t>
            </a:r>
            <a:r>
              <a:rPr lang="en-US" sz="1500" b="0" i="0" dirty="0">
                <a:effectLst/>
                <a:latin typeface="Arial" panose="020B0604020202020204" pitchFamily="34" charset="0"/>
              </a:rPr>
              <a:t>, and are governed by spike generation/transmission/delivery (event-driven data generation)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i="0" dirty="0">
                <a:effectLst/>
                <a:latin typeface="Arial" panose="020B0604020202020204" pitchFamily="34" charset="0"/>
              </a:rPr>
              <a:t>No need of a uniform clock </a:t>
            </a:r>
            <a:r>
              <a:rPr lang="en-US" sz="1500" b="0" i="0" dirty="0">
                <a:effectLst/>
                <a:latin typeface="Arial" panose="020B0604020202020204" pitchFamily="34" charset="0"/>
              </a:rPr>
              <a:t>distribution network (consume dynamic power even when not needed)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i="0" dirty="0">
                <a:effectLst/>
                <a:latin typeface="Arial" panose="020B0604020202020204" pitchFamily="34" charset="0"/>
              </a:rPr>
              <a:t>Asynchronous design </a:t>
            </a:r>
            <a:r>
              <a:rPr lang="en-US" sz="1500" b="0" i="0" dirty="0">
                <a:effectLst/>
                <a:latin typeface="Arial" panose="020B0604020202020204" pitchFamily="34" charset="0"/>
              </a:rPr>
              <a:t>relies on </a:t>
            </a:r>
            <a:r>
              <a:rPr lang="en-US" sz="1500" b="1" i="0" dirty="0">
                <a:effectLst/>
                <a:latin typeface="Arial" panose="020B0604020202020204" pitchFamily="34" charset="0"/>
              </a:rPr>
              <a:t>req/ack cycles </a:t>
            </a:r>
            <a:r>
              <a:rPr lang="en-US" sz="1500" b="0" i="0" dirty="0">
                <a:effectLst/>
                <a:latin typeface="Arial" panose="020B0604020202020204" pitchFamily="34" charset="0"/>
              </a:rPr>
              <a:t>(naturally data-driven)</a:t>
            </a:r>
            <a:endParaRPr lang="LID4096" sz="1500" dirty="0"/>
          </a:p>
        </p:txBody>
      </p:sp>
      <p:pic>
        <p:nvPicPr>
          <p:cNvPr id="6148" name="Picture 4" descr="Asynchronous Circuit and System Design Group Asynchronous Open-Source DLX  Processor (ASPIDA) ASPIDA DLX Processor FAQ The ASPIDA DLX Processor  implements an asynchronous IP of the DLX Instruction Set Architecture (ISA)  with incorporated ...">
            <a:extLst>
              <a:ext uri="{FF2B5EF4-FFF2-40B4-BE49-F238E27FC236}">
                <a16:creationId xmlns:a16="http://schemas.microsoft.com/office/drawing/2014/main" id="{AEFA876E-2EE2-42B8-95B1-4E838AE4E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6" y="531759"/>
            <a:ext cx="6976746" cy="225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57225B-0685-407E-B02B-2BAB3D25E6AB}"/>
              </a:ext>
            </a:extLst>
          </p:cNvPr>
          <p:cNvSpPr txBox="1"/>
          <p:nvPr/>
        </p:nvSpPr>
        <p:spPr>
          <a:xfrm>
            <a:off x="6869403" y="2469765"/>
            <a:ext cx="1985963" cy="71558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Data transfer relies on req/ack cycles, no need for global uniform clock!</a:t>
            </a:r>
            <a:endParaRPr lang="LID409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62AC1-7CAF-451D-A82D-704FC5B00247}"/>
              </a:ext>
            </a:extLst>
          </p:cNvPr>
          <p:cNvSpPr txBox="1"/>
          <p:nvPr/>
        </p:nvSpPr>
        <p:spPr>
          <a:xfrm>
            <a:off x="84907" y="1436387"/>
            <a:ext cx="850610" cy="3000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SENDER</a:t>
            </a:r>
            <a:endParaRPr lang="LID4096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084630-68AB-44DD-ABEF-E2B6287DB210}"/>
              </a:ext>
            </a:extLst>
          </p:cNvPr>
          <p:cNvSpPr txBox="1"/>
          <p:nvPr/>
        </p:nvSpPr>
        <p:spPr>
          <a:xfrm>
            <a:off x="101891" y="2357144"/>
            <a:ext cx="920919" cy="3000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RECEIVER</a:t>
            </a:r>
            <a:endParaRPr lang="LID4096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E8B92-10BF-4387-917A-9F96F46FE5BB}"/>
              </a:ext>
            </a:extLst>
          </p:cNvPr>
          <p:cNvSpPr txBox="1"/>
          <p:nvPr/>
        </p:nvSpPr>
        <p:spPr>
          <a:xfrm>
            <a:off x="84907" y="742492"/>
            <a:ext cx="850610" cy="3000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DATA</a:t>
            </a:r>
            <a:endParaRPr lang="LID4096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669E63-707E-4BA1-ACF5-125F3078C1EF}"/>
              </a:ext>
            </a:extLst>
          </p:cNvPr>
          <p:cNvSpPr txBox="1"/>
          <p:nvPr/>
        </p:nvSpPr>
        <p:spPr>
          <a:xfrm>
            <a:off x="4727719" y="397846"/>
            <a:ext cx="4283367" cy="3000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TrueNorth</a:t>
            </a:r>
            <a:r>
              <a:rPr lang="en-US" b="1" dirty="0"/>
              <a:t>: </a:t>
            </a:r>
            <a:r>
              <a:rPr lang="en-US" b="1" dirty="0" err="1"/>
              <a:t>Asychronous</a:t>
            </a:r>
            <a:r>
              <a:rPr lang="en-US" b="1" dirty="0"/>
              <a:t> communication for scalability</a:t>
            </a:r>
            <a:endParaRPr lang="LID4096" b="1" dirty="0"/>
          </a:p>
        </p:txBody>
      </p:sp>
    </p:spTree>
    <p:extLst>
      <p:ext uri="{BB962C8B-B14F-4D97-AF65-F5344CB8AC3E}">
        <p14:creationId xmlns:p14="http://schemas.microsoft.com/office/powerpoint/2010/main" val="18539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4EC8B-010D-4313-99FD-6FA21D34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9424-9CCE-4242-B88E-519462B1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34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43DDB-8C24-4D29-91BD-929F138E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</a:rPr>
              <a:t>Digital Neuromorphic processors: </a:t>
            </a:r>
            <a:r>
              <a:rPr lang="en-US" sz="2400" b="1" dirty="0" err="1">
                <a:latin typeface="Arial" panose="020B0604020202020204" pitchFamily="34" charset="0"/>
              </a:rPr>
              <a:t>TrueNorth</a:t>
            </a:r>
            <a:endParaRPr lang="en-GB" sz="27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6015A02-AF38-46CB-A15B-EF39C23DA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59" y="919680"/>
            <a:ext cx="4846141" cy="3335948"/>
          </a:xfrm>
          <a:prstGeom prst="rect">
            <a:avLst/>
          </a:prstGeom>
        </p:spPr>
      </p:pic>
      <p:pic>
        <p:nvPicPr>
          <p:cNvPr id="12" name="Content Placeholder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386B98E-E1C7-46BE-946F-CD3AD0526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171"/>
            <a:ext cx="4167460" cy="33880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F02F35-56AB-46CE-A115-6BC4AD1618F8}"/>
              </a:ext>
            </a:extLst>
          </p:cNvPr>
          <p:cNvSpPr txBox="1"/>
          <p:nvPr/>
        </p:nvSpPr>
        <p:spPr>
          <a:xfrm>
            <a:off x="7034214" y="4230279"/>
            <a:ext cx="210978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[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Merolla</a:t>
            </a:r>
            <a:r>
              <a:rPr lang="en-US" b="0" i="0" dirty="0">
                <a:effectLst/>
                <a:latin typeface="Arial" panose="020B0604020202020204" pitchFamily="34" charset="0"/>
              </a:rPr>
              <a:t> P.A. et al. 2014]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E07F4F-A325-4056-B81C-C4268022FCED}"/>
              </a:ext>
            </a:extLst>
          </p:cNvPr>
          <p:cNvSpPr txBox="1"/>
          <p:nvPr/>
        </p:nvSpPr>
        <p:spPr>
          <a:xfrm>
            <a:off x="4579245" y="528320"/>
            <a:ext cx="4283367" cy="3000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TrueNorth</a:t>
            </a:r>
            <a:r>
              <a:rPr lang="en-US" b="1" dirty="0"/>
              <a:t>: Asynchronous communication for scalability</a:t>
            </a:r>
            <a:endParaRPr lang="LID4096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3F27A3-0621-4AF6-B122-06C55835697C}"/>
              </a:ext>
            </a:extLst>
          </p:cNvPr>
          <p:cNvSpPr txBox="1"/>
          <p:nvPr/>
        </p:nvSpPr>
        <p:spPr>
          <a:xfrm>
            <a:off x="241582" y="528320"/>
            <a:ext cx="3684296" cy="5078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TrueNorth</a:t>
            </a:r>
            <a:r>
              <a:rPr lang="en-US" b="1" dirty="0"/>
              <a:t>: neurosynaptic core is a crossbar array of fully-connected neurons.</a:t>
            </a:r>
            <a:endParaRPr lang="LID4096" b="1" dirty="0"/>
          </a:p>
        </p:txBody>
      </p:sp>
    </p:spTree>
    <p:extLst>
      <p:ext uri="{BB962C8B-B14F-4D97-AF65-F5344CB8AC3E}">
        <p14:creationId xmlns:p14="http://schemas.microsoft.com/office/powerpoint/2010/main" val="314123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4EC8B-010D-4313-99FD-6FA21D34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9424-9CCE-4242-B88E-519462B1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35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43DDB-8C24-4D29-91BD-929F138E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pPr algn="l"/>
            <a:r>
              <a:rPr lang="en-US" sz="2800" b="1">
                <a:latin typeface="Arial" panose="020B0604020202020204" pitchFamily="34" charset="0"/>
              </a:rPr>
              <a:t>Digital Neuromorphic processors: </a:t>
            </a:r>
            <a:r>
              <a:rPr lang="en-US" sz="2800" b="1" err="1">
                <a:latin typeface="Arial" panose="020B0604020202020204" pitchFamily="34" charset="0"/>
              </a:rPr>
              <a:t>TrueNorth</a:t>
            </a:r>
            <a:endParaRPr lang="LID4096" sz="2800"/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D533CADD-63B1-4A8A-A632-6A3DF03E7C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3" y="779949"/>
            <a:ext cx="8747522" cy="28142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D532D0-B1AE-49D3-8F75-72CC3E08C260}"/>
              </a:ext>
            </a:extLst>
          </p:cNvPr>
          <p:cNvSpPr txBox="1"/>
          <p:nvPr/>
        </p:nvSpPr>
        <p:spPr>
          <a:xfrm>
            <a:off x="0" y="3651936"/>
            <a:ext cx="9001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Dual </a:t>
            </a:r>
            <a:r>
              <a:rPr lang="en-US" b="1" i="0" dirty="0">
                <a:effectLst/>
                <a:latin typeface="Arial" panose="020B0604020202020204" pitchFamily="34" charset="0"/>
              </a:rPr>
              <a:t>stochastic</a:t>
            </a:r>
            <a:r>
              <a:rPr lang="en-US" b="0" i="0" dirty="0">
                <a:effectLst/>
                <a:latin typeface="Arial" panose="020B0604020202020204" pitchFamily="34" charset="0"/>
              </a:rPr>
              <a:t> and </a:t>
            </a:r>
            <a:r>
              <a:rPr lang="en-US" b="1" i="0" dirty="0">
                <a:effectLst/>
                <a:latin typeface="Arial" panose="020B0604020202020204" pitchFamily="34" charset="0"/>
              </a:rPr>
              <a:t>deterministic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1" i="0" dirty="0">
                <a:effectLst/>
                <a:latin typeface="Arial" panose="020B0604020202020204" pitchFamily="34" charset="0"/>
              </a:rPr>
              <a:t>neuron</a:t>
            </a:r>
            <a:r>
              <a:rPr lang="en-US" b="0" i="0" dirty="0">
                <a:effectLst/>
                <a:latin typeface="Arial" panose="020B0604020202020204" pitchFamily="34" charset="0"/>
              </a:rPr>
              <a:t> based on an integrate-and-fire neuron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Arial" panose="020B0604020202020204" pitchFamily="34" charset="0"/>
              </a:rPr>
              <a:t>Time-division multiplexing </a:t>
            </a:r>
            <a:r>
              <a:rPr lang="en-US" b="0" i="0" dirty="0">
                <a:effectLst/>
                <a:latin typeface="Arial" panose="020B0604020202020204" pitchFamily="34" charset="0"/>
              </a:rPr>
              <a:t>to compute 256 logical neurons with one circuit.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The </a:t>
            </a:r>
            <a:r>
              <a:rPr lang="en-US" b="1" i="0" dirty="0">
                <a:effectLst/>
                <a:latin typeface="Arial" panose="020B0604020202020204" pitchFamily="34" charset="0"/>
              </a:rPr>
              <a:t>SRAM stores </a:t>
            </a:r>
            <a:r>
              <a:rPr lang="en-US" b="0" i="0" dirty="0">
                <a:effectLst/>
                <a:latin typeface="Arial" panose="020B0604020202020204" pitchFamily="34" charset="0"/>
              </a:rPr>
              <a:t>the synaptic connectivity, weight values, the leak, the threshold, the configuration parameters, and the membrane potential state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98365-6B46-4931-BFE1-E179B93D955D}"/>
              </a:ext>
            </a:extLst>
          </p:cNvPr>
          <p:cNvSpPr txBox="1"/>
          <p:nvPr/>
        </p:nvSpPr>
        <p:spPr>
          <a:xfrm>
            <a:off x="261687" y="498258"/>
            <a:ext cx="2374358" cy="3000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TrueNorth</a:t>
            </a:r>
            <a:r>
              <a:rPr lang="en-US" b="1" dirty="0"/>
              <a:t>: digital LIF Neuron</a:t>
            </a:r>
            <a:endParaRPr lang="LID4096" b="1" dirty="0"/>
          </a:p>
        </p:txBody>
      </p:sp>
    </p:spTree>
    <p:extLst>
      <p:ext uri="{BB962C8B-B14F-4D97-AF65-F5344CB8AC3E}">
        <p14:creationId xmlns:p14="http://schemas.microsoft.com/office/powerpoint/2010/main" val="20397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4EC8B-010D-4313-99FD-6FA21D34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9424-9CCE-4242-B88E-519462B1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36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43DDB-8C24-4D29-91BD-929F138E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pPr algn="l"/>
            <a:r>
              <a:rPr lang="en-US" sz="2800" b="1">
                <a:latin typeface="Arial" panose="020B0604020202020204" pitchFamily="34" charset="0"/>
              </a:rPr>
              <a:t>Digital Neuromorphic processors: </a:t>
            </a:r>
            <a:r>
              <a:rPr lang="en-US" sz="2800" b="1" err="1">
                <a:latin typeface="Arial" panose="020B0604020202020204" pitchFamily="34" charset="0"/>
              </a:rPr>
              <a:t>TrueNorth</a:t>
            </a:r>
            <a:endParaRPr lang="LID4096" sz="280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9941EE7-874D-4764-B33C-AF213AC1C6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21" y="457380"/>
            <a:ext cx="2251367" cy="4071620"/>
          </a:xfrm>
          <a:prstGeom prst="rect">
            <a:avLst/>
          </a:prstGeom>
        </p:spPr>
      </p:pic>
      <p:pic>
        <p:nvPicPr>
          <p:cNvPr id="18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F73CC3-B1C5-48D2-8665-EAFB15C6A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71" y="399850"/>
            <a:ext cx="3403158" cy="2488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6D2B66-F939-4903-A07C-9BD988660510}"/>
              </a:ext>
            </a:extLst>
          </p:cNvPr>
          <p:cNvSpPr txBox="1"/>
          <p:nvPr/>
        </p:nvSpPr>
        <p:spPr>
          <a:xfrm>
            <a:off x="3670948" y="3104604"/>
            <a:ext cx="4622946" cy="13849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Bio-inspired SNN combines detector for changes (“where path”) with a low-resolution classification (“what path”)</a:t>
            </a:r>
          </a:p>
          <a:p>
            <a:endParaRPr lang="en-US" sz="1400" dirty="0"/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 consumption</a:t>
            </a:r>
          </a:p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Leak: 42mW (0.70 V, 0 Hz firing rate)                       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323mW (1.05 V, 200 Hz firing rate, 256 synapses/neuron) </a:t>
            </a:r>
            <a:endParaRPr lang="en-US" sz="1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140C42-20D4-4ED8-A11D-7F3B01726443}"/>
              </a:ext>
            </a:extLst>
          </p:cNvPr>
          <p:cNvCxnSpPr/>
          <p:nvPr/>
        </p:nvCxnSpPr>
        <p:spPr>
          <a:xfrm flipH="1" flipV="1">
            <a:off x="3486150" y="2264624"/>
            <a:ext cx="842963" cy="8399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042B72-B591-4D7F-8EA0-E8C87B78740F}"/>
              </a:ext>
            </a:extLst>
          </p:cNvPr>
          <p:cNvSpPr txBox="1"/>
          <p:nvPr/>
        </p:nvSpPr>
        <p:spPr>
          <a:xfrm>
            <a:off x="65610" y="4307719"/>
            <a:ext cx="1695702" cy="3000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TRUENORTH: DEMO</a:t>
            </a:r>
            <a:endParaRPr lang="LID4096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334660-D833-40B3-BCBF-5EDACBCB5EC1}"/>
              </a:ext>
            </a:extLst>
          </p:cNvPr>
          <p:cNvSpPr txBox="1"/>
          <p:nvPr/>
        </p:nvSpPr>
        <p:spPr>
          <a:xfrm>
            <a:off x="0" y="4029596"/>
            <a:ext cx="21097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effectLst/>
                <a:latin typeface="Arial" panose="020B0604020202020204" pitchFamily="34" charset="0"/>
              </a:rPr>
              <a:t>[</a:t>
            </a:r>
            <a:r>
              <a:rPr lang="en-US" sz="1000" b="0" i="0" dirty="0" err="1">
                <a:effectLst/>
                <a:latin typeface="Arial" panose="020B0604020202020204" pitchFamily="34" charset="0"/>
              </a:rPr>
              <a:t>Merolla</a:t>
            </a:r>
            <a:r>
              <a:rPr lang="en-US" sz="1000" b="0" i="0" dirty="0">
                <a:effectLst/>
                <a:latin typeface="Arial" panose="020B0604020202020204" pitchFamily="34" charset="0"/>
              </a:rPr>
              <a:t> P.A. et al. 2014]</a:t>
            </a:r>
            <a:endParaRPr lang="LID4096" sz="1000" dirty="0"/>
          </a:p>
        </p:txBody>
      </p:sp>
    </p:spTree>
    <p:extLst>
      <p:ext uri="{BB962C8B-B14F-4D97-AF65-F5344CB8AC3E}">
        <p14:creationId xmlns:p14="http://schemas.microsoft.com/office/powerpoint/2010/main" val="8543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4EC8B-010D-4313-99FD-6FA21D34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9424-9CCE-4242-B88E-519462B1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37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43DDB-8C24-4D29-91BD-929F138E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pPr algn="l"/>
            <a:r>
              <a:rPr lang="en-US" sz="2800" b="1">
                <a:latin typeface="Arial" panose="020B0604020202020204" pitchFamily="34" charset="0"/>
              </a:rPr>
              <a:t>Digital Neuromorphic processors: Intel </a:t>
            </a:r>
            <a:r>
              <a:rPr lang="en-US" sz="2800" b="1" err="1">
                <a:latin typeface="Arial" panose="020B0604020202020204" pitchFamily="34" charset="0"/>
              </a:rPr>
              <a:t>Loihi</a:t>
            </a:r>
            <a:endParaRPr lang="LID4096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FF2A10-A1EC-4143-9A38-C8BE4BF12004}"/>
              </a:ext>
            </a:extLst>
          </p:cNvPr>
          <p:cNvSpPr txBox="1"/>
          <p:nvPr/>
        </p:nvSpPr>
        <p:spPr>
          <a:xfrm>
            <a:off x="6905627" y="4242144"/>
            <a:ext cx="223837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effectLst/>
                <a:latin typeface="Arial" panose="020B0604020202020204" pitchFamily="34" charset="0"/>
              </a:rPr>
              <a:t>[</a:t>
            </a:r>
            <a:r>
              <a:rPr lang="en-US">
                <a:latin typeface="Arial" panose="020B0604020202020204" pitchFamily="34" charset="0"/>
              </a:rPr>
              <a:t>Davies M. </a:t>
            </a:r>
            <a:r>
              <a:rPr lang="en-US" b="0" i="0">
                <a:effectLst/>
                <a:latin typeface="Arial" panose="020B0604020202020204" pitchFamily="34" charset="0"/>
              </a:rPr>
              <a:t>et al. 2018]</a:t>
            </a:r>
            <a:endParaRPr lang="LID4096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5B380E7-4D0C-4CA1-AB17-FB55F0233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3" y="782247"/>
            <a:ext cx="8524875" cy="28670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7004FA-9B36-4FEE-ADCE-FD1C679A0514}"/>
              </a:ext>
            </a:extLst>
          </p:cNvPr>
          <p:cNvSpPr txBox="1"/>
          <p:nvPr/>
        </p:nvSpPr>
        <p:spPr>
          <a:xfrm>
            <a:off x="159044" y="3708139"/>
            <a:ext cx="875347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LIF differential equations are approximated using a discrete timestep whereby all neurons maintain a timestamp synchronized throughout the entire chip.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13826-D655-490D-8AC9-8777162628D5}"/>
              </a:ext>
            </a:extLst>
          </p:cNvPr>
          <p:cNvSpPr txBox="1"/>
          <p:nvPr/>
        </p:nvSpPr>
        <p:spPr>
          <a:xfrm>
            <a:off x="261686" y="498258"/>
            <a:ext cx="1960020" cy="3000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Loihi</a:t>
            </a:r>
            <a:r>
              <a:rPr lang="en-US" b="1" dirty="0"/>
              <a:t>: digital LIF neuron</a:t>
            </a:r>
            <a:endParaRPr lang="LID4096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13C22C-5383-4EF5-9CB8-93AFDE7CAB5C}"/>
              </a:ext>
            </a:extLst>
          </p:cNvPr>
          <p:cNvSpPr txBox="1"/>
          <p:nvPr/>
        </p:nvSpPr>
        <p:spPr>
          <a:xfrm>
            <a:off x="3943351" y="4079016"/>
            <a:ext cx="2481513" cy="3000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0" dirty="0">
                <a:effectLst/>
                <a:latin typeface="Arial" panose="020B0604020202020204" pitchFamily="34" charset="0"/>
              </a:rPr>
              <a:t>fine-graded synchronization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545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4EC8B-010D-4313-99FD-6FA21D34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9424-9CCE-4242-B88E-519462B1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38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43DDB-8C24-4D29-91BD-929F138E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pPr algn="l"/>
            <a:r>
              <a:rPr lang="en-US" sz="2800" b="1">
                <a:latin typeface="Arial" panose="020B0604020202020204" pitchFamily="34" charset="0"/>
              </a:rPr>
              <a:t>Digital Neuromorphic processors: Intel </a:t>
            </a:r>
            <a:r>
              <a:rPr lang="en-US" sz="2800" b="1" err="1">
                <a:latin typeface="Arial" panose="020B0604020202020204" pitchFamily="34" charset="0"/>
              </a:rPr>
              <a:t>Loihi</a:t>
            </a:r>
            <a:endParaRPr lang="LID4096" sz="280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EF3741D-DE48-4356-B124-D1EB5E64A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3" y="751315"/>
            <a:ext cx="2872517" cy="358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51FC6D-0921-4B2B-847D-0E2ED33FDD61}"/>
              </a:ext>
            </a:extLst>
          </p:cNvPr>
          <p:cNvSpPr txBox="1"/>
          <p:nvPr/>
        </p:nvSpPr>
        <p:spPr>
          <a:xfrm>
            <a:off x="3400424" y="751315"/>
            <a:ext cx="574357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Fine grained mesh operation:</a:t>
            </a:r>
          </a:p>
          <a:p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b="0" i="0" dirty="0">
                <a:effectLst/>
                <a:latin typeface="Arial" panose="020B0604020202020204" pitchFamily="34" charset="0"/>
              </a:rPr>
              <a:t>1- </a:t>
            </a:r>
            <a:r>
              <a:rPr lang="en-US" sz="1600" b="1" i="0" dirty="0">
                <a:effectLst/>
                <a:latin typeface="Arial" panose="020B0604020202020204" pitchFamily="34" charset="0"/>
              </a:rPr>
              <a:t>initial idle state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for time-step t (each square represents a core in the mesh containing multiple</a:t>
            </a:r>
            <a:r>
              <a:rPr lang="en-US" sz="1600" dirty="0">
                <a:latin typeface="Courier New" panose="02070309020205020404" pitchFamily="49" charset="0"/>
              </a:rPr>
              <a:t>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neurons)</a:t>
            </a:r>
          </a:p>
          <a:p>
            <a:br>
              <a:rPr lang="en-US" sz="1600" b="0" i="0" dirty="0">
                <a:effectLst/>
                <a:latin typeface="Courier New" panose="02070309020205020404" pitchFamily="49" charset="0"/>
              </a:rPr>
            </a:br>
            <a:r>
              <a:rPr lang="en-US" sz="1600" b="0" i="0" dirty="0">
                <a:effectLst/>
                <a:latin typeface="Arial" panose="020B0604020202020204" pitchFamily="34" charset="0"/>
              </a:rPr>
              <a:t>2- </a:t>
            </a:r>
            <a:r>
              <a:rPr lang="en-US" sz="1600" b="1" i="0" dirty="0">
                <a:effectLst/>
                <a:latin typeface="Arial" panose="020B0604020202020204" pitchFamily="34" charset="0"/>
              </a:rPr>
              <a:t>neurons n1 and n2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in cores A and B </a:t>
            </a:r>
            <a:r>
              <a:rPr lang="en-US" sz="1600" b="1" i="0" dirty="0">
                <a:effectLst/>
                <a:latin typeface="Arial" panose="020B0604020202020204" pitchFamily="34" charset="0"/>
              </a:rPr>
              <a:t>fire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and generate</a:t>
            </a:r>
            <a:br>
              <a:rPr lang="en-US" sz="1600" b="0" i="0" dirty="0">
                <a:effectLst/>
                <a:latin typeface="Courier New" panose="02070309020205020404" pitchFamily="49" charset="0"/>
              </a:rPr>
            </a:br>
            <a:r>
              <a:rPr lang="en-US" sz="1600" b="0" i="0" dirty="0">
                <a:effectLst/>
                <a:latin typeface="Arial" panose="020B0604020202020204" pitchFamily="34" charset="0"/>
              </a:rPr>
              <a:t>spike messages (first in the time multiplexed order)</a:t>
            </a:r>
          </a:p>
          <a:p>
            <a:br>
              <a:rPr lang="en-US" sz="1600" b="0" i="0" dirty="0">
                <a:effectLst/>
                <a:latin typeface="Courier New" panose="02070309020205020404" pitchFamily="49" charset="0"/>
              </a:rPr>
            </a:br>
            <a:r>
              <a:rPr lang="en-US" sz="1600" b="0" i="0" dirty="0">
                <a:effectLst/>
                <a:latin typeface="Arial" panose="020B0604020202020204" pitchFamily="34" charset="0"/>
              </a:rPr>
              <a:t>3- spikes from </a:t>
            </a:r>
            <a:r>
              <a:rPr lang="en-US" sz="1600" b="1" i="0" dirty="0">
                <a:effectLst/>
                <a:latin typeface="Arial" panose="020B0604020202020204" pitchFamily="34" charset="0"/>
              </a:rPr>
              <a:t>all other neurons firing on time-step t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in</a:t>
            </a:r>
            <a:br>
              <a:rPr lang="en-US" sz="1600" b="0" i="0" dirty="0">
                <a:effectLst/>
                <a:latin typeface="Courier New" panose="02070309020205020404" pitchFamily="49" charset="0"/>
              </a:rPr>
            </a:br>
            <a:r>
              <a:rPr lang="en-US" sz="1600" b="0" i="0" dirty="0">
                <a:effectLst/>
                <a:latin typeface="Arial" panose="020B0604020202020204" pitchFamily="34" charset="0"/>
              </a:rPr>
              <a:t>cores A and B </a:t>
            </a:r>
            <a:r>
              <a:rPr lang="en-US" sz="1600" b="1" i="0" dirty="0">
                <a:effectLst/>
                <a:latin typeface="Arial" panose="020B0604020202020204" pitchFamily="34" charset="0"/>
              </a:rPr>
              <a:t>are distributed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to their destination cores</a:t>
            </a:r>
          </a:p>
          <a:p>
            <a:br>
              <a:rPr lang="en-US" sz="1600" b="0" i="0" dirty="0">
                <a:effectLst/>
                <a:latin typeface="Courier New" panose="02070309020205020404" pitchFamily="49" charset="0"/>
              </a:rPr>
            </a:br>
            <a:r>
              <a:rPr lang="en-US" sz="1600" b="0" i="0" dirty="0">
                <a:effectLst/>
                <a:latin typeface="Arial" panose="020B0604020202020204" pitchFamily="34" charset="0"/>
              </a:rPr>
              <a:t>4- </a:t>
            </a:r>
            <a:r>
              <a:rPr lang="en-US" sz="1600" b="1" i="0" dirty="0">
                <a:effectLst/>
                <a:latin typeface="Arial" panose="020B0604020202020204" pitchFamily="34" charset="0"/>
              </a:rPr>
              <a:t>each core advances its algorithmic time-step to t + 1</a:t>
            </a:r>
            <a:br>
              <a:rPr lang="en-US" sz="1600" b="1" i="0" dirty="0">
                <a:effectLst/>
                <a:latin typeface="Courier New" panose="02070309020205020404" pitchFamily="49" charset="0"/>
              </a:rPr>
            </a:br>
            <a:r>
              <a:rPr lang="en-US" sz="1600" b="0" i="0" dirty="0">
                <a:effectLst/>
                <a:latin typeface="Arial" panose="020B0604020202020204" pitchFamily="34" charset="0"/>
              </a:rPr>
              <a:t>as it </a:t>
            </a:r>
            <a:r>
              <a:rPr lang="en-US" sz="1600" b="1" i="0" dirty="0">
                <a:effectLst/>
                <a:latin typeface="Arial" panose="020B0604020202020204" pitchFamily="34" charset="0"/>
              </a:rPr>
              <a:t>handshakes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with its neighbors </a:t>
            </a:r>
            <a:r>
              <a:rPr lang="en-US" sz="1600" b="1" i="0" dirty="0">
                <a:effectLst/>
                <a:latin typeface="Arial" panose="020B0604020202020204" pitchFamily="34" charset="0"/>
              </a:rPr>
              <a:t>through barrier</a:t>
            </a:r>
            <a:r>
              <a:rPr lang="en-US" sz="1600" b="1" dirty="0">
                <a:latin typeface="Courier New" panose="02070309020205020404" pitchFamily="49" charset="0"/>
              </a:rPr>
              <a:t> </a:t>
            </a:r>
            <a:r>
              <a:rPr lang="en-US" sz="1600" b="1" i="0" dirty="0">
                <a:effectLst/>
                <a:latin typeface="Arial" panose="020B0604020202020204" pitchFamily="34" charset="0"/>
              </a:rPr>
              <a:t>synchronization messages</a:t>
            </a:r>
            <a:endParaRPr lang="LID4096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FF2A10-A1EC-4143-9A38-C8BE4BF12004}"/>
              </a:ext>
            </a:extLst>
          </p:cNvPr>
          <p:cNvSpPr txBox="1"/>
          <p:nvPr/>
        </p:nvSpPr>
        <p:spPr>
          <a:xfrm>
            <a:off x="6905627" y="4242144"/>
            <a:ext cx="223837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effectLst/>
                <a:latin typeface="Arial" panose="020B0604020202020204" pitchFamily="34" charset="0"/>
              </a:rPr>
              <a:t>[</a:t>
            </a:r>
            <a:r>
              <a:rPr lang="en-US">
                <a:latin typeface="Arial" panose="020B0604020202020204" pitchFamily="34" charset="0"/>
              </a:rPr>
              <a:t>Davies M. </a:t>
            </a:r>
            <a:r>
              <a:rPr lang="en-US" b="0" i="0">
                <a:effectLst/>
                <a:latin typeface="Arial" panose="020B0604020202020204" pitchFamily="34" charset="0"/>
              </a:rPr>
              <a:t>et al. 2018]</a:t>
            </a:r>
            <a:endParaRPr lang="LID409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0670C-5AB2-4D1B-8043-AA1BDD3CA1D8}"/>
              </a:ext>
            </a:extLst>
          </p:cNvPr>
          <p:cNvSpPr txBox="1"/>
          <p:nvPr/>
        </p:nvSpPr>
        <p:spPr>
          <a:xfrm>
            <a:off x="101892" y="438146"/>
            <a:ext cx="3027071" cy="3000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0" dirty="0" err="1">
                <a:effectLst/>
                <a:latin typeface="Arial" panose="020B0604020202020204" pitchFamily="34" charset="0"/>
              </a:rPr>
              <a:t>Loihi</a:t>
            </a:r>
            <a:r>
              <a:rPr lang="en-US" b="1" i="0" dirty="0">
                <a:effectLst/>
                <a:latin typeface="Arial" panose="020B0604020202020204" pitchFamily="34" charset="0"/>
              </a:rPr>
              <a:t>: fine-graded synchronization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5169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4EC8B-010D-4313-99FD-6FA21D34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9424-9CCE-4242-B88E-519462B1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39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43DDB-8C24-4D29-91BD-929F138E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pPr algn="l"/>
            <a:r>
              <a:rPr lang="en-US" sz="2800" b="1">
                <a:latin typeface="Arial" panose="020B0604020202020204" pitchFamily="34" charset="0"/>
              </a:rPr>
              <a:t>Digital Neuromorphic processors: Intel </a:t>
            </a:r>
            <a:r>
              <a:rPr lang="en-US" sz="2800" b="1" err="1">
                <a:latin typeface="Arial" panose="020B0604020202020204" pitchFamily="34" charset="0"/>
              </a:rPr>
              <a:t>Loihi</a:t>
            </a:r>
            <a:endParaRPr lang="LID4096" sz="2800"/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16525A5A-274E-475E-A0FA-C1588A356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340" y="551290"/>
            <a:ext cx="3226027" cy="3981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5B19AA-61A1-4077-A529-7DAA59D6762B}"/>
              </a:ext>
            </a:extLst>
          </p:cNvPr>
          <p:cNvSpPr txBox="1"/>
          <p:nvPr/>
        </p:nvSpPr>
        <p:spPr>
          <a:xfrm>
            <a:off x="3791080" y="3220780"/>
            <a:ext cx="172389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[Davies et al. 2018]</a:t>
            </a:r>
            <a:br>
              <a:rPr lang="en-US" dirty="0"/>
            </a:b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41B32-CBEF-44AE-9CB4-DBAC71E69DD3}"/>
              </a:ext>
            </a:extLst>
          </p:cNvPr>
          <p:cNvSpPr txBox="1"/>
          <p:nvPr/>
        </p:nvSpPr>
        <p:spPr>
          <a:xfrm>
            <a:off x="269614" y="1800125"/>
            <a:ext cx="5154905" cy="13849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dirty="0">
                <a:effectLst/>
                <a:latin typeface="Arial" panose="020B0604020202020204" pitchFamily="34" charset="0"/>
              </a:rPr>
              <a:t>Local learning rule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- essential for scalability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Arial" panose="020B0604020202020204" pitchFamily="34" charset="0"/>
              </a:rPr>
              <a:t>Plasticity on wide range of time scales for:</a:t>
            </a:r>
            <a:br>
              <a:rPr lang="en-US" sz="1400" dirty="0"/>
            </a:br>
            <a:r>
              <a:rPr lang="en-US" sz="1400" dirty="0"/>
              <a:t>	-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immediate supervised (labelled) learning,</a:t>
            </a:r>
            <a:br>
              <a:rPr lang="en-US" sz="1400" dirty="0"/>
            </a:br>
            <a:r>
              <a:rPr lang="en-US" sz="1400" dirty="0"/>
              <a:t>	-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unsupervised (self-organization),  working memory</a:t>
            </a:r>
          </a:p>
          <a:p>
            <a:pPr lvl="1"/>
            <a:r>
              <a:rPr lang="en-US" sz="1400" dirty="0">
                <a:latin typeface="Arial" panose="020B0604020202020204" pitchFamily="34" charset="0"/>
              </a:rPr>
              <a:t>	-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reinforcement-based delayed feedback</a:t>
            </a:r>
            <a:endParaRPr lang="LID4096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FA2F32-2558-4D82-8184-83A690328F06}"/>
              </a:ext>
            </a:extLst>
          </p:cNvPr>
          <p:cNvSpPr txBox="1"/>
          <p:nvPr/>
        </p:nvSpPr>
        <p:spPr>
          <a:xfrm>
            <a:off x="173330" y="658362"/>
            <a:ext cx="2084096" cy="3000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0" dirty="0" err="1">
                <a:effectLst/>
                <a:latin typeface="Arial" panose="020B0604020202020204" pitchFamily="34" charset="0"/>
              </a:rPr>
              <a:t>Loihi</a:t>
            </a:r>
            <a:r>
              <a:rPr lang="en-US" b="1" i="0" dirty="0">
                <a:effectLst/>
                <a:latin typeface="Arial" panose="020B0604020202020204" pitchFamily="34" charset="0"/>
              </a:rPr>
              <a:t>: On-line</a:t>
            </a:r>
            <a:r>
              <a:rPr lang="en-US" b="1" dirty="0">
                <a:latin typeface="Arial" panose="020B0604020202020204" pitchFamily="34" charset="0"/>
              </a:rPr>
              <a:t> Learning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381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65D07-E750-4149-BBE4-1D4AE130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</a:t>
            </a:fld>
            <a:endParaRPr lang="en-GB"/>
          </a:p>
        </p:txBody>
      </p:sp>
      <p:sp>
        <p:nvSpPr>
          <p:cNvPr id="17" name="Tijdelijke aanduiding voor voettekst 4">
            <a:extLst>
              <a:ext uri="{FF2B5EF4-FFF2-40B4-BE49-F238E27FC236}">
                <a16:creationId xmlns:a16="http://schemas.microsoft.com/office/drawing/2014/main" id="{DF76404E-EF4B-4BE6-BB96-8A052696274D}"/>
              </a:ext>
            </a:extLst>
          </p:cNvPr>
          <p:cNvSpPr txBox="1">
            <a:spLocks/>
          </p:cNvSpPr>
          <p:nvPr/>
        </p:nvSpPr>
        <p:spPr>
          <a:xfrm>
            <a:off x="1114426" y="4564686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/>
              <a:t>Spike-based computing for edge AI – F. Corradi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02CAF0-86E9-49F0-A73C-AA42326FB2CC}"/>
              </a:ext>
            </a:extLst>
          </p:cNvPr>
          <p:cNvSpPr txBox="1"/>
          <p:nvPr/>
        </p:nvSpPr>
        <p:spPr>
          <a:xfrm>
            <a:off x="4572000" y="727911"/>
            <a:ext cx="4577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dirty="0">
                <a:effectLst/>
                <a:latin typeface="Arial" panose="020B0604020202020204" pitchFamily="34" charset="0"/>
              </a:rPr>
              <a:t>The trend of modern computing systems is to </a:t>
            </a:r>
            <a:r>
              <a:rPr lang="en-US" sz="1800" b="1" dirty="0">
                <a:latin typeface="Arial" panose="020B0604020202020204" pitchFamily="34" charset="0"/>
              </a:rPr>
              <a:t>i</a:t>
            </a:r>
            <a:r>
              <a:rPr lang="en-US" sz="1800" b="1" i="0" dirty="0">
                <a:effectLst/>
                <a:latin typeface="Arial" panose="020B0604020202020204" pitchFamily="34" charset="0"/>
              </a:rPr>
              <a:t>ncrease power density and frequency</a:t>
            </a:r>
            <a:r>
              <a:rPr lang="en-US" sz="1800" i="0" dirty="0">
                <a:effectLst/>
                <a:latin typeface="Arial" panose="020B0604020202020204" pitchFamily="34" charset="0"/>
              </a:rPr>
              <a:t>.</a:t>
            </a:r>
            <a:endParaRPr lang="LID4096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687DDE-FB56-4A33-9201-934CA6E11B83}"/>
              </a:ext>
            </a:extLst>
          </p:cNvPr>
          <p:cNvSpPr txBox="1"/>
          <p:nvPr/>
        </p:nvSpPr>
        <p:spPr>
          <a:xfrm>
            <a:off x="4700694" y="1655485"/>
            <a:ext cx="431461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0" dirty="0">
                <a:effectLst/>
                <a:latin typeface="Arial" panose="020B0604020202020204" pitchFamily="34" charset="0"/>
              </a:rPr>
              <a:t>Silicon technology </a:t>
            </a:r>
            <a:r>
              <a:rPr lang="en-US" sz="1400" b="1" dirty="0">
                <a:latin typeface="Arial" panose="020B0604020202020204" pitchFamily="34" charset="0"/>
              </a:rPr>
              <a:t>has some limits </a:t>
            </a:r>
            <a:r>
              <a:rPr lang="en-US" sz="1400" dirty="0">
                <a:latin typeface="Arial" panose="020B0604020202020204" pitchFamily="34" charset="0"/>
              </a:rPr>
              <a:t>(Dennard scaling, Moore’s Law, Memory Wall)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Brain’s </a:t>
            </a:r>
            <a:r>
              <a:rPr lang="en-US" sz="1400" b="1" dirty="0">
                <a:latin typeface="Arial" panose="020B0604020202020204" pitchFamily="34" charset="0"/>
              </a:rPr>
              <a:t>operating point is in a different place</a:t>
            </a:r>
            <a:r>
              <a:rPr lang="en-US" sz="1400" dirty="0">
                <a:latin typeface="Arial" panose="020B0604020202020204" pitchFamily="34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Brain consumes ~20W, 2L </a:t>
            </a:r>
            <a:endParaRPr lang="en-US" sz="140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3" name="Picture 22" descr="Chart, scatter chart&#10;&#10;Description automatically generated">
            <a:extLst>
              <a:ext uri="{FF2B5EF4-FFF2-40B4-BE49-F238E27FC236}">
                <a16:creationId xmlns:a16="http://schemas.microsoft.com/office/drawing/2014/main" id="{BD2F3A25-8F5C-4A0C-90D2-C9B4916CE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3" y="1400545"/>
            <a:ext cx="3305730" cy="3118276"/>
          </a:xfrm>
          <a:prstGeom prst="rect">
            <a:avLst/>
          </a:prstGeom>
        </p:spPr>
      </p:pic>
      <p:pic>
        <p:nvPicPr>
          <p:cNvPr id="25" name="Picture 4" descr="Ivy Bridge: het platform - Review - Tweakers">
            <a:extLst>
              <a:ext uri="{FF2B5EF4-FFF2-40B4-BE49-F238E27FC236}">
                <a16:creationId xmlns:a16="http://schemas.microsoft.com/office/drawing/2014/main" id="{5993FA0A-2783-4BC8-8F1B-59E095C9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3" y="624679"/>
            <a:ext cx="2215989" cy="9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B7B6CB4-A557-4A9A-8A1E-8DBB1575268E}"/>
              </a:ext>
            </a:extLst>
          </p:cNvPr>
          <p:cNvSpPr txBox="1"/>
          <p:nvPr/>
        </p:nvSpPr>
        <p:spPr>
          <a:xfrm>
            <a:off x="3456464" y="4218739"/>
            <a:ext cx="235807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Merolla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P.A. et al. 2014]</a:t>
            </a:r>
            <a:endParaRPr lang="LID4096" dirty="0"/>
          </a:p>
        </p:txBody>
      </p:sp>
      <p:pic>
        <p:nvPicPr>
          <p:cNvPr id="7170" name="Picture 2" descr="Interactive Brain - How Injury Can Affect the Brain | BrainLine">
            <a:extLst>
              <a:ext uri="{FF2B5EF4-FFF2-40B4-BE49-F238E27FC236}">
                <a16:creationId xmlns:a16="http://schemas.microsoft.com/office/drawing/2014/main" id="{311B6AE9-1EDC-49DC-BC47-25C0CE97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389" y="2881963"/>
            <a:ext cx="1428920" cy="110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1774A4-BB86-4297-A6C5-86E4353EA201}"/>
              </a:ext>
            </a:extLst>
          </p:cNvPr>
          <p:cNvCxnSpPr>
            <a:cxnSpLocks/>
          </p:cNvCxnSpPr>
          <p:nvPr/>
        </p:nvCxnSpPr>
        <p:spPr>
          <a:xfrm flipH="1">
            <a:off x="1208048" y="3595493"/>
            <a:ext cx="640080" cy="218415"/>
          </a:xfrm>
          <a:prstGeom prst="straightConnector1">
            <a:avLst/>
          </a:prstGeom>
          <a:ln w="793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0C7C33-EDA3-4BF6-9F75-01551C9E6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8F90E3-5141-4D30-9F9F-08EBB30607B4}"/>
              </a:ext>
            </a:extLst>
          </p:cNvPr>
          <p:cNvSpPr txBox="1"/>
          <p:nvPr/>
        </p:nvSpPr>
        <p:spPr>
          <a:xfrm>
            <a:off x="4513778" y="3492260"/>
            <a:ext cx="4314614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At the system level, brains seem very efficient. Why? Are we doing something wrong?</a:t>
            </a: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25D3F1-1952-47C1-9927-973AB1BE6210}"/>
              </a:ext>
            </a:extLst>
          </p:cNvPr>
          <p:cNvSpPr txBox="1">
            <a:spLocks/>
          </p:cNvSpPr>
          <p:nvPr/>
        </p:nvSpPr>
        <p:spPr>
          <a:xfrm>
            <a:off x="195263" y="169498"/>
            <a:ext cx="8481378" cy="3077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latin typeface="Arial" panose="020B0604020202020204" pitchFamily="34" charset="0"/>
              </a:rPr>
              <a:t>Why neuromorphic?</a:t>
            </a:r>
            <a:endParaRPr lang="en-GB" sz="27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F75695-0835-4E34-B80D-EE16570EB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243" y="624679"/>
            <a:ext cx="2742457" cy="16719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CDFA50-B7B4-44C8-A300-E62C48185620}"/>
              </a:ext>
            </a:extLst>
          </p:cNvPr>
          <p:cNvSpPr txBox="1"/>
          <p:nvPr/>
        </p:nvSpPr>
        <p:spPr>
          <a:xfrm>
            <a:off x="3569937" y="390839"/>
            <a:ext cx="226151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Muralidhar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R. et al 2021]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70802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4EC8B-010D-4313-99FD-6FA21D34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9424-9CCE-4242-B88E-519462B1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40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43DDB-8C24-4D29-91BD-929F138E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pPr algn="l"/>
            <a:r>
              <a:rPr lang="en-US" sz="2800" b="1">
                <a:latin typeface="Arial" panose="020B0604020202020204" pitchFamily="34" charset="0"/>
              </a:rPr>
              <a:t>Digital Neuromorphic processors: Intel </a:t>
            </a:r>
            <a:r>
              <a:rPr lang="en-US" sz="2800" b="1" err="1">
                <a:latin typeface="Arial" panose="020B0604020202020204" pitchFamily="34" charset="0"/>
              </a:rPr>
              <a:t>Loihi</a:t>
            </a:r>
            <a:endParaRPr lang="LID4096" sz="2800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921CE8EB-74BC-49C4-ABCA-7D4C1A7D2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2" y="1092281"/>
            <a:ext cx="9046071" cy="20604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C871E0-8FA9-486A-845E-BFDD8B8EB20D}"/>
              </a:ext>
            </a:extLst>
          </p:cNvPr>
          <p:cNvSpPr txBox="1"/>
          <p:nvPr/>
        </p:nvSpPr>
        <p:spPr>
          <a:xfrm>
            <a:off x="4569117" y="4268318"/>
            <a:ext cx="46291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effectLst/>
                <a:latin typeface="Arial" panose="020B0604020202020204" pitchFamily="34" charset="0"/>
              </a:rPr>
              <a:t>[</a:t>
            </a:r>
            <a:r>
              <a:rPr lang="en-US" b="0" i="0" err="1">
                <a:effectLst/>
                <a:latin typeface="Arial" panose="020B0604020202020204" pitchFamily="34" charset="0"/>
              </a:rPr>
              <a:t>Rueckauer</a:t>
            </a:r>
            <a:r>
              <a:rPr lang="en-US" b="0" i="0">
                <a:effectLst/>
                <a:latin typeface="Arial" panose="020B0604020202020204" pitchFamily="34" charset="0"/>
              </a:rPr>
              <a:t> and Liu 2018; Han, Srinivasan, and Roy 2020]</a:t>
            </a:r>
            <a:endParaRPr lang="LID4096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70D093-A07A-42D4-8831-ED8BF00B6585}"/>
              </a:ext>
            </a:extLst>
          </p:cNvPr>
          <p:cNvSpPr txBox="1"/>
          <p:nvPr/>
        </p:nvSpPr>
        <p:spPr>
          <a:xfrm>
            <a:off x="192379" y="3292235"/>
            <a:ext cx="8753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>
                <a:effectLst/>
                <a:latin typeface="Arial" panose="020B0604020202020204" pitchFamily="34" charset="0"/>
              </a:rPr>
              <a:t>Train an ANN with </a:t>
            </a:r>
            <a:r>
              <a:rPr lang="en-US" sz="1800" b="0" i="0" err="1">
                <a:effectLst/>
                <a:latin typeface="Arial" panose="020B0604020202020204" pitchFamily="34" charset="0"/>
              </a:rPr>
              <a:t>ReLU</a:t>
            </a:r>
            <a:r>
              <a:rPr lang="en-US" sz="1800" b="0" i="0">
                <a:effectLst/>
                <a:latin typeface="Arial" panose="020B0604020202020204" pitchFamily="34" charset="0"/>
              </a:rPr>
              <a:t> activation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>
                <a:effectLst/>
                <a:latin typeface="Arial" panose="020B0604020202020204" pitchFamily="34" charset="0"/>
              </a:rPr>
              <a:t>Convert to SNN, each firing rate output of neurons encode the output of a </a:t>
            </a:r>
            <a:r>
              <a:rPr lang="en-US" sz="1800" b="0" i="0" err="1">
                <a:effectLst/>
                <a:latin typeface="Arial" panose="020B0604020202020204" pitchFamily="34" charset="0"/>
              </a:rPr>
              <a:t>ReLU</a:t>
            </a:r>
            <a:endParaRPr lang="en-US" sz="1800" b="0" i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>
                <a:effectLst/>
                <a:latin typeface="Arial" panose="020B0604020202020204" pitchFamily="34" charset="0"/>
              </a:rPr>
              <a:t>Need threshold balancing, scaling, and normalization</a:t>
            </a:r>
            <a:endParaRPr lang="LID4096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97323-78F3-432B-B8EC-E6682C1459BF}"/>
              </a:ext>
            </a:extLst>
          </p:cNvPr>
          <p:cNvSpPr txBox="1"/>
          <p:nvPr/>
        </p:nvSpPr>
        <p:spPr>
          <a:xfrm>
            <a:off x="101892" y="665671"/>
            <a:ext cx="4886324" cy="3000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0" dirty="0" err="1">
                <a:effectLst/>
                <a:latin typeface="Arial" panose="020B0604020202020204" pitchFamily="34" charset="0"/>
              </a:rPr>
              <a:t>Loihi</a:t>
            </a:r>
            <a:r>
              <a:rPr lang="en-US" b="1" i="0" dirty="0">
                <a:effectLst/>
                <a:latin typeface="Arial" panose="020B0604020202020204" pitchFamily="34" charset="0"/>
              </a:rPr>
              <a:t>: DEMO keyword spotting (mean-rate ANN-to-SNN)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66335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4EC8B-010D-4313-99FD-6FA21D34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9424-9CCE-4242-B88E-519462B1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41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43DDB-8C24-4D29-91BD-929F138E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pPr algn="l"/>
            <a:r>
              <a:rPr lang="en-US" sz="2800" b="1" dirty="0">
                <a:latin typeface="Arial" panose="020B0604020202020204" pitchFamily="34" charset="0"/>
              </a:rPr>
              <a:t>Digital Neuromorphic processors: Intel </a:t>
            </a:r>
            <a:r>
              <a:rPr lang="en-US" sz="2800" b="1" dirty="0" err="1">
                <a:latin typeface="Arial" panose="020B0604020202020204" pitchFamily="34" charset="0"/>
              </a:rPr>
              <a:t>Loihi</a:t>
            </a:r>
            <a:endParaRPr lang="LID4096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C871E0-8FA9-486A-845E-BFDD8B8EB20D}"/>
              </a:ext>
            </a:extLst>
          </p:cNvPr>
          <p:cNvSpPr txBox="1"/>
          <p:nvPr/>
        </p:nvSpPr>
        <p:spPr>
          <a:xfrm>
            <a:off x="7458075" y="4250386"/>
            <a:ext cx="155733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effectLst/>
                <a:latin typeface="Arial" panose="020B0604020202020204" pitchFamily="34" charset="0"/>
              </a:rPr>
              <a:t>[</a:t>
            </a:r>
            <a:r>
              <a:rPr lang="en-US" b="0" i="0" err="1">
                <a:effectLst/>
                <a:latin typeface="Arial" panose="020B0604020202020204" pitchFamily="34" charset="0"/>
              </a:rPr>
              <a:t>Blouw</a:t>
            </a:r>
            <a:r>
              <a:rPr lang="en-US" b="0" i="0">
                <a:effectLst/>
                <a:latin typeface="Arial" panose="020B0604020202020204" pitchFamily="34" charset="0"/>
              </a:rPr>
              <a:t> et al.2019]</a:t>
            </a:r>
            <a:endParaRPr lang="LID4096"/>
          </a:p>
        </p:txBody>
      </p:sp>
      <p:pic>
        <p:nvPicPr>
          <p:cNvPr id="6" name="Picture 5" descr="Graphical user interface, chart, bar chart&#10;&#10;Description automatically generated">
            <a:extLst>
              <a:ext uri="{FF2B5EF4-FFF2-40B4-BE49-F238E27FC236}">
                <a16:creationId xmlns:a16="http://schemas.microsoft.com/office/drawing/2014/main" id="{3EE03674-C687-425A-9E87-44E24FC87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273"/>
            <a:ext cx="9144000" cy="33714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89637F-3FE3-4F26-AD37-79549D32E141}"/>
              </a:ext>
            </a:extLst>
          </p:cNvPr>
          <p:cNvSpPr txBox="1"/>
          <p:nvPr/>
        </p:nvSpPr>
        <p:spPr>
          <a:xfrm>
            <a:off x="101892" y="456411"/>
            <a:ext cx="4886324" cy="3000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0" dirty="0" err="1">
                <a:effectLst/>
                <a:latin typeface="Arial" panose="020B0604020202020204" pitchFamily="34" charset="0"/>
              </a:rPr>
              <a:t>Loihi</a:t>
            </a:r>
            <a:r>
              <a:rPr lang="en-US" b="1" i="0" dirty="0">
                <a:effectLst/>
                <a:latin typeface="Arial" panose="020B0604020202020204" pitchFamily="34" charset="0"/>
              </a:rPr>
              <a:t>: DEMO keyword spotting (mean-rate ANN-to-SNN)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68310-B737-4253-B30E-1A6DBB615BE2}"/>
              </a:ext>
            </a:extLst>
          </p:cNvPr>
          <p:cNvSpPr txBox="1"/>
          <p:nvPr/>
        </p:nvSpPr>
        <p:spPr>
          <a:xfrm>
            <a:off x="397166" y="4060569"/>
            <a:ext cx="7060909" cy="5078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Loihi</a:t>
            </a:r>
            <a:r>
              <a:rPr lang="en-US" b="0" i="0" dirty="0">
                <a:effectLst/>
                <a:latin typeface="Arial" panose="020B0604020202020204" pitchFamily="34" charset="0"/>
              </a:rPr>
              <a:t> provides </a:t>
            </a:r>
            <a:r>
              <a:rPr lang="en-US" b="1" i="0" dirty="0">
                <a:effectLst/>
                <a:latin typeface="Arial" panose="020B0604020202020204" pitchFamily="34" charset="0"/>
              </a:rPr>
              <a:t>5-10x lower energy </a:t>
            </a:r>
            <a:r>
              <a:rPr lang="en-US" i="0" dirty="0">
                <a:effectLst/>
                <a:latin typeface="Arial" panose="020B0604020202020204" pitchFamily="34" charset="0"/>
              </a:rPr>
              <a:t>than closest conventional DNN architectures</a:t>
            </a: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Ceaveats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1" i="0" dirty="0" err="1">
                <a:effectLst/>
                <a:latin typeface="Arial" panose="020B0604020202020204" pitchFamily="34" charset="0"/>
              </a:rPr>
              <a:t>batchsize</a:t>
            </a:r>
            <a:r>
              <a:rPr lang="en-US" b="1" i="0" dirty="0">
                <a:effectLst/>
                <a:latin typeface="Arial" panose="020B0604020202020204" pitchFamily="34" charset="0"/>
              </a:rPr>
              <a:t>=1 and reduced accuracy</a:t>
            </a:r>
            <a:r>
              <a:rPr lang="en-US" b="0" i="0" dirty="0">
                <a:effectLst/>
                <a:latin typeface="Arial" panose="020B0604020202020204" pitchFamily="34" charset="0"/>
              </a:rPr>
              <a:t>! (90.6% SNN, vs 92.7% DNN)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00897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4EC8B-010D-4313-99FD-6FA21D34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9424-9CCE-4242-B88E-519462B1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42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43DDB-8C24-4D29-91BD-929F138E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pPr algn="l"/>
            <a:r>
              <a:rPr lang="en-US" sz="2800" b="1">
                <a:latin typeface="Arial" panose="020B0604020202020204" pitchFamily="34" charset="0"/>
              </a:rPr>
              <a:t>Digital Neuromorphic processors: Intel </a:t>
            </a:r>
            <a:r>
              <a:rPr lang="en-US" sz="2800" b="1" err="1">
                <a:latin typeface="Arial" panose="020B0604020202020204" pitchFamily="34" charset="0"/>
              </a:rPr>
              <a:t>Loihi</a:t>
            </a:r>
            <a:endParaRPr lang="LID4096" sz="280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5BE6A7E-1C18-43B7-9A75-EFAFC05D5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04" y="755146"/>
            <a:ext cx="7562850" cy="3809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B6BBB2-59D6-445D-912D-A81CD43F9673}"/>
              </a:ext>
            </a:extLst>
          </p:cNvPr>
          <p:cNvSpPr txBox="1"/>
          <p:nvPr/>
        </p:nvSpPr>
        <p:spPr>
          <a:xfrm>
            <a:off x="6495548" y="443655"/>
            <a:ext cx="17645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Arial" panose="020B0604020202020204" pitchFamily="34" charset="0"/>
              </a:rPr>
              <a:t>[</a:t>
            </a:r>
            <a:r>
              <a:rPr lang="en-US" sz="1400" b="0" i="0" dirty="0" err="1">
                <a:effectLst/>
                <a:latin typeface="Arial" panose="020B0604020202020204" pitchFamily="34" charset="0"/>
              </a:rPr>
              <a:t>Bellec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 et al. 2018]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FD979D-DF98-4004-AA55-44765A0E2F49}"/>
              </a:ext>
            </a:extLst>
          </p:cNvPr>
          <p:cNvSpPr txBox="1"/>
          <p:nvPr/>
        </p:nvSpPr>
        <p:spPr>
          <a:xfrm>
            <a:off x="101892" y="515630"/>
            <a:ext cx="4886324" cy="3000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0" dirty="0" err="1">
                <a:effectLst/>
                <a:latin typeface="Arial" panose="020B0604020202020204" pitchFamily="34" charset="0"/>
              </a:rPr>
              <a:t>Loihi</a:t>
            </a:r>
            <a:r>
              <a:rPr lang="en-US" b="1" i="0" dirty="0">
                <a:effectLst/>
                <a:latin typeface="Arial" panose="020B0604020202020204" pitchFamily="34" charset="0"/>
              </a:rPr>
              <a:t>: DEMO Spike-Based LSNN (directly train SNN)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AED934-A863-475C-B503-9AFFE94DEBF5}"/>
              </a:ext>
            </a:extLst>
          </p:cNvPr>
          <p:cNvSpPr txBox="1"/>
          <p:nvPr/>
        </p:nvSpPr>
        <p:spPr>
          <a:xfrm>
            <a:off x="7955255" y="1856169"/>
            <a:ext cx="1134482" cy="71558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Batchsize</a:t>
            </a:r>
            <a:r>
              <a:rPr lang="en-US" dirty="0">
                <a:latin typeface="Arial" panose="020B0604020202020204" pitchFamily="34" charset="0"/>
              </a:rPr>
              <a:t>=1</a:t>
            </a:r>
          </a:p>
          <a:p>
            <a:r>
              <a:rPr lang="en-US" dirty="0">
                <a:latin typeface="Arial" panose="020B0604020202020204" pitchFamily="34" charset="0"/>
              </a:rPr>
              <a:t>Real-time</a:t>
            </a:r>
          </a:p>
          <a:p>
            <a:r>
              <a:rPr lang="en-US" dirty="0">
                <a:latin typeface="Arial" panose="020B0604020202020204" pitchFamily="34" charset="0"/>
              </a:rPr>
              <a:t>Low-latency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00681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072EC-EFB5-453C-A36F-5DD0F821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0A214-0758-49A5-AC68-F49FCECBE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43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06A31CF-8392-4B96-B1E0-43F7889BC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Neuromorphic Digital Systems</a:t>
            </a:r>
            <a:endParaRPr lang="en-GB" sz="2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AE5FC-2515-42B5-B333-BD67B7DA2C6D}"/>
              </a:ext>
            </a:extLst>
          </p:cNvPr>
          <p:cNvSpPr txBox="1"/>
          <p:nvPr/>
        </p:nvSpPr>
        <p:spPr>
          <a:xfrm>
            <a:off x="6537960" y="152186"/>
            <a:ext cx="2193896" cy="43088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2"/>
                </a:solidFill>
                <a:latin typeface="Corbel" panose="020B0503020204020204" pitchFamily="34" charset="0"/>
              </a:rPr>
              <a:t>Summary</a:t>
            </a:r>
            <a:endParaRPr lang="en-US" sz="2200" b="1" dirty="0">
              <a:solidFill>
                <a:schemeClr val="bg2"/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FE8D2-8C7B-4601-886E-A5553D17E078}"/>
              </a:ext>
            </a:extLst>
          </p:cNvPr>
          <p:cNvSpPr txBox="1"/>
          <p:nvPr/>
        </p:nvSpPr>
        <p:spPr>
          <a:xfrm>
            <a:off x="303310" y="2732823"/>
            <a:ext cx="7419083" cy="9618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Cons</a:t>
            </a:r>
            <a:r>
              <a:rPr lang="en-US" sz="1600" dirty="0"/>
              <a:t>: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Limited programmability (e.g., neuron models)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On-chip memory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Cost (chip-size)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D9A1C2-A159-4716-A2B9-EE04BB8B5788}"/>
              </a:ext>
            </a:extLst>
          </p:cNvPr>
          <p:cNvSpPr txBox="1"/>
          <p:nvPr/>
        </p:nvSpPr>
        <p:spPr>
          <a:xfrm>
            <a:off x="303310" y="664832"/>
            <a:ext cx="7419083" cy="200054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Pros</a:t>
            </a:r>
            <a:r>
              <a:rPr lang="en-US" sz="1600" dirty="0"/>
              <a:t>: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Leverage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advanced node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technologies (1M neurons in 4nm, Intel Loihi2)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Low-latency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Low-power density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      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TrueNorth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60^mm2 / 90mW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      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Loihi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2 large dynamic range of power 100mW to Watts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Responsive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edge AI (efficient for batch size = 1)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Compute-on demand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(event-based)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Scalable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(asynchronous interfaces for large scale networks)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19C8F-4B71-48C1-92A3-F964522390E6}"/>
              </a:ext>
            </a:extLst>
          </p:cNvPr>
          <p:cNvSpPr txBox="1"/>
          <p:nvPr/>
        </p:nvSpPr>
        <p:spPr>
          <a:xfrm>
            <a:off x="303310" y="3782651"/>
            <a:ext cx="7419083" cy="96180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Applications</a:t>
            </a:r>
            <a:r>
              <a:rPr lang="en-US" sz="1600" dirty="0"/>
              <a:t>: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Energy-efficient inference for the edge, example GML (Orlando lecture 10 –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NeuroFlow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Limited to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Loihi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neuromorphic research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Real-time, low-latency edge IoT</a:t>
            </a:r>
          </a:p>
        </p:txBody>
      </p:sp>
    </p:spTree>
    <p:extLst>
      <p:ext uri="{BB962C8B-B14F-4D97-AF65-F5344CB8AC3E}">
        <p14:creationId xmlns:p14="http://schemas.microsoft.com/office/powerpoint/2010/main" val="3219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072EC-EFB5-453C-A36F-5DD0F821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0A214-0758-49A5-AC68-F49FCECBE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44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06A31CF-8392-4B96-B1E0-43F7889BC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Neuromorphic Computing and Engineering</a:t>
            </a:r>
            <a:endParaRPr lang="en-GB" sz="2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D9A1C2-A159-4716-A2B9-EE04BB8B5788}"/>
              </a:ext>
            </a:extLst>
          </p:cNvPr>
          <p:cNvSpPr txBox="1"/>
          <p:nvPr/>
        </p:nvSpPr>
        <p:spPr>
          <a:xfrm>
            <a:off x="303310" y="711593"/>
            <a:ext cx="5518845" cy="30777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Neuromorphic Engineering emerged in the late 80s with two main goals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05832-8727-481D-8A17-5AC0D2D53AAA}"/>
              </a:ext>
            </a:extLst>
          </p:cNvPr>
          <p:cNvSpPr txBox="1"/>
          <p:nvPr/>
        </p:nvSpPr>
        <p:spPr>
          <a:xfrm>
            <a:off x="295370" y="1091032"/>
            <a:ext cx="7419083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The </a:t>
            </a:r>
            <a:r>
              <a:rPr lang="en-US" sz="1600" b="1" dirty="0"/>
              <a:t>scientific goal </a:t>
            </a:r>
            <a:r>
              <a:rPr lang="en-US" sz="1600" dirty="0"/>
              <a:t>to understand the information processing and computational principles of biological neural systems by emulating them with microelectronic systems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84777D-45A3-43CD-A681-454D459D7F3A}"/>
              </a:ext>
            </a:extLst>
          </p:cNvPr>
          <p:cNvSpPr txBox="1"/>
          <p:nvPr/>
        </p:nvSpPr>
        <p:spPr>
          <a:xfrm>
            <a:off x="295370" y="1768815"/>
            <a:ext cx="7419083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There is the </a:t>
            </a:r>
            <a:r>
              <a:rPr lang="en-US" sz="1600" b="1" dirty="0"/>
              <a:t>engineering goal </a:t>
            </a:r>
            <a:r>
              <a:rPr lang="en-US" sz="1600" dirty="0"/>
              <a:t>of exploiting the known properties of biological systems to design and implement efficient devices for engineering application (edge AI)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1BA3B3-6141-4B6D-B5D4-9FCBC6D1E241}"/>
              </a:ext>
            </a:extLst>
          </p:cNvPr>
          <p:cNvSpPr txBox="1"/>
          <p:nvPr/>
        </p:nvSpPr>
        <p:spPr>
          <a:xfrm>
            <a:off x="295370" y="2470294"/>
            <a:ext cx="8252523" cy="206210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Today NCE and engineering is a much broader field that includes:</a:t>
            </a:r>
          </a:p>
          <a:p>
            <a:endParaRPr lang="en-US" sz="1600" dirty="0"/>
          </a:p>
          <a:p>
            <a:pPr marL="342900" indent="-342900">
              <a:buAutoNum type="arabicParenR"/>
            </a:pPr>
            <a:r>
              <a:rPr lang="en-US" sz="1600" b="1" dirty="0"/>
              <a:t>Emerging</a:t>
            </a:r>
            <a:r>
              <a:rPr lang="en-US" sz="1600" dirty="0"/>
              <a:t> memories and </a:t>
            </a:r>
            <a:r>
              <a:rPr lang="en-US" sz="1600" b="1" dirty="0"/>
              <a:t>materials</a:t>
            </a:r>
            <a:r>
              <a:rPr lang="en-US" sz="1600" dirty="0"/>
              <a:t> (nano-scale devices for replicating biophysical properties)</a:t>
            </a:r>
          </a:p>
          <a:p>
            <a:pPr marL="342900" indent="-342900">
              <a:buAutoNum type="arabicParenR"/>
            </a:pPr>
            <a:r>
              <a:rPr lang="en-US" sz="1600" b="1" dirty="0"/>
              <a:t>Bio-inspired algorithms </a:t>
            </a:r>
            <a:r>
              <a:rPr lang="en-US" sz="1600" dirty="0"/>
              <a:t>that go beyond traditional deep learning alone </a:t>
            </a:r>
          </a:p>
          <a:p>
            <a:pPr marL="342900" indent="-342900">
              <a:buAutoNum type="arabicParenR"/>
            </a:pPr>
            <a:r>
              <a:rPr lang="en-US" sz="1600" b="1" dirty="0"/>
              <a:t>Novel sensory systems</a:t>
            </a:r>
            <a:r>
              <a:rPr lang="en-US" sz="1600" dirty="0"/>
              <a:t> (event-based cameras – silicon retina, dynamic audio sensors - silicon cochlea, neuromorphic touch, neuromorphic smell)</a:t>
            </a:r>
          </a:p>
          <a:p>
            <a:pPr marL="342900" indent="-342900">
              <a:buAutoNum type="arabicParenR"/>
            </a:pPr>
            <a:r>
              <a:rPr lang="en-US" sz="1600" b="1" dirty="0"/>
              <a:t>Unconventional computer architectures </a:t>
            </a:r>
            <a:r>
              <a:rPr lang="en-US" sz="1600" dirty="0"/>
              <a:t>(GML, Intel, IMEC, </a:t>
            </a:r>
            <a:r>
              <a:rPr lang="en-US" sz="1600" dirty="0" err="1"/>
              <a:t>SynSense</a:t>
            </a:r>
            <a:r>
              <a:rPr lang="en-US" sz="1600" dirty="0"/>
              <a:t>, </a:t>
            </a:r>
            <a:r>
              <a:rPr lang="en-US" sz="1600" dirty="0" err="1"/>
              <a:t>Innatera</a:t>
            </a:r>
            <a:r>
              <a:rPr lang="en-US" sz="1600" dirty="0"/>
              <a:t>, ..)</a:t>
            </a:r>
          </a:p>
          <a:p>
            <a:pPr marL="342900" indent="-342900">
              <a:buAutoNum type="arabicParenR"/>
            </a:pPr>
            <a:r>
              <a:rPr lang="en-US" sz="1600" dirty="0"/>
              <a:t>Novel </a:t>
            </a:r>
            <a:r>
              <a:rPr lang="en-US" sz="1600" b="1" dirty="0"/>
              <a:t>bio-inspired robotic systems </a:t>
            </a:r>
            <a:r>
              <a:rPr lang="en-US" sz="1600" dirty="0"/>
              <a:t>(TUD, UZH, IIT, ..)</a:t>
            </a:r>
          </a:p>
        </p:txBody>
      </p:sp>
    </p:spTree>
    <p:extLst>
      <p:ext uri="{BB962C8B-B14F-4D97-AF65-F5344CB8AC3E}">
        <p14:creationId xmlns:p14="http://schemas.microsoft.com/office/powerpoint/2010/main" val="974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4EC8B-010D-4313-99FD-6FA21D34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9424-9CCE-4242-B88E-519462B1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45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E43DDB-8C24-4D29-91BD-929F138E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pPr algn="l"/>
            <a:r>
              <a:rPr lang="en-US" sz="2800" b="1">
                <a:latin typeface="Arial" panose="020B0604020202020204" pitchFamily="34" charset="0"/>
              </a:rPr>
              <a:t>References</a:t>
            </a:r>
            <a:endParaRPr lang="LID4096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4CBBB-1B93-467C-A5CF-5F797E1E55B5}"/>
              </a:ext>
            </a:extLst>
          </p:cNvPr>
          <p:cNvSpPr txBox="1"/>
          <p:nvPr/>
        </p:nvSpPr>
        <p:spPr>
          <a:xfrm>
            <a:off x="101892" y="515630"/>
            <a:ext cx="8940216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err="1">
                <a:effectLst/>
                <a:latin typeface="Arial" panose="020B0604020202020204" pitchFamily="34" charset="0"/>
              </a:rPr>
              <a:t>Akopyan</a:t>
            </a:r>
            <a:r>
              <a:rPr lang="en-US" sz="900" b="0" i="0">
                <a:effectLst/>
                <a:latin typeface="Arial" panose="020B0604020202020204" pitchFamily="34" charset="0"/>
              </a:rPr>
              <a:t>, </a:t>
            </a:r>
            <a:r>
              <a:rPr lang="en-US" sz="900" b="0" i="0" err="1">
                <a:effectLst/>
                <a:latin typeface="Arial" panose="020B0604020202020204" pitchFamily="34" charset="0"/>
              </a:rPr>
              <a:t>Filipp</a:t>
            </a:r>
            <a:r>
              <a:rPr lang="en-US" sz="900" b="0" i="0">
                <a:effectLst/>
                <a:latin typeface="Arial" panose="020B0604020202020204" pitchFamily="34" charset="0"/>
              </a:rPr>
              <a:t> et al. (2015). “</a:t>
            </a:r>
            <a:r>
              <a:rPr lang="en-US" sz="900" b="0" i="0" err="1">
                <a:effectLst/>
                <a:latin typeface="Arial" panose="020B0604020202020204" pitchFamily="34" charset="0"/>
              </a:rPr>
              <a:t>Truenorth</a:t>
            </a:r>
            <a:r>
              <a:rPr lang="en-US" sz="900" b="0" i="0">
                <a:effectLst/>
                <a:latin typeface="Arial" panose="020B0604020202020204" pitchFamily="34" charset="0"/>
              </a:rPr>
              <a:t>: Design and tool flow of a 65 mw 1 million neuron programmable neurosynaptic chip”. In: IEEE transactions on computer-aided</a:t>
            </a:r>
            <a:br>
              <a:rPr lang="en-US" sz="900"/>
            </a:br>
            <a:r>
              <a:rPr lang="en-US" sz="900" b="0" i="0">
                <a:effectLst/>
                <a:latin typeface="Arial" panose="020B0604020202020204" pitchFamily="34" charset="0"/>
              </a:rPr>
              <a:t>design of integrated circuits and systems 34.10, pp. 1537–1557.</a:t>
            </a:r>
            <a:br>
              <a:rPr lang="en-US" sz="900"/>
            </a:br>
            <a:r>
              <a:rPr lang="en-US" sz="900" b="0" i="0">
                <a:effectLst/>
                <a:latin typeface="Arial" panose="020B0604020202020204" pitchFamily="34" charset="0"/>
              </a:rPr>
              <a:t>Amorim Da Costa, Nuno Miguel M and Kevan Martin (2010). “Whose cortical column would that be?” In: Frontiers in neuroanatomy 4, p. 16.</a:t>
            </a:r>
            <a:br>
              <a:rPr lang="en-US" sz="900"/>
            </a:br>
            <a:r>
              <a:rPr lang="en-US" sz="900" b="0" i="0" err="1">
                <a:effectLst/>
                <a:latin typeface="Arial" panose="020B0604020202020204" pitchFamily="34" charset="0"/>
              </a:rPr>
              <a:t>Bellec</a:t>
            </a:r>
            <a:r>
              <a:rPr lang="en-US" sz="900" b="0" i="0">
                <a:effectLst/>
                <a:latin typeface="Arial" panose="020B0604020202020204" pitchFamily="34" charset="0"/>
              </a:rPr>
              <a:t>, Guillaume et al. (2018). “Long short-term memory and learning-to-learn in networks of spiking neurons”. In: Advances in neural information processing systems 31.</a:t>
            </a:r>
            <a:br>
              <a:rPr lang="en-US" sz="900"/>
            </a:br>
            <a:r>
              <a:rPr lang="en-US" sz="900" b="0" i="0">
                <a:effectLst/>
                <a:latin typeface="Arial" panose="020B0604020202020204" pitchFamily="34" charset="0"/>
              </a:rPr>
              <a:t>Bianco, Simone et al. (2018). “Benchmark analysis of representative deep neural network architectures”. In: IEEE Access 6, pp. 64270–64277.</a:t>
            </a:r>
            <a:br>
              <a:rPr lang="en-US" sz="900"/>
            </a:br>
            <a:r>
              <a:rPr lang="en-US" sz="900" b="0" i="0" err="1">
                <a:effectLst/>
                <a:latin typeface="Arial" panose="020B0604020202020204" pitchFamily="34" charset="0"/>
              </a:rPr>
              <a:t>Blouw</a:t>
            </a:r>
            <a:r>
              <a:rPr lang="en-US" sz="900" b="0" i="0">
                <a:effectLst/>
                <a:latin typeface="Arial" panose="020B0604020202020204" pitchFamily="34" charset="0"/>
              </a:rPr>
              <a:t>, Peter et al. (2019). “Benchmarking keyword spotting efficiency on neuromorphic hardware”. In: Proceedings of the 7th Annual Neuro-inspired Computational</a:t>
            </a:r>
            <a:br>
              <a:rPr lang="en-US" sz="900"/>
            </a:br>
            <a:r>
              <a:rPr lang="en-US" sz="900" b="0" i="0">
                <a:effectLst/>
                <a:latin typeface="Arial" panose="020B0604020202020204" pitchFamily="34" charset="0"/>
              </a:rPr>
              <a:t>Elements Workshop, pp. 1–8.</a:t>
            </a:r>
            <a:br>
              <a:rPr lang="en-US" sz="900"/>
            </a:br>
            <a:r>
              <a:rPr lang="en-US" sz="900" b="0" i="0">
                <a:effectLst/>
                <a:latin typeface="Arial" panose="020B0604020202020204" pitchFamily="34" charset="0"/>
              </a:rPr>
              <a:t>Brown, Tom et al. (2020). “Language models are few-shot learners”. In: Advances in neural information processing systems 33, pp. 1877–1901.</a:t>
            </a:r>
            <a:br>
              <a:rPr lang="en-US" sz="900"/>
            </a:br>
            <a:r>
              <a:rPr lang="en-US" sz="900" b="0" i="0">
                <a:effectLst/>
                <a:latin typeface="Arial" panose="020B0604020202020204" pitchFamily="34" charset="0"/>
              </a:rPr>
              <a:t>Davies, Mike et al. (2018). “</a:t>
            </a:r>
            <a:r>
              <a:rPr lang="en-US" sz="900" b="0" i="0" err="1">
                <a:effectLst/>
                <a:latin typeface="Arial" panose="020B0604020202020204" pitchFamily="34" charset="0"/>
              </a:rPr>
              <a:t>Loihi</a:t>
            </a:r>
            <a:r>
              <a:rPr lang="en-US" sz="900" b="0" i="0">
                <a:effectLst/>
                <a:latin typeface="Arial" panose="020B0604020202020204" pitchFamily="34" charset="0"/>
              </a:rPr>
              <a:t>: A neuromorphic manycore processor with on-chip learning”. In: </a:t>
            </a:r>
            <a:r>
              <a:rPr lang="en-US" sz="900" b="0" i="0" err="1">
                <a:effectLst/>
                <a:latin typeface="Arial" panose="020B0604020202020204" pitchFamily="34" charset="0"/>
              </a:rPr>
              <a:t>Ieee</a:t>
            </a:r>
            <a:r>
              <a:rPr lang="en-US" sz="900" b="0" i="0">
                <a:effectLst/>
                <a:latin typeface="Arial" panose="020B0604020202020204" pitchFamily="34" charset="0"/>
              </a:rPr>
              <a:t> Micro 38.1, pp. 82–99.</a:t>
            </a:r>
            <a:br>
              <a:rPr lang="en-US" sz="900"/>
            </a:br>
            <a:r>
              <a:rPr lang="en-US" sz="900" b="0" i="0">
                <a:effectLst/>
                <a:latin typeface="Arial" panose="020B0604020202020204" pitchFamily="34" charset="0"/>
              </a:rPr>
              <a:t>Dutta, </a:t>
            </a:r>
            <a:r>
              <a:rPr lang="en-US" sz="900" b="0" i="0" err="1">
                <a:effectLst/>
                <a:latin typeface="Arial" panose="020B0604020202020204" pitchFamily="34" charset="0"/>
              </a:rPr>
              <a:t>Sangya</a:t>
            </a:r>
            <a:r>
              <a:rPr lang="en-US" sz="900" b="0" i="0">
                <a:effectLst/>
                <a:latin typeface="Arial" panose="020B0604020202020204" pitchFamily="34" charset="0"/>
              </a:rPr>
              <a:t> et al. (2017). “Leaky integrate and fire neuron by charge-discharge dynamics in floating-body MOSFET”. In: Scientific reports 7.1, pp. 1–7.</a:t>
            </a:r>
            <a:br>
              <a:rPr lang="en-US" sz="900"/>
            </a:br>
            <a:r>
              <a:rPr lang="en-US" sz="900" b="0" i="0" err="1">
                <a:effectLst/>
                <a:latin typeface="Arial" panose="020B0604020202020204" pitchFamily="34" charset="0"/>
              </a:rPr>
              <a:t>Grillner</a:t>
            </a:r>
            <a:r>
              <a:rPr lang="en-US" sz="900" b="0" i="0">
                <a:effectLst/>
                <a:latin typeface="Arial" panose="020B0604020202020204" pitchFamily="34" charset="0"/>
              </a:rPr>
              <a:t>, </a:t>
            </a:r>
            <a:r>
              <a:rPr lang="en-US" sz="900" b="0" i="0" err="1">
                <a:effectLst/>
                <a:latin typeface="Arial" panose="020B0604020202020204" pitchFamily="34" charset="0"/>
              </a:rPr>
              <a:t>Sten</a:t>
            </a:r>
            <a:r>
              <a:rPr lang="en-US" sz="900" b="0" i="0">
                <a:effectLst/>
                <a:latin typeface="Arial" panose="020B0604020202020204" pitchFamily="34" charset="0"/>
              </a:rPr>
              <a:t> et al. (2005). “Microcircuits in action–from CPGs to neocortex”. In: Trends in neurosciences 28.10, pp. 525–533.</a:t>
            </a:r>
            <a:br>
              <a:rPr lang="en-US" sz="900"/>
            </a:br>
            <a:r>
              <a:rPr lang="en-US" sz="900" b="0" i="0">
                <a:effectLst/>
                <a:latin typeface="Arial" panose="020B0604020202020204" pitchFamily="34" charset="0"/>
              </a:rPr>
              <a:t>Han, Bing, Gopalakrishnan Srinivasan, and Kaushik Roy (2020). “</a:t>
            </a:r>
            <a:r>
              <a:rPr lang="en-US" sz="900" b="0" i="0" err="1">
                <a:effectLst/>
                <a:latin typeface="Arial" panose="020B0604020202020204" pitchFamily="34" charset="0"/>
              </a:rPr>
              <a:t>Rmp-snn</a:t>
            </a:r>
            <a:r>
              <a:rPr lang="en-US" sz="900" b="0" i="0">
                <a:effectLst/>
                <a:latin typeface="Arial" panose="020B0604020202020204" pitchFamily="34" charset="0"/>
              </a:rPr>
              <a:t>: Residual membrane potential neuron for enabling deeper high-accuracy and low-latency spiking</a:t>
            </a:r>
            <a:br>
              <a:rPr lang="en-US" sz="900"/>
            </a:br>
            <a:r>
              <a:rPr lang="en-US" sz="900" b="0" i="0">
                <a:effectLst/>
                <a:latin typeface="Arial" panose="020B0604020202020204" pitchFamily="34" charset="0"/>
              </a:rPr>
              <a:t>neural network”. In: Proceedings of the IEEE/CVF Conference on Computer Vision and Pattern Recognition, pp. 13558–13567.</a:t>
            </a:r>
            <a:br>
              <a:rPr lang="en-US" sz="900"/>
            </a:br>
            <a:r>
              <a:rPr lang="en-US" sz="900" b="0" i="0" err="1">
                <a:effectLst/>
                <a:latin typeface="Arial" panose="020B0604020202020204" pitchFamily="34" charset="0"/>
              </a:rPr>
              <a:t>Markram</a:t>
            </a:r>
            <a:r>
              <a:rPr lang="en-US" sz="900" b="0" i="0">
                <a:effectLst/>
                <a:latin typeface="Arial" panose="020B0604020202020204" pitchFamily="34" charset="0"/>
              </a:rPr>
              <a:t>, H. et al. (2004). “Interneurons of the neocortical inhibitory system”. In: Nature reviews neuroscience 5.10, pp. 793–807.</a:t>
            </a:r>
            <a:br>
              <a:rPr lang="en-US" sz="900"/>
            </a:br>
            <a:r>
              <a:rPr lang="en-US" sz="900" b="0" i="0" err="1">
                <a:effectLst/>
                <a:latin typeface="Arial" panose="020B0604020202020204" pitchFamily="34" charset="0"/>
              </a:rPr>
              <a:t>Mehonic</a:t>
            </a:r>
            <a:r>
              <a:rPr lang="en-US" sz="900" b="0" i="0">
                <a:effectLst/>
                <a:latin typeface="Arial" panose="020B0604020202020204" pitchFamily="34" charset="0"/>
              </a:rPr>
              <a:t>, Adnan and Anthony J Kenyon (2021). “Brain-inspired computing: We need a master plan”. In: </a:t>
            </a:r>
            <a:r>
              <a:rPr lang="en-US" sz="900" b="0" i="0" err="1">
                <a:effectLst/>
                <a:latin typeface="Arial" panose="020B0604020202020204" pitchFamily="34" charset="0"/>
              </a:rPr>
              <a:t>arXiv</a:t>
            </a:r>
            <a:r>
              <a:rPr lang="en-US" sz="900" b="0" i="0">
                <a:effectLst/>
                <a:latin typeface="Arial" panose="020B0604020202020204" pitchFamily="34" charset="0"/>
              </a:rPr>
              <a:t> preprint arXiv:2104.14517.</a:t>
            </a:r>
            <a:br>
              <a:rPr lang="en-US" sz="900"/>
            </a:br>
            <a:r>
              <a:rPr lang="en-US" sz="900" b="0" i="0" err="1">
                <a:effectLst/>
                <a:latin typeface="Arial" panose="020B0604020202020204" pitchFamily="34" charset="0"/>
              </a:rPr>
              <a:t>Merolla</a:t>
            </a:r>
            <a:r>
              <a:rPr lang="en-US" sz="900" b="0" i="0">
                <a:effectLst/>
                <a:latin typeface="Arial" panose="020B0604020202020204" pitchFamily="34" charset="0"/>
              </a:rPr>
              <a:t>, Paul A et al. (2014). “A million spiking-neuron integrated circuit with a scalable communication network and interface”. In: Science 345.6197, pp. 668–673.</a:t>
            </a:r>
            <a:br>
              <a:rPr lang="en-US" sz="900"/>
            </a:br>
            <a:r>
              <a:rPr lang="en-US" sz="900" b="0" i="0" err="1">
                <a:effectLst/>
                <a:latin typeface="Arial" panose="020B0604020202020204" pitchFamily="34" charset="0"/>
              </a:rPr>
              <a:t>Rueckauer</a:t>
            </a:r>
            <a:r>
              <a:rPr lang="en-US" sz="900" b="0" i="0">
                <a:effectLst/>
                <a:latin typeface="Arial" panose="020B0604020202020204" pitchFamily="34" charset="0"/>
              </a:rPr>
              <a:t>, Bodo and Shih-</a:t>
            </a:r>
            <a:r>
              <a:rPr lang="en-US" sz="900" b="0" i="0" err="1">
                <a:effectLst/>
                <a:latin typeface="Arial" panose="020B0604020202020204" pitchFamily="34" charset="0"/>
              </a:rPr>
              <a:t>Chii</a:t>
            </a:r>
            <a:r>
              <a:rPr lang="en-US" sz="900" b="0" i="0">
                <a:effectLst/>
                <a:latin typeface="Arial" panose="020B0604020202020204" pitchFamily="34" charset="0"/>
              </a:rPr>
              <a:t> Liu (2018). “Conversion of analog to spiking neural networks using sparse temporal coding”. In: 2018 IEEE International Symposium on</a:t>
            </a:r>
            <a:br>
              <a:rPr lang="en-US" sz="900"/>
            </a:br>
            <a:r>
              <a:rPr lang="en-US" sz="900" b="0" i="0">
                <a:effectLst/>
                <a:latin typeface="Arial" panose="020B0604020202020204" pitchFamily="34" charset="0"/>
              </a:rPr>
              <a:t>Circuits and Systems (ISCAS). IEEE, pp. 1–5.</a:t>
            </a:r>
            <a:br>
              <a:rPr lang="en-US" sz="900"/>
            </a:br>
            <a:r>
              <a:rPr lang="en-US" sz="900" b="0" i="0">
                <a:effectLst/>
                <a:latin typeface="Arial" panose="020B0604020202020204" pitchFamily="34" charset="0"/>
              </a:rPr>
              <a:t>Schuman, Catherine D et al. (2022). “Opportunities for neuromorphic computing algorithms and applications”. In: Nature Computational Science 2.1, pp. 10–19</a:t>
            </a:r>
            <a:endParaRPr lang="LID4096" sz="900"/>
          </a:p>
        </p:txBody>
      </p:sp>
    </p:spTree>
    <p:extLst>
      <p:ext uri="{BB962C8B-B14F-4D97-AF65-F5344CB8AC3E}">
        <p14:creationId xmlns:p14="http://schemas.microsoft.com/office/powerpoint/2010/main" val="2649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EB372-2E46-4FE1-98C3-2565AA7C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5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35E19FF-E46C-4923-B095-327D263E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Neuromorphic computing</a:t>
            </a:r>
            <a:endParaRPr lang="en-GB" sz="2700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D8C6FDA-94C4-46AE-A4D8-D7E8DEBF70BE}"/>
              </a:ext>
            </a:extLst>
          </p:cNvPr>
          <p:cNvSpPr txBox="1">
            <a:spLocks/>
          </p:cNvSpPr>
          <p:nvPr/>
        </p:nvSpPr>
        <p:spPr>
          <a:xfrm>
            <a:off x="101892" y="463547"/>
            <a:ext cx="8940216" cy="701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 the system level, brains seem very efficient. Why? </a:t>
            </a:r>
            <a:endParaRPr lang="en-GB" dirty="0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82DF56E4-DF1E-4766-A354-C439AD9F2F33}"/>
              </a:ext>
            </a:extLst>
          </p:cNvPr>
          <p:cNvSpPr txBox="1">
            <a:spLocks/>
          </p:cNvSpPr>
          <p:nvPr/>
        </p:nvSpPr>
        <p:spPr>
          <a:xfrm>
            <a:off x="1114426" y="4564686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/>
              <a:t>Spike-based computing for edge AI – F. Corradi</a:t>
            </a:r>
          </a:p>
        </p:txBody>
      </p:sp>
      <p:pic>
        <p:nvPicPr>
          <p:cNvPr id="15" name="Picture 6" descr="Scientists Monitor Brains Replaying Memories in Real Time">
            <a:extLst>
              <a:ext uri="{FF2B5EF4-FFF2-40B4-BE49-F238E27FC236}">
                <a16:creationId xmlns:a16="http://schemas.microsoft.com/office/drawing/2014/main" id="{D4E36F7D-8385-495E-B7F6-FB2D78314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93" y="814412"/>
            <a:ext cx="2695203" cy="151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nteractive Brain - How Injury Can Affect the Brain | BrainLine">
            <a:extLst>
              <a:ext uri="{FF2B5EF4-FFF2-40B4-BE49-F238E27FC236}">
                <a16:creationId xmlns:a16="http://schemas.microsoft.com/office/drawing/2014/main" id="{32D55997-D91F-4E13-A89B-3DA38096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36" y="1674796"/>
            <a:ext cx="871731" cy="67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65B62A-B04A-4A1C-A877-834FB5494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300352-2C4D-48BB-BB0D-28D12FD3E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942492"/>
              </p:ext>
            </p:extLst>
          </p:nvPr>
        </p:nvGraphicFramePr>
        <p:xfrm>
          <a:off x="4478629" y="2405994"/>
          <a:ext cx="4524261" cy="2231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4261">
                  <a:extLst>
                    <a:ext uri="{9D8B030D-6E8A-4147-A177-3AD203B41FA5}">
                      <a16:colId xmlns:a16="http://schemas.microsoft.com/office/drawing/2014/main" val="2748334955"/>
                    </a:ext>
                  </a:extLst>
                </a:gridCol>
              </a:tblGrid>
              <a:tr h="374837">
                <a:tc>
                  <a:txBody>
                    <a:bodyPr/>
                    <a:lstStyle/>
                    <a:p>
                      <a:r>
                        <a:rPr lang="en-US" sz="1800" dirty="0"/>
                        <a:t>BRAINS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915327"/>
                  </a:ext>
                </a:extLst>
              </a:tr>
              <a:tr h="459808">
                <a:tc>
                  <a:txBody>
                    <a:bodyPr/>
                    <a:lstStyle/>
                    <a:p>
                      <a:r>
                        <a:rPr lang="en-US" sz="1800" dirty="0"/>
                        <a:t>Self-timed, data-driven (spiking neurons)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309446"/>
                  </a:ext>
                </a:extLst>
              </a:tr>
              <a:tr h="459808">
                <a:tc>
                  <a:txBody>
                    <a:bodyPr/>
                    <a:lstStyle/>
                    <a:p>
                      <a:r>
                        <a:rPr lang="en-US" sz="1800" dirty="0"/>
                        <a:t>Fault-tolerant system (adaptive)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580444"/>
                  </a:ext>
                </a:extLst>
              </a:tr>
              <a:tr h="937091">
                <a:tc>
                  <a:txBody>
                    <a:bodyPr/>
                    <a:lstStyle/>
                    <a:p>
                      <a:r>
                        <a:rPr lang="en-US" sz="1800" dirty="0"/>
                        <a:t>Synaptic memory at computation (co-location memory and computation, in-memory computation)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098937"/>
                  </a:ext>
                </a:extLst>
              </a:tr>
            </a:tbl>
          </a:graphicData>
        </a:graphic>
      </p:graphicFrame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349F842E-746E-4C20-B08E-74992903F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817611"/>
              </p:ext>
            </p:extLst>
          </p:nvPr>
        </p:nvGraphicFramePr>
        <p:xfrm>
          <a:off x="237067" y="2405994"/>
          <a:ext cx="4145605" cy="2231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5605">
                  <a:extLst>
                    <a:ext uri="{9D8B030D-6E8A-4147-A177-3AD203B41FA5}">
                      <a16:colId xmlns:a16="http://schemas.microsoft.com/office/drawing/2014/main" val="3904372503"/>
                    </a:ext>
                  </a:extLst>
                </a:gridCol>
              </a:tblGrid>
              <a:tr h="384602">
                <a:tc>
                  <a:txBody>
                    <a:bodyPr/>
                    <a:lstStyle/>
                    <a:p>
                      <a:r>
                        <a:rPr lang="en-US" sz="1800" dirty="0"/>
                        <a:t>COMPUTERS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578558"/>
                  </a:ext>
                </a:extLst>
              </a:tr>
              <a:tr h="492518">
                <a:tc>
                  <a:txBody>
                    <a:bodyPr/>
                    <a:lstStyle/>
                    <a:p>
                      <a:r>
                        <a:rPr lang="en-US" sz="1800"/>
                        <a:t>Fast clocks (global)</a:t>
                      </a:r>
                      <a:endParaRPr lang="en-GB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350450"/>
                  </a:ext>
                </a:extLst>
              </a:tr>
              <a:tr h="492518">
                <a:tc>
                  <a:txBody>
                    <a:bodyPr/>
                    <a:lstStyle/>
                    <a:p>
                      <a:r>
                        <a:rPr lang="en-US" sz="1800"/>
                        <a:t>Bit-perfect deterministic logic state</a:t>
                      </a:r>
                      <a:endParaRPr lang="en-GB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398828"/>
                  </a:ext>
                </a:extLst>
              </a:tr>
              <a:tr h="861907">
                <a:tc>
                  <a:txBody>
                    <a:bodyPr/>
                    <a:lstStyle/>
                    <a:p>
                      <a:r>
                        <a:rPr lang="en-US" sz="1800" dirty="0"/>
                        <a:t>Memory distant to computation (high-energy data movements)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46021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DEF9DD9-FB3A-47B3-AA28-2CA55ABBE0AC}"/>
              </a:ext>
            </a:extLst>
          </p:cNvPr>
          <p:cNvSpPr txBox="1"/>
          <p:nvPr/>
        </p:nvSpPr>
        <p:spPr>
          <a:xfrm>
            <a:off x="5996619" y="115012"/>
            <a:ext cx="2468726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The brain employs different models of computation</a:t>
            </a:r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3937DF-5BC3-4020-9B60-9F5A1E8C9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33" y="756919"/>
            <a:ext cx="2680941" cy="155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vy Bridge: het platform - Review - Tweakers">
            <a:extLst>
              <a:ext uri="{FF2B5EF4-FFF2-40B4-BE49-F238E27FC236}">
                <a16:creationId xmlns:a16="http://schemas.microsoft.com/office/drawing/2014/main" id="{9800B609-710D-4C7B-A173-76870D6B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69" y="1756346"/>
            <a:ext cx="1349208" cy="5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5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EB372-2E46-4FE1-98C3-2565AA7C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6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35E19FF-E46C-4923-B095-327D263E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The Brain</a:t>
            </a:r>
            <a:endParaRPr lang="en-GB" sz="2700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D8C6FDA-94C4-46AE-A4D8-D7E8DEBF70BE}"/>
              </a:ext>
            </a:extLst>
          </p:cNvPr>
          <p:cNvSpPr txBox="1">
            <a:spLocks/>
          </p:cNvSpPr>
          <p:nvPr/>
        </p:nvSpPr>
        <p:spPr>
          <a:xfrm>
            <a:off x="101892" y="463547"/>
            <a:ext cx="8940216" cy="701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 the system level, brains seem very efficient. Why? </a:t>
            </a:r>
            <a:endParaRPr lang="en-GB" dirty="0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82DF56E4-DF1E-4766-A354-C439AD9F2F33}"/>
              </a:ext>
            </a:extLst>
          </p:cNvPr>
          <p:cNvSpPr txBox="1">
            <a:spLocks/>
          </p:cNvSpPr>
          <p:nvPr/>
        </p:nvSpPr>
        <p:spPr>
          <a:xfrm>
            <a:off x="1114426" y="4564686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/>
              <a:t>Spike-based computing for edge AI – F. Corradi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07BA35-DA2F-4CC4-A0FF-FAEBF2455DD8}"/>
                  </a:ext>
                </a:extLst>
              </p:cNvPr>
              <p:cNvSpPr txBox="1"/>
              <p:nvPr/>
            </p:nvSpPr>
            <p:spPr>
              <a:xfrm>
                <a:off x="4061911" y="1080437"/>
                <a:ext cx="5031144" cy="3173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Massively parallelism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sz="2000" dirty="0"/>
                  <a:t> neurons)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Massive connectivity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2000" dirty="0"/>
                  <a:t> synapses) 1,000/10,000 conn/neu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Excellent power efficiency (~20W)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Slow components (∼ 10 − 100 Hz)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Low-speed communication (∼ 100 meters/sec)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Adaptability - tolerant to component failure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Autonomous learning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Stochastic</a:t>
                </a:r>
                <a:endParaRPr lang="LID4096" sz="2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07BA35-DA2F-4CC4-A0FF-FAEBF2455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911" y="1080437"/>
                <a:ext cx="5031144" cy="3173626"/>
              </a:xfrm>
              <a:prstGeom prst="rect">
                <a:avLst/>
              </a:prstGeom>
              <a:blipFill>
                <a:blip r:embed="rId3"/>
                <a:stretch>
                  <a:fillRect l="-1090" t="-960" r="-1211" b="-2495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blue&#10;&#10;Description automatically generated">
            <a:extLst>
              <a:ext uri="{FF2B5EF4-FFF2-40B4-BE49-F238E27FC236}">
                <a16:creationId xmlns:a16="http://schemas.microsoft.com/office/drawing/2014/main" id="{E5A29DAD-3F69-4AFA-B3E3-0FC5E3C4E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" y="1120981"/>
            <a:ext cx="3960018" cy="316008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167F2-3E79-4D88-894B-5E20ADFF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F2DF9-B41F-40D7-B19C-8CD4ED84AFDB}"/>
              </a:ext>
            </a:extLst>
          </p:cNvPr>
          <p:cNvSpPr txBox="1"/>
          <p:nvPr/>
        </p:nvSpPr>
        <p:spPr>
          <a:xfrm>
            <a:off x="5996619" y="172144"/>
            <a:ext cx="2032956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The brain employs a different architecture</a:t>
            </a:r>
            <a:endParaRPr 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3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EB372-2E46-4FE1-98C3-2565AA7C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7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35E19FF-E46C-4923-B095-327D263E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Neural Systems In Nature</a:t>
            </a:r>
            <a:endParaRPr lang="en-GB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Placeholder 4">
                <a:extLst>
                  <a:ext uri="{FF2B5EF4-FFF2-40B4-BE49-F238E27FC236}">
                    <a16:creationId xmlns:a16="http://schemas.microsoft.com/office/drawing/2014/main" id="{4D8C6FDA-94C4-46AE-A4D8-D7E8DEBF70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752" y="472586"/>
                <a:ext cx="8940216" cy="70173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9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0975" indent="-180975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60000" indent="-180975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539750" indent="-177800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Neural systems are used across multiple scales in several species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/>
                  <a:t> neurons)</a:t>
                </a:r>
              </a:p>
              <a:p>
                <a:endParaRPr lang="en-GB"/>
              </a:p>
            </p:txBody>
          </p:sp>
        </mc:Choice>
        <mc:Fallback xmlns="">
          <p:sp>
            <p:nvSpPr>
              <p:cNvPr id="19" name="Text Placeholder 4">
                <a:extLst>
                  <a:ext uri="{FF2B5EF4-FFF2-40B4-BE49-F238E27FC236}">
                    <a16:creationId xmlns:a16="http://schemas.microsoft.com/office/drawing/2014/main" id="{4D8C6FDA-94C4-46AE-A4D8-D7E8DEBF7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52" y="472586"/>
                <a:ext cx="8940216" cy="701731"/>
              </a:xfrm>
              <a:prstGeom prst="rect">
                <a:avLst/>
              </a:prstGeom>
              <a:blipFill>
                <a:blip r:embed="rId2"/>
                <a:stretch>
                  <a:fillRect l="-1704" t="-1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82DF56E4-DF1E-4766-A354-C439AD9F2F33}"/>
              </a:ext>
            </a:extLst>
          </p:cNvPr>
          <p:cNvSpPr txBox="1">
            <a:spLocks/>
          </p:cNvSpPr>
          <p:nvPr/>
        </p:nvSpPr>
        <p:spPr>
          <a:xfrm>
            <a:off x="1114426" y="4564686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/>
              <a:t>Spike-based computing for edge AI – F. Corradi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DC69C0-DD2F-4E78-831B-CCBF3D5C7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6" y="2793551"/>
            <a:ext cx="624096" cy="50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8CF46F9-BC88-4C6D-82E7-CB357392F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2" y="3100632"/>
            <a:ext cx="171318" cy="1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E6F0CE2-B3FA-4E24-B2AA-4DA5C879B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58" y="2591273"/>
            <a:ext cx="1026049" cy="69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24B2141-B263-4710-A290-42AA4BE75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07" y="2293433"/>
            <a:ext cx="1006948" cy="100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990429A-2488-48C5-885B-B9F4C996E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30" y="2100077"/>
            <a:ext cx="177105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7591BCD-AE13-4A53-B3AA-856C3E0F4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385" y="1592938"/>
            <a:ext cx="1466850" cy="173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BBD6BC14-C6AD-4BB6-B25A-62F4ECBC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35" y="1572245"/>
            <a:ext cx="2851765" cy="173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ight Arrow 13">
            <a:extLst>
              <a:ext uri="{FF2B5EF4-FFF2-40B4-BE49-F238E27FC236}">
                <a16:creationId xmlns:a16="http://schemas.microsoft.com/office/drawing/2014/main" id="{7EFF8A79-CF47-4474-A7FF-2F5B2A5C528F}"/>
              </a:ext>
            </a:extLst>
          </p:cNvPr>
          <p:cNvSpPr/>
          <p:nvPr/>
        </p:nvSpPr>
        <p:spPr>
          <a:xfrm>
            <a:off x="198411" y="3378371"/>
            <a:ext cx="8742614" cy="656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They all use neurons and synapses, scaling up 10</a:t>
            </a:r>
            <a:r>
              <a:rPr lang="en-US" sz="1600" baseline="30000" dirty="0"/>
              <a:t>6</a:t>
            </a:r>
            <a:r>
              <a:rPr lang="en-US" sz="1600" dirty="0"/>
              <a:t> times!!!</a:t>
            </a:r>
            <a:r>
              <a:rPr lang="en-US" sz="1600" baseline="30000" dirty="0"/>
              <a:t> 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C9C79-5CF3-4E33-879F-5C223607A464}"/>
              </a:ext>
            </a:extLst>
          </p:cNvPr>
          <p:cNvSpPr txBox="1"/>
          <p:nvPr/>
        </p:nvSpPr>
        <p:spPr>
          <a:xfrm>
            <a:off x="0" y="2822286"/>
            <a:ext cx="5389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302</a:t>
            </a:r>
            <a:endParaRPr lang="LID4096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F29439-1053-426F-B4E8-2B32D56FFA6C}"/>
              </a:ext>
            </a:extLst>
          </p:cNvPr>
          <p:cNvSpPr txBox="1"/>
          <p:nvPr/>
        </p:nvSpPr>
        <p:spPr>
          <a:xfrm>
            <a:off x="383455" y="2522204"/>
            <a:ext cx="5389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100K</a:t>
            </a:r>
            <a:endParaRPr lang="LID4096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9D317B-B223-48EF-B78C-A4465687B5FB}"/>
              </a:ext>
            </a:extLst>
          </p:cNvPr>
          <p:cNvSpPr txBox="1"/>
          <p:nvPr/>
        </p:nvSpPr>
        <p:spPr>
          <a:xfrm>
            <a:off x="1274418" y="2292312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1M</a:t>
            </a:r>
            <a:endParaRPr lang="LID4096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8F0F91-0DA1-435F-B8C7-62BE4A7EC089}"/>
              </a:ext>
            </a:extLst>
          </p:cNvPr>
          <p:cNvSpPr txBox="1"/>
          <p:nvPr/>
        </p:nvSpPr>
        <p:spPr>
          <a:xfrm>
            <a:off x="2321254" y="2016564"/>
            <a:ext cx="5084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16M</a:t>
            </a:r>
            <a:endParaRPr lang="LID4096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D997BE-D710-4F70-AA02-E04D1C3FBD15}"/>
              </a:ext>
            </a:extLst>
          </p:cNvPr>
          <p:cNvSpPr txBox="1"/>
          <p:nvPr/>
        </p:nvSpPr>
        <p:spPr>
          <a:xfrm>
            <a:off x="3685620" y="1862367"/>
            <a:ext cx="5966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100M</a:t>
            </a:r>
            <a:endParaRPr lang="LID4096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AD51E7-C6DC-4029-898E-EE63243FB674}"/>
              </a:ext>
            </a:extLst>
          </p:cNvPr>
          <p:cNvSpPr txBox="1"/>
          <p:nvPr/>
        </p:nvSpPr>
        <p:spPr>
          <a:xfrm>
            <a:off x="5260491" y="1327586"/>
            <a:ext cx="455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86B</a:t>
            </a:r>
            <a:endParaRPr lang="LID4096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FB3F98-0EF1-4AFA-8797-CB97E5D48630}"/>
              </a:ext>
            </a:extLst>
          </p:cNvPr>
          <p:cNvSpPr txBox="1"/>
          <p:nvPr/>
        </p:nvSpPr>
        <p:spPr>
          <a:xfrm>
            <a:off x="7524690" y="1336435"/>
            <a:ext cx="8611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100-200B</a:t>
            </a:r>
            <a:endParaRPr lang="LID4096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0850DA0-5319-4E70-B7A4-D1640821E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0D9DBE-DA06-4DB8-9F21-A33F4DFFD266}"/>
              </a:ext>
            </a:extLst>
          </p:cNvPr>
          <p:cNvSpPr txBox="1"/>
          <p:nvPr/>
        </p:nvSpPr>
        <p:spPr>
          <a:xfrm>
            <a:off x="396261" y="3991659"/>
            <a:ext cx="8100906" cy="3385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Learning from biology. What are the computational primitives of neural information processing?</a:t>
            </a:r>
            <a:endParaRPr 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5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EB372-2E46-4FE1-98C3-2565AA7C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8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35E19FF-E46C-4923-B095-327D263E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>
                <a:latin typeface="Arial" panose="020B0604020202020204" pitchFamily="34" charset="0"/>
              </a:rPr>
              <a:t>Neural-inspired Models of Computation</a:t>
            </a:r>
            <a:endParaRPr lang="en-GB" sz="270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D8C6FDA-94C4-46AE-A4D8-D7E8DEBF70BE}"/>
              </a:ext>
            </a:extLst>
          </p:cNvPr>
          <p:cNvSpPr txBox="1">
            <a:spLocks/>
          </p:cNvSpPr>
          <p:nvPr/>
        </p:nvSpPr>
        <p:spPr>
          <a:xfrm>
            <a:off x="112752" y="472586"/>
            <a:ext cx="8940216" cy="701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Current neuron’s artificial models are lacking in representing the complexity of biological neurons.</a:t>
            </a:r>
          </a:p>
          <a:p>
            <a:endParaRPr lang="en-GB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82DF56E4-DF1E-4766-A354-C439AD9F2F33}"/>
              </a:ext>
            </a:extLst>
          </p:cNvPr>
          <p:cNvSpPr txBox="1">
            <a:spLocks/>
          </p:cNvSpPr>
          <p:nvPr/>
        </p:nvSpPr>
        <p:spPr>
          <a:xfrm>
            <a:off x="1114426" y="4564686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/>
              <a:t>Spike-based computing for edge AI – F. Corradi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5FE9D79-A40D-4B48-877A-71ABC30DA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1174317"/>
            <a:ext cx="2782848" cy="2369421"/>
          </a:xfrm>
          <a:prstGeom prst="rect">
            <a:avLst/>
          </a:prstGeom>
        </p:spPr>
      </p:pic>
      <p:pic>
        <p:nvPicPr>
          <p:cNvPr id="4" name="Picture 3" descr="A picture containing text, conifer, tree, plant&#10;&#10;Description automatically generated">
            <a:extLst>
              <a:ext uri="{FF2B5EF4-FFF2-40B4-BE49-F238E27FC236}">
                <a16:creationId xmlns:a16="http://schemas.microsoft.com/office/drawing/2014/main" id="{4EE89522-CAA8-4392-8214-E47A2CD10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32" y="1042760"/>
            <a:ext cx="2782848" cy="263253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33286-C859-4BAE-8E21-20C2EEBF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E40E7C-4FE7-4C7C-AF14-D430E5309DEC}"/>
              </a:ext>
            </a:extLst>
          </p:cNvPr>
          <p:cNvSpPr txBox="1"/>
          <p:nvPr/>
        </p:nvSpPr>
        <p:spPr>
          <a:xfrm>
            <a:off x="169108" y="3729240"/>
            <a:ext cx="3899972" cy="73866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Algorithms in digital time-multiplexed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Distinction between hardware and software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D4C83-4565-43B4-B469-0AA4D4C1AF61}"/>
              </a:ext>
            </a:extLst>
          </p:cNvPr>
          <p:cNvSpPr txBox="1"/>
          <p:nvPr/>
        </p:nvSpPr>
        <p:spPr>
          <a:xfrm>
            <a:off x="4870648" y="3729240"/>
            <a:ext cx="3899972" cy="73866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Dynamical neuron models (</a:t>
            </a:r>
            <a:r>
              <a:rPr lang="en-US" sz="1400" b="1" dirty="0">
                <a:latin typeface="Arial" panose="020B0604020202020204" pitchFamily="34" charset="0"/>
              </a:rPr>
              <a:t>time</a:t>
            </a:r>
            <a:r>
              <a:rPr lang="en-US" sz="1400" dirty="0">
                <a:latin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</a:rPr>
              <a:t>The neuron morphology is part of its functionality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273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66A502-DDF5-4F67-816C-2BCC78CA6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27" y="1228858"/>
            <a:ext cx="4466273" cy="273428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EB372-2E46-4FE1-98C3-2565AA7C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9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35E19FF-E46C-4923-B095-327D263E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" y="53965"/>
            <a:ext cx="8753475" cy="461665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</a:rPr>
              <a:t>Neural electrical signal: the action potential</a:t>
            </a:r>
            <a:endParaRPr lang="en-GB" sz="2700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D8C6FDA-94C4-46AE-A4D8-D7E8DEBF70BE}"/>
              </a:ext>
            </a:extLst>
          </p:cNvPr>
          <p:cNvSpPr txBox="1">
            <a:spLocks/>
          </p:cNvSpPr>
          <p:nvPr/>
        </p:nvSpPr>
        <p:spPr>
          <a:xfrm>
            <a:off x="112752" y="472586"/>
            <a:ext cx="8940216" cy="701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778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</a:rPr>
              <a:t>Neurons communicates by means of action potentials (i.e., spikes)</a:t>
            </a:r>
          </a:p>
          <a:p>
            <a:endParaRPr lang="en-GB" dirty="0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82DF56E4-DF1E-4766-A354-C439AD9F2F33}"/>
              </a:ext>
            </a:extLst>
          </p:cNvPr>
          <p:cNvSpPr txBox="1">
            <a:spLocks/>
          </p:cNvSpPr>
          <p:nvPr/>
        </p:nvSpPr>
        <p:spPr>
          <a:xfrm>
            <a:off x="1114426" y="4564686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rm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/>
              <a:t>Spike-based computing for edge AI – F. Corradi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33286-C859-4BAE-8E21-20C2EEBF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Spiking Neural Network and Neuromorphic Computing – F. Corradi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D4C83-4565-43B4-B469-0AA4D4C1AF61}"/>
              </a:ext>
            </a:extLst>
          </p:cNvPr>
          <p:cNvSpPr txBox="1"/>
          <p:nvPr/>
        </p:nvSpPr>
        <p:spPr>
          <a:xfrm>
            <a:off x="2228848" y="3598646"/>
            <a:ext cx="6824120" cy="9541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Dynamics (living cells), adapt (e.g., firing frequency adaptation)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Biological neurons are stochastic (noisy)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They respond to specific input stimuli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e.g. visual cortical neurons responds to specific stimuli [Hubel and Wiesel, 1959]</a:t>
            </a:r>
          </a:p>
        </p:txBody>
      </p:sp>
      <p:pic>
        <p:nvPicPr>
          <p:cNvPr id="15" name="Picture 2" descr="chapter 19: neurons in action – neuron stuff and other science stuff">
            <a:extLst>
              <a:ext uri="{FF2B5EF4-FFF2-40B4-BE49-F238E27FC236}">
                <a16:creationId xmlns:a16="http://schemas.microsoft.com/office/drawing/2014/main" id="{673D7C88-AEF9-4728-8D9D-A0A290157A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30" y="1388464"/>
            <a:ext cx="3922217" cy="185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56047-BC2B-4040-B99B-F28B307E4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029" y="823451"/>
            <a:ext cx="3922217" cy="256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TUe_PPT_V2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9E9EB1"/>
      </a:accent2>
      <a:accent3>
        <a:srgbClr val="0092B5"/>
      </a:accent3>
      <a:accent4>
        <a:srgbClr val="FF9A00"/>
      </a:accent4>
      <a:accent5>
        <a:srgbClr val="101073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e_16x9.potx" id="{9370F84E-7576-4FDA-B736-A09996DF8429}" vid="{ED81D3C9-A1FB-4E5B-AF38-E92F700A58F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10B182D748474AA6164D9FF5E75CEB" ma:contentTypeVersion="12" ma:contentTypeDescription="Create a new document." ma:contentTypeScope="" ma:versionID="6ab0bd03670257ff26884f0de5fb23e8">
  <xsd:schema xmlns:xsd="http://www.w3.org/2001/XMLSchema" xmlns:xs="http://www.w3.org/2001/XMLSchema" xmlns:p="http://schemas.microsoft.com/office/2006/metadata/properties" xmlns:ns3="683fe91c-e0b2-4883-90a8-5eb874e6c262" xmlns:ns4="c0054d7a-5ecf-4a17-a0cd-0620bc2df290" targetNamespace="http://schemas.microsoft.com/office/2006/metadata/properties" ma:root="true" ma:fieldsID="02dc14d8aa7ce4ed1967cbb9c21dfd1a" ns3:_="" ns4:_="">
    <xsd:import namespace="683fe91c-e0b2-4883-90a8-5eb874e6c262"/>
    <xsd:import namespace="c0054d7a-5ecf-4a17-a0cd-0620bc2df29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3fe91c-e0b2-4883-90a8-5eb874e6c2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54d7a-5ecf-4a17-a0cd-0620bc2df29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0B4309-E9FE-4B99-AAEE-474083D49C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3363DC-120A-428B-A010-FD36CEC1CB25}">
  <ds:schemaRefs>
    <ds:schemaRef ds:uri="http://schemas.microsoft.com/office/2006/documentManagement/types"/>
    <ds:schemaRef ds:uri="http://purl.org/dc/terms/"/>
    <ds:schemaRef ds:uri="http://purl.org/dc/dcmitype/"/>
    <ds:schemaRef ds:uri="683fe91c-e0b2-4883-90a8-5eb874e6c262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c0054d7a-5ecf-4a17-a0cd-0620bc2df290"/>
  </ds:schemaRefs>
</ds:datastoreItem>
</file>

<file path=customXml/itemProps3.xml><?xml version="1.0" encoding="utf-8"?>
<ds:datastoreItem xmlns:ds="http://schemas.openxmlformats.org/officeDocument/2006/customXml" ds:itemID="{6C0F8965-EE2E-4963-8A59-AD53696789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3fe91c-e0b2-4883-90a8-5eb874e6c262"/>
    <ds:schemaRef ds:uri="c0054d7a-5ecf-4a17-a0cd-0620bc2df2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TUe_16x9 (2)</Template>
  <TotalTime>4043</TotalTime>
  <Words>3825</Words>
  <Application>Microsoft Office PowerPoint</Application>
  <PresentationFormat>On-screen Show (16:9)</PresentationFormat>
  <Paragraphs>547</Paragraphs>
  <Slides>45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Cambria Math</vt:lpstr>
      <vt:lpstr>Corbel</vt:lpstr>
      <vt:lpstr>Courier New</vt:lpstr>
      <vt:lpstr>Helvetica</vt:lpstr>
      <vt:lpstr>Lato</vt:lpstr>
      <vt:lpstr>Kantoorthema</vt:lpstr>
      <vt:lpstr>Neuromorphic Computing and Engineering (Spiking Neural Networks)</vt:lpstr>
      <vt:lpstr>Intelligent Architectures </vt:lpstr>
      <vt:lpstr>PowerPoint Presentation</vt:lpstr>
      <vt:lpstr>PowerPoint Presentation</vt:lpstr>
      <vt:lpstr>Neuromorphic computing</vt:lpstr>
      <vt:lpstr>The Brain</vt:lpstr>
      <vt:lpstr>Neural Systems In Nature</vt:lpstr>
      <vt:lpstr>Neural-inspired Models of Computation</vt:lpstr>
      <vt:lpstr>Neural electrical signal: the action potential</vt:lpstr>
      <vt:lpstr>Propagation of Action Potentials</vt:lpstr>
      <vt:lpstr>Neuron Models – complexity of bio-realism</vt:lpstr>
      <vt:lpstr>Neuron Models </vt:lpstr>
      <vt:lpstr>Leaky-Integrate-And-Fire Neuron Model</vt:lpstr>
      <vt:lpstr>Leaky-Integrate-And-Fire Neuron Model</vt:lpstr>
      <vt:lpstr>Spiking Neural Network</vt:lpstr>
      <vt:lpstr>Synapse Model</vt:lpstr>
      <vt:lpstr>Leaky-Integrate-And-Fire Neuron: Subthreshold CMOS</vt:lpstr>
      <vt:lpstr>Leaky-Integrate-And-Fire Neuron: Subthreshold CMOS</vt:lpstr>
      <vt:lpstr>Neuromorphic Analog Systems</vt:lpstr>
      <vt:lpstr>Neuromorphic Analog Architectures</vt:lpstr>
      <vt:lpstr>Neuromorphic Analog Systems</vt:lpstr>
      <vt:lpstr>Neuromorphic Analog Systems</vt:lpstr>
      <vt:lpstr>Neuromorphic Analog Systems</vt:lpstr>
      <vt:lpstr>Neuromorphic Analog Systems</vt:lpstr>
      <vt:lpstr>Neuromorphic Analog Systems</vt:lpstr>
      <vt:lpstr>Neuromorphic computing</vt:lpstr>
      <vt:lpstr>Neuromorphic computing</vt:lpstr>
      <vt:lpstr>Neuromorphic computing</vt:lpstr>
      <vt:lpstr>Neuromorphic computing</vt:lpstr>
      <vt:lpstr>Neuromorphic computing</vt:lpstr>
      <vt:lpstr>Neuromorphic computing</vt:lpstr>
      <vt:lpstr>Neuromorphic computing</vt:lpstr>
      <vt:lpstr>Digital Neuromorphic processors: TrueNorth</vt:lpstr>
      <vt:lpstr>Digital Neuromorphic processors: TrueNorth</vt:lpstr>
      <vt:lpstr>Digital Neuromorphic processors: TrueNorth</vt:lpstr>
      <vt:lpstr>Digital Neuromorphic processors: TrueNorth</vt:lpstr>
      <vt:lpstr>Digital Neuromorphic processors: Intel Loihi</vt:lpstr>
      <vt:lpstr>Digital Neuromorphic processors: Intel Loihi</vt:lpstr>
      <vt:lpstr>Digital Neuromorphic processors: Intel Loihi</vt:lpstr>
      <vt:lpstr>Digital Neuromorphic processors: Intel Loihi</vt:lpstr>
      <vt:lpstr>Digital Neuromorphic processors: Intel Loihi</vt:lpstr>
      <vt:lpstr>Digital Neuromorphic processors: Intel Loihi</vt:lpstr>
      <vt:lpstr>Neuromorphic Digital Systems</vt:lpstr>
      <vt:lpstr>Neuromorphic Computing and Engineering</vt:lpstr>
      <vt:lpstr>References</vt:lpstr>
    </vt:vector>
  </TitlesOfParts>
  <Company>TU/e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of a title at the top</dc:title>
  <dc:creator>Ven, I.M.J. van de</dc:creator>
  <cp:lastModifiedBy>Corradi, Federico</cp:lastModifiedBy>
  <cp:revision>4</cp:revision>
  <dcterms:created xsi:type="dcterms:W3CDTF">2019-11-27T15:26:32Z</dcterms:created>
  <dcterms:modified xsi:type="dcterms:W3CDTF">2022-03-29T09:59:12Z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0x010100F810B182D748474AA6164D9FF5E75CEB</vt:lpwstr>
  </property>
</Properties>
</file>