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2" r:id="rId2"/>
    <p:sldId id="589" r:id="rId3"/>
    <p:sldId id="587" r:id="rId4"/>
    <p:sldId id="588" r:id="rId5"/>
    <p:sldId id="590" r:id="rId6"/>
    <p:sldId id="591" r:id="rId7"/>
    <p:sldId id="592" r:id="rId8"/>
    <p:sldId id="593" r:id="rId9"/>
    <p:sldId id="594" r:id="rId10"/>
    <p:sldId id="598" r:id="rId11"/>
    <p:sldId id="595" r:id="rId12"/>
    <p:sldId id="596" r:id="rId13"/>
    <p:sldId id="599" r:id="rId14"/>
    <p:sldId id="600" r:id="rId15"/>
    <p:sldId id="601" r:id="rId16"/>
    <p:sldId id="602" r:id="rId17"/>
    <p:sldId id="604" r:id="rId18"/>
    <p:sldId id="605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22" r:id="rId27"/>
    <p:sldId id="615" r:id="rId28"/>
    <p:sldId id="616" r:id="rId29"/>
    <p:sldId id="617" r:id="rId30"/>
    <p:sldId id="618" r:id="rId31"/>
    <p:sldId id="619" r:id="rId32"/>
    <p:sldId id="620" r:id="rId33"/>
    <p:sldId id="62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tter, Floran de" initials="PFd" lastIdx="1" clrIdx="0">
    <p:extLst>
      <p:ext uri="{19B8F6BF-5375-455C-9EA6-DF929625EA0E}">
        <p15:presenceInfo xmlns:p15="http://schemas.microsoft.com/office/powerpoint/2012/main" userId="Putter, Floran 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1F1F"/>
    <a:srgbClr val="338DD1"/>
    <a:srgbClr val="008563"/>
    <a:srgbClr val="005238"/>
    <a:srgbClr val="005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4" autoAdjust="0"/>
    <p:restoredTop sz="97440" autoAdjust="0"/>
  </p:normalViewPr>
  <p:slideViewPr>
    <p:cSldViewPr snapToGrid="0" showGuides="1">
      <p:cViewPr varScale="1">
        <p:scale>
          <a:sx n="58" d="100"/>
          <a:sy n="58" d="100"/>
        </p:scale>
        <p:origin x="2346" y="16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ADD22-3EAA-4F0C-87E7-387DD1CE9EE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9B4E-C6D4-4B36-83E8-D3174AB0B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D9B4E-C6D4-4B36-83E8-D3174AB0B2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>
            <a:normAutofit/>
          </a:bodyPr>
          <a:lstStyle>
            <a:lvl1pPr algn="l">
              <a:lnSpc>
                <a:spcPts val="3067"/>
              </a:lnSpc>
              <a:defRPr sz="3200">
                <a:solidFill>
                  <a:schemeClr val="bg1"/>
                </a:solidFill>
                <a:latin typeface="Bierstadt" panose="020B0004020202020204" pitchFamily="34" charset="0"/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2732"/>
            <a:ext cx="12191999" cy="385268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400" b="1" cap="all" baseline="0">
                <a:solidFill>
                  <a:schemeClr val="bg1"/>
                </a:solidFill>
                <a:latin typeface="Bierstadt" panose="020B00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7465" y="6088862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Bierstadt" panose="020B0004020202020204" pitchFamily="34" charset="0"/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37465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21C4D-C087-487D-B9A5-5E1FF7A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DBDF7-E809-41EC-920E-B524BB43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5038344"/>
          </a:xfrm>
        </p:spPr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  <a:lvl2pPr marL="269875" indent="-260350">
              <a:tabLst/>
              <a:defRPr>
                <a:latin typeface="Bierstadt" panose="020B0004020202020204" pitchFamily="34" charset="0"/>
              </a:defRPr>
            </a:lvl2pPr>
            <a:lvl3pPr marL="625475" indent="-271463">
              <a:defRPr>
                <a:latin typeface="Bierstadt" panose="020B0004020202020204" pitchFamily="34" charset="0"/>
              </a:defRPr>
            </a:lvl3pPr>
            <a:lvl4pPr marL="989013" indent="-269875">
              <a:defRPr>
                <a:latin typeface="Bierstadt" panose="020B0004020202020204" pitchFamily="34" charset="0"/>
              </a:defRPr>
            </a:lvl4pPr>
            <a:lvl5pPr marL="1343025" indent="-269875">
              <a:defRPr>
                <a:latin typeface="Bierstadt" panose="020B00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F226C-007B-4488-B193-4C93BB1B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30AFA-A2D7-4947-B45D-86F8D9A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21C4D-C087-487D-B9A5-5E1FF7A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DBDF7-E809-41EC-920E-B524BB43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7" y="1271016"/>
            <a:ext cx="11521439" cy="2157984"/>
          </a:xfrm>
        </p:spPr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  <a:lvl2pPr marL="269875" indent="-260350">
              <a:tabLst/>
              <a:defRPr>
                <a:latin typeface="Bierstadt" panose="020B0004020202020204" pitchFamily="34" charset="0"/>
              </a:defRPr>
            </a:lvl2pPr>
            <a:lvl3pPr marL="625475" indent="-271463">
              <a:defRPr>
                <a:latin typeface="Bierstadt" panose="020B0004020202020204" pitchFamily="34" charset="0"/>
              </a:defRPr>
            </a:lvl3pPr>
            <a:lvl4pPr marL="989013" indent="-269875">
              <a:defRPr>
                <a:latin typeface="Bierstadt" panose="020B0004020202020204" pitchFamily="34" charset="0"/>
              </a:defRPr>
            </a:lvl4pPr>
            <a:lvl5pPr marL="1343025" indent="-269875">
              <a:defRPr>
                <a:latin typeface="Bierstadt" panose="020B00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F226C-007B-4488-B193-4C93BB1B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130AFA-A2D7-4947-B45D-86F8D9A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86A8CBE-66DD-4D91-9924-01EA5BB425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0055" y="3575304"/>
            <a:ext cx="5066007" cy="2525719"/>
          </a:xfrm>
        </p:spPr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  <a:lvl2pPr marL="269875" indent="-260350">
              <a:tabLst/>
              <a:defRPr>
                <a:latin typeface="Bierstadt" panose="020B0004020202020204" pitchFamily="34" charset="0"/>
              </a:defRPr>
            </a:lvl2pPr>
            <a:lvl3pPr marL="625475" indent="-271463">
              <a:defRPr>
                <a:latin typeface="Bierstadt" panose="020B0004020202020204" pitchFamily="34" charset="0"/>
              </a:defRPr>
            </a:lvl3pPr>
            <a:lvl4pPr marL="989013" indent="-269875">
              <a:defRPr>
                <a:latin typeface="Bierstadt" panose="020B0004020202020204" pitchFamily="34" charset="0"/>
              </a:defRPr>
            </a:lvl4pPr>
            <a:lvl5pPr marL="1343025" indent="-269875">
              <a:defRPr>
                <a:latin typeface="Bierstadt" panose="020B00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968812A-F42F-413C-A91A-0B90ED85E17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07464" y="3575304"/>
            <a:ext cx="6152302" cy="2525719"/>
          </a:xfrm>
        </p:spPr>
        <p:txBody>
          <a:bodyPr/>
          <a:lstStyle>
            <a:lvl1pPr>
              <a:defRPr>
                <a:latin typeface="Bierstadt" panose="020B0004020202020204" pitchFamily="34" charset="0"/>
              </a:defRPr>
            </a:lvl1pPr>
            <a:lvl2pPr marL="269875" indent="-260350">
              <a:tabLst/>
              <a:defRPr>
                <a:latin typeface="Bierstadt" panose="020B0004020202020204" pitchFamily="34" charset="0"/>
              </a:defRPr>
            </a:lvl2pPr>
            <a:lvl3pPr marL="625475" indent="-271463">
              <a:defRPr>
                <a:latin typeface="Bierstadt" panose="020B0004020202020204" pitchFamily="34" charset="0"/>
              </a:defRPr>
            </a:lvl3pPr>
            <a:lvl4pPr marL="989013" indent="-269875">
              <a:defRPr>
                <a:latin typeface="Bierstadt" panose="020B0004020202020204" pitchFamily="34" charset="0"/>
              </a:defRPr>
            </a:lvl4pPr>
            <a:lvl5pPr marL="1343025" indent="-269875">
              <a:defRPr>
                <a:latin typeface="Bierstadt" panose="020B00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77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01FC2-8E2F-428A-A415-EA514BF4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31CA3-203B-47D0-BD57-7E2FF3E08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232" y="1271016"/>
            <a:ext cx="5687568" cy="503834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DAC609-EAFD-4092-90C1-6FA58952A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1016"/>
            <a:ext cx="5693664" cy="50383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387395-EEDE-4149-B59A-F0D01BB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B869E-6042-4FC5-8B8E-C450D290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1EA714-68C6-49B1-BD9F-4E6FBB98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67874"/>
            <a:ext cx="56592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7A8CA7-73D1-4C6B-BB23-43BCF612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" y="2091786"/>
            <a:ext cx="5659247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00F569-DEBC-4445-92FD-CF261C39D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7874"/>
            <a:ext cx="56814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31C70E0-9BBB-45AE-A217-37F213D4B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1786"/>
            <a:ext cx="5681472" cy="421757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429070-9F69-41E6-B068-77C1E10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357E93-8EEA-41E2-BD66-DD990F67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4843329-D30E-4E16-9908-77F31BF4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2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411451D-FFBD-47D3-8E51-92431F881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561441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742C7BAF-CBE3-4B92-A10B-ECE08F73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5614416" cy="75958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0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1/3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F888DB-EC72-4E13-8E81-0800D9DE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7742656" cy="759587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B71264E8-7C0B-47E7-9D68-2BA5CBE07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7592" y="0"/>
            <a:ext cx="3934408" cy="6308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9F8F8-BDE0-4A52-9735-F17D3F07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01F9DB-1E25-4E8B-8455-91DE49D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1DE61162-1BCF-43E0-8C2D-B27B0C7212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328" y="1308862"/>
            <a:ext cx="7742656" cy="499986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0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98A384-8C1A-4627-AF92-F15BDA46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365125"/>
            <a:ext cx="11521440" cy="75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5B027A-3AF7-4D68-9179-EA378EC3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71016"/>
            <a:ext cx="11521440" cy="503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014B23-72B0-43B6-9FEB-3A58CA841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328" y="6492875"/>
            <a:ext cx="1122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6D422-46F7-4E10-8665-0127DE1A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7160" y="6492875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B51C-EBA0-4BC9-B4DC-4121C1E7A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62" r:id="rId3"/>
    <p:sldLayoutId id="2147483652" r:id="rId4"/>
    <p:sldLayoutId id="2147483653" r:id="rId5"/>
    <p:sldLayoutId id="2147483656" r:id="rId6"/>
    <p:sldLayoutId id="214748365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Bierstadt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1pPr>
      <a:lvl2pPr marL="447675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nntorch.readthedocs.io/en/latest/" TargetMode="External"/><Relationship Id="rId2" Type="http://schemas.openxmlformats.org/officeDocument/2006/relationships/hyperlink" Target="https://www.youtube.com/watch?v=O2-mT291yg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9.1289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mythic-ai.com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rophesee.ai/" TargetMode="External"/><Relationship Id="rId4" Type="http://schemas.openxmlformats.org/officeDocument/2006/relationships/hyperlink" Target="https://www.benjamintee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avlab.tudelft.nl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ec.at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12.11231" TargetMode="External"/><Relationship Id="rId3" Type="http://schemas.openxmlformats.org/officeDocument/2006/relationships/hyperlink" Target="https://arxiv.org/abs/2109.12894" TargetMode="External"/><Relationship Id="rId7" Type="http://schemas.openxmlformats.org/officeDocument/2006/relationships/hyperlink" Target="http://arxiv.org/abs/1810.08646" TargetMode="External"/><Relationship Id="rId2" Type="http://schemas.openxmlformats.org/officeDocument/2006/relationships/hyperlink" Target="http://dx.doi.org/10.1145/33041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ontiersin.org/article/10.3389/fnins.2017.00682" TargetMode="External"/><Relationship Id="rId5" Type="http://schemas.openxmlformats.org/officeDocument/2006/relationships/hyperlink" Target="https://arxiv.org/abs/2005.01807" TargetMode="External"/><Relationship Id="rId10" Type="http://schemas.openxmlformats.org/officeDocument/2006/relationships/hyperlink" Target="https://arxiv.org/abs/2003.11837" TargetMode="External"/><Relationship Id="rId4" Type="http://schemas.openxmlformats.org/officeDocument/2006/relationships/hyperlink" Target="https://www.frontiersin.org/article/10.3389/fnins.2021.638474" TargetMode="External"/><Relationship Id="rId9" Type="http://schemas.openxmlformats.org/officeDocument/2006/relationships/hyperlink" Target="https://arxiv.org/abs/2107.073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7BD1EA-49D3-4937-A51E-EF12CA1F3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886732"/>
            <a:ext cx="12191999" cy="1056000"/>
          </a:xfrm>
        </p:spPr>
        <p:txBody>
          <a:bodyPr/>
          <a:lstStyle/>
          <a:p>
            <a:r>
              <a:rPr lang="en-US" dirty="0"/>
              <a:t>Spiking Neural Networks and Neuromorphic Computing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485302C-F8E2-44A4-AF88-B0876D25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942732"/>
            <a:ext cx="12191999" cy="385268"/>
          </a:xfrm>
        </p:spPr>
        <p:txBody>
          <a:bodyPr/>
          <a:lstStyle/>
          <a:p>
            <a:r>
              <a:rPr lang="en-US" dirty="0"/>
              <a:t>Training spiking neural networks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66DCE05-6460-4BFE-8458-1D6CE3944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5321301"/>
            <a:ext cx="12191999" cy="768351"/>
          </a:xfrm>
        </p:spPr>
        <p:txBody>
          <a:bodyPr/>
          <a:lstStyle/>
          <a:p>
            <a:r>
              <a:rPr lang="en-US" dirty="0"/>
              <a:t>Sherif Eissa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A15D59E-A69B-4F6E-917D-DF827B0CC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8889" y="6089650"/>
            <a:ext cx="9796356" cy="768351"/>
          </a:xfrm>
        </p:spPr>
        <p:txBody>
          <a:bodyPr/>
          <a:lstStyle/>
          <a:p>
            <a:r>
              <a:rPr lang="en-US" dirty="0"/>
              <a:t>Electrical Engineering – Electronic Systems group</a:t>
            </a:r>
          </a:p>
        </p:txBody>
      </p:sp>
    </p:spTree>
    <p:extLst>
      <p:ext uri="{BB962C8B-B14F-4D97-AF65-F5344CB8AC3E}">
        <p14:creationId xmlns:p14="http://schemas.microsoft.com/office/powerpoint/2010/main" val="25034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6EC899-073C-4CB7-8E1C-423CB343A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 of Rate Codes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930DD-3B8A-4502-981A-CF152BB4C1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Error tolerance: ideally, there is an abundance of spikes to recover a spike error.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Faster learning: more spikes provide a stronger gradient signal via error backpropagation (learning happens around a spike’s timing)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1B010-4CCF-4DD1-8DF2-4AA69F50F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Advantage of Latency Codes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6E792B-BD3D-4C06-8549-C57FE0CE31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/>
              <a:t>Power: less spikes is usually less energy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Speed: (most of) relevant information is in the early spikes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0D810-2255-4BC6-8369-DB81F916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E554E1-C89D-4FD0-9418-2A8247B1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Spike Encoding: Comparison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021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5CD3-5AD9-4C15-9A7E-2D9FF075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Delta Encoding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B16AC-DA9C-4987-BEC4-A6FF30555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Sensory data (analogue Real-Time input) are at the heart of any neuromorphic app.</a:t>
            </a:r>
          </a:p>
          <a:p>
            <a:pPr lvl="1"/>
            <a:r>
              <a:rPr lang="en-US" u="heavy" dirty="0">
                <a:uFill>
                  <a:solidFill>
                    <a:schemeClr val="tx1"/>
                  </a:solidFill>
                </a:uFill>
              </a:rPr>
              <a:t>Why?</a:t>
            </a:r>
            <a:r>
              <a:rPr lang="en-US" dirty="0"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n-US" dirty="0"/>
              <a:t>Because Neuromorphic computing is an AI edge solution</a:t>
            </a:r>
          </a:p>
          <a:p>
            <a:pPr lvl="1"/>
            <a:r>
              <a:rPr lang="en-US" dirty="0"/>
              <a:t>Hence, input will be usually a time-varying signal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Delta encoding: Neurons fire in response to positive and negative changes in the input signal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BD351-DA27-4C4E-A9AE-45B662E6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481F3908-A922-4894-88C4-7042A55C7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3" y="3611893"/>
            <a:ext cx="9899449" cy="2456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09E1F6-C228-445B-B3FF-1010369FBDE6}"/>
              </a:ext>
            </a:extLst>
          </p:cNvPr>
          <p:cNvSpPr txBox="1"/>
          <p:nvPr/>
        </p:nvSpPr>
        <p:spPr>
          <a:xfrm>
            <a:off x="7168506" y="5845166"/>
            <a:ext cx="40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Yousefzadeh</a:t>
            </a:r>
            <a:r>
              <a:rPr lang="en-US" dirty="0"/>
              <a:t> and </a:t>
            </a:r>
            <a:r>
              <a:rPr lang="en-US" dirty="0" err="1"/>
              <a:t>Sifalakis</a:t>
            </a:r>
            <a:r>
              <a:rPr lang="en-US" dirty="0"/>
              <a:t> 2021]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156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9C4-5FCD-4C03-B48E-A79DC02B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Spike Encoding Summary</a:t>
            </a:r>
            <a:endParaRPr lang="LID4096" dirty="0"/>
          </a:p>
        </p:txBody>
      </p:sp>
      <p:pic>
        <p:nvPicPr>
          <p:cNvPr id="6" name="Content Placeholder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273A771-83C3-480E-9EF4-34F17E19F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41" y="1271588"/>
            <a:ext cx="9481669" cy="50371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9020D-6727-439E-809D-4509AD5E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D6B2-83F0-4AAF-9BAC-9ADFDC1A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Rate-based objective/error function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6A871-CF4D-446A-A9F6-A97FFCFE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learning and optimization, we need to evaluate an error function</a:t>
            </a:r>
          </a:p>
          <a:p>
            <a:r>
              <a:rPr lang="en-US" dirty="0"/>
              <a:t>Rate-based error can be based on </a:t>
            </a:r>
            <a:r>
              <a:rPr lang="en-US" b="1" dirty="0"/>
              <a:t>spike rates </a:t>
            </a:r>
            <a:r>
              <a:rPr lang="en-US" dirty="0"/>
              <a:t>or on </a:t>
            </a:r>
            <a:r>
              <a:rPr lang="en-US" b="1" dirty="0"/>
              <a:t>membrane potentials</a:t>
            </a:r>
            <a:r>
              <a:rPr lang="en-US" dirty="0"/>
              <a:t> of output neurons</a:t>
            </a:r>
          </a:p>
          <a:p>
            <a:r>
              <a:rPr lang="en-US" dirty="0"/>
              <a:t>Penalizing number of spikes (</a:t>
            </a:r>
            <a:r>
              <a:rPr lang="en-US" dirty="0" err="1"/>
              <a:t>e.g</a:t>
            </a:r>
            <a:r>
              <a:rPr lang="en-US" dirty="0"/>
              <a:t> L1 norm) is good for efficiency</a:t>
            </a:r>
          </a:p>
          <a:p>
            <a:r>
              <a:rPr lang="en-US" dirty="0"/>
              <a:t>Below are non-exhaustive means to formulate rate-based error function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98177-60C7-4057-A70E-ADA5C61D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42A782-7207-4EF9-97D1-701A275D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58980"/>
              </p:ext>
            </p:extLst>
          </p:nvPr>
        </p:nvGraphicFramePr>
        <p:xfrm>
          <a:off x="1505021" y="3998184"/>
          <a:ext cx="9101574" cy="22307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66576">
                  <a:extLst>
                    <a:ext uri="{9D8B030D-6E8A-4147-A177-3AD203B41FA5}">
                      <a16:colId xmlns:a16="http://schemas.microsoft.com/office/drawing/2014/main" val="2142116833"/>
                    </a:ext>
                  </a:extLst>
                </a:gridCol>
                <a:gridCol w="3667648">
                  <a:extLst>
                    <a:ext uri="{9D8B030D-6E8A-4147-A177-3AD203B41FA5}">
                      <a16:colId xmlns:a16="http://schemas.microsoft.com/office/drawing/2014/main" val="3833477623"/>
                    </a:ext>
                  </a:extLst>
                </a:gridCol>
                <a:gridCol w="4067350">
                  <a:extLst>
                    <a:ext uri="{9D8B030D-6E8A-4147-A177-3AD203B41FA5}">
                      <a16:colId xmlns:a16="http://schemas.microsoft.com/office/drawing/2014/main" val="2554459764"/>
                    </a:ext>
                  </a:extLst>
                </a:gridCol>
              </a:tblGrid>
              <a:tr h="401989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Spike Count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Membrane Potential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29020"/>
                  </a:ext>
                </a:extLst>
              </a:tr>
              <a:tr h="844695">
                <a:tc>
                  <a:txBody>
                    <a:bodyPr/>
                    <a:lstStyle/>
                    <a:p>
                      <a:r>
                        <a:rPr lang="en-US" dirty="0"/>
                        <a:t>Cross-Entropy Loss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Maximize firing of correct class and penalize firing of others</a:t>
                      </a:r>
                    </a:p>
                    <a:p>
                      <a:r>
                        <a:rPr lang="en-US" dirty="0"/>
                        <a:t>[Amir et al. 2017]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Maximize membrane potential of correct class and minimize others</a:t>
                      </a:r>
                    </a:p>
                    <a:p>
                      <a:r>
                        <a:rPr lang="en-US" dirty="0"/>
                        <a:t>[Yin, </a:t>
                      </a:r>
                      <a:r>
                        <a:rPr lang="en-US" dirty="0" err="1"/>
                        <a:t>Corradi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Bohte</a:t>
                      </a:r>
                      <a:r>
                        <a:rPr lang="en-US" dirty="0"/>
                        <a:t> 2021]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46136"/>
                  </a:ext>
                </a:extLst>
              </a:tr>
              <a:tr h="844695">
                <a:tc>
                  <a:txBody>
                    <a:bodyPr/>
                    <a:lstStyle/>
                    <a:p>
                      <a:r>
                        <a:rPr lang="en-US" dirty="0"/>
                        <a:t>Mean Square Error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a target firing rate for each neuron</a:t>
                      </a:r>
                    </a:p>
                    <a:p>
                      <a:r>
                        <a:rPr lang="en-US" dirty="0"/>
                        <a:t>[Shrestha and Orchard 2018]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a target membrane potential for each neuron</a:t>
                      </a:r>
                    </a:p>
                    <a:p>
                      <a:r>
                        <a:rPr lang="en-US" dirty="0"/>
                        <a:t>Less common approach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15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1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D6B2-83F0-4AAF-9BAC-9ADFDC1A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Latency-based objective/error function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6A871-CF4D-446A-A9F6-A97FFCFE9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323198"/>
            <a:ext cx="11521440" cy="5038344"/>
          </a:xfrm>
        </p:spPr>
        <p:txBody>
          <a:bodyPr/>
          <a:lstStyle/>
          <a:p>
            <a:r>
              <a:rPr lang="en-US" dirty="0"/>
              <a:t>For learning and optimization, we need to evaluate an error function</a:t>
            </a:r>
          </a:p>
          <a:p>
            <a:r>
              <a:rPr lang="en-US" dirty="0"/>
              <a:t>Latency-based error is based on </a:t>
            </a:r>
            <a:r>
              <a:rPr lang="en-US" b="1" dirty="0"/>
              <a:t>spike timing </a:t>
            </a:r>
            <a:r>
              <a:rPr lang="en-US" dirty="0"/>
              <a:t>of output neurons</a:t>
            </a:r>
          </a:p>
          <a:p>
            <a:r>
              <a:rPr lang="en-US" dirty="0"/>
              <a:t>Below are non-exhaustive means to formulate rate-based error function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98177-60C7-4057-A70E-ADA5C61D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42A782-7207-4EF9-97D1-701A275D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41447"/>
              </p:ext>
            </p:extLst>
          </p:nvPr>
        </p:nvGraphicFramePr>
        <p:xfrm>
          <a:off x="503055" y="3790188"/>
          <a:ext cx="10952066" cy="21610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82272">
                  <a:extLst>
                    <a:ext uri="{9D8B030D-6E8A-4147-A177-3AD203B41FA5}">
                      <a16:colId xmlns:a16="http://schemas.microsoft.com/office/drawing/2014/main" val="2142116833"/>
                    </a:ext>
                  </a:extLst>
                </a:gridCol>
                <a:gridCol w="8269794">
                  <a:extLst>
                    <a:ext uri="{9D8B030D-6E8A-4147-A177-3AD203B41FA5}">
                      <a16:colId xmlns:a16="http://schemas.microsoft.com/office/drawing/2014/main" val="3833477623"/>
                    </a:ext>
                  </a:extLst>
                </a:gridCol>
              </a:tblGrid>
              <a:tr h="401989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Spike Timing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29020"/>
                  </a:ext>
                </a:extLst>
              </a:tr>
              <a:tr h="844695">
                <a:tc>
                  <a:txBody>
                    <a:bodyPr/>
                    <a:lstStyle/>
                    <a:p>
                      <a:r>
                        <a:rPr lang="en-US" dirty="0"/>
                        <a:t>Cross-Entropy Loss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Encourage correct class neuron to fire as early as possible and discourage others from firing (early)</a:t>
                      </a:r>
                    </a:p>
                    <a:p>
                      <a:r>
                        <a:rPr lang="en-US" dirty="0"/>
                        <a:t>[Zhang et al. 2020]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46136"/>
                  </a:ext>
                </a:extLst>
              </a:tr>
              <a:tr h="844695">
                <a:tc>
                  <a:txBody>
                    <a:bodyPr/>
                    <a:lstStyle/>
                    <a:p>
                      <a:r>
                        <a:rPr lang="en-US" dirty="0"/>
                        <a:t>Mean Square Error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a target firing time for each neuron</a:t>
                      </a:r>
                    </a:p>
                    <a:p>
                      <a:r>
                        <a:rPr lang="en-US" dirty="0"/>
                        <a:t>[Shrestha and Orchard 2018]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15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2945-F46D-4141-9EFD-09005DA0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Spiking Neural Networks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A59F9-8B6A-4477-9351-76E7CB682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388098" cy="5038344"/>
          </a:xfrm>
        </p:spPr>
        <p:txBody>
          <a:bodyPr/>
          <a:lstStyle/>
          <a:p>
            <a:pPr marL="9525" lvl="1" indent="0">
              <a:buNone/>
            </a:pPr>
            <a:br>
              <a:rPr lang="en-US" b="0" i="0" dirty="0">
                <a:effectLst/>
                <a:latin typeface="Arial" panose="020B0604020202020204" pitchFamily="34" charset="0"/>
              </a:rPr>
            </a:br>
            <a:br>
              <a:rPr lang="en-US" b="0" i="0" dirty="0">
                <a:effectLst/>
                <a:latin typeface="Arial" panose="020B0604020202020204" pitchFamily="34" charset="0"/>
              </a:rPr>
            </a:b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ANN-to-SNN Conversion: An ANN is converted to an SNN. </a:t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Local learning: </a:t>
            </a:r>
            <a:r>
              <a:rPr lang="en-US" b="0" i="0" dirty="0">
                <a:effectLst/>
                <a:latin typeface="Arial" panose="020B0604020202020204" pitchFamily="34" charset="0"/>
              </a:rPr>
              <a:t>Synaptic changes are functions of spatially and temporally</a:t>
            </a:r>
            <a:br>
              <a:rPr lang="en-US" dirty="0"/>
            </a:br>
            <a:r>
              <a:rPr lang="en-US" b="0" i="0" dirty="0">
                <a:effectLst/>
                <a:latin typeface="Arial" panose="020B0604020202020204" pitchFamily="34" charset="0"/>
              </a:rPr>
              <a:t>local signals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Native SNN Training: An SNN is trained from scratch. Most popular method is error backpropagation through time (BPTT) as in sequential/recurrent models</a:t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F755E-DC7B-4B05-BD64-99FB9EA4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CE4C-C196-46C1-B3C4-07F2CBBB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ANN-to-SNN Conversion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77F8-E0E4-4361-B301-16F1D3F2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3554967"/>
            <a:ext cx="5586483" cy="2867980"/>
          </a:xfrm>
        </p:spPr>
        <p:txBody>
          <a:bodyPr/>
          <a:lstStyle/>
          <a:p>
            <a:pPr lvl="1"/>
            <a:r>
              <a:rPr lang="en-US" dirty="0"/>
              <a:t>[</a:t>
            </a:r>
            <a:r>
              <a:rPr lang="en-US" dirty="0" err="1"/>
              <a:t>Rueckauer</a:t>
            </a:r>
            <a:r>
              <a:rPr lang="en-US" dirty="0"/>
              <a:t> et al. 2017] made the first mathematical conversion of ANNs to SNNs by mapping </a:t>
            </a:r>
            <a:r>
              <a:rPr lang="en-US" dirty="0" err="1"/>
              <a:t>ReLU</a:t>
            </a:r>
            <a:r>
              <a:rPr lang="en-US" dirty="0"/>
              <a:t> to I&amp;F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Recent “hybrid training” methods apply retraining after conversion to produce highly accurate and more efficient SNNs [Rathi et al. 2020]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D518B-031A-4089-99DA-09F96AEA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BA7DE7A9-1944-47E4-8323-47EF942CC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246256"/>
            <a:ext cx="5413717" cy="2170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29EC67-7B9E-42C8-AFA9-ED2E86B18C01}"/>
              </a:ext>
            </a:extLst>
          </p:cNvPr>
          <p:cNvSpPr txBox="1">
            <a:spLocks/>
          </p:cNvSpPr>
          <p:nvPr/>
        </p:nvSpPr>
        <p:spPr>
          <a:xfrm>
            <a:off x="6096000" y="1415105"/>
            <a:ext cx="5586483" cy="4935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269875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62547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98901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 indent="0">
              <a:buNone/>
            </a:pPr>
            <a:r>
              <a:rPr lang="en-US" sz="2800" b="1" dirty="0"/>
              <a:t>Pros:</a:t>
            </a:r>
          </a:p>
          <a:p>
            <a:pPr lvl="2"/>
            <a:r>
              <a:rPr lang="en-US" sz="2400" dirty="0"/>
              <a:t>State-of-the-art accuracy</a:t>
            </a:r>
          </a:p>
          <a:p>
            <a:pPr lvl="2"/>
            <a:r>
              <a:rPr lang="en-US" sz="2400" dirty="0"/>
              <a:t>Can train very deep SNNs</a:t>
            </a:r>
          </a:p>
          <a:p>
            <a:pPr marL="354012" lvl="2" indent="0">
              <a:buNone/>
            </a:pPr>
            <a:endParaRPr lang="en-US" sz="2400" dirty="0"/>
          </a:p>
          <a:p>
            <a:pPr marL="354012" lvl="2" indent="0">
              <a:buNone/>
            </a:pPr>
            <a:br>
              <a:rPr lang="en-US" sz="2400" dirty="0"/>
            </a:br>
            <a:endParaRPr lang="en-US" sz="2400" dirty="0"/>
          </a:p>
          <a:p>
            <a:pPr marL="0" lvl="1" indent="-1588">
              <a:buNone/>
            </a:pPr>
            <a:r>
              <a:rPr lang="en-US" sz="2800" b="1" dirty="0"/>
              <a:t>Cons:</a:t>
            </a:r>
          </a:p>
          <a:p>
            <a:pPr lvl="2"/>
            <a:r>
              <a:rPr lang="en-US" sz="2400" dirty="0"/>
              <a:t>Approximation of an ANN</a:t>
            </a:r>
          </a:p>
          <a:p>
            <a:pPr lvl="2"/>
            <a:r>
              <a:rPr lang="en-US" sz="2400" dirty="0"/>
              <a:t>Conversion of temporal ANNs is under-explored</a:t>
            </a:r>
          </a:p>
        </p:txBody>
      </p:sp>
    </p:spTree>
    <p:extLst>
      <p:ext uri="{BB962C8B-B14F-4D97-AF65-F5344CB8AC3E}">
        <p14:creationId xmlns:p14="http://schemas.microsoft.com/office/powerpoint/2010/main" val="8450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E49E-3124-4644-B502-B53CC96F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learning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30329-FC7E-446E-8C76-1E83E865D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7" y="1271016"/>
            <a:ext cx="11521439" cy="471780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 1949, Donald Hebb derived a relationship between a synapse’s plasticity and its pre- and post-synaptic spikes.</a:t>
            </a:r>
          </a:p>
          <a:p>
            <a:r>
              <a:rPr lang="en-US" dirty="0"/>
              <a:t>Simply ”neurons that fire together wire together”.</a:t>
            </a:r>
          </a:p>
          <a:p>
            <a:r>
              <a:rPr lang="en-US" dirty="0"/>
              <a:t>Famously known as Spike Time-Dependent Plasticity (STDP) rule and Hebbian learning.</a:t>
            </a:r>
          </a:p>
          <a:p>
            <a:r>
              <a:rPr lang="en-US" dirty="0"/>
              <a:t>[Gerstner et al. 2010]</a:t>
            </a:r>
          </a:p>
          <a:p>
            <a:endParaRPr lang="LID4096" dirty="0"/>
          </a:p>
          <a:p>
            <a:endParaRPr lang="LID4096" dirty="0"/>
          </a:p>
        </p:txBody>
      </p:sp>
      <p:pic>
        <p:nvPicPr>
          <p:cNvPr id="32" name="Content Placeholder 7" descr="Chart, scatter chart&#10;&#10;Description automatically generated">
            <a:extLst>
              <a:ext uri="{FF2B5EF4-FFF2-40B4-BE49-F238E27FC236}">
                <a16:creationId xmlns:a16="http://schemas.microsoft.com/office/drawing/2014/main" id="{C520BDFC-D500-458F-8E04-8DB2BEB4E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8" y="3763101"/>
            <a:ext cx="3851681" cy="2729774"/>
          </a:xfrm>
          <a:prstGeom prst="rect">
            <a:avLst/>
          </a:prstGeom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C8BE053-AC78-4BCE-9CB7-67CDDF89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6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00B0-20AA-47C6-8599-CC12258F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learning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F6A3E-F7E6-4254-967D-A940046C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623454-58D7-4430-860D-D7832A78F1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0055" y="3688805"/>
            <a:ext cx="5810172" cy="2654669"/>
          </a:xfrm>
        </p:spPr>
        <p:txBody>
          <a:bodyPr/>
          <a:lstStyle/>
          <a:p>
            <a:r>
              <a:rPr lang="en-US" b="1" dirty="0"/>
              <a:t>Pros:</a:t>
            </a:r>
          </a:p>
          <a:p>
            <a:pPr lvl="1"/>
            <a:r>
              <a:rPr lang="en-US" dirty="0"/>
              <a:t>Locality. Enables online learning.</a:t>
            </a:r>
          </a:p>
          <a:p>
            <a:pPr lvl="1"/>
            <a:r>
              <a:rPr lang="en-US" dirty="0"/>
              <a:t>Bio-plausible</a:t>
            </a:r>
          </a:p>
          <a:p>
            <a:r>
              <a:rPr lang="en-US" b="1" dirty="0"/>
              <a:t>Cons:</a:t>
            </a:r>
          </a:p>
          <a:p>
            <a:pPr lvl="1"/>
            <a:r>
              <a:rPr lang="en-US" dirty="0"/>
              <a:t>Unsupervised learning</a:t>
            </a:r>
          </a:p>
          <a:p>
            <a:pPr lvl="1"/>
            <a:r>
              <a:rPr lang="en-US" dirty="0"/>
              <a:t>Slow conversions compared to batching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ID4096" dirty="0"/>
          </a:p>
        </p:txBody>
      </p:sp>
      <p:pic>
        <p:nvPicPr>
          <p:cNvPr id="29" name="Content Placeholder 7" descr="Chart, scatter chart&#10;&#10;Description automatically generated">
            <a:extLst>
              <a:ext uri="{FF2B5EF4-FFF2-40B4-BE49-F238E27FC236}">
                <a16:creationId xmlns:a16="http://schemas.microsoft.com/office/drawing/2014/main" id="{FB58A20A-00E6-43D7-80F3-961580D97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36" y="841296"/>
            <a:ext cx="3563753" cy="2525713"/>
          </a:xfrm>
          <a:prstGeom prst="rect">
            <a:avLst/>
          </a:prstGeom>
        </p:spPr>
      </p:pic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F88A0C86-9B94-437B-BD82-549D187B741E}"/>
              </a:ext>
            </a:extLst>
          </p:cNvPr>
          <p:cNvSpPr txBox="1">
            <a:spLocks/>
          </p:cNvSpPr>
          <p:nvPr/>
        </p:nvSpPr>
        <p:spPr>
          <a:xfrm>
            <a:off x="301446" y="1185000"/>
            <a:ext cx="6096000" cy="252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269875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62547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98901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+mj-lt"/>
              </a:rPr>
              <a:t>If there’s </a:t>
            </a:r>
            <a:r>
              <a:rPr lang="en-US" b="1" dirty="0">
                <a:latin typeface="+mj-lt"/>
              </a:rPr>
              <a:t>causality</a:t>
            </a:r>
            <a:r>
              <a:rPr lang="en-US" dirty="0">
                <a:latin typeface="+mj-lt"/>
              </a:rPr>
              <a:t> between </a:t>
            </a:r>
            <a:r>
              <a:rPr lang="en-US" b="1" dirty="0">
                <a:latin typeface="+mj-lt"/>
              </a:rPr>
              <a:t>pre-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post-synaptic</a:t>
            </a:r>
            <a:r>
              <a:rPr lang="en-US" dirty="0">
                <a:latin typeface="+mj-lt"/>
              </a:rPr>
              <a:t> spikes, synapse is </a:t>
            </a:r>
            <a:r>
              <a:rPr lang="en-US" b="1" dirty="0">
                <a:latin typeface="+mj-lt"/>
              </a:rPr>
              <a:t>strengthened </a:t>
            </a:r>
            <a:r>
              <a:rPr lang="en-US" dirty="0">
                <a:latin typeface="+mj-lt"/>
              </a:rPr>
              <a:t>(potentiated).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If there’s </a:t>
            </a:r>
            <a:r>
              <a:rPr lang="en-US" b="1" dirty="0">
                <a:latin typeface="Arial" panose="020B0604020202020204" pitchFamily="34" charset="0"/>
              </a:rPr>
              <a:t>no causality </a:t>
            </a:r>
            <a:r>
              <a:rPr lang="en-US" dirty="0">
                <a:latin typeface="Arial" panose="020B0604020202020204" pitchFamily="34" charset="0"/>
              </a:rPr>
              <a:t>between the </a:t>
            </a:r>
            <a:r>
              <a:rPr lang="en-US" b="1" dirty="0">
                <a:latin typeface="Arial" panose="020B0604020202020204" pitchFamily="34" charset="0"/>
              </a:rPr>
              <a:t>pre-</a:t>
            </a:r>
            <a:r>
              <a:rPr lang="en-US" dirty="0">
                <a:latin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</a:rPr>
              <a:t>post-synaptic</a:t>
            </a:r>
            <a:r>
              <a:rPr lang="en-US" dirty="0">
                <a:latin typeface="Arial" panose="020B0604020202020204" pitchFamily="34" charset="0"/>
              </a:rPr>
              <a:t> spikes, synapse is </a:t>
            </a:r>
            <a:r>
              <a:rPr lang="en-US" b="1" dirty="0">
                <a:latin typeface="Arial" panose="020B0604020202020204" pitchFamily="34" charset="0"/>
              </a:rPr>
              <a:t>weakened</a:t>
            </a:r>
            <a:r>
              <a:rPr lang="en-US" dirty="0">
                <a:latin typeface="Arial" panose="020B0604020202020204" pitchFamily="34" charset="0"/>
              </a:rPr>
              <a:t> (depressed).</a:t>
            </a:r>
            <a:endParaRPr lang="LID4096" dirty="0">
              <a:latin typeface="+mj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D6C7E90-A29A-4286-9898-19942A3716B5}"/>
              </a:ext>
            </a:extLst>
          </p:cNvPr>
          <p:cNvCxnSpPr>
            <a:cxnSpLocks/>
          </p:cNvCxnSpPr>
          <p:nvPr/>
        </p:nvCxnSpPr>
        <p:spPr>
          <a:xfrm>
            <a:off x="5279005" y="1654158"/>
            <a:ext cx="33123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A86787F-5D32-4BD8-882D-A54A65EBE11B}"/>
              </a:ext>
            </a:extLst>
          </p:cNvPr>
          <p:cNvCxnSpPr>
            <a:cxnSpLocks/>
          </p:cNvCxnSpPr>
          <p:nvPr/>
        </p:nvCxnSpPr>
        <p:spPr>
          <a:xfrm flipV="1">
            <a:off x="5968721" y="2509752"/>
            <a:ext cx="2944167" cy="193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" name="Picture 40" descr="Diagram&#10;&#10;Description automatically generated">
            <a:extLst>
              <a:ext uri="{FF2B5EF4-FFF2-40B4-BE49-F238E27FC236}">
                <a16:creationId xmlns:a16="http://schemas.microsoft.com/office/drawing/2014/main" id="{8F211210-AD8B-4481-B9D5-8D3A9A0E2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761363"/>
            <a:ext cx="3214137" cy="24028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0334030-5778-4207-8FCD-3313CFA15CA0}"/>
              </a:ext>
            </a:extLst>
          </p:cNvPr>
          <p:cNvSpPr/>
          <p:nvPr/>
        </p:nvSpPr>
        <p:spPr>
          <a:xfrm>
            <a:off x="7337038" y="4204579"/>
            <a:ext cx="859772" cy="195958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1AD2F7-9BDF-4585-8224-8825F2BE53FB}"/>
              </a:ext>
            </a:extLst>
          </p:cNvPr>
          <p:cNvSpPr/>
          <p:nvPr/>
        </p:nvSpPr>
        <p:spPr>
          <a:xfrm>
            <a:off x="9616976" y="4828274"/>
            <a:ext cx="859773" cy="62748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5FDDA5-F970-4FC4-AA0A-C3E9015E2ED7}"/>
                  </a:ext>
                </a:extLst>
              </p:cNvPr>
              <p:cNvSpPr txBox="1"/>
              <p:nvPr/>
            </p:nvSpPr>
            <p:spPr>
              <a:xfrm>
                <a:off x="6640354" y="3476012"/>
                <a:ext cx="2976622" cy="47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Pre-synaptic spikes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LID4096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5FDDA5-F970-4FC4-AA0A-C3E9015E2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354" y="3476012"/>
                <a:ext cx="2976622" cy="476810"/>
              </a:xfrm>
              <a:prstGeom prst="rect">
                <a:avLst/>
              </a:prstGeom>
              <a:blipFill>
                <a:blip r:embed="rId4"/>
                <a:stretch>
                  <a:fillRect l="-1636" b="-89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6707AB-82CA-4BB2-AF79-47AEFFACF7C1}"/>
                  </a:ext>
                </a:extLst>
              </p:cNvPr>
              <p:cNvSpPr txBox="1"/>
              <p:nvPr/>
            </p:nvSpPr>
            <p:spPr>
              <a:xfrm>
                <a:off x="7817165" y="6250911"/>
                <a:ext cx="2709824" cy="450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Post-synaptic spikes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6707AB-82CA-4BB2-AF79-47AEFFAC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65" y="6250911"/>
                <a:ext cx="2709824" cy="450750"/>
              </a:xfrm>
              <a:prstGeom prst="rect">
                <a:avLst/>
              </a:prstGeom>
              <a:blipFill>
                <a:blip r:embed="rId5"/>
                <a:stretch>
                  <a:fillRect l="-1798" b="-1486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0357D72-D3AE-4BB0-B144-D75ECDB7AA91}"/>
              </a:ext>
            </a:extLst>
          </p:cNvPr>
          <p:cNvCxnSpPr>
            <a:cxnSpLocks/>
            <a:stCxn id="43" idx="2"/>
            <a:endCxn id="45" idx="0"/>
          </p:cNvCxnSpPr>
          <p:nvPr/>
        </p:nvCxnSpPr>
        <p:spPr>
          <a:xfrm flipH="1">
            <a:off x="9172077" y="5455755"/>
            <a:ext cx="874786" cy="795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1C3B-6BAD-4CDB-BF1E-C2302ED6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SNN Training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DF2A-6C12-4217-84C9-8AE52C1F4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Spike Backpropagation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Surrogate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Backpropagation Through Time (BPTT)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Spiking Recurrent Neural Networks [Yin, </a:t>
            </a:r>
            <a:r>
              <a:rPr lang="en-US" dirty="0" err="1"/>
              <a:t>Corradi</a:t>
            </a:r>
            <a:r>
              <a:rPr lang="en-US" dirty="0"/>
              <a:t> and </a:t>
            </a:r>
            <a:r>
              <a:rPr lang="en-US" dirty="0" err="1"/>
              <a:t>Bohte</a:t>
            </a:r>
            <a:r>
              <a:rPr lang="en-US" dirty="0"/>
              <a:t>, 2021]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FA97-32D8-4F01-8658-282BB072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D4F8-774E-435E-82FC-A0B73C21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2108-426B-4A49-B1B9-4D837C6A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adopted from </a:t>
            </a:r>
            <a:r>
              <a:rPr lang="en-US" dirty="0" err="1"/>
              <a:t>snnTorch</a:t>
            </a:r>
            <a:r>
              <a:rPr lang="en-US" dirty="0"/>
              <a:t> tutorial and paper</a:t>
            </a:r>
          </a:p>
          <a:p>
            <a:endParaRPr lang="en-US" dirty="0"/>
          </a:p>
          <a:p>
            <a:pPr lvl="1"/>
            <a:r>
              <a:rPr lang="en-US" dirty="0"/>
              <a:t>Tutorial: </a:t>
            </a:r>
            <a:r>
              <a:rPr lang="en-US" dirty="0">
                <a:hlinkClick r:id="rId2"/>
              </a:rPr>
              <a:t>https://www.youtube.com/watch?v=O2-mT291ygg</a:t>
            </a:r>
            <a:endParaRPr lang="en-US" dirty="0"/>
          </a:p>
          <a:p>
            <a:pPr lvl="1"/>
            <a:r>
              <a:rPr lang="en-US" dirty="0"/>
              <a:t>Documentation: </a:t>
            </a:r>
            <a:r>
              <a:rPr lang="en-US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https://snntorch.readthedocs.io/en/latest/</a:t>
            </a:r>
            <a:endParaRPr lang="en-US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Paper: </a:t>
            </a:r>
            <a:r>
              <a:rPr lang="en-US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https://arxiv.org/abs/2109.12894</a:t>
            </a:r>
            <a:endParaRPr lang="en-US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+mj-lt"/>
                <a:cs typeface="Arial" panose="020B0604020202020204" pitchFamily="34" charset="0"/>
              </a:rPr>
              <a:t>Contact: jason.eshraghian@uwa.edu.au</a:t>
            </a:r>
            <a:endParaRPr lang="LID4096" dirty="0">
              <a:latin typeface="+mj-lt"/>
            </a:endParaRP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7CDC8-F149-402D-B81D-46DC2060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92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E6BA596-3178-44E1-B149-18E3A4D9E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82" y="1186090"/>
            <a:ext cx="8939844" cy="3784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D6F68A-9A4D-4454-9FC6-0B23C076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SNN Training: Spike Backpropagation</a:t>
            </a:r>
            <a:endParaRPr lang="LID4096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10DCE6B-6EFE-4EE2-91B4-73F366748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36" y="4875649"/>
            <a:ext cx="1646914" cy="17613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25C2F-832E-4CC3-BB47-505B6388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C2753A-2ECA-4B19-92E9-6C34E3C9A8F4}"/>
                  </a:ext>
                </a:extLst>
              </p:cNvPr>
              <p:cNvSpPr txBox="1"/>
              <p:nvPr/>
            </p:nvSpPr>
            <p:spPr>
              <a:xfrm>
                <a:off x="2462484" y="5383173"/>
                <a:ext cx="4000895" cy="5855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NL"/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NL"/>
                        <m:t>⋅</m:t>
                      </m:r>
                      <m:f>
                        <m:fPr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NL"/>
                        <m:t>⋅</m:t>
                      </m:r>
                      <m:f>
                        <m:fPr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C2753A-2ECA-4B19-92E9-6C34E3C9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484" y="5383173"/>
                <a:ext cx="4000895" cy="5855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53F34967-00E4-4CC2-941F-ECB26AF61C6E}"/>
              </a:ext>
            </a:extLst>
          </p:cNvPr>
          <p:cNvSpPr/>
          <p:nvPr/>
        </p:nvSpPr>
        <p:spPr>
          <a:xfrm rot="16200000">
            <a:off x="3750096" y="5868654"/>
            <a:ext cx="173513" cy="445504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C8B916C-765F-4641-8C1C-B948F6B98206}"/>
              </a:ext>
            </a:extLst>
          </p:cNvPr>
          <p:cNvSpPr/>
          <p:nvPr/>
        </p:nvSpPr>
        <p:spPr>
          <a:xfrm rot="16200000">
            <a:off x="5150650" y="5851532"/>
            <a:ext cx="173513" cy="445504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60FB17D-1A05-472C-8213-977F4CA4AA1C}"/>
              </a:ext>
            </a:extLst>
          </p:cNvPr>
          <p:cNvSpPr/>
          <p:nvPr/>
        </p:nvSpPr>
        <p:spPr>
          <a:xfrm rot="16200000">
            <a:off x="5856164" y="5842738"/>
            <a:ext cx="173513" cy="445504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DF0F1-E815-42B1-B923-7EC3657EA822}"/>
              </a:ext>
            </a:extLst>
          </p:cNvPr>
          <p:cNvSpPr txBox="1"/>
          <p:nvPr/>
        </p:nvSpPr>
        <p:spPr>
          <a:xfrm>
            <a:off x="3483985" y="6206330"/>
            <a:ext cx="791455" cy="31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obj </a:t>
            </a:r>
            <a:r>
              <a:rPr lang="en-US" sz="1400" dirty="0" err="1"/>
              <a:t>fnc</a:t>
            </a:r>
            <a:endParaRPr lang="LID4096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4CCFDF-5B1C-4CBD-A039-D2A92873CB6D}"/>
              </a:ext>
            </a:extLst>
          </p:cNvPr>
          <p:cNvSpPr txBox="1"/>
          <p:nvPr/>
        </p:nvSpPr>
        <p:spPr>
          <a:xfrm>
            <a:off x="5128324" y="6217840"/>
            <a:ext cx="291405" cy="31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endParaRPr lang="LID4096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5E37F-6036-4471-847F-36DA679B6BF8}"/>
              </a:ext>
            </a:extLst>
          </p:cNvPr>
          <p:cNvSpPr txBox="1"/>
          <p:nvPr/>
        </p:nvSpPr>
        <p:spPr>
          <a:xfrm>
            <a:off x="5736037" y="6163126"/>
            <a:ext cx="791455" cy="53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Input spike</a:t>
            </a:r>
            <a:endParaRPr lang="LID4096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E82CCC-3A99-4174-BAD1-C74EF0A473BA}"/>
              </a:ext>
            </a:extLst>
          </p:cNvPr>
          <p:cNvSpPr/>
          <p:nvPr/>
        </p:nvSpPr>
        <p:spPr>
          <a:xfrm>
            <a:off x="4205313" y="5257800"/>
            <a:ext cx="623728" cy="88035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F822DE-E403-4983-ADE8-7EE87F146835}"/>
              </a:ext>
            </a:extLst>
          </p:cNvPr>
          <p:cNvSpPr/>
          <p:nvPr/>
        </p:nvSpPr>
        <p:spPr>
          <a:xfrm>
            <a:off x="7656429" y="2288892"/>
            <a:ext cx="996532" cy="14187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26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088A-E694-462F-87E9-94AA8A39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SNN Training: Surrogate Gradient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19528-1C15-4E93-A82B-5A57A941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6014847" cy="5038344"/>
          </a:xfrm>
        </p:spPr>
        <p:txBody>
          <a:bodyPr/>
          <a:lstStyle/>
          <a:p>
            <a:pPr marL="9525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 neuron’s output (spike) is non-differentiable w.r.t its membrane potential</a:t>
            </a:r>
          </a:p>
          <a:p>
            <a:pPr lvl="1"/>
            <a:r>
              <a:rPr lang="en-US" dirty="0"/>
              <a:t>Solution: approximate the gradient</a:t>
            </a:r>
          </a:p>
          <a:p>
            <a:pPr lvl="1"/>
            <a:r>
              <a:rPr lang="en-US" dirty="0"/>
              <a:t>Numerous different ways to approximate gradient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A87C6-341C-4353-BFDB-C715F125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C3A88E1-233A-4854-AAFD-1C78FF69D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0" y="2256206"/>
            <a:ext cx="2800804" cy="31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40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9A31D783-CB39-4A10-B2B1-37058EC57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894564"/>
            <a:ext cx="6050828" cy="4058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70457-26A7-47C4-8B3E-4C58667B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SNN Training: Backpropagation Through Time</a:t>
            </a:r>
            <a:endParaRPr lang="LID4096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344A2-F117-4775-8B79-3FC2CDB7AF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4913" y="1454531"/>
                <a:ext cx="5344667" cy="503834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+1]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BPTT memory and computation scales with complexity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𝑁𝑇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: Network size</a:t>
                </a: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: Number of discrete timesteps per classification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Prominent method: converges well</a:t>
                </a:r>
              </a:p>
              <a:p>
                <a:r>
                  <a:rPr lang="en-US" sz="2400" dirty="0"/>
                  <a:t>Limited: Training run-time and memory scale badly for deep SNNs with long temporal history (many timesteps)</a:t>
                </a:r>
                <a:endParaRPr lang="LID4096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344A2-F117-4775-8B79-3FC2CDB7AF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4913" y="1454531"/>
                <a:ext cx="5344667" cy="5038344"/>
              </a:xfrm>
              <a:blipFill>
                <a:blip r:embed="rId3"/>
                <a:stretch>
                  <a:fillRect l="-1710" r="-17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148B9-89D8-4793-B39F-0A172B72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28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D17F-13ED-47A9-8F41-8431A634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SNN Training: Backpropagation Through Time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1E537-B7DD-4DA2-B7FD-1D54920F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23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AC03D99-6A80-4FC5-AA19-0C5560537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087" y="1363663"/>
            <a:ext cx="9421825" cy="5129212"/>
          </a:xfrm>
        </p:spPr>
      </p:pic>
    </p:spTree>
    <p:extLst>
      <p:ext uri="{BB962C8B-B14F-4D97-AF65-F5344CB8AC3E}">
        <p14:creationId xmlns:p14="http://schemas.microsoft.com/office/powerpoint/2010/main" val="267269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0E7C-A877-4F5D-9729-03916912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piking </a:t>
            </a:r>
            <a:r>
              <a:rPr lang="en-US" b="1" dirty="0"/>
              <a:t>R</a:t>
            </a:r>
            <a:r>
              <a:rPr lang="en-US" dirty="0"/>
              <a:t>ecurrent </a:t>
            </a:r>
            <a:r>
              <a:rPr lang="en-US" b="1" dirty="0"/>
              <a:t>N</a:t>
            </a:r>
            <a:r>
              <a:rPr lang="en-US" dirty="0"/>
              <a:t>eural </a:t>
            </a:r>
            <a:r>
              <a:rPr lang="en-US" b="1" dirty="0"/>
              <a:t>N</a:t>
            </a:r>
            <a:r>
              <a:rPr lang="en-US" dirty="0"/>
              <a:t>etworks</a:t>
            </a:r>
            <a:endParaRPr lang="LID4096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2A34-6D12-40C8-A073-147A75EE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SRNN [Yin, </a:t>
            </a:r>
            <a:r>
              <a:rPr lang="en-US" dirty="0" err="1"/>
              <a:t>Corradi</a:t>
            </a:r>
            <a:r>
              <a:rPr lang="en-US" dirty="0"/>
              <a:t>, </a:t>
            </a:r>
            <a:r>
              <a:rPr lang="en-US" dirty="0" err="1"/>
              <a:t>Bohte</a:t>
            </a:r>
            <a:r>
              <a:rPr lang="en-US" dirty="0"/>
              <a:t> 2021]</a:t>
            </a:r>
          </a:p>
          <a:p>
            <a:pPr lvl="1"/>
            <a:r>
              <a:rPr lang="en-US" dirty="0"/>
              <a:t>Recurrent fully-connected layers</a:t>
            </a:r>
          </a:p>
          <a:p>
            <a:pPr lvl="1"/>
            <a:r>
              <a:rPr lang="en-US" dirty="0"/>
              <a:t>LIF and ALIF neurons</a:t>
            </a:r>
          </a:p>
          <a:p>
            <a:pPr lvl="1"/>
            <a:r>
              <a:rPr lang="en-US" dirty="0"/>
              <a:t>Rate-encoded with output membrane potential</a:t>
            </a:r>
          </a:p>
          <a:p>
            <a:pPr lvl="1"/>
            <a:r>
              <a:rPr lang="en-US" dirty="0"/>
              <a:t>Trainable time-constants</a:t>
            </a:r>
          </a:p>
          <a:p>
            <a:pPr lvl="1"/>
            <a:r>
              <a:rPr lang="en-US" dirty="0"/>
              <a:t>Multi-gaussian surrogate gradient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D60B4-1CBB-42D5-AA51-B915AFD7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727826D-DC3A-4492-95D4-D80659E3B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1124712"/>
            <a:ext cx="4052903" cy="2583614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5C0D9664-FC74-4888-A74A-8BF2F83F2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3902538"/>
            <a:ext cx="3439668" cy="2637816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F59F9F16-2FD5-4D62-BA15-183AA767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54" y="3739984"/>
            <a:ext cx="5967456" cy="28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6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C34F1-BA14-4323-9319-96DA11A0D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60350" algn="ctr"/>
            <a:r>
              <a:rPr lang="en-US" b="1" dirty="0"/>
              <a:t>Forward Propagation Through Time (FPTT)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FPTT solves scalability issue </a:t>
            </a:r>
            <a:br>
              <a:rPr lang="en-US" dirty="0"/>
            </a:br>
            <a:r>
              <a:rPr lang="en-US" dirty="0"/>
              <a:t>with time in BPTT</a:t>
            </a:r>
          </a:p>
          <a:p>
            <a:pPr lvl="1"/>
            <a:r>
              <a:rPr lang="en-US" dirty="0"/>
              <a:t>FPTT enables (spatially) deep </a:t>
            </a:r>
            <a:br>
              <a:rPr lang="en-US" dirty="0"/>
            </a:br>
            <a:r>
              <a:rPr lang="en-US" dirty="0"/>
              <a:t>and (temporally) long SNN simulations</a:t>
            </a:r>
            <a:endParaRPr lang="en-GB" dirty="0"/>
          </a:p>
          <a:p>
            <a:pPr marL="9525" lvl="1" indent="0">
              <a:buNone/>
            </a:pPr>
            <a:r>
              <a:rPr lang="en-US" dirty="0"/>
              <a:t>[Yin, </a:t>
            </a:r>
            <a:r>
              <a:rPr lang="en-US" dirty="0" err="1"/>
              <a:t>Corradi</a:t>
            </a:r>
            <a:r>
              <a:rPr lang="en-US" dirty="0"/>
              <a:t> and </a:t>
            </a:r>
            <a:r>
              <a:rPr lang="en-US" dirty="0" err="1"/>
              <a:t>Bohte</a:t>
            </a:r>
            <a:r>
              <a:rPr lang="en-US" dirty="0"/>
              <a:t>, 2021]</a:t>
            </a:r>
            <a:endParaRPr lang="en-GB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760D598C-1CFB-4C49-A0B0-DE49E210F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91" y="2607179"/>
            <a:ext cx="5699269" cy="3357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11A22-FBB8-455A-9CD6-115B39F5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Trends and outlook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DDB47-46D5-4961-8149-6F68F106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2AEC-96D6-4E03-B96F-B54AFE26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Trends and outlook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C08B6-840B-4DB2-9CC9-339E486AA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Forward Propagation Through Time (FPTT)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BD074-221F-476F-ABA4-60F4478C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9B2216F-0C3C-4D9F-81C1-F624BBF58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31" y="2623309"/>
            <a:ext cx="4544174" cy="3013211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AEA05C1-E0F8-4ADC-93DD-49E93BF23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31" y="2656497"/>
            <a:ext cx="4544174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C81763-EB2B-4DCA-B7C0-FB698CCFB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348403"/>
            <a:ext cx="11515344" cy="491586"/>
          </a:xfrm>
        </p:spPr>
        <p:txBody>
          <a:bodyPr/>
          <a:lstStyle/>
          <a:p>
            <a:pPr algn="ctr"/>
            <a:r>
              <a:rPr lang="en-US" sz="2800" dirty="0"/>
              <a:t>Self Supervised Learning (SSL)</a:t>
            </a:r>
            <a:endParaRPr lang="LID4096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9D95-33FA-4925-8E5D-3B326CA5D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7" y="2275301"/>
            <a:ext cx="5719572" cy="4217574"/>
          </a:xfrm>
        </p:spPr>
        <p:txBody>
          <a:bodyPr/>
          <a:lstStyle/>
          <a:p>
            <a:pPr lvl="1"/>
            <a:r>
              <a:rPr lang="en-US" dirty="0"/>
              <a:t>SSL is a new learning paradigm which aligns better with real intelligence</a:t>
            </a:r>
          </a:p>
          <a:p>
            <a:pPr lvl="1"/>
            <a:r>
              <a:rPr lang="en-US" dirty="0"/>
              <a:t>No direct supervision</a:t>
            </a:r>
          </a:p>
          <a:p>
            <a:pPr lvl="1"/>
            <a:r>
              <a:rPr lang="en-US" dirty="0"/>
              <a:t>Learns to predict missing parts or future parts of an input</a:t>
            </a:r>
          </a:p>
          <a:p>
            <a:pPr lvl="1"/>
            <a:r>
              <a:rPr lang="en-US" dirty="0"/>
              <a:t>Applying SSL to SNNs and </a:t>
            </a:r>
            <a:r>
              <a:rPr lang="en-US" dirty="0" err="1"/>
              <a:t>neuromoprhic</a:t>
            </a:r>
            <a:r>
              <a:rPr lang="en-US" dirty="0"/>
              <a:t> hardware is an interesting and under-explored topic.</a:t>
            </a:r>
            <a:endParaRPr lang="LID4096" dirty="0"/>
          </a:p>
        </p:txBody>
      </p:sp>
      <p:pic>
        <p:nvPicPr>
          <p:cNvPr id="9" name="Content Placeholder 8" descr="Diagram, schematic&#10;&#10;Description automatically generated">
            <a:extLst>
              <a:ext uri="{FF2B5EF4-FFF2-40B4-BE49-F238E27FC236}">
                <a16:creationId xmlns:a16="http://schemas.microsoft.com/office/drawing/2014/main" id="{2D6B7715-5219-4AA7-9E8B-2B3E8598AD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2" y="2166335"/>
            <a:ext cx="5681663" cy="312381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B443-4502-49BC-BEAF-563CB3B1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B070F8-6527-48C2-B86E-20323926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Trends and outlook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F052A-CAA1-4EA3-BFE1-225713D7831F}"/>
              </a:ext>
            </a:extLst>
          </p:cNvPr>
          <p:cNvSpPr txBox="1"/>
          <p:nvPr/>
        </p:nvSpPr>
        <p:spPr>
          <a:xfrm>
            <a:off x="7548565" y="5378518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[</a:t>
            </a:r>
            <a:r>
              <a:rPr lang="en-GB" sz="2400" dirty="0" err="1"/>
              <a:t>Zbontar</a:t>
            </a:r>
            <a:r>
              <a:rPr lang="en-GB" sz="2400" dirty="0"/>
              <a:t> et al. 2021]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356878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E8B3D-1B21-4EAC-843F-02F1B6448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903" y="1355608"/>
            <a:ext cx="11515344" cy="428625"/>
          </a:xfrm>
        </p:spPr>
        <p:txBody>
          <a:bodyPr/>
          <a:lstStyle/>
          <a:p>
            <a:pPr algn="ctr"/>
            <a:r>
              <a:rPr lang="en-GB" sz="2800" dirty="0"/>
              <a:t>Emerging Memory Technology</a:t>
            </a:r>
            <a:endParaRPr lang="LID4096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F63B8-EDC7-4184-8746-59704E157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" y="1894713"/>
            <a:ext cx="5659247" cy="4687062"/>
          </a:xfrm>
        </p:spPr>
        <p:txBody>
          <a:bodyPr/>
          <a:lstStyle/>
          <a:p>
            <a:r>
              <a:rPr lang="en-GB" dirty="0"/>
              <a:t>Recent demand in AI has reignited interests in </a:t>
            </a:r>
            <a:r>
              <a:rPr lang="en-GB" dirty="0">
                <a:hlinkClick r:id="rId2"/>
              </a:rPr>
              <a:t>analogue computation</a:t>
            </a:r>
            <a:endParaRPr lang="en-GB" dirty="0"/>
          </a:p>
          <a:p>
            <a:r>
              <a:rPr lang="en-GB" dirty="0"/>
              <a:t>In-memory computing opportunities in deep learning:</a:t>
            </a:r>
          </a:p>
          <a:p>
            <a:pPr lvl="1"/>
            <a:r>
              <a:rPr lang="en-GB" dirty="0"/>
              <a:t>High memory density</a:t>
            </a:r>
          </a:p>
          <a:p>
            <a:pPr lvl="1"/>
            <a:r>
              <a:rPr lang="en-GB" dirty="0"/>
              <a:t>Low latency/fully parallel operation</a:t>
            </a:r>
          </a:p>
          <a:p>
            <a:pPr lvl="1"/>
            <a:r>
              <a:rPr lang="en-GB" dirty="0"/>
              <a:t>Low power</a:t>
            </a:r>
          </a:p>
          <a:p>
            <a:r>
              <a:rPr lang="en-GB" dirty="0"/>
              <a:t>This comes at the cost of:</a:t>
            </a:r>
          </a:p>
          <a:p>
            <a:pPr lvl="1"/>
            <a:r>
              <a:rPr lang="en-GB" dirty="0"/>
              <a:t>Fixed/constrained connectivity</a:t>
            </a:r>
          </a:p>
          <a:p>
            <a:pPr lvl="1"/>
            <a:r>
              <a:rPr lang="en-GB" dirty="0"/>
              <a:t>Fixed operation (usually Matrix-Vector Multiplication)</a:t>
            </a:r>
            <a:endParaRPr lang="LID4096" dirty="0"/>
          </a:p>
        </p:txBody>
      </p:sp>
      <p:pic>
        <p:nvPicPr>
          <p:cNvPr id="9" name="Content Placeholder 8" descr="Shape&#10;&#10;Description automatically generated with low confidence">
            <a:extLst>
              <a:ext uri="{FF2B5EF4-FFF2-40B4-BE49-F238E27FC236}">
                <a16:creationId xmlns:a16="http://schemas.microsoft.com/office/drawing/2014/main" id="{316E1792-32B7-4123-9F27-7B4443358B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41" y="1894713"/>
            <a:ext cx="3114587" cy="39726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7C751-E4AB-4160-9159-CE6ECAD4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418688-493D-4117-93B4-BA8C4716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Trends and outlook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6415C-CE1C-45DF-9B7D-844F4B6EBA7C}"/>
              </a:ext>
            </a:extLst>
          </p:cNvPr>
          <p:cNvSpPr txBox="1"/>
          <p:nvPr/>
        </p:nvSpPr>
        <p:spPr>
          <a:xfrm>
            <a:off x="8272272" y="6031210"/>
            <a:ext cx="294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[Hassan et al. 2018]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911558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E8B3D-1B21-4EAC-843F-02F1B6448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95400"/>
            <a:ext cx="11515344" cy="428625"/>
          </a:xfrm>
        </p:spPr>
        <p:txBody>
          <a:bodyPr/>
          <a:lstStyle/>
          <a:p>
            <a:pPr algn="ctr"/>
            <a:r>
              <a:rPr lang="en-GB" sz="2800" dirty="0"/>
              <a:t>3D Integration Technology</a:t>
            </a:r>
            <a:endParaRPr lang="LID4096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F63B8-EDC7-4184-8746-59704E157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328" y="1894713"/>
            <a:ext cx="11405997" cy="2591562"/>
          </a:xfrm>
        </p:spPr>
        <p:txBody>
          <a:bodyPr/>
          <a:lstStyle/>
          <a:p>
            <a:r>
              <a:rPr lang="en-US" dirty="0"/>
              <a:t>So far, we have commercialized 2D system layouts.</a:t>
            </a:r>
          </a:p>
          <a:p>
            <a:r>
              <a:rPr lang="en-US" dirty="0"/>
              <a:t>3D integration stacks wafers vertically.</a:t>
            </a:r>
          </a:p>
          <a:p>
            <a:r>
              <a:rPr lang="en-US" dirty="0"/>
              <a:t>Combining 3D integration with emerging memory technologies could achieve high data transfer rate and throughput.</a:t>
            </a:r>
          </a:p>
          <a:p>
            <a:r>
              <a:rPr lang="en-US" dirty="0"/>
              <a:t>Our brain is a 3D architecture, so why not build 3D computers?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7C751-E4AB-4160-9159-CE6ECAD4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418688-493D-4117-93B4-BA8C4716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Trends and outlook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6415C-CE1C-45DF-9B7D-844F4B6EBA7C}"/>
              </a:ext>
            </a:extLst>
          </p:cNvPr>
          <p:cNvSpPr txBox="1"/>
          <p:nvPr/>
        </p:nvSpPr>
        <p:spPr>
          <a:xfrm>
            <a:off x="4033647" y="6061670"/>
            <a:ext cx="294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[Bouvier et al. 2019]</a:t>
            </a:r>
            <a:endParaRPr lang="LID4096" sz="2400" dirty="0"/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8459EE6D-D58A-4FA3-A59E-E5B4824D8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1" y="4486275"/>
            <a:ext cx="9488430" cy="16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5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9891-471E-44D5-A9B8-8F794E3E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Spiking Neural Networks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33D3-E01B-4E69-AA68-7380D5D7D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Going Spiking</a:t>
            </a:r>
          </a:p>
          <a:p>
            <a:r>
              <a:rPr lang="en-US" dirty="0"/>
              <a:t>Leaky-Integrate-and-fire neuron model​</a:t>
            </a:r>
          </a:p>
          <a:p>
            <a:r>
              <a:rPr lang="en-US" dirty="0"/>
              <a:t>Spike coding​</a:t>
            </a:r>
          </a:p>
          <a:p>
            <a:r>
              <a:rPr lang="en-US" dirty="0"/>
              <a:t>Objective function​</a:t>
            </a:r>
          </a:p>
          <a:p>
            <a:r>
              <a:rPr lang="en-US" dirty="0"/>
              <a:t>Training Spiking Neural Networks​</a:t>
            </a:r>
          </a:p>
          <a:p>
            <a:r>
              <a:rPr lang="en-US" dirty="0"/>
              <a:t>Future trends and outlook​</a:t>
            </a:r>
          </a:p>
          <a:p>
            <a:r>
              <a:rPr lang="en-US" dirty="0"/>
              <a:t>Applications</a:t>
            </a:r>
          </a:p>
          <a:p>
            <a:endParaRPr lang="en-US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A953B-D31D-415C-82E1-22F178E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8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178D4A-D83C-4932-B55D-91D75878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606" y="1685924"/>
            <a:ext cx="5659247" cy="405861"/>
          </a:xfrm>
        </p:spPr>
        <p:txBody>
          <a:bodyPr/>
          <a:lstStyle/>
          <a:p>
            <a:pPr algn="ctr"/>
            <a:r>
              <a:rPr lang="en-GB" b="0" dirty="0"/>
              <a:t>Tactile Sensing</a:t>
            </a:r>
            <a:endParaRPr lang="LID4096" b="0" dirty="0"/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21941029-69BC-4BB6-B27C-292CF4BF64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4" y="2290161"/>
            <a:ext cx="5931537" cy="311879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BA4DD-BC4C-45F7-8DF1-9B426B651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924"/>
            <a:ext cx="5681472" cy="405862"/>
          </a:xfrm>
        </p:spPr>
        <p:txBody>
          <a:bodyPr/>
          <a:lstStyle/>
          <a:p>
            <a:pPr algn="ctr"/>
            <a:r>
              <a:rPr lang="en-GB" b="0" dirty="0"/>
              <a:t>Dynamic Vision </a:t>
            </a:r>
            <a:endParaRPr lang="LID4096" b="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6CA27E7-36D7-44F8-8D43-A71047C02F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80" y="2091785"/>
            <a:ext cx="2578511" cy="396611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F1CF-2921-4488-9EF2-A4789DBD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E2BA57-8473-41E4-AE07-6B9D0373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  <a:endParaRPr lang="LID4096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C58DC89-0880-40E3-991D-3364D5AE89A2}"/>
              </a:ext>
            </a:extLst>
          </p:cNvPr>
          <p:cNvSpPr txBox="1">
            <a:spLocks/>
          </p:cNvSpPr>
          <p:nvPr/>
        </p:nvSpPr>
        <p:spPr>
          <a:xfrm>
            <a:off x="332231" y="1124712"/>
            <a:ext cx="11521439" cy="405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/>
              <a:t>Real-time Sensor Processing</a:t>
            </a:r>
            <a:endParaRPr lang="LID4096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11B52-DA37-4DB6-9F18-1F01449EE3EF}"/>
              </a:ext>
            </a:extLst>
          </p:cNvPr>
          <p:cNvSpPr txBox="1"/>
          <p:nvPr/>
        </p:nvSpPr>
        <p:spPr>
          <a:xfrm>
            <a:off x="2552700" y="5800320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TEE Research Group</a:t>
            </a:r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39700-2954-4F28-B6B7-F65278A7A5ED}"/>
              </a:ext>
            </a:extLst>
          </p:cNvPr>
          <p:cNvSpPr txBox="1"/>
          <p:nvPr/>
        </p:nvSpPr>
        <p:spPr>
          <a:xfrm>
            <a:off x="8359091" y="6123543"/>
            <a:ext cx="150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prophesee.ai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22363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A7335-02C2-40A8-9026-1F685FAB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2232" y="1267874"/>
            <a:ext cx="11521440" cy="551401"/>
          </a:xfrm>
        </p:spPr>
        <p:txBody>
          <a:bodyPr/>
          <a:lstStyle/>
          <a:p>
            <a:pPr algn="ctr"/>
            <a:r>
              <a:rPr lang="en-GB" sz="2800" dirty="0"/>
              <a:t>Autonomous Drones and Robotics</a:t>
            </a:r>
            <a:endParaRPr lang="LID4096" sz="2800" dirty="0"/>
          </a:p>
        </p:txBody>
      </p:sp>
      <p:pic>
        <p:nvPicPr>
          <p:cNvPr id="9" name="Content Placeholder 8" descr="A picture containing person&#10;&#10;Description automatically generated">
            <a:extLst>
              <a:ext uri="{FF2B5EF4-FFF2-40B4-BE49-F238E27FC236}">
                <a16:creationId xmlns:a16="http://schemas.microsoft.com/office/drawing/2014/main" id="{936B99FB-3BB8-494A-B292-6077E23780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55" y="1885950"/>
            <a:ext cx="3341793" cy="434657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89CEC-2F50-4AE5-8E9F-F00BDA50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72AF834-D143-4D3E-8F74-D72CAF98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0ACEC-4741-4B41-A3F5-9F7101079BF7}"/>
              </a:ext>
            </a:extLst>
          </p:cNvPr>
          <p:cNvSpPr txBox="1"/>
          <p:nvPr/>
        </p:nvSpPr>
        <p:spPr>
          <a:xfrm>
            <a:off x="4422055" y="6299200"/>
            <a:ext cx="334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Micro Air Vehicle Lab - </a:t>
            </a:r>
            <a:r>
              <a:rPr lang="en-GB" dirty="0" err="1">
                <a:hlinkClick r:id="rId3"/>
              </a:rPr>
              <a:t>TUDelft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66315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C0B9B-C93C-446D-B95E-58B3FB05D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1267874"/>
            <a:ext cx="11515344" cy="446626"/>
          </a:xfrm>
        </p:spPr>
        <p:txBody>
          <a:bodyPr/>
          <a:lstStyle/>
          <a:p>
            <a:pPr algn="ctr"/>
            <a:r>
              <a:rPr lang="en-GB" sz="2800" dirty="0"/>
              <a:t>Brain-Computer Interface (BCI)</a:t>
            </a:r>
            <a:endParaRPr lang="LID4096" sz="2800" dirty="0"/>
          </a:p>
        </p:txBody>
      </p:sp>
      <p:pic>
        <p:nvPicPr>
          <p:cNvPr id="9" name="Content Placeholder 8" descr="A picture containing person, standing, posing, hair&#10;&#10;Description automatically generated">
            <a:extLst>
              <a:ext uri="{FF2B5EF4-FFF2-40B4-BE49-F238E27FC236}">
                <a16:creationId xmlns:a16="http://schemas.microsoft.com/office/drawing/2014/main" id="{F1C82A02-3141-40F9-8FBB-658DF1FA63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70" y="1857662"/>
            <a:ext cx="3422072" cy="42164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B7021-C339-4E63-AA2D-B90810FB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DD5DE7-8134-40B0-BF5B-8AB91872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C428E-C964-4705-9C19-23A28CE0A9F8}"/>
              </a:ext>
            </a:extLst>
          </p:cNvPr>
          <p:cNvSpPr txBox="1"/>
          <p:nvPr/>
        </p:nvSpPr>
        <p:spPr>
          <a:xfrm>
            <a:off x="5906690" y="6217224"/>
            <a:ext cx="73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hlinkClick r:id="rId3"/>
              </a:rPr>
              <a:t>g.tec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84112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5922-F911-4849-84FD-AD4C1579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C76F-EFDB-4D3A-BCFE-13F30E6F5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Amir,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Arnon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(2017). “A Low Power, Fully Event-Based Gesture Recognition System”. In: 2017 IEEE Conference on Computer Vision and Pattern Recognition (CVPR), pp. 7388–7397.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10.1109/CVPR.2017.781.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Bouvier,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Maxence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(June 2019). “Spiking Neural Networks Hardware Implementations and Challenges”. In: ACM Journal on Emerging Technologies in Computing Systems 15.2, pp. 1–35.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1550-4840.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10.1145/3304103. url: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http://dx.doi.org/10.1145/3304103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Eshraghian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Jason Kamran et al. (2021). “Training Spiking Neural Networks Using Lessons From Deep Learning”. In: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abs/2109.12894. url: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https://arxiv.org/abs/2109.12894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Gerstner,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Wulfram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(2010). “Spike-timing dependent plasticity”. In: Spike-timing dependent plasticity 35.0, pp. 0–0.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Guo,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Wenzhe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(2021). “Neural Coding in Spiking Neural Networks: A Comparative Study for Robust Neuromorphic Systems”. In: Frontiers in Neuroscience 15. ISSN: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1662-453X.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10.3389/fnins.2021.638474. url: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https://www.frontiersin.org/article/10.3389/fnins.2021.638474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Hassan, Amr M. et al. (2018). “Real-Time Cardiac Arrhythmia Classification Using Memristor Neuromorphic Computing System”. In: 2018 40th Annual International Conference of the IEEE Engineering in Medicine and Biology Society (EMBC), pp. 2567–2570.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10.1109/EMBC.2018.8512868.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Rathi, Nitin et al. (2020). “Enabling Deep Spiking Neural Networks with Hybrid Conversion and Spike Timing Dependent Backpropagation”. In: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abs/2005.01807.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2005.01807. url: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https://arxiv.org/abs/2005.01807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Rueckauer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Bodo et al. (2017). “Conversion of Continuous-Valued Deep Networks to Efficient Event-Driven Networks for Image Classification”. In: Frontiers in Neuroscience 11. ISSN: 1662-453X.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10.3389/fnins.2017.00682. url: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https://www.frontiersin.org/article/10.3389/fnins.2017.00682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Shrestha,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Sumit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Bam and Garrick Orchard (2018). “SLAYER: Spike Layer Error Reassignment in Time”. In: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abs/1810.08646. url: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http://arxiv.org/abs/1810.08646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Yin,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Bojian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Federico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Corradi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Sander M.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Bohte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(2021). “Accurate online training of dynamical spiking neural networks through Forward Propagation Through Time”. In: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abs/2112.11231.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2112.11231. url: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https://arxiv.org/abs/2112.11231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Yin,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Bojian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Federico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Corradi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Sander Bothe (2021). “Accurate and efficient time-domain classification with adaptive spiking recurrent neural networks”. In: Nature Machine Intelligence.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Yousefzadeh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Amirreza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Manolis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Sifalakis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(2021). “Training for temporal sparsity in deep neural networks, application in video processing”. In: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abs/2107.07305.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2107.07305. url: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https://arxiv.org/abs/2107.07305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Zbontar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Jure et al. (2021). “Barlow Twins: Self-Supervised Learning via Redundancy Reduction”. In: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abs/2103.03230.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2103.03230. url: https://arxiv.org/abs/2103.03230.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Zhang, Malu et al. (2020). “Spike-Timing-Dependent Back Propagation in Deep Spiking Neural Networks”. In: </a:t>
            </a:r>
            <a:r>
              <a:rPr lang="en-US" sz="1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abs/2003.11837. url: 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https://arxiv.org/abs/2003.11837</a:t>
            </a:r>
            <a: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ID4096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E5C95-6C12-49D0-88E4-DD66F809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8DD2F9D-03FB-4C87-90CE-4704572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168" y="4145712"/>
            <a:ext cx="3139712" cy="2347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732E1B-41FD-4966-BF4B-21386DD2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Spiking</a:t>
            </a:r>
            <a:endParaRPr lang="LID4096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D669D2B-85A0-4275-885A-DAD1812CF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842713"/>
            <a:ext cx="5160450" cy="35742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6F1FC-9CAB-49C1-99AF-58A56516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44C8784-E493-4F82-8A4B-9D9EF7BF3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30" y="1274324"/>
            <a:ext cx="3105762" cy="1795518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0BFE9A1B-9B79-47D9-96E4-C09D3E81B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58" y="4555181"/>
            <a:ext cx="3099222" cy="1528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119014-1A28-414C-B6CB-461125D4492C}"/>
                  </a:ext>
                </a:extLst>
              </p:cNvPr>
              <p:cNvSpPr txBox="1"/>
              <p:nvPr/>
            </p:nvSpPr>
            <p:spPr>
              <a:xfrm>
                <a:off x="9210026" y="1730250"/>
                <a:ext cx="2101601" cy="779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119014-1A28-414C-B6CB-461125D4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026" y="1730250"/>
                <a:ext cx="2101601" cy="7791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7D4BE6-A27E-4D28-83BD-365474715EBD}"/>
              </a:ext>
            </a:extLst>
          </p:cNvPr>
          <p:cNvCxnSpPr>
            <a:cxnSpLocks/>
          </p:cNvCxnSpPr>
          <p:nvPr/>
        </p:nvCxnSpPr>
        <p:spPr>
          <a:xfrm flipV="1">
            <a:off x="4209535" y="2281881"/>
            <a:ext cx="1499287" cy="321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07ADEA-D516-439A-AE60-57574DE7CA37}"/>
              </a:ext>
            </a:extLst>
          </p:cNvPr>
          <p:cNvCxnSpPr>
            <a:cxnSpLocks/>
          </p:cNvCxnSpPr>
          <p:nvPr/>
        </p:nvCxnSpPr>
        <p:spPr>
          <a:xfrm>
            <a:off x="4209535" y="4695568"/>
            <a:ext cx="1227438" cy="4547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81BC-77A3-4511-885B-6E59FAEC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Leaky Integrate-and-Fire (LIF) Neuron Model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E3A8-AF82-481B-B5E2-C4D0C201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neuron models in literature</a:t>
            </a:r>
          </a:p>
          <a:p>
            <a:r>
              <a:rPr lang="en-US" dirty="0"/>
              <a:t>Integrate-and-Fire model offer a trade-off between hardware friendliness and modeling of the neuron’s firing behaviors</a:t>
            </a:r>
          </a:p>
          <a:p>
            <a:r>
              <a:rPr lang="en-US" dirty="0"/>
              <a:t> 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99293-CA2D-427F-811C-327C477B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DB31255-53F8-4985-A6B5-7703EE6AD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" y="2868181"/>
            <a:ext cx="3856054" cy="2933954"/>
          </a:xfrm>
          <a:prstGeom prst="rect">
            <a:avLst/>
          </a:prstGeom>
        </p:spPr>
      </p:pic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99711950-F0D9-4007-B3A1-F665C0AB8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86" y="4050210"/>
            <a:ext cx="1518015" cy="1464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135B62-4B6D-4B6B-953B-B328A124A3D4}"/>
                  </a:ext>
                </a:extLst>
              </p:cNvPr>
              <p:cNvSpPr txBox="1"/>
              <p:nvPr/>
            </p:nvSpPr>
            <p:spPr>
              <a:xfrm>
                <a:off x="6573916" y="2968427"/>
                <a:ext cx="3903633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𝑅𝐶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135B62-4B6D-4B6B-953B-B328A124A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16" y="2968427"/>
                <a:ext cx="3903633" cy="527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6E3347-70A6-4BB8-AD5D-C0150C84AB44}"/>
                  </a:ext>
                </a:extLst>
              </p:cNvPr>
              <p:cNvSpPr txBox="1"/>
              <p:nvPr/>
            </p:nvSpPr>
            <p:spPr>
              <a:xfrm>
                <a:off x="6564680" y="3922654"/>
                <a:ext cx="4635564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6E3347-70A6-4BB8-AD5D-C0150C84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680" y="3922654"/>
                <a:ext cx="4635564" cy="415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B88A82-A429-44C5-B182-A00C9FC0DA35}"/>
                  </a:ext>
                </a:extLst>
              </p:cNvPr>
              <p:cNvSpPr txBox="1"/>
              <p:nvPr/>
            </p:nvSpPr>
            <p:spPr>
              <a:xfrm>
                <a:off x="6564680" y="4765184"/>
                <a:ext cx="3063082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0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B88A82-A429-44C5-B182-A00C9FC0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680" y="4765184"/>
                <a:ext cx="3063082" cy="61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142FD2-CCDE-4345-91BA-E8684E174109}"/>
                  </a:ext>
                </a:extLst>
              </p:cNvPr>
              <p:cNvSpPr txBox="1"/>
              <p:nvPr/>
            </p:nvSpPr>
            <p:spPr>
              <a:xfrm>
                <a:off x="6614108" y="5707703"/>
                <a:ext cx="4181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142FD2-CCDE-4345-91BA-E8684E174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08" y="5707703"/>
                <a:ext cx="4181016" cy="276999"/>
              </a:xfrm>
              <a:prstGeom prst="rect">
                <a:avLst/>
              </a:prstGeom>
              <a:blipFill>
                <a:blip r:embed="rId7"/>
                <a:stretch>
                  <a:fillRect l="-1020" t="-2174" r="-583" b="-3695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817AF6D-FD81-4317-8D82-541B025006C6}"/>
              </a:ext>
            </a:extLst>
          </p:cNvPr>
          <p:cNvSpPr/>
          <p:nvPr/>
        </p:nvSpPr>
        <p:spPr>
          <a:xfrm>
            <a:off x="6573916" y="2883243"/>
            <a:ext cx="1730823" cy="71475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720138-1819-485B-912B-B0489607C23F}"/>
              </a:ext>
            </a:extLst>
          </p:cNvPr>
          <p:cNvSpPr/>
          <p:nvPr/>
        </p:nvSpPr>
        <p:spPr>
          <a:xfrm>
            <a:off x="8510685" y="2996339"/>
            <a:ext cx="774356" cy="49966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E3EDFE-8E87-4BA3-8E58-7A0FBB2724D8}"/>
              </a:ext>
            </a:extLst>
          </p:cNvPr>
          <p:cNvSpPr txBox="1"/>
          <p:nvPr/>
        </p:nvSpPr>
        <p:spPr>
          <a:xfrm>
            <a:off x="7321568" y="3581584"/>
            <a:ext cx="72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leaky</a:t>
            </a:r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2ACFC-A279-46BF-9554-6CAE8294766D}"/>
              </a:ext>
            </a:extLst>
          </p:cNvPr>
          <p:cNvSpPr txBox="1"/>
          <p:nvPr/>
        </p:nvSpPr>
        <p:spPr>
          <a:xfrm>
            <a:off x="8562984" y="3593765"/>
            <a:ext cx="10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</a:t>
            </a:r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F615E-C62A-4155-BF04-2AE8AFE616D0}"/>
              </a:ext>
            </a:extLst>
          </p:cNvPr>
          <p:cNvSpPr/>
          <p:nvPr/>
        </p:nvSpPr>
        <p:spPr>
          <a:xfrm>
            <a:off x="7294731" y="3954859"/>
            <a:ext cx="1050200" cy="4959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A5928D-5E82-486E-AC4A-2507AB1B990E}"/>
              </a:ext>
            </a:extLst>
          </p:cNvPr>
          <p:cNvSpPr/>
          <p:nvPr/>
        </p:nvSpPr>
        <p:spPr>
          <a:xfrm>
            <a:off x="8550877" y="3940850"/>
            <a:ext cx="1518015" cy="49595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F87A74-34B8-4D7A-81AF-952BEE4C1915}"/>
              </a:ext>
            </a:extLst>
          </p:cNvPr>
          <p:cNvSpPr txBox="1"/>
          <p:nvPr/>
        </p:nvSpPr>
        <p:spPr>
          <a:xfrm>
            <a:off x="7473968" y="5972751"/>
            <a:ext cx="72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leaky</a:t>
            </a:r>
            <a:endParaRPr lang="LID409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C61DD2-EBCE-4A36-8038-DB461C92C98A}"/>
              </a:ext>
            </a:extLst>
          </p:cNvPr>
          <p:cNvSpPr txBox="1"/>
          <p:nvPr/>
        </p:nvSpPr>
        <p:spPr>
          <a:xfrm>
            <a:off x="8522497" y="5991023"/>
            <a:ext cx="108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</a:t>
            </a:r>
            <a:endParaRPr lang="LID4096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440D24-0CEC-42D1-B4D9-09C56115C36A}"/>
              </a:ext>
            </a:extLst>
          </p:cNvPr>
          <p:cNvSpPr txBox="1"/>
          <p:nvPr/>
        </p:nvSpPr>
        <p:spPr>
          <a:xfrm>
            <a:off x="9675619" y="5993241"/>
            <a:ext cx="219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fire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F8F233-1C7B-466E-B154-FAE81DB42656}"/>
              </a:ext>
            </a:extLst>
          </p:cNvPr>
          <p:cNvSpPr txBox="1"/>
          <p:nvPr/>
        </p:nvSpPr>
        <p:spPr>
          <a:xfrm>
            <a:off x="412047" y="6220444"/>
            <a:ext cx="600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famous I&amp;F models: non-leaky IF, Adaptive LIF (ALIF) </a:t>
            </a:r>
            <a:endParaRPr lang="LID4096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E2BB0D-280B-4D85-828D-40366DE500D9}"/>
              </a:ext>
            </a:extLst>
          </p:cNvPr>
          <p:cNvSpPr txBox="1"/>
          <p:nvPr/>
        </p:nvSpPr>
        <p:spPr>
          <a:xfrm>
            <a:off x="9675381" y="6310852"/>
            <a:ext cx="186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 by subtract</a:t>
            </a:r>
            <a:endParaRPr lang="LID4096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034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4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7D12-AEB7-4AF6-BA2C-69B825D7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Neuron Model</a:t>
            </a:r>
            <a:endParaRPr lang="LID4096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E0279EF-4D2A-43E5-B79B-98D51E320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34" y="1397571"/>
            <a:ext cx="5458290" cy="40628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C73D-2D39-4390-864E-0AB58167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0F876FFB-8A02-411B-8610-B501FD870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05" y="1801164"/>
            <a:ext cx="3088951" cy="3255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533C09-2F61-4F89-A1FE-F5B45B2222E6}"/>
                  </a:ext>
                </a:extLst>
              </p:cNvPr>
              <p:cNvSpPr txBox="1"/>
              <p:nvPr/>
            </p:nvSpPr>
            <p:spPr>
              <a:xfrm>
                <a:off x="3656900" y="5733285"/>
                <a:ext cx="4181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533C09-2F61-4F89-A1FE-F5B45B222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900" y="5733285"/>
                <a:ext cx="4181016" cy="276999"/>
              </a:xfrm>
              <a:prstGeom prst="rect">
                <a:avLst/>
              </a:prstGeom>
              <a:blipFill>
                <a:blip r:embed="rId4"/>
                <a:stretch>
                  <a:fillRect l="-1020" t="-2174" r="-583" b="-3695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90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1DF6-2D92-4A36-A699-5F828A7A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Spike Encoding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0983-D6EB-4818-86FB-21295041A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11521440" cy="1818173"/>
          </a:xfrm>
        </p:spPr>
        <p:txBody>
          <a:bodyPr/>
          <a:lstStyle/>
          <a:p>
            <a:r>
              <a:rPr lang="en-US" dirty="0"/>
              <a:t>Spikes are </a:t>
            </a:r>
            <a:r>
              <a:rPr lang="en-US" b="1" dirty="0"/>
              <a:t>binary</a:t>
            </a:r>
            <a:r>
              <a:rPr lang="en-US" dirty="0"/>
              <a:t> signals fired at specific </a:t>
            </a:r>
            <a:r>
              <a:rPr lang="en-US" b="1" dirty="0"/>
              <a:t>times</a:t>
            </a:r>
            <a:r>
              <a:rPr lang="en-US" dirty="0"/>
              <a:t>.</a:t>
            </a:r>
          </a:p>
          <a:p>
            <a:r>
              <a:rPr lang="en-US" dirty="0"/>
              <a:t>Information can hardly be encoded in the shape or value of a spike. </a:t>
            </a:r>
          </a:p>
          <a:p>
            <a:r>
              <a:rPr lang="en-US" dirty="0"/>
              <a:t>Information is encoded in the </a:t>
            </a:r>
            <a:r>
              <a:rPr lang="en-US" b="1" dirty="0"/>
              <a:t>number</a:t>
            </a:r>
            <a:r>
              <a:rPr lang="en-US" dirty="0"/>
              <a:t> of spikes and/or their </a:t>
            </a:r>
            <a:r>
              <a:rPr lang="en-US" b="1" dirty="0"/>
              <a:t>timing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BE48B-9D2E-4ECB-9593-99484A38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2928A-56DF-4C0D-8E92-96065A5C5CC8}"/>
              </a:ext>
            </a:extLst>
          </p:cNvPr>
          <p:cNvSpPr txBox="1"/>
          <p:nvPr/>
        </p:nvSpPr>
        <p:spPr>
          <a:xfrm>
            <a:off x="461319" y="2951341"/>
            <a:ext cx="53298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here, a war has started between two factions of spike coding; </a:t>
            </a:r>
            <a:r>
              <a:rPr lang="en-US" sz="2800" b="1" dirty="0"/>
              <a:t>rate-coding</a:t>
            </a:r>
            <a:r>
              <a:rPr lang="en-US" sz="2800" dirty="0"/>
              <a:t> and</a:t>
            </a:r>
          </a:p>
          <a:p>
            <a:r>
              <a:rPr lang="en-US" sz="2800" b="1" dirty="0"/>
              <a:t>latency-coding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Rate</a:t>
            </a:r>
            <a:r>
              <a:rPr lang="en-US" sz="2400" dirty="0"/>
              <a:t> </a:t>
            </a:r>
            <a:r>
              <a:rPr lang="en-US" sz="2400" b="1" dirty="0"/>
              <a:t>Coding</a:t>
            </a:r>
            <a:r>
              <a:rPr lang="en-US" sz="2400" dirty="0"/>
              <a:t>: encodes a value in </a:t>
            </a:r>
            <a:r>
              <a:rPr lang="en-US" sz="2400" b="1" dirty="0"/>
              <a:t>number</a:t>
            </a:r>
            <a:r>
              <a:rPr lang="en-US" sz="2400" dirty="0"/>
              <a:t> of spikes.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Latency</a:t>
            </a:r>
            <a:r>
              <a:rPr lang="en-US" sz="2400" dirty="0"/>
              <a:t> </a:t>
            </a:r>
            <a:r>
              <a:rPr lang="en-US" sz="2400" b="1" dirty="0"/>
              <a:t>Coding</a:t>
            </a:r>
            <a:r>
              <a:rPr lang="en-US" sz="2400" dirty="0"/>
              <a:t>: encodes a value in relative spike </a:t>
            </a:r>
            <a:r>
              <a:rPr lang="en-US" sz="2400" b="1" dirty="0"/>
              <a:t>timing</a:t>
            </a:r>
            <a:r>
              <a:rPr lang="en-US" sz="2400" dirty="0"/>
              <a:t>.</a:t>
            </a:r>
            <a:endParaRPr lang="LID4096" sz="2400" dirty="0"/>
          </a:p>
          <a:p>
            <a:endParaRPr lang="LID4096" sz="2800" dirty="0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73D3EEE-1DE9-4CBE-AD67-7E45AED9E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91" y="3415313"/>
            <a:ext cx="4092977" cy="27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FC0A-B541-44A1-95D7-A1D846B8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Encoding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292C-3404-4205-B07C-724FFB35A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5543488" cy="5038344"/>
          </a:xfrm>
        </p:spPr>
        <p:txBody>
          <a:bodyPr/>
          <a:lstStyle/>
          <a:p>
            <a:pPr lvl="1"/>
            <a:r>
              <a:rPr lang="en-US" dirty="0"/>
              <a:t>Value ∝ number of spikes</a:t>
            </a:r>
          </a:p>
          <a:p>
            <a:pPr lvl="1"/>
            <a:r>
              <a:rPr lang="en-US" dirty="0"/>
              <a:t>Same input is represented for multiple timesteps and/or by multiple neurons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E16BE-A23A-4B89-8A85-114E5BB1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CA255-5750-438F-B57D-538BE5A28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54" y="2445163"/>
            <a:ext cx="4200817" cy="329441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567C6-1BCC-408E-A5F8-CB7259334034}"/>
              </a:ext>
            </a:extLst>
          </p:cNvPr>
          <p:cNvSpPr txBox="1">
            <a:spLocks/>
          </p:cNvSpPr>
          <p:nvPr/>
        </p:nvSpPr>
        <p:spPr>
          <a:xfrm>
            <a:off x="5753392" y="1271016"/>
            <a:ext cx="5543488" cy="503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269875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62547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98901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Usually, value is encoded in firing probability to randomize firing pattern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092F4BC-AA61-4057-9DDE-FB51E18E9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67" y="2072506"/>
            <a:ext cx="5303313" cy="3653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F7AC2C-225B-4219-974D-03AC05718558}"/>
              </a:ext>
            </a:extLst>
          </p:cNvPr>
          <p:cNvSpPr txBox="1"/>
          <p:nvPr/>
        </p:nvSpPr>
        <p:spPr>
          <a:xfrm>
            <a:off x="712954" y="5956316"/>
            <a:ext cx="1073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Rate-coded output decoding: correct class </a:t>
            </a:r>
            <a:r>
              <a:rPr lang="en-US" sz="2400" b="1" dirty="0"/>
              <a:t>fires the most </a:t>
            </a:r>
            <a:r>
              <a:rPr lang="en-US" sz="2400" dirty="0"/>
              <a:t>or </a:t>
            </a:r>
            <a:r>
              <a:rPr lang="en-US" sz="2400" b="1" dirty="0"/>
              <a:t>accumulates</a:t>
            </a:r>
            <a:r>
              <a:rPr lang="en-US" sz="2400" dirty="0"/>
              <a:t> </a:t>
            </a:r>
            <a:r>
              <a:rPr lang="en-US" sz="2400" b="1" dirty="0"/>
              <a:t>the</a:t>
            </a:r>
            <a:r>
              <a:rPr lang="en-US" sz="2400" dirty="0"/>
              <a:t> </a:t>
            </a:r>
            <a:r>
              <a:rPr lang="en-US" sz="2400" b="1" dirty="0"/>
              <a:t>highest membrane potential</a:t>
            </a:r>
            <a:endParaRPr lang="LID4096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58CEB-8454-42E0-97EC-4ECB246AE1E9}"/>
              </a:ext>
            </a:extLst>
          </p:cNvPr>
          <p:cNvSpPr txBox="1"/>
          <p:nvPr/>
        </p:nvSpPr>
        <p:spPr>
          <a:xfrm>
            <a:off x="601203" y="5586984"/>
            <a:ext cx="40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[Guo et al. 2021]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98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FC0A-B541-44A1-95D7-A1D846B8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Encoding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292C-3404-4205-B07C-724FFB35A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271016"/>
            <a:ext cx="5543488" cy="5038344"/>
          </a:xfrm>
        </p:spPr>
        <p:txBody>
          <a:bodyPr/>
          <a:lstStyle/>
          <a:p>
            <a:pPr lvl="1"/>
            <a:r>
              <a:rPr lang="en-US" dirty="0"/>
              <a:t>Value ∝ spike timing</a:t>
            </a:r>
          </a:p>
          <a:p>
            <a:pPr lvl="1"/>
            <a:r>
              <a:rPr lang="en-US" dirty="0"/>
              <a:t>Neurons usually spike at most once and network is reset per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E16BE-A23A-4B89-8A85-114E5BB1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B51C-EBA0-4BC9-B4DC-4121C1E7A080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567C6-1BCC-408E-A5F8-CB7259334034}"/>
              </a:ext>
            </a:extLst>
          </p:cNvPr>
          <p:cNvSpPr txBox="1">
            <a:spLocks/>
          </p:cNvSpPr>
          <p:nvPr/>
        </p:nvSpPr>
        <p:spPr>
          <a:xfrm>
            <a:off x="5753392" y="1271016"/>
            <a:ext cx="5813768" cy="503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269875" indent="-260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2pPr>
            <a:lvl3pPr marL="62547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3pPr>
            <a:lvl4pPr marL="98901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ierstadt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Time-to-first-spike: </a:t>
            </a:r>
            <a:br>
              <a:rPr lang="en-US" dirty="0"/>
            </a:br>
            <a:r>
              <a:rPr lang="en-US" dirty="0"/>
              <a:t>earlier spike = larger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7AC2C-225B-4219-974D-03AC05718558}"/>
              </a:ext>
            </a:extLst>
          </p:cNvPr>
          <p:cNvSpPr txBox="1"/>
          <p:nvPr/>
        </p:nvSpPr>
        <p:spPr>
          <a:xfrm>
            <a:off x="658543" y="6262042"/>
            <a:ext cx="1073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Latency-coded output decoding: correct class </a:t>
            </a:r>
            <a:r>
              <a:rPr lang="en-US" sz="2400" b="1" dirty="0"/>
              <a:t>fires the earliest</a:t>
            </a:r>
            <a:endParaRPr lang="LID4096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58CEB-8454-42E0-97EC-4ECB246AE1E9}"/>
              </a:ext>
            </a:extLst>
          </p:cNvPr>
          <p:cNvSpPr txBox="1"/>
          <p:nvPr/>
        </p:nvSpPr>
        <p:spPr>
          <a:xfrm>
            <a:off x="614146" y="5833161"/>
            <a:ext cx="40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[Guo et al. 2021]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5B1764-555A-4C1D-8969-79184805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43" y="2594057"/>
            <a:ext cx="4312291" cy="3102326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13CBF0A4-2CCD-461D-97C0-EF9975AC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59" y="2247089"/>
            <a:ext cx="5851201" cy="38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101073"/>
      </a:dk1>
      <a:lt1>
        <a:sysClr val="window" lastClr="FFFFFF"/>
      </a:lt1>
      <a:dk2>
        <a:srgbClr val="C81919"/>
      </a:dk2>
      <a:lt2>
        <a:srgbClr val="FFFFFF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5988</TotalTime>
  <Words>2126</Words>
  <Application>Microsoft Office PowerPoint</Application>
  <PresentationFormat>Widescreen</PresentationFormat>
  <Paragraphs>249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Bierstadt</vt:lpstr>
      <vt:lpstr>Calibri</vt:lpstr>
      <vt:lpstr>Cambria Math</vt:lpstr>
      <vt:lpstr>Times New Roman</vt:lpstr>
      <vt:lpstr>Kantoorthema</vt:lpstr>
      <vt:lpstr>Spiking Neural Networks and Neuromorphic Computing</vt:lpstr>
      <vt:lpstr>Acknowledgment</vt:lpstr>
      <vt:lpstr>Training Spiking Neural Networks</vt:lpstr>
      <vt:lpstr>Going Spiking</vt:lpstr>
      <vt:lpstr>Leaky Integrate-and-Fire (LIF) Neuron Model</vt:lpstr>
      <vt:lpstr>Recurrent Neuron Model</vt:lpstr>
      <vt:lpstr>Spike Encoding</vt:lpstr>
      <vt:lpstr>Rate Encoding</vt:lpstr>
      <vt:lpstr>Latency Encoding</vt:lpstr>
      <vt:lpstr>Spike Encoding: Comparison</vt:lpstr>
      <vt:lpstr>Input Delta Encoding</vt:lpstr>
      <vt:lpstr>Spike Encoding Summary</vt:lpstr>
      <vt:lpstr>Rate-based objective/error function</vt:lpstr>
      <vt:lpstr>Latency-based objective/error function</vt:lpstr>
      <vt:lpstr>Training Spiking Neural Networks</vt:lpstr>
      <vt:lpstr>ANN-to-SNN Conversion</vt:lpstr>
      <vt:lpstr>Local learning</vt:lpstr>
      <vt:lpstr>Local learning </vt:lpstr>
      <vt:lpstr>Native SNN Training</vt:lpstr>
      <vt:lpstr>Native SNN Training: Spike Backpropagation</vt:lpstr>
      <vt:lpstr>Native SNN Training: Surrogate Gradient</vt:lpstr>
      <vt:lpstr>Native SNN Training: Backpropagation Through Time</vt:lpstr>
      <vt:lpstr>Native SNN Training: Backpropagation Through Time</vt:lpstr>
      <vt:lpstr>Spiking Recurrent Neural Networks</vt:lpstr>
      <vt:lpstr>Future Trends and outlook</vt:lpstr>
      <vt:lpstr>Future Trends and outlook</vt:lpstr>
      <vt:lpstr>Future Trends and outlook</vt:lpstr>
      <vt:lpstr>Future Trends and outlook</vt:lpstr>
      <vt:lpstr>Future Trends and outlook</vt:lpstr>
      <vt:lpstr>Applications</vt:lpstr>
      <vt:lpstr>Applications</vt:lpstr>
      <vt:lpstr>Applications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Floran</dc:creator>
  <cp:lastModifiedBy>Eissa, Sherif</cp:lastModifiedBy>
  <cp:revision>265</cp:revision>
  <dcterms:created xsi:type="dcterms:W3CDTF">2021-03-04T14:39:26Z</dcterms:created>
  <dcterms:modified xsi:type="dcterms:W3CDTF">2022-03-30T06:28:13Z</dcterms:modified>
</cp:coreProperties>
</file>