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342" r:id="rId2"/>
    <p:sldId id="269" r:id="rId3"/>
    <p:sldId id="558" r:id="rId4"/>
    <p:sldId id="505" r:id="rId5"/>
    <p:sldId id="506" r:id="rId6"/>
    <p:sldId id="536" r:id="rId7"/>
    <p:sldId id="575" r:id="rId8"/>
    <p:sldId id="507" r:id="rId9"/>
    <p:sldId id="476" r:id="rId10"/>
    <p:sldId id="508" r:id="rId11"/>
    <p:sldId id="526" r:id="rId12"/>
    <p:sldId id="571" r:id="rId13"/>
    <p:sldId id="572" r:id="rId14"/>
    <p:sldId id="573" r:id="rId15"/>
    <p:sldId id="574" r:id="rId16"/>
    <p:sldId id="339" r:id="rId17"/>
    <p:sldId id="472" r:id="rId18"/>
    <p:sldId id="511" r:id="rId19"/>
    <p:sldId id="510" r:id="rId20"/>
    <p:sldId id="512" r:id="rId21"/>
    <p:sldId id="513" r:id="rId22"/>
    <p:sldId id="516" r:id="rId23"/>
    <p:sldId id="514" r:id="rId24"/>
    <p:sldId id="576" r:id="rId25"/>
    <p:sldId id="481" r:id="rId26"/>
    <p:sldId id="517" r:id="rId27"/>
    <p:sldId id="281" r:id="rId28"/>
    <p:sldId id="518" r:id="rId29"/>
    <p:sldId id="519" r:id="rId30"/>
    <p:sldId id="524" r:id="rId31"/>
    <p:sldId id="525" r:id="rId32"/>
    <p:sldId id="502" r:id="rId33"/>
    <p:sldId id="497" r:id="rId34"/>
    <p:sldId id="379" r:id="rId35"/>
    <p:sldId id="380" r:id="rId36"/>
    <p:sldId id="376" r:id="rId37"/>
    <p:sldId id="499" r:id="rId38"/>
    <p:sldId id="351" r:id="rId39"/>
    <p:sldId id="520" r:id="rId40"/>
    <p:sldId id="521" r:id="rId41"/>
    <p:sldId id="540" r:id="rId42"/>
    <p:sldId id="491" r:id="rId43"/>
    <p:sldId id="494" r:id="rId44"/>
    <p:sldId id="541" r:id="rId45"/>
    <p:sldId id="579" r:id="rId46"/>
    <p:sldId id="577" r:id="rId47"/>
    <p:sldId id="578" r:id="rId48"/>
    <p:sldId id="523" r:id="rId49"/>
    <p:sldId id="538" r:id="rId50"/>
    <p:sldId id="259" r:id="rId51"/>
    <p:sldId id="258" r:id="rId52"/>
    <p:sldId id="580" r:id="rId53"/>
    <p:sldId id="473" r:id="rId54"/>
    <p:sldId id="581" r:id="rId55"/>
    <p:sldId id="498" r:id="rId56"/>
    <p:sldId id="582" r:id="rId57"/>
    <p:sldId id="495" r:id="rId58"/>
    <p:sldId id="496" r:id="rId59"/>
    <p:sldId id="291" r:id="rId60"/>
    <p:sldId id="583" r:id="rId61"/>
    <p:sldId id="584" r:id="rId62"/>
    <p:sldId id="585" r:id="rId63"/>
    <p:sldId id="586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tter, Floran de" initials="PFd" lastIdx="1" clrIdx="0">
    <p:extLst>
      <p:ext uri="{19B8F6BF-5375-455C-9EA6-DF929625EA0E}">
        <p15:presenceInfo xmlns:p15="http://schemas.microsoft.com/office/powerpoint/2012/main" userId="Putter, Floran 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81F1F"/>
    <a:srgbClr val="338DD1"/>
    <a:srgbClr val="008563"/>
    <a:srgbClr val="005238"/>
    <a:srgbClr val="005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54" autoAdjust="0"/>
    <p:restoredTop sz="97440" autoAdjust="0"/>
  </p:normalViewPr>
  <p:slideViewPr>
    <p:cSldViewPr snapToGrid="0" showGuides="1">
      <p:cViewPr varScale="1">
        <p:scale>
          <a:sx n="116" d="100"/>
          <a:sy n="116" d="100"/>
        </p:scale>
        <p:origin x="129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ADD22-3EAA-4F0C-87E7-387DD1CE9EE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D9B4E-C6D4-4B36-83E8-D3174AB0B2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12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XNOR-net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the following repairs already: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Scaling factors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Pooling layer before activation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55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734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60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8928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61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668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62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10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5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892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3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</a:t>
            </a:r>
            <a:r>
              <a:rPr lang="en-US" baseline="0" dirty="0"/>
              <a:t> interesting functions: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Round(): has derivative of zero everywhere (and infinite at tie-breaking point (in theory))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Clamp(): has derivative of 1 inside range and 0 outside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347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values that we get are correct, but not what we want.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92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values that we get are correct, but not what we want.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069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837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75"/>
          <p:cNvSpPr/>
          <p:nvPr userDrawn="1"/>
        </p:nvSpPr>
        <p:spPr>
          <a:xfrm>
            <a:off x="0" y="3888000"/>
            <a:ext cx="12192000" cy="144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3886732"/>
            <a:ext cx="12191999" cy="1056000"/>
          </a:xfrm>
          <a:solidFill>
            <a:schemeClr val="tx2">
              <a:alpha val="50000"/>
            </a:schemeClr>
          </a:solidFill>
        </p:spPr>
        <p:txBody>
          <a:bodyPr lIns="756000" rIns="1962000" anchor="ctr">
            <a:normAutofit/>
          </a:bodyPr>
          <a:lstStyle>
            <a:lvl1pPr algn="l">
              <a:lnSpc>
                <a:spcPts val="3067"/>
              </a:lnSpc>
              <a:defRPr sz="3200">
                <a:solidFill>
                  <a:schemeClr val="bg1"/>
                </a:solidFill>
                <a:latin typeface="Bierstadt" panose="020B0004020202020204" pitchFamily="34" charset="0"/>
              </a:defRPr>
            </a:lvl1pPr>
          </a:lstStyle>
          <a:p>
            <a:r>
              <a:rPr lang="en-GB" dirty="0"/>
              <a:t>Example of a title at the bottom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4942732"/>
            <a:ext cx="12191999" cy="385268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400" b="1" cap="all" baseline="0">
                <a:solidFill>
                  <a:schemeClr val="bg1"/>
                </a:solidFill>
                <a:latin typeface="Bierstadt" panose="020B00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7465" y="6088862"/>
            <a:ext cx="2404533" cy="766233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321301"/>
            <a:ext cx="12191999" cy="768351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 marL="0" indent="0">
              <a:buNone/>
              <a:defRPr sz="1400" b="1">
                <a:solidFill>
                  <a:schemeClr val="bg1"/>
                </a:solidFill>
                <a:latin typeface="Bierstadt" panose="020B0004020202020204" pitchFamily="34" charset="0"/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8889" y="6089650"/>
            <a:ext cx="9796356" cy="768351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 marL="0" indent="0">
              <a:buNone/>
              <a:defRPr sz="1400" b="0" baseline="0">
                <a:solidFill>
                  <a:schemeClr val="tx1"/>
                </a:solidFill>
                <a:latin typeface="Bierstadt" panose="020B0004020202020204" pitchFamily="34" charset="0"/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374654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21C4D-C087-487D-B9A5-5E1FF7AC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ierstadt" panose="020B00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3DBDF7-E809-41EC-920E-B524BB43D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271016"/>
            <a:ext cx="11521440" cy="5038344"/>
          </a:xfrm>
        </p:spPr>
        <p:txBody>
          <a:bodyPr/>
          <a:lstStyle>
            <a:lvl1pPr>
              <a:defRPr>
                <a:latin typeface="Bierstadt" panose="020B0004020202020204" pitchFamily="34" charset="0"/>
              </a:defRPr>
            </a:lvl1pPr>
            <a:lvl2pPr marL="269875" indent="-260350">
              <a:tabLst/>
              <a:defRPr>
                <a:latin typeface="Bierstadt" panose="020B0004020202020204" pitchFamily="34" charset="0"/>
              </a:defRPr>
            </a:lvl2pPr>
            <a:lvl3pPr marL="625475" indent="-271463">
              <a:defRPr>
                <a:latin typeface="Bierstadt" panose="020B0004020202020204" pitchFamily="34" charset="0"/>
              </a:defRPr>
            </a:lvl3pPr>
            <a:lvl4pPr marL="989013" indent="-269875">
              <a:defRPr>
                <a:latin typeface="Bierstadt" panose="020B0004020202020204" pitchFamily="34" charset="0"/>
              </a:defRPr>
            </a:lvl4pPr>
            <a:lvl5pPr marL="1343025" indent="-269875">
              <a:defRPr>
                <a:latin typeface="Bierstadt" panose="020B00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BF226C-007B-4488-B193-4C93BB1B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130AFA-A2D7-4947-B45D-86F8D9A7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80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01FC2-8E2F-428A-A415-EA514BF4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631CA3-203B-47D0-BD57-7E2FF3E08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232" y="1271016"/>
            <a:ext cx="5687568" cy="503834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DAC609-EAFD-4092-90C1-6FA58952A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1016"/>
            <a:ext cx="5693664" cy="50383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387395-EEDE-4149-B59A-F0D01BBB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5B869E-6042-4FC5-8B8E-C450D290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3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1EA714-68C6-49B1-BD9F-4E6FBB981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28" y="1267874"/>
            <a:ext cx="56592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7A8CA7-73D1-4C6B-BB23-43BCF6129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328" y="2091786"/>
            <a:ext cx="5659247" cy="421757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00F569-DEBC-4445-92FD-CF261C39D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7874"/>
            <a:ext cx="56814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31C70E0-9BBB-45AE-A217-37F213D4B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1786"/>
            <a:ext cx="5681472" cy="421757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1429070-9F69-41E6-B068-77C1E103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357E93-8EEA-41E2-BD66-DD990F67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4843329-D30E-4E16-9908-77F31BF49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1/2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B71264E8-7C0B-47E7-9D68-2BA5CBE0792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096000" y="0"/>
            <a:ext cx="6096000" cy="6308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A9F8F8-BDE0-4A52-9735-F17D3F07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01F9DB-1E25-4E8B-8455-91DE49D1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7411451D-FFBD-47D3-8E51-92431F881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328" y="1308862"/>
            <a:ext cx="5614416" cy="499986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742C7BAF-CBE3-4B92-A10B-ECE08F73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5614416" cy="75958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0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1/3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0F888DB-EC72-4E13-8E81-0800D9DE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7742656" cy="759587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B71264E8-7C0B-47E7-9D68-2BA5CBE079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7592" y="0"/>
            <a:ext cx="3934408" cy="6308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A9F8F8-BDE0-4A52-9735-F17D3F07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01F9DB-1E25-4E8B-8455-91DE49D1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ijdelijke aanduiding voor tekst 12">
            <a:extLst>
              <a:ext uri="{FF2B5EF4-FFF2-40B4-BE49-F238E27FC236}">
                <a16:creationId xmlns:a16="http://schemas.microsoft.com/office/drawing/2014/main" id="{1DE61162-1BCF-43E0-8C2D-B27B0C7212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328" y="1308862"/>
            <a:ext cx="7742656" cy="499986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04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1766" y="1742189"/>
            <a:ext cx="2779185" cy="39036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54552" y="1736881"/>
            <a:ext cx="2779185" cy="39036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313886" y="1736881"/>
            <a:ext cx="2779185" cy="39036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 hasCustomPrompt="1"/>
          </p:nvPr>
        </p:nvSpPr>
        <p:spPr>
          <a:xfrm>
            <a:off x="1007534" y="2127250"/>
            <a:ext cx="2783417" cy="396394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6" hasCustomPrompt="1"/>
          </p:nvPr>
        </p:nvSpPr>
        <p:spPr>
          <a:xfrm>
            <a:off x="4650320" y="2127250"/>
            <a:ext cx="2783417" cy="39639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  <a:p>
            <a:endParaRPr lang="en-GB" dirty="0"/>
          </a:p>
        </p:txBody>
      </p:sp>
      <p:sp>
        <p:nvSpPr>
          <p:cNvPr id="12" name="Tijdelijke aanduiding voor afbeelding 9"/>
          <p:cNvSpPr>
            <a:spLocks noGrp="1"/>
          </p:cNvSpPr>
          <p:nvPr>
            <p:ph type="pic" sz="quarter" idx="17" hasCustomPrompt="1"/>
          </p:nvPr>
        </p:nvSpPr>
        <p:spPr>
          <a:xfrm>
            <a:off x="8313886" y="2127250"/>
            <a:ext cx="2783417" cy="39639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  <a:p>
            <a:endParaRPr lang="en-GB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9AE4888-7C03-41D3-A170-D3352FE8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/>
          <a:lstStyle>
            <a:lvl1pPr>
              <a:defRPr>
                <a:latin typeface="Bierstadt" panose="020B00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1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+ image/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/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Tijdelijke aanduiding voor inhoud 9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2518834" y="1439335"/>
            <a:ext cx="7056967" cy="396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icon to insert 16x9 image or movie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8834" y="5475024"/>
            <a:ext cx="7056967" cy="220133"/>
          </a:xfrm>
        </p:spPr>
        <p:txBody>
          <a:bodyPr/>
          <a:lstStyle>
            <a:lvl1pPr>
              <a:defRPr sz="1467" i="1"/>
            </a:lvl1pPr>
          </a:lstStyle>
          <a:p>
            <a:pPr lvl="0"/>
            <a:r>
              <a:rPr lang="en-GB" dirty="0"/>
              <a:t>Click to insert Caption under image or movie</a:t>
            </a:r>
          </a:p>
        </p:txBody>
      </p:sp>
    </p:spTree>
    <p:extLst>
      <p:ext uri="{BB962C8B-B14F-4D97-AF65-F5344CB8AC3E}">
        <p14:creationId xmlns:p14="http://schemas.microsoft.com/office/powerpoint/2010/main" val="12228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098A384-8C1A-4627-AF92-F15BDA46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5B027A-3AF7-4D68-9179-EA378EC3B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28" y="1271016"/>
            <a:ext cx="11521440" cy="5038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014B23-72B0-43B6-9FEB-3A58CA841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328" y="6492875"/>
            <a:ext cx="11228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 err="1"/>
              <a:t>aa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86D422-46F7-4E10-8665-0127DE1AA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7160" y="6492875"/>
            <a:ext cx="62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4B51C-EBA0-4BC9-B4DC-4121C1E7A08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3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3" r:id="rId4"/>
    <p:sldLayoutId id="2147483656" r:id="rId5"/>
    <p:sldLayoutId id="2147483658" r:id="rId6"/>
    <p:sldLayoutId id="2147483660" r:id="rId7"/>
    <p:sldLayoutId id="214748366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Bierstadt" panose="020B00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1pPr>
      <a:lvl2pPr marL="447675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0.png"/><Relationship Id="rId18" Type="http://schemas.openxmlformats.org/officeDocument/2006/relationships/image" Target="../media/image410.png"/><Relationship Id="rId3" Type="http://schemas.openxmlformats.org/officeDocument/2006/relationships/image" Target="../media/image260.png"/><Relationship Id="rId21" Type="http://schemas.openxmlformats.org/officeDocument/2006/relationships/image" Target="../media/image440.png"/><Relationship Id="rId7" Type="http://schemas.openxmlformats.org/officeDocument/2006/relationships/image" Target="../media/image300.png"/><Relationship Id="rId12" Type="http://schemas.openxmlformats.org/officeDocument/2006/relationships/image" Target="../media/image350.png"/><Relationship Id="rId17" Type="http://schemas.openxmlformats.org/officeDocument/2006/relationships/image" Target="../media/image400.png"/><Relationship Id="rId2" Type="http://schemas.openxmlformats.org/officeDocument/2006/relationships/image" Target="../media/image250.png"/><Relationship Id="rId16" Type="http://schemas.openxmlformats.org/officeDocument/2006/relationships/image" Target="../media/image390.png"/><Relationship Id="rId20" Type="http://schemas.openxmlformats.org/officeDocument/2006/relationships/image" Target="../media/image4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0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5" Type="http://schemas.openxmlformats.org/officeDocument/2006/relationships/image" Target="../media/image380.png"/><Relationship Id="rId23" Type="http://schemas.openxmlformats.org/officeDocument/2006/relationships/image" Target="../media/image460.png"/><Relationship Id="rId10" Type="http://schemas.openxmlformats.org/officeDocument/2006/relationships/image" Target="../media/image330.png"/><Relationship Id="rId19" Type="http://schemas.openxmlformats.org/officeDocument/2006/relationships/image" Target="../media/image420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Relationship Id="rId14" Type="http://schemas.openxmlformats.org/officeDocument/2006/relationships/image" Target="../media/image370.png"/><Relationship Id="rId22" Type="http://schemas.openxmlformats.org/officeDocument/2006/relationships/image" Target="../media/image4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50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image" Target="../media/image550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0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2" Type="http://schemas.openxmlformats.org/officeDocument/2006/relationships/image" Target="../media/image65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0.png"/><Relationship Id="rId11" Type="http://schemas.openxmlformats.org/officeDocument/2006/relationships/image" Target="../media/image630.png"/><Relationship Id="rId24" Type="http://schemas.openxmlformats.org/officeDocument/2006/relationships/image" Target="../media/image76.png"/><Relationship Id="rId5" Type="http://schemas.openxmlformats.org/officeDocument/2006/relationships/image" Target="../media/image571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10" Type="http://schemas.openxmlformats.org/officeDocument/2006/relationships/image" Target="../media/image620.png"/><Relationship Id="rId19" Type="http://schemas.openxmlformats.org/officeDocument/2006/relationships/image" Target="../media/image71.png"/><Relationship Id="rId4" Type="http://schemas.openxmlformats.org/officeDocument/2006/relationships/image" Target="../media/image560.png"/><Relationship Id="rId9" Type="http://schemas.openxmlformats.org/officeDocument/2006/relationships/image" Target="../media/image610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91.png"/><Relationship Id="rId10" Type="http://schemas.openxmlformats.org/officeDocument/2006/relationships/image" Target="../media/image19.png"/><Relationship Id="rId4" Type="http://schemas.openxmlformats.org/officeDocument/2006/relationships/image" Target="../media/image85.png"/><Relationship Id="rId9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10.png"/><Relationship Id="rId4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3.png"/><Relationship Id="rId7" Type="http://schemas.openxmlformats.org/officeDocument/2006/relationships/image" Target="../media/image17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10" Type="http://schemas.openxmlformats.org/officeDocument/2006/relationships/image" Target="../media/image201.png"/><Relationship Id="rId4" Type="http://schemas.openxmlformats.org/officeDocument/2006/relationships/image" Target="../media/image140.png"/><Relationship Id="rId9" Type="http://schemas.openxmlformats.org/officeDocument/2006/relationships/image" Target="../media/image19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image" Target="../media/image221.png"/><Relationship Id="rId7" Type="http://schemas.openxmlformats.org/officeDocument/2006/relationships/image" Target="../media/image241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231.png"/><Relationship Id="rId4" Type="http://schemas.openxmlformats.org/officeDocument/2006/relationships/image" Target="../media/image9.png"/><Relationship Id="rId9" Type="http://schemas.openxmlformats.org/officeDocument/2006/relationships/image" Target="../media/image26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281.png"/><Relationship Id="rId7" Type="http://schemas.openxmlformats.org/officeDocument/2006/relationships/image" Target="../media/image3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5" Type="http://schemas.openxmlformats.org/officeDocument/2006/relationships/image" Target="../media/image301.png"/><Relationship Id="rId4" Type="http://schemas.openxmlformats.org/officeDocument/2006/relationships/image" Target="../media/image291.png"/><Relationship Id="rId9" Type="http://schemas.openxmlformats.org/officeDocument/2006/relationships/image" Target="../media/image34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3" Type="http://schemas.openxmlformats.org/officeDocument/2006/relationships/image" Target="../media/image381.png"/><Relationship Id="rId7" Type="http://schemas.openxmlformats.org/officeDocument/2006/relationships/image" Target="../media/image421.png"/><Relationship Id="rId12" Type="http://schemas.openxmlformats.org/officeDocument/2006/relationships/image" Target="../media/image4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2.png"/><Relationship Id="rId11" Type="http://schemas.openxmlformats.org/officeDocument/2006/relationships/image" Target="../media/image461.png"/><Relationship Id="rId5" Type="http://schemas.openxmlformats.org/officeDocument/2006/relationships/image" Target="../media/image401.png"/><Relationship Id="rId10" Type="http://schemas.openxmlformats.org/officeDocument/2006/relationships/image" Target="../media/image451.png"/><Relationship Id="rId4" Type="http://schemas.openxmlformats.org/officeDocument/2006/relationships/image" Target="../media/image391.png"/><Relationship Id="rId9" Type="http://schemas.openxmlformats.org/officeDocument/2006/relationships/image" Target="../media/image44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13" Type="http://schemas.openxmlformats.org/officeDocument/2006/relationships/image" Target="../media/image481.png"/><Relationship Id="rId3" Type="http://schemas.openxmlformats.org/officeDocument/2006/relationships/image" Target="../media/image381.png"/><Relationship Id="rId7" Type="http://schemas.openxmlformats.org/officeDocument/2006/relationships/image" Target="../media/image421.png"/><Relationship Id="rId12" Type="http://schemas.openxmlformats.org/officeDocument/2006/relationships/image" Target="../media/image4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2.png"/><Relationship Id="rId11" Type="http://schemas.openxmlformats.org/officeDocument/2006/relationships/image" Target="../media/image461.png"/><Relationship Id="rId5" Type="http://schemas.openxmlformats.org/officeDocument/2006/relationships/image" Target="../media/image401.png"/><Relationship Id="rId10" Type="http://schemas.openxmlformats.org/officeDocument/2006/relationships/image" Target="../media/image451.png"/><Relationship Id="rId4" Type="http://schemas.openxmlformats.org/officeDocument/2006/relationships/image" Target="../media/image391.png"/><Relationship Id="rId9" Type="http://schemas.openxmlformats.org/officeDocument/2006/relationships/image" Target="../media/image44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13" Type="http://schemas.openxmlformats.org/officeDocument/2006/relationships/image" Target="../media/image481.png"/><Relationship Id="rId3" Type="http://schemas.openxmlformats.org/officeDocument/2006/relationships/image" Target="../media/image381.png"/><Relationship Id="rId7" Type="http://schemas.openxmlformats.org/officeDocument/2006/relationships/image" Target="../media/image421.png"/><Relationship Id="rId12" Type="http://schemas.openxmlformats.org/officeDocument/2006/relationships/image" Target="../media/image4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2.png"/><Relationship Id="rId11" Type="http://schemas.openxmlformats.org/officeDocument/2006/relationships/image" Target="../media/image461.png"/><Relationship Id="rId5" Type="http://schemas.openxmlformats.org/officeDocument/2006/relationships/image" Target="../media/image401.png"/><Relationship Id="rId10" Type="http://schemas.openxmlformats.org/officeDocument/2006/relationships/image" Target="../media/image451.png"/><Relationship Id="rId4" Type="http://schemas.openxmlformats.org/officeDocument/2006/relationships/image" Target="../media/image391.png"/><Relationship Id="rId9" Type="http://schemas.openxmlformats.org/officeDocument/2006/relationships/image" Target="../media/image44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67BD1EA-49D3-4937-A51E-EF12CA1F3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886732"/>
            <a:ext cx="12191999" cy="1056000"/>
          </a:xfrm>
        </p:spPr>
        <p:txBody>
          <a:bodyPr/>
          <a:lstStyle/>
          <a:p>
            <a:r>
              <a:rPr lang="en-US" dirty="0"/>
              <a:t>Quantization from float32 to int8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5485302C-F8E2-44A4-AF88-B0876D252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4942732"/>
            <a:ext cx="12191999" cy="385268"/>
          </a:xfrm>
        </p:spPr>
        <p:txBody>
          <a:bodyPr/>
          <a:lstStyle/>
          <a:p>
            <a:r>
              <a:rPr lang="en-US" dirty="0"/>
              <a:t>Optimizing neural networks for inference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66DCE05-6460-4BFE-8458-1D6CE3944C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5321301"/>
            <a:ext cx="12191999" cy="768351"/>
          </a:xfrm>
        </p:spPr>
        <p:txBody>
          <a:bodyPr/>
          <a:lstStyle/>
          <a:p>
            <a:r>
              <a:rPr lang="en-US" dirty="0"/>
              <a:t>Floran de Putter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A15D59E-A69B-4F6E-917D-DF827B0CCE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8889" y="6089650"/>
            <a:ext cx="9796356" cy="768351"/>
          </a:xfrm>
        </p:spPr>
        <p:txBody>
          <a:bodyPr/>
          <a:lstStyle/>
          <a:p>
            <a:r>
              <a:rPr lang="en-US" dirty="0"/>
              <a:t>Electrical Engineering – Electronic Systems group</a:t>
            </a:r>
          </a:p>
        </p:txBody>
      </p:sp>
    </p:spTree>
    <p:extLst>
      <p:ext uri="{BB962C8B-B14F-4D97-AF65-F5344CB8AC3E}">
        <p14:creationId xmlns:p14="http://schemas.microsoft.com/office/powerpoint/2010/main" val="25034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23A80-FD22-42AA-9C42-25EEC03E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/>
          <a:lstStyle/>
          <a:p>
            <a:r>
              <a:rPr lang="nl-NL" dirty="0" err="1"/>
              <a:t>Overview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0DEDAB-3186-4F40-AA31-022F02E0A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271016"/>
            <a:ext cx="11521440" cy="50383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quantization</a:t>
            </a:r>
            <a:r>
              <a:rPr lang="nl-NL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Basics of </a:t>
            </a:r>
            <a:r>
              <a:rPr lang="nl-NL" dirty="0" err="1"/>
              <a:t>quantization</a:t>
            </a:r>
            <a:endParaRPr lang="nl-NL" dirty="0"/>
          </a:p>
          <a:p>
            <a:pPr marL="784225" lvl="1" indent="-514350"/>
            <a:r>
              <a:rPr lang="nl-NL" b="1" dirty="0" err="1"/>
              <a:t>Quantize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which</a:t>
            </a:r>
            <a:r>
              <a:rPr lang="nl-NL" b="1" dirty="0"/>
              <a:t> data format?</a:t>
            </a:r>
          </a:p>
          <a:p>
            <a:pPr marL="784225" lvl="1" indent="-514350"/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quantize</a:t>
            </a:r>
            <a:r>
              <a:rPr lang="nl-NL" dirty="0"/>
              <a:t>?</a:t>
            </a:r>
          </a:p>
          <a:p>
            <a:pPr marL="784225" lvl="1" indent="-514350"/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quantize</a:t>
            </a:r>
            <a:r>
              <a:rPr lang="nl-NL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Advanced </a:t>
            </a:r>
            <a:r>
              <a:rPr lang="nl-NL" dirty="0" err="1"/>
              <a:t>quantization</a:t>
            </a:r>
            <a:r>
              <a:rPr lang="nl-NL" dirty="0"/>
              <a:t> topics</a:t>
            </a:r>
          </a:p>
          <a:p>
            <a:pPr marL="784225" lvl="1" indent="-51435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CB83ED-EFA9-4E13-BF5A-6172F018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3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29D54-49BA-412D-847E-E7120E15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Typical</a:t>
            </a:r>
            <a:r>
              <a:rPr lang="nl-NL" dirty="0"/>
              <a:t> data formats </a:t>
            </a:r>
            <a:r>
              <a:rPr lang="nl-NL" dirty="0" err="1"/>
              <a:t>used</a:t>
            </a:r>
            <a:r>
              <a:rPr lang="nl-NL" dirty="0"/>
              <a:t> in </a:t>
            </a:r>
            <a:r>
              <a:rPr lang="nl-NL" dirty="0" err="1"/>
              <a:t>DNNs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 5">
                <a:extLst>
                  <a:ext uri="{FF2B5EF4-FFF2-40B4-BE49-F238E27FC236}">
                    <a16:creationId xmlns:a16="http://schemas.microsoft.com/office/drawing/2014/main" id="{99B6857C-DF51-422A-B7D6-EDA46973CC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82459032"/>
                  </p:ext>
                </p:extLst>
              </p:nvPr>
            </p:nvGraphicFramePr>
            <p:xfrm>
              <a:off x="338138" y="1271588"/>
              <a:ext cx="11761492" cy="5088128"/>
            </p:xfrm>
            <a:graphic>
              <a:graphicData uri="http://schemas.openxmlformats.org/drawingml/2006/table">
                <a:tbl>
                  <a:tblPr firstRow="1">
                    <a:tableStyleId>{2D5ABB26-0587-4C30-8999-92F81FD0307C}</a:tableStyleId>
                  </a:tblPr>
                  <a:tblGrid>
                    <a:gridCol w="1789851">
                      <a:extLst>
                        <a:ext uri="{9D8B030D-6E8A-4147-A177-3AD203B41FA5}">
                          <a16:colId xmlns:a16="http://schemas.microsoft.com/office/drawing/2014/main" val="4232655316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58312780"/>
                        </a:ext>
                      </a:extLst>
                    </a:gridCol>
                    <a:gridCol w="361853">
                      <a:extLst>
                        <a:ext uri="{9D8B030D-6E8A-4147-A177-3AD203B41FA5}">
                          <a16:colId xmlns:a16="http://schemas.microsoft.com/office/drawing/2014/main" val="771171409"/>
                        </a:ext>
                      </a:extLst>
                    </a:gridCol>
                    <a:gridCol w="342808">
                      <a:extLst>
                        <a:ext uri="{9D8B030D-6E8A-4147-A177-3AD203B41FA5}">
                          <a16:colId xmlns:a16="http://schemas.microsoft.com/office/drawing/2014/main" val="3474785399"/>
                        </a:ext>
                      </a:extLst>
                    </a:gridCol>
                    <a:gridCol w="400686">
                      <a:extLst>
                        <a:ext uri="{9D8B030D-6E8A-4147-A177-3AD203B41FA5}">
                          <a16:colId xmlns:a16="http://schemas.microsoft.com/office/drawing/2014/main" val="836967391"/>
                        </a:ext>
                      </a:extLst>
                    </a:gridCol>
                    <a:gridCol w="355505">
                      <a:extLst>
                        <a:ext uri="{9D8B030D-6E8A-4147-A177-3AD203B41FA5}">
                          <a16:colId xmlns:a16="http://schemas.microsoft.com/office/drawing/2014/main" val="1249316210"/>
                        </a:ext>
                      </a:extLst>
                    </a:gridCol>
                    <a:gridCol w="368202">
                      <a:extLst>
                        <a:ext uri="{9D8B030D-6E8A-4147-A177-3AD203B41FA5}">
                          <a16:colId xmlns:a16="http://schemas.microsoft.com/office/drawing/2014/main" val="3896517803"/>
                        </a:ext>
                      </a:extLst>
                    </a:gridCol>
                    <a:gridCol w="361950">
                      <a:extLst>
                        <a:ext uri="{9D8B030D-6E8A-4147-A177-3AD203B41FA5}">
                          <a16:colId xmlns:a16="http://schemas.microsoft.com/office/drawing/2014/main" val="1036836809"/>
                        </a:ext>
                      </a:extLst>
                    </a:gridCol>
                    <a:gridCol w="405207">
                      <a:extLst>
                        <a:ext uri="{9D8B030D-6E8A-4147-A177-3AD203B41FA5}">
                          <a16:colId xmlns:a16="http://schemas.microsoft.com/office/drawing/2014/main" val="465730785"/>
                        </a:ext>
                      </a:extLst>
                    </a:gridCol>
                    <a:gridCol w="432428">
                      <a:extLst>
                        <a:ext uri="{9D8B030D-6E8A-4147-A177-3AD203B41FA5}">
                          <a16:colId xmlns:a16="http://schemas.microsoft.com/office/drawing/2014/main" val="3718764646"/>
                        </a:ext>
                      </a:extLst>
                    </a:gridCol>
                    <a:gridCol w="361853">
                      <a:extLst>
                        <a:ext uri="{9D8B030D-6E8A-4147-A177-3AD203B41FA5}">
                          <a16:colId xmlns:a16="http://schemas.microsoft.com/office/drawing/2014/main" val="3335079167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2096520341"/>
                        </a:ext>
                      </a:extLst>
                    </a:gridCol>
                    <a:gridCol w="412640">
                      <a:extLst>
                        <a:ext uri="{9D8B030D-6E8A-4147-A177-3AD203B41FA5}">
                          <a16:colId xmlns:a16="http://schemas.microsoft.com/office/drawing/2014/main" val="708013599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3997120347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1330200956"/>
                        </a:ext>
                      </a:extLst>
                    </a:gridCol>
                    <a:gridCol w="355505">
                      <a:extLst>
                        <a:ext uri="{9D8B030D-6E8A-4147-A177-3AD203B41FA5}">
                          <a16:colId xmlns:a16="http://schemas.microsoft.com/office/drawing/2014/main" val="2879741642"/>
                        </a:ext>
                      </a:extLst>
                    </a:gridCol>
                    <a:gridCol w="387247">
                      <a:extLst>
                        <a:ext uri="{9D8B030D-6E8A-4147-A177-3AD203B41FA5}">
                          <a16:colId xmlns:a16="http://schemas.microsoft.com/office/drawing/2014/main" val="820366612"/>
                        </a:ext>
                      </a:extLst>
                    </a:gridCol>
                    <a:gridCol w="418989">
                      <a:extLst>
                        <a:ext uri="{9D8B030D-6E8A-4147-A177-3AD203B41FA5}">
                          <a16:colId xmlns:a16="http://schemas.microsoft.com/office/drawing/2014/main" val="2514883553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618802481"/>
                        </a:ext>
                      </a:extLst>
                    </a:gridCol>
                    <a:gridCol w="1848139">
                      <a:extLst>
                        <a:ext uri="{9D8B030D-6E8A-4147-A177-3AD203B41FA5}">
                          <a16:colId xmlns:a16="http://schemas.microsoft.com/office/drawing/2014/main" val="1610149014"/>
                        </a:ext>
                      </a:extLst>
                    </a:gridCol>
                    <a:gridCol w="1599372">
                      <a:extLst>
                        <a:ext uri="{9D8B030D-6E8A-4147-A177-3AD203B41FA5}">
                          <a16:colId xmlns:a16="http://schemas.microsoft.com/office/drawing/2014/main" val="2861830263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nl-NL" b="1" dirty="0" err="1"/>
                            <a:t>Number</a:t>
                          </a:r>
                          <a:r>
                            <a:rPr lang="nl-NL" b="1" dirty="0"/>
                            <a:t> formats</a:t>
                          </a:r>
                          <a:endParaRPr lang="en-US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b="1" dirty="0" err="1"/>
                            <a:t>Dynamic</a:t>
                          </a:r>
                          <a:r>
                            <a:rPr lang="nl-NL" b="1" dirty="0"/>
                            <a:t> Range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b="1" dirty="0" err="1"/>
                            <a:t>Relative</a:t>
                          </a:r>
                          <a:r>
                            <a:rPr lang="nl-NL" b="1" dirty="0"/>
                            <a:t> Precision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93395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23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033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~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  <m:r>
                                  <a:rPr lang="nl-NL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42567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10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09283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tensorfloat32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R>
                          <a:noFill/>
                        </a:ln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~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X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X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0.05%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1882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5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10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10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T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3313675"/>
                      </a:ext>
                    </a:extLst>
                  </a:tr>
                  <a:tr h="135762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8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8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8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0.05%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587400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7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142220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0.4%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9640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15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15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615774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integer16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to</m:t>
                                    </m:r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578516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7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7242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integer8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m:rPr>
                                    <m:sty m:val="p"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127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01001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 5">
                <a:extLst>
                  <a:ext uri="{FF2B5EF4-FFF2-40B4-BE49-F238E27FC236}">
                    <a16:creationId xmlns:a16="http://schemas.microsoft.com/office/drawing/2014/main" id="{99B6857C-DF51-422A-B7D6-EDA46973CC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82459032"/>
                  </p:ext>
                </p:extLst>
              </p:nvPr>
            </p:nvGraphicFramePr>
            <p:xfrm>
              <a:off x="338138" y="1271588"/>
              <a:ext cx="11761492" cy="5088128"/>
            </p:xfrm>
            <a:graphic>
              <a:graphicData uri="http://schemas.openxmlformats.org/drawingml/2006/table">
                <a:tbl>
                  <a:tblPr firstRow="1">
                    <a:tableStyleId>{2D5ABB26-0587-4C30-8999-92F81FD0307C}</a:tableStyleId>
                  </a:tblPr>
                  <a:tblGrid>
                    <a:gridCol w="1789851">
                      <a:extLst>
                        <a:ext uri="{9D8B030D-6E8A-4147-A177-3AD203B41FA5}">
                          <a16:colId xmlns:a16="http://schemas.microsoft.com/office/drawing/2014/main" val="4232655316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58312780"/>
                        </a:ext>
                      </a:extLst>
                    </a:gridCol>
                    <a:gridCol w="361853">
                      <a:extLst>
                        <a:ext uri="{9D8B030D-6E8A-4147-A177-3AD203B41FA5}">
                          <a16:colId xmlns:a16="http://schemas.microsoft.com/office/drawing/2014/main" val="771171409"/>
                        </a:ext>
                      </a:extLst>
                    </a:gridCol>
                    <a:gridCol w="342808">
                      <a:extLst>
                        <a:ext uri="{9D8B030D-6E8A-4147-A177-3AD203B41FA5}">
                          <a16:colId xmlns:a16="http://schemas.microsoft.com/office/drawing/2014/main" val="3474785399"/>
                        </a:ext>
                      </a:extLst>
                    </a:gridCol>
                    <a:gridCol w="400686">
                      <a:extLst>
                        <a:ext uri="{9D8B030D-6E8A-4147-A177-3AD203B41FA5}">
                          <a16:colId xmlns:a16="http://schemas.microsoft.com/office/drawing/2014/main" val="836967391"/>
                        </a:ext>
                      </a:extLst>
                    </a:gridCol>
                    <a:gridCol w="355505">
                      <a:extLst>
                        <a:ext uri="{9D8B030D-6E8A-4147-A177-3AD203B41FA5}">
                          <a16:colId xmlns:a16="http://schemas.microsoft.com/office/drawing/2014/main" val="1249316210"/>
                        </a:ext>
                      </a:extLst>
                    </a:gridCol>
                    <a:gridCol w="368202">
                      <a:extLst>
                        <a:ext uri="{9D8B030D-6E8A-4147-A177-3AD203B41FA5}">
                          <a16:colId xmlns:a16="http://schemas.microsoft.com/office/drawing/2014/main" val="3896517803"/>
                        </a:ext>
                      </a:extLst>
                    </a:gridCol>
                    <a:gridCol w="361950">
                      <a:extLst>
                        <a:ext uri="{9D8B030D-6E8A-4147-A177-3AD203B41FA5}">
                          <a16:colId xmlns:a16="http://schemas.microsoft.com/office/drawing/2014/main" val="1036836809"/>
                        </a:ext>
                      </a:extLst>
                    </a:gridCol>
                    <a:gridCol w="405207">
                      <a:extLst>
                        <a:ext uri="{9D8B030D-6E8A-4147-A177-3AD203B41FA5}">
                          <a16:colId xmlns:a16="http://schemas.microsoft.com/office/drawing/2014/main" val="465730785"/>
                        </a:ext>
                      </a:extLst>
                    </a:gridCol>
                    <a:gridCol w="432428">
                      <a:extLst>
                        <a:ext uri="{9D8B030D-6E8A-4147-A177-3AD203B41FA5}">
                          <a16:colId xmlns:a16="http://schemas.microsoft.com/office/drawing/2014/main" val="3718764646"/>
                        </a:ext>
                      </a:extLst>
                    </a:gridCol>
                    <a:gridCol w="361853">
                      <a:extLst>
                        <a:ext uri="{9D8B030D-6E8A-4147-A177-3AD203B41FA5}">
                          <a16:colId xmlns:a16="http://schemas.microsoft.com/office/drawing/2014/main" val="3335079167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2096520341"/>
                        </a:ext>
                      </a:extLst>
                    </a:gridCol>
                    <a:gridCol w="412640">
                      <a:extLst>
                        <a:ext uri="{9D8B030D-6E8A-4147-A177-3AD203B41FA5}">
                          <a16:colId xmlns:a16="http://schemas.microsoft.com/office/drawing/2014/main" val="708013599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3997120347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1330200956"/>
                        </a:ext>
                      </a:extLst>
                    </a:gridCol>
                    <a:gridCol w="355505">
                      <a:extLst>
                        <a:ext uri="{9D8B030D-6E8A-4147-A177-3AD203B41FA5}">
                          <a16:colId xmlns:a16="http://schemas.microsoft.com/office/drawing/2014/main" val="2879741642"/>
                        </a:ext>
                      </a:extLst>
                    </a:gridCol>
                    <a:gridCol w="387247">
                      <a:extLst>
                        <a:ext uri="{9D8B030D-6E8A-4147-A177-3AD203B41FA5}">
                          <a16:colId xmlns:a16="http://schemas.microsoft.com/office/drawing/2014/main" val="820366612"/>
                        </a:ext>
                      </a:extLst>
                    </a:gridCol>
                    <a:gridCol w="418989">
                      <a:extLst>
                        <a:ext uri="{9D8B030D-6E8A-4147-A177-3AD203B41FA5}">
                          <a16:colId xmlns:a16="http://schemas.microsoft.com/office/drawing/2014/main" val="2514883553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618802481"/>
                        </a:ext>
                      </a:extLst>
                    </a:gridCol>
                    <a:gridCol w="1848139">
                      <a:extLst>
                        <a:ext uri="{9D8B030D-6E8A-4147-A177-3AD203B41FA5}">
                          <a16:colId xmlns:a16="http://schemas.microsoft.com/office/drawing/2014/main" val="1610149014"/>
                        </a:ext>
                      </a:extLst>
                    </a:gridCol>
                    <a:gridCol w="1599372">
                      <a:extLst>
                        <a:ext uri="{9D8B030D-6E8A-4147-A177-3AD203B41FA5}">
                          <a16:colId xmlns:a16="http://schemas.microsoft.com/office/drawing/2014/main" val="2861830263"/>
                        </a:ext>
                      </a:extLst>
                    </a:gridCol>
                  </a:tblGrid>
                  <a:tr h="640080">
                    <a:tc gridSpan="2">
                      <a:txBody>
                        <a:bodyPr/>
                        <a:lstStyle/>
                        <a:p>
                          <a:r>
                            <a:rPr lang="nl-NL" b="1" dirty="0" err="1"/>
                            <a:t>Number</a:t>
                          </a:r>
                          <a:r>
                            <a:rPr lang="nl-NL" b="1" dirty="0"/>
                            <a:t> formats</a:t>
                          </a:r>
                          <a:endParaRPr lang="en-US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b="1" dirty="0" err="1"/>
                            <a:t>Dynamic</a:t>
                          </a:r>
                          <a:r>
                            <a:rPr lang="nl-NL" b="1" dirty="0"/>
                            <a:t> Range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b="1" dirty="0" err="1"/>
                            <a:t>Relative</a:t>
                          </a:r>
                          <a:r>
                            <a:rPr lang="nl-NL" b="1" dirty="0"/>
                            <a:t> Precision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93395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23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033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~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8684" t="-280328" r="-86184" b="-10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6641" t="-280328" b="-10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567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10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09283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tensorfloat32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R>
                          <a:noFill/>
                        </a:ln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~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X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X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8684" t="-480328" r="-86184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6641" t="-480328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1882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5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10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10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T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3313675"/>
                      </a:ext>
                    </a:extLst>
                  </a:tr>
                  <a:tr h="368808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8684" t="-691667" r="-86184" b="-6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6641" t="-691667" b="-6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87400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7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142220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8684" t="-878689" r="-8618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6641" t="-878689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9640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15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15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615774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integer16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8684" t="-1078689" r="-8618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6641" t="-107868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78516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7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7242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integer8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8684" t="-1278689" r="-8618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6641" t="-127868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1001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8AE4ED-7DCD-4A83-A5B8-27496AE0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69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29D54-49BA-412D-847E-E7120E15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Typical</a:t>
            </a:r>
            <a:r>
              <a:rPr lang="nl-NL" dirty="0"/>
              <a:t> data formats </a:t>
            </a:r>
            <a:r>
              <a:rPr lang="nl-NL" dirty="0" err="1"/>
              <a:t>used</a:t>
            </a:r>
            <a:r>
              <a:rPr lang="nl-NL" dirty="0"/>
              <a:t> in </a:t>
            </a:r>
            <a:r>
              <a:rPr lang="nl-NL" dirty="0" err="1"/>
              <a:t>DNNs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 5">
                <a:extLst>
                  <a:ext uri="{FF2B5EF4-FFF2-40B4-BE49-F238E27FC236}">
                    <a16:creationId xmlns:a16="http://schemas.microsoft.com/office/drawing/2014/main" id="{99B6857C-DF51-422A-B7D6-EDA46973CC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2631055"/>
                  </p:ext>
                </p:extLst>
              </p:nvPr>
            </p:nvGraphicFramePr>
            <p:xfrm>
              <a:off x="338138" y="1271588"/>
              <a:ext cx="11761492" cy="2863088"/>
            </p:xfrm>
            <a:graphic>
              <a:graphicData uri="http://schemas.openxmlformats.org/drawingml/2006/table">
                <a:tbl>
                  <a:tblPr firstRow="1">
                    <a:tableStyleId>{2D5ABB26-0587-4C30-8999-92F81FD0307C}</a:tableStyleId>
                  </a:tblPr>
                  <a:tblGrid>
                    <a:gridCol w="1789851">
                      <a:extLst>
                        <a:ext uri="{9D8B030D-6E8A-4147-A177-3AD203B41FA5}">
                          <a16:colId xmlns:a16="http://schemas.microsoft.com/office/drawing/2014/main" val="4232655316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58312780"/>
                        </a:ext>
                      </a:extLst>
                    </a:gridCol>
                    <a:gridCol w="361853">
                      <a:extLst>
                        <a:ext uri="{9D8B030D-6E8A-4147-A177-3AD203B41FA5}">
                          <a16:colId xmlns:a16="http://schemas.microsoft.com/office/drawing/2014/main" val="771171409"/>
                        </a:ext>
                      </a:extLst>
                    </a:gridCol>
                    <a:gridCol w="342808">
                      <a:extLst>
                        <a:ext uri="{9D8B030D-6E8A-4147-A177-3AD203B41FA5}">
                          <a16:colId xmlns:a16="http://schemas.microsoft.com/office/drawing/2014/main" val="3474785399"/>
                        </a:ext>
                      </a:extLst>
                    </a:gridCol>
                    <a:gridCol w="400686">
                      <a:extLst>
                        <a:ext uri="{9D8B030D-6E8A-4147-A177-3AD203B41FA5}">
                          <a16:colId xmlns:a16="http://schemas.microsoft.com/office/drawing/2014/main" val="836967391"/>
                        </a:ext>
                      </a:extLst>
                    </a:gridCol>
                    <a:gridCol w="355505">
                      <a:extLst>
                        <a:ext uri="{9D8B030D-6E8A-4147-A177-3AD203B41FA5}">
                          <a16:colId xmlns:a16="http://schemas.microsoft.com/office/drawing/2014/main" val="1249316210"/>
                        </a:ext>
                      </a:extLst>
                    </a:gridCol>
                    <a:gridCol w="368202">
                      <a:extLst>
                        <a:ext uri="{9D8B030D-6E8A-4147-A177-3AD203B41FA5}">
                          <a16:colId xmlns:a16="http://schemas.microsoft.com/office/drawing/2014/main" val="3896517803"/>
                        </a:ext>
                      </a:extLst>
                    </a:gridCol>
                    <a:gridCol w="361950">
                      <a:extLst>
                        <a:ext uri="{9D8B030D-6E8A-4147-A177-3AD203B41FA5}">
                          <a16:colId xmlns:a16="http://schemas.microsoft.com/office/drawing/2014/main" val="1036836809"/>
                        </a:ext>
                      </a:extLst>
                    </a:gridCol>
                    <a:gridCol w="405207">
                      <a:extLst>
                        <a:ext uri="{9D8B030D-6E8A-4147-A177-3AD203B41FA5}">
                          <a16:colId xmlns:a16="http://schemas.microsoft.com/office/drawing/2014/main" val="465730785"/>
                        </a:ext>
                      </a:extLst>
                    </a:gridCol>
                    <a:gridCol w="432428">
                      <a:extLst>
                        <a:ext uri="{9D8B030D-6E8A-4147-A177-3AD203B41FA5}">
                          <a16:colId xmlns:a16="http://schemas.microsoft.com/office/drawing/2014/main" val="3718764646"/>
                        </a:ext>
                      </a:extLst>
                    </a:gridCol>
                    <a:gridCol w="361853">
                      <a:extLst>
                        <a:ext uri="{9D8B030D-6E8A-4147-A177-3AD203B41FA5}">
                          <a16:colId xmlns:a16="http://schemas.microsoft.com/office/drawing/2014/main" val="3335079167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2096520341"/>
                        </a:ext>
                      </a:extLst>
                    </a:gridCol>
                    <a:gridCol w="412640">
                      <a:extLst>
                        <a:ext uri="{9D8B030D-6E8A-4147-A177-3AD203B41FA5}">
                          <a16:colId xmlns:a16="http://schemas.microsoft.com/office/drawing/2014/main" val="708013599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3997120347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1330200956"/>
                        </a:ext>
                      </a:extLst>
                    </a:gridCol>
                    <a:gridCol w="355505">
                      <a:extLst>
                        <a:ext uri="{9D8B030D-6E8A-4147-A177-3AD203B41FA5}">
                          <a16:colId xmlns:a16="http://schemas.microsoft.com/office/drawing/2014/main" val="2879741642"/>
                        </a:ext>
                      </a:extLst>
                    </a:gridCol>
                    <a:gridCol w="387247">
                      <a:extLst>
                        <a:ext uri="{9D8B030D-6E8A-4147-A177-3AD203B41FA5}">
                          <a16:colId xmlns:a16="http://schemas.microsoft.com/office/drawing/2014/main" val="820366612"/>
                        </a:ext>
                      </a:extLst>
                    </a:gridCol>
                    <a:gridCol w="418989">
                      <a:extLst>
                        <a:ext uri="{9D8B030D-6E8A-4147-A177-3AD203B41FA5}">
                          <a16:colId xmlns:a16="http://schemas.microsoft.com/office/drawing/2014/main" val="2514883553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618802481"/>
                        </a:ext>
                      </a:extLst>
                    </a:gridCol>
                    <a:gridCol w="1848139">
                      <a:extLst>
                        <a:ext uri="{9D8B030D-6E8A-4147-A177-3AD203B41FA5}">
                          <a16:colId xmlns:a16="http://schemas.microsoft.com/office/drawing/2014/main" val="1610149014"/>
                        </a:ext>
                      </a:extLst>
                    </a:gridCol>
                    <a:gridCol w="1599372">
                      <a:extLst>
                        <a:ext uri="{9D8B030D-6E8A-4147-A177-3AD203B41FA5}">
                          <a16:colId xmlns:a16="http://schemas.microsoft.com/office/drawing/2014/main" val="2861830263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nl-NL" b="1" dirty="0" err="1"/>
                            <a:t>Number</a:t>
                          </a:r>
                          <a:r>
                            <a:rPr lang="nl-NL" b="1" dirty="0"/>
                            <a:t> formats</a:t>
                          </a:r>
                          <a:endParaRPr lang="en-US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b="1" dirty="0" err="1"/>
                            <a:t>Dynamic</a:t>
                          </a:r>
                          <a:r>
                            <a:rPr lang="nl-NL" b="1" dirty="0"/>
                            <a:t> Range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b="1" dirty="0" err="1"/>
                            <a:t>Relative</a:t>
                          </a:r>
                          <a:r>
                            <a:rPr lang="nl-NL" b="1" dirty="0"/>
                            <a:t> Precision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93395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23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033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~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  <m:r>
                                  <a:rPr lang="nl-NL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42567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09283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R>
                          <a:noFill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1882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5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10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10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T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3313675"/>
                      </a:ext>
                    </a:extLst>
                  </a:tr>
                  <a:tr h="135762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8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8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8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0.05%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587400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 5">
                <a:extLst>
                  <a:ext uri="{FF2B5EF4-FFF2-40B4-BE49-F238E27FC236}">
                    <a16:creationId xmlns:a16="http://schemas.microsoft.com/office/drawing/2014/main" id="{99B6857C-DF51-422A-B7D6-EDA46973CC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2631055"/>
                  </p:ext>
                </p:extLst>
              </p:nvPr>
            </p:nvGraphicFramePr>
            <p:xfrm>
              <a:off x="338138" y="1271588"/>
              <a:ext cx="11761492" cy="2863088"/>
            </p:xfrm>
            <a:graphic>
              <a:graphicData uri="http://schemas.openxmlformats.org/drawingml/2006/table">
                <a:tbl>
                  <a:tblPr firstRow="1">
                    <a:tableStyleId>{2D5ABB26-0587-4C30-8999-92F81FD0307C}</a:tableStyleId>
                  </a:tblPr>
                  <a:tblGrid>
                    <a:gridCol w="1789851">
                      <a:extLst>
                        <a:ext uri="{9D8B030D-6E8A-4147-A177-3AD203B41FA5}">
                          <a16:colId xmlns:a16="http://schemas.microsoft.com/office/drawing/2014/main" val="4232655316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58312780"/>
                        </a:ext>
                      </a:extLst>
                    </a:gridCol>
                    <a:gridCol w="361853">
                      <a:extLst>
                        <a:ext uri="{9D8B030D-6E8A-4147-A177-3AD203B41FA5}">
                          <a16:colId xmlns:a16="http://schemas.microsoft.com/office/drawing/2014/main" val="771171409"/>
                        </a:ext>
                      </a:extLst>
                    </a:gridCol>
                    <a:gridCol w="342808">
                      <a:extLst>
                        <a:ext uri="{9D8B030D-6E8A-4147-A177-3AD203B41FA5}">
                          <a16:colId xmlns:a16="http://schemas.microsoft.com/office/drawing/2014/main" val="3474785399"/>
                        </a:ext>
                      </a:extLst>
                    </a:gridCol>
                    <a:gridCol w="400686">
                      <a:extLst>
                        <a:ext uri="{9D8B030D-6E8A-4147-A177-3AD203B41FA5}">
                          <a16:colId xmlns:a16="http://schemas.microsoft.com/office/drawing/2014/main" val="836967391"/>
                        </a:ext>
                      </a:extLst>
                    </a:gridCol>
                    <a:gridCol w="355505">
                      <a:extLst>
                        <a:ext uri="{9D8B030D-6E8A-4147-A177-3AD203B41FA5}">
                          <a16:colId xmlns:a16="http://schemas.microsoft.com/office/drawing/2014/main" val="1249316210"/>
                        </a:ext>
                      </a:extLst>
                    </a:gridCol>
                    <a:gridCol w="368202">
                      <a:extLst>
                        <a:ext uri="{9D8B030D-6E8A-4147-A177-3AD203B41FA5}">
                          <a16:colId xmlns:a16="http://schemas.microsoft.com/office/drawing/2014/main" val="3896517803"/>
                        </a:ext>
                      </a:extLst>
                    </a:gridCol>
                    <a:gridCol w="361950">
                      <a:extLst>
                        <a:ext uri="{9D8B030D-6E8A-4147-A177-3AD203B41FA5}">
                          <a16:colId xmlns:a16="http://schemas.microsoft.com/office/drawing/2014/main" val="1036836809"/>
                        </a:ext>
                      </a:extLst>
                    </a:gridCol>
                    <a:gridCol w="405207">
                      <a:extLst>
                        <a:ext uri="{9D8B030D-6E8A-4147-A177-3AD203B41FA5}">
                          <a16:colId xmlns:a16="http://schemas.microsoft.com/office/drawing/2014/main" val="465730785"/>
                        </a:ext>
                      </a:extLst>
                    </a:gridCol>
                    <a:gridCol w="432428">
                      <a:extLst>
                        <a:ext uri="{9D8B030D-6E8A-4147-A177-3AD203B41FA5}">
                          <a16:colId xmlns:a16="http://schemas.microsoft.com/office/drawing/2014/main" val="3718764646"/>
                        </a:ext>
                      </a:extLst>
                    </a:gridCol>
                    <a:gridCol w="361853">
                      <a:extLst>
                        <a:ext uri="{9D8B030D-6E8A-4147-A177-3AD203B41FA5}">
                          <a16:colId xmlns:a16="http://schemas.microsoft.com/office/drawing/2014/main" val="3335079167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2096520341"/>
                        </a:ext>
                      </a:extLst>
                    </a:gridCol>
                    <a:gridCol w="412640">
                      <a:extLst>
                        <a:ext uri="{9D8B030D-6E8A-4147-A177-3AD203B41FA5}">
                          <a16:colId xmlns:a16="http://schemas.microsoft.com/office/drawing/2014/main" val="708013599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3997120347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1330200956"/>
                        </a:ext>
                      </a:extLst>
                    </a:gridCol>
                    <a:gridCol w="355505">
                      <a:extLst>
                        <a:ext uri="{9D8B030D-6E8A-4147-A177-3AD203B41FA5}">
                          <a16:colId xmlns:a16="http://schemas.microsoft.com/office/drawing/2014/main" val="2879741642"/>
                        </a:ext>
                      </a:extLst>
                    </a:gridCol>
                    <a:gridCol w="387247">
                      <a:extLst>
                        <a:ext uri="{9D8B030D-6E8A-4147-A177-3AD203B41FA5}">
                          <a16:colId xmlns:a16="http://schemas.microsoft.com/office/drawing/2014/main" val="820366612"/>
                        </a:ext>
                      </a:extLst>
                    </a:gridCol>
                    <a:gridCol w="418989">
                      <a:extLst>
                        <a:ext uri="{9D8B030D-6E8A-4147-A177-3AD203B41FA5}">
                          <a16:colId xmlns:a16="http://schemas.microsoft.com/office/drawing/2014/main" val="2514883553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618802481"/>
                        </a:ext>
                      </a:extLst>
                    </a:gridCol>
                    <a:gridCol w="1848139">
                      <a:extLst>
                        <a:ext uri="{9D8B030D-6E8A-4147-A177-3AD203B41FA5}">
                          <a16:colId xmlns:a16="http://schemas.microsoft.com/office/drawing/2014/main" val="1610149014"/>
                        </a:ext>
                      </a:extLst>
                    </a:gridCol>
                    <a:gridCol w="1599372">
                      <a:extLst>
                        <a:ext uri="{9D8B030D-6E8A-4147-A177-3AD203B41FA5}">
                          <a16:colId xmlns:a16="http://schemas.microsoft.com/office/drawing/2014/main" val="2861830263"/>
                        </a:ext>
                      </a:extLst>
                    </a:gridCol>
                  </a:tblGrid>
                  <a:tr h="640080">
                    <a:tc gridSpan="2">
                      <a:txBody>
                        <a:bodyPr/>
                        <a:lstStyle/>
                        <a:p>
                          <a:r>
                            <a:rPr lang="nl-NL" b="1" dirty="0" err="1"/>
                            <a:t>Number</a:t>
                          </a:r>
                          <a:r>
                            <a:rPr lang="nl-NL" b="1" dirty="0"/>
                            <a:t> formats</a:t>
                          </a:r>
                          <a:endParaRPr lang="en-US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b="1" dirty="0" err="1"/>
                            <a:t>Dynamic</a:t>
                          </a:r>
                          <a:r>
                            <a:rPr lang="nl-NL" b="1" dirty="0"/>
                            <a:t> Range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b="1" dirty="0" err="1"/>
                            <a:t>Relative</a:t>
                          </a:r>
                          <a:r>
                            <a:rPr lang="nl-NL" b="1" dirty="0"/>
                            <a:t> Precision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93395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23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033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~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8684" t="-280328" r="-8618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6641" t="-280328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567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09283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R>
                          <a:noFill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1882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5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10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10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T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3313675"/>
                      </a:ext>
                    </a:extLst>
                  </a:tr>
                  <a:tr h="368808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8684" t="-680328" r="-8618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6641" t="-680328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87400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8AE4ED-7DCD-4A83-A5B8-27496AE0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12</a:t>
            </a:fld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85A6A75-8948-4F1D-B8A3-FBCEB844E4C3}"/>
              </a:ext>
            </a:extLst>
          </p:cNvPr>
          <p:cNvSpPr txBox="1"/>
          <p:nvPr/>
        </p:nvSpPr>
        <p:spPr>
          <a:xfrm>
            <a:off x="2286000" y="4721618"/>
            <a:ext cx="6676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latin typeface="Bierstadt" panose="020B0004020202020204" pitchFamily="34" charset="0"/>
              </a:rPr>
              <a:t>Floating</a:t>
            </a:r>
            <a:r>
              <a:rPr lang="nl-NL" dirty="0">
                <a:latin typeface="Bierstadt" panose="020B0004020202020204" pitchFamily="34" charset="0"/>
              </a:rPr>
              <a:t>-point </a:t>
            </a:r>
            <a:r>
              <a:rPr lang="nl-NL" dirty="0" err="1">
                <a:latin typeface="Bierstadt" panose="020B0004020202020204" pitchFamily="34" charset="0"/>
              </a:rPr>
              <a:t>numbers</a:t>
            </a:r>
            <a:r>
              <a:rPr lang="nl-NL" dirty="0">
                <a:latin typeface="Bierstadt" panose="020B0004020202020204" pitchFamily="34" charset="0"/>
              </a:rPr>
              <a:t> have (</a:t>
            </a:r>
            <a:r>
              <a:rPr lang="nl-NL" dirty="0" err="1">
                <a:latin typeface="Bierstadt" panose="020B0004020202020204" pitchFamily="34" charset="0"/>
              </a:rPr>
              <a:t>roughly</a:t>
            </a:r>
            <a:r>
              <a:rPr lang="nl-NL" dirty="0">
                <a:latin typeface="Bierstadt" panose="020B0004020202020204" pitchFamily="34" charset="0"/>
              </a:rPr>
              <a:t>) constant </a:t>
            </a:r>
            <a:r>
              <a:rPr lang="nl-NL" dirty="0" err="1">
                <a:latin typeface="Bierstadt" panose="020B0004020202020204" pitchFamily="34" charset="0"/>
              </a:rPr>
              <a:t>relative</a:t>
            </a:r>
            <a:r>
              <a:rPr lang="nl-NL" dirty="0">
                <a:latin typeface="Bierstadt" panose="020B0004020202020204" pitchFamily="34" charset="0"/>
              </a:rPr>
              <a:t> </a:t>
            </a:r>
            <a:r>
              <a:rPr lang="nl-NL" dirty="0" err="1">
                <a:latin typeface="Bierstadt" panose="020B0004020202020204" pitchFamily="34" charset="0"/>
              </a:rPr>
              <a:t>precision</a:t>
            </a:r>
            <a:endParaRPr lang="nl-NL" dirty="0">
              <a:latin typeface="Bierstadt" panose="020B0004020202020204" pitchFamily="34" charset="0"/>
            </a:endParaRPr>
          </a:p>
          <a:p>
            <a:endParaRPr lang="nl-NL" dirty="0">
              <a:latin typeface="Bierstadt" panose="020B0004020202020204" pitchFamily="34" charset="0"/>
            </a:endParaRPr>
          </a:p>
          <a:p>
            <a:r>
              <a:rPr lang="nl-NL" dirty="0">
                <a:latin typeface="Bierstadt" panose="020B0004020202020204" pitchFamily="34" charset="0"/>
              </a:rPr>
              <a:t>Float32 </a:t>
            </a:r>
            <a:r>
              <a:rPr lang="nl-NL" dirty="0" err="1">
                <a:latin typeface="Bierstadt" panose="020B0004020202020204" pitchFamily="34" charset="0"/>
              </a:rPr>
              <a:t>can</a:t>
            </a:r>
            <a:r>
              <a:rPr lang="nl-NL" dirty="0">
                <a:latin typeface="Bierstadt" panose="020B0004020202020204" pitchFamily="34" charset="0"/>
              </a:rPr>
              <a:t> </a:t>
            </a:r>
            <a:r>
              <a:rPr lang="nl-NL" dirty="0" err="1">
                <a:latin typeface="Bierstadt" panose="020B0004020202020204" pitchFamily="34" charset="0"/>
              </a:rPr>
              <a:t>represent</a:t>
            </a:r>
            <a:r>
              <a:rPr lang="nl-NL" dirty="0">
                <a:latin typeface="Bierstadt" panose="020B0004020202020204" pitchFamily="34" charset="0"/>
              </a:rPr>
              <a:t> a </a:t>
            </a:r>
            <a:r>
              <a:rPr lang="nl-NL" dirty="0" err="1">
                <a:latin typeface="Bierstadt" panose="020B0004020202020204" pitchFamily="34" charset="0"/>
              </a:rPr>
              <a:t>very</a:t>
            </a:r>
            <a:r>
              <a:rPr lang="nl-NL" dirty="0">
                <a:latin typeface="Bierstadt" panose="020B0004020202020204" pitchFamily="34" charset="0"/>
              </a:rPr>
              <a:t> </a:t>
            </a:r>
            <a:r>
              <a:rPr lang="nl-NL" dirty="0" err="1">
                <a:latin typeface="Bierstadt" panose="020B0004020202020204" pitchFamily="34" charset="0"/>
              </a:rPr>
              <a:t>wide</a:t>
            </a:r>
            <a:r>
              <a:rPr lang="nl-NL" dirty="0">
                <a:latin typeface="Bierstadt" panose="020B0004020202020204" pitchFamily="34" charset="0"/>
              </a:rPr>
              <a:t> </a:t>
            </a:r>
            <a:r>
              <a:rPr lang="nl-NL" dirty="0" err="1">
                <a:latin typeface="Bierstadt" panose="020B0004020202020204" pitchFamily="34" charset="0"/>
              </a:rPr>
              <a:t>dynamic</a:t>
            </a:r>
            <a:r>
              <a:rPr lang="nl-NL" dirty="0">
                <a:latin typeface="Bierstadt" panose="020B0004020202020204" pitchFamily="34" charset="0"/>
              </a:rPr>
              <a:t> range of </a:t>
            </a:r>
            <a:r>
              <a:rPr lang="nl-NL" dirty="0" err="1">
                <a:latin typeface="Bierstadt" panose="020B0004020202020204" pitchFamily="34" charset="0"/>
              </a:rPr>
              <a:t>numbers</a:t>
            </a:r>
            <a:r>
              <a:rPr lang="nl-NL" dirty="0">
                <a:latin typeface="Bierstadt" panose="020B0004020202020204" pitchFamily="34" charset="0"/>
              </a:rPr>
              <a:t>!</a:t>
            </a:r>
            <a:endParaRPr lang="en-US"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30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29D54-49BA-412D-847E-E7120E15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Typical</a:t>
            </a:r>
            <a:r>
              <a:rPr lang="nl-NL" dirty="0"/>
              <a:t> data formats </a:t>
            </a:r>
            <a:r>
              <a:rPr lang="nl-NL" dirty="0" err="1"/>
              <a:t>used</a:t>
            </a:r>
            <a:r>
              <a:rPr lang="nl-NL" dirty="0"/>
              <a:t> in </a:t>
            </a:r>
            <a:r>
              <a:rPr lang="nl-NL" dirty="0" err="1"/>
              <a:t>DNNs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 5">
                <a:extLst>
                  <a:ext uri="{FF2B5EF4-FFF2-40B4-BE49-F238E27FC236}">
                    <a16:creationId xmlns:a16="http://schemas.microsoft.com/office/drawing/2014/main" id="{99B6857C-DF51-422A-B7D6-EDA46973CC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50385614"/>
                  </p:ext>
                </p:extLst>
              </p:nvPr>
            </p:nvGraphicFramePr>
            <p:xfrm>
              <a:off x="338138" y="1271588"/>
              <a:ext cx="11761492" cy="2863088"/>
            </p:xfrm>
            <a:graphic>
              <a:graphicData uri="http://schemas.openxmlformats.org/drawingml/2006/table">
                <a:tbl>
                  <a:tblPr firstRow="1">
                    <a:tableStyleId>{2D5ABB26-0587-4C30-8999-92F81FD0307C}</a:tableStyleId>
                  </a:tblPr>
                  <a:tblGrid>
                    <a:gridCol w="1789851">
                      <a:extLst>
                        <a:ext uri="{9D8B030D-6E8A-4147-A177-3AD203B41FA5}">
                          <a16:colId xmlns:a16="http://schemas.microsoft.com/office/drawing/2014/main" val="4232655316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58312780"/>
                        </a:ext>
                      </a:extLst>
                    </a:gridCol>
                    <a:gridCol w="361853">
                      <a:extLst>
                        <a:ext uri="{9D8B030D-6E8A-4147-A177-3AD203B41FA5}">
                          <a16:colId xmlns:a16="http://schemas.microsoft.com/office/drawing/2014/main" val="771171409"/>
                        </a:ext>
                      </a:extLst>
                    </a:gridCol>
                    <a:gridCol w="342808">
                      <a:extLst>
                        <a:ext uri="{9D8B030D-6E8A-4147-A177-3AD203B41FA5}">
                          <a16:colId xmlns:a16="http://schemas.microsoft.com/office/drawing/2014/main" val="3474785399"/>
                        </a:ext>
                      </a:extLst>
                    </a:gridCol>
                    <a:gridCol w="400686">
                      <a:extLst>
                        <a:ext uri="{9D8B030D-6E8A-4147-A177-3AD203B41FA5}">
                          <a16:colId xmlns:a16="http://schemas.microsoft.com/office/drawing/2014/main" val="836967391"/>
                        </a:ext>
                      </a:extLst>
                    </a:gridCol>
                    <a:gridCol w="355505">
                      <a:extLst>
                        <a:ext uri="{9D8B030D-6E8A-4147-A177-3AD203B41FA5}">
                          <a16:colId xmlns:a16="http://schemas.microsoft.com/office/drawing/2014/main" val="1249316210"/>
                        </a:ext>
                      </a:extLst>
                    </a:gridCol>
                    <a:gridCol w="368202">
                      <a:extLst>
                        <a:ext uri="{9D8B030D-6E8A-4147-A177-3AD203B41FA5}">
                          <a16:colId xmlns:a16="http://schemas.microsoft.com/office/drawing/2014/main" val="3896517803"/>
                        </a:ext>
                      </a:extLst>
                    </a:gridCol>
                    <a:gridCol w="361950">
                      <a:extLst>
                        <a:ext uri="{9D8B030D-6E8A-4147-A177-3AD203B41FA5}">
                          <a16:colId xmlns:a16="http://schemas.microsoft.com/office/drawing/2014/main" val="1036836809"/>
                        </a:ext>
                      </a:extLst>
                    </a:gridCol>
                    <a:gridCol w="405207">
                      <a:extLst>
                        <a:ext uri="{9D8B030D-6E8A-4147-A177-3AD203B41FA5}">
                          <a16:colId xmlns:a16="http://schemas.microsoft.com/office/drawing/2014/main" val="465730785"/>
                        </a:ext>
                      </a:extLst>
                    </a:gridCol>
                    <a:gridCol w="432428">
                      <a:extLst>
                        <a:ext uri="{9D8B030D-6E8A-4147-A177-3AD203B41FA5}">
                          <a16:colId xmlns:a16="http://schemas.microsoft.com/office/drawing/2014/main" val="3718764646"/>
                        </a:ext>
                      </a:extLst>
                    </a:gridCol>
                    <a:gridCol w="361853">
                      <a:extLst>
                        <a:ext uri="{9D8B030D-6E8A-4147-A177-3AD203B41FA5}">
                          <a16:colId xmlns:a16="http://schemas.microsoft.com/office/drawing/2014/main" val="3335079167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2096520341"/>
                        </a:ext>
                      </a:extLst>
                    </a:gridCol>
                    <a:gridCol w="412640">
                      <a:extLst>
                        <a:ext uri="{9D8B030D-6E8A-4147-A177-3AD203B41FA5}">
                          <a16:colId xmlns:a16="http://schemas.microsoft.com/office/drawing/2014/main" val="708013599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3997120347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1330200956"/>
                        </a:ext>
                      </a:extLst>
                    </a:gridCol>
                    <a:gridCol w="355505">
                      <a:extLst>
                        <a:ext uri="{9D8B030D-6E8A-4147-A177-3AD203B41FA5}">
                          <a16:colId xmlns:a16="http://schemas.microsoft.com/office/drawing/2014/main" val="2879741642"/>
                        </a:ext>
                      </a:extLst>
                    </a:gridCol>
                    <a:gridCol w="387247">
                      <a:extLst>
                        <a:ext uri="{9D8B030D-6E8A-4147-A177-3AD203B41FA5}">
                          <a16:colId xmlns:a16="http://schemas.microsoft.com/office/drawing/2014/main" val="820366612"/>
                        </a:ext>
                      </a:extLst>
                    </a:gridCol>
                    <a:gridCol w="418989">
                      <a:extLst>
                        <a:ext uri="{9D8B030D-6E8A-4147-A177-3AD203B41FA5}">
                          <a16:colId xmlns:a16="http://schemas.microsoft.com/office/drawing/2014/main" val="2514883553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618802481"/>
                        </a:ext>
                      </a:extLst>
                    </a:gridCol>
                    <a:gridCol w="1848139">
                      <a:extLst>
                        <a:ext uri="{9D8B030D-6E8A-4147-A177-3AD203B41FA5}">
                          <a16:colId xmlns:a16="http://schemas.microsoft.com/office/drawing/2014/main" val="1610149014"/>
                        </a:ext>
                      </a:extLst>
                    </a:gridCol>
                    <a:gridCol w="1599372">
                      <a:extLst>
                        <a:ext uri="{9D8B030D-6E8A-4147-A177-3AD203B41FA5}">
                          <a16:colId xmlns:a16="http://schemas.microsoft.com/office/drawing/2014/main" val="2861830263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nl-NL" b="1" dirty="0" err="1"/>
                            <a:t>Number</a:t>
                          </a:r>
                          <a:r>
                            <a:rPr lang="nl-NL" b="1" dirty="0"/>
                            <a:t> formats</a:t>
                          </a:r>
                          <a:endParaRPr lang="en-US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b="1" dirty="0" err="1"/>
                            <a:t>Dynamic</a:t>
                          </a:r>
                          <a:r>
                            <a:rPr lang="nl-NL" b="1" dirty="0"/>
                            <a:t> Range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b="1" dirty="0" err="1"/>
                            <a:t>Relative</a:t>
                          </a:r>
                          <a:r>
                            <a:rPr lang="nl-NL" b="1" dirty="0"/>
                            <a:t> Precision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93395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23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033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~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  <m:r>
                                  <a:rPr lang="nl-NL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42567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10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09283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tensorfloat32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R>
                          <a:noFill/>
                        </a:ln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~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X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X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0.05%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1882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5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10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10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T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3313675"/>
                      </a:ext>
                    </a:extLst>
                  </a:tr>
                  <a:tr h="135762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8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8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8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0.05%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587400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 5">
                <a:extLst>
                  <a:ext uri="{FF2B5EF4-FFF2-40B4-BE49-F238E27FC236}">
                    <a16:creationId xmlns:a16="http://schemas.microsoft.com/office/drawing/2014/main" id="{99B6857C-DF51-422A-B7D6-EDA46973CC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50385614"/>
                  </p:ext>
                </p:extLst>
              </p:nvPr>
            </p:nvGraphicFramePr>
            <p:xfrm>
              <a:off x="338138" y="1271588"/>
              <a:ext cx="11761492" cy="2863088"/>
            </p:xfrm>
            <a:graphic>
              <a:graphicData uri="http://schemas.openxmlformats.org/drawingml/2006/table">
                <a:tbl>
                  <a:tblPr firstRow="1">
                    <a:tableStyleId>{2D5ABB26-0587-4C30-8999-92F81FD0307C}</a:tableStyleId>
                  </a:tblPr>
                  <a:tblGrid>
                    <a:gridCol w="1789851">
                      <a:extLst>
                        <a:ext uri="{9D8B030D-6E8A-4147-A177-3AD203B41FA5}">
                          <a16:colId xmlns:a16="http://schemas.microsoft.com/office/drawing/2014/main" val="4232655316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58312780"/>
                        </a:ext>
                      </a:extLst>
                    </a:gridCol>
                    <a:gridCol w="361853">
                      <a:extLst>
                        <a:ext uri="{9D8B030D-6E8A-4147-A177-3AD203B41FA5}">
                          <a16:colId xmlns:a16="http://schemas.microsoft.com/office/drawing/2014/main" val="771171409"/>
                        </a:ext>
                      </a:extLst>
                    </a:gridCol>
                    <a:gridCol w="342808">
                      <a:extLst>
                        <a:ext uri="{9D8B030D-6E8A-4147-A177-3AD203B41FA5}">
                          <a16:colId xmlns:a16="http://schemas.microsoft.com/office/drawing/2014/main" val="3474785399"/>
                        </a:ext>
                      </a:extLst>
                    </a:gridCol>
                    <a:gridCol w="400686">
                      <a:extLst>
                        <a:ext uri="{9D8B030D-6E8A-4147-A177-3AD203B41FA5}">
                          <a16:colId xmlns:a16="http://schemas.microsoft.com/office/drawing/2014/main" val="836967391"/>
                        </a:ext>
                      </a:extLst>
                    </a:gridCol>
                    <a:gridCol w="355505">
                      <a:extLst>
                        <a:ext uri="{9D8B030D-6E8A-4147-A177-3AD203B41FA5}">
                          <a16:colId xmlns:a16="http://schemas.microsoft.com/office/drawing/2014/main" val="1249316210"/>
                        </a:ext>
                      </a:extLst>
                    </a:gridCol>
                    <a:gridCol w="368202">
                      <a:extLst>
                        <a:ext uri="{9D8B030D-6E8A-4147-A177-3AD203B41FA5}">
                          <a16:colId xmlns:a16="http://schemas.microsoft.com/office/drawing/2014/main" val="3896517803"/>
                        </a:ext>
                      </a:extLst>
                    </a:gridCol>
                    <a:gridCol w="361950">
                      <a:extLst>
                        <a:ext uri="{9D8B030D-6E8A-4147-A177-3AD203B41FA5}">
                          <a16:colId xmlns:a16="http://schemas.microsoft.com/office/drawing/2014/main" val="1036836809"/>
                        </a:ext>
                      </a:extLst>
                    </a:gridCol>
                    <a:gridCol w="405207">
                      <a:extLst>
                        <a:ext uri="{9D8B030D-6E8A-4147-A177-3AD203B41FA5}">
                          <a16:colId xmlns:a16="http://schemas.microsoft.com/office/drawing/2014/main" val="465730785"/>
                        </a:ext>
                      </a:extLst>
                    </a:gridCol>
                    <a:gridCol w="432428">
                      <a:extLst>
                        <a:ext uri="{9D8B030D-6E8A-4147-A177-3AD203B41FA5}">
                          <a16:colId xmlns:a16="http://schemas.microsoft.com/office/drawing/2014/main" val="3718764646"/>
                        </a:ext>
                      </a:extLst>
                    </a:gridCol>
                    <a:gridCol w="361853">
                      <a:extLst>
                        <a:ext uri="{9D8B030D-6E8A-4147-A177-3AD203B41FA5}">
                          <a16:colId xmlns:a16="http://schemas.microsoft.com/office/drawing/2014/main" val="3335079167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2096520341"/>
                        </a:ext>
                      </a:extLst>
                    </a:gridCol>
                    <a:gridCol w="412640">
                      <a:extLst>
                        <a:ext uri="{9D8B030D-6E8A-4147-A177-3AD203B41FA5}">
                          <a16:colId xmlns:a16="http://schemas.microsoft.com/office/drawing/2014/main" val="708013599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3997120347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1330200956"/>
                        </a:ext>
                      </a:extLst>
                    </a:gridCol>
                    <a:gridCol w="355505">
                      <a:extLst>
                        <a:ext uri="{9D8B030D-6E8A-4147-A177-3AD203B41FA5}">
                          <a16:colId xmlns:a16="http://schemas.microsoft.com/office/drawing/2014/main" val="2879741642"/>
                        </a:ext>
                      </a:extLst>
                    </a:gridCol>
                    <a:gridCol w="387247">
                      <a:extLst>
                        <a:ext uri="{9D8B030D-6E8A-4147-A177-3AD203B41FA5}">
                          <a16:colId xmlns:a16="http://schemas.microsoft.com/office/drawing/2014/main" val="820366612"/>
                        </a:ext>
                      </a:extLst>
                    </a:gridCol>
                    <a:gridCol w="418989">
                      <a:extLst>
                        <a:ext uri="{9D8B030D-6E8A-4147-A177-3AD203B41FA5}">
                          <a16:colId xmlns:a16="http://schemas.microsoft.com/office/drawing/2014/main" val="2514883553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618802481"/>
                        </a:ext>
                      </a:extLst>
                    </a:gridCol>
                    <a:gridCol w="1848139">
                      <a:extLst>
                        <a:ext uri="{9D8B030D-6E8A-4147-A177-3AD203B41FA5}">
                          <a16:colId xmlns:a16="http://schemas.microsoft.com/office/drawing/2014/main" val="1610149014"/>
                        </a:ext>
                      </a:extLst>
                    </a:gridCol>
                    <a:gridCol w="1599372">
                      <a:extLst>
                        <a:ext uri="{9D8B030D-6E8A-4147-A177-3AD203B41FA5}">
                          <a16:colId xmlns:a16="http://schemas.microsoft.com/office/drawing/2014/main" val="2861830263"/>
                        </a:ext>
                      </a:extLst>
                    </a:gridCol>
                  </a:tblGrid>
                  <a:tr h="640080">
                    <a:tc gridSpan="2">
                      <a:txBody>
                        <a:bodyPr/>
                        <a:lstStyle/>
                        <a:p>
                          <a:r>
                            <a:rPr lang="nl-NL" b="1" dirty="0" err="1"/>
                            <a:t>Number</a:t>
                          </a:r>
                          <a:r>
                            <a:rPr lang="nl-NL" b="1" dirty="0"/>
                            <a:t> formats</a:t>
                          </a:r>
                          <a:endParaRPr lang="en-US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b="1" dirty="0" err="1"/>
                            <a:t>Dynamic</a:t>
                          </a:r>
                          <a:r>
                            <a:rPr lang="nl-NL" b="1" dirty="0"/>
                            <a:t> Range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b="1" dirty="0" err="1"/>
                            <a:t>Relative</a:t>
                          </a:r>
                          <a:r>
                            <a:rPr lang="nl-NL" b="1" dirty="0"/>
                            <a:t> Precision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93395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23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033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~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8684" t="-280328" r="-8618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6641" t="-280328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567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10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09283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tensorfloat32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R>
                          <a:noFill/>
                        </a:ln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~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X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X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8684" t="-480328" r="-8618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6641" t="-480328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1882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5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10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10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T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3313675"/>
                      </a:ext>
                    </a:extLst>
                  </a:tr>
                  <a:tr h="368808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8684" t="-680328" r="-8618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6641" t="-680328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87400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8AE4ED-7DCD-4A83-A5B8-27496AE0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13</a:t>
            </a:fld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52FEEB-8A2B-4124-A9AD-366D4F10C6EB}"/>
              </a:ext>
            </a:extLst>
          </p:cNvPr>
          <p:cNvSpPr txBox="1"/>
          <p:nvPr/>
        </p:nvSpPr>
        <p:spPr>
          <a:xfrm>
            <a:off x="2286000" y="4721618"/>
            <a:ext cx="692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Tensorfloat32 (Nvidia)</a:t>
            </a:r>
            <a:r>
              <a:rPr lang="en-US" dirty="0">
                <a:latin typeface="Bierstadt" panose="020B0004020202020204" pitchFamily="34" charset="0"/>
              </a:rPr>
              <a:t> uses the same 10-bit mantissa as IEEE float16, shown to be sufficient for DNNs. </a:t>
            </a:r>
          </a:p>
          <a:p>
            <a:r>
              <a:rPr lang="en-US" dirty="0">
                <a:latin typeface="Bierstadt" panose="020B0004020202020204" pitchFamily="34" charset="0"/>
              </a:rPr>
              <a:t>And it adopts the same 8-bit exponent as IEEE float32 so it can support the same numeric range.</a:t>
            </a:r>
          </a:p>
        </p:txBody>
      </p:sp>
    </p:spTree>
    <p:extLst>
      <p:ext uri="{BB962C8B-B14F-4D97-AF65-F5344CB8AC3E}">
        <p14:creationId xmlns:p14="http://schemas.microsoft.com/office/powerpoint/2010/main" val="835311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29D54-49BA-412D-847E-E7120E15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Typical</a:t>
            </a:r>
            <a:r>
              <a:rPr lang="nl-NL" dirty="0"/>
              <a:t> data formats </a:t>
            </a:r>
            <a:r>
              <a:rPr lang="nl-NL" dirty="0" err="1"/>
              <a:t>used</a:t>
            </a:r>
            <a:r>
              <a:rPr lang="nl-NL" dirty="0"/>
              <a:t> in </a:t>
            </a:r>
            <a:r>
              <a:rPr lang="nl-NL" dirty="0" err="1"/>
              <a:t>DNNs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 5">
                <a:extLst>
                  <a:ext uri="{FF2B5EF4-FFF2-40B4-BE49-F238E27FC236}">
                    <a16:creationId xmlns:a16="http://schemas.microsoft.com/office/drawing/2014/main" id="{99B6857C-DF51-422A-B7D6-EDA46973CC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70624946"/>
                  </p:ext>
                </p:extLst>
              </p:nvPr>
            </p:nvGraphicFramePr>
            <p:xfrm>
              <a:off x="338138" y="1271588"/>
              <a:ext cx="11761492" cy="3604768"/>
            </p:xfrm>
            <a:graphic>
              <a:graphicData uri="http://schemas.openxmlformats.org/drawingml/2006/table">
                <a:tbl>
                  <a:tblPr firstRow="1">
                    <a:tableStyleId>{2D5ABB26-0587-4C30-8999-92F81FD0307C}</a:tableStyleId>
                  </a:tblPr>
                  <a:tblGrid>
                    <a:gridCol w="1789851">
                      <a:extLst>
                        <a:ext uri="{9D8B030D-6E8A-4147-A177-3AD203B41FA5}">
                          <a16:colId xmlns:a16="http://schemas.microsoft.com/office/drawing/2014/main" val="4232655316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58312780"/>
                        </a:ext>
                      </a:extLst>
                    </a:gridCol>
                    <a:gridCol w="361853">
                      <a:extLst>
                        <a:ext uri="{9D8B030D-6E8A-4147-A177-3AD203B41FA5}">
                          <a16:colId xmlns:a16="http://schemas.microsoft.com/office/drawing/2014/main" val="771171409"/>
                        </a:ext>
                      </a:extLst>
                    </a:gridCol>
                    <a:gridCol w="342808">
                      <a:extLst>
                        <a:ext uri="{9D8B030D-6E8A-4147-A177-3AD203B41FA5}">
                          <a16:colId xmlns:a16="http://schemas.microsoft.com/office/drawing/2014/main" val="3474785399"/>
                        </a:ext>
                      </a:extLst>
                    </a:gridCol>
                    <a:gridCol w="400686">
                      <a:extLst>
                        <a:ext uri="{9D8B030D-6E8A-4147-A177-3AD203B41FA5}">
                          <a16:colId xmlns:a16="http://schemas.microsoft.com/office/drawing/2014/main" val="836967391"/>
                        </a:ext>
                      </a:extLst>
                    </a:gridCol>
                    <a:gridCol w="355505">
                      <a:extLst>
                        <a:ext uri="{9D8B030D-6E8A-4147-A177-3AD203B41FA5}">
                          <a16:colId xmlns:a16="http://schemas.microsoft.com/office/drawing/2014/main" val="1249316210"/>
                        </a:ext>
                      </a:extLst>
                    </a:gridCol>
                    <a:gridCol w="368202">
                      <a:extLst>
                        <a:ext uri="{9D8B030D-6E8A-4147-A177-3AD203B41FA5}">
                          <a16:colId xmlns:a16="http://schemas.microsoft.com/office/drawing/2014/main" val="3896517803"/>
                        </a:ext>
                      </a:extLst>
                    </a:gridCol>
                    <a:gridCol w="361950">
                      <a:extLst>
                        <a:ext uri="{9D8B030D-6E8A-4147-A177-3AD203B41FA5}">
                          <a16:colId xmlns:a16="http://schemas.microsoft.com/office/drawing/2014/main" val="1036836809"/>
                        </a:ext>
                      </a:extLst>
                    </a:gridCol>
                    <a:gridCol w="405207">
                      <a:extLst>
                        <a:ext uri="{9D8B030D-6E8A-4147-A177-3AD203B41FA5}">
                          <a16:colId xmlns:a16="http://schemas.microsoft.com/office/drawing/2014/main" val="465730785"/>
                        </a:ext>
                      </a:extLst>
                    </a:gridCol>
                    <a:gridCol w="432428">
                      <a:extLst>
                        <a:ext uri="{9D8B030D-6E8A-4147-A177-3AD203B41FA5}">
                          <a16:colId xmlns:a16="http://schemas.microsoft.com/office/drawing/2014/main" val="3718764646"/>
                        </a:ext>
                      </a:extLst>
                    </a:gridCol>
                    <a:gridCol w="361853">
                      <a:extLst>
                        <a:ext uri="{9D8B030D-6E8A-4147-A177-3AD203B41FA5}">
                          <a16:colId xmlns:a16="http://schemas.microsoft.com/office/drawing/2014/main" val="3335079167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2096520341"/>
                        </a:ext>
                      </a:extLst>
                    </a:gridCol>
                    <a:gridCol w="412640">
                      <a:extLst>
                        <a:ext uri="{9D8B030D-6E8A-4147-A177-3AD203B41FA5}">
                          <a16:colId xmlns:a16="http://schemas.microsoft.com/office/drawing/2014/main" val="708013599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3997120347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1330200956"/>
                        </a:ext>
                      </a:extLst>
                    </a:gridCol>
                    <a:gridCol w="355505">
                      <a:extLst>
                        <a:ext uri="{9D8B030D-6E8A-4147-A177-3AD203B41FA5}">
                          <a16:colId xmlns:a16="http://schemas.microsoft.com/office/drawing/2014/main" val="2879741642"/>
                        </a:ext>
                      </a:extLst>
                    </a:gridCol>
                    <a:gridCol w="387247">
                      <a:extLst>
                        <a:ext uri="{9D8B030D-6E8A-4147-A177-3AD203B41FA5}">
                          <a16:colId xmlns:a16="http://schemas.microsoft.com/office/drawing/2014/main" val="820366612"/>
                        </a:ext>
                      </a:extLst>
                    </a:gridCol>
                    <a:gridCol w="418989">
                      <a:extLst>
                        <a:ext uri="{9D8B030D-6E8A-4147-A177-3AD203B41FA5}">
                          <a16:colId xmlns:a16="http://schemas.microsoft.com/office/drawing/2014/main" val="2514883553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618802481"/>
                        </a:ext>
                      </a:extLst>
                    </a:gridCol>
                    <a:gridCol w="1848139">
                      <a:extLst>
                        <a:ext uri="{9D8B030D-6E8A-4147-A177-3AD203B41FA5}">
                          <a16:colId xmlns:a16="http://schemas.microsoft.com/office/drawing/2014/main" val="1610149014"/>
                        </a:ext>
                      </a:extLst>
                    </a:gridCol>
                    <a:gridCol w="1599372">
                      <a:extLst>
                        <a:ext uri="{9D8B030D-6E8A-4147-A177-3AD203B41FA5}">
                          <a16:colId xmlns:a16="http://schemas.microsoft.com/office/drawing/2014/main" val="2861830263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nl-NL" b="1" dirty="0" err="1"/>
                            <a:t>Number</a:t>
                          </a:r>
                          <a:r>
                            <a:rPr lang="nl-NL" b="1" dirty="0"/>
                            <a:t> formats</a:t>
                          </a:r>
                          <a:endParaRPr lang="en-US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b="1" dirty="0" err="1"/>
                            <a:t>Dynamic</a:t>
                          </a:r>
                          <a:r>
                            <a:rPr lang="nl-NL" b="1" dirty="0"/>
                            <a:t> Range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b="1" dirty="0" err="1"/>
                            <a:t>Relative</a:t>
                          </a:r>
                          <a:r>
                            <a:rPr lang="nl-NL" b="1" dirty="0"/>
                            <a:t> Precision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93395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23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033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~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  <m:r>
                                  <a:rPr lang="nl-NL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42567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10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09283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tensorfloat32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R>
                          <a:noFill/>
                        </a:ln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~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X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X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0.05%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1882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5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10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10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T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3313675"/>
                      </a:ext>
                    </a:extLst>
                  </a:tr>
                  <a:tr h="135762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8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8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8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0.05%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587400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7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142220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0.4%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9640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 5">
                <a:extLst>
                  <a:ext uri="{FF2B5EF4-FFF2-40B4-BE49-F238E27FC236}">
                    <a16:creationId xmlns:a16="http://schemas.microsoft.com/office/drawing/2014/main" id="{99B6857C-DF51-422A-B7D6-EDA46973CC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70624946"/>
                  </p:ext>
                </p:extLst>
              </p:nvPr>
            </p:nvGraphicFramePr>
            <p:xfrm>
              <a:off x="338138" y="1271588"/>
              <a:ext cx="11761492" cy="3604768"/>
            </p:xfrm>
            <a:graphic>
              <a:graphicData uri="http://schemas.openxmlformats.org/drawingml/2006/table">
                <a:tbl>
                  <a:tblPr firstRow="1">
                    <a:tableStyleId>{2D5ABB26-0587-4C30-8999-92F81FD0307C}</a:tableStyleId>
                  </a:tblPr>
                  <a:tblGrid>
                    <a:gridCol w="1789851">
                      <a:extLst>
                        <a:ext uri="{9D8B030D-6E8A-4147-A177-3AD203B41FA5}">
                          <a16:colId xmlns:a16="http://schemas.microsoft.com/office/drawing/2014/main" val="4232655316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58312780"/>
                        </a:ext>
                      </a:extLst>
                    </a:gridCol>
                    <a:gridCol w="361853">
                      <a:extLst>
                        <a:ext uri="{9D8B030D-6E8A-4147-A177-3AD203B41FA5}">
                          <a16:colId xmlns:a16="http://schemas.microsoft.com/office/drawing/2014/main" val="771171409"/>
                        </a:ext>
                      </a:extLst>
                    </a:gridCol>
                    <a:gridCol w="342808">
                      <a:extLst>
                        <a:ext uri="{9D8B030D-6E8A-4147-A177-3AD203B41FA5}">
                          <a16:colId xmlns:a16="http://schemas.microsoft.com/office/drawing/2014/main" val="3474785399"/>
                        </a:ext>
                      </a:extLst>
                    </a:gridCol>
                    <a:gridCol w="400686">
                      <a:extLst>
                        <a:ext uri="{9D8B030D-6E8A-4147-A177-3AD203B41FA5}">
                          <a16:colId xmlns:a16="http://schemas.microsoft.com/office/drawing/2014/main" val="836967391"/>
                        </a:ext>
                      </a:extLst>
                    </a:gridCol>
                    <a:gridCol w="355505">
                      <a:extLst>
                        <a:ext uri="{9D8B030D-6E8A-4147-A177-3AD203B41FA5}">
                          <a16:colId xmlns:a16="http://schemas.microsoft.com/office/drawing/2014/main" val="1249316210"/>
                        </a:ext>
                      </a:extLst>
                    </a:gridCol>
                    <a:gridCol w="368202">
                      <a:extLst>
                        <a:ext uri="{9D8B030D-6E8A-4147-A177-3AD203B41FA5}">
                          <a16:colId xmlns:a16="http://schemas.microsoft.com/office/drawing/2014/main" val="3896517803"/>
                        </a:ext>
                      </a:extLst>
                    </a:gridCol>
                    <a:gridCol w="361950">
                      <a:extLst>
                        <a:ext uri="{9D8B030D-6E8A-4147-A177-3AD203B41FA5}">
                          <a16:colId xmlns:a16="http://schemas.microsoft.com/office/drawing/2014/main" val="1036836809"/>
                        </a:ext>
                      </a:extLst>
                    </a:gridCol>
                    <a:gridCol w="405207">
                      <a:extLst>
                        <a:ext uri="{9D8B030D-6E8A-4147-A177-3AD203B41FA5}">
                          <a16:colId xmlns:a16="http://schemas.microsoft.com/office/drawing/2014/main" val="465730785"/>
                        </a:ext>
                      </a:extLst>
                    </a:gridCol>
                    <a:gridCol w="432428">
                      <a:extLst>
                        <a:ext uri="{9D8B030D-6E8A-4147-A177-3AD203B41FA5}">
                          <a16:colId xmlns:a16="http://schemas.microsoft.com/office/drawing/2014/main" val="3718764646"/>
                        </a:ext>
                      </a:extLst>
                    </a:gridCol>
                    <a:gridCol w="361853">
                      <a:extLst>
                        <a:ext uri="{9D8B030D-6E8A-4147-A177-3AD203B41FA5}">
                          <a16:colId xmlns:a16="http://schemas.microsoft.com/office/drawing/2014/main" val="3335079167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2096520341"/>
                        </a:ext>
                      </a:extLst>
                    </a:gridCol>
                    <a:gridCol w="412640">
                      <a:extLst>
                        <a:ext uri="{9D8B030D-6E8A-4147-A177-3AD203B41FA5}">
                          <a16:colId xmlns:a16="http://schemas.microsoft.com/office/drawing/2014/main" val="708013599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3997120347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1330200956"/>
                        </a:ext>
                      </a:extLst>
                    </a:gridCol>
                    <a:gridCol w="355505">
                      <a:extLst>
                        <a:ext uri="{9D8B030D-6E8A-4147-A177-3AD203B41FA5}">
                          <a16:colId xmlns:a16="http://schemas.microsoft.com/office/drawing/2014/main" val="2879741642"/>
                        </a:ext>
                      </a:extLst>
                    </a:gridCol>
                    <a:gridCol w="387247">
                      <a:extLst>
                        <a:ext uri="{9D8B030D-6E8A-4147-A177-3AD203B41FA5}">
                          <a16:colId xmlns:a16="http://schemas.microsoft.com/office/drawing/2014/main" val="820366612"/>
                        </a:ext>
                      </a:extLst>
                    </a:gridCol>
                    <a:gridCol w="418989">
                      <a:extLst>
                        <a:ext uri="{9D8B030D-6E8A-4147-A177-3AD203B41FA5}">
                          <a16:colId xmlns:a16="http://schemas.microsoft.com/office/drawing/2014/main" val="2514883553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618802481"/>
                        </a:ext>
                      </a:extLst>
                    </a:gridCol>
                    <a:gridCol w="1848139">
                      <a:extLst>
                        <a:ext uri="{9D8B030D-6E8A-4147-A177-3AD203B41FA5}">
                          <a16:colId xmlns:a16="http://schemas.microsoft.com/office/drawing/2014/main" val="1610149014"/>
                        </a:ext>
                      </a:extLst>
                    </a:gridCol>
                    <a:gridCol w="1599372">
                      <a:extLst>
                        <a:ext uri="{9D8B030D-6E8A-4147-A177-3AD203B41FA5}">
                          <a16:colId xmlns:a16="http://schemas.microsoft.com/office/drawing/2014/main" val="2861830263"/>
                        </a:ext>
                      </a:extLst>
                    </a:gridCol>
                  </a:tblGrid>
                  <a:tr h="640080">
                    <a:tc gridSpan="2">
                      <a:txBody>
                        <a:bodyPr/>
                        <a:lstStyle/>
                        <a:p>
                          <a:r>
                            <a:rPr lang="nl-NL" b="1" dirty="0" err="1"/>
                            <a:t>Number</a:t>
                          </a:r>
                          <a:r>
                            <a:rPr lang="nl-NL" b="1" dirty="0"/>
                            <a:t> formats</a:t>
                          </a:r>
                          <a:endParaRPr lang="en-US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b="1" dirty="0" err="1"/>
                            <a:t>Dynamic</a:t>
                          </a:r>
                          <a:r>
                            <a:rPr lang="nl-NL" b="1" dirty="0"/>
                            <a:t> Range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b="1" dirty="0" err="1"/>
                            <a:t>Relative</a:t>
                          </a:r>
                          <a:r>
                            <a:rPr lang="nl-NL" b="1" dirty="0"/>
                            <a:t> Precision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93395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23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033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~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8684" t="-280328" r="-86184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6641" t="-280328" b="-6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567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10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09283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tensorfloat32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R>
                          <a:noFill/>
                        </a:ln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~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X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X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8684" t="-480328" r="-8618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6641" t="-480328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1882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5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10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10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T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3313675"/>
                      </a:ext>
                    </a:extLst>
                  </a:tr>
                  <a:tr h="368808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8684" t="-691667" r="-86184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6641" t="-691667" b="-2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87400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7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142220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8684" t="-878689" r="-86184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6641" t="-878689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96401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8AE4ED-7DCD-4A83-A5B8-27496AE0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14</a:t>
            </a:fld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D94C770-8DE7-4C5A-8662-FB4AA40040C4}"/>
              </a:ext>
            </a:extLst>
          </p:cNvPr>
          <p:cNvSpPr txBox="1"/>
          <p:nvPr/>
        </p:nvSpPr>
        <p:spPr>
          <a:xfrm>
            <a:off x="2339975" y="4922291"/>
            <a:ext cx="7397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Bierstadt" panose="020B0004020202020204" pitchFamily="34" charset="0"/>
              </a:rPr>
              <a:t>Google </a:t>
            </a:r>
            <a:r>
              <a:rPr lang="nl-NL" dirty="0" err="1">
                <a:latin typeface="Bierstadt" panose="020B0004020202020204" pitchFamily="34" charset="0"/>
              </a:rPr>
              <a:t>introduced</a:t>
            </a:r>
            <a:r>
              <a:rPr lang="nl-NL" dirty="0">
                <a:latin typeface="Bierstadt" panose="020B0004020202020204" pitchFamily="34" charset="0"/>
              </a:rPr>
              <a:t> bfloat16 on </a:t>
            </a:r>
            <a:r>
              <a:rPr lang="nl-NL" dirty="0" err="1">
                <a:latin typeface="Bierstadt" panose="020B0004020202020204" pitchFamily="34" charset="0"/>
              </a:rPr>
              <a:t>the</a:t>
            </a:r>
            <a:r>
              <a:rPr lang="nl-NL" dirty="0">
                <a:latin typeface="Bierstadt" panose="020B0004020202020204" pitchFamily="34" charset="0"/>
              </a:rPr>
              <a:t> </a:t>
            </a:r>
            <a:r>
              <a:rPr lang="nl-NL" dirty="0" err="1">
                <a:latin typeface="Bierstadt" panose="020B0004020202020204" pitchFamily="34" charset="0"/>
              </a:rPr>
              <a:t>observation</a:t>
            </a:r>
            <a:r>
              <a:rPr lang="nl-NL" dirty="0">
                <a:latin typeface="Bierstadt" panose="020B0004020202020204" pitchFamily="34" charset="0"/>
              </a:rPr>
              <a:t> </a:t>
            </a:r>
            <a:r>
              <a:rPr lang="nl-NL" dirty="0" err="1">
                <a:latin typeface="Bierstadt" panose="020B0004020202020204" pitchFamily="34" charset="0"/>
              </a:rPr>
              <a:t>that</a:t>
            </a:r>
            <a:r>
              <a:rPr lang="nl-NL" dirty="0">
                <a:latin typeface="Bierstadt" panose="020B0004020202020204" pitchFamily="34" charset="0"/>
              </a:rPr>
              <a:t> “</a:t>
            </a:r>
            <a:r>
              <a:rPr lang="en-US" dirty="0">
                <a:latin typeface="Bierstadt" panose="020B0004020202020204" pitchFamily="34" charset="0"/>
              </a:rPr>
              <a:t>neural networks are far more sensitive to the size of the exponent than that of the mantissa”</a:t>
            </a:r>
          </a:p>
          <a:p>
            <a:br>
              <a:rPr lang="nl-NL" dirty="0">
                <a:latin typeface="Bierstadt" panose="020B0004020202020204" pitchFamily="34" charset="0"/>
              </a:rPr>
            </a:br>
            <a:r>
              <a:rPr lang="nl-NL" dirty="0" err="1">
                <a:latin typeface="Bierstadt" panose="020B0004020202020204" pitchFamily="34" charset="0"/>
              </a:rPr>
              <a:t>Moreover</a:t>
            </a:r>
            <a:r>
              <a:rPr lang="nl-NL" dirty="0">
                <a:latin typeface="Bierstadt" panose="020B0004020202020204" pitchFamily="34" charset="0"/>
              </a:rPr>
              <a:t>: t</a:t>
            </a:r>
            <a:r>
              <a:rPr lang="en-US" dirty="0">
                <a:latin typeface="Bierstadt" panose="020B0004020202020204" pitchFamily="34" charset="0"/>
              </a:rPr>
              <a:t>he physical size of a bfloat16 multiplier </a:t>
            </a:r>
            <a:r>
              <a:rPr lang="nl-NL" dirty="0">
                <a:latin typeface="Bierstadt" panose="020B0004020202020204" pitchFamily="34" charset="0"/>
              </a:rPr>
              <a:t>is </a:t>
            </a:r>
            <a:r>
              <a:rPr lang="nl-NL" dirty="0" err="1">
                <a:latin typeface="Bierstadt" panose="020B0004020202020204" pitchFamily="34" charset="0"/>
              </a:rPr>
              <a:t>roughly</a:t>
            </a:r>
            <a:r>
              <a:rPr lang="nl-NL" dirty="0">
                <a:latin typeface="Bierstadt" panose="020B0004020202020204" pitchFamily="34" charset="0"/>
              </a:rPr>
              <a:t> </a:t>
            </a:r>
            <a:r>
              <a:rPr lang="nl-NL" dirty="0" err="1">
                <a:latin typeface="Bierstadt" panose="020B0004020202020204" pitchFamily="34" charset="0"/>
              </a:rPr>
              <a:t>two</a:t>
            </a:r>
            <a:r>
              <a:rPr lang="nl-NL" dirty="0">
                <a:latin typeface="Bierstadt" panose="020B0004020202020204" pitchFamily="34" charset="0"/>
              </a:rPr>
              <a:t> </a:t>
            </a:r>
            <a:r>
              <a:rPr lang="nl-NL" dirty="0" err="1">
                <a:latin typeface="Bierstadt" panose="020B0004020202020204" pitchFamily="34" charset="0"/>
              </a:rPr>
              <a:t>times</a:t>
            </a:r>
            <a:r>
              <a:rPr lang="nl-NL" dirty="0">
                <a:latin typeface="Bierstadt" panose="020B0004020202020204" pitchFamily="34" charset="0"/>
              </a:rPr>
              <a:t> smaller </a:t>
            </a:r>
            <a:r>
              <a:rPr lang="nl-NL" dirty="0" err="1">
                <a:latin typeface="Bierstadt" panose="020B0004020202020204" pitchFamily="34" charset="0"/>
              </a:rPr>
              <a:t>than</a:t>
            </a:r>
            <a:r>
              <a:rPr lang="nl-NL" dirty="0">
                <a:latin typeface="Bierstadt" panose="020B0004020202020204" pitchFamily="34" charset="0"/>
              </a:rPr>
              <a:t> </a:t>
            </a:r>
            <a:r>
              <a:rPr lang="nl-NL" dirty="0" err="1">
                <a:latin typeface="Bierstadt" panose="020B0004020202020204" pitchFamily="34" charset="0"/>
              </a:rPr>
              <a:t>that</a:t>
            </a:r>
            <a:r>
              <a:rPr lang="nl-NL" dirty="0">
                <a:latin typeface="Bierstadt" panose="020B0004020202020204" pitchFamily="34" charset="0"/>
              </a:rPr>
              <a:t> of float16</a:t>
            </a:r>
            <a:endParaRPr lang="en-US"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99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29D54-49BA-412D-847E-E7120E15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Typical</a:t>
            </a:r>
            <a:r>
              <a:rPr lang="nl-NL" dirty="0"/>
              <a:t> data formats </a:t>
            </a:r>
            <a:r>
              <a:rPr lang="nl-NL" dirty="0" err="1"/>
              <a:t>used</a:t>
            </a:r>
            <a:r>
              <a:rPr lang="nl-NL" dirty="0"/>
              <a:t> in </a:t>
            </a:r>
            <a:r>
              <a:rPr lang="nl-NL" dirty="0" err="1"/>
              <a:t>DNNs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 5">
                <a:extLst>
                  <a:ext uri="{FF2B5EF4-FFF2-40B4-BE49-F238E27FC236}">
                    <a16:creationId xmlns:a16="http://schemas.microsoft.com/office/drawing/2014/main" id="{99B6857C-DF51-422A-B7D6-EDA46973CCD4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338138" y="1271588"/>
              <a:ext cx="11761492" cy="5088128"/>
            </p:xfrm>
            <a:graphic>
              <a:graphicData uri="http://schemas.openxmlformats.org/drawingml/2006/table">
                <a:tbl>
                  <a:tblPr firstRow="1">
                    <a:tableStyleId>{2D5ABB26-0587-4C30-8999-92F81FD0307C}</a:tableStyleId>
                  </a:tblPr>
                  <a:tblGrid>
                    <a:gridCol w="1789851">
                      <a:extLst>
                        <a:ext uri="{9D8B030D-6E8A-4147-A177-3AD203B41FA5}">
                          <a16:colId xmlns:a16="http://schemas.microsoft.com/office/drawing/2014/main" val="4232655316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58312780"/>
                        </a:ext>
                      </a:extLst>
                    </a:gridCol>
                    <a:gridCol w="361853">
                      <a:extLst>
                        <a:ext uri="{9D8B030D-6E8A-4147-A177-3AD203B41FA5}">
                          <a16:colId xmlns:a16="http://schemas.microsoft.com/office/drawing/2014/main" val="771171409"/>
                        </a:ext>
                      </a:extLst>
                    </a:gridCol>
                    <a:gridCol w="342808">
                      <a:extLst>
                        <a:ext uri="{9D8B030D-6E8A-4147-A177-3AD203B41FA5}">
                          <a16:colId xmlns:a16="http://schemas.microsoft.com/office/drawing/2014/main" val="3474785399"/>
                        </a:ext>
                      </a:extLst>
                    </a:gridCol>
                    <a:gridCol w="400686">
                      <a:extLst>
                        <a:ext uri="{9D8B030D-6E8A-4147-A177-3AD203B41FA5}">
                          <a16:colId xmlns:a16="http://schemas.microsoft.com/office/drawing/2014/main" val="836967391"/>
                        </a:ext>
                      </a:extLst>
                    </a:gridCol>
                    <a:gridCol w="355505">
                      <a:extLst>
                        <a:ext uri="{9D8B030D-6E8A-4147-A177-3AD203B41FA5}">
                          <a16:colId xmlns:a16="http://schemas.microsoft.com/office/drawing/2014/main" val="1249316210"/>
                        </a:ext>
                      </a:extLst>
                    </a:gridCol>
                    <a:gridCol w="368202">
                      <a:extLst>
                        <a:ext uri="{9D8B030D-6E8A-4147-A177-3AD203B41FA5}">
                          <a16:colId xmlns:a16="http://schemas.microsoft.com/office/drawing/2014/main" val="3896517803"/>
                        </a:ext>
                      </a:extLst>
                    </a:gridCol>
                    <a:gridCol w="361950">
                      <a:extLst>
                        <a:ext uri="{9D8B030D-6E8A-4147-A177-3AD203B41FA5}">
                          <a16:colId xmlns:a16="http://schemas.microsoft.com/office/drawing/2014/main" val="1036836809"/>
                        </a:ext>
                      </a:extLst>
                    </a:gridCol>
                    <a:gridCol w="405207">
                      <a:extLst>
                        <a:ext uri="{9D8B030D-6E8A-4147-A177-3AD203B41FA5}">
                          <a16:colId xmlns:a16="http://schemas.microsoft.com/office/drawing/2014/main" val="465730785"/>
                        </a:ext>
                      </a:extLst>
                    </a:gridCol>
                    <a:gridCol w="432428">
                      <a:extLst>
                        <a:ext uri="{9D8B030D-6E8A-4147-A177-3AD203B41FA5}">
                          <a16:colId xmlns:a16="http://schemas.microsoft.com/office/drawing/2014/main" val="3718764646"/>
                        </a:ext>
                      </a:extLst>
                    </a:gridCol>
                    <a:gridCol w="361853">
                      <a:extLst>
                        <a:ext uri="{9D8B030D-6E8A-4147-A177-3AD203B41FA5}">
                          <a16:colId xmlns:a16="http://schemas.microsoft.com/office/drawing/2014/main" val="3335079167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2096520341"/>
                        </a:ext>
                      </a:extLst>
                    </a:gridCol>
                    <a:gridCol w="412640">
                      <a:extLst>
                        <a:ext uri="{9D8B030D-6E8A-4147-A177-3AD203B41FA5}">
                          <a16:colId xmlns:a16="http://schemas.microsoft.com/office/drawing/2014/main" val="708013599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3997120347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1330200956"/>
                        </a:ext>
                      </a:extLst>
                    </a:gridCol>
                    <a:gridCol w="355505">
                      <a:extLst>
                        <a:ext uri="{9D8B030D-6E8A-4147-A177-3AD203B41FA5}">
                          <a16:colId xmlns:a16="http://schemas.microsoft.com/office/drawing/2014/main" val="2879741642"/>
                        </a:ext>
                      </a:extLst>
                    </a:gridCol>
                    <a:gridCol w="387247">
                      <a:extLst>
                        <a:ext uri="{9D8B030D-6E8A-4147-A177-3AD203B41FA5}">
                          <a16:colId xmlns:a16="http://schemas.microsoft.com/office/drawing/2014/main" val="820366612"/>
                        </a:ext>
                      </a:extLst>
                    </a:gridCol>
                    <a:gridCol w="418989">
                      <a:extLst>
                        <a:ext uri="{9D8B030D-6E8A-4147-A177-3AD203B41FA5}">
                          <a16:colId xmlns:a16="http://schemas.microsoft.com/office/drawing/2014/main" val="2514883553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618802481"/>
                        </a:ext>
                      </a:extLst>
                    </a:gridCol>
                    <a:gridCol w="1848139">
                      <a:extLst>
                        <a:ext uri="{9D8B030D-6E8A-4147-A177-3AD203B41FA5}">
                          <a16:colId xmlns:a16="http://schemas.microsoft.com/office/drawing/2014/main" val="1610149014"/>
                        </a:ext>
                      </a:extLst>
                    </a:gridCol>
                    <a:gridCol w="1599372">
                      <a:extLst>
                        <a:ext uri="{9D8B030D-6E8A-4147-A177-3AD203B41FA5}">
                          <a16:colId xmlns:a16="http://schemas.microsoft.com/office/drawing/2014/main" val="2861830263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nl-NL" b="1" dirty="0" err="1"/>
                            <a:t>Number</a:t>
                          </a:r>
                          <a:r>
                            <a:rPr lang="nl-NL" b="1" dirty="0"/>
                            <a:t> formats</a:t>
                          </a:r>
                          <a:endParaRPr lang="en-US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b="1" dirty="0" err="1"/>
                            <a:t>Dynamic</a:t>
                          </a:r>
                          <a:r>
                            <a:rPr lang="nl-NL" b="1" dirty="0"/>
                            <a:t> Range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b="1" dirty="0" err="1"/>
                            <a:t>Relative</a:t>
                          </a:r>
                          <a:r>
                            <a:rPr lang="nl-NL" b="1" dirty="0"/>
                            <a:t> Precision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93395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23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033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~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  <m:r>
                                  <a:rPr lang="nl-NL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42567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10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09283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tensorfloat32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R>
                          <a:noFill/>
                        </a:ln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~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X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X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0.05%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31882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5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10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10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T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3313675"/>
                      </a:ext>
                    </a:extLst>
                  </a:tr>
                  <a:tr h="135762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8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8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8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0.05%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587400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7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142220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0.4%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9640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15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15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615774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integer16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to</m:t>
                                    </m:r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578516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7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7242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integer8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m:rPr>
                                    <m:sty m:val="p"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127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01001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 5">
                <a:extLst>
                  <a:ext uri="{FF2B5EF4-FFF2-40B4-BE49-F238E27FC236}">
                    <a16:creationId xmlns:a16="http://schemas.microsoft.com/office/drawing/2014/main" id="{99B6857C-DF51-422A-B7D6-EDA46973CCD4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338138" y="1271588"/>
              <a:ext cx="11761492" cy="5088128"/>
            </p:xfrm>
            <a:graphic>
              <a:graphicData uri="http://schemas.openxmlformats.org/drawingml/2006/table">
                <a:tbl>
                  <a:tblPr firstRow="1">
                    <a:tableStyleId>{2D5ABB26-0587-4C30-8999-92F81FD0307C}</a:tableStyleId>
                  </a:tblPr>
                  <a:tblGrid>
                    <a:gridCol w="1789851">
                      <a:extLst>
                        <a:ext uri="{9D8B030D-6E8A-4147-A177-3AD203B41FA5}">
                          <a16:colId xmlns:a16="http://schemas.microsoft.com/office/drawing/2014/main" val="4232655316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58312780"/>
                        </a:ext>
                      </a:extLst>
                    </a:gridCol>
                    <a:gridCol w="361853">
                      <a:extLst>
                        <a:ext uri="{9D8B030D-6E8A-4147-A177-3AD203B41FA5}">
                          <a16:colId xmlns:a16="http://schemas.microsoft.com/office/drawing/2014/main" val="771171409"/>
                        </a:ext>
                      </a:extLst>
                    </a:gridCol>
                    <a:gridCol w="342808">
                      <a:extLst>
                        <a:ext uri="{9D8B030D-6E8A-4147-A177-3AD203B41FA5}">
                          <a16:colId xmlns:a16="http://schemas.microsoft.com/office/drawing/2014/main" val="3474785399"/>
                        </a:ext>
                      </a:extLst>
                    </a:gridCol>
                    <a:gridCol w="400686">
                      <a:extLst>
                        <a:ext uri="{9D8B030D-6E8A-4147-A177-3AD203B41FA5}">
                          <a16:colId xmlns:a16="http://schemas.microsoft.com/office/drawing/2014/main" val="836967391"/>
                        </a:ext>
                      </a:extLst>
                    </a:gridCol>
                    <a:gridCol w="355505">
                      <a:extLst>
                        <a:ext uri="{9D8B030D-6E8A-4147-A177-3AD203B41FA5}">
                          <a16:colId xmlns:a16="http://schemas.microsoft.com/office/drawing/2014/main" val="1249316210"/>
                        </a:ext>
                      </a:extLst>
                    </a:gridCol>
                    <a:gridCol w="368202">
                      <a:extLst>
                        <a:ext uri="{9D8B030D-6E8A-4147-A177-3AD203B41FA5}">
                          <a16:colId xmlns:a16="http://schemas.microsoft.com/office/drawing/2014/main" val="3896517803"/>
                        </a:ext>
                      </a:extLst>
                    </a:gridCol>
                    <a:gridCol w="361950">
                      <a:extLst>
                        <a:ext uri="{9D8B030D-6E8A-4147-A177-3AD203B41FA5}">
                          <a16:colId xmlns:a16="http://schemas.microsoft.com/office/drawing/2014/main" val="1036836809"/>
                        </a:ext>
                      </a:extLst>
                    </a:gridCol>
                    <a:gridCol w="405207">
                      <a:extLst>
                        <a:ext uri="{9D8B030D-6E8A-4147-A177-3AD203B41FA5}">
                          <a16:colId xmlns:a16="http://schemas.microsoft.com/office/drawing/2014/main" val="465730785"/>
                        </a:ext>
                      </a:extLst>
                    </a:gridCol>
                    <a:gridCol w="432428">
                      <a:extLst>
                        <a:ext uri="{9D8B030D-6E8A-4147-A177-3AD203B41FA5}">
                          <a16:colId xmlns:a16="http://schemas.microsoft.com/office/drawing/2014/main" val="3718764646"/>
                        </a:ext>
                      </a:extLst>
                    </a:gridCol>
                    <a:gridCol w="361853">
                      <a:extLst>
                        <a:ext uri="{9D8B030D-6E8A-4147-A177-3AD203B41FA5}">
                          <a16:colId xmlns:a16="http://schemas.microsoft.com/office/drawing/2014/main" val="3335079167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2096520341"/>
                        </a:ext>
                      </a:extLst>
                    </a:gridCol>
                    <a:gridCol w="412640">
                      <a:extLst>
                        <a:ext uri="{9D8B030D-6E8A-4147-A177-3AD203B41FA5}">
                          <a16:colId xmlns:a16="http://schemas.microsoft.com/office/drawing/2014/main" val="708013599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3997120347"/>
                        </a:ext>
                      </a:extLst>
                    </a:gridCol>
                    <a:gridCol w="380899">
                      <a:extLst>
                        <a:ext uri="{9D8B030D-6E8A-4147-A177-3AD203B41FA5}">
                          <a16:colId xmlns:a16="http://schemas.microsoft.com/office/drawing/2014/main" val="1330200956"/>
                        </a:ext>
                      </a:extLst>
                    </a:gridCol>
                    <a:gridCol w="355505">
                      <a:extLst>
                        <a:ext uri="{9D8B030D-6E8A-4147-A177-3AD203B41FA5}">
                          <a16:colId xmlns:a16="http://schemas.microsoft.com/office/drawing/2014/main" val="2879741642"/>
                        </a:ext>
                      </a:extLst>
                    </a:gridCol>
                    <a:gridCol w="387247">
                      <a:extLst>
                        <a:ext uri="{9D8B030D-6E8A-4147-A177-3AD203B41FA5}">
                          <a16:colId xmlns:a16="http://schemas.microsoft.com/office/drawing/2014/main" val="820366612"/>
                        </a:ext>
                      </a:extLst>
                    </a:gridCol>
                    <a:gridCol w="418989">
                      <a:extLst>
                        <a:ext uri="{9D8B030D-6E8A-4147-A177-3AD203B41FA5}">
                          <a16:colId xmlns:a16="http://schemas.microsoft.com/office/drawing/2014/main" val="2514883553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618802481"/>
                        </a:ext>
                      </a:extLst>
                    </a:gridCol>
                    <a:gridCol w="1848139">
                      <a:extLst>
                        <a:ext uri="{9D8B030D-6E8A-4147-A177-3AD203B41FA5}">
                          <a16:colId xmlns:a16="http://schemas.microsoft.com/office/drawing/2014/main" val="1610149014"/>
                        </a:ext>
                      </a:extLst>
                    </a:gridCol>
                    <a:gridCol w="1599372">
                      <a:extLst>
                        <a:ext uri="{9D8B030D-6E8A-4147-A177-3AD203B41FA5}">
                          <a16:colId xmlns:a16="http://schemas.microsoft.com/office/drawing/2014/main" val="2861830263"/>
                        </a:ext>
                      </a:extLst>
                    </a:gridCol>
                  </a:tblGrid>
                  <a:tr h="640080">
                    <a:tc gridSpan="2">
                      <a:txBody>
                        <a:bodyPr/>
                        <a:lstStyle/>
                        <a:p>
                          <a:r>
                            <a:rPr lang="nl-NL" b="1" dirty="0" err="1"/>
                            <a:t>Number</a:t>
                          </a:r>
                          <a:r>
                            <a:rPr lang="nl-NL" b="1" dirty="0"/>
                            <a:t> formats</a:t>
                          </a:r>
                          <a:endParaRPr lang="en-US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b="1" dirty="0" err="1"/>
                            <a:t>Dynamic</a:t>
                          </a:r>
                          <a:r>
                            <a:rPr lang="nl-NL" b="1" dirty="0"/>
                            <a:t> Range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b="1" dirty="0" err="1"/>
                            <a:t>Relative</a:t>
                          </a:r>
                          <a:r>
                            <a:rPr lang="nl-NL" b="1" dirty="0"/>
                            <a:t> Precision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93395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23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033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~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8684" t="-280328" r="-86184" b="-10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6641" t="-280328" b="-10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567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10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09283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tensorfloat32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R>
                          <a:noFill/>
                        </a:ln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~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X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X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8684" t="-480328" r="-86184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6641" t="-480328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1882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5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10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10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T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3313675"/>
                      </a:ext>
                    </a:extLst>
                  </a:tr>
                  <a:tr h="368808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8684" t="-691667" r="-86184" b="-6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6641" t="-691667" b="-6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87400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8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7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142220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8684" t="-878689" r="-8618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6641" t="-878689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9640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15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15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615774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integer16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8684" t="-1078689" r="-8618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6641" t="-107868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78516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dirty="0"/>
                            <a:t>7 bits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7242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integer8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8684" t="-1278689" r="-8618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6641" t="-127868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1001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8AE4ED-7DCD-4A83-A5B8-27496AE0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15</a:t>
            </a:fld>
            <a:endParaRPr lang="en-US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1B44F510-88C3-4079-97F1-84691C5FB132}"/>
              </a:ext>
            </a:extLst>
          </p:cNvPr>
          <p:cNvSpPr/>
          <p:nvPr/>
        </p:nvSpPr>
        <p:spPr>
          <a:xfrm>
            <a:off x="10365450" y="5159682"/>
            <a:ext cx="624840" cy="126661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E1381D0-2C57-41A2-B55E-8F51B80F4BC0}"/>
              </a:ext>
            </a:extLst>
          </p:cNvPr>
          <p:cNvSpPr txBox="1"/>
          <p:nvPr/>
        </p:nvSpPr>
        <p:spPr>
          <a:xfrm>
            <a:off x="338138" y="6355848"/>
            <a:ext cx="5412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Integers are cheap, but their relative precision </a:t>
            </a:r>
            <a:r>
              <a:rPr lang="en-US" sz="1600" i="1" dirty="0"/>
              <a:t>fluctuates</a:t>
            </a:r>
          </a:p>
          <a:p>
            <a:r>
              <a:rPr lang="en-US" sz="1600" dirty="0"/>
              <a:t>Floats are expensive, but their relative precision is </a:t>
            </a:r>
            <a:r>
              <a:rPr lang="en-US" sz="1600" i="1" dirty="0"/>
              <a:t>constant</a:t>
            </a:r>
            <a:endParaRPr lang="en-US" sz="16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C72319C-FCF7-482F-978E-56B79C1CDF96}"/>
              </a:ext>
            </a:extLst>
          </p:cNvPr>
          <p:cNvSpPr txBox="1"/>
          <p:nvPr/>
        </p:nvSpPr>
        <p:spPr>
          <a:xfrm>
            <a:off x="6096000" y="6355847"/>
            <a:ext cx="464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Range problem of integers can be solved by the fixed-point number format</a:t>
            </a:r>
          </a:p>
        </p:txBody>
      </p:sp>
    </p:spTree>
    <p:extLst>
      <p:ext uri="{BB962C8B-B14F-4D97-AF65-F5344CB8AC3E}">
        <p14:creationId xmlns:p14="http://schemas.microsoft.com/office/powerpoint/2010/main" val="19426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Fixed-point number format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Bit-width = Fractional Length + Integer Length + 1 (Sign)</a:t>
                </a:r>
              </a:p>
              <a:p>
                <a:r>
                  <a:rPr lang="en-US" dirty="0"/>
                  <a:t>Approximate real value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by computing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Round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FL</m:t>
                            </m:r>
                          </m:sup>
                        </m:sSup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FL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Representable range: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IL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IL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FL</m:t>
                        </m:r>
                      </m:sup>
                    </m:sSup>
                  </m:oMath>
                </a14:m>
                <a:r>
                  <a:rPr lang="en-US" dirty="0"/>
                  <a:t> with step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FL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44123" y="4587149"/>
            <a:ext cx="2722687" cy="574041"/>
            <a:chOff x="431652" y="3113751"/>
            <a:chExt cx="1422511" cy="299917"/>
          </a:xfrm>
        </p:grpSpPr>
        <p:sp>
          <p:nvSpPr>
            <p:cNvPr id="7" name="Rectangle 6"/>
            <p:cNvSpPr/>
            <p:nvPr/>
          </p:nvSpPr>
          <p:spPr>
            <a:xfrm>
              <a:off x="609599" y="3116523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1652" y="3122234"/>
              <a:ext cx="177947" cy="26543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7546" y="3115599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65211" y="3115599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43158" y="3114675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20604" y="3114675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98551" y="3113751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76216" y="3113751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100211" y="3337380"/>
              <a:ext cx="76351" cy="762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793846" y="4453000"/>
            <a:ext cx="1012100" cy="0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14119" y="4453000"/>
            <a:ext cx="1352691" cy="0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125304" y="5312618"/>
            <a:ext cx="1665477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dirty="0"/>
              <a:t>Bit Width (8)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30734" y="3653729"/>
            <a:ext cx="2098517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dirty="0"/>
              <a:t>Fractional Length (4)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53255" y="5309080"/>
            <a:ext cx="2713555" cy="0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14418" y="3653729"/>
            <a:ext cx="1397033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dirty="0"/>
              <a:t>Integer</a:t>
            </a:r>
          </a:p>
          <a:p>
            <a:r>
              <a:rPr lang="en-US" sz="2133" dirty="0"/>
              <a:t>Length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137614" y="4595739"/>
                <a:ext cx="31084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=42⋅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= 2.625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14" y="4595739"/>
                <a:ext cx="310846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503650" y="4573745"/>
            <a:ext cx="2722687" cy="574041"/>
            <a:chOff x="431652" y="3113751"/>
            <a:chExt cx="1422511" cy="299917"/>
          </a:xfrm>
        </p:grpSpPr>
        <p:sp>
          <p:nvSpPr>
            <p:cNvPr id="25" name="Rectangle 24"/>
            <p:cNvSpPr/>
            <p:nvPr/>
          </p:nvSpPr>
          <p:spPr>
            <a:xfrm>
              <a:off x="609599" y="3116523"/>
              <a:ext cx="177947" cy="266040"/>
            </a:xfrm>
            <a:prstGeom prst="rect">
              <a:avLst/>
            </a:prstGeom>
            <a:pattFill prst="dk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1652" y="3122234"/>
              <a:ext cx="177947" cy="26543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7546" y="3115599"/>
              <a:ext cx="177947" cy="266040"/>
            </a:xfrm>
            <a:prstGeom prst="rect">
              <a:avLst/>
            </a:prstGeom>
            <a:pattFill prst="dk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65211" y="3115599"/>
              <a:ext cx="177947" cy="266040"/>
            </a:xfrm>
            <a:prstGeom prst="rect">
              <a:avLst/>
            </a:prstGeom>
            <a:pattFill prst="dk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43158" y="3114675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20604" y="3114675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98551" y="3113751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676216" y="3113751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931009" y="3337380"/>
              <a:ext cx="76351" cy="762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7524882" y="4439596"/>
            <a:ext cx="1701455" cy="0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355126" y="5282640"/>
            <a:ext cx="148186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dirty="0"/>
              <a:t>BW = 5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924189" y="3983283"/>
            <a:ext cx="1131852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dirty="0"/>
              <a:t>FL = 5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512781" y="5295676"/>
            <a:ext cx="2713555" cy="0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175537" y="4601206"/>
                <a:ext cx="3368148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=11⋅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=0.34375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537" y="4601206"/>
                <a:ext cx="3368148" cy="465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>
            <a:cxnSpLocks/>
          </p:cNvCxnSpPr>
          <p:nvPr/>
        </p:nvCxnSpPr>
        <p:spPr>
          <a:xfrm>
            <a:off x="7524882" y="4240915"/>
            <a:ext cx="388133" cy="0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194455" y="3774089"/>
            <a:ext cx="1131852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dirty="0"/>
              <a:t>IL = -1</a:t>
            </a:r>
          </a:p>
        </p:txBody>
      </p:sp>
      <p:sp>
        <p:nvSpPr>
          <p:cNvPr id="41" name="Tijdelijke aanduiding voor voettekst 10">
            <a:extLst>
              <a:ext uri="{FF2B5EF4-FFF2-40B4-BE49-F238E27FC236}">
                <a16:creationId xmlns:a16="http://schemas.microsoft.com/office/drawing/2014/main" id="{27C87341-C466-4BA2-9401-ED1841CB91EE}"/>
              </a:ext>
            </a:extLst>
          </p:cNvPr>
          <p:cNvSpPr txBox="1">
            <a:spLocks/>
          </p:cNvSpPr>
          <p:nvPr/>
        </p:nvSpPr>
        <p:spPr>
          <a:xfrm>
            <a:off x="338328" y="6492875"/>
            <a:ext cx="11228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Ristretto: A Framework for Empirical Study of Resource-Efficient Inference in Convolutional Neural Networks – </a:t>
            </a:r>
            <a:r>
              <a:rPr lang="en-US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Gysel</a:t>
            </a:r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</a:t>
            </a:r>
            <a:endParaRPr lang="nl-NL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3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36" grpId="0"/>
      <p:bldP spid="37" grpId="0"/>
      <p:bldP spid="40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8A67161-1B8C-4521-8C5A-7032553D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integer-based MAC data path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DC29D9-BEED-4EE7-B911-2ED1B516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DDA6E06-A211-403C-A15D-120973E7C57B}"/>
              </a:ext>
            </a:extLst>
          </p:cNvPr>
          <p:cNvSpPr/>
          <p:nvPr/>
        </p:nvSpPr>
        <p:spPr>
          <a:xfrm>
            <a:off x="2133228" y="2061883"/>
            <a:ext cx="1723972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Inputs</a:t>
            </a:r>
            <a:r>
              <a:rPr lang="nl-NL" sz="2400" dirty="0"/>
              <a:t> I</a:t>
            </a:r>
            <a:endParaRPr lang="en-US" sz="2400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1AD0434-B4E5-41CF-B6A1-9D798870300A}"/>
              </a:ext>
            </a:extLst>
          </p:cNvPr>
          <p:cNvSpPr/>
          <p:nvPr/>
        </p:nvSpPr>
        <p:spPr>
          <a:xfrm>
            <a:off x="2133228" y="2903069"/>
            <a:ext cx="1723972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Weights</a:t>
            </a:r>
            <a:r>
              <a:rPr lang="nl-NL" sz="2400" dirty="0"/>
              <a:t> W</a:t>
            </a:r>
            <a:endParaRPr lang="en-US" sz="2400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AB524F94-69C9-4904-B074-D5DA006CB855}"/>
              </a:ext>
            </a:extLst>
          </p:cNvPr>
          <p:cNvSpPr/>
          <p:nvPr/>
        </p:nvSpPr>
        <p:spPr>
          <a:xfrm>
            <a:off x="4311063" y="2545189"/>
            <a:ext cx="391568" cy="41127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rgbClr val="002060"/>
                </a:solidFill>
              </a:rPr>
              <a:t>X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3A9BD8CA-1558-4FF3-9CE8-FEEF0D28B422}"/>
              </a:ext>
            </a:extLst>
          </p:cNvPr>
          <p:cNvCxnSpPr>
            <a:stCxn id="2" idx="3"/>
            <a:endCxn id="3" idx="1"/>
          </p:cNvCxnSpPr>
          <p:nvPr/>
        </p:nvCxnSpPr>
        <p:spPr>
          <a:xfrm>
            <a:off x="3857199" y="2324849"/>
            <a:ext cx="511208" cy="28056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95E343D-7B19-4118-8BBD-C08EC5AB40F2}"/>
              </a:ext>
            </a:extLst>
          </p:cNvPr>
          <p:cNvCxnSpPr>
            <a:cxnSpLocks/>
            <a:stCxn id="11" idx="3"/>
            <a:endCxn id="3" idx="3"/>
          </p:cNvCxnSpPr>
          <p:nvPr/>
        </p:nvCxnSpPr>
        <p:spPr>
          <a:xfrm flipV="1">
            <a:off x="3857199" y="2896232"/>
            <a:ext cx="511208" cy="26980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al 15">
            <a:extLst>
              <a:ext uri="{FF2B5EF4-FFF2-40B4-BE49-F238E27FC236}">
                <a16:creationId xmlns:a16="http://schemas.microsoft.com/office/drawing/2014/main" id="{A480EF38-11D1-4CD9-815D-E2BFB6C3F472}"/>
              </a:ext>
            </a:extLst>
          </p:cNvPr>
          <p:cNvSpPr/>
          <p:nvPr/>
        </p:nvSpPr>
        <p:spPr>
          <a:xfrm>
            <a:off x="4976555" y="2545188"/>
            <a:ext cx="391568" cy="41127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rgbClr val="002060"/>
                </a:solidFill>
              </a:rPr>
              <a:t>+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F3D6671B-CF11-44CE-8193-E15D3DA84316}"/>
              </a:ext>
            </a:extLst>
          </p:cNvPr>
          <p:cNvCxnSpPr>
            <a:cxnSpLocks/>
            <a:stCxn id="3" idx="6"/>
            <a:endCxn id="16" idx="2"/>
          </p:cNvCxnSpPr>
          <p:nvPr/>
        </p:nvCxnSpPr>
        <p:spPr>
          <a:xfrm flipV="1">
            <a:off x="4702632" y="2750825"/>
            <a:ext cx="273924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>
            <a:extLst>
              <a:ext uri="{FF2B5EF4-FFF2-40B4-BE49-F238E27FC236}">
                <a16:creationId xmlns:a16="http://schemas.microsoft.com/office/drawing/2014/main" id="{B7138E65-BED3-4294-8639-A20EF8A8B63F}"/>
              </a:ext>
            </a:extLst>
          </p:cNvPr>
          <p:cNvSpPr/>
          <p:nvPr/>
        </p:nvSpPr>
        <p:spPr>
          <a:xfrm>
            <a:off x="5652013" y="2487405"/>
            <a:ext cx="1975455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Accumulator</a:t>
            </a:r>
            <a:endParaRPr lang="en-US" sz="2400" dirty="0"/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C1F44BCE-8D3C-4EA9-BB2C-48550A560CC8}"/>
              </a:ext>
            </a:extLst>
          </p:cNvPr>
          <p:cNvCxnSpPr>
            <a:cxnSpLocks/>
            <a:stCxn id="16" idx="6"/>
            <a:endCxn id="20" idx="1"/>
          </p:cNvCxnSpPr>
          <p:nvPr/>
        </p:nvCxnSpPr>
        <p:spPr>
          <a:xfrm flipV="1">
            <a:off x="5368124" y="2750371"/>
            <a:ext cx="283889" cy="4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EB0A137E-58B8-4252-8ADA-DAE18D256C4B}"/>
              </a:ext>
            </a:extLst>
          </p:cNvPr>
          <p:cNvCxnSpPr>
            <a:cxnSpLocks/>
            <a:stCxn id="20" idx="0"/>
            <a:endCxn id="16" idx="0"/>
          </p:cNvCxnSpPr>
          <p:nvPr/>
        </p:nvCxnSpPr>
        <p:spPr>
          <a:xfrm rot="16200000" flipH="1" flipV="1">
            <a:off x="5877150" y="1782596"/>
            <a:ext cx="57781" cy="1467401"/>
          </a:xfrm>
          <a:prstGeom prst="bentConnector3">
            <a:avLst>
              <a:gd name="adj1" fmla="val -527506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00352ADF-42B7-4029-BA6A-31D5D0775F2E}"/>
              </a:ext>
            </a:extLst>
          </p:cNvPr>
          <p:cNvSpPr txBox="1"/>
          <p:nvPr/>
        </p:nvSpPr>
        <p:spPr>
          <a:xfrm>
            <a:off x="5172339" y="1703932"/>
            <a:ext cx="146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002060"/>
                </a:solidFill>
              </a:rPr>
              <a:t>K</a:t>
            </a:r>
            <a:r>
              <a:rPr lang="en-US" sz="2400" dirty="0">
                <a:solidFill>
                  <a:srgbClr val="002060"/>
                </a:solidFill>
              </a:rPr>
              <a:t> times</a:t>
            </a:r>
          </a:p>
        </p:txBody>
      </p: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CF925440-3577-486F-92BC-24A39D379F1E}"/>
              </a:ext>
            </a:extLst>
          </p:cNvPr>
          <p:cNvCxnSpPr>
            <a:cxnSpLocks/>
            <a:stCxn id="20" idx="3"/>
            <a:endCxn id="38" idx="1"/>
          </p:cNvCxnSpPr>
          <p:nvPr/>
        </p:nvCxnSpPr>
        <p:spPr>
          <a:xfrm>
            <a:off x="7627468" y="2750371"/>
            <a:ext cx="358231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22801766-CD4C-4429-9363-0F35F3DF82E0}"/>
                  </a:ext>
                </a:extLst>
              </p:cNvPr>
              <p:cNvSpPr txBox="1"/>
              <p:nvPr/>
            </p:nvSpPr>
            <p:spPr>
              <a:xfrm>
                <a:off x="6309886" y="4020868"/>
                <a:ext cx="4364849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nl-NL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nl-NL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  <m:r>
                        <a:rPr lang="nl-NL" sz="2400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22801766-CD4C-4429-9363-0F35F3DF8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886" y="4020868"/>
                <a:ext cx="4364849" cy="385555"/>
              </a:xfrm>
              <a:prstGeom prst="rect">
                <a:avLst/>
              </a:prstGeom>
              <a:blipFill>
                <a:blip r:embed="rId2"/>
                <a:stretch>
                  <a:fillRect l="-237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11FD7FE0-B948-4F81-B5AB-3C92A1E95EDA}"/>
                  </a:ext>
                </a:extLst>
              </p:cNvPr>
              <p:cNvSpPr txBox="1"/>
              <p:nvPr/>
            </p:nvSpPr>
            <p:spPr>
              <a:xfrm>
                <a:off x="961391" y="4483435"/>
                <a:ext cx="3610023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867" dirty="0" err="1">
                    <a:solidFill>
                      <a:srgbClr val="002060"/>
                    </a:solidFill>
                  </a:rPr>
                  <a:t>Operands</a:t>
                </a:r>
                <a:r>
                  <a:rPr lang="nl-NL" sz="1867" dirty="0">
                    <a:solidFill>
                      <a:srgbClr val="002060"/>
                    </a:solidFill>
                  </a:rPr>
                  <a:t>’ </a:t>
                </a:r>
                <a:r>
                  <a:rPr lang="nl-NL" sz="1867" dirty="0" err="1">
                    <a:solidFill>
                      <a:srgbClr val="002060"/>
                    </a:solidFill>
                  </a:rPr>
                  <a:t>width</a:t>
                </a:r>
                <a:r>
                  <a:rPr lang="nl-NL" sz="1867" dirty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67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867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𝐵𝑊</m:t>
                        </m:r>
                      </m:e>
                      <m:sub>
                        <m:r>
                          <a:rPr lang="nl-NL" sz="1867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nl-NL" sz="1867" dirty="0">
                    <a:solidFill>
                      <a:srgbClr val="002060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67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867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𝐵𝑊</m:t>
                        </m:r>
                      </m:e>
                      <m:sub>
                        <m:r>
                          <a:rPr lang="nl-NL" sz="1867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sz="1867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11FD7FE0-B948-4F81-B5AB-3C92A1E9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91" y="4483435"/>
                <a:ext cx="3610023" cy="379656"/>
              </a:xfrm>
              <a:prstGeom prst="rect">
                <a:avLst/>
              </a:prstGeom>
              <a:blipFill>
                <a:blip r:embed="rId3"/>
                <a:stretch>
                  <a:fillRect l="-1520" t="-6349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28C1DCA9-3ACF-468A-B1F1-0F8BCC1271B5}"/>
                  </a:ext>
                </a:extLst>
              </p:cNvPr>
              <p:cNvSpPr txBox="1"/>
              <p:nvPr/>
            </p:nvSpPr>
            <p:spPr>
              <a:xfrm>
                <a:off x="961391" y="4893805"/>
                <a:ext cx="3852192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867" dirty="0">
                    <a:solidFill>
                      <a:srgbClr val="002060"/>
                    </a:solidFill>
                  </a:rPr>
                  <a:t>Product’s </a:t>
                </a:r>
                <a:r>
                  <a:rPr lang="nl-NL" sz="1867" dirty="0" err="1">
                    <a:solidFill>
                      <a:srgbClr val="002060"/>
                    </a:solidFill>
                  </a:rPr>
                  <a:t>width</a:t>
                </a:r>
                <a:r>
                  <a:rPr lang="nl-NL" sz="1867" dirty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67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867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𝐵𝑊</m:t>
                        </m:r>
                      </m:e>
                      <m:sub>
                        <m:r>
                          <a:rPr lang="nl-NL" sz="1867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nl-NL" sz="1867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NL" sz="1867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867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𝐵𝑊</m:t>
                        </m:r>
                      </m:e>
                      <m:sub>
                        <m:r>
                          <a:rPr lang="nl-NL" sz="1867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nl-NL" sz="1867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nl-NL" sz="1867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867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nl-NL" sz="1867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1867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28C1DCA9-3ACF-468A-B1F1-0F8BCC127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91" y="4893805"/>
                <a:ext cx="3852192" cy="379656"/>
              </a:xfrm>
              <a:prstGeom prst="rect">
                <a:avLst/>
              </a:prstGeom>
              <a:blipFill>
                <a:blip r:embed="rId4"/>
                <a:stretch>
                  <a:fillRect l="-1424" t="-8065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1020DF51-C8D7-4BA1-BE8C-056A8527F45F}"/>
                  </a:ext>
                </a:extLst>
              </p:cNvPr>
              <p:cNvSpPr txBox="1"/>
              <p:nvPr/>
            </p:nvSpPr>
            <p:spPr>
              <a:xfrm>
                <a:off x="961391" y="5304174"/>
                <a:ext cx="5531979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867" dirty="0" err="1">
                    <a:solidFill>
                      <a:srgbClr val="002060"/>
                    </a:solidFill>
                  </a:rPr>
                  <a:t>Accumulation</a:t>
                </a:r>
                <a:r>
                  <a:rPr lang="nl-NL" sz="1867" dirty="0">
                    <a:solidFill>
                      <a:srgbClr val="002060"/>
                    </a:solidFill>
                  </a:rPr>
                  <a:t> </a:t>
                </a:r>
                <a:r>
                  <a:rPr lang="nl-NL" sz="1867" dirty="0" err="1">
                    <a:solidFill>
                      <a:srgbClr val="002060"/>
                    </a:solidFill>
                  </a:rPr>
                  <a:t>width</a:t>
                </a:r>
                <a:r>
                  <a:rPr lang="nl-NL" sz="1867" dirty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1867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1867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867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𝐵𝑊</m:t>
                            </m:r>
                          </m:e>
                          <m:sub>
                            <m:r>
                              <a:rPr lang="nl-NL" sz="1867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nl-NL" sz="1867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nl-NL" sz="1867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867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𝐵𝑊</m:t>
                            </m:r>
                          </m:e>
                          <m:sub>
                            <m:r>
                              <a:rPr lang="nl-NL" sz="1867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nl-NL" sz="1867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d>
                    <m:r>
                      <a:rPr lang="nl-NL" sz="1867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nl-NL" sz="1867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1867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nl-NL" sz="1867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l-NL" sz="1867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l-NL" sz="1867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nl-NL" sz="1867" dirty="0">
                    <a:solidFill>
                      <a:srgbClr val="002060"/>
                    </a:solidFill>
                  </a:rPr>
                  <a:t> </a:t>
                </a:r>
                <a:endParaRPr lang="en-US" sz="1867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1020DF51-C8D7-4BA1-BE8C-056A8527F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91" y="5304174"/>
                <a:ext cx="5531979" cy="379656"/>
              </a:xfrm>
              <a:prstGeom prst="rect">
                <a:avLst/>
              </a:prstGeom>
              <a:blipFill>
                <a:blip r:embed="rId5"/>
                <a:stretch>
                  <a:fillRect l="-992" t="-8065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ijl: vijfhoek 37">
            <a:extLst>
              <a:ext uri="{FF2B5EF4-FFF2-40B4-BE49-F238E27FC236}">
                <a16:creationId xmlns:a16="http://schemas.microsoft.com/office/drawing/2014/main" id="{A27B34DE-02AA-4FD8-A5B7-C54D6B06A9ED}"/>
              </a:ext>
            </a:extLst>
          </p:cNvPr>
          <p:cNvSpPr/>
          <p:nvPr/>
        </p:nvSpPr>
        <p:spPr>
          <a:xfrm>
            <a:off x="7985699" y="2487405"/>
            <a:ext cx="1808814" cy="525931"/>
          </a:xfrm>
          <a:prstGeom prst="homePlat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>
                <a:solidFill>
                  <a:srgbClr val="002060"/>
                </a:solidFill>
              </a:rPr>
              <a:t>Requantize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9" name="Rechteraccolade 38">
            <a:extLst>
              <a:ext uri="{FF2B5EF4-FFF2-40B4-BE49-F238E27FC236}">
                <a16:creationId xmlns:a16="http://schemas.microsoft.com/office/drawing/2014/main" id="{68DC73A1-E9CA-44F4-9E59-A5CF1CE334BF}"/>
              </a:ext>
            </a:extLst>
          </p:cNvPr>
          <p:cNvSpPr/>
          <p:nvPr/>
        </p:nvSpPr>
        <p:spPr>
          <a:xfrm rot="5400000">
            <a:off x="6430726" y="4484596"/>
            <a:ext cx="99708" cy="2781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Rechteraccolade 39">
            <a:extLst>
              <a:ext uri="{FF2B5EF4-FFF2-40B4-BE49-F238E27FC236}">
                <a16:creationId xmlns:a16="http://schemas.microsoft.com/office/drawing/2014/main" id="{BFD26918-87C9-4FD2-924A-3B99E21C5F84}"/>
              </a:ext>
            </a:extLst>
          </p:cNvPr>
          <p:cNvSpPr/>
          <p:nvPr/>
        </p:nvSpPr>
        <p:spPr>
          <a:xfrm rot="5400000">
            <a:off x="6773180" y="4597870"/>
            <a:ext cx="152643" cy="10080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Rechteraccolade 40">
            <a:extLst>
              <a:ext uri="{FF2B5EF4-FFF2-40B4-BE49-F238E27FC236}">
                <a16:creationId xmlns:a16="http://schemas.microsoft.com/office/drawing/2014/main" id="{4DB4B17E-74BF-4B49-BA6E-4CE8C54E1676}"/>
              </a:ext>
            </a:extLst>
          </p:cNvPr>
          <p:cNvSpPr/>
          <p:nvPr/>
        </p:nvSpPr>
        <p:spPr>
          <a:xfrm rot="5400000">
            <a:off x="8339449" y="3454501"/>
            <a:ext cx="152643" cy="41405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DD8E9B68-96C7-438A-888B-431B7FD416B6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9794513" y="2750371"/>
            <a:ext cx="314687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raccolade 47">
            <a:extLst>
              <a:ext uri="{FF2B5EF4-FFF2-40B4-BE49-F238E27FC236}">
                <a16:creationId xmlns:a16="http://schemas.microsoft.com/office/drawing/2014/main" id="{4F5B30E1-6723-4A60-965F-17BD1C162DC2}"/>
              </a:ext>
            </a:extLst>
          </p:cNvPr>
          <p:cNvSpPr/>
          <p:nvPr/>
        </p:nvSpPr>
        <p:spPr>
          <a:xfrm rot="5400000">
            <a:off x="6792131" y="4446983"/>
            <a:ext cx="99709" cy="3503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5E637AA-9EEB-4F0F-9847-4EC4263B5B60}"/>
              </a:ext>
            </a:extLst>
          </p:cNvPr>
          <p:cNvSpPr txBox="1"/>
          <p:nvPr/>
        </p:nvSpPr>
        <p:spPr>
          <a:xfrm>
            <a:off x="961391" y="5666189"/>
            <a:ext cx="736971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002060"/>
                </a:solidFill>
              </a:rPr>
              <a:t>Input/output precision between layers is aligned using a scale (</a:t>
            </a:r>
            <a:r>
              <a:rPr lang="en-US" sz="1867" dirty="0" err="1">
                <a:solidFill>
                  <a:srgbClr val="002060"/>
                </a:solidFill>
              </a:rPr>
              <a:t>requantize</a:t>
            </a:r>
            <a:r>
              <a:rPr lang="en-US" sz="1867" dirty="0">
                <a:solidFill>
                  <a:srgbClr val="002060"/>
                </a:solidFill>
              </a:rPr>
              <a:t>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B5AB3627-FA1B-4FED-9215-32880CBD2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* Note: ‘– 1’ only valid if integer min x min case is ignored.</a:t>
            </a:r>
          </a:p>
        </p:txBody>
      </p:sp>
    </p:spTree>
    <p:extLst>
      <p:ext uri="{BB962C8B-B14F-4D97-AF65-F5344CB8AC3E}">
        <p14:creationId xmlns:p14="http://schemas.microsoft.com/office/powerpoint/2010/main" val="143387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9" grpId="0" animBg="1"/>
      <p:bldP spid="40" grpId="0" animBg="1"/>
      <p:bldP spid="41" grpId="0" animBg="1"/>
      <p:bldP spid="48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23A80-FD22-42AA-9C42-25EEC03E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/>
          <a:lstStyle/>
          <a:p>
            <a:r>
              <a:rPr lang="nl-NL" dirty="0" err="1"/>
              <a:t>Overview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0DEDAB-3186-4F40-AA31-022F02E0A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271016"/>
            <a:ext cx="11521440" cy="50383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quantization</a:t>
            </a:r>
            <a:r>
              <a:rPr lang="nl-NL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Basics of </a:t>
            </a:r>
            <a:r>
              <a:rPr lang="nl-NL" dirty="0" err="1"/>
              <a:t>quantization</a:t>
            </a:r>
            <a:endParaRPr lang="nl-NL" dirty="0"/>
          </a:p>
          <a:p>
            <a:pPr marL="784225" lvl="1" indent="-514350"/>
            <a:r>
              <a:rPr lang="nl-NL" dirty="0" err="1"/>
              <a:t>Quantize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data format?</a:t>
            </a:r>
          </a:p>
          <a:p>
            <a:pPr marL="784225" lvl="1" indent="-514350"/>
            <a:r>
              <a:rPr lang="nl-NL" b="1" dirty="0"/>
              <a:t>How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quantize</a:t>
            </a:r>
            <a:r>
              <a:rPr lang="nl-NL" b="1" dirty="0"/>
              <a:t>?</a:t>
            </a:r>
          </a:p>
          <a:p>
            <a:pPr marL="784225" lvl="1" indent="-514350"/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quantize</a:t>
            </a:r>
            <a:r>
              <a:rPr lang="nl-NL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Advanced </a:t>
            </a:r>
            <a:r>
              <a:rPr lang="nl-NL" dirty="0" err="1"/>
              <a:t>quantization</a:t>
            </a:r>
            <a:r>
              <a:rPr lang="nl-NL" dirty="0"/>
              <a:t> topics</a:t>
            </a:r>
          </a:p>
          <a:p>
            <a:pPr marL="784225" lvl="1" indent="-51435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CB83ED-EFA9-4E13-BF5A-6172F018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56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52C84-54A4-421B-BAEF-9DDD6814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quantize</a:t>
            </a:r>
            <a:r>
              <a:rPr lang="nl-NL" dirty="0"/>
              <a:t>?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DB9B3E-F7B9-4072-8670-DE5F724D3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582060DB-0534-4B22-8EC0-89685C4F3A40}"/>
              </a:ext>
            </a:extLst>
          </p:cNvPr>
          <p:cNvGrpSpPr/>
          <p:nvPr/>
        </p:nvGrpSpPr>
        <p:grpSpPr>
          <a:xfrm>
            <a:off x="6389830" y="88964"/>
            <a:ext cx="5129644" cy="2436982"/>
            <a:chOff x="2849620" y="1322263"/>
            <a:chExt cx="7245564" cy="3442210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0BD08C3-3493-4182-A5D9-ECF297816842}"/>
                </a:ext>
              </a:extLst>
            </p:cNvPr>
            <p:cNvSpPr/>
            <p:nvPr/>
          </p:nvSpPr>
          <p:spPr>
            <a:xfrm>
              <a:off x="3980257" y="1322263"/>
              <a:ext cx="3666335" cy="488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1200" dirty="0" err="1"/>
                <a:t>Efficient</a:t>
              </a:r>
              <a:r>
                <a:rPr lang="nl-NL" sz="1200" dirty="0"/>
                <a:t> </a:t>
              </a:r>
              <a:r>
                <a:rPr lang="nl-NL" sz="1200" dirty="0" err="1"/>
                <a:t>Deep</a:t>
              </a:r>
              <a:r>
                <a:rPr lang="nl-NL" sz="1200" dirty="0"/>
                <a:t> Learning </a:t>
              </a:r>
              <a:r>
                <a:rPr lang="nl-NL" sz="1200" dirty="0" err="1"/>
                <a:t>Methods</a:t>
              </a:r>
              <a:endParaRPr lang="en-US" sz="1200" dirty="0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1CD44DEC-0664-4A9D-AF87-B6BB66442586}"/>
                </a:ext>
              </a:extLst>
            </p:cNvPr>
            <p:cNvSpPr/>
            <p:nvPr/>
          </p:nvSpPr>
          <p:spPr>
            <a:xfrm>
              <a:off x="2849620" y="2491423"/>
              <a:ext cx="2344506" cy="4445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1200" dirty="0"/>
                <a:t>Model </a:t>
              </a:r>
              <a:r>
                <a:rPr lang="nl-NL" sz="1200" dirty="0" err="1"/>
                <a:t>compression</a:t>
              </a:r>
              <a:endParaRPr lang="en-US" sz="1200" dirty="0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3CF237C-4199-4283-9FC9-D84500FBB4EE}"/>
                </a:ext>
              </a:extLst>
            </p:cNvPr>
            <p:cNvSpPr/>
            <p:nvPr/>
          </p:nvSpPr>
          <p:spPr>
            <a:xfrm>
              <a:off x="6366378" y="2492153"/>
              <a:ext cx="2344505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1200" dirty="0"/>
                <a:t>Code </a:t>
              </a:r>
              <a:r>
                <a:rPr lang="nl-NL" sz="1200" dirty="0" err="1"/>
                <a:t>transformation</a:t>
              </a:r>
              <a:endParaRPr lang="en-US" sz="1200" dirty="0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33DDC0C5-35F1-455E-BDBF-33DC0138CDBA}"/>
                </a:ext>
              </a:extLst>
            </p:cNvPr>
            <p:cNvSpPr/>
            <p:nvPr/>
          </p:nvSpPr>
          <p:spPr>
            <a:xfrm>
              <a:off x="4218022" y="3218249"/>
              <a:ext cx="2344505" cy="4445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1200" dirty="0" err="1"/>
                <a:t>Pruning</a:t>
              </a:r>
              <a:endParaRPr lang="en-US" sz="1200" dirty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A1E2B144-53ED-4408-B7ED-4564CCC4C0A3}"/>
                </a:ext>
              </a:extLst>
            </p:cNvPr>
            <p:cNvSpPr/>
            <p:nvPr/>
          </p:nvSpPr>
          <p:spPr>
            <a:xfrm>
              <a:off x="4218022" y="3766307"/>
              <a:ext cx="2344505" cy="4445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1200" dirty="0" err="1"/>
                <a:t>Quantization</a:t>
              </a:r>
              <a:endParaRPr lang="en-US" sz="1200" dirty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396FF7C-6182-400E-AED6-603387146297}"/>
                </a:ext>
              </a:extLst>
            </p:cNvPr>
            <p:cNvSpPr/>
            <p:nvPr/>
          </p:nvSpPr>
          <p:spPr>
            <a:xfrm>
              <a:off x="4218022" y="4319972"/>
              <a:ext cx="2344505" cy="4445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1200" dirty="0"/>
                <a:t>Compact model</a:t>
              </a:r>
              <a:endParaRPr lang="en-US" sz="1200" dirty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2F5BE73-840B-4CA5-AAD7-7BCD23ECD115}"/>
                </a:ext>
              </a:extLst>
            </p:cNvPr>
            <p:cNvSpPr/>
            <p:nvPr/>
          </p:nvSpPr>
          <p:spPr>
            <a:xfrm>
              <a:off x="7750679" y="3218249"/>
              <a:ext cx="2344505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1200" dirty="0"/>
                <a:t>Loop </a:t>
              </a:r>
              <a:r>
                <a:rPr lang="nl-NL" sz="1200" dirty="0" err="1"/>
                <a:t>tiling</a:t>
              </a:r>
              <a:endParaRPr lang="en-US" sz="1200" dirty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ACB9AC3-E278-4758-BB88-CBA8D54F3F8D}"/>
                </a:ext>
              </a:extLst>
            </p:cNvPr>
            <p:cNvSpPr/>
            <p:nvPr/>
          </p:nvSpPr>
          <p:spPr>
            <a:xfrm>
              <a:off x="7750679" y="3766307"/>
              <a:ext cx="2344505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1200" dirty="0"/>
                <a:t>Loop </a:t>
              </a:r>
              <a:r>
                <a:rPr lang="nl-NL" sz="1200" dirty="0" err="1"/>
                <a:t>unrolling</a:t>
              </a:r>
              <a:endParaRPr lang="en-US" sz="1200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A81B35C6-F5C8-43EF-B256-AE7BDF9BD8F0}"/>
                </a:ext>
              </a:extLst>
            </p:cNvPr>
            <p:cNvSpPr/>
            <p:nvPr/>
          </p:nvSpPr>
          <p:spPr>
            <a:xfrm>
              <a:off x="7750679" y="4319973"/>
              <a:ext cx="2344505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1200" dirty="0"/>
                <a:t>Operator </a:t>
              </a:r>
              <a:r>
                <a:rPr lang="nl-NL" sz="1200" dirty="0" err="1"/>
                <a:t>fusion</a:t>
              </a:r>
              <a:endParaRPr lang="en-US" sz="1200" dirty="0"/>
            </a:p>
          </p:txBody>
        </p:sp>
        <p:cxnSp>
          <p:nvCxnSpPr>
            <p:cNvPr id="15" name="Verbindingslijn: gebogen 14">
              <a:extLst>
                <a:ext uri="{FF2B5EF4-FFF2-40B4-BE49-F238E27FC236}">
                  <a16:creationId xmlns:a16="http://schemas.microsoft.com/office/drawing/2014/main" id="{E9B76C3D-7B22-49E5-AF91-1062DD83C9E5}"/>
                </a:ext>
              </a:extLst>
            </p:cNvPr>
            <p:cNvCxnSpPr>
              <a:cxnSpLocks/>
              <a:stCxn id="8" idx="2"/>
              <a:endCxn id="14" idx="1"/>
            </p:cNvCxnSpPr>
            <p:nvPr/>
          </p:nvCxnSpPr>
          <p:spPr>
            <a:xfrm rot="16200000" flipH="1">
              <a:off x="6841869" y="3633414"/>
              <a:ext cx="1605570" cy="21204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Verbindingslijn: gebogen 15">
              <a:extLst>
                <a:ext uri="{FF2B5EF4-FFF2-40B4-BE49-F238E27FC236}">
                  <a16:creationId xmlns:a16="http://schemas.microsoft.com/office/drawing/2014/main" id="{C8E5A6D2-E37A-4599-929C-2AD735FB6408}"/>
                </a:ext>
              </a:extLst>
            </p:cNvPr>
            <p:cNvCxnSpPr>
              <a:cxnSpLocks/>
              <a:stCxn id="8" idx="2"/>
              <a:endCxn id="13" idx="1"/>
            </p:cNvCxnSpPr>
            <p:nvPr/>
          </p:nvCxnSpPr>
          <p:spPr>
            <a:xfrm rot="16200000" flipH="1">
              <a:off x="7118703" y="3356581"/>
              <a:ext cx="1051905" cy="21204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Verbindingslijn: gebogen 16">
              <a:extLst>
                <a:ext uri="{FF2B5EF4-FFF2-40B4-BE49-F238E27FC236}">
                  <a16:creationId xmlns:a16="http://schemas.microsoft.com/office/drawing/2014/main" id="{5C0421C2-2440-4AD9-8C21-4464A55E868A}"/>
                </a:ext>
              </a:extLst>
            </p:cNvPr>
            <p:cNvCxnSpPr>
              <a:cxnSpLocks/>
              <a:stCxn id="8" idx="2"/>
              <a:endCxn id="12" idx="1"/>
            </p:cNvCxnSpPr>
            <p:nvPr/>
          </p:nvCxnSpPr>
          <p:spPr>
            <a:xfrm rot="16200000" flipH="1">
              <a:off x="7392732" y="3082552"/>
              <a:ext cx="503846" cy="21204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Verbindingslijn: gebogen 17">
              <a:extLst>
                <a:ext uri="{FF2B5EF4-FFF2-40B4-BE49-F238E27FC236}">
                  <a16:creationId xmlns:a16="http://schemas.microsoft.com/office/drawing/2014/main" id="{DAF88304-893A-44B2-AD2E-032872872247}"/>
                </a:ext>
              </a:extLst>
            </p:cNvPr>
            <p:cNvCxnSpPr>
              <a:cxnSpLocks/>
              <a:stCxn id="7" idx="2"/>
              <a:endCxn id="9" idx="1"/>
            </p:cNvCxnSpPr>
            <p:nvPr/>
          </p:nvCxnSpPr>
          <p:spPr>
            <a:xfrm rot="16200000" flipH="1">
              <a:off x="3867660" y="3090136"/>
              <a:ext cx="504576" cy="19614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Verbindingslijn: gebogen 18">
              <a:extLst>
                <a:ext uri="{FF2B5EF4-FFF2-40B4-BE49-F238E27FC236}">
                  <a16:creationId xmlns:a16="http://schemas.microsoft.com/office/drawing/2014/main" id="{D501A813-FCFF-4B03-B629-4CBA60A7F831}"/>
                </a:ext>
              </a:extLst>
            </p:cNvPr>
            <p:cNvCxnSpPr>
              <a:cxnSpLocks/>
              <a:stCxn id="7" idx="2"/>
              <a:endCxn id="10" idx="1"/>
            </p:cNvCxnSpPr>
            <p:nvPr/>
          </p:nvCxnSpPr>
          <p:spPr>
            <a:xfrm rot="16200000" flipH="1">
              <a:off x="3593630" y="3364166"/>
              <a:ext cx="1052635" cy="19614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Verbindingslijn: gebogen 19">
              <a:extLst>
                <a:ext uri="{FF2B5EF4-FFF2-40B4-BE49-F238E27FC236}">
                  <a16:creationId xmlns:a16="http://schemas.microsoft.com/office/drawing/2014/main" id="{F07F3693-3107-4F2A-8CB1-79F78E74B749}"/>
                </a:ext>
              </a:extLst>
            </p:cNvPr>
            <p:cNvCxnSpPr>
              <a:cxnSpLocks/>
              <a:stCxn id="7" idx="2"/>
              <a:endCxn id="11" idx="1"/>
            </p:cNvCxnSpPr>
            <p:nvPr/>
          </p:nvCxnSpPr>
          <p:spPr>
            <a:xfrm rot="16200000" flipH="1">
              <a:off x="3316798" y="3640998"/>
              <a:ext cx="1606300" cy="19614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Verbindingslijn: gebogen 20">
              <a:extLst>
                <a:ext uri="{FF2B5EF4-FFF2-40B4-BE49-F238E27FC236}">
                  <a16:creationId xmlns:a16="http://schemas.microsoft.com/office/drawing/2014/main" id="{57F07842-AFF3-452B-8EDE-5DA41444F745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rot="5400000">
              <a:off x="4577544" y="1255542"/>
              <a:ext cx="680210" cy="179155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Verbindingslijn: gebogen 21">
              <a:extLst>
                <a:ext uri="{FF2B5EF4-FFF2-40B4-BE49-F238E27FC236}">
                  <a16:creationId xmlns:a16="http://schemas.microsoft.com/office/drawing/2014/main" id="{200521D4-485B-4BC6-A48A-D975BC024F4D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 rot="16200000" flipH="1">
              <a:off x="6335557" y="1289078"/>
              <a:ext cx="680940" cy="172520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echthoek 25">
            <a:extLst>
              <a:ext uri="{FF2B5EF4-FFF2-40B4-BE49-F238E27FC236}">
                <a16:creationId xmlns:a16="http://schemas.microsoft.com/office/drawing/2014/main" id="{D93D721B-05BA-465A-9928-B1C60A196E88}"/>
              </a:ext>
            </a:extLst>
          </p:cNvPr>
          <p:cNvSpPr/>
          <p:nvPr/>
        </p:nvSpPr>
        <p:spPr>
          <a:xfrm>
            <a:off x="485572" y="2298540"/>
            <a:ext cx="2670864" cy="444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Linear</a:t>
            </a:r>
            <a:r>
              <a:rPr lang="nl-NL" dirty="0"/>
              <a:t> (uniform)</a:t>
            </a:r>
            <a:endParaRPr lang="en-US" dirty="0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9AA37985-2BFC-4EAA-AD47-22276BD7A757}"/>
              </a:ext>
            </a:extLst>
          </p:cNvPr>
          <p:cNvSpPr/>
          <p:nvPr/>
        </p:nvSpPr>
        <p:spPr>
          <a:xfrm>
            <a:off x="485572" y="3985390"/>
            <a:ext cx="2670864" cy="444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Non-</a:t>
            </a:r>
            <a:r>
              <a:rPr lang="nl-NL" dirty="0" err="1"/>
              <a:t>linear</a:t>
            </a:r>
            <a:r>
              <a:rPr lang="nl-NL" dirty="0"/>
              <a:t> (non-uniform)</a:t>
            </a:r>
            <a:endParaRPr lang="en-US" dirty="0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DA37E888-1CF9-476D-A019-4491CBC3BDCC}"/>
              </a:ext>
            </a:extLst>
          </p:cNvPr>
          <p:cNvSpPr/>
          <p:nvPr/>
        </p:nvSpPr>
        <p:spPr>
          <a:xfrm>
            <a:off x="485572" y="5672241"/>
            <a:ext cx="2670864" cy="444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Codebook</a:t>
            </a:r>
            <a:r>
              <a:rPr lang="nl-NL" dirty="0"/>
              <a:t> </a:t>
            </a:r>
            <a:r>
              <a:rPr lang="nl-NL" dirty="0" err="1"/>
              <a:t>quantization</a:t>
            </a:r>
            <a:endParaRPr lang="en-US" dirty="0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F1337FE6-BDBE-4479-91AA-9005F97331BA}"/>
              </a:ext>
            </a:extLst>
          </p:cNvPr>
          <p:cNvSpPr/>
          <p:nvPr/>
        </p:nvSpPr>
        <p:spPr>
          <a:xfrm>
            <a:off x="2060344" y="4581449"/>
            <a:ext cx="2192184" cy="3648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/>
              <a:t>Power-of-</a:t>
            </a:r>
            <a:r>
              <a:rPr lang="nl-NL" sz="1400" dirty="0" err="1"/>
              <a:t>two</a:t>
            </a:r>
            <a:endParaRPr lang="en-US" sz="1400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2BEF5F57-B0CB-47B7-BA5D-D3F27F7A583A}"/>
              </a:ext>
            </a:extLst>
          </p:cNvPr>
          <p:cNvSpPr/>
          <p:nvPr/>
        </p:nvSpPr>
        <p:spPr>
          <a:xfrm>
            <a:off x="2060344" y="5153947"/>
            <a:ext cx="2192184" cy="3648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err="1"/>
              <a:t>Logarithmic</a:t>
            </a:r>
            <a:endParaRPr lang="en-US" sz="1400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1DDA28A3-3551-4776-981A-92691CA8F235}"/>
              </a:ext>
            </a:extLst>
          </p:cNvPr>
          <p:cNvSpPr/>
          <p:nvPr/>
        </p:nvSpPr>
        <p:spPr>
          <a:xfrm>
            <a:off x="2060344" y="2894598"/>
            <a:ext cx="2192184" cy="3648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err="1"/>
              <a:t>Symmetric</a:t>
            </a:r>
            <a:r>
              <a:rPr lang="nl-NL" sz="1400" dirty="0"/>
              <a:t>/</a:t>
            </a:r>
            <a:r>
              <a:rPr lang="nl-NL" sz="1400" dirty="0" err="1"/>
              <a:t>asymmetric</a:t>
            </a:r>
            <a:endParaRPr lang="en-US" sz="1400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EA1A77EF-DE95-4342-B80B-BE81DE0466DD}"/>
              </a:ext>
            </a:extLst>
          </p:cNvPr>
          <p:cNvSpPr/>
          <p:nvPr/>
        </p:nvSpPr>
        <p:spPr>
          <a:xfrm>
            <a:off x="2060344" y="3468995"/>
            <a:ext cx="2192184" cy="3648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/>
              <a:t>Per-tensor/per-</a:t>
            </a:r>
            <a:r>
              <a:rPr lang="nl-NL" sz="1400" dirty="0" err="1"/>
              <a:t>channel</a:t>
            </a:r>
            <a:endParaRPr lang="en-US" sz="1400" dirty="0"/>
          </a:p>
        </p:txBody>
      </p:sp>
      <p:cxnSp>
        <p:nvCxnSpPr>
          <p:cNvPr id="36" name="Verbindingslijn: gebogen 35">
            <a:extLst>
              <a:ext uri="{FF2B5EF4-FFF2-40B4-BE49-F238E27FC236}">
                <a16:creationId xmlns:a16="http://schemas.microsoft.com/office/drawing/2014/main" id="{30A1D484-1A8F-4887-8B39-2443CC67270E}"/>
              </a:ext>
            </a:extLst>
          </p:cNvPr>
          <p:cNvCxnSpPr>
            <a:cxnSpLocks/>
            <a:stCxn id="26" idx="2"/>
            <a:endCxn id="31" idx="1"/>
          </p:cNvCxnSpPr>
          <p:nvPr/>
        </p:nvCxnSpPr>
        <p:spPr>
          <a:xfrm rot="16200000" flipH="1">
            <a:off x="1773686" y="2790358"/>
            <a:ext cx="333976" cy="2393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Verbindingslijn: gebogen 38">
            <a:extLst>
              <a:ext uri="{FF2B5EF4-FFF2-40B4-BE49-F238E27FC236}">
                <a16:creationId xmlns:a16="http://schemas.microsoft.com/office/drawing/2014/main" id="{EF5E7D94-DC4F-40E3-A269-6EFEEFCB71E2}"/>
              </a:ext>
            </a:extLst>
          </p:cNvPr>
          <p:cNvCxnSpPr>
            <a:cxnSpLocks/>
            <a:stCxn id="26" idx="2"/>
            <a:endCxn id="32" idx="1"/>
          </p:cNvCxnSpPr>
          <p:nvPr/>
        </p:nvCxnSpPr>
        <p:spPr>
          <a:xfrm rot="16200000" flipH="1">
            <a:off x="1486488" y="3077556"/>
            <a:ext cx="908373" cy="2393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Verbindingslijn: gebogen 41">
            <a:extLst>
              <a:ext uri="{FF2B5EF4-FFF2-40B4-BE49-F238E27FC236}">
                <a16:creationId xmlns:a16="http://schemas.microsoft.com/office/drawing/2014/main" id="{FF17F6C7-AF90-46B6-AD48-0FCDB41C40E5}"/>
              </a:ext>
            </a:extLst>
          </p:cNvPr>
          <p:cNvCxnSpPr>
            <a:cxnSpLocks/>
            <a:stCxn id="27" idx="2"/>
            <a:endCxn id="29" idx="1"/>
          </p:cNvCxnSpPr>
          <p:nvPr/>
        </p:nvCxnSpPr>
        <p:spPr>
          <a:xfrm rot="16200000" flipH="1">
            <a:off x="1773686" y="4477208"/>
            <a:ext cx="333977" cy="2393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Verbindingslijn: gebogen 44">
            <a:extLst>
              <a:ext uri="{FF2B5EF4-FFF2-40B4-BE49-F238E27FC236}">
                <a16:creationId xmlns:a16="http://schemas.microsoft.com/office/drawing/2014/main" id="{38DF2011-D901-49A8-877A-DDFBFD89508E}"/>
              </a:ext>
            </a:extLst>
          </p:cNvPr>
          <p:cNvCxnSpPr>
            <a:cxnSpLocks/>
            <a:stCxn id="27" idx="2"/>
            <a:endCxn id="30" idx="1"/>
          </p:cNvCxnSpPr>
          <p:nvPr/>
        </p:nvCxnSpPr>
        <p:spPr>
          <a:xfrm rot="16200000" flipH="1">
            <a:off x="1487437" y="4763457"/>
            <a:ext cx="906475" cy="2393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Verbindingslijn: gebogen 51">
            <a:extLst>
              <a:ext uri="{FF2B5EF4-FFF2-40B4-BE49-F238E27FC236}">
                <a16:creationId xmlns:a16="http://schemas.microsoft.com/office/drawing/2014/main" id="{70A2F5AB-9D8E-44C5-9D60-DB8FBFB53864}"/>
              </a:ext>
            </a:extLst>
          </p:cNvPr>
          <p:cNvCxnSpPr>
            <a:cxnSpLocks/>
            <a:stCxn id="10" idx="1"/>
            <a:endCxn id="55" idx="0"/>
          </p:cNvCxnSpPr>
          <p:nvPr/>
        </p:nvCxnSpPr>
        <p:spPr>
          <a:xfrm rot="10800000" flipV="1">
            <a:off x="2384192" y="1976621"/>
            <a:ext cx="4974426" cy="12104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hthoek 54">
            <a:extLst>
              <a:ext uri="{FF2B5EF4-FFF2-40B4-BE49-F238E27FC236}">
                <a16:creationId xmlns:a16="http://schemas.microsoft.com/office/drawing/2014/main" id="{8384D8AA-BE0C-426F-848E-E20A90EF2B76}"/>
              </a:ext>
            </a:extLst>
          </p:cNvPr>
          <p:cNvSpPr/>
          <p:nvPr/>
        </p:nvSpPr>
        <p:spPr>
          <a:xfrm>
            <a:off x="282298" y="2097667"/>
            <a:ext cx="4203787" cy="42601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1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11766" y="1742189"/>
            <a:ext cx="2779185" cy="390369"/>
          </a:xfrm>
        </p:spPr>
        <p:txBody>
          <a:bodyPr/>
          <a:lstStyle/>
          <a:p>
            <a:r>
              <a:rPr lang="en-US" dirty="0"/>
              <a:t>Object detection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38328" y="6492875"/>
            <a:ext cx="11228832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C194BDB0-F4EA-4DD6-8281-CCE2440D0CE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3"/>
          </p:nvPr>
        </p:nvSpPr>
        <p:spPr>
          <a:xfrm>
            <a:off x="4654552" y="1736881"/>
            <a:ext cx="2779185" cy="390369"/>
          </a:xfrm>
        </p:spPr>
        <p:txBody>
          <a:bodyPr/>
          <a:lstStyle/>
          <a:p>
            <a:r>
              <a:rPr lang="en-US" dirty="0"/>
              <a:t>Speech recognition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4"/>
          </p:nvPr>
        </p:nvSpPr>
        <p:spPr>
          <a:xfrm>
            <a:off x="8313886" y="1736881"/>
            <a:ext cx="2779185" cy="390369"/>
          </a:xfrm>
        </p:spPr>
        <p:txBody>
          <a:bodyPr/>
          <a:lstStyle/>
          <a:p>
            <a:r>
              <a:rPr lang="en-US" dirty="0"/>
              <a:t>Autonomous driving</a:t>
            </a:r>
            <a:endParaRPr lang="en-GB" dirty="0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B3B1A8D7-D365-431E-88AC-1F09DCAF94A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15850" r="15850"/>
          <a:stretch/>
        </p:blipFill>
        <p:spPr>
          <a:xfrm>
            <a:off x="1007534" y="2127250"/>
            <a:ext cx="2783417" cy="3963949"/>
          </a:xfr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884B75F0-BD25-45E1-BB13-B443B6E88F2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4878" r="14878"/>
          <a:stretch/>
        </p:blipFill>
        <p:spPr>
          <a:xfrm>
            <a:off x="4650320" y="2127250"/>
            <a:ext cx="2783417" cy="3963949"/>
          </a:xfr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E972528E-A479-4A5A-8349-837080447CF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/>
          <a:srcRect l="22369" r="22369"/>
          <a:stretch/>
        </p:blipFill>
        <p:spPr>
          <a:xfrm>
            <a:off x="8313886" y="2127250"/>
            <a:ext cx="2783417" cy="3963949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/>
          <a:lstStyle/>
          <a:p>
            <a:r>
              <a:rPr lang="en-US" dirty="0"/>
              <a:t>AI is everywhere!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4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24976-05F9-427C-8F9A-F5369F48C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(uniform) quantization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6359AA-CF1F-495B-BF50-90C8BA5A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jdelijke aanduiding voor tekst 7">
                <a:extLst>
                  <a:ext uri="{FF2B5EF4-FFF2-40B4-BE49-F238E27FC236}">
                    <a16:creationId xmlns:a16="http://schemas.microsoft.com/office/drawing/2014/main" id="{FCDF8F09-1648-45FE-A13A-0AB9C10181B1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Linear implies constant step size ∆</a:t>
                </a:r>
              </a:p>
              <a:p>
                <a:endParaRPr lang="en-US" dirty="0"/>
              </a:p>
              <a:p>
                <a:r>
                  <a:rPr lang="en-US" dirty="0"/>
                  <a:t>Step size is determined by the range</a:t>
                </a:r>
              </a:p>
              <a:p>
                <a:pPr lvl="1"/>
                <a:r>
                  <a:rPr lang="en-US" dirty="0"/>
                  <a:t>Symmetric or asymmetric mode</a:t>
                </a:r>
              </a:p>
              <a:p>
                <a:pPr lvl="1"/>
                <a:r>
                  <a:rPr lang="en-US" dirty="0"/>
                  <a:t>Per-tensor or per-channel</a:t>
                </a:r>
              </a:p>
              <a:p>
                <a:endParaRPr lang="en-US" dirty="0"/>
              </a:p>
              <a:p>
                <a:pPr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quantized</a:t>
                </a:r>
                <a:r>
                  <a:rPr lang="nl-NL" dirty="0"/>
                  <a:t> </a:t>
                </a:r>
                <a:r>
                  <a:rPr lang="nl-NL" dirty="0" err="1"/>
                  <a:t>version</a:t>
                </a:r>
                <a:r>
                  <a:rPr lang="nl-NL" dirty="0"/>
                  <a:t>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nl-NL" dirty="0"/>
                  <a:t>:</a:t>
                </a:r>
                <a:br>
                  <a:rPr lang="nl-NL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dirty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ound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den>
                          </m:f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ijdelijke aanduiding voor tekst 7">
                <a:extLst>
                  <a:ext uri="{FF2B5EF4-FFF2-40B4-BE49-F238E27FC236}">
                    <a16:creationId xmlns:a16="http://schemas.microsoft.com/office/drawing/2014/main" id="{FCDF8F09-1648-45FE-A13A-0AB9C10181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654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ep 64">
            <a:extLst>
              <a:ext uri="{FF2B5EF4-FFF2-40B4-BE49-F238E27FC236}">
                <a16:creationId xmlns:a16="http://schemas.microsoft.com/office/drawing/2014/main" id="{678688F4-229A-4C07-A692-F3012479D60A}"/>
              </a:ext>
            </a:extLst>
          </p:cNvPr>
          <p:cNvGrpSpPr/>
          <p:nvPr/>
        </p:nvGrpSpPr>
        <p:grpSpPr>
          <a:xfrm>
            <a:off x="8020945" y="1773109"/>
            <a:ext cx="3858635" cy="3142557"/>
            <a:chOff x="8489950" y="1773110"/>
            <a:chExt cx="3389630" cy="2671888"/>
          </a:xfrm>
        </p:grpSpPr>
        <p:cxnSp>
          <p:nvCxnSpPr>
            <p:cNvPr id="14" name="Rechte verbindingslijn met pijl 13">
              <a:extLst>
                <a:ext uri="{FF2B5EF4-FFF2-40B4-BE49-F238E27FC236}">
                  <a16:creationId xmlns:a16="http://schemas.microsoft.com/office/drawing/2014/main" id="{CE025602-7C15-4EA0-BDCF-1308208AE4E9}"/>
                </a:ext>
              </a:extLst>
            </p:cNvPr>
            <p:cNvCxnSpPr>
              <a:cxnSpLocks/>
            </p:cNvCxnSpPr>
            <p:nvPr/>
          </p:nvCxnSpPr>
          <p:spPr>
            <a:xfrm>
              <a:off x="8489950" y="3111500"/>
              <a:ext cx="3371850" cy="63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Rechte verbindingslijn met pijl 14">
              <a:extLst>
                <a:ext uri="{FF2B5EF4-FFF2-40B4-BE49-F238E27FC236}">
                  <a16:creationId xmlns:a16="http://schemas.microsoft.com/office/drawing/2014/main" id="{0798DECC-34F3-4407-8CB0-E320F2F0BD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9850" y="1793875"/>
              <a:ext cx="0" cy="26479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CE844B42-7A0D-4F30-83AE-06C56529EB01}"/>
                </a:ext>
              </a:extLst>
            </p:cNvPr>
            <p:cNvCxnSpPr>
              <a:cxnSpLocks/>
            </p:cNvCxnSpPr>
            <p:nvPr/>
          </p:nvCxnSpPr>
          <p:spPr>
            <a:xfrm>
              <a:off x="10017125" y="3114675"/>
              <a:ext cx="406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87FBA04A-E1B0-476E-B1C3-F8F56B961000}"/>
                </a:ext>
              </a:extLst>
            </p:cNvPr>
            <p:cNvCxnSpPr>
              <a:cxnSpLocks/>
            </p:cNvCxnSpPr>
            <p:nvPr/>
          </p:nvCxnSpPr>
          <p:spPr>
            <a:xfrm>
              <a:off x="10407650" y="2774950"/>
              <a:ext cx="0" cy="355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AABEB394-CF2A-4FD3-9573-7D972B21C166}"/>
                </a:ext>
              </a:extLst>
            </p:cNvPr>
            <p:cNvCxnSpPr>
              <a:cxnSpLocks/>
            </p:cNvCxnSpPr>
            <p:nvPr/>
          </p:nvCxnSpPr>
          <p:spPr>
            <a:xfrm>
              <a:off x="10388600" y="2768600"/>
              <a:ext cx="406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5FE6D853-2117-46E2-AD89-F1B9986DA5A6}"/>
                </a:ext>
              </a:extLst>
            </p:cNvPr>
            <p:cNvCxnSpPr>
              <a:cxnSpLocks/>
            </p:cNvCxnSpPr>
            <p:nvPr/>
          </p:nvCxnSpPr>
          <p:spPr>
            <a:xfrm>
              <a:off x="10775950" y="2425700"/>
              <a:ext cx="0" cy="355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653795E6-A084-4F89-B63E-4AFAD0945FAA}"/>
                </a:ext>
              </a:extLst>
            </p:cNvPr>
            <p:cNvCxnSpPr>
              <a:cxnSpLocks/>
            </p:cNvCxnSpPr>
            <p:nvPr/>
          </p:nvCxnSpPr>
          <p:spPr>
            <a:xfrm>
              <a:off x="9645650" y="3454400"/>
              <a:ext cx="406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47FA97D5-24B8-4C78-9BC1-418100372A3B}"/>
                </a:ext>
              </a:extLst>
            </p:cNvPr>
            <p:cNvCxnSpPr>
              <a:cxnSpLocks/>
            </p:cNvCxnSpPr>
            <p:nvPr/>
          </p:nvCxnSpPr>
          <p:spPr>
            <a:xfrm>
              <a:off x="10033000" y="3111500"/>
              <a:ext cx="0" cy="355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07CEDC5D-5C06-4E4B-8DE8-8400A94ECDA0}"/>
                </a:ext>
              </a:extLst>
            </p:cNvPr>
            <p:cNvCxnSpPr>
              <a:cxnSpLocks/>
            </p:cNvCxnSpPr>
            <p:nvPr/>
          </p:nvCxnSpPr>
          <p:spPr>
            <a:xfrm>
              <a:off x="10756900" y="2438400"/>
              <a:ext cx="406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B5FE99F2-ACD0-4A6E-9EA1-37106AF46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144250" y="2095500"/>
              <a:ext cx="0" cy="355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89936C46-CFB7-4D9E-84C3-AB81836781D9}"/>
                </a:ext>
              </a:extLst>
            </p:cNvPr>
            <p:cNvCxnSpPr>
              <a:cxnSpLocks/>
            </p:cNvCxnSpPr>
            <p:nvPr/>
          </p:nvCxnSpPr>
          <p:spPr>
            <a:xfrm>
              <a:off x="9277350" y="3778250"/>
              <a:ext cx="406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6896F7A3-E972-4F43-979F-60CABA236AAA}"/>
                </a:ext>
              </a:extLst>
            </p:cNvPr>
            <p:cNvCxnSpPr>
              <a:cxnSpLocks/>
            </p:cNvCxnSpPr>
            <p:nvPr/>
          </p:nvCxnSpPr>
          <p:spPr>
            <a:xfrm>
              <a:off x="9664700" y="3435350"/>
              <a:ext cx="0" cy="355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A5D57717-272B-42F6-8BD7-D006D8F23F4B}"/>
                </a:ext>
              </a:extLst>
            </p:cNvPr>
            <p:cNvCxnSpPr>
              <a:cxnSpLocks/>
            </p:cNvCxnSpPr>
            <p:nvPr/>
          </p:nvCxnSpPr>
          <p:spPr>
            <a:xfrm>
              <a:off x="8902700" y="4108450"/>
              <a:ext cx="406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3FDB6BC6-B364-46BF-8311-E1DD2E623398}"/>
                </a:ext>
              </a:extLst>
            </p:cNvPr>
            <p:cNvCxnSpPr>
              <a:cxnSpLocks/>
            </p:cNvCxnSpPr>
            <p:nvPr/>
          </p:nvCxnSpPr>
          <p:spPr>
            <a:xfrm>
              <a:off x="9290050" y="3765550"/>
              <a:ext cx="0" cy="355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2C09D164-DBE5-4BCF-B83E-B2ED2188D549}"/>
                </a:ext>
              </a:extLst>
            </p:cNvPr>
            <p:cNvCxnSpPr>
              <a:cxnSpLocks/>
            </p:cNvCxnSpPr>
            <p:nvPr/>
          </p:nvCxnSpPr>
          <p:spPr>
            <a:xfrm>
              <a:off x="11131550" y="2108200"/>
              <a:ext cx="406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kstvak 32">
                  <a:extLst>
                    <a:ext uri="{FF2B5EF4-FFF2-40B4-BE49-F238E27FC236}">
                      <a16:creationId xmlns:a16="http://schemas.microsoft.com/office/drawing/2014/main" id="{8A73CAA2-1691-4AAC-A4A8-3B4D63E8B8E2}"/>
                    </a:ext>
                  </a:extLst>
                </p:cNvPr>
                <p:cNvSpPr txBox="1"/>
                <p:nvPr/>
              </p:nvSpPr>
              <p:spPr>
                <a:xfrm>
                  <a:off x="11757880" y="3164701"/>
                  <a:ext cx="12170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3" name="Tekstvak 32">
                  <a:extLst>
                    <a:ext uri="{FF2B5EF4-FFF2-40B4-BE49-F238E27FC236}">
                      <a16:creationId xmlns:a16="http://schemas.microsoft.com/office/drawing/2014/main" id="{8A73CAA2-1691-4AAC-A4A8-3B4D63E8B8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7880" y="3164701"/>
                  <a:ext cx="121700" cy="184666"/>
                </a:xfrm>
                <a:prstGeom prst="rect">
                  <a:avLst/>
                </a:prstGeom>
                <a:blipFill>
                  <a:blip r:embed="rId3"/>
                  <a:stretch>
                    <a:fillRect l="-8696" r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kstvak 33">
                  <a:extLst>
                    <a:ext uri="{FF2B5EF4-FFF2-40B4-BE49-F238E27FC236}">
                      <a16:creationId xmlns:a16="http://schemas.microsoft.com/office/drawing/2014/main" id="{718C44F6-07D5-495A-B0E6-378A560DC501}"/>
                    </a:ext>
                  </a:extLst>
                </p:cNvPr>
                <p:cNvSpPr txBox="1"/>
                <p:nvPr/>
              </p:nvSpPr>
              <p:spPr>
                <a:xfrm>
                  <a:off x="10305000" y="1773110"/>
                  <a:ext cx="12170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4" name="Tekstvak 33">
                  <a:extLst>
                    <a:ext uri="{FF2B5EF4-FFF2-40B4-BE49-F238E27FC236}">
                      <a16:creationId xmlns:a16="http://schemas.microsoft.com/office/drawing/2014/main" id="{718C44F6-07D5-495A-B0E6-378A560DC5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5000" y="1773110"/>
                  <a:ext cx="121700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18182" t="-22857" r="-8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kstvak 35">
                  <a:extLst>
                    <a:ext uri="{FF2B5EF4-FFF2-40B4-BE49-F238E27FC236}">
                      <a16:creationId xmlns:a16="http://schemas.microsoft.com/office/drawing/2014/main" id="{E489B665-8265-481A-8FA8-B335FE15CB30}"/>
                    </a:ext>
                  </a:extLst>
                </p:cNvPr>
                <p:cNvSpPr txBox="1"/>
                <p:nvPr/>
              </p:nvSpPr>
              <p:spPr>
                <a:xfrm>
                  <a:off x="9991832" y="2676267"/>
                  <a:ext cx="21159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l-NL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6" name="Tekstvak 35">
                  <a:extLst>
                    <a:ext uri="{FF2B5EF4-FFF2-40B4-BE49-F238E27FC236}">
                      <a16:creationId xmlns:a16="http://schemas.microsoft.com/office/drawing/2014/main" id="{E489B665-8265-481A-8FA8-B335FE15CB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1832" y="2676267"/>
                  <a:ext cx="211596" cy="184666"/>
                </a:xfrm>
                <a:prstGeom prst="rect">
                  <a:avLst/>
                </a:prstGeom>
                <a:blipFill>
                  <a:blip r:embed="rId5"/>
                  <a:stretch>
                    <a:fillRect l="-10000" r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kstvak 36">
                  <a:extLst>
                    <a:ext uri="{FF2B5EF4-FFF2-40B4-BE49-F238E27FC236}">
                      <a16:creationId xmlns:a16="http://schemas.microsoft.com/office/drawing/2014/main" id="{99C3913F-75B0-4971-82F6-F8063E34CB8F}"/>
                    </a:ext>
                  </a:extLst>
                </p:cNvPr>
                <p:cNvSpPr txBox="1"/>
                <p:nvPr/>
              </p:nvSpPr>
              <p:spPr>
                <a:xfrm>
                  <a:off x="9991832" y="2352418"/>
                  <a:ext cx="21159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7" name="Tekstvak 36">
                  <a:extLst>
                    <a:ext uri="{FF2B5EF4-FFF2-40B4-BE49-F238E27FC236}">
                      <a16:creationId xmlns:a16="http://schemas.microsoft.com/office/drawing/2014/main" id="{99C3913F-75B0-4971-82F6-F8063E34CB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1832" y="2352418"/>
                  <a:ext cx="211596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10000" r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kstvak 37">
                  <a:extLst>
                    <a:ext uri="{FF2B5EF4-FFF2-40B4-BE49-F238E27FC236}">
                      <a16:creationId xmlns:a16="http://schemas.microsoft.com/office/drawing/2014/main" id="{24A07AF9-6696-4401-B0EB-877178139E27}"/>
                    </a:ext>
                  </a:extLst>
                </p:cNvPr>
                <p:cNvSpPr txBox="1"/>
                <p:nvPr/>
              </p:nvSpPr>
              <p:spPr>
                <a:xfrm>
                  <a:off x="9991832" y="2015868"/>
                  <a:ext cx="21159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8" name="Tekstvak 37">
                  <a:extLst>
                    <a:ext uri="{FF2B5EF4-FFF2-40B4-BE49-F238E27FC236}">
                      <a16:creationId xmlns:a16="http://schemas.microsoft.com/office/drawing/2014/main" id="{24A07AF9-6696-4401-B0EB-877178139E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1832" y="2015868"/>
                  <a:ext cx="211596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10000" r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kstvak 41">
                  <a:extLst>
                    <a:ext uri="{FF2B5EF4-FFF2-40B4-BE49-F238E27FC236}">
                      <a16:creationId xmlns:a16="http://schemas.microsoft.com/office/drawing/2014/main" id="{23E38DAF-0FF6-4B79-9685-763640F85FBB}"/>
                    </a:ext>
                  </a:extLst>
                </p:cNvPr>
                <p:cNvSpPr txBox="1"/>
                <p:nvPr/>
              </p:nvSpPr>
              <p:spPr>
                <a:xfrm>
                  <a:off x="10279439" y="3115553"/>
                  <a:ext cx="271741" cy="2400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2" name="Tekstvak 41">
                  <a:extLst>
                    <a:ext uri="{FF2B5EF4-FFF2-40B4-BE49-F238E27FC236}">
                      <a16:creationId xmlns:a16="http://schemas.microsoft.com/office/drawing/2014/main" id="{23E38DAF-0FF6-4B79-9685-763640F85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9439" y="3115553"/>
                  <a:ext cx="271741" cy="240066"/>
                </a:xfrm>
                <a:prstGeom prst="rect">
                  <a:avLst/>
                </a:prstGeom>
                <a:blipFill>
                  <a:blip r:embed="rId8"/>
                  <a:stretch>
                    <a:fillRect l="-74510" t="-139130" r="-147059" b="-1891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kstvak 42">
                  <a:extLst>
                    <a:ext uri="{FF2B5EF4-FFF2-40B4-BE49-F238E27FC236}">
                      <a16:creationId xmlns:a16="http://schemas.microsoft.com/office/drawing/2014/main" id="{F8D03A95-99F1-4C50-BCF5-C398981C96DD}"/>
                    </a:ext>
                  </a:extLst>
                </p:cNvPr>
                <p:cNvSpPr txBox="1"/>
                <p:nvPr/>
              </p:nvSpPr>
              <p:spPr>
                <a:xfrm>
                  <a:off x="10616099" y="3120776"/>
                  <a:ext cx="356701" cy="2412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nl-N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3" name="Tekstvak 42">
                  <a:extLst>
                    <a:ext uri="{FF2B5EF4-FFF2-40B4-BE49-F238E27FC236}">
                      <a16:creationId xmlns:a16="http://schemas.microsoft.com/office/drawing/2014/main" id="{F8D03A95-99F1-4C50-BCF5-C398981C96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6099" y="3120776"/>
                  <a:ext cx="356701" cy="241285"/>
                </a:xfrm>
                <a:prstGeom prst="rect">
                  <a:avLst/>
                </a:prstGeom>
                <a:blipFill>
                  <a:blip r:embed="rId9"/>
                  <a:stretch>
                    <a:fillRect l="-34848" t="-136957" r="-121212" b="-1913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kstvak 43">
                  <a:extLst>
                    <a:ext uri="{FF2B5EF4-FFF2-40B4-BE49-F238E27FC236}">
                      <a16:creationId xmlns:a16="http://schemas.microsoft.com/office/drawing/2014/main" id="{E76E8312-C776-4822-8638-99DD5652E3EE}"/>
                    </a:ext>
                  </a:extLst>
                </p:cNvPr>
                <p:cNvSpPr txBox="1"/>
                <p:nvPr/>
              </p:nvSpPr>
              <p:spPr>
                <a:xfrm>
                  <a:off x="9001534" y="3120776"/>
                  <a:ext cx="472117" cy="2450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  <m:r>
                              <a:rPr lang="nl-N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4" name="Tekstvak 43">
                  <a:extLst>
                    <a:ext uri="{FF2B5EF4-FFF2-40B4-BE49-F238E27FC236}">
                      <a16:creationId xmlns:a16="http://schemas.microsoft.com/office/drawing/2014/main" id="{E76E8312-C776-4822-8638-99DD5652E3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1534" y="3120776"/>
                  <a:ext cx="472117" cy="245067"/>
                </a:xfrm>
                <a:prstGeom prst="rect">
                  <a:avLst/>
                </a:prstGeom>
                <a:blipFill>
                  <a:blip r:embed="rId10"/>
                  <a:stretch>
                    <a:fillRect l="-2273" t="-134043" r="-89773" b="-185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kstvak 45">
                  <a:extLst>
                    <a:ext uri="{FF2B5EF4-FFF2-40B4-BE49-F238E27FC236}">
                      <a16:creationId xmlns:a16="http://schemas.microsoft.com/office/drawing/2014/main" id="{7264ADFB-9963-40ED-9601-5FF9CF4B005E}"/>
                    </a:ext>
                  </a:extLst>
                </p:cNvPr>
                <p:cNvSpPr txBox="1"/>
                <p:nvPr/>
              </p:nvSpPr>
              <p:spPr>
                <a:xfrm>
                  <a:off x="9473650" y="3120776"/>
                  <a:ext cx="472117" cy="2412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nl-N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6" name="Tekstvak 45">
                  <a:extLst>
                    <a:ext uri="{FF2B5EF4-FFF2-40B4-BE49-F238E27FC236}">
                      <a16:creationId xmlns:a16="http://schemas.microsoft.com/office/drawing/2014/main" id="{7264ADFB-9963-40ED-9601-5FF9CF4B00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3650" y="3120776"/>
                  <a:ext cx="472117" cy="241285"/>
                </a:xfrm>
                <a:prstGeom prst="rect">
                  <a:avLst/>
                </a:prstGeom>
                <a:blipFill>
                  <a:blip r:embed="rId11"/>
                  <a:stretch>
                    <a:fillRect l="-2247" t="-136957" r="-87640" b="-1913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kstvak 46">
                  <a:extLst>
                    <a:ext uri="{FF2B5EF4-FFF2-40B4-BE49-F238E27FC236}">
                      <a16:creationId xmlns:a16="http://schemas.microsoft.com/office/drawing/2014/main" id="{7AA59BA3-AC23-46C4-9817-EB7EFD58534B}"/>
                    </a:ext>
                  </a:extLst>
                </p:cNvPr>
                <p:cNvSpPr txBox="1"/>
                <p:nvPr/>
              </p:nvSpPr>
              <p:spPr>
                <a:xfrm>
                  <a:off x="10243100" y="3373844"/>
                  <a:ext cx="32701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nl-NL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7" name="Tekstvak 46">
                  <a:extLst>
                    <a:ext uri="{FF2B5EF4-FFF2-40B4-BE49-F238E27FC236}">
                      <a16:creationId xmlns:a16="http://schemas.microsoft.com/office/drawing/2014/main" id="{7AA59BA3-AC23-46C4-9817-EB7EFD5853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3100" y="3373844"/>
                  <a:ext cx="327013" cy="184666"/>
                </a:xfrm>
                <a:prstGeom prst="rect">
                  <a:avLst/>
                </a:prstGeom>
                <a:blipFill>
                  <a:blip r:embed="rId12"/>
                  <a:stretch>
                    <a:fillRect r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kstvak 47">
                  <a:extLst>
                    <a:ext uri="{FF2B5EF4-FFF2-40B4-BE49-F238E27FC236}">
                      <a16:creationId xmlns:a16="http://schemas.microsoft.com/office/drawing/2014/main" id="{E7CBF379-8434-4228-B990-3A9ABE309F8C}"/>
                    </a:ext>
                  </a:extLst>
                </p:cNvPr>
                <p:cNvSpPr txBox="1"/>
                <p:nvPr/>
              </p:nvSpPr>
              <p:spPr>
                <a:xfrm>
                  <a:off x="10229850" y="3685917"/>
                  <a:ext cx="32701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nl-NL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8" name="Tekstvak 47">
                  <a:extLst>
                    <a:ext uri="{FF2B5EF4-FFF2-40B4-BE49-F238E27FC236}">
                      <a16:creationId xmlns:a16="http://schemas.microsoft.com/office/drawing/2014/main" id="{E7CBF379-8434-4228-B990-3A9ABE309F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9850" y="3685917"/>
                  <a:ext cx="327013" cy="184666"/>
                </a:xfrm>
                <a:prstGeom prst="rect">
                  <a:avLst/>
                </a:prstGeom>
                <a:blipFill>
                  <a:blip r:embed="rId13"/>
                  <a:stretch>
                    <a:fillRect r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kstvak 48">
                  <a:extLst>
                    <a:ext uri="{FF2B5EF4-FFF2-40B4-BE49-F238E27FC236}">
                      <a16:creationId xmlns:a16="http://schemas.microsoft.com/office/drawing/2014/main" id="{6AAC62D7-C75B-4E13-9784-3CABAABD66F0}"/>
                    </a:ext>
                  </a:extLst>
                </p:cNvPr>
                <p:cNvSpPr txBox="1"/>
                <p:nvPr/>
              </p:nvSpPr>
              <p:spPr>
                <a:xfrm>
                  <a:off x="10251802" y="4044432"/>
                  <a:ext cx="32701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nl-NL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9" name="Tekstvak 48">
                  <a:extLst>
                    <a:ext uri="{FF2B5EF4-FFF2-40B4-BE49-F238E27FC236}">
                      <a16:creationId xmlns:a16="http://schemas.microsoft.com/office/drawing/2014/main" id="{6AAC62D7-C75B-4E13-9784-3CABAABD66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1802" y="4044432"/>
                  <a:ext cx="327013" cy="184666"/>
                </a:xfrm>
                <a:prstGeom prst="rect">
                  <a:avLst/>
                </a:prstGeom>
                <a:blipFill>
                  <a:blip r:embed="rId14"/>
                  <a:stretch>
                    <a:fillRect r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kstvak 49">
                  <a:extLst>
                    <a:ext uri="{FF2B5EF4-FFF2-40B4-BE49-F238E27FC236}">
                      <a16:creationId xmlns:a16="http://schemas.microsoft.com/office/drawing/2014/main" id="{0EF3AFD6-5575-4354-A225-47E0ACF61D9A}"/>
                    </a:ext>
                  </a:extLst>
                </p:cNvPr>
                <p:cNvSpPr txBox="1"/>
                <p:nvPr/>
              </p:nvSpPr>
              <p:spPr>
                <a:xfrm>
                  <a:off x="10066101" y="2910959"/>
                  <a:ext cx="290144" cy="184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000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0" name="Tekstvak 49">
                  <a:extLst>
                    <a:ext uri="{FF2B5EF4-FFF2-40B4-BE49-F238E27FC236}">
                      <a16:creationId xmlns:a16="http://schemas.microsoft.com/office/drawing/2014/main" id="{0EF3AFD6-5575-4354-A225-47E0ACF61D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6101" y="2910959"/>
                  <a:ext cx="290144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5556" r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kstvak 50">
                  <a:extLst>
                    <a:ext uri="{FF2B5EF4-FFF2-40B4-BE49-F238E27FC236}">
                      <a16:creationId xmlns:a16="http://schemas.microsoft.com/office/drawing/2014/main" id="{BC877C34-2360-4D82-9770-518850A1EA6C}"/>
                    </a:ext>
                  </a:extLst>
                </p:cNvPr>
                <p:cNvSpPr txBox="1"/>
                <p:nvPr/>
              </p:nvSpPr>
              <p:spPr>
                <a:xfrm>
                  <a:off x="10426700" y="2551494"/>
                  <a:ext cx="29014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001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1" name="Tekstvak 50">
                  <a:extLst>
                    <a:ext uri="{FF2B5EF4-FFF2-40B4-BE49-F238E27FC236}">
                      <a16:creationId xmlns:a16="http://schemas.microsoft.com/office/drawing/2014/main" id="{BC877C34-2360-4D82-9770-518850A1EA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6700" y="2551494"/>
                  <a:ext cx="290144" cy="184666"/>
                </a:xfrm>
                <a:prstGeom prst="rect">
                  <a:avLst/>
                </a:prstGeom>
                <a:blipFill>
                  <a:blip r:embed="rId16"/>
                  <a:stretch>
                    <a:fillRect l="-5455" r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kstvak 51">
                  <a:extLst>
                    <a:ext uri="{FF2B5EF4-FFF2-40B4-BE49-F238E27FC236}">
                      <a16:creationId xmlns:a16="http://schemas.microsoft.com/office/drawing/2014/main" id="{7F8EDFBE-4117-465B-B36B-314DD79F87DC}"/>
                    </a:ext>
                  </a:extLst>
                </p:cNvPr>
                <p:cNvSpPr txBox="1"/>
                <p:nvPr/>
              </p:nvSpPr>
              <p:spPr>
                <a:xfrm>
                  <a:off x="10815028" y="2240776"/>
                  <a:ext cx="29014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010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2" name="Tekstvak 51">
                  <a:extLst>
                    <a:ext uri="{FF2B5EF4-FFF2-40B4-BE49-F238E27FC236}">
                      <a16:creationId xmlns:a16="http://schemas.microsoft.com/office/drawing/2014/main" id="{7F8EDFBE-4117-465B-B36B-314DD79F87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5028" y="2240776"/>
                  <a:ext cx="290144" cy="184666"/>
                </a:xfrm>
                <a:prstGeom prst="rect">
                  <a:avLst/>
                </a:prstGeom>
                <a:blipFill>
                  <a:blip r:embed="rId17"/>
                  <a:stretch>
                    <a:fillRect l="-5556" r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kstvak 52">
                  <a:extLst>
                    <a:ext uri="{FF2B5EF4-FFF2-40B4-BE49-F238E27FC236}">
                      <a16:creationId xmlns:a16="http://schemas.microsoft.com/office/drawing/2014/main" id="{90F51E8A-341C-4753-A1B5-B87BBEEA0187}"/>
                    </a:ext>
                  </a:extLst>
                </p:cNvPr>
                <p:cNvSpPr txBox="1"/>
                <p:nvPr/>
              </p:nvSpPr>
              <p:spPr>
                <a:xfrm>
                  <a:off x="11189678" y="1914009"/>
                  <a:ext cx="29014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011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3" name="Tekstvak 52">
                  <a:extLst>
                    <a:ext uri="{FF2B5EF4-FFF2-40B4-BE49-F238E27FC236}">
                      <a16:creationId xmlns:a16="http://schemas.microsoft.com/office/drawing/2014/main" id="{90F51E8A-341C-4753-A1B5-B87BBEEA01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9678" y="1914009"/>
                  <a:ext cx="290144" cy="184666"/>
                </a:xfrm>
                <a:prstGeom prst="rect">
                  <a:avLst/>
                </a:prstGeom>
                <a:blipFill>
                  <a:blip r:embed="rId18"/>
                  <a:stretch>
                    <a:fillRect l="-5556" r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6C156EFC-35A0-4202-9B30-1036751FD975}"/>
                    </a:ext>
                  </a:extLst>
                </p:cNvPr>
                <p:cNvSpPr txBox="1"/>
                <p:nvPr/>
              </p:nvSpPr>
              <p:spPr>
                <a:xfrm>
                  <a:off x="9328151" y="3558510"/>
                  <a:ext cx="29014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110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6C156EFC-35A0-4202-9B30-1036751FD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8151" y="3558510"/>
                  <a:ext cx="290144" cy="184666"/>
                </a:xfrm>
                <a:prstGeom prst="rect">
                  <a:avLst/>
                </a:prstGeom>
                <a:blipFill>
                  <a:blip r:embed="rId19"/>
                  <a:stretch>
                    <a:fillRect l="-5556" r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kstvak 55">
                  <a:extLst>
                    <a:ext uri="{FF2B5EF4-FFF2-40B4-BE49-F238E27FC236}">
                      <a16:creationId xmlns:a16="http://schemas.microsoft.com/office/drawing/2014/main" id="{4E063DF8-6249-4BB2-9DCE-77A3B5F2F24B}"/>
                    </a:ext>
                  </a:extLst>
                </p:cNvPr>
                <p:cNvSpPr txBox="1"/>
                <p:nvPr/>
              </p:nvSpPr>
              <p:spPr>
                <a:xfrm>
                  <a:off x="8589961" y="4207131"/>
                  <a:ext cx="29014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6" name="Tekstvak 55">
                  <a:extLst>
                    <a:ext uri="{FF2B5EF4-FFF2-40B4-BE49-F238E27FC236}">
                      <a16:creationId xmlns:a16="http://schemas.microsoft.com/office/drawing/2014/main" id="{4E063DF8-6249-4BB2-9DCE-77A3B5F2F2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961" y="4207131"/>
                  <a:ext cx="290144" cy="184666"/>
                </a:xfrm>
                <a:prstGeom prst="rect">
                  <a:avLst/>
                </a:prstGeom>
                <a:blipFill>
                  <a:blip r:embed="rId20"/>
                  <a:stretch>
                    <a:fillRect l="-5455" r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62860778-2C0F-4222-98E1-E7722554962A}"/>
                </a:ext>
              </a:extLst>
            </p:cNvPr>
            <p:cNvCxnSpPr>
              <a:cxnSpLocks/>
            </p:cNvCxnSpPr>
            <p:nvPr/>
          </p:nvCxnSpPr>
          <p:spPr>
            <a:xfrm>
              <a:off x="8534400" y="4432298"/>
              <a:ext cx="406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57">
              <a:extLst>
                <a:ext uri="{FF2B5EF4-FFF2-40B4-BE49-F238E27FC236}">
                  <a16:creationId xmlns:a16="http://schemas.microsoft.com/office/drawing/2014/main" id="{BAC0C68A-C14A-415B-9649-7E521429F933}"/>
                </a:ext>
              </a:extLst>
            </p:cNvPr>
            <p:cNvCxnSpPr>
              <a:cxnSpLocks/>
            </p:cNvCxnSpPr>
            <p:nvPr/>
          </p:nvCxnSpPr>
          <p:spPr>
            <a:xfrm>
              <a:off x="8921750" y="4089398"/>
              <a:ext cx="0" cy="355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kstvak 58">
                  <a:extLst>
                    <a:ext uri="{FF2B5EF4-FFF2-40B4-BE49-F238E27FC236}">
                      <a16:creationId xmlns:a16="http://schemas.microsoft.com/office/drawing/2014/main" id="{B12C5249-5B0C-4083-86CA-F37E873F7E2C}"/>
                    </a:ext>
                  </a:extLst>
                </p:cNvPr>
                <p:cNvSpPr txBox="1"/>
                <p:nvPr/>
              </p:nvSpPr>
              <p:spPr>
                <a:xfrm>
                  <a:off x="8943735" y="3870583"/>
                  <a:ext cx="29014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101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9" name="Tekstvak 58">
                  <a:extLst>
                    <a:ext uri="{FF2B5EF4-FFF2-40B4-BE49-F238E27FC236}">
                      <a16:creationId xmlns:a16="http://schemas.microsoft.com/office/drawing/2014/main" id="{B12C5249-5B0C-4083-86CA-F37E873F7E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3735" y="3870583"/>
                  <a:ext cx="290144" cy="184666"/>
                </a:xfrm>
                <a:prstGeom prst="rect">
                  <a:avLst/>
                </a:prstGeom>
                <a:blipFill>
                  <a:blip r:embed="rId21"/>
                  <a:stretch>
                    <a:fillRect l="-5556" r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kstvak 60">
                  <a:extLst>
                    <a:ext uri="{FF2B5EF4-FFF2-40B4-BE49-F238E27FC236}">
                      <a16:creationId xmlns:a16="http://schemas.microsoft.com/office/drawing/2014/main" id="{3C05337D-8C69-4182-A782-81FAACE8F378}"/>
                    </a:ext>
                  </a:extLst>
                </p:cNvPr>
                <p:cNvSpPr txBox="1"/>
                <p:nvPr/>
              </p:nvSpPr>
              <p:spPr>
                <a:xfrm>
                  <a:off x="8588019" y="3134500"/>
                  <a:ext cx="472117" cy="2450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−7</m:t>
                            </m:r>
                            <m:r>
                              <a:rPr lang="nl-N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1" name="Tekstvak 60">
                  <a:extLst>
                    <a:ext uri="{FF2B5EF4-FFF2-40B4-BE49-F238E27FC236}">
                      <a16:creationId xmlns:a16="http://schemas.microsoft.com/office/drawing/2014/main" id="{3C05337D-8C69-4182-A782-81FAACE8F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8019" y="3134500"/>
                  <a:ext cx="472117" cy="245067"/>
                </a:xfrm>
                <a:prstGeom prst="rect">
                  <a:avLst/>
                </a:prstGeom>
                <a:blipFill>
                  <a:blip r:embed="rId22"/>
                  <a:stretch>
                    <a:fillRect l="-2273" t="-134043" r="-89773" b="-185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kstvak 61">
                  <a:extLst>
                    <a:ext uri="{FF2B5EF4-FFF2-40B4-BE49-F238E27FC236}">
                      <a16:creationId xmlns:a16="http://schemas.microsoft.com/office/drawing/2014/main" id="{B7A11E96-757B-4BBE-9DB2-B4959F130949}"/>
                    </a:ext>
                  </a:extLst>
                </p:cNvPr>
                <p:cNvSpPr txBox="1"/>
                <p:nvPr/>
              </p:nvSpPr>
              <p:spPr>
                <a:xfrm>
                  <a:off x="10984949" y="3115553"/>
                  <a:ext cx="356701" cy="2450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nl-N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2" name="Tekstvak 61">
                  <a:extLst>
                    <a:ext uri="{FF2B5EF4-FFF2-40B4-BE49-F238E27FC236}">
                      <a16:creationId xmlns:a16="http://schemas.microsoft.com/office/drawing/2014/main" id="{B7A11E96-757B-4BBE-9DB2-B4959F130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4949" y="3115553"/>
                  <a:ext cx="356701" cy="245067"/>
                </a:xfrm>
                <a:prstGeom prst="rect">
                  <a:avLst/>
                </a:prstGeom>
                <a:blipFill>
                  <a:blip r:embed="rId23"/>
                  <a:stretch>
                    <a:fillRect l="-34848" t="-134043" r="-121212" b="-185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Tekstvak 65">
            <a:extLst>
              <a:ext uri="{FF2B5EF4-FFF2-40B4-BE49-F238E27FC236}">
                <a16:creationId xmlns:a16="http://schemas.microsoft.com/office/drawing/2014/main" id="{7C05B5FE-F50F-43CC-A5A7-EB60B8155B36}"/>
              </a:ext>
            </a:extLst>
          </p:cNvPr>
          <p:cNvSpPr txBox="1"/>
          <p:nvPr/>
        </p:nvSpPr>
        <p:spPr>
          <a:xfrm>
            <a:off x="8635906" y="5275110"/>
            <a:ext cx="2608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i="1" dirty="0">
                <a:latin typeface="Bierstadt" panose="020B0004020202020204" pitchFamily="34" charset="0"/>
              </a:rPr>
              <a:t>3 bits </a:t>
            </a:r>
            <a:r>
              <a:rPr lang="nl-NL" sz="1600" i="1" dirty="0" err="1">
                <a:latin typeface="Bierstadt" panose="020B0004020202020204" pitchFamily="34" charset="0"/>
              </a:rPr>
              <a:t>quantization</a:t>
            </a:r>
            <a:r>
              <a:rPr lang="nl-NL" sz="1600" i="1" dirty="0">
                <a:latin typeface="Bierstadt" panose="020B0004020202020204" pitchFamily="34" charset="0"/>
              </a:rPr>
              <a:t> </a:t>
            </a:r>
            <a:r>
              <a:rPr lang="nl-NL" sz="1600" i="1" dirty="0" err="1">
                <a:latin typeface="Bierstadt" panose="020B0004020202020204" pitchFamily="34" charset="0"/>
              </a:rPr>
              <a:t>example</a:t>
            </a:r>
            <a:endParaRPr lang="en-US" sz="1600" i="1"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8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4E5A99-5938-4443-AE92-EF29CB41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Symmetric</a:t>
            </a:r>
            <a:r>
              <a:rPr lang="nl-NL" dirty="0"/>
              <a:t> mode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A72384-44C5-42FB-84E1-73B86E26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jdelijke aanduiding voor tekst 4">
                <a:extLst>
                  <a:ext uri="{FF2B5EF4-FFF2-40B4-BE49-F238E27FC236}">
                    <a16:creationId xmlns:a16="http://schemas.microsoft.com/office/drawing/2014/main" id="{85B6AF08-4DF6-4092-AD41-0D72CC85675F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endParaRPr lang="nl-NL" dirty="0"/>
              </a:p>
              <a:p>
                <a:r>
                  <a:rPr lang="nl-NL" dirty="0" err="1"/>
                  <a:t>Quantization</a:t>
                </a:r>
                <a:r>
                  <a:rPr lang="nl-NL" dirty="0"/>
                  <a:t> range is </a:t>
                </a:r>
                <a:r>
                  <a:rPr lang="nl-NL" dirty="0" err="1"/>
                  <a:t>symmetric</a:t>
                </a:r>
                <a:r>
                  <a:rPr lang="nl-NL" dirty="0"/>
                  <a:t> </a:t>
                </a:r>
                <a:r>
                  <a:rPr lang="nl-NL" dirty="0" err="1"/>
                  <a:t>around</a:t>
                </a:r>
                <a:r>
                  <a:rPr lang="nl-NL" dirty="0"/>
                  <a:t> 0</a:t>
                </a:r>
              </a:p>
              <a:p>
                <a:pPr lvl="1"/>
                <a:endParaRPr lang="nl-NL" dirty="0"/>
              </a:p>
              <a:p>
                <a:r>
                  <a:rPr lang="nl-NL" dirty="0"/>
                  <a:t>Step </a:t>
                </a:r>
                <a:r>
                  <a:rPr lang="nl-NL" dirty="0" err="1"/>
                  <a:t>size</a:t>
                </a:r>
                <a:r>
                  <a:rPr lang="nl-NL" dirty="0"/>
                  <a:t> </a:t>
                </a:r>
                <a:r>
                  <a:rPr lang="nl-NL" dirty="0" err="1"/>
                  <a:t>given</a:t>
                </a:r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>
                          <a:latin typeface="Cambria Math" panose="02040503050406030204" pitchFamily="18" charset="0"/>
                        </a:rPr>
                        <m:t>∆= 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NL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nl-NL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nl-NL" dirty="0" err="1"/>
                  <a:t>Conventional</a:t>
                </a:r>
                <a:r>
                  <a:rPr lang="nl-NL" dirty="0"/>
                  <a:t> </a:t>
                </a:r>
                <a:r>
                  <a:rPr lang="nl-NL" dirty="0" err="1"/>
                  <a:t>fixed</a:t>
                </a:r>
                <a:r>
                  <a:rPr lang="nl-NL" dirty="0"/>
                  <a:t>-point format </a:t>
                </a:r>
                <a:r>
                  <a:rPr lang="nl-NL" dirty="0" err="1"/>
                  <a:t>when</a:t>
                </a:r>
                <a:r>
                  <a:rPr lang="nl-NL" dirty="0"/>
                  <a:t> step </a:t>
                </a:r>
                <a:r>
                  <a:rPr lang="nl-NL" dirty="0" err="1"/>
                  <a:t>size</a:t>
                </a:r>
                <a:r>
                  <a:rPr lang="nl-NL" dirty="0"/>
                  <a:t> is a power-of-</a:t>
                </a:r>
                <a:r>
                  <a:rPr lang="nl-NL" dirty="0" err="1"/>
                  <a:t>two</a:t>
                </a:r>
                <a:endParaRPr lang="nl-NL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ijdelijke aanduiding voor tekst 4">
                <a:extLst>
                  <a:ext uri="{FF2B5EF4-FFF2-40B4-BE49-F238E27FC236}">
                    <a16:creationId xmlns:a16="http://schemas.microsoft.com/office/drawing/2014/main" id="{85B6AF08-4DF6-4092-AD41-0D72CC8567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ep 82">
            <a:extLst>
              <a:ext uri="{FF2B5EF4-FFF2-40B4-BE49-F238E27FC236}">
                <a16:creationId xmlns:a16="http://schemas.microsoft.com/office/drawing/2014/main" id="{F030521E-92CD-40F3-9808-F7F00FA7D1F2}"/>
              </a:ext>
            </a:extLst>
          </p:cNvPr>
          <p:cNvGrpSpPr/>
          <p:nvPr/>
        </p:nvGrpSpPr>
        <p:grpSpPr>
          <a:xfrm>
            <a:off x="7731737" y="2801186"/>
            <a:ext cx="4121935" cy="1614426"/>
            <a:chOff x="8136274" y="2794836"/>
            <a:chExt cx="4121935" cy="1614426"/>
          </a:xfrm>
        </p:grpSpPr>
        <p:cxnSp>
          <p:nvCxnSpPr>
            <p:cNvPr id="66" name="Rechte verbindingslijn met pijl 65">
              <a:extLst>
                <a:ext uri="{FF2B5EF4-FFF2-40B4-BE49-F238E27FC236}">
                  <a16:creationId xmlns:a16="http://schemas.microsoft.com/office/drawing/2014/main" id="{D81CE173-DB0C-47C9-81FC-C0BD5B86D40A}"/>
                </a:ext>
              </a:extLst>
            </p:cNvPr>
            <p:cNvCxnSpPr>
              <a:cxnSpLocks/>
              <a:endCxn id="58" idx="1"/>
            </p:cNvCxnSpPr>
            <p:nvPr/>
          </p:nvCxnSpPr>
          <p:spPr>
            <a:xfrm>
              <a:off x="8294501" y="3133543"/>
              <a:ext cx="578254" cy="8339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met pijl 68">
              <a:extLst>
                <a:ext uri="{FF2B5EF4-FFF2-40B4-BE49-F238E27FC236}">
                  <a16:creationId xmlns:a16="http://schemas.microsoft.com/office/drawing/2014/main" id="{C7429D21-E423-47C5-9351-233965F079D9}"/>
                </a:ext>
              </a:extLst>
            </p:cNvPr>
            <p:cNvCxnSpPr>
              <a:cxnSpLocks/>
              <a:endCxn id="59" idx="0"/>
            </p:cNvCxnSpPr>
            <p:nvPr/>
          </p:nvCxnSpPr>
          <p:spPr>
            <a:xfrm flipH="1">
              <a:off x="11568456" y="3127376"/>
              <a:ext cx="573339" cy="8270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F70CC0E-78D1-4957-8857-46EB16DF5B9F}"/>
                </a:ext>
              </a:extLst>
            </p:cNvPr>
            <p:cNvCxnSpPr>
              <a:cxnSpLocks/>
            </p:cNvCxnSpPr>
            <p:nvPr/>
          </p:nvCxnSpPr>
          <p:spPr>
            <a:xfrm>
              <a:off x="8257592" y="3128963"/>
              <a:ext cx="3930135" cy="0"/>
            </a:xfrm>
            <a:prstGeom prst="line">
              <a:avLst/>
            </a:prstGeom>
            <a:ln>
              <a:prstDash val="dash"/>
              <a:headEnd type="triangl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F4884B7F-D017-4C9A-9ECF-EAAB3A5D3CD8}"/>
                </a:ext>
              </a:extLst>
            </p:cNvPr>
            <p:cNvCxnSpPr>
              <a:cxnSpLocks/>
            </p:cNvCxnSpPr>
            <p:nvPr/>
          </p:nvCxnSpPr>
          <p:spPr>
            <a:xfrm>
              <a:off x="8509000" y="3127376"/>
              <a:ext cx="344805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D0B453AA-97AD-4764-8A85-9EAD5ADE4754}"/>
                </a:ext>
              </a:extLst>
            </p:cNvPr>
            <p:cNvCxnSpPr>
              <a:cxnSpLocks/>
            </p:cNvCxnSpPr>
            <p:nvPr/>
          </p:nvCxnSpPr>
          <p:spPr>
            <a:xfrm>
              <a:off x="8896350" y="3998913"/>
              <a:ext cx="267081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95F89AA7-2F29-4518-B386-158E3F0434C5}"/>
                </a:ext>
              </a:extLst>
            </p:cNvPr>
            <p:cNvSpPr/>
            <p:nvPr/>
          </p:nvSpPr>
          <p:spPr>
            <a:xfrm>
              <a:off x="10187311" y="3954469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4F79B1D5-62FC-418C-AF27-5C1904EAE5DC}"/>
                </a:ext>
              </a:extLst>
            </p:cNvPr>
            <p:cNvCxnSpPr>
              <a:cxnSpLocks/>
              <a:stCxn id="57" idx="3"/>
              <a:endCxn id="59" idx="0"/>
            </p:cNvCxnSpPr>
            <p:nvPr/>
          </p:nvCxnSpPr>
          <p:spPr>
            <a:xfrm flipH="1">
              <a:off x="11568456" y="3158803"/>
              <a:ext cx="349243" cy="795666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met pijl 28">
              <a:extLst>
                <a:ext uri="{FF2B5EF4-FFF2-40B4-BE49-F238E27FC236}">
                  <a16:creationId xmlns:a16="http://schemas.microsoft.com/office/drawing/2014/main" id="{8EE429D4-11D1-4B98-B6BF-30B1284B08D2}"/>
                </a:ext>
              </a:extLst>
            </p:cNvPr>
            <p:cNvCxnSpPr>
              <a:cxnSpLocks/>
              <a:stCxn id="38" idx="4"/>
              <a:endCxn id="58" idx="1"/>
            </p:cNvCxnSpPr>
            <p:nvPr/>
          </p:nvCxnSpPr>
          <p:spPr>
            <a:xfrm>
              <a:off x="8528145" y="3171820"/>
              <a:ext cx="344610" cy="795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met pijl 31">
              <a:extLst>
                <a:ext uri="{FF2B5EF4-FFF2-40B4-BE49-F238E27FC236}">
                  <a16:creationId xmlns:a16="http://schemas.microsoft.com/office/drawing/2014/main" id="{66D0DF94-E77D-4694-A35B-B59CF041EF5C}"/>
                </a:ext>
              </a:extLst>
            </p:cNvPr>
            <p:cNvCxnSpPr>
              <a:cxnSpLocks/>
              <a:stCxn id="44" idx="4"/>
              <a:endCxn id="53" idx="0"/>
            </p:cNvCxnSpPr>
            <p:nvPr/>
          </p:nvCxnSpPr>
          <p:spPr>
            <a:xfrm>
              <a:off x="10231755" y="3171820"/>
              <a:ext cx="0" cy="7826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61A68F64-3786-47DC-B375-0BD5DC1C365B}"/>
                </a:ext>
              </a:extLst>
            </p:cNvPr>
            <p:cNvSpPr txBox="1"/>
            <p:nvPr/>
          </p:nvSpPr>
          <p:spPr>
            <a:xfrm>
              <a:off x="10100148" y="279483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0</a:t>
              </a:r>
              <a:endParaRPr lang="en-US" sz="1200" dirty="0"/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DD959EAA-9E9E-4D3D-81F4-AD9676BB34CD}"/>
                </a:ext>
              </a:extLst>
            </p:cNvPr>
            <p:cNvSpPr txBox="1"/>
            <p:nvPr/>
          </p:nvSpPr>
          <p:spPr>
            <a:xfrm>
              <a:off x="10113341" y="413226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0</a:t>
              </a:r>
              <a:endParaRPr lang="en-US" sz="1200" dirty="0"/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7CCA31C1-517F-4EB3-903C-CF3B12B9D0F2}"/>
                </a:ext>
              </a:extLst>
            </p:cNvPr>
            <p:cNvSpPr txBox="1"/>
            <p:nvPr/>
          </p:nvSpPr>
          <p:spPr>
            <a:xfrm>
              <a:off x="8662953" y="4132262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-128</a:t>
              </a:r>
              <a:endParaRPr lang="en-US" sz="1200" dirty="0"/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B951E2DD-7642-4A96-840E-8CEE43546DF0}"/>
                </a:ext>
              </a:extLst>
            </p:cNvPr>
            <p:cNvSpPr txBox="1"/>
            <p:nvPr/>
          </p:nvSpPr>
          <p:spPr>
            <a:xfrm>
              <a:off x="11360150" y="413226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127</a:t>
              </a:r>
              <a:endParaRPr lang="en-US" sz="1200" dirty="0"/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582E3428-A62D-45A6-B87A-6DFF73A60FE6}"/>
                </a:ext>
              </a:extLst>
            </p:cNvPr>
            <p:cNvSpPr/>
            <p:nvPr/>
          </p:nvSpPr>
          <p:spPr>
            <a:xfrm>
              <a:off x="8483701" y="3082932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D710A34A-BEE6-4721-A542-D0CFDC0A6A54}"/>
                </a:ext>
              </a:extLst>
            </p:cNvPr>
            <p:cNvSpPr/>
            <p:nvPr/>
          </p:nvSpPr>
          <p:spPr>
            <a:xfrm>
              <a:off x="9497360" y="3084513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EBD9595A-6E8D-447F-90B7-9B1A77DFCF7D}"/>
                </a:ext>
              </a:extLst>
            </p:cNvPr>
            <p:cNvSpPr/>
            <p:nvPr/>
          </p:nvSpPr>
          <p:spPr>
            <a:xfrm>
              <a:off x="10187311" y="3082932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FB98E7BD-FED7-4643-B8CA-4F706A7C7BA9}"/>
                </a:ext>
              </a:extLst>
            </p:cNvPr>
            <p:cNvSpPr/>
            <p:nvPr/>
          </p:nvSpPr>
          <p:spPr>
            <a:xfrm>
              <a:off x="11112082" y="3082932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9D36F076-3CE3-4AE4-9631-76D50F6E34FE}"/>
                </a:ext>
              </a:extLst>
            </p:cNvPr>
            <p:cNvSpPr/>
            <p:nvPr/>
          </p:nvSpPr>
          <p:spPr>
            <a:xfrm>
              <a:off x="11904682" y="3082932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2D92BFA2-E77B-4875-9C0B-25C3DCD4C711}"/>
                </a:ext>
              </a:extLst>
            </p:cNvPr>
            <p:cNvSpPr/>
            <p:nvPr/>
          </p:nvSpPr>
          <p:spPr>
            <a:xfrm>
              <a:off x="8859738" y="3954469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al 58">
              <a:extLst>
                <a:ext uri="{FF2B5EF4-FFF2-40B4-BE49-F238E27FC236}">
                  <a16:creationId xmlns:a16="http://schemas.microsoft.com/office/drawing/2014/main" id="{3E2FB4AB-474A-4FB9-8AE7-D9C88B4E8B99}"/>
                </a:ext>
              </a:extLst>
            </p:cNvPr>
            <p:cNvSpPr/>
            <p:nvPr/>
          </p:nvSpPr>
          <p:spPr>
            <a:xfrm>
              <a:off x="11524012" y="3954469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al 72">
              <a:extLst>
                <a:ext uri="{FF2B5EF4-FFF2-40B4-BE49-F238E27FC236}">
                  <a16:creationId xmlns:a16="http://schemas.microsoft.com/office/drawing/2014/main" id="{15DEAD7C-7498-4217-821C-F5E2331077D2}"/>
                </a:ext>
              </a:extLst>
            </p:cNvPr>
            <p:cNvSpPr/>
            <p:nvPr/>
          </p:nvSpPr>
          <p:spPr>
            <a:xfrm>
              <a:off x="10960657" y="3954469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6353642F-200D-4C81-81FD-A0A55B5DBBF9}"/>
                </a:ext>
              </a:extLst>
            </p:cNvPr>
            <p:cNvSpPr/>
            <p:nvPr/>
          </p:nvSpPr>
          <p:spPr>
            <a:xfrm>
              <a:off x="9726549" y="3954469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Rechte verbindingslijn met pijl 74">
              <a:extLst>
                <a:ext uri="{FF2B5EF4-FFF2-40B4-BE49-F238E27FC236}">
                  <a16:creationId xmlns:a16="http://schemas.microsoft.com/office/drawing/2014/main" id="{8A0CA70A-0A88-4A11-A2B7-092809E17A35}"/>
                </a:ext>
              </a:extLst>
            </p:cNvPr>
            <p:cNvCxnSpPr>
              <a:cxnSpLocks/>
              <a:stCxn id="41" idx="4"/>
              <a:endCxn id="74" idx="0"/>
            </p:cNvCxnSpPr>
            <p:nvPr/>
          </p:nvCxnSpPr>
          <p:spPr>
            <a:xfrm>
              <a:off x="9541804" y="3173401"/>
              <a:ext cx="229189" cy="7810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met pijl 77">
              <a:extLst>
                <a:ext uri="{FF2B5EF4-FFF2-40B4-BE49-F238E27FC236}">
                  <a16:creationId xmlns:a16="http://schemas.microsoft.com/office/drawing/2014/main" id="{9886206D-5CA6-415B-B65F-BBA7D3177A66}"/>
                </a:ext>
              </a:extLst>
            </p:cNvPr>
            <p:cNvCxnSpPr>
              <a:cxnSpLocks/>
              <a:stCxn id="56" idx="4"/>
              <a:endCxn id="73" idx="0"/>
            </p:cNvCxnSpPr>
            <p:nvPr/>
          </p:nvCxnSpPr>
          <p:spPr>
            <a:xfrm flipH="1">
              <a:off x="11005101" y="3171820"/>
              <a:ext cx="151425" cy="7826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kstvak 80">
                  <a:extLst>
                    <a:ext uri="{FF2B5EF4-FFF2-40B4-BE49-F238E27FC236}">
                      <a16:creationId xmlns:a16="http://schemas.microsoft.com/office/drawing/2014/main" id="{F0B14844-3716-489C-827C-46D6A06553DA}"/>
                    </a:ext>
                  </a:extLst>
                </p:cNvPr>
                <p:cNvSpPr txBox="1"/>
                <p:nvPr/>
              </p:nvSpPr>
              <p:spPr>
                <a:xfrm>
                  <a:off x="11577189" y="2794836"/>
                  <a:ext cx="6810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nl-NL" sz="12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l-NL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nl-NL" sz="1200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1" name="Tekstvak 80">
                  <a:extLst>
                    <a:ext uri="{FF2B5EF4-FFF2-40B4-BE49-F238E27FC236}">
                      <a16:creationId xmlns:a16="http://schemas.microsoft.com/office/drawing/2014/main" id="{F0B14844-3716-489C-827C-46D6A06553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7189" y="2794836"/>
                  <a:ext cx="681020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kstvak 81">
                  <a:extLst>
                    <a:ext uri="{FF2B5EF4-FFF2-40B4-BE49-F238E27FC236}">
                      <a16:creationId xmlns:a16="http://schemas.microsoft.com/office/drawing/2014/main" id="{4C0B13EA-9720-48BD-866B-FB444BC1DA89}"/>
                    </a:ext>
                  </a:extLst>
                </p:cNvPr>
                <p:cNvSpPr txBox="1"/>
                <p:nvPr/>
              </p:nvSpPr>
              <p:spPr>
                <a:xfrm>
                  <a:off x="8136274" y="2799416"/>
                  <a:ext cx="78374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nl-NL" sz="12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l-NL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nl-NL" sz="1200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2" name="Tekstvak 81">
                  <a:extLst>
                    <a:ext uri="{FF2B5EF4-FFF2-40B4-BE49-F238E27FC236}">
                      <a16:creationId xmlns:a16="http://schemas.microsoft.com/office/drawing/2014/main" id="{4C0B13EA-9720-48BD-866B-FB444BC1D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6274" y="2799416"/>
                  <a:ext cx="783741" cy="276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2416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4E5A99-5938-4443-AE92-EF29CB41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Asymmetric</a:t>
            </a:r>
            <a:r>
              <a:rPr lang="nl-NL" dirty="0"/>
              <a:t> mode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A72384-44C5-42FB-84E1-73B86E26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jdelijke aanduiding voor tekst 4">
                <a:extLst>
                  <a:ext uri="{FF2B5EF4-FFF2-40B4-BE49-F238E27FC236}">
                    <a16:creationId xmlns:a16="http://schemas.microsoft.com/office/drawing/2014/main" id="{85B6AF08-4DF6-4092-AD41-0D72CC85675F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0" lvl="1" indent="0">
                  <a:buNone/>
                </a:pPr>
                <a:r>
                  <a:rPr lang="nl-NL" dirty="0"/>
                  <a:t>Useful </a:t>
                </a:r>
                <a:r>
                  <a:rPr lang="nl-NL" dirty="0" err="1"/>
                  <a:t>when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distribution</a:t>
                </a:r>
                <a:r>
                  <a:rPr lang="nl-NL" dirty="0"/>
                  <a:t> of </a:t>
                </a:r>
                <a:r>
                  <a:rPr lang="nl-NL" dirty="0" err="1"/>
                  <a:t>values</a:t>
                </a:r>
                <a:r>
                  <a:rPr lang="nl-NL" dirty="0"/>
                  <a:t> is </a:t>
                </a:r>
                <a:r>
                  <a:rPr lang="nl-NL" b="1" dirty="0" err="1"/>
                  <a:t>not</a:t>
                </a:r>
                <a:r>
                  <a:rPr lang="nl-NL" b="1" dirty="0"/>
                  <a:t> </a:t>
                </a:r>
                <a:r>
                  <a:rPr lang="nl-NL" dirty="0" err="1"/>
                  <a:t>symmetric</a:t>
                </a:r>
                <a:r>
                  <a:rPr lang="nl-NL" dirty="0"/>
                  <a:t> </a:t>
                </a:r>
                <a:r>
                  <a:rPr lang="nl-NL" dirty="0" err="1"/>
                  <a:t>around</a:t>
                </a:r>
                <a:r>
                  <a:rPr lang="nl-NL" dirty="0"/>
                  <a:t> 0 (e.g. </a:t>
                </a:r>
                <a:r>
                  <a:rPr lang="nl-NL" dirty="0" err="1"/>
                  <a:t>after</a:t>
                </a:r>
                <a:r>
                  <a:rPr lang="nl-NL" dirty="0"/>
                  <a:t> </a:t>
                </a:r>
                <a:r>
                  <a:rPr lang="nl-NL" dirty="0" err="1"/>
                  <a:t>ReLU</a:t>
                </a:r>
                <a:r>
                  <a:rPr lang="nl-NL" dirty="0"/>
                  <a:t>)</a:t>
                </a:r>
              </a:p>
              <a:p>
                <a:pPr marL="0" lvl="1" indent="0">
                  <a:buNone/>
                </a:pPr>
                <a:r>
                  <a:rPr lang="nl-NL" dirty="0"/>
                  <a:t>Step </a:t>
                </a:r>
                <a:r>
                  <a:rPr lang="nl-NL" dirty="0" err="1"/>
                  <a:t>size</a:t>
                </a:r>
                <a:r>
                  <a:rPr lang="nl-NL" dirty="0"/>
                  <a:t> </a:t>
                </a:r>
                <a:r>
                  <a:rPr lang="nl-NL" dirty="0" err="1"/>
                  <a:t>given</a:t>
                </a:r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:</a:t>
                </a:r>
              </a:p>
              <a:p>
                <a:pPr marL="1778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45000" lvl="1" indent="0">
                  <a:buNone/>
                </a:pPr>
                <a:endParaRPr lang="en-US" dirty="0"/>
              </a:p>
              <a:p>
                <a:pPr marL="45000" lvl="1" indent="0">
                  <a:buNone/>
                </a:pPr>
                <a:r>
                  <a:rPr lang="en-US" dirty="0"/>
                  <a:t>Use a zero-point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to shift the distribution: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dirty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ound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den>
                          </m:f>
                          <m:r>
                            <a:rPr lang="nl-NL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nl-NL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i="1" dirty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nl-NL" dirty="0"/>
              </a:p>
              <a:p>
                <a:pPr marL="45000" lvl="1" indent="0">
                  <a:buNone/>
                </a:pPr>
                <a:endParaRPr lang="en-US" dirty="0"/>
              </a:p>
              <a:p>
                <a:pPr marL="45000" lvl="1" indent="0">
                  <a:buNone/>
                </a:pPr>
                <a:r>
                  <a:rPr lang="en-US" dirty="0"/>
                  <a:t>In practice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zero-point is </a:t>
                </a:r>
                <a:r>
                  <a:rPr lang="nl-NL" dirty="0" err="1"/>
                  <a:t>chosen</a:t>
                </a:r>
                <a:r>
                  <a:rPr lang="nl-NL" dirty="0"/>
                  <a:t> </a:t>
                </a:r>
                <a:r>
                  <a:rPr lang="en-US" dirty="0"/>
                  <a:t>such that zero is exactly representable by an integer in the quantized domain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Tijdelijke aanduiding voor tekst 4">
                <a:extLst>
                  <a:ext uri="{FF2B5EF4-FFF2-40B4-BE49-F238E27FC236}">
                    <a16:creationId xmlns:a16="http://schemas.microsoft.com/office/drawing/2014/main" id="{85B6AF08-4DF6-4092-AD41-0D72CC8567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260" t="-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ep 9">
            <a:extLst>
              <a:ext uri="{FF2B5EF4-FFF2-40B4-BE49-F238E27FC236}">
                <a16:creationId xmlns:a16="http://schemas.microsoft.com/office/drawing/2014/main" id="{D83CF0DD-0100-4E37-A66A-97591C27ADAF}"/>
              </a:ext>
            </a:extLst>
          </p:cNvPr>
          <p:cNvGrpSpPr/>
          <p:nvPr/>
        </p:nvGrpSpPr>
        <p:grpSpPr>
          <a:xfrm>
            <a:off x="7878963" y="2619669"/>
            <a:ext cx="4000617" cy="1619141"/>
            <a:chOff x="7853055" y="2798150"/>
            <a:chExt cx="4000617" cy="1619141"/>
          </a:xfrm>
        </p:grpSpPr>
        <p:cxnSp>
          <p:nvCxnSpPr>
            <p:cNvPr id="66" name="Rechte verbindingslijn met pijl 65">
              <a:extLst>
                <a:ext uri="{FF2B5EF4-FFF2-40B4-BE49-F238E27FC236}">
                  <a16:creationId xmlns:a16="http://schemas.microsoft.com/office/drawing/2014/main" id="{D81CE173-DB0C-47C9-81FC-C0BD5B86D40A}"/>
                </a:ext>
              </a:extLst>
            </p:cNvPr>
            <p:cNvCxnSpPr>
              <a:cxnSpLocks/>
              <a:endCxn id="58" idx="1"/>
            </p:cNvCxnSpPr>
            <p:nvPr/>
          </p:nvCxnSpPr>
          <p:spPr>
            <a:xfrm>
              <a:off x="7889964" y="3139893"/>
              <a:ext cx="578254" cy="8339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met pijl 68">
              <a:extLst>
                <a:ext uri="{FF2B5EF4-FFF2-40B4-BE49-F238E27FC236}">
                  <a16:creationId xmlns:a16="http://schemas.microsoft.com/office/drawing/2014/main" id="{C7429D21-E423-47C5-9351-233965F079D9}"/>
                </a:ext>
              </a:extLst>
            </p:cNvPr>
            <p:cNvCxnSpPr>
              <a:cxnSpLocks/>
              <a:endCxn id="59" idx="0"/>
            </p:cNvCxnSpPr>
            <p:nvPr/>
          </p:nvCxnSpPr>
          <p:spPr>
            <a:xfrm flipH="1">
              <a:off x="11163919" y="3133726"/>
              <a:ext cx="573339" cy="8270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F70CC0E-78D1-4957-8857-46EB16DF5B9F}"/>
                </a:ext>
              </a:extLst>
            </p:cNvPr>
            <p:cNvCxnSpPr>
              <a:cxnSpLocks/>
            </p:cNvCxnSpPr>
            <p:nvPr/>
          </p:nvCxnSpPr>
          <p:spPr>
            <a:xfrm>
              <a:off x="7853055" y="3135313"/>
              <a:ext cx="3930135" cy="0"/>
            </a:xfrm>
            <a:prstGeom prst="line">
              <a:avLst/>
            </a:prstGeom>
            <a:ln>
              <a:prstDash val="dash"/>
              <a:headEnd type="triangl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F4884B7F-D017-4C9A-9ECF-EAAB3A5D3CD8}"/>
                </a:ext>
              </a:extLst>
            </p:cNvPr>
            <p:cNvCxnSpPr>
              <a:cxnSpLocks/>
            </p:cNvCxnSpPr>
            <p:nvPr/>
          </p:nvCxnSpPr>
          <p:spPr>
            <a:xfrm>
              <a:off x="8491813" y="3133726"/>
              <a:ext cx="306070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D0B453AA-97AD-4764-8A85-9EAD5ADE4754}"/>
                </a:ext>
              </a:extLst>
            </p:cNvPr>
            <p:cNvCxnSpPr>
              <a:cxnSpLocks/>
            </p:cNvCxnSpPr>
            <p:nvPr/>
          </p:nvCxnSpPr>
          <p:spPr>
            <a:xfrm>
              <a:off x="8491813" y="4005263"/>
              <a:ext cx="267081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95F89AA7-2F29-4518-B386-158E3F0434C5}"/>
                </a:ext>
              </a:extLst>
            </p:cNvPr>
            <p:cNvSpPr/>
            <p:nvPr/>
          </p:nvSpPr>
          <p:spPr>
            <a:xfrm>
              <a:off x="9782774" y="3960819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4F79B1D5-62FC-418C-AF27-5C1904EAE5DC}"/>
                </a:ext>
              </a:extLst>
            </p:cNvPr>
            <p:cNvCxnSpPr>
              <a:cxnSpLocks/>
              <a:stCxn id="57" idx="3"/>
              <a:endCxn id="59" idx="0"/>
            </p:cNvCxnSpPr>
            <p:nvPr/>
          </p:nvCxnSpPr>
          <p:spPr>
            <a:xfrm flipH="1">
              <a:off x="11163919" y="3165153"/>
              <a:ext cx="349243" cy="795666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met pijl 28">
              <a:extLst>
                <a:ext uri="{FF2B5EF4-FFF2-40B4-BE49-F238E27FC236}">
                  <a16:creationId xmlns:a16="http://schemas.microsoft.com/office/drawing/2014/main" id="{8EE429D4-11D1-4B98-B6BF-30B1284B08D2}"/>
                </a:ext>
              </a:extLst>
            </p:cNvPr>
            <p:cNvCxnSpPr>
              <a:cxnSpLocks/>
              <a:stCxn id="38" idx="4"/>
              <a:endCxn id="58" idx="1"/>
            </p:cNvCxnSpPr>
            <p:nvPr/>
          </p:nvCxnSpPr>
          <p:spPr>
            <a:xfrm flipH="1">
              <a:off x="8468218" y="3178170"/>
              <a:ext cx="23542" cy="795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met pijl 31">
              <a:extLst>
                <a:ext uri="{FF2B5EF4-FFF2-40B4-BE49-F238E27FC236}">
                  <a16:creationId xmlns:a16="http://schemas.microsoft.com/office/drawing/2014/main" id="{66D0DF94-E77D-4694-A35B-B59CF041EF5C}"/>
                </a:ext>
              </a:extLst>
            </p:cNvPr>
            <p:cNvCxnSpPr>
              <a:cxnSpLocks/>
              <a:stCxn id="44" idx="4"/>
              <a:endCxn id="53" idx="0"/>
            </p:cNvCxnSpPr>
            <p:nvPr/>
          </p:nvCxnSpPr>
          <p:spPr>
            <a:xfrm>
              <a:off x="9827218" y="3178170"/>
              <a:ext cx="0" cy="7826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61A68F64-3786-47DC-B375-0BD5DC1C365B}"/>
                </a:ext>
              </a:extLst>
            </p:cNvPr>
            <p:cNvSpPr txBox="1"/>
            <p:nvPr/>
          </p:nvSpPr>
          <p:spPr>
            <a:xfrm>
              <a:off x="9695611" y="2801186"/>
              <a:ext cx="2455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err="1"/>
                <a:t>z</a:t>
              </a:r>
              <a:endParaRPr lang="en-US" sz="1200" dirty="0"/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DD959EAA-9E9E-4D3D-81F4-AD9676BB34CD}"/>
                </a:ext>
              </a:extLst>
            </p:cNvPr>
            <p:cNvSpPr txBox="1"/>
            <p:nvPr/>
          </p:nvSpPr>
          <p:spPr>
            <a:xfrm>
              <a:off x="9708767" y="414029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0</a:t>
              </a:r>
              <a:endParaRPr lang="en-US" sz="1200" dirty="0"/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7CCA31C1-517F-4EB3-903C-CF3B12B9D0F2}"/>
                </a:ext>
              </a:extLst>
            </p:cNvPr>
            <p:cNvSpPr txBox="1"/>
            <p:nvPr/>
          </p:nvSpPr>
          <p:spPr>
            <a:xfrm>
              <a:off x="8258416" y="4138612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-128</a:t>
              </a:r>
              <a:endParaRPr lang="en-US" sz="1200" dirty="0"/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B951E2DD-7642-4A96-840E-8CEE43546DF0}"/>
                </a:ext>
              </a:extLst>
            </p:cNvPr>
            <p:cNvSpPr txBox="1"/>
            <p:nvPr/>
          </p:nvSpPr>
          <p:spPr>
            <a:xfrm>
              <a:off x="10955613" y="413861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127</a:t>
              </a:r>
              <a:endParaRPr lang="en-US" sz="1200" dirty="0"/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582E3428-A62D-45A6-B87A-6DFF73A60FE6}"/>
                </a:ext>
              </a:extLst>
            </p:cNvPr>
            <p:cNvSpPr/>
            <p:nvPr/>
          </p:nvSpPr>
          <p:spPr>
            <a:xfrm>
              <a:off x="8447316" y="3089282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D710A34A-BEE6-4721-A542-D0CFDC0A6A54}"/>
                </a:ext>
              </a:extLst>
            </p:cNvPr>
            <p:cNvSpPr/>
            <p:nvPr/>
          </p:nvSpPr>
          <p:spPr>
            <a:xfrm>
              <a:off x="9092823" y="3090863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EBD9595A-6E8D-447F-90B7-9B1A77DFCF7D}"/>
                </a:ext>
              </a:extLst>
            </p:cNvPr>
            <p:cNvSpPr/>
            <p:nvPr/>
          </p:nvSpPr>
          <p:spPr>
            <a:xfrm>
              <a:off x="9782774" y="3089282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FB98E7BD-FED7-4643-B8CA-4F706A7C7BA9}"/>
                </a:ext>
              </a:extLst>
            </p:cNvPr>
            <p:cNvSpPr/>
            <p:nvPr/>
          </p:nvSpPr>
          <p:spPr>
            <a:xfrm>
              <a:off x="10707545" y="3089282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9D36F076-3CE3-4AE4-9631-76D50F6E34FE}"/>
                </a:ext>
              </a:extLst>
            </p:cNvPr>
            <p:cNvSpPr/>
            <p:nvPr/>
          </p:nvSpPr>
          <p:spPr>
            <a:xfrm>
              <a:off x="11500145" y="3089282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2D92BFA2-E77B-4875-9C0B-25C3DCD4C711}"/>
                </a:ext>
              </a:extLst>
            </p:cNvPr>
            <p:cNvSpPr/>
            <p:nvPr/>
          </p:nvSpPr>
          <p:spPr>
            <a:xfrm>
              <a:off x="8455201" y="3960819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al 58">
              <a:extLst>
                <a:ext uri="{FF2B5EF4-FFF2-40B4-BE49-F238E27FC236}">
                  <a16:creationId xmlns:a16="http://schemas.microsoft.com/office/drawing/2014/main" id="{3E2FB4AB-474A-4FB9-8AE7-D9C88B4E8B99}"/>
                </a:ext>
              </a:extLst>
            </p:cNvPr>
            <p:cNvSpPr/>
            <p:nvPr/>
          </p:nvSpPr>
          <p:spPr>
            <a:xfrm>
              <a:off x="11119475" y="3960819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al 72">
              <a:extLst>
                <a:ext uri="{FF2B5EF4-FFF2-40B4-BE49-F238E27FC236}">
                  <a16:creationId xmlns:a16="http://schemas.microsoft.com/office/drawing/2014/main" id="{15DEAD7C-7498-4217-821C-F5E2331077D2}"/>
                </a:ext>
              </a:extLst>
            </p:cNvPr>
            <p:cNvSpPr/>
            <p:nvPr/>
          </p:nvSpPr>
          <p:spPr>
            <a:xfrm>
              <a:off x="10556120" y="3960819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6353642F-200D-4C81-81FD-A0A55B5DBBF9}"/>
                </a:ext>
              </a:extLst>
            </p:cNvPr>
            <p:cNvSpPr/>
            <p:nvPr/>
          </p:nvSpPr>
          <p:spPr>
            <a:xfrm>
              <a:off x="9079224" y="3960819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5" name="Rechte verbindingslijn met pijl 74">
              <a:extLst>
                <a:ext uri="{FF2B5EF4-FFF2-40B4-BE49-F238E27FC236}">
                  <a16:creationId xmlns:a16="http://schemas.microsoft.com/office/drawing/2014/main" id="{8A0CA70A-0A88-4A11-A2B7-092809E17A35}"/>
                </a:ext>
              </a:extLst>
            </p:cNvPr>
            <p:cNvCxnSpPr>
              <a:cxnSpLocks/>
              <a:stCxn id="41" idx="4"/>
              <a:endCxn id="74" idx="0"/>
            </p:cNvCxnSpPr>
            <p:nvPr/>
          </p:nvCxnSpPr>
          <p:spPr>
            <a:xfrm flipH="1">
              <a:off x="9123668" y="3179751"/>
              <a:ext cx="13599" cy="7810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met pijl 77">
              <a:extLst>
                <a:ext uri="{FF2B5EF4-FFF2-40B4-BE49-F238E27FC236}">
                  <a16:creationId xmlns:a16="http://schemas.microsoft.com/office/drawing/2014/main" id="{9886206D-5CA6-415B-B65F-BBA7D3177A66}"/>
                </a:ext>
              </a:extLst>
            </p:cNvPr>
            <p:cNvCxnSpPr>
              <a:cxnSpLocks/>
              <a:stCxn id="56" idx="4"/>
              <a:endCxn id="73" idx="0"/>
            </p:cNvCxnSpPr>
            <p:nvPr/>
          </p:nvCxnSpPr>
          <p:spPr>
            <a:xfrm flipH="1">
              <a:off x="10600564" y="3178170"/>
              <a:ext cx="151425" cy="7826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kstvak 80">
                  <a:extLst>
                    <a:ext uri="{FF2B5EF4-FFF2-40B4-BE49-F238E27FC236}">
                      <a16:creationId xmlns:a16="http://schemas.microsoft.com/office/drawing/2014/main" id="{F0B14844-3716-489C-827C-46D6A06553DA}"/>
                    </a:ext>
                  </a:extLst>
                </p:cNvPr>
                <p:cNvSpPr txBox="1"/>
                <p:nvPr/>
              </p:nvSpPr>
              <p:spPr>
                <a:xfrm>
                  <a:off x="11172652" y="2801186"/>
                  <a:ext cx="6810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nl-NL" sz="12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l-NL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nl-NL" sz="1200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1" name="Tekstvak 80">
                  <a:extLst>
                    <a:ext uri="{FF2B5EF4-FFF2-40B4-BE49-F238E27FC236}">
                      <a16:creationId xmlns:a16="http://schemas.microsoft.com/office/drawing/2014/main" id="{F0B14844-3716-489C-827C-46D6A06553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72652" y="2801186"/>
                  <a:ext cx="681020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kstvak 81">
                  <a:extLst>
                    <a:ext uri="{FF2B5EF4-FFF2-40B4-BE49-F238E27FC236}">
                      <a16:creationId xmlns:a16="http://schemas.microsoft.com/office/drawing/2014/main" id="{4C0B13EA-9720-48BD-866B-FB444BC1DA89}"/>
                    </a:ext>
                  </a:extLst>
                </p:cNvPr>
                <p:cNvSpPr txBox="1"/>
                <p:nvPr/>
              </p:nvSpPr>
              <p:spPr>
                <a:xfrm>
                  <a:off x="8162695" y="2799349"/>
                  <a:ext cx="65812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nl-NL" sz="12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l-NL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nl-NL" sz="1200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2" name="Tekstvak 81">
                  <a:extLst>
                    <a:ext uri="{FF2B5EF4-FFF2-40B4-BE49-F238E27FC236}">
                      <a16:creationId xmlns:a16="http://schemas.microsoft.com/office/drawing/2014/main" id="{4C0B13EA-9720-48BD-866B-FB444BC1D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695" y="2799349"/>
                  <a:ext cx="658129" cy="276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E27F4E03-E77A-4DE6-8B38-D0184939B501}"/>
                </a:ext>
              </a:extLst>
            </p:cNvPr>
            <p:cNvSpPr txBox="1"/>
            <p:nvPr/>
          </p:nvSpPr>
          <p:spPr>
            <a:xfrm>
              <a:off x="9014456" y="279815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0</a:t>
              </a:r>
              <a:endParaRPr lang="en-US" sz="1200" dirty="0"/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F7860061-3875-4E76-A215-A5BECC822CCC}"/>
                </a:ext>
              </a:extLst>
            </p:cNvPr>
            <p:cNvSpPr txBox="1"/>
            <p:nvPr/>
          </p:nvSpPr>
          <p:spPr>
            <a:xfrm>
              <a:off x="9014456" y="4138612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-</a:t>
              </a:r>
              <a:r>
                <a:rPr lang="nl-NL" sz="1200" dirty="0" err="1"/>
                <a:t>z</a:t>
              </a:r>
              <a:endParaRPr lang="en-US" sz="1200" dirty="0"/>
            </a:p>
          </p:txBody>
        </p:sp>
      </p:grp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526AA27E-5636-4821-A3F6-324E5712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More details on asymmetric quantization matrix multiplication: </a:t>
            </a:r>
            <a:br>
              <a:rPr lang="en-US" dirty="0"/>
            </a:br>
            <a:r>
              <a:rPr lang="en-US" dirty="0"/>
              <a:t>https://github.com/google/gemmlowp/blob/master/doc/quantization.md#implementation-of-quantized-matrix-multiplication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83437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4E5A99-5938-4443-AE92-EF29CB41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Per-tensor </a:t>
            </a:r>
            <a:r>
              <a:rPr lang="nl-NL" dirty="0" err="1"/>
              <a:t>vs</a:t>
            </a:r>
            <a:r>
              <a:rPr lang="nl-NL" dirty="0"/>
              <a:t> per-</a:t>
            </a:r>
            <a:r>
              <a:rPr lang="nl-NL" dirty="0" err="1"/>
              <a:t>channel</a:t>
            </a:r>
            <a:endParaRPr lang="en-US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496A1299-7697-468F-9AEA-0F1AD0593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328" y="1290225"/>
            <a:ext cx="7951018" cy="5037137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A72384-44C5-42FB-84E1-73B86E26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23</a:t>
            </a:fld>
            <a:endParaRPr lang="en-US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EE532FAB-8ED8-4DAC-B552-29287FC0C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Image source: A Survey of Quantization Methods for Efficient Neural Network Inference – A. </a:t>
            </a:r>
            <a:r>
              <a:rPr lang="en-US" i="1" dirty="0" err="1"/>
              <a:t>Gholami</a:t>
            </a:r>
            <a:r>
              <a:rPr lang="en-US" i="1" dirty="0"/>
              <a:t> et al.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E2BDE4B-FAC0-465C-969B-2417EF49931B}"/>
              </a:ext>
            </a:extLst>
          </p:cNvPr>
          <p:cNvSpPr txBox="1"/>
          <p:nvPr/>
        </p:nvSpPr>
        <p:spPr>
          <a:xfrm>
            <a:off x="8616227" y="4757368"/>
            <a:ext cx="3575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Note</a:t>
            </a:r>
            <a:r>
              <a:rPr lang="nl-NL" dirty="0"/>
              <a:t>: per-</a:t>
            </a:r>
            <a:r>
              <a:rPr lang="nl-NL" dirty="0" err="1"/>
              <a:t>channel</a:t>
            </a:r>
            <a:r>
              <a:rPr lang="nl-NL" dirty="0"/>
              <a:t> </a:t>
            </a:r>
            <a:r>
              <a:rPr lang="nl-NL" dirty="0" err="1"/>
              <a:t>quantization</a:t>
            </a:r>
            <a:r>
              <a:rPr lang="nl-NL" dirty="0"/>
              <a:t> does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require</a:t>
            </a:r>
            <a:r>
              <a:rPr lang="nl-NL" dirty="0"/>
              <a:t> special hardware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applied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b="1" dirty="0" err="1"/>
              <a:t>weights</a:t>
            </a:r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492D7E9-3C3F-431D-846B-5802ACAA96CF}"/>
              </a:ext>
            </a:extLst>
          </p:cNvPr>
          <p:cNvSpPr txBox="1"/>
          <p:nvPr/>
        </p:nvSpPr>
        <p:spPr>
          <a:xfrm>
            <a:off x="8616226" y="1290225"/>
            <a:ext cx="3575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Per-</a:t>
            </a:r>
            <a:r>
              <a:rPr lang="nl-NL" dirty="0" err="1"/>
              <a:t>channel</a:t>
            </a:r>
            <a:r>
              <a:rPr lang="nl-NL" dirty="0"/>
              <a:t> is </a:t>
            </a:r>
            <a:r>
              <a:rPr lang="nl-NL" dirty="0" err="1"/>
              <a:t>useful</a:t>
            </a:r>
            <a:r>
              <a:rPr lang="nl-NL" dirty="0"/>
              <a:t>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channels</a:t>
            </a:r>
            <a:r>
              <a:rPr lang="nl-NL" dirty="0"/>
              <a:t> have different ranges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9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1122F-D878-424E-9198-88D299089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Hardware </a:t>
            </a:r>
            <a:r>
              <a:rPr lang="nl-NL" dirty="0" err="1"/>
              <a:t>implication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8-bit integer data </a:t>
            </a:r>
            <a:r>
              <a:rPr lang="nl-NL" dirty="0" err="1"/>
              <a:t>path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E43118-F580-4084-88F3-1C1DEFEB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24</a:t>
            </a:fld>
            <a:endParaRPr lang="en-US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67956C6-E7FF-40AE-A93A-882F12DED7CC}"/>
              </a:ext>
            </a:extLst>
          </p:cNvPr>
          <p:cNvSpPr/>
          <p:nvPr/>
        </p:nvSpPr>
        <p:spPr>
          <a:xfrm>
            <a:off x="4215156" y="4038044"/>
            <a:ext cx="2992746" cy="121732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D18649CC-4CD2-4121-B0F6-D6DA6169FEE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937206" y="2280959"/>
            <a:ext cx="2743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9B4C84F1-8846-49A0-A752-AAD1E8A8F458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937206" y="2280959"/>
            <a:ext cx="1929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56E5A3D0-132C-481A-9B92-C95887F88C13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937206" y="2280959"/>
            <a:ext cx="11155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id="{4E145D06-6C55-4802-8457-5058107C5598}"/>
              </a:ext>
            </a:extLst>
          </p:cNvPr>
          <p:cNvSpPr/>
          <p:nvPr/>
        </p:nvSpPr>
        <p:spPr>
          <a:xfrm>
            <a:off x="4274990" y="2064656"/>
            <a:ext cx="439990" cy="4326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*</a:t>
            </a:r>
            <a:endParaRPr lang="en-US" sz="16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71EF62E-6D35-477A-B01E-E61F726534AF}"/>
              </a:ext>
            </a:extLst>
          </p:cNvPr>
          <p:cNvSpPr/>
          <p:nvPr/>
        </p:nvSpPr>
        <p:spPr>
          <a:xfrm>
            <a:off x="5052765" y="2064656"/>
            <a:ext cx="439990" cy="4326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*</a:t>
            </a:r>
            <a:endParaRPr lang="en-US" sz="16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07DEECB-D9B3-4584-860B-724EF54DE4E2}"/>
              </a:ext>
            </a:extLst>
          </p:cNvPr>
          <p:cNvSpPr/>
          <p:nvPr/>
        </p:nvSpPr>
        <p:spPr>
          <a:xfrm>
            <a:off x="5866648" y="2064656"/>
            <a:ext cx="439990" cy="4326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*</a:t>
            </a:r>
            <a:endParaRPr lang="en-US" sz="1600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6CF61681-6CBC-444B-9384-F106390363B1}"/>
              </a:ext>
            </a:extLst>
          </p:cNvPr>
          <p:cNvSpPr/>
          <p:nvPr/>
        </p:nvSpPr>
        <p:spPr>
          <a:xfrm>
            <a:off x="6680531" y="2064656"/>
            <a:ext cx="439990" cy="4326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*</a:t>
            </a:r>
            <a:endParaRPr lang="en-US" sz="1600" dirty="0"/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11B347F1-C403-4A76-B380-485AD4FC2213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4494985" y="1683918"/>
            <a:ext cx="0" cy="380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9486C296-6B4E-44EC-AA98-ABE9D7326AC5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5272760" y="1683918"/>
            <a:ext cx="0" cy="380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037434C3-5AD9-4375-82F9-3FDC4DBA7F38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086643" y="1683918"/>
            <a:ext cx="0" cy="380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7532B420-1609-4730-92D8-4532E8FC501C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895693" y="1683918"/>
            <a:ext cx="4833" cy="380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180AAAA4-7162-4885-B94B-CD3B5E7D7F53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937206" y="2280959"/>
            <a:ext cx="337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38">
            <a:extLst>
              <a:ext uri="{FF2B5EF4-FFF2-40B4-BE49-F238E27FC236}">
                <a16:creationId xmlns:a16="http://schemas.microsoft.com/office/drawing/2014/main" id="{9A37118E-048F-4566-8F51-F3064A9CDCA1}"/>
              </a:ext>
            </a:extLst>
          </p:cNvPr>
          <p:cNvSpPr txBox="1"/>
          <p:nvPr/>
        </p:nvSpPr>
        <p:spPr>
          <a:xfrm>
            <a:off x="4429903" y="1751177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Q2.6</a:t>
            </a:r>
          </a:p>
        </p:txBody>
      </p:sp>
      <p:sp>
        <p:nvSpPr>
          <p:cNvPr id="19" name="TextBox 38">
            <a:extLst>
              <a:ext uri="{FF2B5EF4-FFF2-40B4-BE49-F238E27FC236}">
                <a16:creationId xmlns:a16="http://schemas.microsoft.com/office/drawing/2014/main" id="{59736D4B-C2F5-4C00-A704-41429B55478E}"/>
              </a:ext>
            </a:extLst>
          </p:cNvPr>
          <p:cNvSpPr txBox="1"/>
          <p:nvPr/>
        </p:nvSpPr>
        <p:spPr>
          <a:xfrm>
            <a:off x="5225732" y="1752237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Q4.4</a:t>
            </a:r>
          </a:p>
        </p:txBody>
      </p:sp>
      <p:sp>
        <p:nvSpPr>
          <p:cNvPr id="20" name="TextBox 38">
            <a:extLst>
              <a:ext uri="{FF2B5EF4-FFF2-40B4-BE49-F238E27FC236}">
                <a16:creationId xmlns:a16="http://schemas.microsoft.com/office/drawing/2014/main" id="{A2E3095D-D28C-4C6B-A9FF-415103A32BB2}"/>
              </a:ext>
            </a:extLst>
          </p:cNvPr>
          <p:cNvSpPr txBox="1"/>
          <p:nvPr/>
        </p:nvSpPr>
        <p:spPr>
          <a:xfrm>
            <a:off x="6026588" y="1750109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Q3.5</a:t>
            </a: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C601F9DC-4C21-44D4-BA51-B3EDA0794B84}"/>
              </a:ext>
            </a:extLst>
          </p:cNvPr>
          <p:cNvSpPr txBox="1"/>
          <p:nvPr/>
        </p:nvSpPr>
        <p:spPr>
          <a:xfrm>
            <a:off x="6823341" y="1748248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Q1.7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04C0CCE3-548C-4B20-91C2-A63F24CB442F}"/>
              </a:ext>
            </a:extLst>
          </p:cNvPr>
          <p:cNvSpPr/>
          <p:nvPr/>
        </p:nvSpPr>
        <p:spPr>
          <a:xfrm>
            <a:off x="4279019" y="3106319"/>
            <a:ext cx="439990" cy="4326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/>
              <a:t>ACC</a:t>
            </a:r>
            <a:endParaRPr lang="en-US" sz="1000" dirty="0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E9EBF3CA-C43F-4566-97E6-8D74AE5260D4}"/>
              </a:ext>
            </a:extLst>
          </p:cNvPr>
          <p:cNvSpPr/>
          <p:nvPr/>
        </p:nvSpPr>
        <p:spPr>
          <a:xfrm>
            <a:off x="5047932" y="3101861"/>
            <a:ext cx="439990" cy="4326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/>
              <a:t>ACC</a:t>
            </a:r>
            <a:endParaRPr lang="en-US" sz="1000" dirty="0"/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9DF97461-5272-4D08-8E32-BDF216650C3A}"/>
              </a:ext>
            </a:extLst>
          </p:cNvPr>
          <p:cNvSpPr/>
          <p:nvPr/>
        </p:nvSpPr>
        <p:spPr>
          <a:xfrm>
            <a:off x="5870677" y="3106319"/>
            <a:ext cx="439990" cy="4326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/>
              <a:t>ACC</a:t>
            </a:r>
            <a:endParaRPr lang="en-US" sz="1000" dirty="0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B3F2F985-5FE1-46C8-99BD-A7F45846A482}"/>
              </a:ext>
            </a:extLst>
          </p:cNvPr>
          <p:cNvSpPr/>
          <p:nvPr/>
        </p:nvSpPr>
        <p:spPr>
          <a:xfrm>
            <a:off x="6684560" y="3101861"/>
            <a:ext cx="439990" cy="4326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/>
              <a:t>ACC</a:t>
            </a:r>
            <a:endParaRPr lang="en-US" sz="1000" dirty="0"/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8860F039-FF3E-44DA-862B-6EBE193B2E23}"/>
              </a:ext>
            </a:extLst>
          </p:cNvPr>
          <p:cNvCxnSpPr>
            <a:cxnSpLocks/>
            <a:stCxn id="9" idx="2"/>
            <a:endCxn id="22" idx="0"/>
          </p:cNvCxnSpPr>
          <p:nvPr/>
        </p:nvCxnSpPr>
        <p:spPr>
          <a:xfrm>
            <a:off x="4494985" y="2497262"/>
            <a:ext cx="4029" cy="609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220D188-2F59-4D1F-809C-BBC9BDF11CDB}"/>
              </a:ext>
            </a:extLst>
          </p:cNvPr>
          <p:cNvCxnSpPr>
            <a:cxnSpLocks/>
            <a:stCxn id="10" idx="2"/>
            <a:endCxn id="23" idx="0"/>
          </p:cNvCxnSpPr>
          <p:nvPr/>
        </p:nvCxnSpPr>
        <p:spPr>
          <a:xfrm flipH="1">
            <a:off x="5267927" y="2497262"/>
            <a:ext cx="4833" cy="604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A8AA084B-8E49-4984-805F-D9889696AE8F}"/>
              </a:ext>
            </a:extLst>
          </p:cNvPr>
          <p:cNvCxnSpPr>
            <a:cxnSpLocks/>
            <a:stCxn id="11" idx="2"/>
            <a:endCxn id="24" idx="0"/>
          </p:cNvCxnSpPr>
          <p:nvPr/>
        </p:nvCxnSpPr>
        <p:spPr>
          <a:xfrm>
            <a:off x="6086643" y="2497262"/>
            <a:ext cx="4029" cy="609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2E8481F9-763F-4259-9BA9-0C5B74374FDC}"/>
              </a:ext>
            </a:extLst>
          </p:cNvPr>
          <p:cNvCxnSpPr>
            <a:cxnSpLocks/>
            <a:stCxn id="12" idx="2"/>
            <a:endCxn id="25" idx="0"/>
          </p:cNvCxnSpPr>
          <p:nvPr/>
        </p:nvCxnSpPr>
        <p:spPr>
          <a:xfrm>
            <a:off x="6900526" y="2497262"/>
            <a:ext cx="4029" cy="604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38">
            <a:extLst>
              <a:ext uri="{FF2B5EF4-FFF2-40B4-BE49-F238E27FC236}">
                <a16:creationId xmlns:a16="http://schemas.microsoft.com/office/drawing/2014/main" id="{3F3C6D1D-92CD-4030-934D-13212140344E}"/>
              </a:ext>
            </a:extLst>
          </p:cNvPr>
          <p:cNvSpPr txBox="1"/>
          <p:nvPr/>
        </p:nvSpPr>
        <p:spPr>
          <a:xfrm>
            <a:off x="7305193" y="3164275"/>
            <a:ext cx="1769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32-bit accumulators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28A065DC-DBD5-4E95-A5CB-E10F69141365}"/>
              </a:ext>
            </a:extLst>
          </p:cNvPr>
          <p:cNvSpPr txBox="1"/>
          <p:nvPr/>
        </p:nvSpPr>
        <p:spPr>
          <a:xfrm>
            <a:off x="5099129" y="1219266"/>
            <a:ext cx="98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Weights</a:t>
            </a:r>
            <a:endParaRPr lang="en-US" dirty="0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839F9378-D850-468D-A1A4-5AFCDE57A335}"/>
              </a:ext>
            </a:extLst>
          </p:cNvPr>
          <p:cNvSpPr txBox="1"/>
          <p:nvPr/>
        </p:nvSpPr>
        <p:spPr>
          <a:xfrm>
            <a:off x="3515453" y="1929876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Input</a:t>
            </a:r>
            <a:endParaRPr lang="en-US" dirty="0"/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D7329D4F-856A-4D52-A125-33271C6B874D}"/>
              </a:ext>
            </a:extLst>
          </p:cNvPr>
          <p:cNvSpPr txBox="1"/>
          <p:nvPr/>
        </p:nvSpPr>
        <p:spPr>
          <a:xfrm>
            <a:off x="3834620" y="2282228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Q4.4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ABCF666A-C6D1-417E-BA90-B0521058CEEC}"/>
              </a:ext>
            </a:extLst>
          </p:cNvPr>
          <p:cNvSpPr/>
          <p:nvPr/>
        </p:nvSpPr>
        <p:spPr>
          <a:xfrm>
            <a:off x="4282381" y="4153609"/>
            <a:ext cx="439990" cy="4326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/>
              <a:t>&gt;&gt;6</a:t>
            </a:r>
            <a:endParaRPr lang="en-US" sz="1000" dirty="0"/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4B77BC56-A686-47D5-8FBE-235C6B5BD085}"/>
              </a:ext>
            </a:extLst>
          </p:cNvPr>
          <p:cNvSpPr/>
          <p:nvPr/>
        </p:nvSpPr>
        <p:spPr>
          <a:xfrm>
            <a:off x="5047932" y="4158515"/>
            <a:ext cx="439990" cy="4326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/>
              <a:t>&gt;&gt;4</a:t>
            </a:r>
            <a:endParaRPr lang="en-US" sz="1000" dirty="0"/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FA485A23-59A2-4022-9353-9E5BA0372EB6}"/>
              </a:ext>
            </a:extLst>
          </p:cNvPr>
          <p:cNvSpPr/>
          <p:nvPr/>
        </p:nvSpPr>
        <p:spPr>
          <a:xfrm>
            <a:off x="5870677" y="4158515"/>
            <a:ext cx="439990" cy="4326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/>
              <a:t>&gt;&gt;5</a:t>
            </a:r>
            <a:endParaRPr lang="en-US" sz="1000" dirty="0"/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3851A50F-5A4F-4A88-A665-212B6061CF69}"/>
              </a:ext>
            </a:extLst>
          </p:cNvPr>
          <p:cNvSpPr/>
          <p:nvPr/>
        </p:nvSpPr>
        <p:spPr>
          <a:xfrm>
            <a:off x="6689114" y="4158515"/>
            <a:ext cx="439990" cy="4326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/>
              <a:t>&gt;&gt;7</a:t>
            </a:r>
            <a:endParaRPr lang="en-US" sz="1000" dirty="0"/>
          </a:p>
        </p:txBody>
      </p: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CE9C722A-1241-49CA-8298-5E4039FBC13C}"/>
              </a:ext>
            </a:extLst>
          </p:cNvPr>
          <p:cNvCxnSpPr>
            <a:cxnSpLocks/>
            <a:stCxn id="22" idx="2"/>
            <a:endCxn id="34" idx="0"/>
          </p:cNvCxnSpPr>
          <p:nvPr/>
        </p:nvCxnSpPr>
        <p:spPr>
          <a:xfrm>
            <a:off x="4499014" y="3538925"/>
            <a:ext cx="3362" cy="61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16E15D02-3A90-45F9-A054-219D552B6688}"/>
              </a:ext>
            </a:extLst>
          </p:cNvPr>
          <p:cNvCxnSpPr>
            <a:cxnSpLocks/>
            <a:stCxn id="23" idx="2"/>
            <a:endCxn id="35" idx="0"/>
          </p:cNvCxnSpPr>
          <p:nvPr/>
        </p:nvCxnSpPr>
        <p:spPr>
          <a:xfrm>
            <a:off x="5267927" y="3534467"/>
            <a:ext cx="0" cy="624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3684A795-E9F6-4235-A3A1-5A8C4EDACA4A}"/>
              </a:ext>
            </a:extLst>
          </p:cNvPr>
          <p:cNvCxnSpPr>
            <a:cxnSpLocks/>
            <a:stCxn id="24" idx="2"/>
            <a:endCxn id="36" idx="0"/>
          </p:cNvCxnSpPr>
          <p:nvPr/>
        </p:nvCxnSpPr>
        <p:spPr>
          <a:xfrm>
            <a:off x="6090672" y="3538925"/>
            <a:ext cx="0" cy="619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9939222B-EE05-43F6-ADD0-FA3F40D462A1}"/>
              </a:ext>
            </a:extLst>
          </p:cNvPr>
          <p:cNvCxnSpPr>
            <a:cxnSpLocks/>
            <a:stCxn id="25" idx="2"/>
            <a:endCxn id="37" idx="0"/>
          </p:cNvCxnSpPr>
          <p:nvPr/>
        </p:nvCxnSpPr>
        <p:spPr>
          <a:xfrm>
            <a:off x="6904555" y="3534467"/>
            <a:ext cx="4554" cy="624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3">
            <a:extLst>
              <a:ext uri="{FF2B5EF4-FFF2-40B4-BE49-F238E27FC236}">
                <a16:creationId xmlns:a16="http://schemas.microsoft.com/office/drawing/2014/main" id="{3F90C4D6-86CC-4034-8911-2F0BCEC2B06C}"/>
              </a:ext>
            </a:extLst>
          </p:cNvPr>
          <p:cNvSpPr/>
          <p:nvPr/>
        </p:nvSpPr>
        <p:spPr>
          <a:xfrm>
            <a:off x="4278352" y="4745139"/>
            <a:ext cx="439990" cy="4326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/>
              <a:t>Clip int8</a:t>
            </a:r>
            <a:endParaRPr lang="en-US" sz="1000" dirty="0"/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87C9D870-5996-47F1-9F2C-8A8ADDC8A97F}"/>
              </a:ext>
            </a:extLst>
          </p:cNvPr>
          <p:cNvSpPr/>
          <p:nvPr/>
        </p:nvSpPr>
        <p:spPr>
          <a:xfrm>
            <a:off x="5043903" y="4750045"/>
            <a:ext cx="439990" cy="4326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/>
              <a:t>Clip int8</a:t>
            </a:r>
            <a:endParaRPr lang="en-US" sz="1000" dirty="0"/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6FDCBFB8-9CFE-4E9D-A820-559617037C32}"/>
              </a:ext>
            </a:extLst>
          </p:cNvPr>
          <p:cNvSpPr/>
          <p:nvPr/>
        </p:nvSpPr>
        <p:spPr>
          <a:xfrm>
            <a:off x="5866648" y="4750045"/>
            <a:ext cx="439990" cy="4326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/>
              <a:t>Clip int8</a:t>
            </a:r>
            <a:endParaRPr lang="en-US" sz="1000" dirty="0"/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994E506E-8540-4153-8AF9-626FE53A4F7E}"/>
              </a:ext>
            </a:extLst>
          </p:cNvPr>
          <p:cNvSpPr/>
          <p:nvPr/>
        </p:nvSpPr>
        <p:spPr>
          <a:xfrm>
            <a:off x="6685085" y="4750045"/>
            <a:ext cx="439990" cy="4326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/>
              <a:t>Clip int8</a:t>
            </a:r>
            <a:endParaRPr lang="en-US" sz="1000" dirty="0"/>
          </a:p>
        </p:txBody>
      </p: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3FDEBC97-4624-4C0B-8E10-A79560E295C9}"/>
              </a:ext>
            </a:extLst>
          </p:cNvPr>
          <p:cNvCxnSpPr>
            <a:cxnSpLocks/>
            <a:stCxn id="34" idx="2"/>
            <a:endCxn id="42" idx="0"/>
          </p:cNvCxnSpPr>
          <p:nvPr/>
        </p:nvCxnSpPr>
        <p:spPr>
          <a:xfrm flipH="1">
            <a:off x="4498347" y="4586215"/>
            <a:ext cx="4029" cy="158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Rechte verbindingslijn met pijl 46">
            <a:extLst>
              <a:ext uri="{FF2B5EF4-FFF2-40B4-BE49-F238E27FC236}">
                <a16:creationId xmlns:a16="http://schemas.microsoft.com/office/drawing/2014/main" id="{CE48E758-4870-4D0B-89C9-BDD8AD98F501}"/>
              </a:ext>
            </a:extLst>
          </p:cNvPr>
          <p:cNvCxnSpPr>
            <a:cxnSpLocks/>
            <a:stCxn id="35" idx="2"/>
            <a:endCxn id="43" idx="0"/>
          </p:cNvCxnSpPr>
          <p:nvPr/>
        </p:nvCxnSpPr>
        <p:spPr>
          <a:xfrm flipH="1">
            <a:off x="5263898" y="4591121"/>
            <a:ext cx="4029" cy="158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09715094-41FE-41DF-8890-21A1567C0D2A}"/>
              </a:ext>
            </a:extLst>
          </p:cNvPr>
          <p:cNvCxnSpPr>
            <a:cxnSpLocks/>
            <a:stCxn id="36" idx="2"/>
            <a:endCxn id="44" idx="0"/>
          </p:cNvCxnSpPr>
          <p:nvPr/>
        </p:nvCxnSpPr>
        <p:spPr>
          <a:xfrm flipH="1">
            <a:off x="6086643" y="4591121"/>
            <a:ext cx="4029" cy="158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Rechte verbindingslijn met pijl 48">
            <a:extLst>
              <a:ext uri="{FF2B5EF4-FFF2-40B4-BE49-F238E27FC236}">
                <a16:creationId xmlns:a16="http://schemas.microsoft.com/office/drawing/2014/main" id="{22B64105-F3C1-4E5D-8898-3B1465D81E9F}"/>
              </a:ext>
            </a:extLst>
          </p:cNvPr>
          <p:cNvCxnSpPr>
            <a:cxnSpLocks/>
            <a:stCxn id="37" idx="2"/>
            <a:endCxn id="45" idx="0"/>
          </p:cNvCxnSpPr>
          <p:nvPr/>
        </p:nvCxnSpPr>
        <p:spPr>
          <a:xfrm flipH="1">
            <a:off x="6905080" y="4591121"/>
            <a:ext cx="4029" cy="158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38">
            <a:extLst>
              <a:ext uri="{FF2B5EF4-FFF2-40B4-BE49-F238E27FC236}">
                <a16:creationId xmlns:a16="http://schemas.microsoft.com/office/drawing/2014/main" id="{B6723F6B-645A-48F9-8CE4-D9B3E7161900}"/>
              </a:ext>
            </a:extLst>
          </p:cNvPr>
          <p:cNvSpPr txBox="1"/>
          <p:nvPr/>
        </p:nvSpPr>
        <p:spPr>
          <a:xfrm>
            <a:off x="7271098" y="4046981"/>
            <a:ext cx="312572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Requantize</a:t>
            </a:r>
            <a:r>
              <a:rPr lang="en-US" sz="1400" dirty="0"/>
              <a:t>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Per-channel: </a:t>
            </a:r>
            <a:r>
              <a:rPr lang="en-US" sz="1400" b="1" dirty="0"/>
              <a:t>multiple</a:t>
            </a:r>
            <a:r>
              <a:rPr lang="en-US" sz="1400" dirty="0"/>
              <a:t> shift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Per-tensor: </a:t>
            </a:r>
            <a:r>
              <a:rPr lang="en-US" sz="1400" b="1" dirty="0"/>
              <a:t>one</a:t>
            </a:r>
            <a:r>
              <a:rPr lang="en-US" sz="1400" dirty="0"/>
              <a:t> shift value</a:t>
            </a:r>
          </a:p>
          <a:p>
            <a:endParaRPr lang="en-US" sz="1400" dirty="0"/>
          </a:p>
          <a:p>
            <a:r>
              <a:rPr lang="en-US" sz="1400" dirty="0"/>
              <a:t>Clip to 8-bit integer</a:t>
            </a:r>
          </a:p>
        </p:txBody>
      </p:sp>
      <p:sp>
        <p:nvSpPr>
          <p:cNvPr id="51" name="Pijl: omlaag 50">
            <a:extLst>
              <a:ext uri="{FF2B5EF4-FFF2-40B4-BE49-F238E27FC236}">
                <a16:creationId xmlns:a16="http://schemas.microsoft.com/office/drawing/2014/main" id="{98A2822F-B198-47E0-9FA8-BB4ABA0F007D}"/>
              </a:ext>
            </a:extLst>
          </p:cNvPr>
          <p:cNvSpPr/>
          <p:nvPr/>
        </p:nvSpPr>
        <p:spPr>
          <a:xfrm>
            <a:off x="5452716" y="5255373"/>
            <a:ext cx="413931" cy="1057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9840EBF3-6C73-4EDB-9788-54A0692400F8}"/>
              </a:ext>
            </a:extLst>
          </p:cNvPr>
          <p:cNvSpPr txBox="1"/>
          <p:nvPr/>
        </p:nvSpPr>
        <p:spPr>
          <a:xfrm>
            <a:off x="5820788" y="5394328"/>
            <a:ext cx="186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Output </a:t>
            </a:r>
            <a:r>
              <a:rPr lang="nl-NL" dirty="0" err="1"/>
              <a:t>channels</a:t>
            </a:r>
            <a:endParaRPr lang="en-US" dirty="0"/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id="{6F78752C-3C59-46ED-BBC2-B1948B1BEA57}"/>
              </a:ext>
            </a:extLst>
          </p:cNvPr>
          <p:cNvSpPr txBox="1"/>
          <p:nvPr/>
        </p:nvSpPr>
        <p:spPr>
          <a:xfrm>
            <a:off x="5865166" y="5714176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Q4.4</a:t>
            </a:r>
          </a:p>
        </p:txBody>
      </p:sp>
      <p:sp>
        <p:nvSpPr>
          <p:cNvPr id="54" name="TextBox 38">
            <a:extLst>
              <a:ext uri="{FF2B5EF4-FFF2-40B4-BE49-F238E27FC236}">
                <a16:creationId xmlns:a16="http://schemas.microsoft.com/office/drawing/2014/main" id="{5B171CE9-6EF1-42F5-B8D8-EA522CC6B42B}"/>
              </a:ext>
            </a:extLst>
          </p:cNvPr>
          <p:cNvSpPr txBox="1"/>
          <p:nvPr/>
        </p:nvSpPr>
        <p:spPr>
          <a:xfrm>
            <a:off x="4454044" y="2855640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Q6.10</a:t>
            </a:r>
          </a:p>
        </p:txBody>
      </p:sp>
      <p:sp>
        <p:nvSpPr>
          <p:cNvPr id="55" name="TextBox 38">
            <a:extLst>
              <a:ext uri="{FF2B5EF4-FFF2-40B4-BE49-F238E27FC236}">
                <a16:creationId xmlns:a16="http://schemas.microsoft.com/office/drawing/2014/main" id="{3A19F914-F8BE-456B-88D7-F7C3F70E338D}"/>
              </a:ext>
            </a:extLst>
          </p:cNvPr>
          <p:cNvSpPr txBox="1"/>
          <p:nvPr/>
        </p:nvSpPr>
        <p:spPr>
          <a:xfrm>
            <a:off x="5195453" y="2843717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Q8.8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:a16="http://schemas.microsoft.com/office/drawing/2014/main" id="{61B00A9E-7391-448E-B840-76BC579EF6FC}"/>
              </a:ext>
            </a:extLst>
          </p:cNvPr>
          <p:cNvSpPr txBox="1"/>
          <p:nvPr/>
        </p:nvSpPr>
        <p:spPr>
          <a:xfrm>
            <a:off x="6015987" y="2843716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Q7.9</a:t>
            </a:r>
          </a:p>
        </p:txBody>
      </p:sp>
      <p:sp>
        <p:nvSpPr>
          <p:cNvPr id="57" name="TextBox 38">
            <a:extLst>
              <a:ext uri="{FF2B5EF4-FFF2-40B4-BE49-F238E27FC236}">
                <a16:creationId xmlns:a16="http://schemas.microsoft.com/office/drawing/2014/main" id="{56A99812-C630-480F-97F8-D3C21FE89685}"/>
              </a:ext>
            </a:extLst>
          </p:cNvPr>
          <p:cNvSpPr txBox="1"/>
          <p:nvPr/>
        </p:nvSpPr>
        <p:spPr>
          <a:xfrm>
            <a:off x="6841693" y="2851635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Q5.11</a:t>
            </a:r>
          </a:p>
        </p:txBody>
      </p:sp>
      <p:sp>
        <p:nvSpPr>
          <p:cNvPr id="58" name="Tijdelijke aanduiding voor voettekst 8">
            <a:extLst>
              <a:ext uri="{FF2B5EF4-FFF2-40B4-BE49-F238E27FC236}">
                <a16:creationId xmlns:a16="http://schemas.microsoft.com/office/drawing/2014/main" id="{E0581113-693C-4856-81C0-8AFD58DD5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328" y="6492875"/>
            <a:ext cx="11228832" cy="365125"/>
          </a:xfrm>
        </p:spPr>
        <p:txBody>
          <a:bodyPr/>
          <a:lstStyle/>
          <a:p>
            <a:r>
              <a:rPr lang="en-US" i="1" dirty="0"/>
              <a:t>Q(M.N) notation, M=integer length, N=fractional length. See: https://en.wikipedia.org/wiki/Q_(number_format)</a:t>
            </a:r>
          </a:p>
        </p:txBody>
      </p:sp>
    </p:spTree>
    <p:extLst>
      <p:ext uri="{BB962C8B-B14F-4D97-AF65-F5344CB8AC3E}">
        <p14:creationId xmlns:p14="http://schemas.microsoft.com/office/powerpoint/2010/main" val="1526121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635086A-0AC1-4CB4-A6F6-446F8DFA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25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88D64C3B-E2E1-4D71-866F-CC8373075789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nl-NL" dirty="0"/>
                  <a:t>Non-</a:t>
                </a:r>
                <a:r>
                  <a:rPr lang="nl-NL" dirty="0" err="1"/>
                  <a:t>linear</a:t>
                </a:r>
                <a:r>
                  <a:rPr lang="nl-NL" dirty="0"/>
                  <a:t> </a:t>
                </a:r>
                <a:r>
                  <a:rPr lang="nl-NL" dirty="0" err="1"/>
                  <a:t>implies</a:t>
                </a:r>
                <a:r>
                  <a:rPr lang="nl-NL" dirty="0"/>
                  <a:t> </a:t>
                </a:r>
                <a:r>
                  <a:rPr lang="nl-NL" dirty="0" err="1"/>
                  <a:t>variable</a:t>
                </a:r>
                <a:r>
                  <a:rPr lang="nl-NL" dirty="0"/>
                  <a:t> step </a:t>
                </a:r>
                <a:r>
                  <a:rPr lang="nl-NL" dirty="0" err="1"/>
                  <a:t>size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endParaRPr lang="nl-NL" dirty="0"/>
              </a:p>
              <a:p>
                <a:endParaRPr lang="nl-NL" dirty="0"/>
              </a:p>
              <a:p>
                <a:r>
                  <a:rPr lang="nl-NL" dirty="0" err="1"/>
                  <a:t>Variability</a:t>
                </a:r>
                <a:r>
                  <a:rPr lang="nl-NL" dirty="0"/>
                  <a:t> </a:t>
                </a:r>
                <a:r>
                  <a:rPr lang="nl-NL" dirty="0" err="1"/>
                  <a:t>follows</a:t>
                </a:r>
                <a:r>
                  <a:rPr lang="nl-NL" dirty="0"/>
                  <a:t> a </a:t>
                </a:r>
                <a:r>
                  <a:rPr lang="nl-NL" dirty="0" err="1"/>
                  <a:t>regular</a:t>
                </a:r>
                <a:r>
                  <a:rPr lang="nl-NL" dirty="0"/>
                  <a:t> </a:t>
                </a:r>
                <a:r>
                  <a:rPr lang="nl-NL" dirty="0" err="1"/>
                  <a:t>pattern</a:t>
                </a:r>
                <a:r>
                  <a:rPr lang="nl-NL" dirty="0"/>
                  <a:t>:</a:t>
                </a:r>
              </a:p>
              <a:p>
                <a:pPr marL="904875" lvl="1" indent="-457200"/>
                <a:r>
                  <a:rPr lang="nl-NL" dirty="0"/>
                  <a:t>Power-of-</a:t>
                </a:r>
                <a:r>
                  <a:rPr lang="nl-NL" dirty="0" err="1"/>
                  <a:t>two</a:t>
                </a:r>
                <a:r>
                  <a:rPr lang="nl-NL" dirty="0"/>
                  <a:t> step</a:t>
                </a:r>
              </a:p>
              <a:p>
                <a:pPr marL="904875" lvl="1" indent="-457200"/>
                <a:r>
                  <a:rPr lang="nl-NL" dirty="0" err="1"/>
                  <a:t>Logarithmic</a:t>
                </a:r>
                <a:endParaRPr lang="nl-NL" dirty="0"/>
              </a:p>
              <a:p>
                <a:endParaRPr lang="en-US" dirty="0"/>
              </a:p>
              <a:p>
                <a:r>
                  <a:rPr lang="nl-NL" dirty="0"/>
                  <a:t>Concept:</a:t>
                </a:r>
              </a:p>
              <a:p>
                <a:pPr marL="177800" lvl="1" indent="0">
                  <a:buNone/>
                </a:pPr>
                <a:r>
                  <a:rPr lang="nl-NL" dirty="0" err="1"/>
                  <a:t>Assume</a:t>
                </a:r>
                <a:r>
                  <a:rPr lang="nl-NL" dirty="0"/>
                  <a:t> </a:t>
                </a:r>
                <a:r>
                  <a:rPr lang="nl-NL" dirty="0" err="1"/>
                  <a:t>weights</a:t>
                </a:r>
                <a:r>
                  <a:rPr lang="nl-NL" dirty="0"/>
                  <a:t>/</a:t>
                </a:r>
                <a:r>
                  <a:rPr lang="nl-NL" dirty="0" err="1"/>
                  <a:t>activations</a:t>
                </a:r>
                <a:r>
                  <a:rPr lang="nl-NL" dirty="0"/>
                  <a:t> are non-</a:t>
                </a:r>
                <a:r>
                  <a:rPr lang="nl-NL" dirty="0" err="1"/>
                  <a:t>uniformly</a:t>
                </a:r>
                <a:r>
                  <a:rPr lang="nl-NL" dirty="0"/>
                  <a:t> </a:t>
                </a:r>
                <a:r>
                  <a:rPr lang="nl-NL" dirty="0" err="1"/>
                  <a:t>distributed</a:t>
                </a:r>
                <a:r>
                  <a:rPr lang="nl-NL" dirty="0"/>
                  <a:t>. More sampling points </a:t>
                </a:r>
                <a:r>
                  <a:rPr lang="nl-NL" dirty="0" err="1"/>
                  <a:t>where</a:t>
                </a:r>
                <a:r>
                  <a:rPr lang="nl-NL" dirty="0"/>
                  <a:t> </a:t>
                </a:r>
                <a:r>
                  <a:rPr lang="nl-NL" dirty="0" err="1"/>
                  <a:t>many</a:t>
                </a:r>
                <a:r>
                  <a:rPr lang="nl-NL" dirty="0"/>
                  <a:t> </a:t>
                </a:r>
                <a:r>
                  <a:rPr lang="nl-NL" dirty="0" err="1"/>
                  <a:t>values</a:t>
                </a:r>
                <a:r>
                  <a:rPr lang="nl-NL" dirty="0"/>
                  <a:t> </a:t>
                </a:r>
                <a:r>
                  <a:rPr lang="nl-NL" dirty="0" err="1"/>
                  <a:t>reside</a:t>
                </a:r>
                <a:r>
                  <a:rPr lang="nl-NL" dirty="0"/>
                  <a:t> </a:t>
                </a:r>
                <a:r>
                  <a:rPr lang="nl-NL" dirty="0" err="1"/>
                  <a:t>increases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entropy</a:t>
                </a:r>
                <a:r>
                  <a:rPr lang="nl-NL" dirty="0"/>
                  <a:t> of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quantized</a:t>
                </a:r>
                <a:r>
                  <a:rPr lang="nl-NL" dirty="0"/>
                  <a:t> </a:t>
                </a:r>
                <a:r>
                  <a:rPr lang="nl-NL" dirty="0" err="1"/>
                  <a:t>signal</a:t>
                </a:r>
                <a:r>
                  <a:rPr lang="nl-NL" dirty="0"/>
                  <a:t>.</a:t>
                </a:r>
              </a:p>
            </p:txBody>
          </p:sp>
        </mc:Choice>
        <mc:Fallback xmlns=""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88D64C3B-E2E1-4D71-866F-CC83730757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654" t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el 5">
            <a:extLst>
              <a:ext uri="{FF2B5EF4-FFF2-40B4-BE49-F238E27FC236}">
                <a16:creationId xmlns:a16="http://schemas.microsoft.com/office/drawing/2014/main" id="{853C4769-E7F0-4CB2-BCBA-7E9B4F23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9008872" cy="759587"/>
          </a:xfrm>
        </p:spPr>
        <p:txBody>
          <a:bodyPr>
            <a:normAutofit fontScale="90000"/>
          </a:bodyPr>
          <a:lstStyle/>
          <a:p>
            <a:r>
              <a:rPr lang="nl-NL" dirty="0"/>
              <a:t>Non-</a:t>
            </a:r>
            <a:r>
              <a:rPr lang="nl-NL" dirty="0" err="1"/>
              <a:t>linear</a:t>
            </a:r>
            <a:r>
              <a:rPr lang="nl-NL" dirty="0"/>
              <a:t> (non-uniform) </a:t>
            </a:r>
            <a:r>
              <a:rPr lang="nl-NL" dirty="0" err="1"/>
              <a:t>quantization</a:t>
            </a:r>
            <a:endParaRPr lang="nl-NL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B6396415-8B16-41F1-A1C7-087EA59DB186}"/>
              </a:ext>
            </a:extLst>
          </p:cNvPr>
          <p:cNvSpPr txBox="1"/>
          <p:nvPr/>
        </p:nvSpPr>
        <p:spPr>
          <a:xfrm>
            <a:off x="9163050" y="2882900"/>
            <a:ext cx="1989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Linear</a:t>
            </a:r>
            <a:r>
              <a:rPr lang="nl-NL" dirty="0"/>
              <a:t> </a:t>
            </a:r>
            <a:r>
              <a:rPr lang="nl-NL" dirty="0" err="1"/>
              <a:t>quantization</a:t>
            </a:r>
            <a:endParaRPr lang="en-US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A0AB1D0-5A71-4498-A21A-BDD8474F1C79}"/>
              </a:ext>
            </a:extLst>
          </p:cNvPr>
          <p:cNvSpPr txBox="1"/>
          <p:nvPr/>
        </p:nvSpPr>
        <p:spPr>
          <a:xfrm>
            <a:off x="8953858" y="6216134"/>
            <a:ext cx="240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Non-</a:t>
            </a:r>
            <a:r>
              <a:rPr lang="nl-NL" dirty="0" err="1"/>
              <a:t>linear</a:t>
            </a:r>
            <a:r>
              <a:rPr lang="nl-NL" dirty="0"/>
              <a:t> </a:t>
            </a:r>
            <a:r>
              <a:rPr lang="nl-NL" dirty="0" err="1"/>
              <a:t>quantization</a:t>
            </a:r>
            <a:endParaRPr lang="en-US" dirty="0"/>
          </a:p>
        </p:txBody>
      </p:sp>
      <p:grpSp>
        <p:nvGrpSpPr>
          <p:cNvPr id="59" name="Groep 58">
            <a:extLst>
              <a:ext uri="{FF2B5EF4-FFF2-40B4-BE49-F238E27FC236}">
                <a16:creationId xmlns:a16="http://schemas.microsoft.com/office/drawing/2014/main" id="{2EC3DDAB-2283-41EF-B274-A99E0E7CF2B3}"/>
              </a:ext>
            </a:extLst>
          </p:cNvPr>
          <p:cNvGrpSpPr/>
          <p:nvPr/>
        </p:nvGrpSpPr>
        <p:grpSpPr>
          <a:xfrm>
            <a:off x="8794196" y="20349"/>
            <a:ext cx="3397804" cy="2767246"/>
            <a:chOff x="8489950" y="1773110"/>
            <a:chExt cx="3389630" cy="2671888"/>
          </a:xfrm>
        </p:grpSpPr>
        <p:cxnSp>
          <p:nvCxnSpPr>
            <p:cNvPr id="60" name="Rechte verbindingslijn met pijl 59">
              <a:extLst>
                <a:ext uri="{FF2B5EF4-FFF2-40B4-BE49-F238E27FC236}">
                  <a16:creationId xmlns:a16="http://schemas.microsoft.com/office/drawing/2014/main" id="{59D3348C-CA4C-4557-8C3B-4DF2D21CAE1B}"/>
                </a:ext>
              </a:extLst>
            </p:cNvPr>
            <p:cNvCxnSpPr>
              <a:cxnSpLocks/>
            </p:cNvCxnSpPr>
            <p:nvPr/>
          </p:nvCxnSpPr>
          <p:spPr>
            <a:xfrm>
              <a:off x="8489950" y="3111500"/>
              <a:ext cx="3371850" cy="63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Rechte verbindingslijn met pijl 60">
              <a:extLst>
                <a:ext uri="{FF2B5EF4-FFF2-40B4-BE49-F238E27FC236}">
                  <a16:creationId xmlns:a16="http://schemas.microsoft.com/office/drawing/2014/main" id="{9FFDD623-5287-4961-BA91-B1EC97581E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9850" y="1793875"/>
              <a:ext cx="0" cy="26479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71EA45A0-32AB-4F8A-8BB9-A7C62F955CC5}"/>
                </a:ext>
              </a:extLst>
            </p:cNvPr>
            <p:cNvCxnSpPr>
              <a:cxnSpLocks/>
            </p:cNvCxnSpPr>
            <p:nvPr/>
          </p:nvCxnSpPr>
          <p:spPr>
            <a:xfrm>
              <a:off x="10017125" y="3114675"/>
              <a:ext cx="406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1C9BB157-C499-43F6-86F8-706DD578C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407650" y="2774950"/>
              <a:ext cx="0" cy="355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D6E9F895-D34B-4C69-9A5A-6F45EE321554}"/>
                </a:ext>
              </a:extLst>
            </p:cNvPr>
            <p:cNvCxnSpPr>
              <a:cxnSpLocks/>
            </p:cNvCxnSpPr>
            <p:nvPr/>
          </p:nvCxnSpPr>
          <p:spPr>
            <a:xfrm>
              <a:off x="10388600" y="2768600"/>
              <a:ext cx="406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A5F7E777-A036-46E2-9B7D-3693A7067089}"/>
                </a:ext>
              </a:extLst>
            </p:cNvPr>
            <p:cNvCxnSpPr>
              <a:cxnSpLocks/>
            </p:cNvCxnSpPr>
            <p:nvPr/>
          </p:nvCxnSpPr>
          <p:spPr>
            <a:xfrm>
              <a:off x="10775950" y="2425700"/>
              <a:ext cx="0" cy="355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3F2470FB-2AE3-48AB-86A7-EDA89909A3F2}"/>
                </a:ext>
              </a:extLst>
            </p:cNvPr>
            <p:cNvCxnSpPr>
              <a:cxnSpLocks/>
            </p:cNvCxnSpPr>
            <p:nvPr/>
          </p:nvCxnSpPr>
          <p:spPr>
            <a:xfrm>
              <a:off x="9645650" y="3454400"/>
              <a:ext cx="406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>
              <a:extLst>
                <a:ext uri="{FF2B5EF4-FFF2-40B4-BE49-F238E27FC236}">
                  <a16:creationId xmlns:a16="http://schemas.microsoft.com/office/drawing/2014/main" id="{4C8B6C45-CCFC-455C-A665-07FE6EF02A80}"/>
                </a:ext>
              </a:extLst>
            </p:cNvPr>
            <p:cNvCxnSpPr>
              <a:cxnSpLocks/>
            </p:cNvCxnSpPr>
            <p:nvPr/>
          </p:nvCxnSpPr>
          <p:spPr>
            <a:xfrm>
              <a:off x="10033000" y="3111500"/>
              <a:ext cx="0" cy="355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6B3E01BC-F689-4194-A072-A8A70712290B}"/>
                </a:ext>
              </a:extLst>
            </p:cNvPr>
            <p:cNvCxnSpPr>
              <a:cxnSpLocks/>
            </p:cNvCxnSpPr>
            <p:nvPr/>
          </p:nvCxnSpPr>
          <p:spPr>
            <a:xfrm>
              <a:off x="10756900" y="2438400"/>
              <a:ext cx="406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68">
              <a:extLst>
                <a:ext uri="{FF2B5EF4-FFF2-40B4-BE49-F238E27FC236}">
                  <a16:creationId xmlns:a16="http://schemas.microsoft.com/office/drawing/2014/main" id="{FE35F5E0-5EA1-4818-8265-2DF2744308ED}"/>
                </a:ext>
              </a:extLst>
            </p:cNvPr>
            <p:cNvCxnSpPr>
              <a:cxnSpLocks/>
            </p:cNvCxnSpPr>
            <p:nvPr/>
          </p:nvCxnSpPr>
          <p:spPr>
            <a:xfrm>
              <a:off x="11144250" y="2095500"/>
              <a:ext cx="0" cy="355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>
              <a:extLst>
                <a:ext uri="{FF2B5EF4-FFF2-40B4-BE49-F238E27FC236}">
                  <a16:creationId xmlns:a16="http://schemas.microsoft.com/office/drawing/2014/main" id="{F5234BA2-50B3-42C5-8AC7-4190D55C2FB5}"/>
                </a:ext>
              </a:extLst>
            </p:cNvPr>
            <p:cNvCxnSpPr>
              <a:cxnSpLocks/>
            </p:cNvCxnSpPr>
            <p:nvPr/>
          </p:nvCxnSpPr>
          <p:spPr>
            <a:xfrm>
              <a:off x="9277350" y="3778250"/>
              <a:ext cx="406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A0F756A3-7DD0-48FC-895B-7B7F0062371F}"/>
                </a:ext>
              </a:extLst>
            </p:cNvPr>
            <p:cNvCxnSpPr>
              <a:cxnSpLocks/>
            </p:cNvCxnSpPr>
            <p:nvPr/>
          </p:nvCxnSpPr>
          <p:spPr>
            <a:xfrm>
              <a:off x="9664700" y="3435350"/>
              <a:ext cx="0" cy="355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101C2E3B-0A3A-46BD-BE3A-0653D81EF35D}"/>
                </a:ext>
              </a:extLst>
            </p:cNvPr>
            <p:cNvCxnSpPr>
              <a:cxnSpLocks/>
            </p:cNvCxnSpPr>
            <p:nvPr/>
          </p:nvCxnSpPr>
          <p:spPr>
            <a:xfrm>
              <a:off x="8902700" y="4108450"/>
              <a:ext cx="406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3B29F55B-344C-4B9D-915A-A2498FAC18AA}"/>
                </a:ext>
              </a:extLst>
            </p:cNvPr>
            <p:cNvCxnSpPr>
              <a:cxnSpLocks/>
            </p:cNvCxnSpPr>
            <p:nvPr/>
          </p:nvCxnSpPr>
          <p:spPr>
            <a:xfrm>
              <a:off x="9290050" y="3765550"/>
              <a:ext cx="0" cy="355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echte verbindingslijn 73">
              <a:extLst>
                <a:ext uri="{FF2B5EF4-FFF2-40B4-BE49-F238E27FC236}">
                  <a16:creationId xmlns:a16="http://schemas.microsoft.com/office/drawing/2014/main" id="{A069F553-5CD2-4F3F-A393-76E7FF7AAC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31550" y="2108200"/>
              <a:ext cx="406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kstvak 74">
                  <a:extLst>
                    <a:ext uri="{FF2B5EF4-FFF2-40B4-BE49-F238E27FC236}">
                      <a16:creationId xmlns:a16="http://schemas.microsoft.com/office/drawing/2014/main" id="{2C7B3D07-94D8-45E0-B47C-4856766E3618}"/>
                    </a:ext>
                  </a:extLst>
                </p:cNvPr>
                <p:cNvSpPr txBox="1"/>
                <p:nvPr/>
              </p:nvSpPr>
              <p:spPr>
                <a:xfrm>
                  <a:off x="11757880" y="3164701"/>
                  <a:ext cx="12170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5" name="Tekstvak 74">
                  <a:extLst>
                    <a:ext uri="{FF2B5EF4-FFF2-40B4-BE49-F238E27FC236}">
                      <a16:creationId xmlns:a16="http://schemas.microsoft.com/office/drawing/2014/main" id="{2C7B3D07-94D8-45E0-B47C-4856766E36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7880" y="3164701"/>
                  <a:ext cx="121700" cy="184666"/>
                </a:xfrm>
                <a:prstGeom prst="rect">
                  <a:avLst/>
                </a:prstGeom>
                <a:blipFill>
                  <a:blip r:embed="rId3"/>
                  <a:stretch>
                    <a:fillRect l="-20000"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kstvak 75">
                  <a:extLst>
                    <a:ext uri="{FF2B5EF4-FFF2-40B4-BE49-F238E27FC236}">
                      <a16:creationId xmlns:a16="http://schemas.microsoft.com/office/drawing/2014/main" id="{F3ABE336-D6CB-4334-B175-C9F1E743FEA7}"/>
                    </a:ext>
                  </a:extLst>
                </p:cNvPr>
                <p:cNvSpPr txBox="1"/>
                <p:nvPr/>
              </p:nvSpPr>
              <p:spPr>
                <a:xfrm>
                  <a:off x="10305000" y="1773110"/>
                  <a:ext cx="12170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6" name="Tekstvak 75">
                  <a:extLst>
                    <a:ext uri="{FF2B5EF4-FFF2-40B4-BE49-F238E27FC236}">
                      <a16:creationId xmlns:a16="http://schemas.microsoft.com/office/drawing/2014/main" id="{F3ABE336-D6CB-4334-B175-C9F1E743FE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5000" y="1773110"/>
                  <a:ext cx="121700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20000" t="-21875" r="-8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kstvak 76">
                  <a:extLst>
                    <a:ext uri="{FF2B5EF4-FFF2-40B4-BE49-F238E27FC236}">
                      <a16:creationId xmlns:a16="http://schemas.microsoft.com/office/drawing/2014/main" id="{16B31C66-70D7-4FD6-AE6A-ACCB6A252131}"/>
                    </a:ext>
                  </a:extLst>
                </p:cNvPr>
                <p:cNvSpPr txBox="1"/>
                <p:nvPr/>
              </p:nvSpPr>
              <p:spPr>
                <a:xfrm>
                  <a:off x="9991832" y="2676267"/>
                  <a:ext cx="21159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l-NL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7" name="Tekstvak 76">
                  <a:extLst>
                    <a:ext uri="{FF2B5EF4-FFF2-40B4-BE49-F238E27FC236}">
                      <a16:creationId xmlns:a16="http://schemas.microsoft.com/office/drawing/2014/main" id="{16B31C66-70D7-4FD6-AE6A-ACCB6A2521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1832" y="2676267"/>
                  <a:ext cx="211596" cy="184666"/>
                </a:xfrm>
                <a:prstGeom prst="rect">
                  <a:avLst/>
                </a:prstGeom>
                <a:blipFill>
                  <a:blip r:embed="rId5"/>
                  <a:stretch>
                    <a:fillRect l="-17647" r="-20588"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kstvak 77">
                  <a:extLst>
                    <a:ext uri="{FF2B5EF4-FFF2-40B4-BE49-F238E27FC236}">
                      <a16:creationId xmlns:a16="http://schemas.microsoft.com/office/drawing/2014/main" id="{76096ACF-E2F5-4B57-8DFF-381DF3A5D8B3}"/>
                    </a:ext>
                  </a:extLst>
                </p:cNvPr>
                <p:cNvSpPr txBox="1"/>
                <p:nvPr/>
              </p:nvSpPr>
              <p:spPr>
                <a:xfrm>
                  <a:off x="9991832" y="2352418"/>
                  <a:ext cx="21159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8" name="Tekstvak 77">
                  <a:extLst>
                    <a:ext uri="{FF2B5EF4-FFF2-40B4-BE49-F238E27FC236}">
                      <a16:creationId xmlns:a16="http://schemas.microsoft.com/office/drawing/2014/main" id="{76096ACF-E2F5-4B57-8DFF-381DF3A5D8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1832" y="2352418"/>
                  <a:ext cx="211596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17647" r="-20588"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kstvak 78">
                  <a:extLst>
                    <a:ext uri="{FF2B5EF4-FFF2-40B4-BE49-F238E27FC236}">
                      <a16:creationId xmlns:a16="http://schemas.microsoft.com/office/drawing/2014/main" id="{CFAFD980-4BC8-4732-B756-F07D2930C303}"/>
                    </a:ext>
                  </a:extLst>
                </p:cNvPr>
                <p:cNvSpPr txBox="1"/>
                <p:nvPr/>
              </p:nvSpPr>
              <p:spPr>
                <a:xfrm>
                  <a:off x="9991832" y="2015868"/>
                  <a:ext cx="21159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9" name="Tekstvak 78">
                  <a:extLst>
                    <a:ext uri="{FF2B5EF4-FFF2-40B4-BE49-F238E27FC236}">
                      <a16:creationId xmlns:a16="http://schemas.microsoft.com/office/drawing/2014/main" id="{CFAFD980-4BC8-4732-B756-F07D2930C3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1832" y="2015868"/>
                  <a:ext cx="211596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17647" r="-20588"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kstvak 79">
                  <a:extLst>
                    <a:ext uri="{FF2B5EF4-FFF2-40B4-BE49-F238E27FC236}">
                      <a16:creationId xmlns:a16="http://schemas.microsoft.com/office/drawing/2014/main" id="{D3D12A5B-4F2D-4CC1-B503-C56FDC55BDEC}"/>
                    </a:ext>
                  </a:extLst>
                </p:cNvPr>
                <p:cNvSpPr txBox="1"/>
                <p:nvPr/>
              </p:nvSpPr>
              <p:spPr>
                <a:xfrm>
                  <a:off x="10279439" y="3115553"/>
                  <a:ext cx="271741" cy="2400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0" name="Tekstvak 79">
                  <a:extLst>
                    <a:ext uri="{FF2B5EF4-FFF2-40B4-BE49-F238E27FC236}">
                      <a16:creationId xmlns:a16="http://schemas.microsoft.com/office/drawing/2014/main" id="{D3D12A5B-4F2D-4CC1-B503-C56FDC55BD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9439" y="3115553"/>
                  <a:ext cx="271741" cy="240066"/>
                </a:xfrm>
                <a:prstGeom prst="rect">
                  <a:avLst/>
                </a:prstGeom>
                <a:blipFill>
                  <a:blip r:embed="rId8"/>
                  <a:stretch>
                    <a:fillRect l="-91111" t="-153659" r="-160000" b="-2268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kstvak 80">
                  <a:extLst>
                    <a:ext uri="{FF2B5EF4-FFF2-40B4-BE49-F238E27FC236}">
                      <a16:creationId xmlns:a16="http://schemas.microsoft.com/office/drawing/2014/main" id="{CC768F2C-F74A-437C-842A-9FC1D63A67D0}"/>
                    </a:ext>
                  </a:extLst>
                </p:cNvPr>
                <p:cNvSpPr txBox="1"/>
                <p:nvPr/>
              </p:nvSpPr>
              <p:spPr>
                <a:xfrm>
                  <a:off x="10616099" y="3120776"/>
                  <a:ext cx="356701" cy="2412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nl-N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1" name="Tekstvak 80">
                  <a:extLst>
                    <a:ext uri="{FF2B5EF4-FFF2-40B4-BE49-F238E27FC236}">
                      <a16:creationId xmlns:a16="http://schemas.microsoft.com/office/drawing/2014/main" id="{CC768F2C-F74A-437C-842A-9FC1D63A67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6099" y="3120776"/>
                  <a:ext cx="356701" cy="241285"/>
                </a:xfrm>
                <a:prstGeom prst="rect">
                  <a:avLst/>
                </a:prstGeom>
                <a:blipFill>
                  <a:blip r:embed="rId9"/>
                  <a:stretch>
                    <a:fillRect l="-44068" t="-151220" r="-142373" b="-2292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kstvak 81">
                  <a:extLst>
                    <a:ext uri="{FF2B5EF4-FFF2-40B4-BE49-F238E27FC236}">
                      <a16:creationId xmlns:a16="http://schemas.microsoft.com/office/drawing/2014/main" id="{4CD5CBA1-96D3-4972-BE2C-6F349331009B}"/>
                    </a:ext>
                  </a:extLst>
                </p:cNvPr>
                <p:cNvSpPr txBox="1"/>
                <p:nvPr/>
              </p:nvSpPr>
              <p:spPr>
                <a:xfrm>
                  <a:off x="9001534" y="3120776"/>
                  <a:ext cx="472117" cy="2450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  <m:r>
                              <a:rPr lang="nl-N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2" name="Tekstvak 81">
                  <a:extLst>
                    <a:ext uri="{FF2B5EF4-FFF2-40B4-BE49-F238E27FC236}">
                      <a16:creationId xmlns:a16="http://schemas.microsoft.com/office/drawing/2014/main" id="{4CD5CBA1-96D3-4972-BE2C-6F3493310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1534" y="3120776"/>
                  <a:ext cx="472117" cy="245067"/>
                </a:xfrm>
                <a:prstGeom prst="rect">
                  <a:avLst/>
                </a:prstGeom>
                <a:blipFill>
                  <a:blip r:embed="rId10"/>
                  <a:stretch>
                    <a:fillRect l="-11688" t="-147619" r="-107792" b="-2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kstvak 82">
                  <a:extLst>
                    <a:ext uri="{FF2B5EF4-FFF2-40B4-BE49-F238E27FC236}">
                      <a16:creationId xmlns:a16="http://schemas.microsoft.com/office/drawing/2014/main" id="{77808E4E-CB31-40FB-93B9-F84965F3F9D6}"/>
                    </a:ext>
                  </a:extLst>
                </p:cNvPr>
                <p:cNvSpPr txBox="1"/>
                <p:nvPr/>
              </p:nvSpPr>
              <p:spPr>
                <a:xfrm>
                  <a:off x="9473650" y="3120776"/>
                  <a:ext cx="472117" cy="2412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nl-N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3" name="Tekstvak 82">
                  <a:extLst>
                    <a:ext uri="{FF2B5EF4-FFF2-40B4-BE49-F238E27FC236}">
                      <a16:creationId xmlns:a16="http://schemas.microsoft.com/office/drawing/2014/main" id="{77808E4E-CB31-40FB-93B9-F84965F3F9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3650" y="3120776"/>
                  <a:ext cx="472117" cy="241285"/>
                </a:xfrm>
                <a:prstGeom prst="rect">
                  <a:avLst/>
                </a:prstGeom>
                <a:blipFill>
                  <a:blip r:embed="rId11"/>
                  <a:stretch>
                    <a:fillRect l="-10256" t="-151220" r="-106410" b="-2292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kstvak 83">
                  <a:extLst>
                    <a:ext uri="{FF2B5EF4-FFF2-40B4-BE49-F238E27FC236}">
                      <a16:creationId xmlns:a16="http://schemas.microsoft.com/office/drawing/2014/main" id="{818CD38C-6AFF-4637-8310-714378EDFA26}"/>
                    </a:ext>
                  </a:extLst>
                </p:cNvPr>
                <p:cNvSpPr txBox="1"/>
                <p:nvPr/>
              </p:nvSpPr>
              <p:spPr>
                <a:xfrm>
                  <a:off x="10243100" y="3373844"/>
                  <a:ext cx="32701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nl-NL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4" name="Tekstvak 83">
                  <a:extLst>
                    <a:ext uri="{FF2B5EF4-FFF2-40B4-BE49-F238E27FC236}">
                      <a16:creationId xmlns:a16="http://schemas.microsoft.com/office/drawing/2014/main" id="{818CD38C-6AFF-4637-8310-714378EDFA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3100" y="3373844"/>
                  <a:ext cx="327013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3704"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kstvak 84">
                  <a:extLst>
                    <a:ext uri="{FF2B5EF4-FFF2-40B4-BE49-F238E27FC236}">
                      <a16:creationId xmlns:a16="http://schemas.microsoft.com/office/drawing/2014/main" id="{C68E2997-30F9-4DA0-8667-16E05CEE5C3E}"/>
                    </a:ext>
                  </a:extLst>
                </p:cNvPr>
                <p:cNvSpPr txBox="1"/>
                <p:nvPr/>
              </p:nvSpPr>
              <p:spPr>
                <a:xfrm>
                  <a:off x="10229850" y="3685917"/>
                  <a:ext cx="32701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nl-NL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5" name="Tekstvak 84">
                  <a:extLst>
                    <a:ext uri="{FF2B5EF4-FFF2-40B4-BE49-F238E27FC236}">
                      <a16:creationId xmlns:a16="http://schemas.microsoft.com/office/drawing/2014/main" id="{C68E2997-30F9-4DA0-8667-16E05CEE5C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9850" y="3685917"/>
                  <a:ext cx="327013" cy="184666"/>
                </a:xfrm>
                <a:prstGeom prst="rect">
                  <a:avLst/>
                </a:prstGeom>
                <a:blipFill>
                  <a:blip r:embed="rId13"/>
                  <a:stretch>
                    <a:fillRect l="-3774" r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kstvak 85">
                  <a:extLst>
                    <a:ext uri="{FF2B5EF4-FFF2-40B4-BE49-F238E27FC236}">
                      <a16:creationId xmlns:a16="http://schemas.microsoft.com/office/drawing/2014/main" id="{110EFCF8-FD98-44C0-BEE6-F530E43DF0D3}"/>
                    </a:ext>
                  </a:extLst>
                </p:cNvPr>
                <p:cNvSpPr txBox="1"/>
                <p:nvPr/>
              </p:nvSpPr>
              <p:spPr>
                <a:xfrm>
                  <a:off x="10251802" y="4044432"/>
                  <a:ext cx="32701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nl-NL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6" name="Tekstvak 85">
                  <a:extLst>
                    <a:ext uri="{FF2B5EF4-FFF2-40B4-BE49-F238E27FC236}">
                      <a16:creationId xmlns:a16="http://schemas.microsoft.com/office/drawing/2014/main" id="{110EFCF8-FD98-44C0-BEE6-F530E43DF0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1802" y="4044432"/>
                  <a:ext cx="327013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1852"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kstvak 86">
                  <a:extLst>
                    <a:ext uri="{FF2B5EF4-FFF2-40B4-BE49-F238E27FC236}">
                      <a16:creationId xmlns:a16="http://schemas.microsoft.com/office/drawing/2014/main" id="{BB9588EA-E289-49B3-A0E5-956E031B529E}"/>
                    </a:ext>
                  </a:extLst>
                </p:cNvPr>
                <p:cNvSpPr txBox="1"/>
                <p:nvPr/>
              </p:nvSpPr>
              <p:spPr>
                <a:xfrm>
                  <a:off x="10066101" y="2910959"/>
                  <a:ext cx="290144" cy="184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000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7" name="Tekstvak 86">
                  <a:extLst>
                    <a:ext uri="{FF2B5EF4-FFF2-40B4-BE49-F238E27FC236}">
                      <a16:creationId xmlns:a16="http://schemas.microsoft.com/office/drawing/2014/main" id="{BB9588EA-E289-49B3-A0E5-956E031B52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6101" y="2910959"/>
                  <a:ext cx="290144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12500" r="-12500"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kstvak 87">
                  <a:extLst>
                    <a:ext uri="{FF2B5EF4-FFF2-40B4-BE49-F238E27FC236}">
                      <a16:creationId xmlns:a16="http://schemas.microsoft.com/office/drawing/2014/main" id="{456AB144-1659-48E2-9E20-4B98D4F8D2D9}"/>
                    </a:ext>
                  </a:extLst>
                </p:cNvPr>
                <p:cNvSpPr txBox="1"/>
                <p:nvPr/>
              </p:nvSpPr>
              <p:spPr>
                <a:xfrm>
                  <a:off x="10426700" y="2551494"/>
                  <a:ext cx="29014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001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8" name="Tekstvak 87">
                  <a:extLst>
                    <a:ext uri="{FF2B5EF4-FFF2-40B4-BE49-F238E27FC236}">
                      <a16:creationId xmlns:a16="http://schemas.microsoft.com/office/drawing/2014/main" id="{456AB144-1659-48E2-9E20-4B98D4F8D2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6700" y="2551494"/>
                  <a:ext cx="290144" cy="184666"/>
                </a:xfrm>
                <a:prstGeom prst="rect">
                  <a:avLst/>
                </a:prstGeom>
                <a:blipFill>
                  <a:blip r:embed="rId16"/>
                  <a:stretch>
                    <a:fillRect l="-12500" r="-12500"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kstvak 88">
                  <a:extLst>
                    <a:ext uri="{FF2B5EF4-FFF2-40B4-BE49-F238E27FC236}">
                      <a16:creationId xmlns:a16="http://schemas.microsoft.com/office/drawing/2014/main" id="{BC92DAB2-5619-4273-B07F-D6A81B3859E1}"/>
                    </a:ext>
                  </a:extLst>
                </p:cNvPr>
                <p:cNvSpPr txBox="1"/>
                <p:nvPr/>
              </p:nvSpPr>
              <p:spPr>
                <a:xfrm>
                  <a:off x="10815028" y="2240776"/>
                  <a:ext cx="29014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010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9" name="Tekstvak 88">
                  <a:extLst>
                    <a:ext uri="{FF2B5EF4-FFF2-40B4-BE49-F238E27FC236}">
                      <a16:creationId xmlns:a16="http://schemas.microsoft.com/office/drawing/2014/main" id="{BC92DAB2-5619-4273-B07F-D6A81B3859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5028" y="2240776"/>
                  <a:ext cx="290144" cy="184666"/>
                </a:xfrm>
                <a:prstGeom prst="rect">
                  <a:avLst/>
                </a:prstGeom>
                <a:blipFill>
                  <a:blip r:embed="rId17"/>
                  <a:stretch>
                    <a:fillRect l="-12500" r="-12500"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BED6ACC6-1DFF-47BB-A1EA-F55E754EFD37}"/>
                    </a:ext>
                  </a:extLst>
                </p:cNvPr>
                <p:cNvSpPr txBox="1"/>
                <p:nvPr/>
              </p:nvSpPr>
              <p:spPr>
                <a:xfrm>
                  <a:off x="11189678" y="1914009"/>
                  <a:ext cx="29014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011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BED6ACC6-1DFF-47BB-A1EA-F55E754EFD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9678" y="1914009"/>
                  <a:ext cx="290144" cy="184666"/>
                </a:xfrm>
                <a:prstGeom prst="rect">
                  <a:avLst/>
                </a:prstGeom>
                <a:blipFill>
                  <a:blip r:embed="rId18"/>
                  <a:stretch>
                    <a:fillRect l="-12766" r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7C1B3892-6652-461E-8F6C-70A24BA515B5}"/>
                    </a:ext>
                  </a:extLst>
                </p:cNvPr>
                <p:cNvSpPr txBox="1"/>
                <p:nvPr/>
              </p:nvSpPr>
              <p:spPr>
                <a:xfrm>
                  <a:off x="9328151" y="3558510"/>
                  <a:ext cx="29014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110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7C1B3892-6652-461E-8F6C-70A24BA515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8151" y="3558510"/>
                  <a:ext cx="290144" cy="184666"/>
                </a:xfrm>
                <a:prstGeom prst="rect">
                  <a:avLst/>
                </a:prstGeom>
                <a:blipFill>
                  <a:blip r:embed="rId19"/>
                  <a:stretch>
                    <a:fillRect l="-12500" r="-12500"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kstvak 91">
                  <a:extLst>
                    <a:ext uri="{FF2B5EF4-FFF2-40B4-BE49-F238E27FC236}">
                      <a16:creationId xmlns:a16="http://schemas.microsoft.com/office/drawing/2014/main" id="{9B5C2125-058B-49DB-9994-3336EBCE2776}"/>
                    </a:ext>
                  </a:extLst>
                </p:cNvPr>
                <p:cNvSpPr txBox="1"/>
                <p:nvPr/>
              </p:nvSpPr>
              <p:spPr>
                <a:xfrm>
                  <a:off x="8589961" y="4207131"/>
                  <a:ext cx="29014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2" name="Tekstvak 91">
                  <a:extLst>
                    <a:ext uri="{FF2B5EF4-FFF2-40B4-BE49-F238E27FC236}">
                      <a16:creationId xmlns:a16="http://schemas.microsoft.com/office/drawing/2014/main" id="{9B5C2125-058B-49DB-9994-3336EBCE27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961" y="4207131"/>
                  <a:ext cx="290144" cy="184666"/>
                </a:xfrm>
                <a:prstGeom prst="rect">
                  <a:avLst/>
                </a:prstGeom>
                <a:blipFill>
                  <a:blip r:embed="rId20"/>
                  <a:stretch>
                    <a:fillRect l="-12500" r="-12500"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Rechte verbindingslijn 92">
              <a:extLst>
                <a:ext uri="{FF2B5EF4-FFF2-40B4-BE49-F238E27FC236}">
                  <a16:creationId xmlns:a16="http://schemas.microsoft.com/office/drawing/2014/main" id="{30E3CD62-A9C2-4D78-A4D8-12537197F4C7}"/>
                </a:ext>
              </a:extLst>
            </p:cNvPr>
            <p:cNvCxnSpPr>
              <a:cxnSpLocks/>
            </p:cNvCxnSpPr>
            <p:nvPr/>
          </p:nvCxnSpPr>
          <p:spPr>
            <a:xfrm>
              <a:off x="8534400" y="4432298"/>
              <a:ext cx="406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Rechte verbindingslijn 93">
              <a:extLst>
                <a:ext uri="{FF2B5EF4-FFF2-40B4-BE49-F238E27FC236}">
                  <a16:creationId xmlns:a16="http://schemas.microsoft.com/office/drawing/2014/main" id="{CEE1A889-6082-4127-8F8A-0618017199A6}"/>
                </a:ext>
              </a:extLst>
            </p:cNvPr>
            <p:cNvCxnSpPr>
              <a:cxnSpLocks/>
            </p:cNvCxnSpPr>
            <p:nvPr/>
          </p:nvCxnSpPr>
          <p:spPr>
            <a:xfrm>
              <a:off x="8921750" y="4089398"/>
              <a:ext cx="0" cy="355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kstvak 94">
                  <a:extLst>
                    <a:ext uri="{FF2B5EF4-FFF2-40B4-BE49-F238E27FC236}">
                      <a16:creationId xmlns:a16="http://schemas.microsoft.com/office/drawing/2014/main" id="{29222FEA-B5DE-4035-A141-639BDBE8C8A4}"/>
                    </a:ext>
                  </a:extLst>
                </p:cNvPr>
                <p:cNvSpPr txBox="1"/>
                <p:nvPr/>
              </p:nvSpPr>
              <p:spPr>
                <a:xfrm>
                  <a:off x="8943735" y="3870583"/>
                  <a:ext cx="29014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101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5" name="Tekstvak 94">
                  <a:extLst>
                    <a:ext uri="{FF2B5EF4-FFF2-40B4-BE49-F238E27FC236}">
                      <a16:creationId xmlns:a16="http://schemas.microsoft.com/office/drawing/2014/main" id="{29222FEA-B5DE-4035-A141-639BDBE8C8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3735" y="3870583"/>
                  <a:ext cx="290144" cy="184666"/>
                </a:xfrm>
                <a:prstGeom prst="rect">
                  <a:avLst/>
                </a:prstGeom>
                <a:blipFill>
                  <a:blip r:embed="rId21"/>
                  <a:stretch>
                    <a:fillRect l="-12500" r="-12500"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kstvak 95">
                  <a:extLst>
                    <a:ext uri="{FF2B5EF4-FFF2-40B4-BE49-F238E27FC236}">
                      <a16:creationId xmlns:a16="http://schemas.microsoft.com/office/drawing/2014/main" id="{3060C99D-56FC-4373-8DA8-7D5441C0FA78}"/>
                    </a:ext>
                  </a:extLst>
                </p:cNvPr>
                <p:cNvSpPr txBox="1"/>
                <p:nvPr/>
              </p:nvSpPr>
              <p:spPr>
                <a:xfrm>
                  <a:off x="8588019" y="3134500"/>
                  <a:ext cx="472117" cy="2450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−7</m:t>
                            </m:r>
                            <m:r>
                              <a:rPr lang="nl-N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6" name="Tekstvak 95">
                  <a:extLst>
                    <a:ext uri="{FF2B5EF4-FFF2-40B4-BE49-F238E27FC236}">
                      <a16:creationId xmlns:a16="http://schemas.microsoft.com/office/drawing/2014/main" id="{3060C99D-56FC-4373-8DA8-7D5441C0FA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8019" y="3134500"/>
                  <a:ext cx="472117" cy="245067"/>
                </a:xfrm>
                <a:prstGeom prst="rect">
                  <a:avLst/>
                </a:prstGeom>
                <a:blipFill>
                  <a:blip r:embed="rId22"/>
                  <a:stretch>
                    <a:fillRect l="-11688" t="-153659" r="-107792" b="-2268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kstvak 96">
                  <a:extLst>
                    <a:ext uri="{FF2B5EF4-FFF2-40B4-BE49-F238E27FC236}">
                      <a16:creationId xmlns:a16="http://schemas.microsoft.com/office/drawing/2014/main" id="{C9A403B4-211B-48CB-AE16-D2978B9BA9DF}"/>
                    </a:ext>
                  </a:extLst>
                </p:cNvPr>
                <p:cNvSpPr txBox="1"/>
                <p:nvPr/>
              </p:nvSpPr>
              <p:spPr>
                <a:xfrm>
                  <a:off x="10984949" y="3115553"/>
                  <a:ext cx="356701" cy="2450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nl-N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7" name="Tekstvak 96">
                  <a:extLst>
                    <a:ext uri="{FF2B5EF4-FFF2-40B4-BE49-F238E27FC236}">
                      <a16:creationId xmlns:a16="http://schemas.microsoft.com/office/drawing/2014/main" id="{C9A403B4-211B-48CB-AE16-D2978B9BA9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4949" y="3115553"/>
                  <a:ext cx="356701" cy="245067"/>
                </a:xfrm>
                <a:prstGeom prst="rect">
                  <a:avLst/>
                </a:prstGeom>
                <a:blipFill>
                  <a:blip r:embed="rId23"/>
                  <a:stretch>
                    <a:fillRect l="-45763" t="-147619" r="-140678" b="-2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7" name="Groep 136">
            <a:extLst>
              <a:ext uri="{FF2B5EF4-FFF2-40B4-BE49-F238E27FC236}">
                <a16:creationId xmlns:a16="http://schemas.microsoft.com/office/drawing/2014/main" id="{49C79EF2-5B9A-451F-8EDB-1D54F03D91E6}"/>
              </a:ext>
            </a:extLst>
          </p:cNvPr>
          <p:cNvGrpSpPr/>
          <p:nvPr/>
        </p:nvGrpSpPr>
        <p:grpSpPr>
          <a:xfrm>
            <a:off x="8776373" y="3252232"/>
            <a:ext cx="3415627" cy="2763960"/>
            <a:chOff x="8489950" y="1773110"/>
            <a:chExt cx="3407410" cy="2668715"/>
          </a:xfrm>
        </p:grpSpPr>
        <p:cxnSp>
          <p:nvCxnSpPr>
            <p:cNvPr id="138" name="Rechte verbindingslijn met pijl 137">
              <a:extLst>
                <a:ext uri="{FF2B5EF4-FFF2-40B4-BE49-F238E27FC236}">
                  <a16:creationId xmlns:a16="http://schemas.microsoft.com/office/drawing/2014/main" id="{B46D65E8-A5DE-4E3C-94F7-4B8A69F40F48}"/>
                </a:ext>
              </a:extLst>
            </p:cNvPr>
            <p:cNvCxnSpPr>
              <a:cxnSpLocks/>
            </p:cNvCxnSpPr>
            <p:nvPr/>
          </p:nvCxnSpPr>
          <p:spPr>
            <a:xfrm>
              <a:off x="8489950" y="3111500"/>
              <a:ext cx="3371850" cy="63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Rechte verbindingslijn met pijl 138">
              <a:extLst>
                <a:ext uri="{FF2B5EF4-FFF2-40B4-BE49-F238E27FC236}">
                  <a16:creationId xmlns:a16="http://schemas.microsoft.com/office/drawing/2014/main" id="{00FA2C54-20AE-42F0-8647-FF1087A701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9850" y="1793875"/>
              <a:ext cx="0" cy="26479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Rechte verbindingslijn 139">
              <a:extLst>
                <a:ext uri="{FF2B5EF4-FFF2-40B4-BE49-F238E27FC236}">
                  <a16:creationId xmlns:a16="http://schemas.microsoft.com/office/drawing/2014/main" id="{7396D9E9-CDB0-4FEA-8BEF-339AA0BC5936}"/>
                </a:ext>
              </a:extLst>
            </p:cNvPr>
            <p:cNvCxnSpPr>
              <a:cxnSpLocks/>
            </p:cNvCxnSpPr>
            <p:nvPr/>
          </p:nvCxnSpPr>
          <p:spPr>
            <a:xfrm>
              <a:off x="10077547" y="3111500"/>
              <a:ext cx="320006" cy="229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Rechte verbindingslijn 140">
              <a:extLst>
                <a:ext uri="{FF2B5EF4-FFF2-40B4-BE49-F238E27FC236}">
                  <a16:creationId xmlns:a16="http://schemas.microsoft.com/office/drawing/2014/main" id="{CDA59FEB-694C-4007-9FC5-29FEF3B774D7}"/>
                </a:ext>
              </a:extLst>
            </p:cNvPr>
            <p:cNvCxnSpPr>
              <a:cxnSpLocks/>
            </p:cNvCxnSpPr>
            <p:nvPr/>
          </p:nvCxnSpPr>
          <p:spPr>
            <a:xfrm>
              <a:off x="10377038" y="2910959"/>
              <a:ext cx="0" cy="21959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A36C916E-1128-48AB-AC17-FC90F7A40DD0}"/>
                </a:ext>
              </a:extLst>
            </p:cNvPr>
            <p:cNvCxnSpPr>
              <a:cxnSpLocks/>
            </p:cNvCxnSpPr>
            <p:nvPr/>
          </p:nvCxnSpPr>
          <p:spPr>
            <a:xfrm>
              <a:off x="10365849" y="2911150"/>
              <a:ext cx="42915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Rechte verbindingslijn 142">
              <a:extLst>
                <a:ext uri="{FF2B5EF4-FFF2-40B4-BE49-F238E27FC236}">
                  <a16:creationId xmlns:a16="http://schemas.microsoft.com/office/drawing/2014/main" id="{79F7F981-D61F-4F42-92D1-F4D4E647764F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680" y="2558360"/>
              <a:ext cx="0" cy="355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2351F8A4-64BD-47CB-A089-4B1BBC18BE68}"/>
                </a:ext>
              </a:extLst>
            </p:cNvPr>
            <p:cNvCxnSpPr>
              <a:cxnSpLocks/>
            </p:cNvCxnSpPr>
            <p:nvPr/>
          </p:nvCxnSpPr>
          <p:spPr>
            <a:xfrm>
              <a:off x="10765177" y="2570143"/>
              <a:ext cx="65902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D9C789F1-93C4-4158-B96D-A9B1783E0451}"/>
                </a:ext>
              </a:extLst>
            </p:cNvPr>
            <p:cNvCxnSpPr>
              <a:cxnSpLocks/>
            </p:cNvCxnSpPr>
            <p:nvPr/>
          </p:nvCxnSpPr>
          <p:spPr>
            <a:xfrm>
              <a:off x="11413834" y="2006342"/>
              <a:ext cx="1" cy="5727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Rechte verbindingslijn 151">
              <a:extLst>
                <a:ext uri="{FF2B5EF4-FFF2-40B4-BE49-F238E27FC236}">
                  <a16:creationId xmlns:a16="http://schemas.microsoft.com/office/drawing/2014/main" id="{F70ED9C7-E3C8-4E39-AF67-529FF01B10DE}"/>
                </a:ext>
              </a:extLst>
            </p:cNvPr>
            <p:cNvCxnSpPr>
              <a:cxnSpLocks/>
            </p:cNvCxnSpPr>
            <p:nvPr/>
          </p:nvCxnSpPr>
          <p:spPr>
            <a:xfrm>
              <a:off x="11394886" y="2023935"/>
              <a:ext cx="5024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kstvak 152">
                  <a:extLst>
                    <a:ext uri="{FF2B5EF4-FFF2-40B4-BE49-F238E27FC236}">
                      <a16:creationId xmlns:a16="http://schemas.microsoft.com/office/drawing/2014/main" id="{37696BED-A470-424E-80B3-A6D312ED042B}"/>
                    </a:ext>
                  </a:extLst>
                </p:cNvPr>
                <p:cNvSpPr txBox="1"/>
                <p:nvPr/>
              </p:nvSpPr>
              <p:spPr>
                <a:xfrm>
                  <a:off x="11757880" y="3164701"/>
                  <a:ext cx="12170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53" name="Tekstvak 152">
                  <a:extLst>
                    <a:ext uri="{FF2B5EF4-FFF2-40B4-BE49-F238E27FC236}">
                      <a16:creationId xmlns:a16="http://schemas.microsoft.com/office/drawing/2014/main" id="{37696BED-A470-424E-80B3-A6D312ED04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7880" y="3164701"/>
                  <a:ext cx="121700" cy="184666"/>
                </a:xfrm>
                <a:prstGeom prst="rect">
                  <a:avLst/>
                </a:prstGeom>
                <a:blipFill>
                  <a:blip r:embed="rId24"/>
                  <a:stretch>
                    <a:fillRect l="-15000" r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kstvak 153">
                  <a:extLst>
                    <a:ext uri="{FF2B5EF4-FFF2-40B4-BE49-F238E27FC236}">
                      <a16:creationId xmlns:a16="http://schemas.microsoft.com/office/drawing/2014/main" id="{2C801610-9505-4E27-801C-7E6618A66B7D}"/>
                    </a:ext>
                  </a:extLst>
                </p:cNvPr>
                <p:cNvSpPr txBox="1"/>
                <p:nvPr/>
              </p:nvSpPr>
              <p:spPr>
                <a:xfrm>
                  <a:off x="10305000" y="1773110"/>
                  <a:ext cx="12170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54" name="Tekstvak 153">
                  <a:extLst>
                    <a:ext uri="{FF2B5EF4-FFF2-40B4-BE49-F238E27FC236}">
                      <a16:creationId xmlns:a16="http://schemas.microsoft.com/office/drawing/2014/main" id="{2C801610-9505-4E27-801C-7E6618A66B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5000" y="1773110"/>
                  <a:ext cx="121700" cy="184666"/>
                </a:xfrm>
                <a:prstGeom prst="rect">
                  <a:avLst/>
                </a:prstGeom>
                <a:blipFill>
                  <a:blip r:embed="rId25"/>
                  <a:stretch>
                    <a:fillRect l="-20000" t="-25806" r="-8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kstvak 155">
                  <a:extLst>
                    <a:ext uri="{FF2B5EF4-FFF2-40B4-BE49-F238E27FC236}">
                      <a16:creationId xmlns:a16="http://schemas.microsoft.com/office/drawing/2014/main" id="{E62670C5-1C14-4845-8998-D6881FF3A250}"/>
                    </a:ext>
                  </a:extLst>
                </p:cNvPr>
                <p:cNvSpPr txBox="1"/>
                <p:nvPr/>
              </p:nvSpPr>
              <p:spPr>
                <a:xfrm>
                  <a:off x="10005074" y="2440762"/>
                  <a:ext cx="21159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56" name="Tekstvak 155">
                  <a:extLst>
                    <a:ext uri="{FF2B5EF4-FFF2-40B4-BE49-F238E27FC236}">
                      <a16:creationId xmlns:a16="http://schemas.microsoft.com/office/drawing/2014/main" id="{E62670C5-1C14-4845-8998-D6881FF3A2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5074" y="2440762"/>
                  <a:ext cx="211596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17143" r="-17143"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kstvak 156">
                  <a:extLst>
                    <a:ext uri="{FF2B5EF4-FFF2-40B4-BE49-F238E27FC236}">
                      <a16:creationId xmlns:a16="http://schemas.microsoft.com/office/drawing/2014/main" id="{3DD5B4C2-BA12-4DA1-826A-153F531FD640}"/>
                    </a:ext>
                  </a:extLst>
                </p:cNvPr>
                <p:cNvSpPr txBox="1"/>
                <p:nvPr/>
              </p:nvSpPr>
              <p:spPr>
                <a:xfrm>
                  <a:off x="9991832" y="1957776"/>
                  <a:ext cx="21159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57" name="Tekstvak 156">
                  <a:extLst>
                    <a:ext uri="{FF2B5EF4-FFF2-40B4-BE49-F238E27FC236}">
                      <a16:creationId xmlns:a16="http://schemas.microsoft.com/office/drawing/2014/main" id="{3DD5B4C2-BA12-4DA1-826A-153F531FD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1832" y="1957776"/>
                  <a:ext cx="211596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17647" r="-20588"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kstvak 157">
                  <a:extLst>
                    <a:ext uri="{FF2B5EF4-FFF2-40B4-BE49-F238E27FC236}">
                      <a16:creationId xmlns:a16="http://schemas.microsoft.com/office/drawing/2014/main" id="{AC2F8FDF-0FC6-45EE-8456-932846D7228E}"/>
                    </a:ext>
                  </a:extLst>
                </p:cNvPr>
                <p:cNvSpPr txBox="1"/>
                <p:nvPr/>
              </p:nvSpPr>
              <p:spPr>
                <a:xfrm>
                  <a:off x="10279439" y="3115553"/>
                  <a:ext cx="271741" cy="2400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58" name="Tekstvak 157">
                  <a:extLst>
                    <a:ext uri="{FF2B5EF4-FFF2-40B4-BE49-F238E27FC236}">
                      <a16:creationId xmlns:a16="http://schemas.microsoft.com/office/drawing/2014/main" id="{AC2F8FDF-0FC6-45EE-8456-932846D722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9439" y="3115553"/>
                  <a:ext cx="271741" cy="240066"/>
                </a:xfrm>
                <a:prstGeom prst="rect">
                  <a:avLst/>
                </a:prstGeom>
                <a:blipFill>
                  <a:blip r:embed="rId26"/>
                  <a:stretch>
                    <a:fillRect l="-91111" t="-160000" r="-160000" b="-23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kstvak 158">
                  <a:extLst>
                    <a:ext uri="{FF2B5EF4-FFF2-40B4-BE49-F238E27FC236}">
                      <a16:creationId xmlns:a16="http://schemas.microsoft.com/office/drawing/2014/main" id="{FFE757AB-A758-43E1-B9AB-31B3203A124D}"/>
                    </a:ext>
                  </a:extLst>
                </p:cNvPr>
                <p:cNvSpPr txBox="1"/>
                <p:nvPr/>
              </p:nvSpPr>
              <p:spPr>
                <a:xfrm>
                  <a:off x="10616099" y="3120776"/>
                  <a:ext cx="356701" cy="2412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nl-N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59" name="Tekstvak 158">
                  <a:extLst>
                    <a:ext uri="{FF2B5EF4-FFF2-40B4-BE49-F238E27FC236}">
                      <a16:creationId xmlns:a16="http://schemas.microsoft.com/office/drawing/2014/main" id="{FFE757AB-A758-43E1-B9AB-31B3203A12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6099" y="3120776"/>
                  <a:ext cx="356701" cy="241285"/>
                </a:xfrm>
                <a:prstGeom prst="rect">
                  <a:avLst/>
                </a:prstGeom>
                <a:blipFill>
                  <a:blip r:embed="rId9"/>
                  <a:stretch>
                    <a:fillRect l="-44068" t="-151220" r="-142373" b="-2292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kstvak 159">
                  <a:extLst>
                    <a:ext uri="{FF2B5EF4-FFF2-40B4-BE49-F238E27FC236}">
                      <a16:creationId xmlns:a16="http://schemas.microsoft.com/office/drawing/2014/main" id="{0E25B78A-54C4-4985-8351-5BDC1A74559A}"/>
                    </a:ext>
                  </a:extLst>
                </p:cNvPr>
                <p:cNvSpPr txBox="1"/>
                <p:nvPr/>
              </p:nvSpPr>
              <p:spPr>
                <a:xfrm>
                  <a:off x="8788909" y="3130352"/>
                  <a:ext cx="472117" cy="2450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  <m:r>
                              <a:rPr lang="nl-N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0" name="Tekstvak 159">
                  <a:extLst>
                    <a:ext uri="{FF2B5EF4-FFF2-40B4-BE49-F238E27FC236}">
                      <a16:creationId xmlns:a16="http://schemas.microsoft.com/office/drawing/2014/main" id="{0E25B78A-54C4-4985-8351-5BDC1A7455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8909" y="3130352"/>
                  <a:ext cx="472117" cy="245067"/>
                </a:xfrm>
                <a:prstGeom prst="rect">
                  <a:avLst/>
                </a:prstGeom>
                <a:blipFill>
                  <a:blip r:embed="rId10"/>
                  <a:stretch>
                    <a:fillRect l="-11688" t="-147619" r="-107792" b="-2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kstvak 160">
                  <a:extLst>
                    <a:ext uri="{FF2B5EF4-FFF2-40B4-BE49-F238E27FC236}">
                      <a16:creationId xmlns:a16="http://schemas.microsoft.com/office/drawing/2014/main" id="{CE4B318C-F1AC-4B21-ADBF-6E1746480AD4}"/>
                    </a:ext>
                  </a:extLst>
                </p:cNvPr>
                <p:cNvSpPr txBox="1"/>
                <p:nvPr/>
              </p:nvSpPr>
              <p:spPr>
                <a:xfrm>
                  <a:off x="9451186" y="3120776"/>
                  <a:ext cx="472117" cy="2412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nl-N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1" name="Tekstvak 160">
                  <a:extLst>
                    <a:ext uri="{FF2B5EF4-FFF2-40B4-BE49-F238E27FC236}">
                      <a16:creationId xmlns:a16="http://schemas.microsoft.com/office/drawing/2014/main" id="{CE4B318C-F1AC-4B21-ADBF-6E1746480A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1186" y="3120776"/>
                  <a:ext cx="472117" cy="241285"/>
                </a:xfrm>
                <a:prstGeom prst="rect">
                  <a:avLst/>
                </a:prstGeom>
                <a:blipFill>
                  <a:blip r:embed="rId27"/>
                  <a:stretch>
                    <a:fillRect l="-11688" t="-151220" r="-107792" b="-2292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Tekstvak 162">
                  <a:extLst>
                    <a:ext uri="{FF2B5EF4-FFF2-40B4-BE49-F238E27FC236}">
                      <a16:creationId xmlns:a16="http://schemas.microsoft.com/office/drawing/2014/main" id="{296B5AD7-D930-4E7F-80D0-FE02390CAB27}"/>
                    </a:ext>
                  </a:extLst>
                </p:cNvPr>
                <p:cNvSpPr txBox="1"/>
                <p:nvPr/>
              </p:nvSpPr>
              <p:spPr>
                <a:xfrm>
                  <a:off x="10237551" y="3569394"/>
                  <a:ext cx="32701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nl-NL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3" name="Tekstvak 162">
                  <a:extLst>
                    <a:ext uri="{FF2B5EF4-FFF2-40B4-BE49-F238E27FC236}">
                      <a16:creationId xmlns:a16="http://schemas.microsoft.com/office/drawing/2014/main" id="{296B5AD7-D930-4E7F-80D0-FE02390CAB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7551" y="3569394"/>
                  <a:ext cx="327013" cy="184666"/>
                </a:xfrm>
                <a:prstGeom prst="rect">
                  <a:avLst/>
                </a:prstGeom>
                <a:blipFill>
                  <a:blip r:embed="rId28"/>
                  <a:stretch>
                    <a:fillRect l="-1852" r="-11111"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Tekstvak 163">
                  <a:extLst>
                    <a:ext uri="{FF2B5EF4-FFF2-40B4-BE49-F238E27FC236}">
                      <a16:creationId xmlns:a16="http://schemas.microsoft.com/office/drawing/2014/main" id="{F4E0046D-E6A1-4197-8098-B4232749D072}"/>
                    </a:ext>
                  </a:extLst>
                </p:cNvPr>
                <p:cNvSpPr txBox="1"/>
                <p:nvPr/>
              </p:nvSpPr>
              <p:spPr>
                <a:xfrm>
                  <a:off x="10237551" y="4120375"/>
                  <a:ext cx="32701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nl-NL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4" name="Tekstvak 163">
                  <a:extLst>
                    <a:ext uri="{FF2B5EF4-FFF2-40B4-BE49-F238E27FC236}">
                      <a16:creationId xmlns:a16="http://schemas.microsoft.com/office/drawing/2014/main" id="{F4E0046D-E6A1-4197-8098-B4232749D0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7551" y="4120375"/>
                  <a:ext cx="327013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1852"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kstvak 164">
                  <a:extLst>
                    <a:ext uri="{FF2B5EF4-FFF2-40B4-BE49-F238E27FC236}">
                      <a16:creationId xmlns:a16="http://schemas.microsoft.com/office/drawing/2014/main" id="{3A93D2DC-DC30-48D8-89B5-888714822F25}"/>
                    </a:ext>
                  </a:extLst>
                </p:cNvPr>
                <p:cNvSpPr txBox="1"/>
                <p:nvPr/>
              </p:nvSpPr>
              <p:spPr>
                <a:xfrm>
                  <a:off x="10066101" y="2910959"/>
                  <a:ext cx="290144" cy="184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000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5" name="Tekstvak 164">
                  <a:extLst>
                    <a:ext uri="{FF2B5EF4-FFF2-40B4-BE49-F238E27FC236}">
                      <a16:creationId xmlns:a16="http://schemas.microsoft.com/office/drawing/2014/main" id="{3A93D2DC-DC30-48D8-89B5-888714822F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6101" y="2910959"/>
                  <a:ext cx="290144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12500" r="-12500"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kstvak 165">
                  <a:extLst>
                    <a:ext uri="{FF2B5EF4-FFF2-40B4-BE49-F238E27FC236}">
                      <a16:creationId xmlns:a16="http://schemas.microsoft.com/office/drawing/2014/main" id="{BC6963B3-A0BC-400C-977F-179594F2B50C}"/>
                    </a:ext>
                  </a:extLst>
                </p:cNvPr>
                <p:cNvSpPr txBox="1"/>
                <p:nvPr/>
              </p:nvSpPr>
              <p:spPr>
                <a:xfrm>
                  <a:off x="10433089" y="2722047"/>
                  <a:ext cx="29014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001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6" name="Tekstvak 165">
                  <a:extLst>
                    <a:ext uri="{FF2B5EF4-FFF2-40B4-BE49-F238E27FC236}">
                      <a16:creationId xmlns:a16="http://schemas.microsoft.com/office/drawing/2014/main" id="{BC6963B3-A0BC-400C-977F-179594F2B5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3089" y="2722047"/>
                  <a:ext cx="290144" cy="184666"/>
                </a:xfrm>
                <a:prstGeom prst="rect">
                  <a:avLst/>
                </a:prstGeom>
                <a:blipFill>
                  <a:blip r:embed="rId16"/>
                  <a:stretch>
                    <a:fillRect l="-12500" r="-12500"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kstvak 166">
                  <a:extLst>
                    <a:ext uri="{FF2B5EF4-FFF2-40B4-BE49-F238E27FC236}">
                      <a16:creationId xmlns:a16="http://schemas.microsoft.com/office/drawing/2014/main" id="{741B87D6-3C53-40F8-8008-6D49266184E4}"/>
                    </a:ext>
                  </a:extLst>
                </p:cNvPr>
                <p:cNvSpPr txBox="1"/>
                <p:nvPr/>
              </p:nvSpPr>
              <p:spPr>
                <a:xfrm>
                  <a:off x="10967709" y="2377636"/>
                  <a:ext cx="29014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010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7" name="Tekstvak 166">
                  <a:extLst>
                    <a:ext uri="{FF2B5EF4-FFF2-40B4-BE49-F238E27FC236}">
                      <a16:creationId xmlns:a16="http://schemas.microsoft.com/office/drawing/2014/main" id="{741B87D6-3C53-40F8-8008-6D49266184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7709" y="2377636"/>
                  <a:ext cx="290144" cy="184666"/>
                </a:xfrm>
                <a:prstGeom prst="rect">
                  <a:avLst/>
                </a:prstGeom>
                <a:blipFill>
                  <a:blip r:embed="rId17"/>
                  <a:stretch>
                    <a:fillRect l="-12500" r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kstvak 167">
                  <a:extLst>
                    <a:ext uri="{FF2B5EF4-FFF2-40B4-BE49-F238E27FC236}">
                      <a16:creationId xmlns:a16="http://schemas.microsoft.com/office/drawing/2014/main" id="{E694EFC7-FEF9-435C-B506-34AB7C056913}"/>
                    </a:ext>
                  </a:extLst>
                </p:cNvPr>
                <p:cNvSpPr txBox="1"/>
                <p:nvPr/>
              </p:nvSpPr>
              <p:spPr>
                <a:xfrm>
                  <a:off x="11490712" y="1821676"/>
                  <a:ext cx="29014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011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8" name="Tekstvak 167">
                  <a:extLst>
                    <a:ext uri="{FF2B5EF4-FFF2-40B4-BE49-F238E27FC236}">
                      <a16:creationId xmlns:a16="http://schemas.microsoft.com/office/drawing/2014/main" id="{E694EFC7-FEF9-435C-B506-34AB7C0569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0712" y="1821676"/>
                  <a:ext cx="290144" cy="184666"/>
                </a:xfrm>
                <a:prstGeom prst="rect">
                  <a:avLst/>
                </a:prstGeom>
                <a:blipFill>
                  <a:blip r:embed="rId18"/>
                  <a:stretch>
                    <a:fillRect l="-12500" r="-12500"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kstvak 168">
                  <a:extLst>
                    <a:ext uri="{FF2B5EF4-FFF2-40B4-BE49-F238E27FC236}">
                      <a16:creationId xmlns:a16="http://schemas.microsoft.com/office/drawing/2014/main" id="{9CD9F3AE-52B7-4068-9BAA-72CF2AA80741}"/>
                    </a:ext>
                  </a:extLst>
                </p:cNvPr>
                <p:cNvSpPr txBox="1"/>
                <p:nvPr/>
              </p:nvSpPr>
              <p:spPr>
                <a:xfrm>
                  <a:off x="9259011" y="3454000"/>
                  <a:ext cx="29014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110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9" name="Tekstvak 168">
                  <a:extLst>
                    <a:ext uri="{FF2B5EF4-FFF2-40B4-BE49-F238E27FC236}">
                      <a16:creationId xmlns:a16="http://schemas.microsoft.com/office/drawing/2014/main" id="{9CD9F3AE-52B7-4068-9BAA-72CF2AA80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9011" y="3454000"/>
                  <a:ext cx="290144" cy="184666"/>
                </a:xfrm>
                <a:prstGeom prst="rect">
                  <a:avLst/>
                </a:prstGeom>
                <a:blipFill>
                  <a:blip r:embed="rId19"/>
                  <a:stretch>
                    <a:fillRect l="-12500" r="-12500"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kstvak 172">
                  <a:extLst>
                    <a:ext uri="{FF2B5EF4-FFF2-40B4-BE49-F238E27FC236}">
                      <a16:creationId xmlns:a16="http://schemas.microsoft.com/office/drawing/2014/main" id="{08B1B5F5-0F28-4573-92A2-F1F789B33F3D}"/>
                    </a:ext>
                  </a:extLst>
                </p:cNvPr>
                <p:cNvSpPr txBox="1"/>
                <p:nvPr/>
              </p:nvSpPr>
              <p:spPr>
                <a:xfrm>
                  <a:off x="8683960" y="3998775"/>
                  <a:ext cx="29014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200" b="0" i="1" smtClean="0">
                            <a:latin typeface="Cambria Math" panose="02040503050406030204" pitchFamily="18" charset="0"/>
                          </a:rPr>
                          <m:t>101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3" name="Tekstvak 172">
                  <a:extLst>
                    <a:ext uri="{FF2B5EF4-FFF2-40B4-BE49-F238E27FC236}">
                      <a16:creationId xmlns:a16="http://schemas.microsoft.com/office/drawing/2014/main" id="{08B1B5F5-0F28-4573-92A2-F1F789B33F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3960" y="3998775"/>
                  <a:ext cx="290144" cy="184666"/>
                </a:xfrm>
                <a:prstGeom prst="rect">
                  <a:avLst/>
                </a:prstGeom>
                <a:blipFill>
                  <a:blip r:embed="rId21"/>
                  <a:stretch>
                    <a:fillRect l="-12766" r="-14894"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kstvak 174">
                  <a:extLst>
                    <a:ext uri="{FF2B5EF4-FFF2-40B4-BE49-F238E27FC236}">
                      <a16:creationId xmlns:a16="http://schemas.microsoft.com/office/drawing/2014/main" id="{3ED20CB7-FF1D-4A89-8B2E-1B86D3840071}"/>
                    </a:ext>
                  </a:extLst>
                </p:cNvPr>
                <p:cNvSpPr txBox="1"/>
                <p:nvPr/>
              </p:nvSpPr>
              <p:spPr>
                <a:xfrm>
                  <a:off x="11204501" y="3123313"/>
                  <a:ext cx="356701" cy="2450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nl-NL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nl-NL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5" name="Tekstvak 174">
                  <a:extLst>
                    <a:ext uri="{FF2B5EF4-FFF2-40B4-BE49-F238E27FC236}">
                      <a16:creationId xmlns:a16="http://schemas.microsoft.com/office/drawing/2014/main" id="{3ED20CB7-FF1D-4A89-8B2E-1B86D38400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04501" y="3123313"/>
                  <a:ext cx="356701" cy="245067"/>
                </a:xfrm>
                <a:prstGeom prst="rect">
                  <a:avLst/>
                </a:prstGeom>
                <a:blipFill>
                  <a:blip r:embed="rId29"/>
                  <a:stretch>
                    <a:fillRect l="-44068" t="-150000" r="-142373" b="-2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7" name="Rechte verbindingslijn 196">
            <a:extLst>
              <a:ext uri="{FF2B5EF4-FFF2-40B4-BE49-F238E27FC236}">
                <a16:creationId xmlns:a16="http://schemas.microsoft.com/office/drawing/2014/main" id="{71E738F7-4264-4970-86E5-9F13B174B4DC}"/>
              </a:ext>
            </a:extLst>
          </p:cNvPr>
          <p:cNvCxnSpPr>
            <a:cxnSpLocks/>
          </p:cNvCxnSpPr>
          <p:nvPr/>
        </p:nvCxnSpPr>
        <p:spPr>
          <a:xfrm>
            <a:off x="10392452" y="4621947"/>
            <a:ext cx="0" cy="2274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Rechte verbindingslijn 197">
            <a:extLst>
              <a:ext uri="{FF2B5EF4-FFF2-40B4-BE49-F238E27FC236}">
                <a16:creationId xmlns:a16="http://schemas.microsoft.com/office/drawing/2014/main" id="{14B7B9B3-15F0-41EE-9DDD-B97E809DE43B}"/>
              </a:ext>
            </a:extLst>
          </p:cNvPr>
          <p:cNvCxnSpPr>
            <a:cxnSpLocks/>
          </p:cNvCxnSpPr>
          <p:nvPr/>
        </p:nvCxnSpPr>
        <p:spPr>
          <a:xfrm>
            <a:off x="9975567" y="4849375"/>
            <a:ext cx="4301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Rechte verbindingslijn 198">
            <a:extLst>
              <a:ext uri="{FF2B5EF4-FFF2-40B4-BE49-F238E27FC236}">
                <a16:creationId xmlns:a16="http://schemas.microsoft.com/office/drawing/2014/main" id="{6D333F02-D9AF-4A90-B5FD-0FECF1882D86}"/>
              </a:ext>
            </a:extLst>
          </p:cNvPr>
          <p:cNvCxnSpPr>
            <a:cxnSpLocks/>
          </p:cNvCxnSpPr>
          <p:nvPr/>
        </p:nvCxnSpPr>
        <p:spPr>
          <a:xfrm>
            <a:off x="9990875" y="4839849"/>
            <a:ext cx="0" cy="368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Rechte verbindingslijn 199">
            <a:extLst>
              <a:ext uri="{FF2B5EF4-FFF2-40B4-BE49-F238E27FC236}">
                <a16:creationId xmlns:a16="http://schemas.microsoft.com/office/drawing/2014/main" id="{E2CF4FE9-5AC9-40D6-A0F6-DDD54F4D98DF}"/>
              </a:ext>
            </a:extLst>
          </p:cNvPr>
          <p:cNvCxnSpPr>
            <a:cxnSpLocks/>
          </p:cNvCxnSpPr>
          <p:nvPr/>
        </p:nvCxnSpPr>
        <p:spPr>
          <a:xfrm>
            <a:off x="9351522" y="5204388"/>
            <a:ext cx="6606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Rechte verbindingslijn 200">
            <a:extLst>
              <a:ext uri="{FF2B5EF4-FFF2-40B4-BE49-F238E27FC236}">
                <a16:creationId xmlns:a16="http://schemas.microsoft.com/office/drawing/2014/main" id="{5C59DA9D-F379-4AC6-BD2F-09DEDD802F32}"/>
              </a:ext>
            </a:extLst>
          </p:cNvPr>
          <p:cNvCxnSpPr>
            <a:cxnSpLocks/>
          </p:cNvCxnSpPr>
          <p:nvPr/>
        </p:nvCxnSpPr>
        <p:spPr>
          <a:xfrm>
            <a:off x="9360787" y="5186650"/>
            <a:ext cx="1" cy="5931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Rechte verbindingslijn 201">
            <a:extLst>
              <a:ext uri="{FF2B5EF4-FFF2-40B4-BE49-F238E27FC236}">
                <a16:creationId xmlns:a16="http://schemas.microsoft.com/office/drawing/2014/main" id="{D1CF2169-50A3-45C6-AD16-4260CFC4267D}"/>
              </a:ext>
            </a:extLst>
          </p:cNvPr>
          <p:cNvCxnSpPr>
            <a:cxnSpLocks/>
          </p:cNvCxnSpPr>
          <p:nvPr/>
        </p:nvCxnSpPr>
        <p:spPr>
          <a:xfrm>
            <a:off x="8794196" y="5772357"/>
            <a:ext cx="58124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4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176AB91-8A9B-4986-8612-4957091F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Codebook</a:t>
            </a:r>
            <a:r>
              <a:rPr lang="nl-NL" dirty="0"/>
              <a:t> </a:t>
            </a:r>
            <a:r>
              <a:rPr lang="nl-NL" dirty="0" err="1"/>
              <a:t>quantization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87A0EE-2933-41BB-B7A1-6CCACCC3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26</a:t>
            </a:fld>
            <a:endParaRPr lang="en-US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88E63E4-765D-402D-A356-7ACAF99D46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/>
              <a:t>Useful</a:t>
            </a:r>
            <a:r>
              <a:rPr lang="nl-NL" dirty="0"/>
              <a:t>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distribution</a:t>
            </a:r>
            <a:r>
              <a:rPr lang="nl-NL" dirty="0"/>
              <a:t> of </a:t>
            </a:r>
            <a:r>
              <a:rPr lang="nl-NL" dirty="0" err="1"/>
              <a:t>values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normally</a:t>
            </a:r>
            <a:r>
              <a:rPr lang="nl-NL" dirty="0"/>
              <a:t> </a:t>
            </a:r>
            <a:r>
              <a:rPr lang="nl-NL" dirty="0" err="1"/>
              <a:t>distributed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Quantized</a:t>
            </a:r>
            <a:r>
              <a:rPr lang="nl-NL" dirty="0"/>
              <a:t> </a:t>
            </a:r>
            <a:r>
              <a:rPr lang="nl-NL" dirty="0" err="1"/>
              <a:t>values</a:t>
            </a:r>
            <a:r>
              <a:rPr lang="nl-NL" dirty="0"/>
              <a:t> (</a:t>
            </a:r>
            <a:r>
              <a:rPr lang="nl-NL" dirty="0" err="1"/>
              <a:t>codewords</a:t>
            </a:r>
            <a:r>
              <a:rPr lang="nl-NL" dirty="0"/>
              <a:t>) are </a:t>
            </a:r>
            <a:r>
              <a:rPr lang="nl-NL" dirty="0" err="1"/>
              <a:t>represented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a </a:t>
            </a:r>
            <a:r>
              <a:rPr lang="nl-NL" dirty="0" err="1"/>
              <a:t>codebook</a:t>
            </a:r>
            <a:endParaRPr lang="nl-NL" dirty="0"/>
          </a:p>
          <a:p>
            <a:endParaRPr lang="nl-NL" dirty="0"/>
          </a:p>
          <a:p>
            <a:r>
              <a:rPr lang="en-US" dirty="0"/>
              <a:t>Codewords are selected using a clustering algorithm or training process</a:t>
            </a:r>
          </a:p>
          <a:p>
            <a:r>
              <a:rPr lang="en-US" dirty="0"/>
              <a:t>Codewords may be scalars or vectors</a:t>
            </a:r>
          </a:p>
          <a:p>
            <a:endParaRPr lang="en-US" dirty="0"/>
          </a:p>
          <a:p>
            <a:r>
              <a:rPr lang="en-US" dirty="0"/>
              <a:t>Note: requires hardware support for lookup</a:t>
            </a:r>
          </a:p>
        </p:txBody>
      </p:sp>
      <p:pic>
        <p:nvPicPr>
          <p:cNvPr id="9" name="Tijdelijke aanduiding voor afbeelding 7">
            <a:extLst>
              <a:ext uri="{FF2B5EF4-FFF2-40B4-BE49-F238E27FC236}">
                <a16:creationId xmlns:a16="http://schemas.microsoft.com/office/drawing/2014/main" id="{B43C7D36-C7E7-4E31-A4E5-31DFFEF8E2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-1057" b="-145036"/>
          <a:stretch/>
        </p:blipFill>
        <p:spPr>
          <a:xfrm>
            <a:off x="8258175" y="0"/>
            <a:ext cx="3933825" cy="6308725"/>
          </a:xfrm>
        </p:spPr>
      </p:pic>
      <p:graphicFrame>
        <p:nvGraphicFramePr>
          <p:cNvPr id="10" name="Tabel 6">
            <a:extLst>
              <a:ext uri="{FF2B5EF4-FFF2-40B4-BE49-F238E27FC236}">
                <a16:creationId xmlns:a16="http://schemas.microsoft.com/office/drawing/2014/main" id="{720CDA86-C21C-4827-9035-1A87BAD74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873408"/>
              </p:ext>
            </p:extLst>
          </p:nvPr>
        </p:nvGraphicFramePr>
        <p:xfrm>
          <a:off x="7848600" y="3729630"/>
          <a:ext cx="43434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899">
                  <a:extLst>
                    <a:ext uri="{9D8B030D-6E8A-4147-A177-3AD203B41FA5}">
                      <a16:colId xmlns:a16="http://schemas.microsoft.com/office/drawing/2014/main" val="2954821205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1087091227"/>
                    </a:ext>
                  </a:extLst>
                </a:gridCol>
                <a:gridCol w="2254251">
                  <a:extLst>
                    <a:ext uri="{9D8B030D-6E8A-4147-A177-3AD203B41FA5}">
                      <a16:colId xmlns:a16="http://schemas.microsoft.com/office/drawing/2014/main" val="106079863"/>
                    </a:ext>
                  </a:extLst>
                </a:gridCol>
              </a:tblGrid>
              <a:tr h="357704">
                <a:tc>
                  <a:txBody>
                    <a:bodyPr/>
                    <a:lstStyle/>
                    <a:p>
                      <a:r>
                        <a:rPr lang="nl-NL" sz="2400" dirty="0"/>
                        <a:t>Index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Value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Interval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84438745"/>
                  </a:ext>
                </a:extLst>
              </a:tr>
              <a:tr h="357704">
                <a:tc>
                  <a:txBody>
                    <a:bodyPr/>
                    <a:lstStyle/>
                    <a:p>
                      <a:r>
                        <a:rPr lang="nl-NL" sz="2400" dirty="0"/>
                        <a:t>0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-0.07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[-0.08, -0.04]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4830498"/>
                  </a:ext>
                </a:extLst>
              </a:tr>
              <a:tr h="357704">
                <a:tc>
                  <a:txBody>
                    <a:bodyPr/>
                    <a:lstStyle/>
                    <a:p>
                      <a:r>
                        <a:rPr lang="nl-NL" sz="2400" dirty="0"/>
                        <a:t>1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0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[-0.04, 0.05]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80476507"/>
                  </a:ext>
                </a:extLst>
              </a:tr>
              <a:tr h="357704">
                <a:tc>
                  <a:txBody>
                    <a:bodyPr/>
                    <a:lstStyle/>
                    <a:p>
                      <a:r>
                        <a:rPr lang="nl-NL" sz="2400" dirty="0"/>
                        <a:t>2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0.01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[0.05, 0.011]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97509185"/>
                  </a:ext>
                </a:extLst>
              </a:tr>
              <a:tr h="357704">
                <a:tc>
                  <a:txBody>
                    <a:bodyPr/>
                    <a:lstStyle/>
                    <a:p>
                      <a:r>
                        <a:rPr lang="nl-NL" sz="2400" dirty="0"/>
                        <a:t>3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0.012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[0.011, 0,013]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1396743"/>
                  </a:ext>
                </a:extLst>
              </a:tr>
            </a:tbl>
          </a:graphicData>
        </a:graphic>
      </p:graphicFrame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E00416AD-EA05-4712-AAED-758B954B8378}"/>
              </a:ext>
            </a:extLst>
          </p:cNvPr>
          <p:cNvSpPr txBox="1">
            <a:spLocks/>
          </p:cNvSpPr>
          <p:nvPr/>
        </p:nvSpPr>
        <p:spPr>
          <a:xfrm>
            <a:off x="8484587" y="3435413"/>
            <a:ext cx="2878667" cy="220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67" dirty="0" err="1"/>
              <a:t>Codebook</a:t>
            </a:r>
            <a:r>
              <a:rPr lang="nl-NL" sz="1467" dirty="0"/>
              <a:t> </a:t>
            </a:r>
            <a:r>
              <a:rPr lang="nl-NL" sz="1467" dirty="0" err="1"/>
              <a:t>example</a:t>
            </a:r>
            <a:endParaRPr lang="en-US" sz="1467" dirty="0"/>
          </a:p>
        </p:txBody>
      </p:sp>
    </p:spTree>
    <p:extLst>
      <p:ext uri="{BB962C8B-B14F-4D97-AF65-F5344CB8AC3E}">
        <p14:creationId xmlns:p14="http://schemas.microsoft.com/office/powerpoint/2010/main" val="242206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F0F51-3A93-418C-A944-5B68EAE0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quantize</a:t>
            </a:r>
            <a:r>
              <a:rPr lang="nl-NL" dirty="0"/>
              <a:t>? - Summary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3A64F0-5497-4BB3-BBFA-129EE54B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27</a:t>
            </a:fld>
            <a:endParaRPr lang="en-GB" dirty="0"/>
          </a:p>
        </p:txBody>
      </p:sp>
      <p:graphicFrame>
        <p:nvGraphicFramePr>
          <p:cNvPr id="9" name="Tabel 9">
            <a:extLst>
              <a:ext uri="{FF2B5EF4-FFF2-40B4-BE49-F238E27FC236}">
                <a16:creationId xmlns:a16="http://schemas.microsoft.com/office/drawing/2014/main" id="{9FB9158E-4FE1-473A-B296-60A980900C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337386"/>
              </p:ext>
            </p:extLst>
          </p:nvPr>
        </p:nvGraphicFramePr>
        <p:xfrm>
          <a:off x="338328" y="2073412"/>
          <a:ext cx="11228832" cy="197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944">
                  <a:extLst>
                    <a:ext uri="{9D8B030D-6E8A-4147-A177-3AD203B41FA5}">
                      <a16:colId xmlns:a16="http://schemas.microsoft.com/office/drawing/2014/main" val="2704622288"/>
                    </a:ext>
                  </a:extLst>
                </a:gridCol>
                <a:gridCol w="3742944">
                  <a:extLst>
                    <a:ext uri="{9D8B030D-6E8A-4147-A177-3AD203B41FA5}">
                      <a16:colId xmlns:a16="http://schemas.microsoft.com/office/drawing/2014/main" val="740267417"/>
                    </a:ext>
                  </a:extLst>
                </a:gridCol>
                <a:gridCol w="3742944">
                  <a:extLst>
                    <a:ext uri="{9D8B030D-6E8A-4147-A177-3AD203B41FA5}">
                      <a16:colId xmlns:a16="http://schemas.microsoft.com/office/drawing/2014/main" val="300202452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nl-NL" sz="2400" dirty="0" err="1"/>
                        <a:t>Scheme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Step </a:t>
                      </a:r>
                      <a:r>
                        <a:rPr lang="nl-NL" sz="2400" dirty="0" err="1"/>
                        <a:t>size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Step </a:t>
                      </a:r>
                      <a:r>
                        <a:rPr lang="nl-NL" sz="2400" dirty="0" err="1"/>
                        <a:t>size</a:t>
                      </a:r>
                      <a:r>
                        <a:rPr lang="nl-NL" sz="2400" dirty="0"/>
                        <a:t> </a:t>
                      </a:r>
                      <a:r>
                        <a:rPr lang="nl-NL" sz="2400" dirty="0" err="1"/>
                        <a:t>pattern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6227462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nl-NL" sz="2400" dirty="0" err="1"/>
                        <a:t>Linear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Fixed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Regular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1186655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nl-NL" sz="2400" dirty="0"/>
                        <a:t>Non-</a:t>
                      </a:r>
                      <a:r>
                        <a:rPr lang="nl-NL" sz="2400" dirty="0" err="1"/>
                        <a:t>linear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Variable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Regular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9750886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nl-NL" sz="2400" dirty="0" err="1"/>
                        <a:t>Codebook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Variable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Irregular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33144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72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23A80-FD22-42AA-9C42-25EEC03E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/>
          <a:lstStyle/>
          <a:p>
            <a:r>
              <a:rPr lang="nl-NL" dirty="0" err="1"/>
              <a:t>Overview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0DEDAB-3186-4F40-AA31-022F02E0A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271016"/>
            <a:ext cx="11521440" cy="50383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quantization</a:t>
            </a:r>
            <a:r>
              <a:rPr lang="nl-NL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Basics of </a:t>
            </a:r>
            <a:r>
              <a:rPr lang="nl-NL" dirty="0" err="1"/>
              <a:t>quantization</a:t>
            </a:r>
            <a:endParaRPr lang="nl-NL" dirty="0"/>
          </a:p>
          <a:p>
            <a:pPr marL="784225" lvl="1" indent="-514350"/>
            <a:r>
              <a:rPr lang="nl-NL" dirty="0" err="1"/>
              <a:t>Quantize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data format?</a:t>
            </a:r>
          </a:p>
          <a:p>
            <a:pPr marL="784225" lvl="1" indent="-514350"/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quantize</a:t>
            </a:r>
            <a:r>
              <a:rPr lang="nl-NL" dirty="0"/>
              <a:t>?</a:t>
            </a:r>
          </a:p>
          <a:p>
            <a:pPr marL="784225" lvl="1" indent="-514350"/>
            <a:r>
              <a:rPr lang="nl-NL" b="1" dirty="0" err="1"/>
              <a:t>When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quantize</a:t>
            </a:r>
            <a:r>
              <a:rPr lang="nl-NL" b="1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Advanced </a:t>
            </a:r>
            <a:r>
              <a:rPr lang="nl-NL" dirty="0" err="1"/>
              <a:t>quantization</a:t>
            </a:r>
            <a:r>
              <a:rPr lang="nl-NL" dirty="0"/>
              <a:t> topics</a:t>
            </a:r>
          </a:p>
          <a:p>
            <a:pPr marL="784225" lvl="1" indent="-51435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CB83ED-EFA9-4E13-BF5A-6172F018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18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27FCD4A-8CE0-4B64-BBB8-1D894813C3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Quantization-Aware</a:t>
            </a:r>
            <a:r>
              <a:rPr lang="nl-NL" dirty="0"/>
              <a:t> Training</a:t>
            </a:r>
            <a:endParaRPr lang="en-US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AFBD6E3-E4C2-42C7-8B7C-6B367E08FD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Post-Training </a:t>
            </a:r>
            <a:r>
              <a:rPr lang="nl-NL" dirty="0" err="1"/>
              <a:t>Quantization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1A6675-048D-415B-8334-5A3316ED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29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1412D9-6DD7-42D0-8F68-5E5C60FA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quantize</a:t>
            </a:r>
            <a:r>
              <a:rPr lang="nl-NL" dirty="0"/>
              <a:t>?</a:t>
            </a:r>
            <a:endParaRPr lang="en-US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4EA2606-0E3E-48CD-A675-6A4935B71F67}"/>
              </a:ext>
            </a:extLst>
          </p:cNvPr>
          <p:cNvSpPr/>
          <p:nvPr/>
        </p:nvSpPr>
        <p:spPr>
          <a:xfrm>
            <a:off x="338328" y="2284143"/>
            <a:ext cx="2171700" cy="711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(Pre-</a:t>
            </a:r>
            <a:r>
              <a:rPr lang="nl-NL" dirty="0" err="1"/>
              <a:t>trained</a:t>
            </a:r>
            <a:r>
              <a:rPr lang="nl-NL" dirty="0"/>
              <a:t>) model</a:t>
            </a:r>
            <a:endParaRPr lang="en-US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A6F729B-1C6D-4616-997E-6D3D37074AD6}"/>
              </a:ext>
            </a:extLst>
          </p:cNvPr>
          <p:cNvSpPr/>
          <p:nvPr/>
        </p:nvSpPr>
        <p:spPr>
          <a:xfrm>
            <a:off x="3167951" y="2284142"/>
            <a:ext cx="2171700" cy="7111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Training data</a:t>
            </a:r>
            <a:endParaRPr lang="en-US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1B2D1B1-669E-4F0D-9056-B285EE3144F9}"/>
              </a:ext>
            </a:extLst>
          </p:cNvPr>
          <p:cNvSpPr/>
          <p:nvPr/>
        </p:nvSpPr>
        <p:spPr>
          <a:xfrm>
            <a:off x="338327" y="4288813"/>
            <a:ext cx="5001322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Quantization-Aware</a:t>
            </a:r>
            <a:r>
              <a:rPr lang="nl-NL" dirty="0"/>
              <a:t> Training </a:t>
            </a:r>
          </a:p>
          <a:p>
            <a:pPr algn="ctr"/>
            <a:r>
              <a:rPr lang="nl-NL" dirty="0"/>
              <a:t>(</a:t>
            </a:r>
            <a:r>
              <a:rPr lang="nl-NL" dirty="0" err="1"/>
              <a:t>from</a:t>
            </a:r>
            <a:r>
              <a:rPr lang="nl-NL" dirty="0"/>
              <a:t> scratch or </a:t>
            </a:r>
            <a:r>
              <a:rPr lang="nl-NL" dirty="0" err="1"/>
              <a:t>finetuning</a:t>
            </a:r>
            <a:r>
              <a:rPr lang="nl-NL" dirty="0"/>
              <a:t>)</a:t>
            </a:r>
            <a:endParaRPr lang="en-US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A5EBAB06-431B-43A4-993C-411824E8A64A}"/>
              </a:ext>
            </a:extLst>
          </p:cNvPr>
          <p:cNvSpPr/>
          <p:nvPr/>
        </p:nvSpPr>
        <p:spPr>
          <a:xfrm>
            <a:off x="338327" y="5291150"/>
            <a:ext cx="5001323" cy="711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Quantized</a:t>
            </a:r>
            <a:r>
              <a:rPr lang="nl-NL" dirty="0"/>
              <a:t> model</a:t>
            </a:r>
            <a:endParaRPr lang="en-US" dirty="0"/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367680D5-08D4-4B74-B86C-DD1B95CD9BAB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1424178" y="2995343"/>
            <a:ext cx="0" cy="1293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85020CA8-752F-4A4D-887D-1097706CBDFE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4253801" y="2995341"/>
            <a:ext cx="0" cy="1293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4575D9FA-3AF8-409E-B9DC-D2093A69531D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2838988" y="5000013"/>
            <a:ext cx="1" cy="291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hoek 32">
            <a:extLst>
              <a:ext uri="{FF2B5EF4-FFF2-40B4-BE49-F238E27FC236}">
                <a16:creationId xmlns:a16="http://schemas.microsoft.com/office/drawing/2014/main" id="{1A39A980-58E7-4DC0-B43D-8CADE382CE3E}"/>
              </a:ext>
            </a:extLst>
          </p:cNvPr>
          <p:cNvSpPr/>
          <p:nvPr/>
        </p:nvSpPr>
        <p:spPr>
          <a:xfrm>
            <a:off x="6294628" y="2284143"/>
            <a:ext cx="2171700" cy="711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Pre-</a:t>
            </a:r>
            <a:r>
              <a:rPr lang="nl-NL" dirty="0" err="1"/>
              <a:t>trained</a:t>
            </a:r>
            <a:r>
              <a:rPr lang="nl-NL" dirty="0"/>
              <a:t> model</a:t>
            </a:r>
            <a:endParaRPr lang="en-US" dirty="0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DEF12533-205B-4F3B-B77F-C90ADA6069D0}"/>
              </a:ext>
            </a:extLst>
          </p:cNvPr>
          <p:cNvSpPr/>
          <p:nvPr/>
        </p:nvSpPr>
        <p:spPr>
          <a:xfrm>
            <a:off x="9124251" y="2284142"/>
            <a:ext cx="2171700" cy="7111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Calibration</a:t>
            </a:r>
            <a:r>
              <a:rPr lang="nl-NL" dirty="0"/>
              <a:t> data</a:t>
            </a:r>
            <a:endParaRPr lang="en-US" dirty="0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3045C839-840B-4C12-9070-D96E4169C3F7}"/>
              </a:ext>
            </a:extLst>
          </p:cNvPr>
          <p:cNvSpPr/>
          <p:nvPr/>
        </p:nvSpPr>
        <p:spPr>
          <a:xfrm>
            <a:off x="6294627" y="4288813"/>
            <a:ext cx="5001322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Quantization</a:t>
            </a:r>
            <a:endParaRPr lang="en-US" dirty="0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C2810221-7C7B-4C4F-B2B7-D7A894D9B032}"/>
              </a:ext>
            </a:extLst>
          </p:cNvPr>
          <p:cNvSpPr/>
          <p:nvPr/>
        </p:nvSpPr>
        <p:spPr>
          <a:xfrm>
            <a:off x="6294627" y="5291150"/>
            <a:ext cx="5001323" cy="711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Quantized</a:t>
            </a:r>
            <a:r>
              <a:rPr lang="nl-NL" dirty="0"/>
              <a:t> model</a:t>
            </a:r>
            <a:endParaRPr lang="en-US" dirty="0"/>
          </a:p>
        </p:txBody>
      </p: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765288A7-5A56-445C-B05F-B217FBF28E0B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7380477" y="2995343"/>
            <a:ext cx="1" cy="291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1F99C720-6324-4D3E-9B67-A1AA858FEF62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10210101" y="2995341"/>
            <a:ext cx="0" cy="291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DB5AEB3E-1D64-4BB6-A2CC-14793626AACB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>
            <a:off x="8795288" y="5000013"/>
            <a:ext cx="1" cy="291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hoek 41">
            <a:extLst>
              <a:ext uri="{FF2B5EF4-FFF2-40B4-BE49-F238E27FC236}">
                <a16:creationId xmlns:a16="http://schemas.microsoft.com/office/drawing/2014/main" id="{E720E654-A3E2-425D-9C62-020D35E66C7E}"/>
              </a:ext>
            </a:extLst>
          </p:cNvPr>
          <p:cNvSpPr/>
          <p:nvPr/>
        </p:nvSpPr>
        <p:spPr>
          <a:xfrm>
            <a:off x="6294627" y="3286476"/>
            <a:ext cx="5001322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Calibration</a:t>
            </a:r>
            <a:endParaRPr lang="en-US" dirty="0"/>
          </a:p>
        </p:txBody>
      </p: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4FB2CBA1-E13C-4D65-8C91-0786AD37741F}"/>
              </a:ext>
            </a:extLst>
          </p:cNvPr>
          <p:cNvCxnSpPr>
            <a:cxnSpLocks/>
            <a:stCxn id="42" idx="2"/>
            <a:endCxn id="35" idx="0"/>
          </p:cNvCxnSpPr>
          <p:nvPr/>
        </p:nvCxnSpPr>
        <p:spPr>
          <a:xfrm>
            <a:off x="8795288" y="3997676"/>
            <a:ext cx="0" cy="291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90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E342C-AB4E-43B4-B0DB-10277A44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Challenge 1: model </a:t>
            </a:r>
            <a:r>
              <a:rPr lang="nl-NL" dirty="0" err="1"/>
              <a:t>size</a:t>
            </a:r>
            <a:endParaRPr lang="en-US" dirty="0"/>
          </a:p>
        </p:txBody>
      </p:sp>
      <p:sp>
        <p:nvSpPr>
          <p:cNvPr id="16" name="Tijdelijke aanduiding voor voettekst 4">
            <a:extLst>
              <a:ext uri="{FF2B5EF4-FFF2-40B4-BE49-F238E27FC236}">
                <a16:creationId xmlns:a16="http://schemas.microsoft.com/office/drawing/2014/main" id="{A9FE3070-562C-4F9A-B7DA-D6032D71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Image source: Freely scalable and reconfigurable optical hardware for deep learning – L. Bernstein et  al.  ​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E9D1CA-37B0-46D1-A2AA-3D73B4D0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</a:t>
            </a:fld>
            <a:endParaRPr lang="en-US"/>
          </a:p>
        </p:txBody>
      </p:sp>
      <p:sp>
        <p:nvSpPr>
          <p:cNvPr id="18" name="Tijdelijke aanduiding voor inhoud 17">
            <a:extLst>
              <a:ext uri="{FF2B5EF4-FFF2-40B4-BE49-F238E27FC236}">
                <a16:creationId xmlns:a16="http://schemas.microsoft.com/office/drawing/2014/main" id="{42ECD165-1070-4535-9576-D05A0AD6D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DNNs have too many parameters!​</a:t>
            </a:r>
          </a:p>
          <a:p>
            <a:r>
              <a:rPr lang="en-US" dirty="0"/>
              <a:t>60M parameters </a:t>
            </a:r>
            <a:r>
              <a:rPr lang="nl-NL" dirty="0"/>
              <a:t>→ </a:t>
            </a:r>
            <a:r>
              <a:rPr lang="en-US" dirty="0"/>
              <a:t>240MB file</a:t>
            </a:r>
          </a:p>
          <a:p>
            <a:r>
              <a:rPr lang="en-US" dirty="0"/>
              <a:t>Hard to distribute large models through over-the-air updates</a:t>
            </a:r>
          </a:p>
          <a:p>
            <a:endParaRPr lang="en-US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C7D5EC5A-ABC7-4620-878D-0F869C1610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355501"/>
            <a:ext cx="5694363" cy="309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Afbeeldingsresultaat voor augmented reality phone">
            <a:extLst>
              <a:ext uri="{FF2B5EF4-FFF2-40B4-BE49-F238E27FC236}">
                <a16:creationId xmlns:a16="http://schemas.microsoft.com/office/drawing/2014/main" id="{15197D87-CD52-4511-893F-9E225319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82" y="4057046"/>
            <a:ext cx="2243856" cy="149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Gerelateerde afbeelding">
            <a:extLst>
              <a:ext uri="{FF2B5EF4-FFF2-40B4-BE49-F238E27FC236}">
                <a16:creationId xmlns:a16="http://schemas.microsoft.com/office/drawing/2014/main" id="{4AD2374F-6A8A-429B-A1A3-B1DB47C85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1210" y="4781646"/>
            <a:ext cx="4292600" cy="167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Afbeeldingsresultaat voor this item is over 200mb">
            <a:extLst>
              <a:ext uri="{FF2B5EF4-FFF2-40B4-BE49-F238E27FC236}">
                <a16:creationId xmlns:a16="http://schemas.microsoft.com/office/drawing/2014/main" id="{841E610D-08E3-4B1A-ACAF-10372931B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6638" y="3570069"/>
            <a:ext cx="2222501" cy="11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2141B904-FEFE-467A-82D6-0B2DEA6089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5567" y="3936010"/>
            <a:ext cx="1153209" cy="844417"/>
          </a:xfrm>
          <a:prstGeom prst="rect">
            <a:avLst/>
          </a:prstGeom>
        </p:spPr>
      </p:pic>
      <p:sp>
        <p:nvSpPr>
          <p:cNvPr id="25" name="Arrow: Down 6">
            <a:extLst>
              <a:ext uri="{FF2B5EF4-FFF2-40B4-BE49-F238E27FC236}">
                <a16:creationId xmlns:a16="http://schemas.microsoft.com/office/drawing/2014/main" id="{6C9AAD5A-9374-4D34-9DF6-390874AFAFEC}"/>
              </a:ext>
            </a:extLst>
          </p:cNvPr>
          <p:cNvSpPr/>
          <p:nvPr/>
        </p:nvSpPr>
        <p:spPr>
          <a:xfrm>
            <a:off x="5636791" y="4725758"/>
            <a:ext cx="254000" cy="461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5895ED8-5167-4413-82E7-EECDD9B5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Post-Training </a:t>
            </a:r>
            <a:r>
              <a:rPr lang="nl-NL" dirty="0" err="1"/>
              <a:t>Quantization</a:t>
            </a:r>
            <a:endParaRPr lang="en-US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2F414C34-BC9C-4F92-93CA-BFCCC3547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PTQ procedure: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Range analysis using calibration data </a:t>
            </a:r>
            <a:r>
              <a:rPr lang="en-US" sz="1800" dirty="0"/>
              <a:t>(subset of training data)</a:t>
            </a:r>
            <a:endParaRPr lang="en-US" dirty="0"/>
          </a:p>
          <a:p>
            <a:pPr marL="784225" lvl="1" indent="-514350"/>
            <a:r>
              <a:rPr lang="en-US" dirty="0"/>
              <a:t>To determine step size for activations</a:t>
            </a:r>
          </a:p>
          <a:p>
            <a:pPr marL="784225" lvl="1" indent="-514350"/>
            <a:r>
              <a:rPr lang="en-US" dirty="0"/>
              <a:t>Step size for weights can be determined without any data</a:t>
            </a:r>
          </a:p>
          <a:p>
            <a:pPr marL="784225" lvl="1" indent="-514350"/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Check if quality of final solution is sufficient. If not, do some finetuning </a:t>
            </a:r>
            <a:r>
              <a:rPr lang="en-US" sz="1800" dirty="0"/>
              <a:t>(using entire training data)</a:t>
            </a:r>
            <a:endParaRPr lang="en-US" dirty="0"/>
          </a:p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99B535-E78F-4791-BCA1-FABE0266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9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14A7F4B-8FEA-490B-965C-7F9D1233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>
            <a:normAutofit/>
          </a:bodyPr>
          <a:lstStyle/>
          <a:p>
            <a:r>
              <a:rPr lang="nl-NL" dirty="0" err="1"/>
              <a:t>Quantization-Aware</a:t>
            </a:r>
            <a:r>
              <a:rPr lang="nl-NL" dirty="0"/>
              <a:t> Training</a:t>
            </a:r>
            <a:endParaRPr lang="en-US" dirty="0"/>
          </a:p>
        </p:txBody>
      </p:sp>
      <p:pic>
        <p:nvPicPr>
          <p:cNvPr id="45" name="Tijdelijke aanduiding voor inhoud 44">
            <a:extLst>
              <a:ext uri="{FF2B5EF4-FFF2-40B4-BE49-F238E27FC236}">
                <a16:creationId xmlns:a16="http://schemas.microsoft.com/office/drawing/2014/main" id="{91241CB4-A0E0-4336-AF28-2ADA0CB59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635" y="2322007"/>
            <a:ext cx="9493080" cy="2936298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BC511B-7D29-4274-94F0-309F8524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6" name="Right Arrow 3">
            <a:extLst>
              <a:ext uri="{FF2B5EF4-FFF2-40B4-BE49-F238E27FC236}">
                <a16:creationId xmlns:a16="http://schemas.microsoft.com/office/drawing/2014/main" id="{10372679-9345-4CA6-99E8-BD4FA618602E}"/>
              </a:ext>
            </a:extLst>
          </p:cNvPr>
          <p:cNvSpPr/>
          <p:nvPr/>
        </p:nvSpPr>
        <p:spPr>
          <a:xfrm>
            <a:off x="1479550" y="1972143"/>
            <a:ext cx="8877299" cy="319314"/>
          </a:xfrm>
          <a:prstGeom prst="rightArrow">
            <a:avLst>
              <a:gd name="adj1" fmla="val 3806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95C2B640-B22B-405A-82BE-2DC621D908AB}"/>
              </a:ext>
            </a:extLst>
          </p:cNvPr>
          <p:cNvSpPr/>
          <p:nvPr/>
        </p:nvSpPr>
        <p:spPr>
          <a:xfrm>
            <a:off x="1479548" y="1572261"/>
            <a:ext cx="8877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Bierstadt" panose="020B0004020202020204" pitchFamily="34" charset="0"/>
              </a:rPr>
              <a:t>Forward pass: simulated quantization to compute loss function</a:t>
            </a:r>
          </a:p>
        </p:txBody>
      </p:sp>
      <p:sp>
        <p:nvSpPr>
          <p:cNvPr id="18" name="Right Arrow 26">
            <a:extLst>
              <a:ext uri="{FF2B5EF4-FFF2-40B4-BE49-F238E27FC236}">
                <a16:creationId xmlns:a16="http://schemas.microsoft.com/office/drawing/2014/main" id="{3F21B3A9-9F19-481E-979D-A1BB831AB5CC}"/>
              </a:ext>
            </a:extLst>
          </p:cNvPr>
          <p:cNvSpPr/>
          <p:nvPr/>
        </p:nvSpPr>
        <p:spPr>
          <a:xfrm rot="10800000">
            <a:off x="1479548" y="5431921"/>
            <a:ext cx="8877300" cy="319314"/>
          </a:xfrm>
          <a:prstGeom prst="rightArrow">
            <a:avLst>
              <a:gd name="adj1" fmla="val 3806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5F68854D-085C-40C8-8505-28491A8ED8C4}"/>
              </a:ext>
            </a:extLst>
          </p:cNvPr>
          <p:cNvSpPr/>
          <p:nvPr/>
        </p:nvSpPr>
        <p:spPr>
          <a:xfrm>
            <a:off x="1479548" y="5785608"/>
            <a:ext cx="8877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Bierstadt" panose="020B0004020202020204" pitchFamily="34" charset="0"/>
              </a:rPr>
              <a:t>Backward pass: how to back propagate through the quantizers?</a:t>
            </a:r>
          </a:p>
        </p:txBody>
      </p:sp>
      <p:sp>
        <p:nvSpPr>
          <p:cNvPr id="46" name="Tijdelijke aanduiding voor voettekst 8">
            <a:extLst>
              <a:ext uri="{FF2B5EF4-FFF2-40B4-BE49-F238E27FC236}">
                <a16:creationId xmlns:a16="http://schemas.microsoft.com/office/drawing/2014/main" id="{02C22370-807D-4333-9BB0-6268DBCB8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328" y="6492875"/>
            <a:ext cx="11228832" cy="365125"/>
          </a:xfrm>
        </p:spPr>
        <p:txBody>
          <a:bodyPr/>
          <a:lstStyle/>
          <a:p>
            <a:r>
              <a:rPr lang="en-US" i="1" dirty="0"/>
              <a:t>Image source: Quantization of deep neural networks for accumulator-constrained processors – B. de Bruin et al.</a:t>
            </a:r>
          </a:p>
        </p:txBody>
      </p:sp>
      <p:sp>
        <p:nvSpPr>
          <p:cNvPr id="47" name="Ovaal 46">
            <a:extLst>
              <a:ext uri="{FF2B5EF4-FFF2-40B4-BE49-F238E27FC236}">
                <a16:creationId xmlns:a16="http://schemas.microsoft.com/office/drawing/2014/main" id="{27162B23-1939-470A-B03C-17445FDAAF2D}"/>
              </a:ext>
            </a:extLst>
          </p:cNvPr>
          <p:cNvSpPr/>
          <p:nvPr/>
        </p:nvSpPr>
        <p:spPr>
          <a:xfrm>
            <a:off x="2627375" y="2522412"/>
            <a:ext cx="899724" cy="91151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al 47">
            <a:extLst>
              <a:ext uri="{FF2B5EF4-FFF2-40B4-BE49-F238E27FC236}">
                <a16:creationId xmlns:a16="http://schemas.microsoft.com/office/drawing/2014/main" id="{9C4E6AD7-EEDD-4102-BBCA-AC34DCF84445}"/>
              </a:ext>
            </a:extLst>
          </p:cNvPr>
          <p:cNvSpPr/>
          <p:nvPr/>
        </p:nvSpPr>
        <p:spPr>
          <a:xfrm>
            <a:off x="3696330" y="3778768"/>
            <a:ext cx="899724" cy="91151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al 48">
            <a:extLst>
              <a:ext uri="{FF2B5EF4-FFF2-40B4-BE49-F238E27FC236}">
                <a16:creationId xmlns:a16="http://schemas.microsoft.com/office/drawing/2014/main" id="{0B5DE927-9129-4887-BDD9-FD98A34BEF98}"/>
              </a:ext>
            </a:extLst>
          </p:cNvPr>
          <p:cNvSpPr/>
          <p:nvPr/>
        </p:nvSpPr>
        <p:spPr>
          <a:xfrm>
            <a:off x="5390024" y="3801052"/>
            <a:ext cx="899724" cy="91151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al 49">
            <a:extLst>
              <a:ext uri="{FF2B5EF4-FFF2-40B4-BE49-F238E27FC236}">
                <a16:creationId xmlns:a16="http://schemas.microsoft.com/office/drawing/2014/main" id="{2B30768A-7EF0-4981-8A8A-3030BAD3F41C}"/>
              </a:ext>
            </a:extLst>
          </p:cNvPr>
          <p:cNvSpPr/>
          <p:nvPr/>
        </p:nvSpPr>
        <p:spPr>
          <a:xfrm>
            <a:off x="8051983" y="2529838"/>
            <a:ext cx="899724" cy="91151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6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47" grpId="0" animBg="1"/>
      <p:bldP spid="48" grpId="0" animBg="1"/>
      <p:bldP spid="49" grpId="0" animBg="1"/>
      <p:bldP spid="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Quantizers</a:t>
            </a:r>
            <a:r>
              <a:rPr lang="nl-NL" dirty="0"/>
              <a:t>: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backpropagate</a:t>
            </a:r>
            <a:r>
              <a:rPr lang="nl-NL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FD4744E-789F-4B5B-B0E4-81198AE44F67}"/>
              </a:ext>
            </a:extLst>
          </p:cNvPr>
          <p:cNvSpPr/>
          <p:nvPr/>
        </p:nvSpPr>
        <p:spPr>
          <a:xfrm>
            <a:off x="7607300" y="2159000"/>
            <a:ext cx="1346200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>
                <a:latin typeface="Bierstadt" panose="020B0004020202020204" pitchFamily="34" charset="0"/>
              </a:rPr>
              <a:t>quantize</a:t>
            </a:r>
            <a:endParaRPr lang="en-US" sz="2400" dirty="0">
              <a:latin typeface="Bierstadt" panose="020B0004020202020204" pitchFamily="34" charset="0"/>
            </a:endParaRPr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D280D091-3793-4A99-AC22-DCE36AFD6282}"/>
              </a:ext>
            </a:extLst>
          </p:cNvPr>
          <p:cNvCxnSpPr>
            <a:cxnSpLocks/>
            <a:stCxn id="31" idx="3"/>
            <a:endCxn id="15" idx="1"/>
          </p:cNvCxnSpPr>
          <p:nvPr/>
        </p:nvCxnSpPr>
        <p:spPr>
          <a:xfrm>
            <a:off x="7092201" y="2410622"/>
            <a:ext cx="515099" cy="1134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35ADD83-C221-4ECD-AE9E-EF3D1238E9BA}"/>
              </a:ext>
            </a:extLst>
          </p:cNvPr>
          <p:cNvCxnSpPr>
            <a:cxnSpLocks/>
            <a:stCxn id="15" idx="3"/>
            <a:endCxn id="30" idx="1"/>
          </p:cNvCxnSpPr>
          <p:nvPr/>
        </p:nvCxnSpPr>
        <p:spPr>
          <a:xfrm flipV="1">
            <a:off x="8953500" y="2413409"/>
            <a:ext cx="455848" cy="855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22014DD-8BD7-4855-A34A-E0E82B05DBE7}"/>
                  </a:ext>
                </a:extLst>
              </p:cNvPr>
              <p:cNvSpPr/>
              <p:nvPr/>
            </p:nvSpPr>
            <p:spPr>
              <a:xfrm>
                <a:off x="9409348" y="2182576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22014DD-8BD7-4855-A34A-E0E82B05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348" y="2182576"/>
                <a:ext cx="430374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DD6FD03-67FE-47A8-9E88-B7F5848C6B2A}"/>
                  </a:ext>
                </a:extLst>
              </p:cNvPr>
              <p:cNvSpPr/>
              <p:nvPr/>
            </p:nvSpPr>
            <p:spPr>
              <a:xfrm>
                <a:off x="6665802" y="2179789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DD6FD03-67FE-47A8-9E88-B7F5848C6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802" y="2179789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hthoek 31">
            <a:extLst>
              <a:ext uri="{FF2B5EF4-FFF2-40B4-BE49-F238E27FC236}">
                <a16:creationId xmlns:a16="http://schemas.microsoft.com/office/drawing/2014/main" id="{4BC45458-1BF6-404F-BD3F-BDD389576286}"/>
              </a:ext>
            </a:extLst>
          </p:cNvPr>
          <p:cNvSpPr/>
          <p:nvPr/>
        </p:nvSpPr>
        <p:spPr>
          <a:xfrm>
            <a:off x="7616337" y="3744403"/>
            <a:ext cx="1346200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>
                <a:latin typeface="Bierstadt" panose="020B0004020202020204" pitchFamily="34" charset="0"/>
              </a:rPr>
              <a:t>quantize</a:t>
            </a:r>
            <a:endParaRPr lang="en-US" sz="2400" dirty="0">
              <a:latin typeface="Bierstadt" panose="020B0004020202020204" pitchFamily="34" charset="0"/>
            </a:endParaRP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F2C6C24D-8DB1-4DFD-AB1A-D69E987F0085}"/>
              </a:ext>
            </a:extLst>
          </p:cNvPr>
          <p:cNvCxnSpPr>
            <a:cxnSpLocks/>
            <a:stCxn id="35" idx="1"/>
            <a:endCxn id="32" idx="3"/>
          </p:cNvCxnSpPr>
          <p:nvPr/>
        </p:nvCxnSpPr>
        <p:spPr>
          <a:xfrm flipH="1" flipV="1">
            <a:off x="8962537" y="4007369"/>
            <a:ext cx="409618" cy="96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F5CB2C1F-EBB8-4F88-BC91-88A406215DC2}"/>
              </a:ext>
            </a:extLst>
          </p:cNvPr>
          <p:cNvCxnSpPr>
            <a:cxnSpLocks/>
            <a:stCxn id="32" idx="1"/>
            <a:endCxn id="50" idx="3"/>
          </p:cNvCxnSpPr>
          <p:nvPr/>
        </p:nvCxnSpPr>
        <p:spPr>
          <a:xfrm flipH="1">
            <a:off x="7206720" y="4007369"/>
            <a:ext cx="409617" cy="352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DC6DD3F-3BC0-4602-8171-B95E69E5F6AA}"/>
                  </a:ext>
                </a:extLst>
              </p:cNvPr>
              <p:cNvSpPr/>
              <p:nvPr/>
            </p:nvSpPr>
            <p:spPr>
              <a:xfrm>
                <a:off x="9372155" y="3588171"/>
                <a:ext cx="622991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DC6DD3F-3BC0-4602-8171-B95E69E5F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155" y="3588171"/>
                <a:ext cx="622991" cy="8577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kstvak 45">
            <a:extLst>
              <a:ext uri="{FF2B5EF4-FFF2-40B4-BE49-F238E27FC236}">
                <a16:creationId xmlns:a16="http://schemas.microsoft.com/office/drawing/2014/main" id="{CD1F3FDB-0CA6-48B7-85C0-DE7A125F6D51}"/>
              </a:ext>
            </a:extLst>
          </p:cNvPr>
          <p:cNvSpPr txBox="1"/>
          <p:nvPr/>
        </p:nvSpPr>
        <p:spPr>
          <a:xfrm>
            <a:off x="7328815" y="1513393"/>
            <a:ext cx="19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  <a:latin typeface="Bierstadt" panose="020B0004020202020204" pitchFamily="34" charset="0"/>
              </a:rPr>
              <a:t>Forward pass</a:t>
            </a:r>
            <a:endParaRPr lang="en-US" sz="2400" dirty="0">
              <a:solidFill>
                <a:srgbClr val="002060"/>
              </a:solidFill>
              <a:latin typeface="Bierstadt" panose="020B0004020202020204" pitchFamily="34" charset="0"/>
            </a:endParaRP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BC31F7F4-90FE-4551-A34F-27C390EF0662}"/>
              </a:ext>
            </a:extLst>
          </p:cNvPr>
          <p:cNvSpPr txBox="1"/>
          <p:nvPr/>
        </p:nvSpPr>
        <p:spPr>
          <a:xfrm>
            <a:off x="7346239" y="3029614"/>
            <a:ext cx="219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  <a:latin typeface="Bierstadt" panose="020B0004020202020204" pitchFamily="34" charset="0"/>
              </a:rPr>
              <a:t>Backward pass</a:t>
            </a:r>
            <a:endParaRPr lang="en-US" sz="2400" dirty="0">
              <a:solidFill>
                <a:srgbClr val="002060"/>
              </a:solidFill>
              <a:latin typeface="Bierstad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8948E19B-D838-4D3B-8958-DE350EAEFF6A}"/>
                  </a:ext>
                </a:extLst>
              </p:cNvPr>
              <p:cNvSpPr/>
              <p:nvPr/>
            </p:nvSpPr>
            <p:spPr>
              <a:xfrm>
                <a:off x="812800" y="1637274"/>
                <a:ext cx="23995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l-NL" sz="2400">
                          <a:latin typeface="Cambria Math" panose="02040503050406030204" pitchFamily="18" charset="0"/>
                        </a:rPr>
                        <m:t>quantize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8948E19B-D838-4D3B-8958-DE350EAEF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1637274"/>
                <a:ext cx="2399568" cy="461665"/>
              </a:xfrm>
              <a:prstGeom prst="rect">
                <a:avLst/>
              </a:prstGeom>
              <a:blipFill>
                <a:blip r:embed="rId6"/>
                <a:stretch>
                  <a:fillRect r="-254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D8F66CBB-4CF7-4E4C-8DB2-D8B15EE530EC}"/>
                  </a:ext>
                </a:extLst>
              </p:cNvPr>
              <p:cNvSpPr/>
              <p:nvPr/>
            </p:nvSpPr>
            <p:spPr>
              <a:xfrm>
                <a:off x="6583729" y="3613572"/>
                <a:ext cx="622991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D8F66CBB-4CF7-4E4C-8DB2-D8B15EE53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729" y="3613572"/>
                <a:ext cx="622991" cy="7946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ED9D5675-372D-413A-82ED-F12335D88D9E}"/>
                  </a:ext>
                </a:extLst>
              </p:cNvPr>
              <p:cNvSpPr/>
              <p:nvPr/>
            </p:nvSpPr>
            <p:spPr>
              <a:xfrm>
                <a:off x="6618533" y="4741063"/>
                <a:ext cx="1792157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ED9D5675-372D-413A-82ED-F12335D88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533" y="4741063"/>
                <a:ext cx="1792157" cy="8577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92E78A4A-02A1-4C69-B19C-CEB7C80CF3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767" y="2122612"/>
            <a:ext cx="4221551" cy="3632497"/>
          </a:xfrm>
          <a:prstGeom prst="rect">
            <a:avLst/>
          </a:prstGeom>
        </p:spPr>
      </p:pic>
      <p:sp>
        <p:nvSpPr>
          <p:cNvPr id="22" name="Rechthoek 21">
            <a:extLst>
              <a:ext uri="{FF2B5EF4-FFF2-40B4-BE49-F238E27FC236}">
                <a16:creationId xmlns:a16="http://schemas.microsoft.com/office/drawing/2014/main" id="{FF015CE3-8CEC-4CD3-AB1E-AC81CD6F3829}"/>
              </a:ext>
            </a:extLst>
          </p:cNvPr>
          <p:cNvSpPr/>
          <p:nvPr/>
        </p:nvSpPr>
        <p:spPr>
          <a:xfrm>
            <a:off x="1097761" y="2097709"/>
            <a:ext cx="952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Bierstadt" panose="020B0004020202020204" pitchFamily="34" charset="0"/>
              </a:rPr>
              <a:t>4-bits</a:t>
            </a:r>
            <a:endParaRPr lang="en-US" sz="2400" dirty="0">
              <a:latin typeface="Bierstadt" panose="020B0004020202020204" pitchFamily="34" charset="0"/>
            </a:endParaRP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03BA5347-5F88-42D4-841A-94E8E18DEA3F}"/>
              </a:ext>
            </a:extLst>
          </p:cNvPr>
          <p:cNvSpPr/>
          <p:nvPr/>
        </p:nvSpPr>
        <p:spPr>
          <a:xfrm>
            <a:off x="7875417" y="4555209"/>
            <a:ext cx="482600" cy="11303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8C7D39F1-FDB8-466E-8B62-F633387AA1BC}"/>
              </a:ext>
            </a:extLst>
          </p:cNvPr>
          <p:cNvSpPr txBox="1"/>
          <p:nvPr/>
        </p:nvSpPr>
        <p:spPr>
          <a:xfrm>
            <a:off x="8286832" y="5584897"/>
            <a:ext cx="43794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267" dirty="0">
                <a:solidFill>
                  <a:srgbClr val="C00000"/>
                </a:solidFill>
              </a:rPr>
              <a:t>?</a:t>
            </a:r>
            <a:endParaRPr lang="en-US" sz="4267" dirty="0">
              <a:solidFill>
                <a:srgbClr val="C00000"/>
              </a:solidFill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AD1D0673-A57B-4026-8B70-2C9411979267}"/>
              </a:ext>
            </a:extLst>
          </p:cNvPr>
          <p:cNvSpPr/>
          <p:nvPr/>
        </p:nvSpPr>
        <p:spPr>
          <a:xfrm>
            <a:off x="2665650" y="5780012"/>
            <a:ext cx="1064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Bierstadt" panose="020B0004020202020204" pitchFamily="34" charset="0"/>
              </a:rPr>
              <a:t>output</a:t>
            </a:r>
            <a:endParaRPr lang="en-US" sz="2400" dirty="0">
              <a:latin typeface="Bierstadt" panose="020B0004020202020204" pitchFamily="34" charset="0"/>
            </a:endParaRP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8A17D307-59FA-4FF0-8B0E-76927234CABB}"/>
              </a:ext>
            </a:extLst>
          </p:cNvPr>
          <p:cNvSpPr/>
          <p:nvPr/>
        </p:nvSpPr>
        <p:spPr>
          <a:xfrm rot="16200000">
            <a:off x="335214" y="3641880"/>
            <a:ext cx="869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Bierstadt" panose="020B0004020202020204" pitchFamily="34" charset="0"/>
              </a:rPr>
              <a:t>input</a:t>
            </a:r>
            <a:endParaRPr lang="en-US" sz="2400"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7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/>
      <p:bldP spid="47" grpId="0"/>
      <p:bldP spid="50" grpId="0"/>
      <p:bldP spid="57" grpId="0"/>
      <p:bldP spid="24" grpId="0" animBg="1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Quantizers</a:t>
            </a:r>
            <a:r>
              <a:rPr lang="nl-NL" dirty="0"/>
              <a:t>: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backpropagate</a:t>
            </a:r>
            <a:r>
              <a:rPr lang="nl-NL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FD4744E-789F-4B5B-B0E4-81198AE44F67}"/>
              </a:ext>
            </a:extLst>
          </p:cNvPr>
          <p:cNvSpPr/>
          <p:nvPr/>
        </p:nvSpPr>
        <p:spPr>
          <a:xfrm>
            <a:off x="7607300" y="2159000"/>
            <a:ext cx="1346200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>
                <a:latin typeface="Bierstadt" panose="020B0004020202020204" pitchFamily="34" charset="0"/>
              </a:rPr>
              <a:t>quantize</a:t>
            </a:r>
            <a:endParaRPr lang="en-US" sz="2400" dirty="0">
              <a:latin typeface="Bierstadt" panose="020B0004020202020204" pitchFamily="34" charset="0"/>
            </a:endParaRPr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D280D091-3793-4A99-AC22-DCE36AFD6282}"/>
              </a:ext>
            </a:extLst>
          </p:cNvPr>
          <p:cNvCxnSpPr>
            <a:cxnSpLocks/>
            <a:stCxn id="31" idx="3"/>
            <a:endCxn id="15" idx="1"/>
          </p:cNvCxnSpPr>
          <p:nvPr/>
        </p:nvCxnSpPr>
        <p:spPr>
          <a:xfrm>
            <a:off x="7092201" y="2410622"/>
            <a:ext cx="515099" cy="1134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35ADD83-C221-4ECD-AE9E-EF3D1238E9BA}"/>
              </a:ext>
            </a:extLst>
          </p:cNvPr>
          <p:cNvCxnSpPr>
            <a:cxnSpLocks/>
            <a:stCxn id="15" idx="3"/>
            <a:endCxn id="30" idx="1"/>
          </p:cNvCxnSpPr>
          <p:nvPr/>
        </p:nvCxnSpPr>
        <p:spPr>
          <a:xfrm flipV="1">
            <a:off x="8953500" y="2413409"/>
            <a:ext cx="455848" cy="855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22014DD-8BD7-4855-A34A-E0E82B05DBE7}"/>
                  </a:ext>
                </a:extLst>
              </p:cNvPr>
              <p:cNvSpPr/>
              <p:nvPr/>
            </p:nvSpPr>
            <p:spPr>
              <a:xfrm>
                <a:off x="9409348" y="2182576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22014DD-8BD7-4855-A34A-E0E82B05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348" y="2182576"/>
                <a:ext cx="430374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DD6FD03-67FE-47A8-9E88-B7F5848C6B2A}"/>
                  </a:ext>
                </a:extLst>
              </p:cNvPr>
              <p:cNvSpPr/>
              <p:nvPr/>
            </p:nvSpPr>
            <p:spPr>
              <a:xfrm>
                <a:off x="6665802" y="2179789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DD6FD03-67FE-47A8-9E88-B7F5848C6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802" y="2179789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hthoek 31">
            <a:extLst>
              <a:ext uri="{FF2B5EF4-FFF2-40B4-BE49-F238E27FC236}">
                <a16:creationId xmlns:a16="http://schemas.microsoft.com/office/drawing/2014/main" id="{4BC45458-1BF6-404F-BD3F-BDD389576286}"/>
              </a:ext>
            </a:extLst>
          </p:cNvPr>
          <p:cNvSpPr/>
          <p:nvPr/>
        </p:nvSpPr>
        <p:spPr>
          <a:xfrm>
            <a:off x="7617913" y="3747623"/>
            <a:ext cx="1346200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>
                <a:latin typeface="Bierstadt" panose="020B0004020202020204" pitchFamily="34" charset="0"/>
              </a:rPr>
              <a:t>quantize</a:t>
            </a:r>
            <a:endParaRPr lang="en-US" sz="2400" dirty="0">
              <a:latin typeface="Bierstadt" panose="020B0004020202020204" pitchFamily="34" charset="0"/>
            </a:endParaRP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F2C6C24D-8DB1-4DFD-AB1A-D69E987F0085}"/>
              </a:ext>
            </a:extLst>
          </p:cNvPr>
          <p:cNvCxnSpPr>
            <a:cxnSpLocks/>
            <a:stCxn id="35" idx="1"/>
            <a:endCxn id="32" idx="3"/>
          </p:cNvCxnSpPr>
          <p:nvPr/>
        </p:nvCxnSpPr>
        <p:spPr>
          <a:xfrm flipH="1" flipV="1">
            <a:off x="8964113" y="4010589"/>
            <a:ext cx="406464" cy="79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F5CB2C1F-EBB8-4F88-BC91-88A406215DC2}"/>
              </a:ext>
            </a:extLst>
          </p:cNvPr>
          <p:cNvCxnSpPr>
            <a:cxnSpLocks/>
            <a:stCxn id="32" idx="1"/>
            <a:endCxn id="50" idx="3"/>
          </p:cNvCxnSpPr>
          <p:nvPr/>
        </p:nvCxnSpPr>
        <p:spPr>
          <a:xfrm flipH="1">
            <a:off x="7211450" y="4010589"/>
            <a:ext cx="406463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DC6DD3F-3BC0-4602-8171-B95E69E5F6AA}"/>
                  </a:ext>
                </a:extLst>
              </p:cNvPr>
              <p:cNvSpPr/>
              <p:nvPr/>
            </p:nvSpPr>
            <p:spPr>
              <a:xfrm>
                <a:off x="9370577" y="3589630"/>
                <a:ext cx="622991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DC6DD3F-3BC0-4602-8171-B95E69E5F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577" y="3589630"/>
                <a:ext cx="622991" cy="8577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kstvak 45">
            <a:extLst>
              <a:ext uri="{FF2B5EF4-FFF2-40B4-BE49-F238E27FC236}">
                <a16:creationId xmlns:a16="http://schemas.microsoft.com/office/drawing/2014/main" id="{CD1F3FDB-0CA6-48B7-85C0-DE7A125F6D51}"/>
              </a:ext>
            </a:extLst>
          </p:cNvPr>
          <p:cNvSpPr txBox="1"/>
          <p:nvPr/>
        </p:nvSpPr>
        <p:spPr>
          <a:xfrm>
            <a:off x="7328815" y="1513393"/>
            <a:ext cx="19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  <a:latin typeface="Bierstadt" panose="020B0004020202020204" pitchFamily="34" charset="0"/>
              </a:rPr>
              <a:t>Forward pass</a:t>
            </a:r>
            <a:endParaRPr lang="en-US" sz="2400" dirty="0">
              <a:solidFill>
                <a:srgbClr val="002060"/>
              </a:solidFill>
              <a:latin typeface="Bierstadt" panose="020B0004020202020204" pitchFamily="34" charset="0"/>
            </a:endParaRP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BC31F7F4-90FE-4551-A34F-27C390EF0662}"/>
              </a:ext>
            </a:extLst>
          </p:cNvPr>
          <p:cNvSpPr txBox="1"/>
          <p:nvPr/>
        </p:nvSpPr>
        <p:spPr>
          <a:xfrm>
            <a:off x="7346239" y="3029614"/>
            <a:ext cx="219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  <a:latin typeface="Bierstadt" panose="020B0004020202020204" pitchFamily="34" charset="0"/>
              </a:rPr>
              <a:t>Backward pass</a:t>
            </a:r>
            <a:endParaRPr lang="en-US" sz="2400" dirty="0">
              <a:solidFill>
                <a:srgbClr val="002060"/>
              </a:solidFill>
              <a:latin typeface="Bierstad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8948E19B-D838-4D3B-8958-DE350EAEFF6A}"/>
                  </a:ext>
                </a:extLst>
              </p:cNvPr>
              <p:cNvSpPr/>
              <p:nvPr/>
            </p:nvSpPr>
            <p:spPr>
              <a:xfrm>
                <a:off x="812800" y="1637274"/>
                <a:ext cx="23995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l-NL" sz="2400">
                          <a:latin typeface="Cambria Math" panose="02040503050406030204" pitchFamily="18" charset="0"/>
                        </a:rPr>
                        <m:t>quantize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8948E19B-D838-4D3B-8958-DE350EAEF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1637274"/>
                <a:ext cx="2399568" cy="461665"/>
              </a:xfrm>
              <a:prstGeom prst="rect">
                <a:avLst/>
              </a:prstGeom>
              <a:blipFill>
                <a:blip r:embed="rId6"/>
                <a:stretch>
                  <a:fillRect r="-254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D8F66CBB-4CF7-4E4C-8DB2-D8B15EE530EC}"/>
                  </a:ext>
                </a:extLst>
              </p:cNvPr>
              <p:cNvSpPr/>
              <p:nvPr/>
            </p:nvSpPr>
            <p:spPr>
              <a:xfrm>
                <a:off x="6588459" y="3613269"/>
                <a:ext cx="622991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D8F66CBB-4CF7-4E4C-8DB2-D8B15EE53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459" y="3613269"/>
                <a:ext cx="622991" cy="7946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ED9D5675-372D-413A-82ED-F12335D88D9E}"/>
                  </a:ext>
                </a:extLst>
              </p:cNvPr>
              <p:cNvSpPr/>
              <p:nvPr/>
            </p:nvSpPr>
            <p:spPr>
              <a:xfrm>
                <a:off x="6618533" y="4741063"/>
                <a:ext cx="1792157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ED9D5675-372D-413A-82ED-F12335D88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533" y="4741063"/>
                <a:ext cx="1792157" cy="8577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hoek 4">
                <a:extLst>
                  <a:ext uri="{FF2B5EF4-FFF2-40B4-BE49-F238E27FC236}">
                    <a16:creationId xmlns:a16="http://schemas.microsoft.com/office/drawing/2014/main" id="{97E1FA10-67AF-425F-ADC2-9F6F29E38AA4}"/>
                  </a:ext>
                </a:extLst>
              </p:cNvPr>
              <p:cNvSpPr/>
              <p:nvPr/>
            </p:nvSpPr>
            <p:spPr>
              <a:xfrm>
                <a:off x="7395750" y="5607522"/>
                <a:ext cx="911532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hthoek 4">
                <a:extLst>
                  <a:ext uri="{FF2B5EF4-FFF2-40B4-BE49-F238E27FC236}">
                    <a16:creationId xmlns:a16="http://schemas.microsoft.com/office/drawing/2014/main" id="{97E1FA10-67AF-425F-ADC2-9F6F29E38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750" y="5607522"/>
                <a:ext cx="911532" cy="8577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ijl: rechts 5">
            <a:extLst>
              <a:ext uri="{FF2B5EF4-FFF2-40B4-BE49-F238E27FC236}">
                <a16:creationId xmlns:a16="http://schemas.microsoft.com/office/drawing/2014/main" id="{3F774124-05AC-4013-A50A-B39D97E47115}"/>
              </a:ext>
            </a:extLst>
          </p:cNvPr>
          <p:cNvSpPr/>
          <p:nvPr/>
        </p:nvSpPr>
        <p:spPr>
          <a:xfrm>
            <a:off x="6476150" y="5754283"/>
            <a:ext cx="679449" cy="544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2E78A4A-02A1-4C69-B19C-CEB7C80CF3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1767" y="2122612"/>
            <a:ext cx="4221551" cy="3632497"/>
          </a:xfrm>
          <a:prstGeom prst="rect">
            <a:avLst/>
          </a:prstGeom>
        </p:spPr>
      </p:pic>
      <p:sp>
        <p:nvSpPr>
          <p:cNvPr id="22" name="Rechthoek 21">
            <a:extLst>
              <a:ext uri="{FF2B5EF4-FFF2-40B4-BE49-F238E27FC236}">
                <a16:creationId xmlns:a16="http://schemas.microsoft.com/office/drawing/2014/main" id="{FF015CE3-8CEC-4CD3-AB1E-AC81CD6F3829}"/>
              </a:ext>
            </a:extLst>
          </p:cNvPr>
          <p:cNvSpPr/>
          <p:nvPr/>
        </p:nvSpPr>
        <p:spPr>
          <a:xfrm>
            <a:off x="1097761" y="2097709"/>
            <a:ext cx="952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Bierstadt" panose="020B0004020202020204" pitchFamily="34" charset="0"/>
              </a:rPr>
              <a:t>4-bits</a:t>
            </a:r>
            <a:endParaRPr lang="en-US" sz="2400" dirty="0">
              <a:latin typeface="Bierstadt" panose="020B0004020202020204" pitchFamily="34" charset="0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D2454304-0526-4267-8C00-01D2745B0F8E}"/>
              </a:ext>
            </a:extLst>
          </p:cNvPr>
          <p:cNvCxnSpPr/>
          <p:nvPr/>
        </p:nvCxnSpPr>
        <p:spPr>
          <a:xfrm flipV="1">
            <a:off x="1097761" y="2179788"/>
            <a:ext cx="3607449" cy="357532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hthoek 25">
            <a:extLst>
              <a:ext uri="{FF2B5EF4-FFF2-40B4-BE49-F238E27FC236}">
                <a16:creationId xmlns:a16="http://schemas.microsoft.com/office/drawing/2014/main" id="{888C0286-B67B-4B09-8CD5-4F78F74DD0F2}"/>
              </a:ext>
            </a:extLst>
          </p:cNvPr>
          <p:cNvSpPr/>
          <p:nvPr/>
        </p:nvSpPr>
        <p:spPr>
          <a:xfrm>
            <a:off x="3228903" y="4063955"/>
            <a:ext cx="23412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Bierstadt" panose="020B0004020202020204" pitchFamily="34" charset="0"/>
              </a:rPr>
              <a:t>Straight-</a:t>
            </a:r>
            <a:r>
              <a:rPr lang="nl-NL" sz="2400" dirty="0" err="1">
                <a:latin typeface="Bierstadt" panose="020B0004020202020204" pitchFamily="34" charset="0"/>
              </a:rPr>
              <a:t>through</a:t>
            </a:r>
            <a:endParaRPr lang="nl-NL" sz="2400" dirty="0">
              <a:latin typeface="Bierstadt" panose="020B0004020202020204" pitchFamily="34" charset="0"/>
            </a:endParaRPr>
          </a:p>
          <a:p>
            <a:r>
              <a:rPr lang="nl-NL" sz="2400" dirty="0" err="1"/>
              <a:t>estimator</a:t>
            </a:r>
            <a:endParaRPr lang="en-US" sz="2400" dirty="0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4C69CF02-9D57-40B9-939E-BC95446A33FE}"/>
              </a:ext>
            </a:extLst>
          </p:cNvPr>
          <p:cNvSpPr/>
          <p:nvPr/>
        </p:nvSpPr>
        <p:spPr>
          <a:xfrm>
            <a:off x="2665650" y="5780012"/>
            <a:ext cx="1064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Bierstadt" panose="020B0004020202020204" pitchFamily="34" charset="0"/>
              </a:rPr>
              <a:t>output</a:t>
            </a:r>
            <a:endParaRPr lang="en-US" sz="2400" dirty="0">
              <a:latin typeface="Bierstadt" panose="020B0004020202020204" pitchFamily="34" charset="0"/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9632FDF2-BD72-4825-89F6-0447B5D210AF}"/>
              </a:ext>
            </a:extLst>
          </p:cNvPr>
          <p:cNvSpPr/>
          <p:nvPr/>
        </p:nvSpPr>
        <p:spPr>
          <a:xfrm rot="16200000">
            <a:off x="335214" y="3641880"/>
            <a:ext cx="869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Bierstadt" panose="020B0004020202020204" pitchFamily="34" charset="0"/>
              </a:rPr>
              <a:t>input</a:t>
            </a:r>
            <a:endParaRPr lang="en-US" sz="2400" dirty="0"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stack.imgur.com/lIlG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3621308"/>
            <a:ext cx="3534833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yaldex.com/open-gl/images/05fig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433" y="3888665"/>
            <a:ext cx="3008087" cy="23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Quantizer implementation in </a:t>
            </a:r>
            <a:r>
              <a:rPr lang="en-US" dirty="0" err="1"/>
              <a:t>PyTorch</a:t>
            </a:r>
            <a:r>
              <a:rPr lang="en-US" dirty="0"/>
              <a:t> </a:t>
            </a:r>
            <a:br>
              <a:rPr lang="en-US" dirty="0"/>
            </a:br>
            <a:r>
              <a:rPr lang="en-US" sz="3600" dirty="0"/>
              <a:t>(IA assignment 1)</a:t>
            </a:r>
            <a:endParaRPr lang="en-US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153EE44-876A-4F37-8BEA-DAE9B9268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2667" dirty="0">
                <a:solidFill>
                  <a:srgbClr val="7030A0"/>
                </a:solidFill>
                <a:latin typeface="Consolas" panose="020B0609020204030204" pitchFamily="49" charset="0"/>
              </a:rPr>
              <a:t>import</a:t>
            </a:r>
            <a:r>
              <a:rPr lang="en-US" sz="2667" dirty="0">
                <a:solidFill>
                  <a:srgbClr val="CC6600"/>
                </a:solidFill>
                <a:latin typeface="Consolas" panose="020B0609020204030204" pitchFamily="49" charset="0"/>
              </a:rPr>
              <a:t> </a:t>
            </a:r>
            <a:r>
              <a:rPr lang="en-US" sz="2667" dirty="0">
                <a:latin typeface="Consolas" panose="020B0609020204030204" pitchFamily="49" charset="0"/>
              </a:rPr>
              <a:t>math</a:t>
            </a:r>
          </a:p>
          <a:p>
            <a:r>
              <a:rPr lang="en-US" sz="2667" dirty="0">
                <a:solidFill>
                  <a:srgbClr val="7030A0"/>
                </a:solidFill>
                <a:latin typeface="Consolas" panose="020B0609020204030204" pitchFamily="49" charset="0"/>
              </a:rPr>
              <a:t>import</a:t>
            </a:r>
            <a:r>
              <a:rPr lang="en-US" sz="2667" dirty="0">
                <a:solidFill>
                  <a:srgbClr val="CC6600"/>
                </a:solidFill>
                <a:latin typeface="Consolas" panose="020B0609020204030204" pitchFamily="49" charset="0"/>
              </a:rPr>
              <a:t> </a:t>
            </a:r>
            <a:r>
              <a:rPr lang="en-US" sz="2667" dirty="0">
                <a:latin typeface="Consolas" panose="020B0609020204030204" pitchFamily="49" charset="0"/>
              </a:rPr>
              <a:t>torch</a:t>
            </a:r>
          </a:p>
          <a:p>
            <a:r>
              <a:rPr lang="en-US" sz="2667" dirty="0">
                <a:latin typeface="Consolas" panose="020B0609020204030204" pitchFamily="49" charset="0"/>
              </a:rPr>
              <a:t>pow2 = </a:t>
            </a:r>
            <a:r>
              <a:rPr lang="en-US" sz="2667" dirty="0">
                <a:solidFill>
                  <a:srgbClr val="CC6600"/>
                </a:solidFill>
                <a:latin typeface="Consolas" panose="020B0609020204030204" pitchFamily="49" charset="0"/>
              </a:rPr>
              <a:t>lambda</a:t>
            </a:r>
            <a:r>
              <a:rPr lang="en-US" sz="2667" dirty="0">
                <a:latin typeface="Consolas" panose="020B0609020204030204" pitchFamily="49" charset="0"/>
              </a:rPr>
              <a:t> x: </a:t>
            </a:r>
            <a:r>
              <a:rPr lang="en-US" sz="2667" dirty="0" err="1">
                <a:latin typeface="Consolas" panose="020B0609020204030204" pitchFamily="49" charset="0"/>
              </a:rPr>
              <a:t>math.pow</a:t>
            </a:r>
            <a:r>
              <a:rPr lang="en-US" sz="2667" dirty="0">
                <a:latin typeface="Consolas" panose="020B0609020204030204" pitchFamily="49" charset="0"/>
              </a:rPr>
              <a:t>(2,x)</a:t>
            </a:r>
          </a:p>
          <a:p>
            <a:endParaRPr lang="en-US" sz="2667" dirty="0">
              <a:latin typeface="Consolas" panose="020B0609020204030204" pitchFamily="49" charset="0"/>
            </a:endParaRPr>
          </a:p>
          <a:p>
            <a:r>
              <a:rPr lang="en-US" sz="2667" dirty="0">
                <a:solidFill>
                  <a:srgbClr val="CC6600"/>
                </a:solidFill>
                <a:latin typeface="Consolas" panose="020B0609020204030204" pitchFamily="49" charset="0"/>
              </a:rPr>
              <a:t>def </a:t>
            </a:r>
            <a:r>
              <a:rPr lang="en-US" sz="2667" dirty="0">
                <a:latin typeface="Consolas" panose="020B0609020204030204" pitchFamily="49" charset="0"/>
              </a:rPr>
              <a:t>quantize(input, bits, </a:t>
            </a:r>
            <a:r>
              <a:rPr lang="en-US" sz="2667" dirty="0" err="1">
                <a:latin typeface="Consolas" panose="020B0609020204030204" pitchFamily="49" charset="0"/>
              </a:rPr>
              <a:t>frac_len</a:t>
            </a:r>
            <a:r>
              <a:rPr lang="en-US" sz="2667" dirty="0">
                <a:latin typeface="Consolas" panose="020B0609020204030204" pitchFamily="49" charset="0"/>
              </a:rPr>
              <a:t>, </a:t>
            </a:r>
            <a:r>
              <a:rPr lang="en-US" sz="2667" dirty="0" err="1">
                <a:latin typeface="Consolas" panose="020B0609020204030204" pitchFamily="49" charset="0"/>
              </a:rPr>
              <a:t>inplace</a:t>
            </a:r>
            <a:r>
              <a:rPr lang="en-US" sz="2667" dirty="0">
                <a:latin typeface="Consolas" panose="020B0609020204030204" pitchFamily="49" charset="0"/>
              </a:rPr>
              <a:t>=False):</a:t>
            </a:r>
          </a:p>
          <a:p>
            <a:r>
              <a:rPr lang="en-US" sz="2667" dirty="0">
                <a:solidFill>
                  <a:srgbClr val="002060"/>
                </a:solidFill>
                <a:latin typeface="Consolas" panose="020B0609020204030204" pitchFamily="49" charset="0"/>
              </a:rPr>
              <a:t>    # reduce precision</a:t>
            </a:r>
          </a:p>
          <a:p>
            <a:r>
              <a:rPr lang="en-US" sz="2667" dirty="0">
                <a:solidFill>
                  <a:srgbClr val="002060"/>
                </a:solidFill>
                <a:latin typeface="Consolas" panose="020B0609020204030204" pitchFamily="49" charset="0"/>
              </a:rPr>
              <a:t>    </a:t>
            </a:r>
            <a:r>
              <a:rPr lang="en-US" sz="2667" dirty="0">
                <a:latin typeface="Consolas" panose="020B0609020204030204" pitchFamily="49" charset="0"/>
              </a:rPr>
              <a:t>y = input if </a:t>
            </a:r>
            <a:r>
              <a:rPr lang="en-US" sz="2667" dirty="0" err="1">
                <a:latin typeface="Consolas" panose="020B0609020204030204" pitchFamily="49" charset="0"/>
              </a:rPr>
              <a:t>inplace</a:t>
            </a:r>
            <a:r>
              <a:rPr lang="en-US" sz="2667" dirty="0">
                <a:latin typeface="Consolas" panose="020B0609020204030204" pitchFamily="49" charset="0"/>
              </a:rPr>
              <a:t> else </a:t>
            </a:r>
            <a:r>
              <a:rPr lang="en-US" sz="2667" dirty="0" err="1">
                <a:latin typeface="Consolas" panose="020B0609020204030204" pitchFamily="49" charset="0"/>
              </a:rPr>
              <a:t>input.clone</a:t>
            </a:r>
            <a:r>
              <a:rPr lang="en-US" sz="2667" dirty="0">
                <a:latin typeface="Consolas" panose="020B0609020204030204" pitchFamily="49" charset="0"/>
              </a:rPr>
              <a:t>()</a:t>
            </a:r>
            <a:endParaRPr lang="en-US" sz="2667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r>
              <a:rPr lang="en-US" sz="2667" dirty="0">
                <a:latin typeface="Consolas" panose="020B0609020204030204" pitchFamily="49" charset="0"/>
              </a:rPr>
              <a:t>    </a:t>
            </a:r>
            <a:r>
              <a:rPr lang="en-US" sz="2667" dirty="0" err="1">
                <a:latin typeface="Consolas" panose="020B0609020204030204" pitchFamily="49" charset="0"/>
              </a:rPr>
              <a:t>y.mul</a:t>
            </a:r>
            <a:r>
              <a:rPr lang="en-US" sz="2667" dirty="0">
                <a:latin typeface="Consolas" panose="020B0609020204030204" pitchFamily="49" charset="0"/>
              </a:rPr>
              <a:t>_(pow2(</a:t>
            </a:r>
            <a:r>
              <a:rPr lang="en-US" sz="2667" dirty="0" err="1">
                <a:latin typeface="Consolas" panose="020B0609020204030204" pitchFamily="49" charset="0"/>
              </a:rPr>
              <a:t>frac_len</a:t>
            </a:r>
            <a:r>
              <a:rPr lang="en-US" sz="2667" dirty="0">
                <a:latin typeface="Consolas" panose="020B0609020204030204" pitchFamily="49" charset="0"/>
              </a:rPr>
              <a:t>))</a:t>
            </a:r>
          </a:p>
          <a:p>
            <a:r>
              <a:rPr lang="en-US" sz="2667" dirty="0">
                <a:latin typeface="Consolas" panose="020B0609020204030204" pitchFamily="49" charset="0"/>
              </a:rPr>
              <a:t>    </a:t>
            </a:r>
            <a:r>
              <a:rPr lang="en-US" sz="2667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y.round</a:t>
            </a:r>
            <a:r>
              <a:rPr lang="en-US" sz="2667" b="1" dirty="0">
                <a:solidFill>
                  <a:srgbClr val="C00000"/>
                </a:solidFill>
                <a:latin typeface="Consolas" panose="020B0609020204030204" pitchFamily="49" charset="0"/>
              </a:rPr>
              <a:t>_() </a:t>
            </a:r>
            <a:r>
              <a:rPr lang="en-US" sz="2667" dirty="0">
                <a:solidFill>
                  <a:srgbClr val="002060"/>
                </a:solidFill>
                <a:latin typeface="Consolas" panose="020B0609020204030204" pitchFamily="49" charset="0"/>
              </a:rPr>
              <a:t># policy: Round half away from zero (ex: 23.5 becomes 24, -23.5 becomes -24)</a:t>
            </a:r>
          </a:p>
          <a:p>
            <a:r>
              <a:rPr lang="en-US" sz="2667" dirty="0">
                <a:latin typeface="Consolas" panose="020B0609020204030204" pitchFamily="49" charset="0"/>
              </a:rPr>
              <a:t>    </a:t>
            </a:r>
            <a:r>
              <a:rPr lang="en-US" sz="2667" dirty="0" err="1">
                <a:latin typeface="Consolas" panose="020B0609020204030204" pitchFamily="49" charset="0"/>
              </a:rPr>
              <a:t>y.mul</a:t>
            </a:r>
            <a:r>
              <a:rPr lang="en-US" sz="2667" dirty="0">
                <a:latin typeface="Consolas" panose="020B0609020204030204" pitchFamily="49" charset="0"/>
              </a:rPr>
              <a:t>_(pow2(-</a:t>
            </a:r>
            <a:r>
              <a:rPr lang="en-US" sz="2667" dirty="0" err="1">
                <a:latin typeface="Consolas" panose="020B0609020204030204" pitchFamily="49" charset="0"/>
              </a:rPr>
              <a:t>frac_len</a:t>
            </a:r>
            <a:r>
              <a:rPr lang="en-US" sz="2667" dirty="0">
                <a:latin typeface="Consolas" panose="020B0609020204030204" pitchFamily="49" charset="0"/>
              </a:rPr>
              <a:t>))</a:t>
            </a:r>
          </a:p>
          <a:p>
            <a:r>
              <a:rPr lang="en-US" sz="2667" dirty="0">
                <a:latin typeface="Consolas" panose="020B0609020204030204" pitchFamily="49" charset="0"/>
              </a:rPr>
              <a:t>    </a:t>
            </a:r>
          </a:p>
          <a:p>
            <a:r>
              <a:rPr lang="en-US" sz="2667" dirty="0">
                <a:solidFill>
                  <a:srgbClr val="002060"/>
                </a:solidFill>
                <a:latin typeface="Consolas" panose="020B0609020204030204" pitchFamily="49" charset="0"/>
              </a:rPr>
              <a:t>    # clamp range</a:t>
            </a:r>
          </a:p>
          <a:p>
            <a:r>
              <a:rPr lang="en-US" sz="2667" dirty="0">
                <a:latin typeface="Consolas" panose="020B0609020204030204" pitchFamily="49" charset="0"/>
              </a:rPr>
              <a:t>    </a:t>
            </a:r>
            <a:r>
              <a:rPr lang="en-US" sz="2667" dirty="0" err="1">
                <a:latin typeface="Consolas" panose="020B0609020204030204" pitchFamily="49" charset="0"/>
              </a:rPr>
              <a:t>y_min</a:t>
            </a:r>
            <a:r>
              <a:rPr lang="en-US" sz="2667" dirty="0">
                <a:latin typeface="Consolas" panose="020B0609020204030204" pitchFamily="49" charset="0"/>
              </a:rPr>
              <a:t> = -pow2(bits-1) * pow2(-</a:t>
            </a:r>
            <a:r>
              <a:rPr lang="en-US" sz="2667" dirty="0" err="1">
                <a:latin typeface="Consolas" panose="020B0609020204030204" pitchFamily="49" charset="0"/>
              </a:rPr>
              <a:t>frac_len</a:t>
            </a:r>
            <a:r>
              <a:rPr lang="en-US" sz="2667" dirty="0">
                <a:latin typeface="Consolas" panose="020B0609020204030204" pitchFamily="49" charset="0"/>
              </a:rPr>
              <a:t>)</a:t>
            </a:r>
          </a:p>
          <a:p>
            <a:r>
              <a:rPr lang="en-US" sz="2667" dirty="0">
                <a:latin typeface="Consolas" panose="020B0609020204030204" pitchFamily="49" charset="0"/>
              </a:rPr>
              <a:t>    </a:t>
            </a:r>
            <a:r>
              <a:rPr lang="en-US" sz="2667" dirty="0" err="1">
                <a:latin typeface="Consolas" panose="020B0609020204030204" pitchFamily="49" charset="0"/>
              </a:rPr>
              <a:t>y_max</a:t>
            </a:r>
            <a:r>
              <a:rPr lang="en-US" sz="2667" dirty="0">
                <a:latin typeface="Consolas" panose="020B0609020204030204" pitchFamily="49" charset="0"/>
              </a:rPr>
              <a:t> = (pow2(bits-1)-1) * pow2(-</a:t>
            </a:r>
            <a:r>
              <a:rPr lang="en-US" sz="2667" dirty="0" err="1">
                <a:latin typeface="Consolas" panose="020B0609020204030204" pitchFamily="49" charset="0"/>
              </a:rPr>
              <a:t>frac_len</a:t>
            </a:r>
            <a:r>
              <a:rPr lang="en-US" sz="2667" dirty="0">
                <a:latin typeface="Consolas" panose="020B0609020204030204" pitchFamily="49" charset="0"/>
              </a:rPr>
              <a:t>)</a:t>
            </a:r>
          </a:p>
          <a:p>
            <a:r>
              <a:rPr lang="en-US" sz="2667" dirty="0">
                <a:latin typeface="Consolas" panose="020B0609020204030204" pitchFamily="49" charset="0"/>
              </a:rPr>
              <a:t>    </a:t>
            </a:r>
            <a:r>
              <a:rPr lang="en-US" sz="2667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y.clamp</a:t>
            </a:r>
            <a:r>
              <a:rPr lang="en-US" sz="2667" b="1" dirty="0">
                <a:solidFill>
                  <a:srgbClr val="C00000"/>
                </a:solidFill>
                <a:latin typeface="Consolas" panose="020B0609020204030204" pitchFamily="49" charset="0"/>
              </a:rPr>
              <a:t>_(</a:t>
            </a:r>
            <a:r>
              <a:rPr lang="en-US" sz="2667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y_min</a:t>
            </a:r>
            <a:r>
              <a:rPr lang="en-US" sz="2667" b="1" dirty="0">
                <a:solidFill>
                  <a:srgbClr val="C00000"/>
                </a:solidFill>
                <a:latin typeface="Consolas" panose="020B0609020204030204" pitchFamily="49" charset="0"/>
              </a:rPr>
              <a:t>, </a:t>
            </a:r>
            <a:r>
              <a:rPr lang="en-US" sz="2667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y_max</a:t>
            </a:r>
            <a:r>
              <a:rPr lang="en-US" sz="2667" b="1" dirty="0">
                <a:solidFill>
                  <a:srgbClr val="C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667" dirty="0">
                <a:latin typeface="Consolas" panose="020B0609020204030204" pitchFamily="49" charset="0"/>
              </a:rPr>
              <a:t>    </a:t>
            </a:r>
            <a:r>
              <a:rPr lang="en-US" sz="2667" dirty="0">
                <a:solidFill>
                  <a:srgbClr val="CC6600"/>
                </a:solidFill>
                <a:latin typeface="Consolas" panose="020B0609020204030204" pitchFamily="49" charset="0"/>
              </a:rPr>
              <a:t>return</a:t>
            </a:r>
            <a:r>
              <a:rPr lang="en-US" sz="2667" dirty="0">
                <a:latin typeface="Consolas" panose="020B0609020204030204" pitchFamily="49" charset="0"/>
              </a:rPr>
              <a:t> y</a:t>
            </a:r>
          </a:p>
          <a:p>
            <a:endParaRPr lang="en-US" sz="2667" dirty="0">
              <a:latin typeface="Consolas" panose="020B0609020204030204" pitchFamily="49" charset="0"/>
            </a:endParaRPr>
          </a:p>
          <a:p>
            <a:r>
              <a:rPr lang="en-US" sz="2667" dirty="0">
                <a:latin typeface="Consolas" panose="020B0609020204030204" pitchFamily="49" charset="0"/>
              </a:rPr>
              <a:t>...</a:t>
            </a:r>
          </a:p>
          <a:p>
            <a:endParaRPr lang="en-US" sz="2667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0898" y="4385369"/>
            <a:ext cx="1088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 = round(x)</a:t>
            </a:r>
          </a:p>
        </p:txBody>
      </p:sp>
    </p:spTree>
    <p:extLst>
      <p:ext uri="{BB962C8B-B14F-4D97-AF65-F5344CB8AC3E}">
        <p14:creationId xmlns:p14="http://schemas.microsoft.com/office/powerpoint/2010/main" val="9235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Quantizer implementation in </a:t>
            </a:r>
            <a:r>
              <a:rPr lang="en-US" dirty="0" err="1"/>
              <a:t>PyTorch</a:t>
            </a:r>
            <a:r>
              <a:rPr lang="en-US" dirty="0"/>
              <a:t> </a:t>
            </a:r>
            <a:br>
              <a:rPr lang="en-US" dirty="0"/>
            </a:br>
            <a:r>
              <a:rPr lang="en-US" sz="3600" dirty="0"/>
              <a:t>(IA assignment 1)</a:t>
            </a:r>
            <a:endParaRPr lang="en-US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CCFF0221-75BA-4BA4-B714-777BF9825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defTabSz="1219170"/>
            <a:r>
              <a:rPr lang="en-US" sz="1400">
                <a:solidFill>
                  <a:prstClr val="black"/>
                </a:solidFill>
                <a:latin typeface="Consolas" panose="020B0609020204030204" pitchFamily="49" charset="0"/>
              </a:rPr>
              <a:t>...</a:t>
            </a:r>
          </a:p>
          <a:p>
            <a:pPr defTabSz="1219170"/>
            <a:endParaRPr lang="en-US" sz="140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defTabSz="1219170"/>
            <a:r>
              <a:rPr lang="en-US" sz="1400">
                <a:solidFill>
                  <a:srgbClr val="002060"/>
                </a:solidFill>
                <a:latin typeface="Consolas" panose="020B0609020204030204" pitchFamily="49" charset="0"/>
              </a:rPr>
              <a:t># Create the graph and forward x</a:t>
            </a:r>
          </a:p>
          <a:p>
            <a:pPr defTabSz="1219170"/>
            <a:r>
              <a:rPr lang="en-US" sz="1400">
                <a:solidFill>
                  <a:prstClr val="black"/>
                </a:solidFill>
                <a:latin typeface="Consolas" panose="020B0609020204030204" pitchFamily="49" charset="0"/>
              </a:rPr>
              <a:t>x = torch.tensor(2.0, requires_grad=True)</a:t>
            </a:r>
          </a:p>
          <a:p>
            <a:pPr defTabSz="1219170"/>
            <a:endParaRPr lang="en-US" sz="140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defTabSz="1219170"/>
            <a:r>
              <a:rPr lang="en-US" sz="1400">
                <a:solidFill>
                  <a:prstClr val="black"/>
                </a:solidFill>
                <a:latin typeface="Consolas" panose="020B0609020204030204" pitchFamily="49" charset="0"/>
              </a:rPr>
              <a:t>y = x ** 3</a:t>
            </a:r>
          </a:p>
          <a:p>
            <a:pPr defTabSz="1219170"/>
            <a:r>
              <a:rPr lang="en-US" sz="1400">
                <a:solidFill>
                  <a:prstClr val="black"/>
                </a:solidFill>
                <a:latin typeface="Consolas" panose="020B0609020204030204" pitchFamily="49" charset="0"/>
              </a:rPr>
              <a:t>y.retain_grad()</a:t>
            </a:r>
          </a:p>
          <a:p>
            <a:pPr defTabSz="1219170"/>
            <a:endParaRPr lang="en-US" sz="140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defTabSz="1219170"/>
            <a:r>
              <a:rPr lang="en-US" sz="1400">
                <a:solidFill>
                  <a:prstClr val="black"/>
                </a:solidFill>
                <a:latin typeface="Consolas" panose="020B0609020204030204" pitchFamily="49" charset="0"/>
              </a:rPr>
              <a:t>z = quantize(y, bits=16, frac_len=8)</a:t>
            </a:r>
          </a:p>
          <a:p>
            <a:pPr defTabSz="1219170"/>
            <a:r>
              <a:rPr lang="en-US" sz="1400">
                <a:solidFill>
                  <a:prstClr val="black"/>
                </a:solidFill>
                <a:latin typeface="Consolas" panose="020B0609020204030204" pitchFamily="49" charset="0"/>
              </a:rPr>
              <a:t>z.retain_grad()</a:t>
            </a:r>
          </a:p>
          <a:p>
            <a:pPr defTabSz="1219170"/>
            <a:endParaRPr lang="en-US" sz="140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defTabSz="1219170"/>
            <a:r>
              <a:rPr lang="en-US" sz="1400">
                <a:solidFill>
                  <a:srgbClr val="002060"/>
                </a:solidFill>
                <a:latin typeface="Consolas" panose="020B0609020204030204" pitchFamily="49" charset="0"/>
              </a:rPr>
              <a:t># Backward pass: compute gradient of the output with respect to </a:t>
            </a:r>
          </a:p>
          <a:p>
            <a:pPr defTabSz="1219170"/>
            <a:r>
              <a:rPr lang="en-US" sz="1400">
                <a:solidFill>
                  <a:srgbClr val="002060"/>
                </a:solidFill>
                <a:latin typeface="Consolas" panose="020B0609020204030204" pitchFamily="49" charset="0"/>
              </a:rPr>
              <a:t># model parameters (all Tensors with requires_grad=True). </a:t>
            </a:r>
          </a:p>
          <a:p>
            <a:pPr defTabSz="1219170"/>
            <a:r>
              <a:rPr lang="en-US" sz="1400">
                <a:solidFill>
                  <a:prstClr val="black"/>
                </a:solidFill>
                <a:latin typeface="Consolas" panose="020B0609020204030204" pitchFamily="49" charset="0"/>
              </a:rPr>
              <a:t>z.backward()</a:t>
            </a:r>
          </a:p>
          <a:p>
            <a:pPr defTabSz="1219170"/>
            <a:endParaRPr lang="en-US" sz="140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defTabSz="1219170"/>
            <a:r>
              <a:rPr lang="en-US" sz="1400">
                <a:solidFill>
                  <a:prstClr val="black"/>
                </a:solidFill>
                <a:latin typeface="Consolas" panose="020B0609020204030204" pitchFamily="49" charset="0"/>
              </a:rPr>
              <a:t>print(y.grad) </a:t>
            </a:r>
            <a:r>
              <a:rPr lang="en-US" sz="1400">
                <a:solidFill>
                  <a:srgbClr val="002060"/>
                </a:solidFill>
                <a:latin typeface="Consolas" panose="020B0609020204030204" pitchFamily="49" charset="0"/>
              </a:rPr>
              <a:t># should print '1' which is dz/dy</a:t>
            </a:r>
          </a:p>
          <a:p>
            <a:pPr defTabSz="1219170"/>
            <a:r>
              <a:rPr lang="en-US" sz="1400">
                <a:solidFill>
                  <a:prstClr val="black"/>
                </a:solidFill>
                <a:latin typeface="Consolas" panose="020B0609020204030204" pitchFamily="49" charset="0"/>
              </a:rPr>
              <a:t>print(x.grad) </a:t>
            </a:r>
            <a:r>
              <a:rPr lang="en-US" sz="1400">
                <a:solidFill>
                  <a:srgbClr val="002060"/>
                </a:solidFill>
                <a:latin typeface="Consolas" panose="020B0609020204030204" pitchFamily="49" charset="0"/>
              </a:rPr>
              <a:t># should print '12' which is dz/dx</a:t>
            </a:r>
          </a:p>
          <a:p>
            <a:pPr defTabSz="1219170"/>
            <a:endParaRPr lang="en-US" sz="140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pPr defTabSz="1219170"/>
            <a:endParaRPr lang="en-US" sz="140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r>
              <a:rPr lang="en-US" sz="2267">
                <a:latin typeface="Consolas" panose="020B0609020204030204" pitchFamily="49" charset="0"/>
              </a:rPr>
              <a:t>Actual console output:</a:t>
            </a:r>
          </a:p>
          <a:p>
            <a:r>
              <a:rPr lang="en-US" sz="2267">
                <a:solidFill>
                  <a:srgbClr val="FF0000"/>
                </a:solidFill>
                <a:latin typeface="Consolas" panose="020B0609020204030204" pitchFamily="49" charset="0"/>
              </a:rPr>
              <a:t>&gt;&gt; tensor(0.)</a:t>
            </a:r>
          </a:p>
          <a:p>
            <a:r>
              <a:rPr lang="en-US" sz="2267">
                <a:solidFill>
                  <a:srgbClr val="FF0000"/>
                </a:solidFill>
                <a:latin typeface="Consolas" panose="020B0609020204030204" pitchFamily="49" charset="0"/>
              </a:rPr>
              <a:t>&gt;&gt; tensor(0.)</a:t>
            </a:r>
          </a:p>
          <a:p>
            <a:pPr defTabSz="1219170"/>
            <a:endParaRPr lang="en-US" sz="1400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616133" y="5532420"/>
            <a:ext cx="1311543" cy="554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>
            <a:off x="6264329" y="5419576"/>
            <a:ext cx="5736076" cy="140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i="1" dirty="0"/>
              <a:t>Round() has derivative of zero almost everywhere.</a:t>
            </a:r>
            <a:br>
              <a:rPr lang="en-US" sz="2133" i="1" dirty="0"/>
            </a:br>
            <a:r>
              <a:rPr lang="en-US" sz="2133" b="1" dirty="0"/>
              <a:t>Result is actually correct, but not very useful!</a:t>
            </a:r>
          </a:p>
        </p:txBody>
      </p:sp>
    </p:spTree>
    <p:extLst>
      <p:ext uri="{BB962C8B-B14F-4D97-AF65-F5344CB8AC3E}">
        <p14:creationId xmlns:p14="http://schemas.microsoft.com/office/powerpoint/2010/main" val="328152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Quantizer implementation in </a:t>
            </a:r>
            <a:r>
              <a:rPr lang="en-US" dirty="0" err="1"/>
              <a:t>PyTorch</a:t>
            </a:r>
            <a:r>
              <a:rPr lang="en-US" dirty="0"/>
              <a:t> </a:t>
            </a:r>
            <a:br>
              <a:rPr lang="en-US" dirty="0"/>
            </a:br>
            <a:r>
              <a:rPr lang="en-US" sz="3600" dirty="0"/>
              <a:t>(IA assignment 1)</a:t>
            </a:r>
            <a:endParaRPr lang="en-US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D8DA7AD-6C0E-4040-B513-D9C5A6D2F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2667">
                <a:solidFill>
                  <a:srgbClr val="CC6600"/>
                </a:solidFill>
                <a:latin typeface="Consolas" panose="020B0609020204030204" pitchFamily="49" charset="0"/>
              </a:rPr>
              <a:t>class</a:t>
            </a:r>
            <a:r>
              <a:rPr lang="en-US" sz="2667">
                <a:latin typeface="Consolas" panose="020B0609020204030204" pitchFamily="49" charset="0"/>
              </a:rPr>
              <a:t> Quantize(torch.autograd.Function):</a:t>
            </a:r>
          </a:p>
          <a:p>
            <a:r>
              <a:rPr lang="en-US" sz="2667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   """ </a:t>
            </a:r>
          </a:p>
          <a:p>
            <a:r>
              <a:rPr lang="en-US" sz="2667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   Symmetric Linear Quantizer. The forward pass reduces the precision and clamps the range.</a:t>
            </a:r>
          </a:p>
          <a:p>
            <a:r>
              <a:rPr lang="en-US" sz="2667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   The backward pass computes the unclipped Straight-Through Estimator (STE) i.e. the gradients</a:t>
            </a:r>
          </a:p>
          <a:p>
            <a:r>
              <a:rPr lang="en-US" sz="2667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   are not affected by this node.</a:t>
            </a:r>
          </a:p>
          <a:p>
            <a:r>
              <a:rPr lang="en-US" sz="2667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   """</a:t>
            </a:r>
          </a:p>
          <a:p>
            <a:r>
              <a:rPr lang="en-US" sz="2667">
                <a:solidFill>
                  <a:srgbClr val="CC6600"/>
                </a:solidFill>
                <a:latin typeface="Consolas" panose="020B0609020204030204" pitchFamily="49" charset="0"/>
              </a:rPr>
              <a:t>    @staticmethod</a:t>
            </a:r>
          </a:p>
          <a:p>
            <a:r>
              <a:rPr lang="en-US" sz="2667">
                <a:latin typeface="Consolas" panose="020B0609020204030204" pitchFamily="49" charset="0"/>
              </a:rPr>
              <a:t>    </a:t>
            </a:r>
            <a:r>
              <a:rPr lang="en-US" sz="2667">
                <a:solidFill>
                  <a:srgbClr val="CC6600"/>
                </a:solidFill>
                <a:latin typeface="Consolas" panose="020B0609020204030204" pitchFamily="49" charset="0"/>
              </a:rPr>
              <a:t>def </a:t>
            </a:r>
            <a:r>
              <a:rPr lang="en-US" sz="2667">
                <a:latin typeface="Consolas" panose="020B0609020204030204" pitchFamily="49" charset="0"/>
              </a:rPr>
              <a:t>forward(ctx, input, bits, frac_len, inplace):</a:t>
            </a:r>
          </a:p>
          <a:p>
            <a:r>
              <a:rPr lang="en-US" sz="2667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       # reduce precision</a:t>
            </a:r>
          </a:p>
          <a:p>
            <a:r>
              <a:rPr lang="en-US" sz="2667">
                <a:latin typeface="Consolas" panose="020B0609020204030204" pitchFamily="49" charset="0"/>
              </a:rPr>
              <a:t>        y = input if inplace else input.clone()</a:t>
            </a:r>
          </a:p>
          <a:p>
            <a:r>
              <a:rPr lang="en-US" sz="2667">
                <a:latin typeface="Consolas" panose="020B0609020204030204" pitchFamily="49" charset="0"/>
              </a:rPr>
              <a:t>        y.mul_(pow2(frac_len))</a:t>
            </a:r>
          </a:p>
          <a:p>
            <a:r>
              <a:rPr lang="en-US" sz="2667">
                <a:latin typeface="Consolas" panose="020B0609020204030204" pitchFamily="49" charset="0"/>
              </a:rPr>
              <a:t>        y.round_() </a:t>
            </a:r>
            <a:r>
              <a:rPr lang="en-US" sz="2667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# policy: Round half away from zero (ex: 23.5 becomes 24, -23.5 becomes -24)</a:t>
            </a:r>
          </a:p>
          <a:p>
            <a:r>
              <a:rPr lang="en-US" sz="2667">
                <a:latin typeface="Consolas" panose="020B0609020204030204" pitchFamily="49" charset="0"/>
              </a:rPr>
              <a:t>        y.mul_(pow2(-frac_len))</a:t>
            </a:r>
          </a:p>
          <a:p>
            <a:r>
              <a:rPr lang="en-US" sz="2667">
                <a:latin typeface="Consolas" panose="020B0609020204030204" pitchFamily="49" charset="0"/>
              </a:rPr>
              <a:t>        </a:t>
            </a:r>
          </a:p>
          <a:p>
            <a:r>
              <a:rPr lang="en-US" sz="2667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       # clamp range</a:t>
            </a:r>
          </a:p>
          <a:p>
            <a:r>
              <a:rPr lang="en-US" sz="2667">
                <a:latin typeface="Consolas" panose="020B0609020204030204" pitchFamily="49" charset="0"/>
              </a:rPr>
              <a:t>        y_min = -pow2(bits-1) * pow2(-frac_len)</a:t>
            </a:r>
          </a:p>
          <a:p>
            <a:r>
              <a:rPr lang="en-US" sz="2667">
                <a:latin typeface="Consolas" panose="020B0609020204030204" pitchFamily="49" charset="0"/>
              </a:rPr>
              <a:t>        y_max = (pow2(bits-1)-1) * pow2(-frac_len)</a:t>
            </a:r>
          </a:p>
          <a:p>
            <a:r>
              <a:rPr lang="en-US" sz="2667">
                <a:latin typeface="Consolas" panose="020B0609020204030204" pitchFamily="49" charset="0"/>
              </a:rPr>
              <a:t>        y.clamp_(y_min, y_max)</a:t>
            </a:r>
          </a:p>
          <a:p>
            <a:r>
              <a:rPr lang="en-US" sz="2667">
                <a:latin typeface="Consolas" panose="020B0609020204030204" pitchFamily="49" charset="0"/>
              </a:rPr>
              <a:t>        </a:t>
            </a:r>
            <a:r>
              <a:rPr lang="en-US" sz="2667">
                <a:solidFill>
                  <a:srgbClr val="CC6600"/>
                </a:solidFill>
                <a:latin typeface="Consolas" panose="020B0609020204030204" pitchFamily="49" charset="0"/>
              </a:rPr>
              <a:t>return</a:t>
            </a:r>
            <a:r>
              <a:rPr lang="en-US" sz="2667">
                <a:latin typeface="Consolas" panose="020B0609020204030204" pitchFamily="49" charset="0"/>
              </a:rPr>
              <a:t> y</a:t>
            </a:r>
          </a:p>
          <a:p>
            <a:endParaRPr lang="en-US" sz="2667">
              <a:latin typeface="Consolas" panose="020B0609020204030204" pitchFamily="49" charset="0"/>
            </a:endParaRPr>
          </a:p>
          <a:p>
            <a:r>
              <a:rPr lang="en-US" sz="2667">
                <a:solidFill>
                  <a:srgbClr val="CC6600"/>
                </a:solidFill>
                <a:latin typeface="Consolas" panose="020B0609020204030204" pitchFamily="49" charset="0"/>
              </a:rPr>
              <a:t>    @staticmethod</a:t>
            </a:r>
          </a:p>
          <a:p>
            <a:r>
              <a:rPr lang="en-US" sz="2667">
                <a:latin typeface="Consolas" panose="020B0609020204030204" pitchFamily="49" charset="0"/>
              </a:rPr>
              <a:t>    </a:t>
            </a:r>
            <a:r>
              <a:rPr lang="en-US" sz="2667">
                <a:solidFill>
                  <a:srgbClr val="CC6600"/>
                </a:solidFill>
                <a:latin typeface="Consolas" panose="020B0609020204030204" pitchFamily="49" charset="0"/>
              </a:rPr>
              <a:t>def </a:t>
            </a:r>
            <a:r>
              <a:rPr lang="en-US" sz="2667">
                <a:latin typeface="Consolas" panose="020B0609020204030204" pitchFamily="49" charset="0"/>
              </a:rPr>
              <a:t>backward(ctx, grad_output):</a:t>
            </a:r>
          </a:p>
          <a:p>
            <a:r>
              <a:rPr lang="en-US" sz="2667">
                <a:latin typeface="Consolas" panose="020B0609020204030204" pitchFamily="49" charset="0"/>
              </a:rPr>
              <a:t>        </a:t>
            </a:r>
            <a:r>
              <a:rPr lang="en-US" sz="2667">
                <a:solidFill>
                  <a:srgbClr val="CC6600"/>
                </a:solidFill>
                <a:latin typeface="Consolas" panose="020B0609020204030204" pitchFamily="49" charset="0"/>
              </a:rPr>
              <a:t>return</a:t>
            </a:r>
            <a:r>
              <a:rPr lang="en-US" sz="2667">
                <a:latin typeface="Consolas" panose="020B0609020204030204" pitchFamily="49" charset="0"/>
              </a:rPr>
              <a:t> grad_output, </a:t>
            </a:r>
            <a:r>
              <a:rPr lang="en-US" sz="2667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None</a:t>
            </a:r>
            <a:r>
              <a:rPr lang="en-US" sz="2667">
                <a:latin typeface="Consolas" panose="020B0609020204030204" pitchFamily="49" charset="0"/>
              </a:rPr>
              <a:t>, </a:t>
            </a:r>
            <a:r>
              <a:rPr lang="en-US" sz="2667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None</a:t>
            </a:r>
            <a:r>
              <a:rPr lang="en-US" sz="2667">
                <a:latin typeface="Consolas" panose="020B0609020204030204" pitchFamily="49" charset="0"/>
              </a:rPr>
              <a:t>, </a:t>
            </a:r>
            <a:r>
              <a:rPr lang="en-US" sz="2667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None</a:t>
            </a:r>
            <a:r>
              <a:rPr lang="en-US" sz="2667">
                <a:latin typeface="Consolas" panose="020B0609020204030204" pitchFamily="49" charset="0"/>
              </a:rPr>
              <a:t> </a:t>
            </a:r>
            <a:r>
              <a:rPr lang="en-US" sz="2667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# Straight-through estimator (unclipped). Only input needs gradient.</a:t>
            </a:r>
          </a:p>
          <a:p>
            <a:endParaRPr lang="en-US" sz="2667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2667">
                <a:solidFill>
                  <a:srgbClr val="CC6600"/>
                </a:solidFill>
                <a:latin typeface="Consolas" panose="020B0609020204030204" pitchFamily="49" charset="0"/>
              </a:rPr>
              <a:t>def </a:t>
            </a:r>
            <a:r>
              <a:rPr lang="en-US" sz="2667">
                <a:latin typeface="Consolas" panose="020B0609020204030204" pitchFamily="49" charset="0"/>
              </a:rPr>
              <a:t>quantize(input, bits, frac_len, inplace=</a:t>
            </a:r>
            <a:r>
              <a:rPr lang="en-US" sz="2667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False</a:t>
            </a:r>
            <a:r>
              <a:rPr lang="en-US" sz="2667">
                <a:latin typeface="Consolas" panose="020B0609020204030204" pitchFamily="49" charset="0"/>
              </a:rPr>
              <a:t>):    </a:t>
            </a:r>
          </a:p>
          <a:p>
            <a:r>
              <a:rPr lang="en-US" sz="2667">
                <a:latin typeface="Consolas" panose="020B0609020204030204" pitchFamily="49" charset="0"/>
              </a:rPr>
              <a:t>    </a:t>
            </a:r>
            <a:r>
              <a:rPr lang="en-US" sz="2667">
                <a:solidFill>
                  <a:srgbClr val="CC6600"/>
                </a:solidFill>
                <a:latin typeface="Consolas" panose="020B0609020204030204" pitchFamily="49" charset="0"/>
              </a:rPr>
              <a:t>return</a:t>
            </a:r>
            <a:r>
              <a:rPr lang="en-US" sz="2667">
                <a:latin typeface="Consolas" panose="020B0609020204030204" pitchFamily="49" charset="0"/>
              </a:rPr>
              <a:t> Quantize.apply(input, bits, frac_len, inplace)</a:t>
            </a:r>
            <a:endParaRPr lang="en-US" sz="2667" dirty="0">
              <a:latin typeface="Consolas" panose="020B060902020403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4318" y="5265632"/>
            <a:ext cx="10295197" cy="6427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493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Quantizer implementation in </a:t>
            </a:r>
            <a:r>
              <a:rPr lang="en-US" dirty="0" err="1"/>
              <a:t>PyTorch</a:t>
            </a:r>
            <a:r>
              <a:rPr lang="en-US" dirty="0"/>
              <a:t> </a:t>
            </a:r>
            <a:br>
              <a:rPr lang="en-US" dirty="0"/>
            </a:br>
            <a:r>
              <a:rPr lang="en-US" sz="3600" dirty="0"/>
              <a:t>(IA assignment 1)</a:t>
            </a:r>
            <a:endParaRPr lang="en-US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CCFF0221-75BA-4BA4-B714-777BF9825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defTabSz="1219170"/>
            <a:r>
              <a:rPr lang="en-US" sz="1400">
                <a:solidFill>
                  <a:prstClr val="black"/>
                </a:solidFill>
                <a:latin typeface="Consolas" panose="020B0609020204030204" pitchFamily="49" charset="0"/>
              </a:rPr>
              <a:t>...</a:t>
            </a:r>
          </a:p>
          <a:p>
            <a:pPr defTabSz="1219170"/>
            <a:endParaRPr lang="en-US" sz="140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defTabSz="1219170"/>
            <a:r>
              <a:rPr lang="en-US" sz="1400">
                <a:solidFill>
                  <a:srgbClr val="002060"/>
                </a:solidFill>
                <a:latin typeface="Consolas" panose="020B0609020204030204" pitchFamily="49" charset="0"/>
              </a:rPr>
              <a:t># Create the graph and forward x</a:t>
            </a:r>
          </a:p>
          <a:p>
            <a:pPr defTabSz="1219170"/>
            <a:r>
              <a:rPr lang="en-US" sz="1400">
                <a:solidFill>
                  <a:prstClr val="black"/>
                </a:solidFill>
                <a:latin typeface="Consolas" panose="020B0609020204030204" pitchFamily="49" charset="0"/>
              </a:rPr>
              <a:t>x = torch.tensor(2.0, requires_grad=True)</a:t>
            </a:r>
          </a:p>
          <a:p>
            <a:pPr defTabSz="1219170"/>
            <a:endParaRPr lang="en-US" sz="140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defTabSz="1219170"/>
            <a:r>
              <a:rPr lang="en-US" sz="1400">
                <a:solidFill>
                  <a:prstClr val="black"/>
                </a:solidFill>
                <a:latin typeface="Consolas" panose="020B0609020204030204" pitchFamily="49" charset="0"/>
              </a:rPr>
              <a:t>y = x ** 3</a:t>
            </a:r>
          </a:p>
          <a:p>
            <a:pPr defTabSz="1219170"/>
            <a:r>
              <a:rPr lang="en-US" sz="1400">
                <a:solidFill>
                  <a:prstClr val="black"/>
                </a:solidFill>
                <a:latin typeface="Consolas" panose="020B0609020204030204" pitchFamily="49" charset="0"/>
              </a:rPr>
              <a:t>y.retain_grad()</a:t>
            </a:r>
          </a:p>
          <a:p>
            <a:pPr defTabSz="1219170"/>
            <a:endParaRPr lang="en-US" sz="140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defTabSz="1219170"/>
            <a:r>
              <a:rPr lang="en-US" sz="1400">
                <a:solidFill>
                  <a:prstClr val="black"/>
                </a:solidFill>
                <a:latin typeface="Consolas" panose="020B0609020204030204" pitchFamily="49" charset="0"/>
              </a:rPr>
              <a:t>z = quantize(y, bits=16, frac_len=8)</a:t>
            </a:r>
          </a:p>
          <a:p>
            <a:pPr defTabSz="1219170"/>
            <a:r>
              <a:rPr lang="en-US" sz="1400">
                <a:solidFill>
                  <a:prstClr val="black"/>
                </a:solidFill>
                <a:latin typeface="Consolas" panose="020B0609020204030204" pitchFamily="49" charset="0"/>
              </a:rPr>
              <a:t>z.retain_grad()</a:t>
            </a:r>
          </a:p>
          <a:p>
            <a:pPr defTabSz="1219170"/>
            <a:endParaRPr lang="en-US" sz="140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defTabSz="1219170"/>
            <a:r>
              <a:rPr lang="en-US" sz="1400">
                <a:solidFill>
                  <a:srgbClr val="002060"/>
                </a:solidFill>
                <a:latin typeface="Consolas" panose="020B0609020204030204" pitchFamily="49" charset="0"/>
              </a:rPr>
              <a:t># Backward pass: compute gradient of the output with respect to </a:t>
            </a:r>
          </a:p>
          <a:p>
            <a:pPr defTabSz="1219170"/>
            <a:r>
              <a:rPr lang="en-US" sz="1400">
                <a:solidFill>
                  <a:srgbClr val="002060"/>
                </a:solidFill>
                <a:latin typeface="Consolas" panose="020B0609020204030204" pitchFamily="49" charset="0"/>
              </a:rPr>
              <a:t># model parameters (all Tensors with requires_grad=True). </a:t>
            </a:r>
          </a:p>
          <a:p>
            <a:pPr defTabSz="1219170"/>
            <a:r>
              <a:rPr lang="en-US" sz="1400">
                <a:solidFill>
                  <a:prstClr val="black"/>
                </a:solidFill>
                <a:latin typeface="Consolas" panose="020B0609020204030204" pitchFamily="49" charset="0"/>
              </a:rPr>
              <a:t>z.backward()</a:t>
            </a:r>
          </a:p>
          <a:p>
            <a:pPr defTabSz="1219170"/>
            <a:endParaRPr lang="en-US" sz="140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defTabSz="1219170"/>
            <a:r>
              <a:rPr lang="en-US" sz="1400">
                <a:solidFill>
                  <a:prstClr val="black"/>
                </a:solidFill>
                <a:latin typeface="Consolas" panose="020B0609020204030204" pitchFamily="49" charset="0"/>
              </a:rPr>
              <a:t>print(y.grad) </a:t>
            </a:r>
            <a:r>
              <a:rPr lang="en-US" sz="1400">
                <a:solidFill>
                  <a:srgbClr val="002060"/>
                </a:solidFill>
                <a:latin typeface="Consolas" panose="020B0609020204030204" pitchFamily="49" charset="0"/>
              </a:rPr>
              <a:t># should print '1' which is dz/dy</a:t>
            </a:r>
          </a:p>
          <a:p>
            <a:pPr defTabSz="1219170"/>
            <a:r>
              <a:rPr lang="en-US" sz="1400">
                <a:solidFill>
                  <a:prstClr val="black"/>
                </a:solidFill>
                <a:latin typeface="Consolas" panose="020B0609020204030204" pitchFamily="49" charset="0"/>
              </a:rPr>
              <a:t>print(x.grad) </a:t>
            </a:r>
            <a:r>
              <a:rPr lang="en-US" sz="1400">
                <a:solidFill>
                  <a:srgbClr val="002060"/>
                </a:solidFill>
                <a:latin typeface="Consolas" panose="020B0609020204030204" pitchFamily="49" charset="0"/>
              </a:rPr>
              <a:t># should print '12' which is dz/dx</a:t>
            </a:r>
          </a:p>
          <a:p>
            <a:pPr defTabSz="1219170"/>
            <a:endParaRPr lang="en-US" sz="140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pPr defTabSz="1219170"/>
            <a:endParaRPr lang="en-US" sz="140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r>
              <a:rPr lang="en-US" sz="2267">
                <a:latin typeface="Consolas" panose="020B0609020204030204" pitchFamily="49" charset="0"/>
              </a:rPr>
              <a:t>Actual console output:</a:t>
            </a:r>
          </a:p>
          <a:p>
            <a:pPr defTabSz="1219170"/>
            <a:r>
              <a:rPr lang="en-US" sz="2267">
                <a:solidFill>
                  <a:srgbClr val="84D200">
                    <a:lumMod val="75000"/>
                  </a:srgbClr>
                </a:solidFill>
                <a:latin typeface="Consolas" panose="020B0609020204030204" pitchFamily="49" charset="0"/>
              </a:rPr>
              <a:t>&gt;&gt; tensor(1.)</a:t>
            </a:r>
          </a:p>
          <a:p>
            <a:pPr defTabSz="1219170"/>
            <a:r>
              <a:rPr lang="en-US" sz="2267">
                <a:solidFill>
                  <a:srgbClr val="84D200">
                    <a:lumMod val="75000"/>
                  </a:srgbClr>
                </a:solidFill>
                <a:latin typeface="Consolas" panose="020B0609020204030204" pitchFamily="49" charset="0"/>
              </a:rPr>
              <a:t>&gt;&gt; tensor(12.)</a:t>
            </a:r>
          </a:p>
          <a:p>
            <a:pPr defTabSz="1219170"/>
            <a:endParaRPr lang="en-US" sz="1400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/>
          <a:lstStyle/>
          <a:p>
            <a:r>
              <a:rPr lang="en-US" dirty="0"/>
              <a:t>When to quantize? -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C3B5F978-99DD-4B09-979A-AB31C135CAD9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F88DEA20-89A6-46A3-9BFC-D183CC5EA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309225"/>
              </p:ext>
            </p:extLst>
          </p:nvPr>
        </p:nvGraphicFramePr>
        <p:xfrm>
          <a:off x="334962" y="1716088"/>
          <a:ext cx="11522075" cy="3921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3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3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146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ierstadt" panose="020B00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Approach</a:t>
                      </a:r>
                    </a:p>
                  </a:txBody>
                  <a:tcPr marL="83527" marR="83527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Bierstadt" panose="020B00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Training time</a:t>
                      </a:r>
                      <a:endParaRPr lang="en-US" sz="2000" dirty="0">
                        <a:latin typeface="Bierstadt" panose="020B00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527" marR="83527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Bierstadt" panose="020B00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Quantization time</a:t>
                      </a:r>
                      <a:endParaRPr lang="en-US" sz="2000" dirty="0">
                        <a:latin typeface="Bierstadt" panose="020B00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527" marR="83527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Bierstadt" panose="020B00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Quality of results</a:t>
                      </a:r>
                      <a:endParaRPr lang="en-US" sz="2000" dirty="0">
                        <a:latin typeface="Bierstadt" panose="020B00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527" marR="8352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285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Bierstadt" panose="020B0004020202020204" pitchFamily="34" charset="0"/>
                        </a:rPr>
                        <a:t>Post-Training </a:t>
                      </a:r>
                      <a:r>
                        <a:rPr lang="nl-NL" sz="2000" dirty="0" err="1">
                          <a:latin typeface="Bierstadt" panose="020B0004020202020204" pitchFamily="34" charset="0"/>
                        </a:rPr>
                        <a:t>Quantization</a:t>
                      </a:r>
                      <a:endParaRPr lang="en-US" sz="2000" dirty="0">
                        <a:latin typeface="Bierstadt" panose="020B0004020202020204" pitchFamily="34" charset="0"/>
                      </a:endParaRPr>
                    </a:p>
                  </a:txBody>
                  <a:tcPr marL="83527" marR="83527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ierstadt" panose="020B00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None</a:t>
                      </a:r>
                    </a:p>
                  </a:txBody>
                  <a:tcPr marL="83527" marR="83527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ierstadt" panose="020B00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forward pass</a:t>
                      </a:r>
                    </a:p>
                  </a:txBody>
                  <a:tcPr marL="83527" marR="83527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ierstadt" panose="020B00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Low</a:t>
                      </a:r>
                    </a:p>
                  </a:txBody>
                  <a:tcPr marL="83527" marR="8352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>
                          <a:latin typeface="Bierstadt" panose="020B0004020202020204" pitchFamily="34" charset="0"/>
                        </a:rPr>
                        <a:t>Post-Training </a:t>
                      </a:r>
                      <a:r>
                        <a:rPr lang="nl-NL" sz="2000" dirty="0" err="1">
                          <a:latin typeface="Bierstadt" panose="020B0004020202020204" pitchFamily="34" charset="0"/>
                        </a:rPr>
                        <a:t>Quantization</a:t>
                      </a:r>
                      <a:r>
                        <a:rPr lang="nl-NL" sz="2000" dirty="0">
                          <a:latin typeface="Bierstadt" panose="020B0004020202020204" pitchFamily="34" charset="0"/>
                        </a:rPr>
                        <a:t> </a:t>
                      </a:r>
                      <a:r>
                        <a:rPr lang="en-US" sz="2000" dirty="0">
                          <a:latin typeface="Bierstadt" panose="020B00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with fine-tuning</a:t>
                      </a:r>
                    </a:p>
                  </a:txBody>
                  <a:tcPr marL="83527" marR="83527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ierstadt" panose="020B00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Short</a:t>
                      </a:r>
                    </a:p>
                  </a:txBody>
                  <a:tcPr marL="83527" marR="83527" anchor="ctr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Bierstadt" panose="020B00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Multiple forward &amp; backward passes</a:t>
                      </a:r>
                      <a:endParaRPr lang="en-US" sz="2000" dirty="0">
                        <a:latin typeface="Bierstadt" panose="020B00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527" marR="83527" anchor="ctr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Bierstadt" panose="020B00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Medium </a:t>
                      </a:r>
                    </a:p>
                  </a:txBody>
                  <a:tcPr marL="83527" marR="8352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395">
                <a:tc>
                  <a:txBody>
                    <a:bodyPr/>
                    <a:lstStyle/>
                    <a:p>
                      <a:r>
                        <a:rPr lang="nl-NL" sz="2000" dirty="0" err="1"/>
                        <a:t>Quantization-Aware</a:t>
                      </a:r>
                      <a:r>
                        <a:rPr lang="nl-NL" sz="2000" dirty="0"/>
                        <a:t> Training</a:t>
                      </a:r>
                      <a:endParaRPr lang="en-US" sz="2000" dirty="0"/>
                    </a:p>
                  </a:txBody>
                  <a:tcPr marL="83527" marR="83527" anchor="ctr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Bierstadt" panose="020B00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r>
                        <a:rPr lang="en-US" sz="2000" dirty="0" err="1">
                          <a:latin typeface="Bierstadt" panose="020B00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ong</a:t>
                      </a:r>
                      <a:endParaRPr lang="en-US" sz="2000" dirty="0">
                        <a:latin typeface="Bierstadt" panose="020B00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527" marR="83527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ierstadt" panose="020B00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Entire training</a:t>
                      </a:r>
                    </a:p>
                  </a:txBody>
                  <a:tcPr marL="83527" marR="83527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ierstadt" panose="020B00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High</a:t>
                      </a:r>
                    </a:p>
                  </a:txBody>
                  <a:tcPr marL="83527" marR="8352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395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Bierstadt" panose="020B00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Quantized Training Procedure*</a:t>
                      </a:r>
                    </a:p>
                  </a:txBody>
                  <a:tcPr marL="83527" marR="83527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ierstadt" panose="020B00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Shorter</a:t>
                      </a:r>
                    </a:p>
                  </a:txBody>
                  <a:tcPr marL="83527" marR="83527" anchor="ctr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latin typeface="Bierstadt" panose="020B00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Entire</a:t>
                      </a:r>
                      <a:r>
                        <a:rPr lang="nl-NL" sz="2000" dirty="0">
                          <a:latin typeface="Bierstadt" panose="020B00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training</a:t>
                      </a:r>
                      <a:endParaRPr lang="en-US" sz="2000" dirty="0">
                        <a:latin typeface="Bierstadt" panose="020B00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3527" marR="83527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ierstadt" panose="020B00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High</a:t>
                      </a:r>
                    </a:p>
                  </a:txBody>
                  <a:tcPr marL="83527" marR="8352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ijdelijke aanduiding voor voettekst 8">
            <a:extLst>
              <a:ext uri="{FF2B5EF4-FFF2-40B4-BE49-F238E27FC236}">
                <a16:creationId xmlns:a16="http://schemas.microsoft.com/office/drawing/2014/main" id="{06043F73-CF76-44D5-AF4C-C18C8C5B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328" y="6492875"/>
            <a:ext cx="11228832" cy="365125"/>
          </a:xfrm>
        </p:spPr>
        <p:txBody>
          <a:bodyPr/>
          <a:lstStyle/>
          <a:p>
            <a:r>
              <a:rPr lang="en-US" dirty="0"/>
              <a:t>*Quantized training not covered in this lecture</a:t>
            </a:r>
          </a:p>
        </p:txBody>
      </p:sp>
    </p:spTree>
    <p:extLst>
      <p:ext uri="{BB962C8B-B14F-4D97-AF65-F5344CB8AC3E}">
        <p14:creationId xmlns:p14="http://schemas.microsoft.com/office/powerpoint/2010/main" val="4175397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23A80-FD22-42AA-9C42-25EEC03E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/>
          <a:lstStyle/>
          <a:p>
            <a:r>
              <a:rPr lang="nl-NL" dirty="0" err="1"/>
              <a:t>Overview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0DEDAB-3186-4F40-AA31-022F02E0A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271016"/>
            <a:ext cx="11521440" cy="50383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quantization</a:t>
            </a:r>
            <a:r>
              <a:rPr lang="nl-NL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Basics of </a:t>
            </a:r>
            <a:r>
              <a:rPr lang="nl-NL" dirty="0" err="1"/>
              <a:t>quantization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Advanced </a:t>
            </a:r>
            <a:r>
              <a:rPr lang="nl-NL" b="1" dirty="0" err="1"/>
              <a:t>quantization</a:t>
            </a:r>
            <a:r>
              <a:rPr lang="nl-NL" b="1" dirty="0"/>
              <a:t> topics</a:t>
            </a:r>
          </a:p>
          <a:p>
            <a:pPr marL="784225" lvl="1" indent="-514350"/>
            <a:r>
              <a:rPr lang="nl-NL" dirty="0"/>
              <a:t>Mixed-</a:t>
            </a:r>
            <a:r>
              <a:rPr lang="nl-NL" dirty="0" err="1"/>
              <a:t>precision</a:t>
            </a:r>
            <a:r>
              <a:rPr lang="nl-NL" dirty="0"/>
              <a:t> </a:t>
            </a:r>
            <a:r>
              <a:rPr lang="nl-NL" dirty="0" err="1"/>
              <a:t>quantization</a:t>
            </a:r>
            <a:endParaRPr lang="nl-NL" dirty="0"/>
          </a:p>
          <a:p>
            <a:pPr marL="784225" lvl="1" indent="-514350"/>
            <a:r>
              <a:rPr lang="nl-NL" dirty="0"/>
              <a:t>Data-free </a:t>
            </a:r>
            <a:r>
              <a:rPr lang="nl-NL" dirty="0" err="1"/>
              <a:t>quantization</a:t>
            </a:r>
            <a:endParaRPr lang="nl-NL" dirty="0"/>
          </a:p>
          <a:p>
            <a:pPr marL="784225" lvl="1" indent="-514350"/>
            <a:r>
              <a:rPr lang="nl-NL" dirty="0"/>
              <a:t>Extreme </a:t>
            </a:r>
            <a:r>
              <a:rPr lang="nl-NL" dirty="0" err="1"/>
              <a:t>quantization</a:t>
            </a:r>
            <a:endParaRPr lang="nl-NL" dirty="0"/>
          </a:p>
          <a:p>
            <a:pPr marL="784225" lvl="1" indent="-51435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CB83ED-EFA9-4E13-BF5A-6172F018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6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E342C-AB4E-43B4-B0DB-10277A44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Challenge 2: speed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8705D0-A425-4C99-B836-931466355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design and training time have become a huge bottleneck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Such a long training time limits the productivity of ML researchers </a:t>
            </a:r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E9D1CA-37B0-46D1-A2AA-3D73B4D0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EF61B4-6215-433F-A4F7-114CD031B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time benchmarked with </a:t>
            </a:r>
            <a:r>
              <a:rPr lang="en-US" dirty="0" err="1"/>
              <a:t>fb.resnet.torch</a:t>
            </a:r>
            <a:r>
              <a:rPr lang="en-US" dirty="0"/>
              <a:t> using four M40 GPUs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BDDA6918-69C5-4222-814B-5F664FF4E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522703"/>
              </p:ext>
            </p:extLst>
          </p:nvPr>
        </p:nvGraphicFramePr>
        <p:xfrm>
          <a:off x="332232" y="2258906"/>
          <a:ext cx="8127999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9176595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7511622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20827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>
                        <a:latin typeface="Bierstad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>
                          <a:latin typeface="Bierstadt" panose="020B0004020202020204" pitchFamily="34" charset="0"/>
                        </a:rPr>
                        <a:t>Error </a:t>
                      </a:r>
                      <a:r>
                        <a:rPr lang="nl-NL" sz="2800" dirty="0" err="1">
                          <a:latin typeface="Bierstadt" panose="020B0004020202020204" pitchFamily="34" charset="0"/>
                        </a:rPr>
                        <a:t>rate</a:t>
                      </a:r>
                      <a:endParaRPr lang="en-US" sz="2800" dirty="0">
                        <a:latin typeface="Bierstad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>
                          <a:latin typeface="Bierstadt" panose="020B0004020202020204" pitchFamily="34" charset="0"/>
                        </a:rPr>
                        <a:t>Training time</a:t>
                      </a:r>
                      <a:endParaRPr lang="en-US" sz="2800" dirty="0">
                        <a:latin typeface="Bierstadt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492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>
                          <a:latin typeface="Bierstadt" panose="020B0004020202020204" pitchFamily="34" charset="0"/>
                        </a:rPr>
                        <a:t>ResNet-18</a:t>
                      </a:r>
                      <a:endParaRPr lang="en-US" sz="2800" dirty="0">
                        <a:latin typeface="Bierstad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>
                          <a:latin typeface="Bierstadt" panose="020B0004020202020204" pitchFamily="34" charset="0"/>
                        </a:rPr>
                        <a:t>10.76%</a:t>
                      </a:r>
                      <a:endParaRPr lang="en-US" sz="2800" dirty="0">
                        <a:latin typeface="Bierstad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>
                          <a:latin typeface="Bierstadt" panose="020B0004020202020204" pitchFamily="34" charset="0"/>
                        </a:rPr>
                        <a:t>2.5 </a:t>
                      </a:r>
                      <a:r>
                        <a:rPr lang="nl-NL" sz="2800" dirty="0" err="1">
                          <a:latin typeface="Bierstadt" panose="020B0004020202020204" pitchFamily="34" charset="0"/>
                        </a:rPr>
                        <a:t>days</a:t>
                      </a:r>
                      <a:endParaRPr lang="en-US" sz="2800" dirty="0">
                        <a:latin typeface="Bierstadt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213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>
                          <a:latin typeface="Bierstadt" panose="020B0004020202020204" pitchFamily="34" charset="0"/>
                        </a:rPr>
                        <a:t>ResNet-50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>
                          <a:latin typeface="Bierstadt" panose="020B0004020202020204" pitchFamily="34" charset="0"/>
                        </a:rPr>
                        <a:t>7.02%</a:t>
                      </a:r>
                      <a:endParaRPr lang="en-US" sz="2800" dirty="0">
                        <a:latin typeface="Bierstad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>
                          <a:latin typeface="Bierstadt" panose="020B0004020202020204" pitchFamily="34" charset="0"/>
                        </a:rPr>
                        <a:t>5 </a:t>
                      </a:r>
                      <a:r>
                        <a:rPr lang="nl-NL" sz="2800" dirty="0" err="1">
                          <a:latin typeface="Bierstadt" panose="020B0004020202020204" pitchFamily="34" charset="0"/>
                        </a:rPr>
                        <a:t>days</a:t>
                      </a:r>
                      <a:endParaRPr lang="en-US" sz="2800" dirty="0">
                        <a:latin typeface="Bierstadt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748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>
                          <a:latin typeface="Bierstadt" panose="020B0004020202020204" pitchFamily="34" charset="0"/>
                        </a:rPr>
                        <a:t>ResNet-101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>
                          <a:latin typeface="Bierstadt" panose="020B0004020202020204" pitchFamily="34" charset="0"/>
                        </a:rPr>
                        <a:t>6.21%</a:t>
                      </a:r>
                      <a:endParaRPr lang="en-US" sz="2800" dirty="0">
                        <a:latin typeface="Bierstad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>
                          <a:latin typeface="Bierstadt" panose="020B0004020202020204" pitchFamily="34" charset="0"/>
                        </a:rPr>
                        <a:t>1 week</a:t>
                      </a:r>
                      <a:endParaRPr lang="en-US" sz="2800" dirty="0">
                        <a:latin typeface="Bierstadt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175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>
                          <a:latin typeface="Bierstadt" panose="020B0004020202020204" pitchFamily="34" charset="0"/>
                        </a:rPr>
                        <a:t>ResNet-152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>
                          <a:latin typeface="Bierstadt" panose="020B0004020202020204" pitchFamily="34" charset="0"/>
                        </a:rPr>
                        <a:t>6.16%</a:t>
                      </a:r>
                      <a:endParaRPr lang="en-US" sz="2800" dirty="0">
                        <a:latin typeface="Bierstadt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>
                          <a:latin typeface="Bierstadt" panose="020B0004020202020204" pitchFamily="34" charset="0"/>
                        </a:rPr>
                        <a:t>1.5 weeks</a:t>
                      </a:r>
                      <a:endParaRPr lang="en-US" sz="2800" dirty="0">
                        <a:latin typeface="Bierstadt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256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408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F52F4-F7F6-4160-BF50-4837B96A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Mixed-</a:t>
            </a:r>
            <a:r>
              <a:rPr lang="nl-NL" dirty="0" err="1"/>
              <a:t>precision</a:t>
            </a:r>
            <a:r>
              <a:rPr lang="nl-NL" dirty="0"/>
              <a:t> </a:t>
            </a:r>
            <a:r>
              <a:rPr lang="nl-NL" dirty="0" err="1"/>
              <a:t>quantization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16A887-09A7-4B57-A313-27B8E96A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40</a:t>
            </a:fld>
            <a:endParaRPr lang="en-US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FC19DFB9-7D68-4412-BF7E-EA92791F8B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Which bit-width do we use for weights/activations in each layer?</a:t>
            </a:r>
          </a:p>
          <a:p>
            <a:endParaRPr lang="en-US" dirty="0"/>
          </a:p>
          <a:p>
            <a:r>
              <a:rPr lang="en-US" dirty="0"/>
              <a:t>Brute forcing the solution space is too costly…</a:t>
            </a:r>
          </a:p>
          <a:p>
            <a:r>
              <a:rPr lang="en-US" dirty="0"/>
              <a:t>One bit-width choice influences other choices</a:t>
            </a:r>
          </a:p>
          <a:p>
            <a:endParaRPr lang="en-US" dirty="0"/>
          </a:p>
          <a:p>
            <a:r>
              <a:rPr lang="en-US" dirty="0"/>
              <a:t>We need to employ heuristics:</a:t>
            </a:r>
          </a:p>
          <a:p>
            <a:pPr marL="904875" lvl="1" indent="-457200"/>
            <a:r>
              <a:rPr lang="en-US" dirty="0"/>
              <a:t>Second derivative</a:t>
            </a:r>
          </a:p>
          <a:p>
            <a:pPr marL="904875" lvl="1" indent="-457200"/>
            <a:r>
              <a:rPr lang="en-US" dirty="0"/>
              <a:t>Learned bit-width quantization</a:t>
            </a:r>
          </a:p>
          <a:p>
            <a:pPr marL="904875" lvl="1" indent="-457200"/>
            <a:r>
              <a:rPr lang="en-US" dirty="0"/>
              <a:t>Something else?</a:t>
            </a:r>
          </a:p>
          <a:p>
            <a:endParaRPr lang="en-US" dirty="0"/>
          </a:p>
        </p:txBody>
      </p:sp>
      <p:pic>
        <p:nvPicPr>
          <p:cNvPr id="10" name="Picture 2" descr="Example CNN architecture. | Download Scientific Diagram">
            <a:extLst>
              <a:ext uri="{FF2B5EF4-FFF2-40B4-BE49-F238E27FC236}">
                <a16:creationId xmlns:a16="http://schemas.microsoft.com/office/drawing/2014/main" id="{BD4CD26D-C0BA-4ECE-A9F4-BF2D6A6BA1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172200" y="2842213"/>
            <a:ext cx="5694363" cy="18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8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96D26-3A6B-41F7-9C81-3ACC09DD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7" y="365125"/>
            <a:ext cx="10991899" cy="759587"/>
          </a:xfrm>
        </p:spPr>
        <p:txBody>
          <a:bodyPr>
            <a:noAutofit/>
          </a:bodyPr>
          <a:lstStyle/>
          <a:p>
            <a:r>
              <a:rPr lang="nl-NL" dirty="0"/>
              <a:t>Second </a:t>
            </a:r>
            <a:r>
              <a:rPr lang="nl-NL" dirty="0" err="1"/>
              <a:t>derivative</a:t>
            </a:r>
            <a:r>
              <a:rPr lang="nl-NL" dirty="0"/>
              <a:t> as </a:t>
            </a:r>
            <a:r>
              <a:rPr lang="nl-NL" dirty="0" err="1"/>
              <a:t>quantization</a:t>
            </a:r>
            <a:r>
              <a:rPr lang="nl-NL" dirty="0"/>
              <a:t> </a:t>
            </a:r>
            <a:r>
              <a:rPr lang="nl-NL" dirty="0" err="1"/>
              <a:t>heuristic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414F35-A7B8-48D7-BD8C-351F932E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7CBDD07B-41FC-45D3-AF3E-85628E8E5EB3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nl-NL" sz="2000" dirty="0"/>
                  <a:t>The </a:t>
                </a:r>
                <a:r>
                  <a:rPr lang="nl-NL" sz="2000" dirty="0" err="1"/>
                  <a:t>loss</a:t>
                </a:r>
                <a:r>
                  <a:rPr lang="nl-NL" sz="2000" dirty="0"/>
                  <a:t> </a:t>
                </a:r>
                <a:r>
                  <a:rPr lang="nl-NL" sz="2000" dirty="0" err="1"/>
                  <a:t>function</a:t>
                </a:r>
                <a:r>
                  <a:rPr lang="nl-NL" sz="2000" dirty="0"/>
                  <a:t> </a:t>
                </a:r>
                <a:r>
                  <a:rPr lang="nl-NL" sz="2000" dirty="0" err="1"/>
                  <a:t>can</a:t>
                </a:r>
                <a:r>
                  <a:rPr lang="nl-NL" sz="2000" dirty="0"/>
                  <a:t> </a:t>
                </a:r>
                <a:r>
                  <a:rPr lang="nl-NL" sz="2000" dirty="0" err="1"/>
                  <a:t>be</a:t>
                </a:r>
                <a:r>
                  <a:rPr lang="nl-NL" sz="2000" dirty="0"/>
                  <a:t> expanded </a:t>
                </a:r>
                <a:r>
                  <a:rPr lang="nl-NL" sz="2000" dirty="0" err="1"/>
                  <a:t>by</a:t>
                </a:r>
                <a:r>
                  <a:rPr lang="nl-NL" sz="2000" dirty="0"/>
                  <a:t> a Taylor series for a single weight w:</a:t>
                </a:r>
                <a14:m>
                  <m:oMath xmlns:m="http://schemas.openxmlformats.org/officeDocument/2006/math">
                    <m:r>
                      <a:rPr lang="nl-NL" sz="20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nl-NL" sz="200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nl-NL" sz="200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nl-NL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00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l-NL" sz="200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nl-NL" sz="200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nl-NL" sz="200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nl-NL" sz="2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00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l-NL" sz="200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sSup>
                        <m:sSup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Assume a fully-trained network: weight w has converged into its (local) minimum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200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lang="nl-NL" sz="200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00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  <m:r>
                      <a:rPr lang="nl-NL" sz="200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smtClean="0">
                            <a:latin typeface="Cambria Math" panose="02040503050406030204" pitchFamily="18" charset="0"/>
                          </a:rPr>
                          <m:t>𝑑𝐿</m:t>
                        </m:r>
                      </m:num>
                      <m:den>
                        <m:r>
                          <a:rPr lang="nl-NL" sz="2000" smtClean="0">
                            <a:latin typeface="Cambria Math" panose="02040503050406030204" pitchFamily="18" charset="0"/>
                          </a:rPr>
                          <m:t>𝑑𝑤</m:t>
                        </m:r>
                      </m:den>
                    </m:f>
                    <m:r>
                      <a:rPr lang="nl-NL" sz="200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).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Then, we approximate this minima with a parabola.</a:t>
                </a:r>
              </a:p>
              <a:p>
                <a:r>
                  <a:rPr lang="en-US" sz="2000" dirty="0"/>
                  <a:t>The second derivative is a scalar that indicates the stability of the minima: the higher the scalar, the more the loss changes, when you introduce a quantization error (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nl-NL" sz="200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nl-NL" sz="200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smtClean="0">
                        <a:latin typeface="Cambria Math" panose="02040503050406030204" pitchFamily="18" charset="0"/>
                      </a:rPr>
                      <m:t>𝑞𝑢𝑎𝑛𝑡𝑖𝑧𝑒</m:t>
                    </m:r>
                    <m:d>
                      <m:dPr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nl-NL" sz="200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200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).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nl-NL" sz="200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00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l-NL" sz="200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sSup>
                        <m:sSup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7CBDD07B-41FC-45D3-AF3E-85628E8E5E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866" t="-1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2E207FE8-BDC2-45F2-A892-AD005216F47B}"/>
              </a:ext>
            </a:extLst>
          </p:cNvPr>
          <p:cNvSpPr/>
          <p:nvPr/>
        </p:nvSpPr>
        <p:spPr>
          <a:xfrm>
            <a:off x="8289361" y="3242168"/>
            <a:ext cx="3675663" cy="1048576"/>
          </a:xfrm>
          <a:custGeom>
            <a:avLst/>
            <a:gdLst>
              <a:gd name="connsiteX0" fmla="*/ 0 w 162560"/>
              <a:gd name="connsiteY0" fmla="*/ 0 h 0"/>
              <a:gd name="connsiteX1" fmla="*/ 162560 w 162560"/>
              <a:gd name="connsiteY1" fmla="*/ 0 h 0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5705"/>
              <a:gd name="connsiteX1" fmla="*/ 3514 w 10000"/>
              <a:gd name="connsiteY1" fmla="*/ 144999 h 145705"/>
              <a:gd name="connsiteX2" fmla="*/ 10000 w 10000"/>
              <a:gd name="connsiteY2" fmla="*/ 0 h 145705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5062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5062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5062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6427"/>
              <a:gd name="connsiteX1" fmla="*/ 2264 w 10000"/>
              <a:gd name="connsiteY1" fmla="*/ 31250 h 146427"/>
              <a:gd name="connsiteX2" fmla="*/ 5062 w 10000"/>
              <a:gd name="connsiteY2" fmla="*/ 144999 h 146427"/>
              <a:gd name="connsiteX3" fmla="*/ 10000 w 10000"/>
              <a:gd name="connsiteY3" fmla="*/ 0 h 146427"/>
              <a:gd name="connsiteX0" fmla="*/ 0 w 10000"/>
              <a:gd name="connsiteY0" fmla="*/ 0 h 146455"/>
              <a:gd name="connsiteX1" fmla="*/ 2264 w 10000"/>
              <a:gd name="connsiteY1" fmla="*/ 31250 h 146455"/>
              <a:gd name="connsiteX2" fmla="*/ 5062 w 10000"/>
              <a:gd name="connsiteY2" fmla="*/ 144999 h 146455"/>
              <a:gd name="connsiteX3" fmla="*/ 7104 w 10000"/>
              <a:gd name="connsiteY3" fmla="*/ 18750 h 146455"/>
              <a:gd name="connsiteX4" fmla="*/ 10000 w 10000"/>
              <a:gd name="connsiteY4" fmla="*/ 0 h 146455"/>
              <a:gd name="connsiteX0" fmla="*/ 0 w 10000"/>
              <a:gd name="connsiteY0" fmla="*/ 0 h 146455"/>
              <a:gd name="connsiteX1" fmla="*/ 2264 w 10000"/>
              <a:gd name="connsiteY1" fmla="*/ 31250 h 146455"/>
              <a:gd name="connsiteX2" fmla="*/ 5062 w 10000"/>
              <a:gd name="connsiteY2" fmla="*/ 144999 h 146455"/>
              <a:gd name="connsiteX3" fmla="*/ 7104 w 10000"/>
              <a:gd name="connsiteY3" fmla="*/ 18750 h 146455"/>
              <a:gd name="connsiteX4" fmla="*/ 10000 w 10000"/>
              <a:gd name="connsiteY4" fmla="*/ 0 h 146455"/>
              <a:gd name="connsiteX0" fmla="*/ 0 w 10000"/>
              <a:gd name="connsiteY0" fmla="*/ 0 h 145133"/>
              <a:gd name="connsiteX1" fmla="*/ 2264 w 10000"/>
              <a:gd name="connsiteY1" fmla="*/ 31250 h 145133"/>
              <a:gd name="connsiteX2" fmla="*/ 5062 w 10000"/>
              <a:gd name="connsiteY2" fmla="*/ 144999 h 145133"/>
              <a:gd name="connsiteX3" fmla="*/ 7104 w 10000"/>
              <a:gd name="connsiteY3" fmla="*/ 18750 h 145133"/>
              <a:gd name="connsiteX4" fmla="*/ 10000 w 10000"/>
              <a:gd name="connsiteY4" fmla="*/ 0 h 14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5133">
                <a:moveTo>
                  <a:pt x="0" y="0"/>
                </a:moveTo>
                <a:cubicBezTo>
                  <a:pt x="258" y="14792"/>
                  <a:pt x="1420" y="7084"/>
                  <a:pt x="2264" y="31250"/>
                </a:cubicBezTo>
                <a:cubicBezTo>
                  <a:pt x="3108" y="55416"/>
                  <a:pt x="3845" y="149166"/>
                  <a:pt x="5062" y="144999"/>
                </a:cubicBezTo>
                <a:cubicBezTo>
                  <a:pt x="6401" y="143332"/>
                  <a:pt x="6281" y="42916"/>
                  <a:pt x="7104" y="18750"/>
                </a:cubicBezTo>
                <a:cubicBezTo>
                  <a:pt x="7927" y="-5416"/>
                  <a:pt x="9558" y="21042"/>
                  <a:pt x="10000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97E4A27D-D509-4D5F-AAB1-0A56C4A29305}"/>
              </a:ext>
            </a:extLst>
          </p:cNvPr>
          <p:cNvCxnSpPr>
            <a:cxnSpLocks/>
          </p:cNvCxnSpPr>
          <p:nvPr/>
        </p:nvCxnSpPr>
        <p:spPr>
          <a:xfrm>
            <a:off x="8200249" y="4462327"/>
            <a:ext cx="38743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67C15E4D-4DF8-46F8-B98C-8D6A38B8BE2F}"/>
              </a:ext>
            </a:extLst>
          </p:cNvPr>
          <p:cNvCxnSpPr>
            <a:cxnSpLocks/>
          </p:cNvCxnSpPr>
          <p:nvPr/>
        </p:nvCxnSpPr>
        <p:spPr>
          <a:xfrm flipH="1" flipV="1">
            <a:off x="8200250" y="1372731"/>
            <a:ext cx="7857" cy="3089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8ACE558E-D1E6-4A46-AFA3-0D8BC6428D61}"/>
              </a:ext>
            </a:extLst>
          </p:cNvPr>
          <p:cNvSpPr txBox="1"/>
          <p:nvPr/>
        </p:nvSpPr>
        <p:spPr>
          <a:xfrm rot="16200000">
            <a:off x="7649622" y="1633549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Loss</a:t>
            </a:r>
            <a:endParaRPr lang="en-US" sz="2400" dirty="0"/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F9542F42-BDB8-4C03-B1A9-88058E9F88F1}"/>
              </a:ext>
            </a:extLst>
          </p:cNvPr>
          <p:cNvSpPr/>
          <p:nvPr/>
        </p:nvSpPr>
        <p:spPr>
          <a:xfrm flipV="1">
            <a:off x="8606364" y="2014905"/>
            <a:ext cx="2682325" cy="2275839"/>
          </a:xfrm>
          <a:custGeom>
            <a:avLst/>
            <a:gdLst>
              <a:gd name="connsiteX0" fmla="*/ 0 w 81280"/>
              <a:gd name="connsiteY0" fmla="*/ 0 h 0"/>
              <a:gd name="connsiteX1" fmla="*/ 81280 w 81280"/>
              <a:gd name="connsiteY1" fmla="*/ 0 h 0"/>
              <a:gd name="connsiteX0" fmla="*/ 0 w 10000"/>
              <a:gd name="connsiteY0" fmla="*/ 214826 h 214826"/>
              <a:gd name="connsiteX1" fmla="*/ 5291 w 10000"/>
              <a:gd name="connsiteY1" fmla="*/ 7 h 214826"/>
              <a:gd name="connsiteX2" fmla="*/ 10000 w 10000"/>
              <a:gd name="connsiteY2" fmla="*/ 214826 h 214826"/>
              <a:gd name="connsiteX0" fmla="*/ 0 w 10000"/>
              <a:gd name="connsiteY0" fmla="*/ 214826 h 214826"/>
              <a:gd name="connsiteX1" fmla="*/ 5291 w 10000"/>
              <a:gd name="connsiteY1" fmla="*/ 7 h 214826"/>
              <a:gd name="connsiteX2" fmla="*/ 10000 w 10000"/>
              <a:gd name="connsiteY2" fmla="*/ 214826 h 214826"/>
              <a:gd name="connsiteX0" fmla="*/ 0 w 10000"/>
              <a:gd name="connsiteY0" fmla="*/ 214819 h 214819"/>
              <a:gd name="connsiteX1" fmla="*/ 5291 w 10000"/>
              <a:gd name="connsiteY1" fmla="*/ 0 h 214819"/>
              <a:gd name="connsiteX2" fmla="*/ 10000 w 10000"/>
              <a:gd name="connsiteY2" fmla="*/ 214819 h 214819"/>
              <a:gd name="connsiteX0" fmla="*/ 0 w 10000"/>
              <a:gd name="connsiteY0" fmla="*/ 214819 h 214819"/>
              <a:gd name="connsiteX1" fmla="*/ 5291 w 10000"/>
              <a:gd name="connsiteY1" fmla="*/ 0 h 214819"/>
              <a:gd name="connsiteX2" fmla="*/ 10000 w 10000"/>
              <a:gd name="connsiteY2" fmla="*/ 214819 h 214819"/>
              <a:gd name="connsiteX0" fmla="*/ 0 w 10005"/>
              <a:gd name="connsiteY0" fmla="*/ 214819 h 214819"/>
              <a:gd name="connsiteX1" fmla="*/ 5291 w 10005"/>
              <a:gd name="connsiteY1" fmla="*/ 0 h 214819"/>
              <a:gd name="connsiteX2" fmla="*/ 10000 w 10005"/>
              <a:gd name="connsiteY2" fmla="*/ 214819 h 214819"/>
              <a:gd name="connsiteX0" fmla="*/ 0 w 10005"/>
              <a:gd name="connsiteY0" fmla="*/ 214819 h 215677"/>
              <a:gd name="connsiteX1" fmla="*/ 5291 w 10005"/>
              <a:gd name="connsiteY1" fmla="*/ 0 h 215677"/>
              <a:gd name="connsiteX2" fmla="*/ 10000 w 10005"/>
              <a:gd name="connsiteY2" fmla="*/ 214819 h 215677"/>
              <a:gd name="connsiteX0" fmla="*/ 0 w 11633"/>
              <a:gd name="connsiteY0" fmla="*/ 214819 h 215677"/>
              <a:gd name="connsiteX1" fmla="*/ 6919 w 11633"/>
              <a:gd name="connsiteY1" fmla="*/ 0 h 215677"/>
              <a:gd name="connsiteX2" fmla="*/ 11628 w 11633"/>
              <a:gd name="connsiteY2" fmla="*/ 214819 h 215677"/>
              <a:gd name="connsiteX0" fmla="*/ 0 w 11633"/>
              <a:gd name="connsiteY0" fmla="*/ 214819 h 214850"/>
              <a:gd name="connsiteX1" fmla="*/ 6919 w 11633"/>
              <a:gd name="connsiteY1" fmla="*/ 0 h 214850"/>
              <a:gd name="connsiteX2" fmla="*/ 11628 w 11633"/>
              <a:gd name="connsiteY2" fmla="*/ 214819 h 214850"/>
              <a:gd name="connsiteX0" fmla="*/ 0 w 11633"/>
              <a:gd name="connsiteY0" fmla="*/ 214819 h 214819"/>
              <a:gd name="connsiteX1" fmla="*/ 6919 w 11633"/>
              <a:gd name="connsiteY1" fmla="*/ 0 h 214819"/>
              <a:gd name="connsiteX2" fmla="*/ 11628 w 11633"/>
              <a:gd name="connsiteY2" fmla="*/ 214819 h 214819"/>
              <a:gd name="connsiteX0" fmla="*/ 0 w 11633"/>
              <a:gd name="connsiteY0" fmla="*/ 214819 h 214819"/>
              <a:gd name="connsiteX1" fmla="*/ 6919 w 11633"/>
              <a:gd name="connsiteY1" fmla="*/ 0 h 214819"/>
              <a:gd name="connsiteX2" fmla="*/ 11628 w 11633"/>
              <a:gd name="connsiteY2" fmla="*/ 214819 h 214819"/>
              <a:gd name="connsiteX0" fmla="*/ 0 w 11635"/>
              <a:gd name="connsiteY0" fmla="*/ 214819 h 214819"/>
              <a:gd name="connsiteX1" fmla="*/ 6919 w 11635"/>
              <a:gd name="connsiteY1" fmla="*/ 0 h 214819"/>
              <a:gd name="connsiteX2" fmla="*/ 11628 w 11635"/>
              <a:gd name="connsiteY2" fmla="*/ 214819 h 214819"/>
              <a:gd name="connsiteX0" fmla="*/ 0 w 10298"/>
              <a:gd name="connsiteY0" fmla="*/ 210374 h 214819"/>
              <a:gd name="connsiteX1" fmla="*/ 5582 w 10298"/>
              <a:gd name="connsiteY1" fmla="*/ 0 h 214819"/>
              <a:gd name="connsiteX2" fmla="*/ 10291 w 10298"/>
              <a:gd name="connsiteY2" fmla="*/ 214819 h 214819"/>
              <a:gd name="connsiteX0" fmla="*/ 0 w 10356"/>
              <a:gd name="connsiteY0" fmla="*/ 217782 h 217782"/>
              <a:gd name="connsiteX1" fmla="*/ 5640 w 10356"/>
              <a:gd name="connsiteY1" fmla="*/ 0 h 217782"/>
              <a:gd name="connsiteX2" fmla="*/ 10349 w 10356"/>
              <a:gd name="connsiteY2" fmla="*/ 214819 h 217782"/>
              <a:gd name="connsiteX0" fmla="*/ 0 w 10356"/>
              <a:gd name="connsiteY0" fmla="*/ 217782 h 217782"/>
              <a:gd name="connsiteX1" fmla="*/ 5640 w 10356"/>
              <a:gd name="connsiteY1" fmla="*/ 0 h 217782"/>
              <a:gd name="connsiteX2" fmla="*/ 10349 w 10356"/>
              <a:gd name="connsiteY2" fmla="*/ 214819 h 217782"/>
              <a:gd name="connsiteX0" fmla="*/ 0 w 10384"/>
              <a:gd name="connsiteY0" fmla="*/ 217782 h 217782"/>
              <a:gd name="connsiteX1" fmla="*/ 5640 w 10384"/>
              <a:gd name="connsiteY1" fmla="*/ 0 h 217782"/>
              <a:gd name="connsiteX2" fmla="*/ 10349 w 10384"/>
              <a:gd name="connsiteY2" fmla="*/ 214819 h 217782"/>
              <a:gd name="connsiteX0" fmla="*/ 0 w 10349"/>
              <a:gd name="connsiteY0" fmla="*/ 217782 h 217782"/>
              <a:gd name="connsiteX1" fmla="*/ 5640 w 10349"/>
              <a:gd name="connsiteY1" fmla="*/ 0 h 217782"/>
              <a:gd name="connsiteX2" fmla="*/ 10349 w 10349"/>
              <a:gd name="connsiteY2" fmla="*/ 214819 h 217782"/>
              <a:gd name="connsiteX0" fmla="*/ 0 w 10349"/>
              <a:gd name="connsiteY0" fmla="*/ 217782 h 217782"/>
              <a:gd name="connsiteX1" fmla="*/ 5640 w 10349"/>
              <a:gd name="connsiteY1" fmla="*/ 0 h 217782"/>
              <a:gd name="connsiteX2" fmla="*/ 10349 w 10349"/>
              <a:gd name="connsiteY2" fmla="*/ 214819 h 217782"/>
              <a:gd name="connsiteX0" fmla="*/ 0 w 14419"/>
              <a:gd name="connsiteY0" fmla="*/ 371859 h 371859"/>
              <a:gd name="connsiteX1" fmla="*/ 9710 w 14419"/>
              <a:gd name="connsiteY1" fmla="*/ 0 h 371859"/>
              <a:gd name="connsiteX2" fmla="*/ 14419 w 14419"/>
              <a:gd name="connsiteY2" fmla="*/ 214819 h 371859"/>
              <a:gd name="connsiteX0" fmla="*/ 0 w 17268"/>
              <a:gd name="connsiteY0" fmla="*/ 371859 h 373341"/>
              <a:gd name="connsiteX1" fmla="*/ 9710 w 17268"/>
              <a:gd name="connsiteY1" fmla="*/ 0 h 373341"/>
              <a:gd name="connsiteX2" fmla="*/ 17268 w 17268"/>
              <a:gd name="connsiteY2" fmla="*/ 373341 h 37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68" h="373341">
                <a:moveTo>
                  <a:pt x="0" y="371859"/>
                </a:moveTo>
                <a:cubicBezTo>
                  <a:pt x="159" y="371859"/>
                  <a:pt x="5350" y="-378"/>
                  <a:pt x="9710" y="0"/>
                </a:cubicBezTo>
                <a:cubicBezTo>
                  <a:pt x="14187" y="2585"/>
                  <a:pt x="17268" y="373341"/>
                  <a:pt x="17268" y="373341"/>
                </a:cubicBez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6581F847-0E96-4F9B-BD38-E3C08A5A88CA}"/>
              </a:ext>
            </a:extLst>
          </p:cNvPr>
          <p:cNvSpPr/>
          <p:nvPr/>
        </p:nvSpPr>
        <p:spPr>
          <a:xfrm>
            <a:off x="9811526" y="4633911"/>
            <a:ext cx="612634" cy="6006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dirty="0"/>
              <a:t>W*</a:t>
            </a:r>
            <a:endParaRPr lang="en-US" sz="2400" dirty="0"/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75519AC3-F560-4935-97AD-4B625DC623D6}"/>
              </a:ext>
            </a:extLst>
          </p:cNvPr>
          <p:cNvCxnSpPr>
            <a:cxnSpLocks/>
            <a:stCxn id="28" idx="0"/>
            <a:endCxn id="25" idx="1"/>
          </p:cNvCxnSpPr>
          <p:nvPr/>
        </p:nvCxnSpPr>
        <p:spPr>
          <a:xfrm flipH="1" flipV="1">
            <a:off x="10114667" y="4290744"/>
            <a:ext cx="3176" cy="343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E715109F-6751-4B73-A2FD-5635BA4F39A5}"/>
              </a:ext>
            </a:extLst>
          </p:cNvPr>
          <p:cNvCxnSpPr>
            <a:cxnSpLocks/>
          </p:cNvCxnSpPr>
          <p:nvPr/>
        </p:nvCxnSpPr>
        <p:spPr>
          <a:xfrm flipH="1">
            <a:off x="9753601" y="4290743"/>
            <a:ext cx="82183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AACC7DD0-2ECD-4D20-9C39-0BC1D026DDCA}"/>
                  </a:ext>
                </a:extLst>
              </p:cNvPr>
              <p:cNvSpPr txBox="1"/>
              <p:nvPr/>
            </p:nvSpPr>
            <p:spPr>
              <a:xfrm>
                <a:off x="11556365" y="4495411"/>
                <a:ext cx="3727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AACC7DD0-2ECD-4D20-9C39-0BC1D026D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365" y="4495411"/>
                <a:ext cx="372730" cy="369332"/>
              </a:xfrm>
              <a:prstGeom prst="rect">
                <a:avLst/>
              </a:prstGeom>
              <a:blipFill>
                <a:blip r:embed="rId3"/>
                <a:stretch>
                  <a:fillRect l="-19672" r="-14754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Vermenigvuldigingsteken 8">
            <a:extLst>
              <a:ext uri="{FF2B5EF4-FFF2-40B4-BE49-F238E27FC236}">
                <a16:creationId xmlns:a16="http://schemas.microsoft.com/office/drawing/2014/main" id="{A10650DE-D96C-4F9C-92E7-95E51CDABE8E}"/>
              </a:ext>
            </a:extLst>
          </p:cNvPr>
          <p:cNvSpPr/>
          <p:nvPr/>
        </p:nvSpPr>
        <p:spPr>
          <a:xfrm>
            <a:off x="4270304" y="1781556"/>
            <a:ext cx="767645" cy="80376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Tijdelijke aanduiding voor voettekst 3">
            <a:extLst>
              <a:ext uri="{FF2B5EF4-FFF2-40B4-BE49-F238E27FC236}">
                <a16:creationId xmlns:a16="http://schemas.microsoft.com/office/drawing/2014/main" id="{074E3699-43EA-4CC3-A15F-0C521B3C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492875"/>
            <a:ext cx="11228387" cy="365125"/>
          </a:xfrm>
        </p:spPr>
        <p:txBody>
          <a:bodyPr/>
          <a:lstStyle/>
          <a:p>
            <a:r>
              <a:rPr lang="en-US" i="1" dirty="0"/>
              <a:t>Towards the limit of network quantization – Choi et al.</a:t>
            </a:r>
          </a:p>
          <a:p>
            <a:r>
              <a:rPr lang="en-US" i="1" dirty="0"/>
              <a:t>HAWQ-V2: Hessian Aware trace-Weighted Quantization of Neural Networks – Dong et al.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06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 uiExpand="1" animBg="1"/>
      <p:bldP spid="2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96D26-3A6B-41F7-9C81-3ACC09DD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0229436" cy="759587"/>
          </a:xfrm>
        </p:spPr>
        <p:txBody>
          <a:bodyPr>
            <a:normAutofit fontScale="90000"/>
          </a:bodyPr>
          <a:lstStyle/>
          <a:p>
            <a:r>
              <a:rPr lang="nl-NL" dirty="0"/>
              <a:t>Second </a:t>
            </a:r>
            <a:r>
              <a:rPr lang="nl-NL" dirty="0" err="1"/>
              <a:t>derivative</a:t>
            </a:r>
            <a:r>
              <a:rPr lang="nl-NL" dirty="0"/>
              <a:t> as </a:t>
            </a:r>
            <a:r>
              <a:rPr lang="nl-NL" dirty="0" err="1"/>
              <a:t>quantization</a:t>
            </a:r>
            <a:r>
              <a:rPr lang="nl-NL" dirty="0"/>
              <a:t> </a:t>
            </a:r>
            <a:r>
              <a:rPr lang="nl-NL" dirty="0" err="1"/>
              <a:t>heuristic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414F35-A7B8-48D7-BD8C-351F932E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jdelijke aanduiding voor inhoud 8">
                <a:extLst>
                  <a:ext uri="{FF2B5EF4-FFF2-40B4-BE49-F238E27FC236}">
                    <a16:creationId xmlns:a16="http://schemas.microsoft.com/office/drawing/2014/main" id="{9858D4A5-42BB-430E-938D-55857EC9DE6C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sz="2000" dirty="0"/>
                  <a:t>In 1D calculus, our heuristic was simple.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nl-NL" sz="200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00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l-NL" sz="200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sSup>
                        <m:sSup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nl-NL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What about our many-dimensional network?</a:t>
                </a:r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nl-NL" sz="200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nl-NL" sz="200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nl-NL" sz="200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nl-NL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2000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nl-NL" sz="20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nl-NL" sz="200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nl-NL" sz="200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nl-NL" sz="200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nl-NL" sz="20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nl-NL" sz="200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nl-NL" sz="200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nl-NL" sz="200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nl-NL" sz="200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nl-NL" sz="200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nl-NL" sz="2000" dirty="0"/>
              </a:p>
              <a:p>
                <a:endParaRPr lang="nl-NL" sz="2000" dirty="0"/>
              </a:p>
              <a:p>
                <a:r>
                  <a:rPr lang="en-US" sz="2000" dirty="0"/>
                  <a:t>The Hessian matrix is a square matrix of second-order partial derivatives of a scalar-valued function. It describes the local curvature of a function of many variables.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How to compute and analyze the Hessian?</a:t>
                </a:r>
              </a:p>
            </p:txBody>
          </p:sp>
        </mc:Choice>
        <mc:Fallback xmlns="">
          <p:sp>
            <p:nvSpPr>
              <p:cNvPr id="9" name="Tijdelijke aanduiding voor inhoud 8">
                <a:extLst>
                  <a:ext uri="{FF2B5EF4-FFF2-40B4-BE49-F238E27FC236}">
                    <a16:creationId xmlns:a16="http://schemas.microsoft.com/office/drawing/2014/main" id="{9858D4A5-42BB-430E-938D-55857EC9DE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866" t="-1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57A1C55B-05D0-4BEA-915C-63B35D74FA8D}"/>
                  </a:ext>
                </a:extLst>
              </p:cNvPr>
              <p:cNvSpPr txBox="1"/>
              <p:nvPr/>
            </p:nvSpPr>
            <p:spPr>
              <a:xfrm>
                <a:off x="7764699" y="1955027"/>
                <a:ext cx="4431085" cy="2398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57A1C55B-05D0-4BEA-915C-63B35D74F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699" y="1955027"/>
                <a:ext cx="4431085" cy="23986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Vermenigvuldigingsteken 10">
            <a:extLst>
              <a:ext uri="{FF2B5EF4-FFF2-40B4-BE49-F238E27FC236}">
                <a16:creationId xmlns:a16="http://schemas.microsoft.com/office/drawing/2014/main" id="{DB0DB929-875C-4768-A498-728282316A12}"/>
              </a:ext>
            </a:extLst>
          </p:cNvPr>
          <p:cNvSpPr/>
          <p:nvPr/>
        </p:nvSpPr>
        <p:spPr>
          <a:xfrm>
            <a:off x="1809315" y="2460122"/>
            <a:ext cx="767645" cy="80376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ijdelijke aanduiding voor voettekst 3">
            <a:extLst>
              <a:ext uri="{FF2B5EF4-FFF2-40B4-BE49-F238E27FC236}">
                <a16:creationId xmlns:a16="http://schemas.microsoft.com/office/drawing/2014/main" id="{7CBB3363-0E8F-4323-B6C2-6AB234E4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492875"/>
            <a:ext cx="11228387" cy="365125"/>
          </a:xfrm>
        </p:spPr>
        <p:txBody>
          <a:bodyPr/>
          <a:lstStyle/>
          <a:p>
            <a:r>
              <a:rPr lang="en-US" i="1" dirty="0"/>
              <a:t>Towards the limit of network quantization – Choi et al.</a:t>
            </a:r>
          </a:p>
          <a:p>
            <a:r>
              <a:rPr lang="en-US" i="1" dirty="0"/>
              <a:t>HAWQ-V2: Hessian Aware trace-Weighted Quantization of Neural Networks – Dong et al.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4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96D26-3A6B-41F7-9C81-3ACC09DD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7742656" cy="759587"/>
          </a:xfrm>
        </p:spPr>
        <p:txBody>
          <a:bodyPr/>
          <a:lstStyle/>
          <a:p>
            <a:r>
              <a:rPr lang="en-US" dirty="0"/>
              <a:t>Computing the Hessian</a:t>
            </a: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08F32902-E12A-4CE9-8A76-0E12D93B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328" y="6492875"/>
            <a:ext cx="11228832" cy="365125"/>
          </a:xfrm>
        </p:spPr>
        <p:txBody>
          <a:bodyPr/>
          <a:lstStyle/>
          <a:p>
            <a:r>
              <a:rPr lang="en-US" i="1" dirty="0"/>
              <a:t>Towards the limit of network quantization – Choi et al.</a:t>
            </a:r>
          </a:p>
          <a:p>
            <a:r>
              <a:rPr lang="en-US" i="1" dirty="0"/>
              <a:t>HAWQ-V2: Hessian Aware trace-Weighted Quantization of Neural Networks – Dong et al.</a:t>
            </a:r>
            <a:endParaRPr lang="en-GB" i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414F35-A7B8-48D7-BD8C-351F932E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B7CEC10D-CD46-426F-915E-6C78530279C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9858D4A5-42BB-430E-938D-55857EC9DE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328" y="1308862"/>
            <a:ext cx="7742656" cy="4999863"/>
          </a:xfrm>
        </p:spPr>
        <p:txBody>
          <a:bodyPr/>
          <a:lstStyle/>
          <a:p>
            <a:r>
              <a:rPr lang="en-US" sz="2400" dirty="0"/>
              <a:t>Computing the Hessian (n by n matrix) is quite intensive and not feasible for networks with many parameters.</a:t>
            </a:r>
          </a:p>
          <a:p>
            <a:endParaRPr lang="en-US" sz="2400" dirty="0"/>
          </a:p>
          <a:p>
            <a:r>
              <a:rPr lang="en-US" sz="2400" dirty="0"/>
              <a:t>For simplicity we ignore the off-diagonal elements, then our Hessian is a diagonal matrix. This implies its eigenvalues are on the diagonal.</a:t>
            </a:r>
          </a:p>
          <a:p>
            <a:endParaRPr lang="en-US" sz="2400" dirty="0"/>
          </a:p>
          <a:p>
            <a:r>
              <a:rPr lang="en-US" sz="2400" dirty="0"/>
              <a:t>To calculate the diagonal, we now have two options: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Directly calculate the 2nd derivatives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Using </a:t>
            </a:r>
            <a:r>
              <a:rPr lang="en-US" sz="2400" dirty="0" err="1"/>
              <a:t>RandNLA</a:t>
            </a:r>
            <a:r>
              <a:rPr lang="en-US" sz="2400" dirty="0"/>
              <a:t> we can find the trace of the matrix (sum of the diagonal elements)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65B1FCD1-7D2C-46F0-B9F6-5E32E50B97CE}"/>
                  </a:ext>
                </a:extLst>
              </p:cNvPr>
              <p:cNvSpPr txBox="1"/>
              <p:nvPr/>
            </p:nvSpPr>
            <p:spPr>
              <a:xfrm>
                <a:off x="8646831" y="3910055"/>
                <a:ext cx="3155929" cy="2398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65B1FCD1-7D2C-46F0-B9F6-5E32E50B9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831" y="3910055"/>
                <a:ext cx="3155929" cy="23986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53C549F6-58A1-475F-952E-57FF66409699}"/>
                  </a:ext>
                </a:extLst>
              </p:cNvPr>
              <p:cNvSpPr txBox="1"/>
              <p:nvPr/>
            </p:nvSpPr>
            <p:spPr>
              <a:xfrm>
                <a:off x="7802799" y="1030330"/>
                <a:ext cx="4431085" cy="2398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NL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53C549F6-58A1-475F-952E-57FF66409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799" y="1030330"/>
                <a:ext cx="4431085" cy="23986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98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96D26-3A6B-41F7-9C81-3ACC09DD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7" y="365125"/>
            <a:ext cx="10725437" cy="759587"/>
          </a:xfrm>
        </p:spPr>
        <p:txBody>
          <a:bodyPr>
            <a:normAutofit/>
          </a:bodyPr>
          <a:lstStyle/>
          <a:p>
            <a:r>
              <a:rPr lang="nl-NL" dirty="0"/>
              <a:t>Second </a:t>
            </a:r>
            <a:r>
              <a:rPr lang="nl-NL" dirty="0" err="1"/>
              <a:t>derivative</a:t>
            </a:r>
            <a:r>
              <a:rPr lang="nl-NL" dirty="0"/>
              <a:t> as </a:t>
            </a:r>
            <a:r>
              <a:rPr lang="nl-NL" dirty="0" err="1"/>
              <a:t>quantization</a:t>
            </a:r>
            <a:r>
              <a:rPr lang="nl-NL" dirty="0"/>
              <a:t> </a:t>
            </a:r>
            <a:r>
              <a:rPr lang="nl-NL" dirty="0" err="1"/>
              <a:t>heuristic</a:t>
            </a:r>
            <a:endParaRPr lang="en-US" dirty="0"/>
          </a:p>
        </p:txBody>
      </p:sp>
      <p:sp>
        <p:nvSpPr>
          <p:cNvPr id="16" name="Tijdelijke aanduiding voor voettekst 3">
            <a:extLst>
              <a:ext uri="{FF2B5EF4-FFF2-40B4-BE49-F238E27FC236}">
                <a16:creationId xmlns:a16="http://schemas.microsoft.com/office/drawing/2014/main" id="{42C6E312-4A72-456C-B23A-0E124DED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Towards the limit of network quantization – Choi et al.</a:t>
            </a:r>
          </a:p>
          <a:p>
            <a:r>
              <a:rPr lang="en-US" i="1" dirty="0"/>
              <a:t>HAWQ-V2: Hessian Aware trace-Weighted Quantization of Neural Networks – Dong et al.</a:t>
            </a:r>
            <a:endParaRPr lang="en-GB" i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414F35-A7B8-48D7-BD8C-351F932E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7CBDD07B-41FC-45D3-AF3E-85628E8E5EB3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sz="2400" dirty="0"/>
                  <a:t>Using the Taylor expansion of the loss function and an approximated Hessian: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nl-NL" sz="240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nl-NL" sz="240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smtClean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nl-NL" sz="240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nl-NL" sz="240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nl-NL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240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nl-NL" sz="2400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nl-NL" sz="240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/>
              </a:p>
              <a:p>
                <a:endParaRPr lang="nl-NL" sz="2400" dirty="0"/>
              </a:p>
              <a:p>
                <a:r>
                  <a:rPr lang="nl-NL" sz="2400" dirty="0"/>
                  <a:t>We </a:t>
                </a:r>
                <a:r>
                  <a:rPr lang="nl-NL" sz="2400" dirty="0" err="1"/>
                  <a:t>can</a:t>
                </a:r>
                <a:r>
                  <a:rPr lang="nl-NL" sz="2400" dirty="0"/>
                  <a:t> </a:t>
                </a:r>
                <a:r>
                  <a:rPr lang="nl-NL" sz="2400" dirty="0" err="1"/>
                  <a:t>directly</a:t>
                </a:r>
                <a:r>
                  <a:rPr lang="nl-NL" sz="2400" dirty="0"/>
                  <a:t> </a:t>
                </a:r>
                <a:r>
                  <a:rPr lang="nl-NL" sz="2400" dirty="0" err="1"/>
                  <a:t>calculate</a:t>
                </a:r>
                <a:r>
                  <a:rPr lang="nl-NL" sz="2400" dirty="0"/>
                  <a:t> </a:t>
                </a:r>
                <a:r>
                  <a:rPr lang="nl-NL" sz="2400" dirty="0" err="1"/>
                  <a:t>the</a:t>
                </a:r>
                <a:r>
                  <a:rPr lang="nl-NL" sz="2400" dirty="0"/>
                  <a:t> </a:t>
                </a:r>
                <a:r>
                  <a:rPr lang="nl-NL" sz="2400" dirty="0" err="1"/>
                  <a:t>effects</a:t>
                </a:r>
                <a:r>
                  <a:rPr lang="nl-NL" sz="2400" dirty="0"/>
                  <a:t> of </a:t>
                </a:r>
                <a:r>
                  <a:rPr lang="nl-NL" sz="2400" dirty="0" err="1"/>
                  <a:t>selecting</a:t>
                </a:r>
                <a:r>
                  <a:rPr lang="nl-NL" sz="2400" dirty="0"/>
                  <a:t> a </a:t>
                </a:r>
                <a:r>
                  <a:rPr lang="nl-NL" sz="2400" dirty="0" err="1"/>
                  <a:t>certain</a:t>
                </a:r>
                <a:r>
                  <a:rPr lang="nl-NL" sz="2400" dirty="0"/>
                  <a:t> </a:t>
                </a:r>
                <a:r>
                  <a:rPr lang="nl-NL" sz="2400" dirty="0" err="1"/>
                  <a:t>quantization</a:t>
                </a:r>
                <a:r>
                  <a:rPr lang="nl-NL" sz="2400" dirty="0"/>
                  <a:t> bit </a:t>
                </a:r>
                <a:r>
                  <a:rPr lang="nl-NL" sz="2400" dirty="0" err="1"/>
                  <a:t>width</a:t>
                </a:r>
                <a:r>
                  <a:rPr lang="nl-NL" sz="2400" dirty="0"/>
                  <a:t> </a:t>
                </a:r>
                <a:r>
                  <a:rPr lang="nl-NL" sz="2400" dirty="0" err="1"/>
                  <a:t>for</a:t>
                </a:r>
                <a:r>
                  <a:rPr lang="nl-NL" sz="2400" dirty="0"/>
                  <a:t> </a:t>
                </a:r>
                <a:r>
                  <a:rPr lang="nl-NL" sz="2400" dirty="0" err="1"/>
                  <a:t>weights</a:t>
                </a:r>
                <a:r>
                  <a:rPr lang="nl-NL" sz="2400" dirty="0"/>
                  <a:t> </a:t>
                </a:r>
                <a:r>
                  <a:rPr lang="nl-NL" sz="2400" dirty="0" err="1"/>
                  <a:t>and</a:t>
                </a:r>
                <a:r>
                  <a:rPr lang="nl-NL" sz="2400" dirty="0"/>
                  <a:t> </a:t>
                </a:r>
                <a:r>
                  <a:rPr lang="nl-NL" sz="2400" dirty="0" err="1"/>
                  <a:t>therefore</a:t>
                </a:r>
                <a:r>
                  <a:rPr lang="nl-NL" sz="2400" dirty="0"/>
                  <a:t> </a:t>
                </a:r>
                <a:r>
                  <a:rPr lang="nl-NL" sz="2400" dirty="0" err="1"/>
                  <a:t>try</a:t>
                </a:r>
                <a:r>
                  <a:rPr lang="nl-NL" sz="2400" dirty="0"/>
                  <a:t> </a:t>
                </a:r>
                <a:r>
                  <a:rPr lang="nl-NL" sz="2400" dirty="0" err="1"/>
                  <a:t>many</a:t>
                </a:r>
                <a:r>
                  <a:rPr lang="nl-NL" sz="2400" dirty="0"/>
                  <a:t> </a:t>
                </a:r>
                <a:r>
                  <a:rPr lang="nl-NL" sz="2400" dirty="0" err="1"/>
                  <a:t>possible</a:t>
                </a:r>
                <a:r>
                  <a:rPr lang="nl-NL" sz="2400" dirty="0"/>
                  <a:t> </a:t>
                </a:r>
                <a:r>
                  <a:rPr lang="nl-NL" sz="2400" dirty="0" err="1"/>
                  <a:t>solutions</a:t>
                </a:r>
                <a:r>
                  <a:rPr lang="nl-NL" sz="2400" dirty="0"/>
                  <a:t> </a:t>
                </a:r>
                <a:r>
                  <a:rPr lang="nl-NL" sz="2400" dirty="0" err="1"/>
                  <a:t>quickly</a:t>
                </a:r>
                <a:r>
                  <a:rPr lang="nl-NL" sz="2400" dirty="0"/>
                  <a:t>.</a:t>
                </a:r>
              </a:p>
              <a:p>
                <a:endParaRPr lang="nl-NL" sz="2400" dirty="0"/>
              </a:p>
              <a:p>
                <a:r>
                  <a:rPr lang="nl-NL" sz="2400" dirty="0" err="1"/>
                  <a:t>Note</a:t>
                </a:r>
                <a:r>
                  <a:rPr lang="nl-NL" sz="2400" dirty="0"/>
                  <a:t> </a:t>
                </a:r>
                <a:r>
                  <a:rPr lang="nl-NL" sz="2400" dirty="0" err="1"/>
                  <a:t>that</a:t>
                </a:r>
                <a:r>
                  <a:rPr lang="nl-NL" sz="2400" dirty="0"/>
                  <a:t> </a:t>
                </a:r>
                <a:r>
                  <a:rPr lang="nl-NL" sz="2400" dirty="0" err="1"/>
                  <a:t>this</a:t>
                </a:r>
                <a:r>
                  <a:rPr lang="nl-NL" sz="2400" dirty="0"/>
                  <a:t> approach is </a:t>
                </a:r>
                <a:r>
                  <a:rPr lang="nl-NL" sz="2400" dirty="0" err="1"/>
                  <a:t>also</a:t>
                </a:r>
                <a:r>
                  <a:rPr lang="nl-NL" sz="2400" dirty="0"/>
                  <a:t> </a:t>
                </a:r>
                <a:r>
                  <a:rPr lang="nl-NL" sz="2400" dirty="0" err="1"/>
                  <a:t>valid</a:t>
                </a:r>
                <a:r>
                  <a:rPr lang="nl-NL" sz="2400" dirty="0"/>
                  <a:t> </a:t>
                </a:r>
                <a:r>
                  <a:rPr lang="nl-NL" sz="2400" dirty="0" err="1"/>
                  <a:t>for</a:t>
                </a:r>
                <a:r>
                  <a:rPr lang="nl-NL" sz="2400" dirty="0"/>
                  <a:t> </a:t>
                </a:r>
                <a:r>
                  <a:rPr lang="nl-NL" sz="2400" dirty="0" err="1"/>
                  <a:t>activations</a:t>
                </a:r>
                <a:r>
                  <a:rPr lang="nl-NL" sz="2400" dirty="0"/>
                  <a:t>.</a:t>
                </a:r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7CBDD07B-41FC-45D3-AF3E-85628E8E5E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260" t="-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2E207FE8-BDC2-45F2-A892-AD005216F47B}"/>
              </a:ext>
            </a:extLst>
          </p:cNvPr>
          <p:cNvSpPr/>
          <p:nvPr/>
        </p:nvSpPr>
        <p:spPr>
          <a:xfrm>
            <a:off x="8289361" y="3242168"/>
            <a:ext cx="3675663" cy="1048576"/>
          </a:xfrm>
          <a:custGeom>
            <a:avLst/>
            <a:gdLst>
              <a:gd name="connsiteX0" fmla="*/ 0 w 162560"/>
              <a:gd name="connsiteY0" fmla="*/ 0 h 0"/>
              <a:gd name="connsiteX1" fmla="*/ 162560 w 162560"/>
              <a:gd name="connsiteY1" fmla="*/ 0 h 0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5705"/>
              <a:gd name="connsiteX1" fmla="*/ 3514 w 10000"/>
              <a:gd name="connsiteY1" fmla="*/ 144999 h 145705"/>
              <a:gd name="connsiteX2" fmla="*/ 10000 w 10000"/>
              <a:gd name="connsiteY2" fmla="*/ 0 h 145705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5062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5062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5062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6427"/>
              <a:gd name="connsiteX1" fmla="*/ 2264 w 10000"/>
              <a:gd name="connsiteY1" fmla="*/ 31250 h 146427"/>
              <a:gd name="connsiteX2" fmla="*/ 5062 w 10000"/>
              <a:gd name="connsiteY2" fmla="*/ 144999 h 146427"/>
              <a:gd name="connsiteX3" fmla="*/ 10000 w 10000"/>
              <a:gd name="connsiteY3" fmla="*/ 0 h 146427"/>
              <a:gd name="connsiteX0" fmla="*/ 0 w 10000"/>
              <a:gd name="connsiteY0" fmla="*/ 0 h 146455"/>
              <a:gd name="connsiteX1" fmla="*/ 2264 w 10000"/>
              <a:gd name="connsiteY1" fmla="*/ 31250 h 146455"/>
              <a:gd name="connsiteX2" fmla="*/ 5062 w 10000"/>
              <a:gd name="connsiteY2" fmla="*/ 144999 h 146455"/>
              <a:gd name="connsiteX3" fmla="*/ 7104 w 10000"/>
              <a:gd name="connsiteY3" fmla="*/ 18750 h 146455"/>
              <a:gd name="connsiteX4" fmla="*/ 10000 w 10000"/>
              <a:gd name="connsiteY4" fmla="*/ 0 h 146455"/>
              <a:gd name="connsiteX0" fmla="*/ 0 w 10000"/>
              <a:gd name="connsiteY0" fmla="*/ 0 h 146455"/>
              <a:gd name="connsiteX1" fmla="*/ 2264 w 10000"/>
              <a:gd name="connsiteY1" fmla="*/ 31250 h 146455"/>
              <a:gd name="connsiteX2" fmla="*/ 5062 w 10000"/>
              <a:gd name="connsiteY2" fmla="*/ 144999 h 146455"/>
              <a:gd name="connsiteX3" fmla="*/ 7104 w 10000"/>
              <a:gd name="connsiteY3" fmla="*/ 18750 h 146455"/>
              <a:gd name="connsiteX4" fmla="*/ 10000 w 10000"/>
              <a:gd name="connsiteY4" fmla="*/ 0 h 146455"/>
              <a:gd name="connsiteX0" fmla="*/ 0 w 10000"/>
              <a:gd name="connsiteY0" fmla="*/ 0 h 145133"/>
              <a:gd name="connsiteX1" fmla="*/ 2264 w 10000"/>
              <a:gd name="connsiteY1" fmla="*/ 31250 h 145133"/>
              <a:gd name="connsiteX2" fmla="*/ 5062 w 10000"/>
              <a:gd name="connsiteY2" fmla="*/ 144999 h 145133"/>
              <a:gd name="connsiteX3" fmla="*/ 7104 w 10000"/>
              <a:gd name="connsiteY3" fmla="*/ 18750 h 145133"/>
              <a:gd name="connsiteX4" fmla="*/ 10000 w 10000"/>
              <a:gd name="connsiteY4" fmla="*/ 0 h 14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5133">
                <a:moveTo>
                  <a:pt x="0" y="0"/>
                </a:moveTo>
                <a:cubicBezTo>
                  <a:pt x="258" y="14792"/>
                  <a:pt x="1420" y="7084"/>
                  <a:pt x="2264" y="31250"/>
                </a:cubicBezTo>
                <a:cubicBezTo>
                  <a:pt x="3108" y="55416"/>
                  <a:pt x="3845" y="149166"/>
                  <a:pt x="5062" y="144999"/>
                </a:cubicBezTo>
                <a:cubicBezTo>
                  <a:pt x="6401" y="143332"/>
                  <a:pt x="6281" y="42916"/>
                  <a:pt x="7104" y="18750"/>
                </a:cubicBezTo>
                <a:cubicBezTo>
                  <a:pt x="7927" y="-5416"/>
                  <a:pt x="9558" y="21042"/>
                  <a:pt x="10000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97E4A27D-D509-4D5F-AAB1-0A56C4A29305}"/>
              </a:ext>
            </a:extLst>
          </p:cNvPr>
          <p:cNvCxnSpPr>
            <a:cxnSpLocks/>
          </p:cNvCxnSpPr>
          <p:nvPr/>
        </p:nvCxnSpPr>
        <p:spPr>
          <a:xfrm>
            <a:off x="8200249" y="4462327"/>
            <a:ext cx="38743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67C15E4D-4DF8-46F8-B98C-8D6A38B8BE2F}"/>
              </a:ext>
            </a:extLst>
          </p:cNvPr>
          <p:cNvCxnSpPr>
            <a:cxnSpLocks/>
          </p:cNvCxnSpPr>
          <p:nvPr/>
        </p:nvCxnSpPr>
        <p:spPr>
          <a:xfrm flipH="1" flipV="1">
            <a:off x="8200250" y="1372731"/>
            <a:ext cx="7857" cy="3089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8ACE558E-D1E6-4A46-AFA3-0D8BC6428D61}"/>
              </a:ext>
            </a:extLst>
          </p:cNvPr>
          <p:cNvSpPr txBox="1"/>
          <p:nvPr/>
        </p:nvSpPr>
        <p:spPr>
          <a:xfrm rot="16200000">
            <a:off x="7649622" y="1633549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Loss</a:t>
            </a:r>
            <a:endParaRPr lang="en-US" sz="2400" dirty="0"/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F9542F42-BDB8-4C03-B1A9-88058E9F88F1}"/>
              </a:ext>
            </a:extLst>
          </p:cNvPr>
          <p:cNvSpPr/>
          <p:nvPr/>
        </p:nvSpPr>
        <p:spPr>
          <a:xfrm flipV="1">
            <a:off x="8606364" y="2014905"/>
            <a:ext cx="2682325" cy="2275839"/>
          </a:xfrm>
          <a:custGeom>
            <a:avLst/>
            <a:gdLst>
              <a:gd name="connsiteX0" fmla="*/ 0 w 81280"/>
              <a:gd name="connsiteY0" fmla="*/ 0 h 0"/>
              <a:gd name="connsiteX1" fmla="*/ 81280 w 81280"/>
              <a:gd name="connsiteY1" fmla="*/ 0 h 0"/>
              <a:gd name="connsiteX0" fmla="*/ 0 w 10000"/>
              <a:gd name="connsiteY0" fmla="*/ 214826 h 214826"/>
              <a:gd name="connsiteX1" fmla="*/ 5291 w 10000"/>
              <a:gd name="connsiteY1" fmla="*/ 7 h 214826"/>
              <a:gd name="connsiteX2" fmla="*/ 10000 w 10000"/>
              <a:gd name="connsiteY2" fmla="*/ 214826 h 214826"/>
              <a:gd name="connsiteX0" fmla="*/ 0 w 10000"/>
              <a:gd name="connsiteY0" fmla="*/ 214826 h 214826"/>
              <a:gd name="connsiteX1" fmla="*/ 5291 w 10000"/>
              <a:gd name="connsiteY1" fmla="*/ 7 h 214826"/>
              <a:gd name="connsiteX2" fmla="*/ 10000 w 10000"/>
              <a:gd name="connsiteY2" fmla="*/ 214826 h 214826"/>
              <a:gd name="connsiteX0" fmla="*/ 0 w 10000"/>
              <a:gd name="connsiteY0" fmla="*/ 214819 h 214819"/>
              <a:gd name="connsiteX1" fmla="*/ 5291 w 10000"/>
              <a:gd name="connsiteY1" fmla="*/ 0 h 214819"/>
              <a:gd name="connsiteX2" fmla="*/ 10000 w 10000"/>
              <a:gd name="connsiteY2" fmla="*/ 214819 h 214819"/>
              <a:gd name="connsiteX0" fmla="*/ 0 w 10000"/>
              <a:gd name="connsiteY0" fmla="*/ 214819 h 214819"/>
              <a:gd name="connsiteX1" fmla="*/ 5291 w 10000"/>
              <a:gd name="connsiteY1" fmla="*/ 0 h 214819"/>
              <a:gd name="connsiteX2" fmla="*/ 10000 w 10000"/>
              <a:gd name="connsiteY2" fmla="*/ 214819 h 214819"/>
              <a:gd name="connsiteX0" fmla="*/ 0 w 10005"/>
              <a:gd name="connsiteY0" fmla="*/ 214819 h 214819"/>
              <a:gd name="connsiteX1" fmla="*/ 5291 w 10005"/>
              <a:gd name="connsiteY1" fmla="*/ 0 h 214819"/>
              <a:gd name="connsiteX2" fmla="*/ 10000 w 10005"/>
              <a:gd name="connsiteY2" fmla="*/ 214819 h 214819"/>
              <a:gd name="connsiteX0" fmla="*/ 0 w 10005"/>
              <a:gd name="connsiteY0" fmla="*/ 214819 h 215677"/>
              <a:gd name="connsiteX1" fmla="*/ 5291 w 10005"/>
              <a:gd name="connsiteY1" fmla="*/ 0 h 215677"/>
              <a:gd name="connsiteX2" fmla="*/ 10000 w 10005"/>
              <a:gd name="connsiteY2" fmla="*/ 214819 h 215677"/>
              <a:gd name="connsiteX0" fmla="*/ 0 w 11633"/>
              <a:gd name="connsiteY0" fmla="*/ 214819 h 215677"/>
              <a:gd name="connsiteX1" fmla="*/ 6919 w 11633"/>
              <a:gd name="connsiteY1" fmla="*/ 0 h 215677"/>
              <a:gd name="connsiteX2" fmla="*/ 11628 w 11633"/>
              <a:gd name="connsiteY2" fmla="*/ 214819 h 215677"/>
              <a:gd name="connsiteX0" fmla="*/ 0 w 11633"/>
              <a:gd name="connsiteY0" fmla="*/ 214819 h 214850"/>
              <a:gd name="connsiteX1" fmla="*/ 6919 w 11633"/>
              <a:gd name="connsiteY1" fmla="*/ 0 h 214850"/>
              <a:gd name="connsiteX2" fmla="*/ 11628 w 11633"/>
              <a:gd name="connsiteY2" fmla="*/ 214819 h 214850"/>
              <a:gd name="connsiteX0" fmla="*/ 0 w 11633"/>
              <a:gd name="connsiteY0" fmla="*/ 214819 h 214819"/>
              <a:gd name="connsiteX1" fmla="*/ 6919 w 11633"/>
              <a:gd name="connsiteY1" fmla="*/ 0 h 214819"/>
              <a:gd name="connsiteX2" fmla="*/ 11628 w 11633"/>
              <a:gd name="connsiteY2" fmla="*/ 214819 h 214819"/>
              <a:gd name="connsiteX0" fmla="*/ 0 w 11633"/>
              <a:gd name="connsiteY0" fmla="*/ 214819 h 214819"/>
              <a:gd name="connsiteX1" fmla="*/ 6919 w 11633"/>
              <a:gd name="connsiteY1" fmla="*/ 0 h 214819"/>
              <a:gd name="connsiteX2" fmla="*/ 11628 w 11633"/>
              <a:gd name="connsiteY2" fmla="*/ 214819 h 214819"/>
              <a:gd name="connsiteX0" fmla="*/ 0 w 11635"/>
              <a:gd name="connsiteY0" fmla="*/ 214819 h 214819"/>
              <a:gd name="connsiteX1" fmla="*/ 6919 w 11635"/>
              <a:gd name="connsiteY1" fmla="*/ 0 h 214819"/>
              <a:gd name="connsiteX2" fmla="*/ 11628 w 11635"/>
              <a:gd name="connsiteY2" fmla="*/ 214819 h 214819"/>
              <a:gd name="connsiteX0" fmla="*/ 0 w 10298"/>
              <a:gd name="connsiteY0" fmla="*/ 210374 h 214819"/>
              <a:gd name="connsiteX1" fmla="*/ 5582 w 10298"/>
              <a:gd name="connsiteY1" fmla="*/ 0 h 214819"/>
              <a:gd name="connsiteX2" fmla="*/ 10291 w 10298"/>
              <a:gd name="connsiteY2" fmla="*/ 214819 h 214819"/>
              <a:gd name="connsiteX0" fmla="*/ 0 w 10356"/>
              <a:gd name="connsiteY0" fmla="*/ 217782 h 217782"/>
              <a:gd name="connsiteX1" fmla="*/ 5640 w 10356"/>
              <a:gd name="connsiteY1" fmla="*/ 0 h 217782"/>
              <a:gd name="connsiteX2" fmla="*/ 10349 w 10356"/>
              <a:gd name="connsiteY2" fmla="*/ 214819 h 217782"/>
              <a:gd name="connsiteX0" fmla="*/ 0 w 10356"/>
              <a:gd name="connsiteY0" fmla="*/ 217782 h 217782"/>
              <a:gd name="connsiteX1" fmla="*/ 5640 w 10356"/>
              <a:gd name="connsiteY1" fmla="*/ 0 h 217782"/>
              <a:gd name="connsiteX2" fmla="*/ 10349 w 10356"/>
              <a:gd name="connsiteY2" fmla="*/ 214819 h 217782"/>
              <a:gd name="connsiteX0" fmla="*/ 0 w 10384"/>
              <a:gd name="connsiteY0" fmla="*/ 217782 h 217782"/>
              <a:gd name="connsiteX1" fmla="*/ 5640 w 10384"/>
              <a:gd name="connsiteY1" fmla="*/ 0 h 217782"/>
              <a:gd name="connsiteX2" fmla="*/ 10349 w 10384"/>
              <a:gd name="connsiteY2" fmla="*/ 214819 h 217782"/>
              <a:gd name="connsiteX0" fmla="*/ 0 w 10349"/>
              <a:gd name="connsiteY0" fmla="*/ 217782 h 217782"/>
              <a:gd name="connsiteX1" fmla="*/ 5640 w 10349"/>
              <a:gd name="connsiteY1" fmla="*/ 0 h 217782"/>
              <a:gd name="connsiteX2" fmla="*/ 10349 w 10349"/>
              <a:gd name="connsiteY2" fmla="*/ 214819 h 217782"/>
              <a:gd name="connsiteX0" fmla="*/ 0 w 10349"/>
              <a:gd name="connsiteY0" fmla="*/ 217782 h 217782"/>
              <a:gd name="connsiteX1" fmla="*/ 5640 w 10349"/>
              <a:gd name="connsiteY1" fmla="*/ 0 h 217782"/>
              <a:gd name="connsiteX2" fmla="*/ 10349 w 10349"/>
              <a:gd name="connsiteY2" fmla="*/ 214819 h 217782"/>
              <a:gd name="connsiteX0" fmla="*/ 0 w 14419"/>
              <a:gd name="connsiteY0" fmla="*/ 371859 h 371859"/>
              <a:gd name="connsiteX1" fmla="*/ 9710 w 14419"/>
              <a:gd name="connsiteY1" fmla="*/ 0 h 371859"/>
              <a:gd name="connsiteX2" fmla="*/ 14419 w 14419"/>
              <a:gd name="connsiteY2" fmla="*/ 214819 h 371859"/>
              <a:gd name="connsiteX0" fmla="*/ 0 w 17268"/>
              <a:gd name="connsiteY0" fmla="*/ 371859 h 373341"/>
              <a:gd name="connsiteX1" fmla="*/ 9710 w 17268"/>
              <a:gd name="connsiteY1" fmla="*/ 0 h 373341"/>
              <a:gd name="connsiteX2" fmla="*/ 17268 w 17268"/>
              <a:gd name="connsiteY2" fmla="*/ 373341 h 37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68" h="373341">
                <a:moveTo>
                  <a:pt x="0" y="371859"/>
                </a:moveTo>
                <a:cubicBezTo>
                  <a:pt x="159" y="371859"/>
                  <a:pt x="5350" y="-378"/>
                  <a:pt x="9710" y="0"/>
                </a:cubicBezTo>
                <a:cubicBezTo>
                  <a:pt x="14187" y="2585"/>
                  <a:pt x="17268" y="373341"/>
                  <a:pt x="17268" y="373341"/>
                </a:cubicBez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6581F847-0E96-4F9B-BD38-E3C08A5A88CA}"/>
              </a:ext>
            </a:extLst>
          </p:cNvPr>
          <p:cNvSpPr/>
          <p:nvPr/>
        </p:nvSpPr>
        <p:spPr>
          <a:xfrm>
            <a:off x="9758820" y="4772410"/>
            <a:ext cx="718680" cy="4621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dirty="0"/>
              <a:t>W*</a:t>
            </a:r>
            <a:endParaRPr lang="en-US" sz="2400" dirty="0"/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75519AC3-F560-4935-97AD-4B625DC623D6}"/>
              </a:ext>
            </a:extLst>
          </p:cNvPr>
          <p:cNvCxnSpPr>
            <a:cxnSpLocks/>
            <a:stCxn id="28" idx="0"/>
            <a:endCxn id="25" idx="1"/>
          </p:cNvCxnSpPr>
          <p:nvPr/>
        </p:nvCxnSpPr>
        <p:spPr>
          <a:xfrm flipH="1" flipV="1">
            <a:off x="10114667" y="4290744"/>
            <a:ext cx="3493" cy="4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E715109F-6751-4B73-A2FD-5635BA4F39A5}"/>
              </a:ext>
            </a:extLst>
          </p:cNvPr>
          <p:cNvCxnSpPr>
            <a:cxnSpLocks/>
          </p:cNvCxnSpPr>
          <p:nvPr/>
        </p:nvCxnSpPr>
        <p:spPr>
          <a:xfrm flipH="1">
            <a:off x="9753601" y="4290743"/>
            <a:ext cx="82183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AACC7DD0-2ECD-4D20-9C39-0BC1D026DDCA}"/>
                  </a:ext>
                </a:extLst>
              </p:cNvPr>
              <p:cNvSpPr txBox="1"/>
              <p:nvPr/>
            </p:nvSpPr>
            <p:spPr>
              <a:xfrm>
                <a:off x="11556365" y="4495411"/>
                <a:ext cx="3727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AACC7DD0-2ECD-4D20-9C39-0BC1D026D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365" y="4495411"/>
                <a:ext cx="372730" cy="369332"/>
              </a:xfrm>
              <a:prstGeom prst="rect">
                <a:avLst/>
              </a:prstGeom>
              <a:blipFill>
                <a:blip r:embed="rId3"/>
                <a:stretch>
                  <a:fillRect l="-19672" r="-14754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76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96D26-3A6B-41F7-9C81-3ACC09DD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Quantization</a:t>
            </a:r>
            <a:r>
              <a:rPr lang="nl-NL" dirty="0"/>
              <a:t>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Pruning</a:t>
            </a:r>
            <a:endParaRPr lang="en-US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965982BE-E4E2-4CA3-8FB4-20A334CFB2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414F35-A7B8-48D7-BD8C-351F932E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45</a:t>
            </a:fld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BDD07B-41FC-45D3-AF3E-85628E8E5E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nl-NL" dirty="0">
                <a:ea typeface="Cambria Math" panose="02040503050406030204" pitchFamily="18" charset="0"/>
              </a:rPr>
              <a:t>In </a:t>
            </a:r>
            <a:r>
              <a:rPr lang="nl-NL" dirty="0" err="1">
                <a:ea typeface="Cambria Math" panose="02040503050406030204" pitchFamily="18" charset="0"/>
              </a:rPr>
              <a:t>previous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lecture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you</a:t>
            </a:r>
            <a:r>
              <a:rPr lang="nl-NL" dirty="0">
                <a:ea typeface="Cambria Math" panose="02040503050406030204" pitchFamily="18" charset="0"/>
              </a:rPr>
              <a:t> have </a:t>
            </a:r>
            <a:r>
              <a:rPr lang="nl-NL" dirty="0" err="1">
                <a:ea typeface="Cambria Math" panose="02040503050406030204" pitchFamily="18" charset="0"/>
              </a:rPr>
              <a:t>seen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pruning</a:t>
            </a:r>
            <a:r>
              <a:rPr lang="nl-NL" dirty="0">
                <a:ea typeface="Cambria Math" panose="02040503050406030204" pitchFamily="18" charset="0"/>
              </a:rPr>
              <a:t>, </a:t>
            </a:r>
            <a:r>
              <a:rPr lang="nl-NL" dirty="0" err="1">
                <a:ea typeface="Cambria Math" panose="02040503050406030204" pitchFamily="18" charset="0"/>
              </a:rPr>
              <a:t>which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removes</a:t>
            </a:r>
            <a:r>
              <a:rPr lang="nl-NL" dirty="0">
                <a:ea typeface="Cambria Math" panose="02040503050406030204" pitchFamily="18" charset="0"/>
              </a:rPr>
              <a:t> a </a:t>
            </a:r>
            <a:r>
              <a:rPr lang="nl-NL" dirty="0" err="1">
                <a:ea typeface="Cambria Math" panose="02040503050406030204" pitchFamily="18" charset="0"/>
              </a:rPr>
              <a:t>specific</a:t>
            </a:r>
            <a:r>
              <a:rPr lang="nl-NL" dirty="0">
                <a:ea typeface="Cambria Math" panose="02040503050406030204" pitchFamily="18" charset="0"/>
              </a:rPr>
              <a:t> set of neurons. Or, in </a:t>
            </a:r>
            <a:r>
              <a:rPr lang="nl-NL" dirty="0" err="1">
                <a:ea typeface="Cambria Math" panose="02040503050406030204" pitchFamily="18" charset="0"/>
              </a:rPr>
              <a:t>other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words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pruning</a:t>
            </a:r>
            <a:r>
              <a:rPr lang="nl-NL" dirty="0">
                <a:ea typeface="Cambria Math" panose="02040503050406030204" pitchFamily="18" charset="0"/>
              </a:rPr>
              <a:t> sets </a:t>
            </a:r>
            <a:r>
              <a:rPr lang="nl-NL" dirty="0" err="1">
                <a:ea typeface="Cambria Math" panose="02040503050406030204" pitchFamily="18" charset="0"/>
              </a:rPr>
              <a:t>weights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to</a:t>
            </a:r>
            <a:r>
              <a:rPr lang="nl-NL" dirty="0">
                <a:ea typeface="Cambria Math" panose="02040503050406030204" pitchFamily="18" charset="0"/>
              </a:rPr>
              <a:t> 0. </a:t>
            </a:r>
          </a:p>
          <a:p>
            <a:pPr lvl="1"/>
            <a:endParaRPr lang="nl-NL" dirty="0">
              <a:ea typeface="Cambria Math" panose="02040503050406030204" pitchFamily="18" charset="0"/>
            </a:endParaRPr>
          </a:p>
          <a:p>
            <a:pPr lvl="1"/>
            <a:r>
              <a:rPr lang="nl-NL" dirty="0">
                <a:ea typeface="Cambria Math" panose="02040503050406030204" pitchFamily="18" charset="0"/>
              </a:rPr>
              <a:t>Is </a:t>
            </a:r>
            <a:r>
              <a:rPr lang="nl-NL" dirty="0" err="1">
                <a:ea typeface="Cambria Math" panose="02040503050406030204" pitchFamily="18" charset="0"/>
              </a:rPr>
              <a:t>this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not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identical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to</a:t>
            </a:r>
            <a:r>
              <a:rPr lang="nl-NL" dirty="0">
                <a:ea typeface="Cambria Math" panose="02040503050406030204" pitchFamily="18" charset="0"/>
              </a:rPr>
              <a:t> heavy </a:t>
            </a:r>
            <a:r>
              <a:rPr lang="nl-NL" dirty="0" err="1">
                <a:ea typeface="Cambria Math" panose="02040503050406030204" pitchFamily="18" charset="0"/>
              </a:rPr>
              <a:t>quantization</a:t>
            </a:r>
            <a:r>
              <a:rPr lang="nl-NL" dirty="0">
                <a:ea typeface="Cambria Math" panose="02040503050406030204" pitchFamily="18" charset="0"/>
              </a:rPr>
              <a:t>?</a:t>
            </a:r>
          </a:p>
          <a:p>
            <a:pPr lvl="1"/>
            <a:endParaRPr lang="nl-NL" dirty="0">
              <a:ea typeface="Cambria Math" panose="02040503050406030204" pitchFamily="18" charset="0"/>
            </a:endParaRPr>
          </a:p>
          <a:p>
            <a:pPr lvl="1"/>
            <a:r>
              <a:rPr lang="nl-NL" dirty="0">
                <a:ea typeface="Cambria Math" panose="02040503050406030204" pitchFamily="18" charset="0"/>
              </a:rPr>
              <a:t>No.. In </a:t>
            </a:r>
            <a:r>
              <a:rPr lang="nl-NL" dirty="0" err="1">
                <a:ea typeface="Cambria Math" panose="02040503050406030204" pitchFamily="18" charset="0"/>
              </a:rPr>
              <a:t>quantization</a:t>
            </a:r>
            <a:r>
              <a:rPr lang="nl-NL" dirty="0">
                <a:ea typeface="Cambria Math" panose="02040503050406030204" pitchFamily="18" charset="0"/>
              </a:rPr>
              <a:t> we are </a:t>
            </a:r>
            <a:r>
              <a:rPr lang="nl-NL" dirty="0" err="1">
                <a:ea typeface="Cambria Math" panose="02040503050406030204" pitchFamily="18" charset="0"/>
              </a:rPr>
              <a:t>deviating</a:t>
            </a:r>
            <a:r>
              <a:rPr lang="nl-NL" dirty="0">
                <a:ea typeface="Cambria Math" panose="02040503050406030204" pitchFamily="18" charset="0"/>
              </a:rPr>
              <a:t> a </a:t>
            </a:r>
            <a:r>
              <a:rPr lang="nl-NL" dirty="0" err="1">
                <a:ea typeface="Cambria Math" panose="02040503050406030204" pitchFamily="18" charset="0"/>
              </a:rPr>
              <a:t>value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slightly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from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its</a:t>
            </a:r>
            <a:r>
              <a:rPr lang="nl-NL" dirty="0">
                <a:ea typeface="Cambria Math" panose="02040503050406030204" pitchFamily="18" charset="0"/>
              </a:rPr>
              <a:t> optimum.</a:t>
            </a:r>
          </a:p>
          <a:p>
            <a:pPr lvl="1"/>
            <a:r>
              <a:rPr lang="nl-NL" dirty="0">
                <a:ea typeface="Cambria Math" panose="02040503050406030204" pitchFamily="18" charset="0"/>
              </a:rPr>
              <a:t>In </a:t>
            </a:r>
            <a:r>
              <a:rPr lang="nl-NL" dirty="0" err="1">
                <a:ea typeface="Cambria Math" panose="02040503050406030204" pitchFamily="18" charset="0"/>
              </a:rPr>
              <a:t>pruning</a:t>
            </a:r>
            <a:r>
              <a:rPr lang="nl-NL" dirty="0">
                <a:ea typeface="Cambria Math" panose="02040503050406030204" pitchFamily="18" charset="0"/>
              </a:rPr>
              <a:t> we </a:t>
            </a:r>
            <a:r>
              <a:rPr lang="nl-NL" dirty="0" err="1">
                <a:ea typeface="Cambria Math" panose="02040503050406030204" pitchFamily="18" charset="0"/>
              </a:rPr>
              <a:t>typically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deviate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so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much</a:t>
            </a:r>
            <a:r>
              <a:rPr lang="nl-NL" dirty="0">
                <a:ea typeface="Cambria Math" panose="02040503050406030204" pitchFamily="18" charset="0"/>
              </a:rPr>
              <a:t>, </a:t>
            </a:r>
            <a:r>
              <a:rPr lang="nl-NL" dirty="0" err="1">
                <a:ea typeface="Cambria Math" panose="02040503050406030204" pitchFamily="18" charset="0"/>
              </a:rPr>
              <a:t>the</a:t>
            </a:r>
            <a:r>
              <a:rPr lang="nl-NL" dirty="0">
                <a:ea typeface="Cambria Math" panose="02040503050406030204" pitchFamily="18" charset="0"/>
              </a:rPr>
              <a:t> parabola </a:t>
            </a:r>
            <a:r>
              <a:rPr lang="nl-NL" dirty="0" err="1">
                <a:ea typeface="Cambria Math" panose="02040503050406030204" pitchFamily="18" charset="0"/>
              </a:rPr>
              <a:t>approximation</a:t>
            </a:r>
            <a:r>
              <a:rPr lang="nl-NL" dirty="0">
                <a:ea typeface="Cambria Math" panose="02040503050406030204" pitchFamily="18" charset="0"/>
              </a:rPr>
              <a:t> of a minimum is no </a:t>
            </a:r>
            <a:r>
              <a:rPr lang="nl-NL" dirty="0" err="1">
                <a:ea typeface="Cambria Math" panose="02040503050406030204" pitchFamily="18" charset="0"/>
              </a:rPr>
              <a:t>longer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valid</a:t>
            </a:r>
            <a:r>
              <a:rPr lang="nl-NL" dirty="0">
                <a:ea typeface="Cambria Math" panose="02040503050406030204" pitchFamily="18" charset="0"/>
              </a:rPr>
              <a:t>.</a:t>
            </a:r>
          </a:p>
          <a:p>
            <a:pPr lvl="1"/>
            <a:endParaRPr lang="nl-NL" dirty="0">
              <a:ea typeface="Cambria Math" panose="02040503050406030204" pitchFamily="18" charset="0"/>
            </a:endParaRPr>
          </a:p>
          <a:p>
            <a:pPr lvl="1"/>
            <a:r>
              <a:rPr lang="en-US" dirty="0"/>
              <a:t>Note that the loss can </a:t>
            </a:r>
            <a:r>
              <a:rPr lang="en-US" i="1" dirty="0"/>
              <a:t>stabilize</a:t>
            </a:r>
            <a:r>
              <a:rPr lang="en-US" dirty="0"/>
              <a:t> even though a minimum is very sharp.</a:t>
            </a:r>
          </a:p>
          <a:p>
            <a:pPr lvl="1"/>
            <a:endParaRPr lang="en-US" dirty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2E207FE8-BDC2-45F2-A892-AD005216F47B}"/>
              </a:ext>
            </a:extLst>
          </p:cNvPr>
          <p:cNvSpPr/>
          <p:nvPr/>
        </p:nvSpPr>
        <p:spPr>
          <a:xfrm>
            <a:off x="8289361" y="3242168"/>
            <a:ext cx="3675663" cy="1048576"/>
          </a:xfrm>
          <a:custGeom>
            <a:avLst/>
            <a:gdLst>
              <a:gd name="connsiteX0" fmla="*/ 0 w 162560"/>
              <a:gd name="connsiteY0" fmla="*/ 0 h 0"/>
              <a:gd name="connsiteX1" fmla="*/ 162560 w 162560"/>
              <a:gd name="connsiteY1" fmla="*/ 0 h 0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5705"/>
              <a:gd name="connsiteX1" fmla="*/ 3514 w 10000"/>
              <a:gd name="connsiteY1" fmla="*/ 144999 h 145705"/>
              <a:gd name="connsiteX2" fmla="*/ 10000 w 10000"/>
              <a:gd name="connsiteY2" fmla="*/ 0 h 145705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5062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5062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5062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6427"/>
              <a:gd name="connsiteX1" fmla="*/ 2264 w 10000"/>
              <a:gd name="connsiteY1" fmla="*/ 31250 h 146427"/>
              <a:gd name="connsiteX2" fmla="*/ 5062 w 10000"/>
              <a:gd name="connsiteY2" fmla="*/ 144999 h 146427"/>
              <a:gd name="connsiteX3" fmla="*/ 10000 w 10000"/>
              <a:gd name="connsiteY3" fmla="*/ 0 h 146427"/>
              <a:gd name="connsiteX0" fmla="*/ 0 w 10000"/>
              <a:gd name="connsiteY0" fmla="*/ 0 h 146455"/>
              <a:gd name="connsiteX1" fmla="*/ 2264 w 10000"/>
              <a:gd name="connsiteY1" fmla="*/ 31250 h 146455"/>
              <a:gd name="connsiteX2" fmla="*/ 5062 w 10000"/>
              <a:gd name="connsiteY2" fmla="*/ 144999 h 146455"/>
              <a:gd name="connsiteX3" fmla="*/ 7104 w 10000"/>
              <a:gd name="connsiteY3" fmla="*/ 18750 h 146455"/>
              <a:gd name="connsiteX4" fmla="*/ 10000 w 10000"/>
              <a:gd name="connsiteY4" fmla="*/ 0 h 146455"/>
              <a:gd name="connsiteX0" fmla="*/ 0 w 10000"/>
              <a:gd name="connsiteY0" fmla="*/ 0 h 146455"/>
              <a:gd name="connsiteX1" fmla="*/ 2264 w 10000"/>
              <a:gd name="connsiteY1" fmla="*/ 31250 h 146455"/>
              <a:gd name="connsiteX2" fmla="*/ 5062 w 10000"/>
              <a:gd name="connsiteY2" fmla="*/ 144999 h 146455"/>
              <a:gd name="connsiteX3" fmla="*/ 7104 w 10000"/>
              <a:gd name="connsiteY3" fmla="*/ 18750 h 146455"/>
              <a:gd name="connsiteX4" fmla="*/ 10000 w 10000"/>
              <a:gd name="connsiteY4" fmla="*/ 0 h 146455"/>
              <a:gd name="connsiteX0" fmla="*/ 0 w 10000"/>
              <a:gd name="connsiteY0" fmla="*/ 0 h 145133"/>
              <a:gd name="connsiteX1" fmla="*/ 2264 w 10000"/>
              <a:gd name="connsiteY1" fmla="*/ 31250 h 145133"/>
              <a:gd name="connsiteX2" fmla="*/ 5062 w 10000"/>
              <a:gd name="connsiteY2" fmla="*/ 144999 h 145133"/>
              <a:gd name="connsiteX3" fmla="*/ 7104 w 10000"/>
              <a:gd name="connsiteY3" fmla="*/ 18750 h 145133"/>
              <a:gd name="connsiteX4" fmla="*/ 10000 w 10000"/>
              <a:gd name="connsiteY4" fmla="*/ 0 h 14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5133">
                <a:moveTo>
                  <a:pt x="0" y="0"/>
                </a:moveTo>
                <a:cubicBezTo>
                  <a:pt x="258" y="14792"/>
                  <a:pt x="1420" y="7084"/>
                  <a:pt x="2264" y="31250"/>
                </a:cubicBezTo>
                <a:cubicBezTo>
                  <a:pt x="3108" y="55416"/>
                  <a:pt x="3845" y="149166"/>
                  <a:pt x="5062" y="144999"/>
                </a:cubicBezTo>
                <a:cubicBezTo>
                  <a:pt x="6401" y="143332"/>
                  <a:pt x="6281" y="42916"/>
                  <a:pt x="7104" y="18750"/>
                </a:cubicBezTo>
                <a:cubicBezTo>
                  <a:pt x="7927" y="-5416"/>
                  <a:pt x="9558" y="21042"/>
                  <a:pt x="10000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97E4A27D-D509-4D5F-AAB1-0A56C4A29305}"/>
              </a:ext>
            </a:extLst>
          </p:cNvPr>
          <p:cNvCxnSpPr>
            <a:cxnSpLocks/>
          </p:cNvCxnSpPr>
          <p:nvPr/>
        </p:nvCxnSpPr>
        <p:spPr>
          <a:xfrm>
            <a:off x="8200249" y="4462327"/>
            <a:ext cx="38743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67C15E4D-4DF8-46F8-B98C-8D6A38B8BE2F}"/>
              </a:ext>
            </a:extLst>
          </p:cNvPr>
          <p:cNvCxnSpPr>
            <a:cxnSpLocks/>
          </p:cNvCxnSpPr>
          <p:nvPr/>
        </p:nvCxnSpPr>
        <p:spPr>
          <a:xfrm flipH="1" flipV="1">
            <a:off x="8200250" y="1372731"/>
            <a:ext cx="7857" cy="3089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8ACE558E-D1E6-4A46-AFA3-0D8BC6428D61}"/>
              </a:ext>
            </a:extLst>
          </p:cNvPr>
          <p:cNvSpPr txBox="1"/>
          <p:nvPr/>
        </p:nvSpPr>
        <p:spPr>
          <a:xfrm rot="16200000">
            <a:off x="7607782" y="1633549"/>
            <a:ext cx="80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Loss</a:t>
            </a:r>
            <a:endParaRPr lang="en-US" sz="2400" dirty="0"/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F9542F42-BDB8-4C03-B1A9-88058E9F88F1}"/>
              </a:ext>
            </a:extLst>
          </p:cNvPr>
          <p:cNvSpPr/>
          <p:nvPr/>
        </p:nvSpPr>
        <p:spPr>
          <a:xfrm flipV="1">
            <a:off x="8606364" y="2014905"/>
            <a:ext cx="2682325" cy="2275839"/>
          </a:xfrm>
          <a:custGeom>
            <a:avLst/>
            <a:gdLst>
              <a:gd name="connsiteX0" fmla="*/ 0 w 81280"/>
              <a:gd name="connsiteY0" fmla="*/ 0 h 0"/>
              <a:gd name="connsiteX1" fmla="*/ 81280 w 81280"/>
              <a:gd name="connsiteY1" fmla="*/ 0 h 0"/>
              <a:gd name="connsiteX0" fmla="*/ 0 w 10000"/>
              <a:gd name="connsiteY0" fmla="*/ 214826 h 214826"/>
              <a:gd name="connsiteX1" fmla="*/ 5291 w 10000"/>
              <a:gd name="connsiteY1" fmla="*/ 7 h 214826"/>
              <a:gd name="connsiteX2" fmla="*/ 10000 w 10000"/>
              <a:gd name="connsiteY2" fmla="*/ 214826 h 214826"/>
              <a:gd name="connsiteX0" fmla="*/ 0 w 10000"/>
              <a:gd name="connsiteY0" fmla="*/ 214826 h 214826"/>
              <a:gd name="connsiteX1" fmla="*/ 5291 w 10000"/>
              <a:gd name="connsiteY1" fmla="*/ 7 h 214826"/>
              <a:gd name="connsiteX2" fmla="*/ 10000 w 10000"/>
              <a:gd name="connsiteY2" fmla="*/ 214826 h 214826"/>
              <a:gd name="connsiteX0" fmla="*/ 0 w 10000"/>
              <a:gd name="connsiteY0" fmla="*/ 214819 h 214819"/>
              <a:gd name="connsiteX1" fmla="*/ 5291 w 10000"/>
              <a:gd name="connsiteY1" fmla="*/ 0 h 214819"/>
              <a:gd name="connsiteX2" fmla="*/ 10000 w 10000"/>
              <a:gd name="connsiteY2" fmla="*/ 214819 h 214819"/>
              <a:gd name="connsiteX0" fmla="*/ 0 w 10000"/>
              <a:gd name="connsiteY0" fmla="*/ 214819 h 214819"/>
              <a:gd name="connsiteX1" fmla="*/ 5291 w 10000"/>
              <a:gd name="connsiteY1" fmla="*/ 0 h 214819"/>
              <a:gd name="connsiteX2" fmla="*/ 10000 w 10000"/>
              <a:gd name="connsiteY2" fmla="*/ 214819 h 214819"/>
              <a:gd name="connsiteX0" fmla="*/ 0 w 10005"/>
              <a:gd name="connsiteY0" fmla="*/ 214819 h 214819"/>
              <a:gd name="connsiteX1" fmla="*/ 5291 w 10005"/>
              <a:gd name="connsiteY1" fmla="*/ 0 h 214819"/>
              <a:gd name="connsiteX2" fmla="*/ 10000 w 10005"/>
              <a:gd name="connsiteY2" fmla="*/ 214819 h 214819"/>
              <a:gd name="connsiteX0" fmla="*/ 0 w 10005"/>
              <a:gd name="connsiteY0" fmla="*/ 214819 h 215677"/>
              <a:gd name="connsiteX1" fmla="*/ 5291 w 10005"/>
              <a:gd name="connsiteY1" fmla="*/ 0 h 215677"/>
              <a:gd name="connsiteX2" fmla="*/ 10000 w 10005"/>
              <a:gd name="connsiteY2" fmla="*/ 214819 h 215677"/>
              <a:gd name="connsiteX0" fmla="*/ 0 w 11633"/>
              <a:gd name="connsiteY0" fmla="*/ 214819 h 215677"/>
              <a:gd name="connsiteX1" fmla="*/ 6919 w 11633"/>
              <a:gd name="connsiteY1" fmla="*/ 0 h 215677"/>
              <a:gd name="connsiteX2" fmla="*/ 11628 w 11633"/>
              <a:gd name="connsiteY2" fmla="*/ 214819 h 215677"/>
              <a:gd name="connsiteX0" fmla="*/ 0 w 11633"/>
              <a:gd name="connsiteY0" fmla="*/ 214819 h 214850"/>
              <a:gd name="connsiteX1" fmla="*/ 6919 w 11633"/>
              <a:gd name="connsiteY1" fmla="*/ 0 h 214850"/>
              <a:gd name="connsiteX2" fmla="*/ 11628 w 11633"/>
              <a:gd name="connsiteY2" fmla="*/ 214819 h 214850"/>
              <a:gd name="connsiteX0" fmla="*/ 0 w 11633"/>
              <a:gd name="connsiteY0" fmla="*/ 214819 h 214819"/>
              <a:gd name="connsiteX1" fmla="*/ 6919 w 11633"/>
              <a:gd name="connsiteY1" fmla="*/ 0 h 214819"/>
              <a:gd name="connsiteX2" fmla="*/ 11628 w 11633"/>
              <a:gd name="connsiteY2" fmla="*/ 214819 h 214819"/>
              <a:gd name="connsiteX0" fmla="*/ 0 w 11633"/>
              <a:gd name="connsiteY0" fmla="*/ 214819 h 214819"/>
              <a:gd name="connsiteX1" fmla="*/ 6919 w 11633"/>
              <a:gd name="connsiteY1" fmla="*/ 0 h 214819"/>
              <a:gd name="connsiteX2" fmla="*/ 11628 w 11633"/>
              <a:gd name="connsiteY2" fmla="*/ 214819 h 214819"/>
              <a:gd name="connsiteX0" fmla="*/ 0 w 11635"/>
              <a:gd name="connsiteY0" fmla="*/ 214819 h 214819"/>
              <a:gd name="connsiteX1" fmla="*/ 6919 w 11635"/>
              <a:gd name="connsiteY1" fmla="*/ 0 h 214819"/>
              <a:gd name="connsiteX2" fmla="*/ 11628 w 11635"/>
              <a:gd name="connsiteY2" fmla="*/ 214819 h 214819"/>
              <a:gd name="connsiteX0" fmla="*/ 0 w 10298"/>
              <a:gd name="connsiteY0" fmla="*/ 210374 h 214819"/>
              <a:gd name="connsiteX1" fmla="*/ 5582 w 10298"/>
              <a:gd name="connsiteY1" fmla="*/ 0 h 214819"/>
              <a:gd name="connsiteX2" fmla="*/ 10291 w 10298"/>
              <a:gd name="connsiteY2" fmla="*/ 214819 h 214819"/>
              <a:gd name="connsiteX0" fmla="*/ 0 w 10356"/>
              <a:gd name="connsiteY0" fmla="*/ 217782 h 217782"/>
              <a:gd name="connsiteX1" fmla="*/ 5640 w 10356"/>
              <a:gd name="connsiteY1" fmla="*/ 0 h 217782"/>
              <a:gd name="connsiteX2" fmla="*/ 10349 w 10356"/>
              <a:gd name="connsiteY2" fmla="*/ 214819 h 217782"/>
              <a:gd name="connsiteX0" fmla="*/ 0 w 10356"/>
              <a:gd name="connsiteY0" fmla="*/ 217782 h 217782"/>
              <a:gd name="connsiteX1" fmla="*/ 5640 w 10356"/>
              <a:gd name="connsiteY1" fmla="*/ 0 h 217782"/>
              <a:gd name="connsiteX2" fmla="*/ 10349 w 10356"/>
              <a:gd name="connsiteY2" fmla="*/ 214819 h 217782"/>
              <a:gd name="connsiteX0" fmla="*/ 0 w 10384"/>
              <a:gd name="connsiteY0" fmla="*/ 217782 h 217782"/>
              <a:gd name="connsiteX1" fmla="*/ 5640 w 10384"/>
              <a:gd name="connsiteY1" fmla="*/ 0 h 217782"/>
              <a:gd name="connsiteX2" fmla="*/ 10349 w 10384"/>
              <a:gd name="connsiteY2" fmla="*/ 214819 h 217782"/>
              <a:gd name="connsiteX0" fmla="*/ 0 w 10349"/>
              <a:gd name="connsiteY0" fmla="*/ 217782 h 217782"/>
              <a:gd name="connsiteX1" fmla="*/ 5640 w 10349"/>
              <a:gd name="connsiteY1" fmla="*/ 0 h 217782"/>
              <a:gd name="connsiteX2" fmla="*/ 10349 w 10349"/>
              <a:gd name="connsiteY2" fmla="*/ 214819 h 217782"/>
              <a:gd name="connsiteX0" fmla="*/ 0 w 10349"/>
              <a:gd name="connsiteY0" fmla="*/ 217782 h 217782"/>
              <a:gd name="connsiteX1" fmla="*/ 5640 w 10349"/>
              <a:gd name="connsiteY1" fmla="*/ 0 h 217782"/>
              <a:gd name="connsiteX2" fmla="*/ 10349 w 10349"/>
              <a:gd name="connsiteY2" fmla="*/ 214819 h 217782"/>
              <a:gd name="connsiteX0" fmla="*/ 0 w 14419"/>
              <a:gd name="connsiteY0" fmla="*/ 371859 h 371859"/>
              <a:gd name="connsiteX1" fmla="*/ 9710 w 14419"/>
              <a:gd name="connsiteY1" fmla="*/ 0 h 371859"/>
              <a:gd name="connsiteX2" fmla="*/ 14419 w 14419"/>
              <a:gd name="connsiteY2" fmla="*/ 214819 h 371859"/>
              <a:gd name="connsiteX0" fmla="*/ 0 w 17268"/>
              <a:gd name="connsiteY0" fmla="*/ 371859 h 373341"/>
              <a:gd name="connsiteX1" fmla="*/ 9710 w 17268"/>
              <a:gd name="connsiteY1" fmla="*/ 0 h 373341"/>
              <a:gd name="connsiteX2" fmla="*/ 17268 w 17268"/>
              <a:gd name="connsiteY2" fmla="*/ 373341 h 37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68" h="373341">
                <a:moveTo>
                  <a:pt x="0" y="371859"/>
                </a:moveTo>
                <a:cubicBezTo>
                  <a:pt x="159" y="371859"/>
                  <a:pt x="5350" y="-378"/>
                  <a:pt x="9710" y="0"/>
                </a:cubicBezTo>
                <a:cubicBezTo>
                  <a:pt x="14187" y="2585"/>
                  <a:pt x="17268" y="373341"/>
                  <a:pt x="17268" y="373341"/>
                </a:cubicBez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6581F847-0E96-4F9B-BD38-E3C08A5A88CA}"/>
              </a:ext>
            </a:extLst>
          </p:cNvPr>
          <p:cNvSpPr/>
          <p:nvPr/>
        </p:nvSpPr>
        <p:spPr>
          <a:xfrm>
            <a:off x="9826766" y="4772410"/>
            <a:ext cx="582788" cy="4621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dirty="0"/>
              <a:t>W*</a:t>
            </a:r>
            <a:endParaRPr lang="en-US" sz="2400" dirty="0"/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75519AC3-F560-4935-97AD-4B625DC623D6}"/>
              </a:ext>
            </a:extLst>
          </p:cNvPr>
          <p:cNvCxnSpPr>
            <a:cxnSpLocks/>
            <a:stCxn id="28" idx="0"/>
            <a:endCxn id="25" idx="1"/>
          </p:cNvCxnSpPr>
          <p:nvPr/>
        </p:nvCxnSpPr>
        <p:spPr>
          <a:xfrm flipH="1" flipV="1">
            <a:off x="10114667" y="4290743"/>
            <a:ext cx="3493" cy="481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E715109F-6751-4B73-A2FD-5635BA4F39A5}"/>
              </a:ext>
            </a:extLst>
          </p:cNvPr>
          <p:cNvCxnSpPr>
            <a:cxnSpLocks/>
          </p:cNvCxnSpPr>
          <p:nvPr/>
        </p:nvCxnSpPr>
        <p:spPr>
          <a:xfrm flipH="1">
            <a:off x="9753601" y="4290743"/>
            <a:ext cx="82183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AACC7DD0-2ECD-4D20-9C39-0BC1D026DDCA}"/>
                  </a:ext>
                </a:extLst>
              </p:cNvPr>
              <p:cNvSpPr txBox="1"/>
              <p:nvPr/>
            </p:nvSpPr>
            <p:spPr>
              <a:xfrm>
                <a:off x="11556365" y="4495411"/>
                <a:ext cx="3711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AACC7DD0-2ECD-4D20-9C39-0BC1D026D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365" y="4495411"/>
                <a:ext cx="371127" cy="369332"/>
              </a:xfrm>
              <a:prstGeom prst="rect">
                <a:avLst/>
              </a:prstGeom>
              <a:blipFill>
                <a:blip r:embed="rId2"/>
                <a:stretch>
                  <a:fillRect l="-19672" r="-14754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2FE53A81-9228-4892-B735-CCAF9D1CE4BA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8462151" y="4290743"/>
            <a:ext cx="16525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6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E30A3C6-8074-4FB7-A2DA-2E46370FF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Learned</a:t>
            </a:r>
            <a:r>
              <a:rPr lang="nl-NL" dirty="0"/>
              <a:t> bit-</a:t>
            </a:r>
            <a:r>
              <a:rPr lang="nl-NL" dirty="0" err="1"/>
              <a:t>width</a:t>
            </a:r>
            <a:r>
              <a:rPr lang="nl-NL" dirty="0"/>
              <a:t> </a:t>
            </a:r>
            <a:r>
              <a:rPr lang="nl-NL" dirty="0" err="1"/>
              <a:t>quantization</a:t>
            </a:r>
            <a:endParaRPr lang="en-US" dirty="0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56EDAC7C-855E-4282-AAC2-21E006D7D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53" b="365"/>
          <a:stretch/>
        </p:blipFill>
        <p:spPr>
          <a:xfrm>
            <a:off x="1642293" y="1271589"/>
            <a:ext cx="8907413" cy="5018748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3C37A2-FF79-416B-BAD4-62EB12EF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46</a:t>
            </a:fld>
            <a:endParaRPr lang="en-US"/>
          </a:p>
        </p:txBody>
      </p:sp>
      <p:sp>
        <p:nvSpPr>
          <p:cNvPr id="8" name="Tijdelijke aanduiding voor voettekst 3">
            <a:extLst>
              <a:ext uri="{FF2B5EF4-FFF2-40B4-BE49-F238E27FC236}">
                <a16:creationId xmlns:a16="http://schemas.microsoft.com/office/drawing/2014/main" id="{8ADB8141-CAF4-4E0C-B4B5-67644651C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328" y="6492875"/>
            <a:ext cx="11228832" cy="365125"/>
          </a:xfrm>
        </p:spPr>
        <p:txBody>
          <a:bodyPr/>
          <a:lstStyle/>
          <a:p>
            <a:r>
              <a:rPr lang="en-GB" dirty="0"/>
              <a:t>WEML2020 workshop N. Fraser (Xilinx). See: https://drive.google.com/file/d/1B6s-Ps9y9ygvC_KzLX32Man79CjQ4d0H/view</a:t>
            </a:r>
          </a:p>
        </p:txBody>
      </p:sp>
    </p:spTree>
    <p:extLst>
      <p:ext uri="{BB962C8B-B14F-4D97-AF65-F5344CB8AC3E}">
        <p14:creationId xmlns:p14="http://schemas.microsoft.com/office/powerpoint/2010/main" val="34109440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6E579-C6F4-401B-8D05-16751002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Data-free </a:t>
            </a:r>
            <a:r>
              <a:rPr lang="nl-NL" dirty="0" err="1"/>
              <a:t>quantization</a:t>
            </a:r>
            <a:endParaRPr lang="en-US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93CC8BD-169E-4EF6-B630-BFB24DBB0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38" y="2112788"/>
            <a:ext cx="11522075" cy="3354737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F72B4C-954B-4E7D-84D0-C1986023C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47</a:t>
            </a:fld>
            <a:endParaRPr lang="en-US"/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7E0CCD68-DBCC-4237-982E-1CE42A49B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328" y="6492875"/>
            <a:ext cx="11228832" cy="365125"/>
          </a:xfrm>
        </p:spPr>
        <p:txBody>
          <a:bodyPr/>
          <a:lstStyle/>
          <a:p>
            <a:r>
              <a:rPr lang="en-GB" dirty="0"/>
              <a:t>See: https://arxiv.org/pdf/1906.04721.pdf</a:t>
            </a:r>
          </a:p>
        </p:txBody>
      </p:sp>
    </p:spTree>
    <p:extLst>
      <p:ext uri="{BB962C8B-B14F-4D97-AF65-F5344CB8AC3E}">
        <p14:creationId xmlns:p14="http://schemas.microsoft.com/office/powerpoint/2010/main" val="1238173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E8A37-928C-45C9-B811-226F10A4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Summary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EF07EB-B74E-4617-B5C8-650EE8373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Quantization is an essential tool for efficient deep learning</a:t>
            </a:r>
          </a:p>
          <a:p>
            <a:r>
              <a:rPr lang="en-US" dirty="0"/>
              <a:t>	Remember: model size, speed and energy efficiency</a:t>
            </a:r>
          </a:p>
          <a:p>
            <a:endParaRPr lang="en-US" dirty="0"/>
          </a:p>
          <a:p>
            <a:r>
              <a:rPr lang="en-US" dirty="0"/>
              <a:t>The current quantization standard is linear quantization using 8-bit integers and 32-bit accumulators. Weights are quantized in symmetric per-channel fashion, while activations are asymmetric per-tensor.</a:t>
            </a:r>
          </a:p>
          <a:p>
            <a:endParaRPr lang="en-US" dirty="0"/>
          </a:p>
          <a:p>
            <a:r>
              <a:rPr lang="en-US" dirty="0"/>
              <a:t>Model fine-tuning is essential to recover accuracy loss from PTQ.  To enable quantization-aware training/fine-tuning, quantizers have to be simulated.</a:t>
            </a:r>
          </a:p>
          <a:p>
            <a:endParaRPr lang="en-US" dirty="0"/>
          </a:p>
          <a:p>
            <a:r>
              <a:rPr lang="en-US" dirty="0"/>
              <a:t>More advanced quantization procedures possible, but not standard (yet)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04FF89A-EBA2-47A0-A8CF-00A53B7F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6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67BD1EA-49D3-4937-A51E-EF12CA1F3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886732"/>
            <a:ext cx="12191999" cy="1056000"/>
          </a:xfrm>
        </p:spPr>
        <p:txBody>
          <a:bodyPr/>
          <a:lstStyle/>
          <a:p>
            <a:r>
              <a:rPr lang="en-US" dirty="0"/>
              <a:t>Extreme quantization beyond int8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5485302C-F8E2-44A4-AF88-B0876D252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4942732"/>
            <a:ext cx="12191999" cy="385268"/>
          </a:xfrm>
        </p:spPr>
        <p:txBody>
          <a:bodyPr/>
          <a:lstStyle/>
          <a:p>
            <a:r>
              <a:rPr lang="en-US" dirty="0"/>
              <a:t>Optimizing neural networks for inference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66DCE05-6460-4BFE-8458-1D6CE3944C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5321301"/>
            <a:ext cx="12191999" cy="768351"/>
          </a:xfrm>
        </p:spPr>
        <p:txBody>
          <a:bodyPr/>
          <a:lstStyle/>
          <a:p>
            <a:r>
              <a:rPr lang="en-US" dirty="0"/>
              <a:t>Floran de Putter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A15D59E-A69B-4F6E-917D-DF827B0CCE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8889" y="6089650"/>
            <a:ext cx="9796356" cy="768351"/>
          </a:xfrm>
        </p:spPr>
        <p:txBody>
          <a:bodyPr/>
          <a:lstStyle/>
          <a:p>
            <a:r>
              <a:rPr lang="en-US" dirty="0"/>
              <a:t>Electrical Engineering – Electronic Systems group</a:t>
            </a:r>
          </a:p>
        </p:txBody>
      </p:sp>
    </p:spTree>
    <p:extLst>
      <p:ext uri="{BB962C8B-B14F-4D97-AF65-F5344CB8AC3E}">
        <p14:creationId xmlns:p14="http://schemas.microsoft.com/office/powerpoint/2010/main" val="39812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E342C-AB4E-43B4-B0DB-10277A44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Challenge 3: energy efficiency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8705D0-A425-4C99-B836-931466355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AlphaGO</a:t>
            </a:r>
            <a:r>
              <a:rPr lang="en-US" dirty="0"/>
              <a:t>: 1920 CPUs and 280 GPUs, </a:t>
            </a:r>
            <a:r>
              <a:rPr lang="en-US" b="1" dirty="0"/>
              <a:t>$3000 electric bill </a:t>
            </a:r>
            <a:r>
              <a:rPr lang="en-US" dirty="0"/>
              <a:t>per game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On smartphone: battery drains quickly</a:t>
            </a:r>
          </a:p>
          <a:p>
            <a:r>
              <a:rPr lang="en-US" dirty="0"/>
              <a:t>		On data-center: Increased TCO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E9D1CA-37B0-46D1-A2AA-3D73B4D0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fbeeldingsresultaat voor Alphago">
            <a:extLst>
              <a:ext uri="{FF2B5EF4-FFF2-40B4-BE49-F238E27FC236}">
                <a16:creationId xmlns:a16="http://schemas.microsoft.com/office/drawing/2014/main" id="{9A1D04DB-1313-4C32-8010-80911AA08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767" y="2267460"/>
            <a:ext cx="3721895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erelateerde afbeelding">
            <a:extLst>
              <a:ext uri="{FF2B5EF4-FFF2-40B4-BE49-F238E27FC236}">
                <a16:creationId xmlns:a16="http://schemas.microsoft.com/office/drawing/2014/main" id="{EA374EA7-A3E1-4811-BE9A-76DE2F755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" y="4472249"/>
            <a:ext cx="1837111" cy="18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Afbeeldingsresultaat voor datacenter">
            <a:extLst>
              <a:ext uri="{FF2B5EF4-FFF2-40B4-BE49-F238E27FC236}">
                <a16:creationId xmlns:a16="http://schemas.microsoft.com/office/drawing/2014/main" id="{DFA0351B-FDEB-46A1-8E80-15FE2ACF6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9599" y="4472248"/>
            <a:ext cx="3198541" cy="18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4BD93-6A47-4B24-9046-4F8BADF68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Extreme </a:t>
            </a:r>
            <a:r>
              <a:rPr lang="nl-NL" dirty="0" err="1"/>
              <a:t>quantization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67406E5D-58AA-4EAE-8738-85F6709A31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Usually 8-bit quantization is sufficient for many applications</a:t>
                </a:r>
              </a:p>
              <a:p>
                <a:r>
                  <a:rPr lang="en-US" dirty="0"/>
                  <a:t>Can we do better?</a:t>
                </a:r>
              </a:p>
              <a:p>
                <a:endParaRPr lang="en-US" dirty="0"/>
              </a:p>
              <a:p>
                <a:r>
                  <a:rPr lang="en-US" dirty="0"/>
                  <a:t>Yes, to the extremes:</a:t>
                </a:r>
              </a:p>
              <a:p>
                <a:pPr lvl="1"/>
                <a:r>
                  <a:rPr lang="en-US" dirty="0"/>
                  <a:t>Binary values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{−1,  +1}</m:t>
                    </m:r>
                  </m:oMath>
                </a14:m>
                <a:endParaRPr lang="en-US" dirty="0"/>
              </a:p>
              <a:p>
                <a:pPr lvl="2"/>
                <a:r>
                  <a:rPr lang="en-US" b="1" dirty="0"/>
                  <a:t>Single</a:t>
                </a:r>
                <a:r>
                  <a:rPr lang="en-US" dirty="0"/>
                  <a:t> bit per symbol</a:t>
                </a:r>
              </a:p>
              <a:p>
                <a:pPr lvl="1"/>
                <a:r>
                  <a:rPr lang="en-US" dirty="0"/>
                  <a:t>Ternary values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{−1,  0,  +1}</m:t>
                    </m:r>
                  </m:oMath>
                </a14:m>
                <a:endParaRPr lang="en-US" dirty="0"/>
              </a:p>
              <a:p>
                <a:pPr lvl="2"/>
                <a:r>
                  <a:rPr lang="en-US" b="1" dirty="0"/>
                  <a:t>1.585</a:t>
                </a:r>
                <a:r>
                  <a:rPr lang="en-US" dirty="0"/>
                  <a:t> bits per symbol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e>
                    </m:func>
                    <m:r>
                      <a:rPr lang="nl-NL" b="0" i="1" smtClean="0">
                        <a:latin typeface="Cambria Math" panose="02040503050406030204" pitchFamily="18" charset="0"/>
                      </a:rPr>
                      <m:t>≈1.585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b="1" dirty="0"/>
                  <a:t>Reminder:</a:t>
                </a:r>
                <a:r>
                  <a:rPr lang="en-US" dirty="0"/>
                  <a:t> during training all values are kept in full-precision!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67406E5D-58AA-4EAE-8738-85F6709A31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583F2D-035A-4B7E-8F79-6BEEAB7F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5968C-2E4B-4599-BA57-B0799AA9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Overview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4DE148-E9E5-4E12-AD27-E7F4ACA55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Preliminary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Binary and ternary quantization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Backwards pass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Naive binary neural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Overview of common repair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Specialized bitwise accelerators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Summary and conclusions</a:t>
            </a:r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C28A39-0848-4C9D-B316-8ED4E07B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581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F198335-F262-4E0E-AEE8-758C768B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Basic </a:t>
            </a:r>
            <a:r>
              <a:rPr lang="nl-NL" dirty="0" err="1"/>
              <a:t>operation</a:t>
            </a:r>
            <a:r>
              <a:rPr lang="nl-NL" dirty="0"/>
              <a:t> of </a:t>
            </a:r>
            <a:r>
              <a:rPr lang="nl-NL" dirty="0" err="1"/>
              <a:t>DNNs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jdelijke aanduiding voor inhoud 8">
                <a:extLst>
                  <a:ext uri="{FF2B5EF4-FFF2-40B4-BE49-F238E27FC236}">
                    <a16:creationId xmlns:a16="http://schemas.microsoft.com/office/drawing/2014/main" id="{7B1EE7D6-6E66-444E-A72D-9AF06C27CE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8328" y="4221870"/>
                <a:ext cx="11521440" cy="2087489"/>
              </a:xfrm>
            </p:spPr>
            <p:txBody>
              <a:bodyPr/>
              <a:lstStyle/>
              <a:p>
                <a:r>
                  <a:rPr lang="nl-NL" dirty="0" err="1"/>
                  <a:t>Convolutional</a:t>
                </a:r>
                <a:r>
                  <a:rPr lang="nl-NL" dirty="0"/>
                  <a:t> </a:t>
                </a:r>
                <a:r>
                  <a:rPr lang="nl-NL" dirty="0" err="1"/>
                  <a:t>layer</a:t>
                </a:r>
                <a:r>
                  <a:rPr lang="nl-NL" dirty="0"/>
                  <a:t>: </a:t>
                </a:r>
                <a14:m>
                  <m:oMath xmlns:m="http://schemas.openxmlformats.org/officeDocument/2006/math">
                    <m:r>
                      <a:rPr lang="nl-NL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>
                        <a:latin typeface="Cambria Math" panose="02040503050406030204" pitchFamily="18" charset="0"/>
                      </a:rPr>
                      <m:t>𝜎</m:t>
                    </m:r>
                    <m:r>
                      <a:rPr lang="nl-NL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>
                        <a:latin typeface="Cambria Math" panose="02040503050406030204" pitchFamily="18" charset="0"/>
                      </a:rPr>
                      <m:t>𝑊</m:t>
                    </m:r>
                    <m:r>
                      <a:rPr lang="nl-NL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NL"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NL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nl-NL" dirty="0"/>
                  <a:t>Large </a:t>
                </a:r>
                <a:r>
                  <a:rPr lang="nl-NL" dirty="0" err="1"/>
                  <a:t>number</a:t>
                </a:r>
                <a:r>
                  <a:rPr lang="nl-NL" dirty="0"/>
                  <a:t> of (</a:t>
                </a:r>
                <a:r>
                  <a:rPr lang="nl-NL" dirty="0" err="1"/>
                  <a:t>floating</a:t>
                </a:r>
                <a:r>
                  <a:rPr lang="nl-NL" dirty="0"/>
                  <a:t>-point) </a:t>
                </a:r>
                <a:r>
                  <a:rPr lang="nl-NL" dirty="0" err="1"/>
                  <a:t>multiplications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additions</a:t>
                </a:r>
                <a:endParaRPr lang="nl-NL" dirty="0"/>
              </a:p>
              <a:p>
                <a:pPr lvl="1"/>
                <a:r>
                  <a:rPr lang="nl-NL" dirty="0"/>
                  <a:t>MAC is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majority</a:t>
                </a:r>
                <a:r>
                  <a:rPr lang="nl-NL" dirty="0"/>
                  <a:t> of </a:t>
                </a:r>
                <a:r>
                  <a:rPr lang="nl-NL" dirty="0" err="1"/>
                  <a:t>calculations</a:t>
                </a:r>
                <a:r>
                  <a:rPr lang="nl-NL" dirty="0"/>
                  <a:t> </a:t>
                </a:r>
                <a:r>
                  <a:rPr lang="nl-NL" dirty="0" err="1"/>
                  <a:t>during</a:t>
                </a:r>
                <a:r>
                  <a:rPr lang="nl-NL" dirty="0"/>
                  <a:t> </a:t>
                </a:r>
                <a:r>
                  <a:rPr lang="nl-NL" dirty="0" err="1"/>
                  <a:t>inference</a:t>
                </a:r>
                <a:endParaRPr lang="en-US" dirty="0"/>
              </a:p>
            </p:txBody>
          </p:sp>
        </mc:Choice>
        <mc:Fallback xmlns="">
          <p:sp>
            <p:nvSpPr>
              <p:cNvPr id="9" name="Tijdelijke aanduiding voor inhoud 8">
                <a:extLst>
                  <a:ext uri="{FF2B5EF4-FFF2-40B4-BE49-F238E27FC236}">
                    <a16:creationId xmlns:a16="http://schemas.microsoft.com/office/drawing/2014/main" id="{7B1EE7D6-6E66-444E-A72D-9AF06C27CE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8328" y="4221870"/>
                <a:ext cx="11521440" cy="2087489"/>
              </a:xfrm>
              <a:blipFill>
                <a:blip r:embed="rId2"/>
                <a:stretch>
                  <a:fillRect l="-1111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DC29D9-BEED-4EE7-B911-2ED1B516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DDA6E06-A211-403C-A15D-120973E7C57B}"/>
              </a:ext>
            </a:extLst>
          </p:cNvPr>
          <p:cNvSpPr/>
          <p:nvPr/>
        </p:nvSpPr>
        <p:spPr>
          <a:xfrm>
            <a:off x="474129" y="2087395"/>
            <a:ext cx="1723972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Inputs</a:t>
            </a:r>
            <a:r>
              <a:rPr lang="nl-NL" sz="2400" dirty="0"/>
              <a:t> A</a:t>
            </a:r>
            <a:endParaRPr lang="en-US" sz="2400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1AD0434-B4E5-41CF-B6A1-9D798870300A}"/>
              </a:ext>
            </a:extLst>
          </p:cNvPr>
          <p:cNvSpPr/>
          <p:nvPr/>
        </p:nvSpPr>
        <p:spPr>
          <a:xfrm>
            <a:off x="474129" y="2928581"/>
            <a:ext cx="1723972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Weights</a:t>
            </a:r>
            <a:r>
              <a:rPr lang="nl-NL" sz="2400" dirty="0"/>
              <a:t> W</a:t>
            </a:r>
            <a:endParaRPr lang="en-US" sz="2400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AB524F94-69C9-4904-B074-D5DA006CB855}"/>
              </a:ext>
            </a:extLst>
          </p:cNvPr>
          <p:cNvSpPr/>
          <p:nvPr/>
        </p:nvSpPr>
        <p:spPr>
          <a:xfrm>
            <a:off x="2651964" y="2570701"/>
            <a:ext cx="391568" cy="41127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rgbClr val="002060"/>
                </a:solidFill>
              </a:rPr>
              <a:t>X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3A9BD8CA-1558-4FF3-9CE8-FEEF0D28B422}"/>
              </a:ext>
            </a:extLst>
          </p:cNvPr>
          <p:cNvCxnSpPr>
            <a:stCxn id="2" idx="3"/>
            <a:endCxn id="3" idx="1"/>
          </p:cNvCxnSpPr>
          <p:nvPr/>
        </p:nvCxnSpPr>
        <p:spPr>
          <a:xfrm>
            <a:off x="2198100" y="2350361"/>
            <a:ext cx="511208" cy="28056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95E343D-7B19-4118-8BBD-C08EC5AB40F2}"/>
              </a:ext>
            </a:extLst>
          </p:cNvPr>
          <p:cNvCxnSpPr>
            <a:cxnSpLocks/>
            <a:stCxn id="11" idx="3"/>
            <a:endCxn id="3" idx="3"/>
          </p:cNvCxnSpPr>
          <p:nvPr/>
        </p:nvCxnSpPr>
        <p:spPr>
          <a:xfrm flipV="1">
            <a:off x="2198100" y="2921744"/>
            <a:ext cx="511208" cy="26980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al 15">
            <a:extLst>
              <a:ext uri="{FF2B5EF4-FFF2-40B4-BE49-F238E27FC236}">
                <a16:creationId xmlns:a16="http://schemas.microsoft.com/office/drawing/2014/main" id="{A480EF38-11D1-4CD9-815D-E2BFB6C3F472}"/>
              </a:ext>
            </a:extLst>
          </p:cNvPr>
          <p:cNvSpPr/>
          <p:nvPr/>
        </p:nvSpPr>
        <p:spPr>
          <a:xfrm>
            <a:off x="3317456" y="2570700"/>
            <a:ext cx="391568" cy="41127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rgbClr val="002060"/>
                </a:solidFill>
              </a:rPr>
              <a:t>+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F3D6671B-CF11-44CE-8193-E15D3DA84316}"/>
              </a:ext>
            </a:extLst>
          </p:cNvPr>
          <p:cNvCxnSpPr>
            <a:cxnSpLocks/>
            <a:stCxn id="3" idx="6"/>
            <a:endCxn id="16" idx="2"/>
          </p:cNvCxnSpPr>
          <p:nvPr/>
        </p:nvCxnSpPr>
        <p:spPr>
          <a:xfrm flipV="1">
            <a:off x="3043533" y="2776337"/>
            <a:ext cx="273924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>
            <a:extLst>
              <a:ext uri="{FF2B5EF4-FFF2-40B4-BE49-F238E27FC236}">
                <a16:creationId xmlns:a16="http://schemas.microsoft.com/office/drawing/2014/main" id="{B7138E65-BED3-4294-8639-A20EF8A8B63F}"/>
              </a:ext>
            </a:extLst>
          </p:cNvPr>
          <p:cNvSpPr/>
          <p:nvPr/>
        </p:nvSpPr>
        <p:spPr>
          <a:xfrm>
            <a:off x="3992914" y="2512917"/>
            <a:ext cx="1975455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Accumulator</a:t>
            </a:r>
            <a:endParaRPr lang="en-US" sz="2400" dirty="0"/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C1F44BCE-8D3C-4EA9-BB2C-48550A560CC8}"/>
              </a:ext>
            </a:extLst>
          </p:cNvPr>
          <p:cNvCxnSpPr>
            <a:cxnSpLocks/>
            <a:stCxn id="16" idx="6"/>
            <a:endCxn id="20" idx="1"/>
          </p:cNvCxnSpPr>
          <p:nvPr/>
        </p:nvCxnSpPr>
        <p:spPr>
          <a:xfrm flipV="1">
            <a:off x="3709025" y="2775883"/>
            <a:ext cx="283889" cy="4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EB0A137E-58B8-4252-8ADA-DAE18D256C4B}"/>
              </a:ext>
            </a:extLst>
          </p:cNvPr>
          <p:cNvCxnSpPr>
            <a:cxnSpLocks/>
            <a:stCxn id="20" idx="0"/>
            <a:endCxn id="16" idx="0"/>
          </p:cNvCxnSpPr>
          <p:nvPr/>
        </p:nvCxnSpPr>
        <p:spPr>
          <a:xfrm rot="16200000" flipH="1" flipV="1">
            <a:off x="4218051" y="1808108"/>
            <a:ext cx="57781" cy="1467401"/>
          </a:xfrm>
          <a:prstGeom prst="bentConnector3">
            <a:avLst>
              <a:gd name="adj1" fmla="val -527506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00352ADF-42B7-4029-BA6A-31D5D0775F2E}"/>
              </a:ext>
            </a:extLst>
          </p:cNvPr>
          <p:cNvSpPr txBox="1"/>
          <p:nvPr/>
        </p:nvSpPr>
        <p:spPr>
          <a:xfrm>
            <a:off x="3513240" y="1729444"/>
            <a:ext cx="146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002060"/>
                </a:solidFill>
              </a:rPr>
              <a:t>K</a:t>
            </a:r>
            <a:r>
              <a:rPr lang="en-US" sz="2400" dirty="0">
                <a:solidFill>
                  <a:srgbClr val="002060"/>
                </a:solidFill>
              </a:rPr>
              <a:t> times</a:t>
            </a:r>
          </a:p>
        </p:txBody>
      </p: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CF925440-3577-486F-92BC-24A39D379F1E}"/>
              </a:ext>
            </a:extLst>
          </p:cNvPr>
          <p:cNvCxnSpPr>
            <a:cxnSpLocks/>
            <a:stCxn id="20" idx="3"/>
            <a:endCxn id="38" idx="1"/>
          </p:cNvCxnSpPr>
          <p:nvPr/>
        </p:nvCxnSpPr>
        <p:spPr>
          <a:xfrm>
            <a:off x="5968369" y="2775883"/>
            <a:ext cx="35823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Pijl: vijfhoek 37">
                <a:extLst>
                  <a:ext uri="{FF2B5EF4-FFF2-40B4-BE49-F238E27FC236}">
                    <a16:creationId xmlns:a16="http://schemas.microsoft.com/office/drawing/2014/main" id="{A27B34DE-02AA-4FD8-A5B7-C54D6B06A9ED}"/>
                  </a:ext>
                </a:extLst>
              </p:cNvPr>
              <p:cNvSpPr/>
              <p:nvPr/>
            </p:nvSpPr>
            <p:spPr>
              <a:xfrm>
                <a:off x="6326599" y="2013041"/>
                <a:ext cx="1975455" cy="1525684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400" dirty="0">
                    <a:solidFill>
                      <a:srgbClr val="002060"/>
                    </a:solidFill>
                  </a:rPr>
                  <a:t>Non-</a:t>
                </a:r>
                <a:r>
                  <a:rPr lang="nl-NL" sz="2400" dirty="0" err="1">
                    <a:solidFill>
                      <a:srgbClr val="002060"/>
                    </a:solidFill>
                  </a:rPr>
                  <a:t>linear</a:t>
                </a:r>
                <a:r>
                  <a:rPr lang="nl-NL" sz="2400" dirty="0">
                    <a:solidFill>
                      <a:srgbClr val="002060"/>
                    </a:solidFill>
                  </a:rPr>
                  <a:t> </a:t>
                </a:r>
                <a:r>
                  <a:rPr lang="nl-NL" sz="2400" dirty="0" err="1">
                    <a:solidFill>
                      <a:srgbClr val="002060"/>
                    </a:solidFill>
                  </a:rPr>
                  <a:t>activation</a:t>
                </a:r>
                <a:r>
                  <a:rPr lang="nl-NL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NL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nl-NL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Pijl: vijfhoek 37">
                <a:extLst>
                  <a:ext uri="{FF2B5EF4-FFF2-40B4-BE49-F238E27FC236}">
                    <a16:creationId xmlns:a16="http://schemas.microsoft.com/office/drawing/2014/main" id="{A27B34DE-02AA-4FD8-A5B7-C54D6B06A9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599" y="2013041"/>
                <a:ext cx="1975455" cy="1525684"/>
              </a:xfrm>
              <a:prstGeom prst="homePlate">
                <a:avLst/>
              </a:prstGeom>
              <a:blipFill>
                <a:blip r:embed="rId3"/>
                <a:stretch>
                  <a:fillRect l="-183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DD8E9B68-96C7-438A-888B-431B7FD416B6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02054" y="2775883"/>
            <a:ext cx="476186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raccolade 25">
            <a:extLst>
              <a:ext uri="{FF2B5EF4-FFF2-40B4-BE49-F238E27FC236}">
                <a16:creationId xmlns:a16="http://schemas.microsoft.com/office/drawing/2014/main" id="{7EF4A3B2-3513-42B9-A573-C32211B2A505}"/>
              </a:ext>
            </a:extLst>
          </p:cNvPr>
          <p:cNvSpPr/>
          <p:nvPr/>
        </p:nvSpPr>
        <p:spPr>
          <a:xfrm rot="5400000">
            <a:off x="4420548" y="-336200"/>
            <a:ext cx="411273" cy="8304113"/>
          </a:xfrm>
          <a:prstGeom prst="rightBrace">
            <a:avLst>
              <a:gd name="adj1" fmla="val 8333"/>
              <a:gd name="adj2" fmla="val 775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A18DF02C-8699-400E-A35F-4ACFC8F6B549}"/>
                  </a:ext>
                </a:extLst>
              </p:cNvPr>
              <p:cNvSpPr txBox="1"/>
              <p:nvPr/>
            </p:nvSpPr>
            <p:spPr>
              <a:xfrm>
                <a:off x="8391133" y="2350360"/>
                <a:ext cx="2980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A18DF02C-8699-400E-A35F-4ACFC8F6B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133" y="2350360"/>
                <a:ext cx="298027" cy="461665"/>
              </a:xfrm>
              <a:prstGeom prst="rect">
                <a:avLst/>
              </a:prstGeom>
              <a:blipFill>
                <a:blip r:embed="rId4"/>
                <a:stretch>
                  <a:fillRect l="-6122" r="-24490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2623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43">
            <a:extLst>
              <a:ext uri="{FF2B5EF4-FFF2-40B4-BE49-F238E27FC236}">
                <a16:creationId xmlns:a16="http://schemas.microsoft.com/office/drawing/2014/main" id="{9025D5D9-5CBF-47CF-AFD1-89DF0A1C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Binary</a:t>
            </a:r>
            <a:r>
              <a:rPr lang="nl-NL" dirty="0"/>
              <a:t> </a:t>
            </a:r>
            <a:r>
              <a:rPr lang="nl-NL" dirty="0" err="1"/>
              <a:t>quantization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1D97B1-9CC8-411D-88D5-3E4EEC18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53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80E8DC3B-D2E5-4A61-8471-0E5A1DD6CDC3}"/>
                  </a:ext>
                </a:extLst>
              </p:cNvPr>
              <p:cNvSpPr>
                <a:spLocks noGrp="1"/>
              </p:cNvSpPr>
              <p:nvPr>
                <p:ph type="body" sz="half" idx="14"/>
              </p:nvPr>
            </p:nvSpPr>
            <p:spPr/>
            <p:txBody>
              <a:bodyPr anchor="t"/>
              <a:lstStyle/>
              <a:p>
                <a14:m>
                  <m:oMath xmlns:m="http://schemas.openxmlformats.org/officeDocument/2006/math">
                    <m:r>
                      <a:rPr lang="nl-NL" b="1" i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nl-NL">
                        <a:latin typeface="Cambria Math" panose="02040503050406030204" pitchFamily="18" charset="0"/>
                      </a:rPr>
                      <m:t>𝐢𝐠𝐧</m:t>
                    </m:r>
                  </m:oMath>
                </a14:m>
                <a:r>
                  <a:rPr lang="en-US" dirty="0"/>
                  <a:t> function is used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b="1" dirty="0" err="1"/>
                  <a:t>binarization</a:t>
                </a:r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1,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nl-N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≥0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−1,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nl-N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nl-NL" dirty="0" err="1"/>
                  <a:t>Convolutional</a:t>
                </a:r>
                <a:r>
                  <a:rPr lang="nl-NL" dirty="0"/>
                  <a:t> </a:t>
                </a:r>
                <a:r>
                  <a:rPr lang="nl-NL" dirty="0" err="1"/>
                  <a:t>layer</a:t>
                </a:r>
                <a:r>
                  <a:rPr lang="nl-NL" dirty="0"/>
                  <a:t> </a:t>
                </a:r>
                <a:r>
                  <a:rPr lang="nl-NL" dirty="0" err="1"/>
                  <a:t>becomes</a:t>
                </a:r>
                <a:r>
                  <a:rPr lang="nl-NL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r>
                            <a:rPr lang="nl-NL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</m:e>
                      </m:d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nl-NL" b="0" dirty="0"/>
                </a:br>
                <a14:m>
                  <m:oMath xmlns:m="http://schemas.openxmlformats.org/officeDocument/2006/math">
                    <m:r>
                      <a:rPr lang="nl-NL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en-US" dirty="0"/>
                  <a:t> denotes </a:t>
                </a:r>
                <a:r>
                  <a:rPr lang="en-US" b="1" dirty="0"/>
                  <a:t>binary</a:t>
                </a:r>
                <a:r>
                  <a:rPr lang="en-US" dirty="0"/>
                  <a:t> multiply-accumulate!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80E8DC3B-D2E5-4A61-8471-0E5A1DD6CD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4"/>
              </p:nvPr>
            </p:nvSpPr>
            <p:spPr>
              <a:blipFill>
                <a:blip r:embed="rId2"/>
                <a:stretch>
                  <a:fillRect l="-1654" t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BF6FD60-974A-4241-969A-EFDFF6F43EAE}"/>
                  </a:ext>
                </a:extLst>
              </p:cNvPr>
              <p:cNvSpPr txBox="1"/>
              <p:nvPr/>
            </p:nvSpPr>
            <p:spPr>
              <a:xfrm>
                <a:off x="10224796" y="1470589"/>
                <a:ext cx="99204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l-NL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BF6FD60-974A-4241-969A-EFDFF6F43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796" y="1470589"/>
                <a:ext cx="992040" cy="369332"/>
              </a:xfrm>
              <a:prstGeom prst="rect">
                <a:avLst/>
              </a:prstGeom>
              <a:blipFill>
                <a:blip r:embed="rId3"/>
                <a:stretch>
                  <a:fillRect l="-606" b="-95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B97CA7A4-5BA0-458D-8538-9DB7CDE539B5}"/>
              </a:ext>
            </a:extLst>
          </p:cNvPr>
          <p:cNvCxnSpPr>
            <a:cxnSpLocks/>
          </p:cNvCxnSpPr>
          <p:nvPr/>
        </p:nvCxnSpPr>
        <p:spPr>
          <a:xfrm flipV="1">
            <a:off x="10232136" y="1567528"/>
            <a:ext cx="0" cy="3095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DB76D1C2-B0A1-4658-996F-2487B0E3B214}"/>
              </a:ext>
            </a:extLst>
          </p:cNvPr>
          <p:cNvCxnSpPr>
            <a:cxnSpLocks/>
          </p:cNvCxnSpPr>
          <p:nvPr/>
        </p:nvCxnSpPr>
        <p:spPr>
          <a:xfrm>
            <a:off x="8257592" y="3154363"/>
            <a:ext cx="39344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Ovaal 56">
            <a:extLst>
              <a:ext uri="{FF2B5EF4-FFF2-40B4-BE49-F238E27FC236}">
                <a16:creationId xmlns:a16="http://schemas.microsoft.com/office/drawing/2014/main" id="{45F95AE3-4F47-4E74-B214-5160DB56A0C6}"/>
              </a:ext>
            </a:extLst>
          </p:cNvPr>
          <p:cNvSpPr/>
          <p:nvPr/>
        </p:nvSpPr>
        <p:spPr>
          <a:xfrm>
            <a:off x="10145269" y="1937720"/>
            <a:ext cx="173734" cy="173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F30F235E-FA52-4E58-93E5-0A183DDC7F59}"/>
              </a:ext>
            </a:extLst>
          </p:cNvPr>
          <p:cNvCxnSpPr>
            <a:stCxn id="57" idx="6"/>
          </p:cNvCxnSpPr>
          <p:nvPr/>
        </p:nvCxnSpPr>
        <p:spPr>
          <a:xfrm>
            <a:off x="10319003" y="2024587"/>
            <a:ext cx="18803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al 59">
            <a:extLst>
              <a:ext uri="{FF2B5EF4-FFF2-40B4-BE49-F238E27FC236}">
                <a16:creationId xmlns:a16="http://schemas.microsoft.com/office/drawing/2014/main" id="{321A2BB0-FA1F-4AB8-B2A3-D3A07391B9E3}"/>
              </a:ext>
            </a:extLst>
          </p:cNvPr>
          <p:cNvSpPr/>
          <p:nvPr/>
        </p:nvSpPr>
        <p:spPr>
          <a:xfrm>
            <a:off x="10145829" y="4049174"/>
            <a:ext cx="173734" cy="17373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E1F5E3D9-CCCC-40E9-9AAA-8AEB4487E570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8285024" y="4136041"/>
            <a:ext cx="18608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B662C4E7-448A-4EFD-8B17-61BE42316034}"/>
                  </a:ext>
                </a:extLst>
              </p:cNvPr>
              <p:cNvSpPr/>
              <p:nvPr/>
            </p:nvSpPr>
            <p:spPr>
              <a:xfrm>
                <a:off x="11853672" y="3154362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B662C4E7-448A-4EFD-8B17-61BE42316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3672" y="3154362"/>
                <a:ext cx="3679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CD6F93A8-64A1-4133-8008-B27658109405}"/>
                  </a:ext>
                </a:extLst>
              </p:cNvPr>
              <p:cNvSpPr/>
              <p:nvPr/>
            </p:nvSpPr>
            <p:spPr>
              <a:xfrm>
                <a:off x="10181886" y="2034557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CD6F93A8-64A1-4133-8008-B27658109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886" y="2034557"/>
                <a:ext cx="3658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E5CC0308-DE63-4F16-A25E-AE1B681D5531}"/>
                  </a:ext>
                </a:extLst>
              </p:cNvPr>
              <p:cNvSpPr/>
              <p:nvPr/>
            </p:nvSpPr>
            <p:spPr>
              <a:xfrm>
                <a:off x="9830622" y="4148114"/>
                <a:ext cx="4427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E5CC0308-DE63-4F16-A25E-AE1B681D5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0622" y="4148114"/>
                <a:ext cx="4427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7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9B56CCDE-85CA-4527-8648-5943D5F20F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Multiplication and addition are replaced by bitwise XNOR and </a:t>
                </a:r>
                <a:r>
                  <a:rPr lang="en-US" dirty="0" err="1"/>
                  <a:t>PopCount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mtClean="0">
                            <a:latin typeface="Cambria Math" panose="02040503050406030204" pitchFamily="18" charset="0"/>
                          </a:rPr>
                          <m:t>−1,  +1</m:t>
                        </m:r>
                      </m:e>
                    </m:d>
                  </m:oMath>
                </a14:m>
                <a:r>
                  <a:rPr lang="en-US" dirty="0"/>
                  <a:t> and not </a:t>
                </a:r>
                <a14:m>
                  <m:oMath xmlns:m="http://schemas.openxmlformats.org/officeDocument/2006/math">
                    <m:r>
                      <a:rPr lang="nl-NL" smtClean="0">
                        <a:latin typeface="Cambria Math" panose="02040503050406030204" pitchFamily="18" charset="0"/>
                      </a:rPr>
                      <m:t>{0,  +1}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XNOR- vs AND-gate multiply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9B56CCDE-85CA-4527-8648-5943D5F20F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058" b="-1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74">
            <a:extLst>
              <a:ext uri="{FF2B5EF4-FFF2-40B4-BE49-F238E27FC236}">
                <a16:creationId xmlns:a16="http://schemas.microsoft.com/office/drawing/2014/main" id="{FFAC220C-E527-4533-AC8A-C125C77038B8}"/>
              </a:ext>
            </a:extLst>
          </p:cNvPr>
          <p:cNvSpPr/>
          <p:nvPr/>
        </p:nvSpPr>
        <p:spPr>
          <a:xfrm>
            <a:off x="9330276" y="4360038"/>
            <a:ext cx="548640" cy="54186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+2</a:t>
            </a:r>
            <a:endParaRPr lang="en-US" sz="2400" dirty="0"/>
          </a:p>
        </p:txBody>
      </p:sp>
      <p:grpSp>
        <p:nvGrpSpPr>
          <p:cNvPr id="107" name="Groep 106">
            <a:extLst>
              <a:ext uri="{FF2B5EF4-FFF2-40B4-BE49-F238E27FC236}">
                <a16:creationId xmlns:a16="http://schemas.microsoft.com/office/drawing/2014/main" id="{7DA58195-E63D-4405-A526-97D4F68DDD30}"/>
              </a:ext>
            </a:extLst>
          </p:cNvPr>
          <p:cNvGrpSpPr/>
          <p:nvPr/>
        </p:nvGrpSpPr>
        <p:grpSpPr>
          <a:xfrm>
            <a:off x="5410999" y="4390673"/>
            <a:ext cx="2189058" cy="541866"/>
            <a:chOff x="2161802" y="2487781"/>
            <a:chExt cx="2189058" cy="541866"/>
          </a:xfrm>
        </p:grpSpPr>
        <p:sp>
          <p:nvSpPr>
            <p:cNvPr id="108" name="Rectangle 74">
              <a:extLst>
                <a:ext uri="{FF2B5EF4-FFF2-40B4-BE49-F238E27FC236}">
                  <a16:creationId xmlns:a16="http://schemas.microsoft.com/office/drawing/2014/main" id="{F5020D93-5AB3-4B4B-9AD8-D77E4CE399DA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0</a:t>
              </a:r>
              <a:endParaRPr lang="en-US" sz="2400" dirty="0"/>
            </a:p>
          </p:txBody>
        </p:sp>
        <p:sp>
          <p:nvSpPr>
            <p:cNvPr id="109" name="Rectangle 80">
              <a:extLst>
                <a:ext uri="{FF2B5EF4-FFF2-40B4-BE49-F238E27FC236}">
                  <a16:creationId xmlns:a16="http://schemas.microsoft.com/office/drawing/2014/main" id="{6FA818D0-A894-487D-AB91-478619137A3A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</a:t>
              </a:r>
              <a:endParaRPr lang="en-US" sz="2400" dirty="0"/>
            </a:p>
          </p:txBody>
        </p:sp>
        <p:sp>
          <p:nvSpPr>
            <p:cNvPr id="110" name="Rectangle 89">
              <a:extLst>
                <a:ext uri="{FF2B5EF4-FFF2-40B4-BE49-F238E27FC236}">
                  <a16:creationId xmlns:a16="http://schemas.microsoft.com/office/drawing/2014/main" id="{6E4A3E0B-4BF1-430A-A133-2B3CBDDA3DDE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</a:t>
              </a:r>
              <a:endParaRPr lang="en-US" sz="2400" dirty="0"/>
            </a:p>
          </p:txBody>
        </p:sp>
        <p:sp>
          <p:nvSpPr>
            <p:cNvPr id="111" name="Rectangle 92">
              <a:extLst>
                <a:ext uri="{FF2B5EF4-FFF2-40B4-BE49-F238E27FC236}">
                  <a16:creationId xmlns:a16="http://schemas.microsoft.com/office/drawing/2014/main" id="{9D889331-DD73-4CF3-90B0-B88D8335F57A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</a:t>
              </a:r>
              <a:endParaRPr lang="en-US" sz="2400" dirty="0"/>
            </a:p>
          </p:txBody>
        </p:sp>
      </p:grpSp>
      <p:grpSp>
        <p:nvGrpSpPr>
          <p:cNvPr id="112" name="Groep 111">
            <a:extLst>
              <a:ext uri="{FF2B5EF4-FFF2-40B4-BE49-F238E27FC236}">
                <a16:creationId xmlns:a16="http://schemas.microsoft.com/office/drawing/2014/main" id="{03DEB8B8-8D75-4BCE-8557-EC0EFDAA6E6B}"/>
              </a:ext>
            </a:extLst>
          </p:cNvPr>
          <p:cNvGrpSpPr/>
          <p:nvPr/>
        </p:nvGrpSpPr>
        <p:grpSpPr>
          <a:xfrm>
            <a:off x="2167632" y="4759341"/>
            <a:ext cx="2189058" cy="541866"/>
            <a:chOff x="2161802" y="2487781"/>
            <a:chExt cx="2189058" cy="541866"/>
          </a:xfrm>
        </p:grpSpPr>
        <p:sp>
          <p:nvSpPr>
            <p:cNvPr id="113" name="Rectangle 74">
              <a:extLst>
                <a:ext uri="{FF2B5EF4-FFF2-40B4-BE49-F238E27FC236}">
                  <a16:creationId xmlns:a16="http://schemas.microsoft.com/office/drawing/2014/main" id="{62119650-7BB9-4991-8919-63C48ADF4ECA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0</a:t>
              </a:r>
              <a:endParaRPr lang="en-US" sz="2400" dirty="0"/>
            </a:p>
          </p:txBody>
        </p:sp>
        <p:sp>
          <p:nvSpPr>
            <p:cNvPr id="114" name="Rectangle 80">
              <a:extLst>
                <a:ext uri="{FF2B5EF4-FFF2-40B4-BE49-F238E27FC236}">
                  <a16:creationId xmlns:a16="http://schemas.microsoft.com/office/drawing/2014/main" id="{46BD2E44-81BD-4AA5-ADC1-A91A02F39CB9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</a:t>
              </a:r>
              <a:endParaRPr lang="en-US" sz="2400" dirty="0"/>
            </a:p>
          </p:txBody>
        </p:sp>
        <p:sp>
          <p:nvSpPr>
            <p:cNvPr id="115" name="Rectangle 89">
              <a:extLst>
                <a:ext uri="{FF2B5EF4-FFF2-40B4-BE49-F238E27FC236}">
                  <a16:creationId xmlns:a16="http://schemas.microsoft.com/office/drawing/2014/main" id="{4FFE95A0-A293-48D0-A090-135EEB24DDAF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0</a:t>
              </a:r>
              <a:endParaRPr lang="en-US" sz="2400" dirty="0"/>
            </a:p>
          </p:txBody>
        </p:sp>
        <p:sp>
          <p:nvSpPr>
            <p:cNvPr id="116" name="Rectangle 92">
              <a:extLst>
                <a:ext uri="{FF2B5EF4-FFF2-40B4-BE49-F238E27FC236}">
                  <a16:creationId xmlns:a16="http://schemas.microsoft.com/office/drawing/2014/main" id="{01D911A0-CCA8-4758-8040-D9DE2BB8F606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0</a:t>
              </a:r>
              <a:endParaRPr lang="en-US" sz="2400" dirty="0"/>
            </a:p>
          </p:txBody>
        </p:sp>
      </p:grpSp>
      <p:cxnSp>
        <p:nvCxnSpPr>
          <p:cNvPr id="118" name="Straight Arrow Connector 64">
            <a:extLst>
              <a:ext uri="{FF2B5EF4-FFF2-40B4-BE49-F238E27FC236}">
                <a16:creationId xmlns:a16="http://schemas.microsoft.com/office/drawing/2014/main" id="{4BD31D79-0606-4992-9A74-C475C732F7FC}"/>
              </a:ext>
            </a:extLst>
          </p:cNvPr>
          <p:cNvCxnSpPr/>
          <p:nvPr/>
        </p:nvCxnSpPr>
        <p:spPr>
          <a:xfrm>
            <a:off x="7824192" y="4658971"/>
            <a:ext cx="13970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68">
            <a:extLst>
              <a:ext uri="{FF2B5EF4-FFF2-40B4-BE49-F238E27FC236}">
                <a16:creationId xmlns:a16="http://schemas.microsoft.com/office/drawing/2014/main" id="{7844B6F9-6012-4B3E-AAF4-27200FD65C50}"/>
              </a:ext>
            </a:extLst>
          </p:cNvPr>
          <p:cNvCxnSpPr/>
          <p:nvPr/>
        </p:nvCxnSpPr>
        <p:spPr>
          <a:xfrm>
            <a:off x="2175470" y="5412042"/>
            <a:ext cx="2186093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ep 119">
            <a:extLst>
              <a:ext uri="{FF2B5EF4-FFF2-40B4-BE49-F238E27FC236}">
                <a16:creationId xmlns:a16="http://schemas.microsoft.com/office/drawing/2014/main" id="{798E9436-C111-4360-8C7E-D8CF268305F2}"/>
              </a:ext>
            </a:extLst>
          </p:cNvPr>
          <p:cNvGrpSpPr/>
          <p:nvPr/>
        </p:nvGrpSpPr>
        <p:grpSpPr>
          <a:xfrm>
            <a:off x="2161802" y="4010340"/>
            <a:ext cx="2189058" cy="541866"/>
            <a:chOff x="2161802" y="2487781"/>
            <a:chExt cx="2189058" cy="541866"/>
          </a:xfrm>
        </p:grpSpPr>
        <p:sp>
          <p:nvSpPr>
            <p:cNvPr id="121" name="Rectangle 74">
              <a:extLst>
                <a:ext uri="{FF2B5EF4-FFF2-40B4-BE49-F238E27FC236}">
                  <a16:creationId xmlns:a16="http://schemas.microsoft.com/office/drawing/2014/main" id="{3F7F6B53-0806-47F0-807E-EB72997BD30A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</a:t>
              </a:r>
              <a:endParaRPr lang="en-US" sz="2400" dirty="0"/>
            </a:p>
          </p:txBody>
        </p:sp>
        <p:sp>
          <p:nvSpPr>
            <p:cNvPr id="122" name="Rectangle 80">
              <a:extLst>
                <a:ext uri="{FF2B5EF4-FFF2-40B4-BE49-F238E27FC236}">
                  <a16:creationId xmlns:a16="http://schemas.microsoft.com/office/drawing/2014/main" id="{FA915065-B7D9-4B18-9CB1-B3D638508083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</a:t>
              </a:r>
              <a:endParaRPr lang="en-US" sz="2400" dirty="0"/>
            </a:p>
          </p:txBody>
        </p:sp>
        <p:sp>
          <p:nvSpPr>
            <p:cNvPr id="123" name="Rectangle 89">
              <a:extLst>
                <a:ext uri="{FF2B5EF4-FFF2-40B4-BE49-F238E27FC236}">
                  <a16:creationId xmlns:a16="http://schemas.microsoft.com/office/drawing/2014/main" id="{43C793D1-0B95-45C7-B8F5-A1EFA1B6A800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0</a:t>
              </a:r>
              <a:endParaRPr lang="en-US" sz="2400" dirty="0"/>
            </a:p>
          </p:txBody>
        </p:sp>
        <p:sp>
          <p:nvSpPr>
            <p:cNvPr id="124" name="Rectangle 92">
              <a:extLst>
                <a:ext uri="{FF2B5EF4-FFF2-40B4-BE49-F238E27FC236}">
                  <a16:creationId xmlns:a16="http://schemas.microsoft.com/office/drawing/2014/main" id="{149410C0-353B-412E-9CF5-895E2E287DEE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0</a:t>
              </a:r>
              <a:endParaRPr lang="en-US" sz="2400" dirty="0"/>
            </a:p>
          </p:txBody>
        </p:sp>
      </p:grpSp>
      <p:sp>
        <p:nvSpPr>
          <p:cNvPr id="105" name="Rectangle 74">
            <a:extLst>
              <a:ext uri="{FF2B5EF4-FFF2-40B4-BE49-F238E27FC236}">
                <a16:creationId xmlns:a16="http://schemas.microsoft.com/office/drawing/2014/main" id="{47CE1562-8807-4098-AD37-1093ED5DA0EC}"/>
              </a:ext>
            </a:extLst>
          </p:cNvPr>
          <p:cNvSpPr/>
          <p:nvPr/>
        </p:nvSpPr>
        <p:spPr>
          <a:xfrm>
            <a:off x="9330276" y="2179111"/>
            <a:ext cx="548640" cy="54186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+2</a:t>
            </a:r>
            <a:endParaRPr lang="en-US" sz="2400" dirty="0"/>
          </a:p>
        </p:txBody>
      </p:sp>
      <p:grpSp>
        <p:nvGrpSpPr>
          <p:cNvPr id="100" name="Groep 99">
            <a:extLst>
              <a:ext uri="{FF2B5EF4-FFF2-40B4-BE49-F238E27FC236}">
                <a16:creationId xmlns:a16="http://schemas.microsoft.com/office/drawing/2014/main" id="{5802161B-9675-4D2C-8527-B63DE116847F}"/>
              </a:ext>
            </a:extLst>
          </p:cNvPr>
          <p:cNvGrpSpPr/>
          <p:nvPr/>
        </p:nvGrpSpPr>
        <p:grpSpPr>
          <a:xfrm>
            <a:off x="5410999" y="2209746"/>
            <a:ext cx="2189058" cy="541866"/>
            <a:chOff x="2161802" y="2487781"/>
            <a:chExt cx="2189058" cy="541866"/>
          </a:xfrm>
        </p:grpSpPr>
        <p:sp>
          <p:nvSpPr>
            <p:cNvPr id="101" name="Rectangle 74">
              <a:extLst>
                <a:ext uri="{FF2B5EF4-FFF2-40B4-BE49-F238E27FC236}">
                  <a16:creationId xmlns:a16="http://schemas.microsoft.com/office/drawing/2014/main" id="{522108AA-1FDD-4CC4-9B68-466E6D7AD71C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-1</a:t>
              </a:r>
              <a:endParaRPr lang="en-US" sz="2400" dirty="0"/>
            </a:p>
          </p:txBody>
        </p:sp>
        <p:sp>
          <p:nvSpPr>
            <p:cNvPr id="102" name="Rectangle 80">
              <a:extLst>
                <a:ext uri="{FF2B5EF4-FFF2-40B4-BE49-F238E27FC236}">
                  <a16:creationId xmlns:a16="http://schemas.microsoft.com/office/drawing/2014/main" id="{54B81EC0-55E6-4B01-AB78-D24C527347B8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+1</a:t>
              </a:r>
              <a:endParaRPr lang="en-US" sz="2400" dirty="0"/>
            </a:p>
          </p:txBody>
        </p:sp>
        <p:sp>
          <p:nvSpPr>
            <p:cNvPr id="103" name="Rectangle 89">
              <a:extLst>
                <a:ext uri="{FF2B5EF4-FFF2-40B4-BE49-F238E27FC236}">
                  <a16:creationId xmlns:a16="http://schemas.microsoft.com/office/drawing/2014/main" id="{B2E86303-5F82-4D8B-9339-505ACA06DD2C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+1</a:t>
              </a:r>
              <a:endParaRPr lang="en-US" sz="2400" dirty="0"/>
            </a:p>
          </p:txBody>
        </p:sp>
        <p:sp>
          <p:nvSpPr>
            <p:cNvPr id="104" name="Rectangle 92">
              <a:extLst>
                <a:ext uri="{FF2B5EF4-FFF2-40B4-BE49-F238E27FC236}">
                  <a16:creationId xmlns:a16="http://schemas.microsoft.com/office/drawing/2014/main" id="{4C7B922F-9F51-44EC-ADF2-1CF95CE8837D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+1</a:t>
              </a:r>
              <a:endParaRPr lang="en-US" sz="2400" dirty="0"/>
            </a:p>
          </p:txBody>
        </p:sp>
      </p:grpSp>
      <p:grpSp>
        <p:nvGrpSpPr>
          <p:cNvPr id="95" name="Groep 94">
            <a:extLst>
              <a:ext uri="{FF2B5EF4-FFF2-40B4-BE49-F238E27FC236}">
                <a16:creationId xmlns:a16="http://schemas.microsoft.com/office/drawing/2014/main" id="{4E496B07-43E6-46FE-8EE4-62E407132CF9}"/>
              </a:ext>
            </a:extLst>
          </p:cNvPr>
          <p:cNvGrpSpPr/>
          <p:nvPr/>
        </p:nvGrpSpPr>
        <p:grpSpPr>
          <a:xfrm>
            <a:off x="2167632" y="2578414"/>
            <a:ext cx="2189058" cy="541866"/>
            <a:chOff x="2161802" y="2487781"/>
            <a:chExt cx="2189058" cy="541866"/>
          </a:xfrm>
        </p:grpSpPr>
        <p:sp>
          <p:nvSpPr>
            <p:cNvPr id="96" name="Rectangle 74">
              <a:extLst>
                <a:ext uri="{FF2B5EF4-FFF2-40B4-BE49-F238E27FC236}">
                  <a16:creationId xmlns:a16="http://schemas.microsoft.com/office/drawing/2014/main" id="{93EF9F15-50CA-40B9-946B-38B3282BEEC2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-1</a:t>
              </a:r>
              <a:endParaRPr lang="en-US" sz="2400" dirty="0"/>
            </a:p>
          </p:txBody>
        </p:sp>
        <p:sp>
          <p:nvSpPr>
            <p:cNvPr id="97" name="Rectangle 80">
              <a:extLst>
                <a:ext uri="{FF2B5EF4-FFF2-40B4-BE49-F238E27FC236}">
                  <a16:creationId xmlns:a16="http://schemas.microsoft.com/office/drawing/2014/main" id="{4DFDFFD8-3EA2-40C7-AED7-74B6C2A2215D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+1</a:t>
              </a:r>
              <a:endParaRPr lang="en-US" sz="2400" dirty="0"/>
            </a:p>
          </p:txBody>
        </p:sp>
        <p:sp>
          <p:nvSpPr>
            <p:cNvPr id="98" name="Rectangle 89">
              <a:extLst>
                <a:ext uri="{FF2B5EF4-FFF2-40B4-BE49-F238E27FC236}">
                  <a16:creationId xmlns:a16="http://schemas.microsoft.com/office/drawing/2014/main" id="{AE44E124-972A-4F76-8201-C1552984567D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-1</a:t>
              </a:r>
              <a:endParaRPr lang="en-US" sz="2400" dirty="0"/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27F6C32D-E172-4E52-B6F1-33DEB7197DBC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-1</a:t>
              </a:r>
              <a:endParaRPr lang="en-US" sz="2400" dirty="0"/>
            </a:p>
          </p:txBody>
        </p: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8F198335-F262-4E0E-AEE8-758C768B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Binary</a:t>
            </a:r>
            <a:r>
              <a:rPr lang="nl-NL" dirty="0"/>
              <a:t> </a:t>
            </a:r>
            <a:r>
              <a:rPr lang="nl-NL" dirty="0" err="1"/>
              <a:t>multiply-accumulate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DC29D9-BEED-4EE7-B911-2ED1B516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54</a:t>
            </a:fld>
            <a:endParaRPr lang="en-US" dirty="0"/>
          </a:p>
        </p:txBody>
      </p:sp>
      <p:cxnSp>
        <p:nvCxnSpPr>
          <p:cNvPr id="27" name="Straight Arrow Connector 27">
            <a:extLst>
              <a:ext uri="{FF2B5EF4-FFF2-40B4-BE49-F238E27FC236}">
                <a16:creationId xmlns:a16="http://schemas.microsoft.com/office/drawing/2014/main" id="{63650BB2-11A6-49E8-804B-D0AEBA5D0974}"/>
              </a:ext>
            </a:extLst>
          </p:cNvPr>
          <p:cNvCxnSpPr/>
          <p:nvPr/>
        </p:nvCxnSpPr>
        <p:spPr>
          <a:xfrm>
            <a:off x="4509492" y="4685749"/>
            <a:ext cx="7704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>
            <a:extLst>
              <a:ext uri="{FF2B5EF4-FFF2-40B4-BE49-F238E27FC236}">
                <a16:creationId xmlns:a16="http://schemas.microsoft.com/office/drawing/2014/main" id="{8A680402-7FE2-4647-B651-AF2D84A3E4AB}"/>
              </a:ext>
            </a:extLst>
          </p:cNvPr>
          <p:cNvSpPr txBox="1"/>
          <p:nvPr/>
        </p:nvSpPr>
        <p:spPr>
          <a:xfrm>
            <a:off x="4401298" y="4167489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XNOR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9C759FCE-52B5-41B8-A201-6B98CFF8933D}"/>
              </a:ext>
            </a:extLst>
          </p:cNvPr>
          <p:cNvSpPr txBox="1"/>
          <p:nvPr/>
        </p:nvSpPr>
        <p:spPr>
          <a:xfrm>
            <a:off x="7760152" y="4167489"/>
            <a:ext cx="1409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PopCount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4">
                <a:extLst>
                  <a:ext uri="{FF2B5EF4-FFF2-40B4-BE49-F238E27FC236}">
                    <a16:creationId xmlns:a16="http://schemas.microsoft.com/office/drawing/2014/main" id="{87E78674-242B-410D-965B-DB2D748BED86}"/>
                  </a:ext>
                </a:extLst>
              </p:cNvPr>
              <p:cNvSpPr txBox="1"/>
              <p:nvPr/>
            </p:nvSpPr>
            <p:spPr>
              <a:xfrm>
                <a:off x="7761413" y="4737545"/>
                <a:ext cx="1417568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smtClean="0">
                          <a:latin typeface="Cambria Math" panose="02040503050406030204" pitchFamily="18" charset="0"/>
                        </a:rPr>
                        <m:t>#</m:t>
                      </m:r>
                      <m:r>
                        <m:rPr>
                          <m:sty m:val="p"/>
                        </m:rPr>
                        <a:rPr lang="en-US" sz="1867" smtClean="0">
                          <a:latin typeface="Cambria Math" panose="02040503050406030204" pitchFamily="18" charset="0"/>
                        </a:rPr>
                        <m:t>pos</m:t>
                      </m:r>
                      <m:r>
                        <a:rPr lang="en-US" sz="1867">
                          <a:latin typeface="Cambria Math" panose="02040503050406030204" pitchFamily="18" charset="0"/>
                        </a:rPr>
                        <m:t> −#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neg</m:t>
                      </m:r>
                    </m:oMath>
                  </m:oMathPara>
                </a14:m>
                <a:endParaRPr lang="en-US" sz="1867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4">
                <a:extLst>
                  <a:ext uri="{FF2B5EF4-FFF2-40B4-BE49-F238E27FC236}">
                    <a16:creationId xmlns:a16="http://schemas.microsoft.com/office/drawing/2014/main" id="{87E78674-242B-410D-965B-DB2D748BE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413" y="4737545"/>
                <a:ext cx="1417568" cy="287323"/>
              </a:xfrm>
              <a:prstGeom prst="rect">
                <a:avLst/>
              </a:prstGeom>
              <a:blipFill>
                <a:blip r:embed="rId3"/>
                <a:stretch>
                  <a:fillRect l="-3433" r="-3433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6">
                <a:extLst>
                  <a:ext uri="{FF2B5EF4-FFF2-40B4-BE49-F238E27FC236}">
                    <a16:creationId xmlns:a16="http://schemas.microsoft.com/office/drawing/2014/main" id="{F66B9FAD-3193-42C0-8A22-0CB12AEF34A2}"/>
                  </a:ext>
                </a:extLst>
              </p:cNvPr>
              <p:cNvSpPr txBox="1"/>
              <p:nvPr/>
            </p:nvSpPr>
            <p:spPr>
              <a:xfrm>
                <a:off x="7751169" y="5041357"/>
                <a:ext cx="3105978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i="1" smtClean="0">
                          <a:latin typeface="Cambria Math" panose="02040503050406030204" pitchFamily="18" charset="0"/>
                        </a:rPr>
                        <m:t>=2⋅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PopC</m:t>
                      </m:r>
                      <m:r>
                        <m:rPr>
                          <m:sty m:val="p"/>
                        </m:rPr>
                        <a:rPr lang="nl-NL" sz="1867" b="0" i="0" smtClean="0">
                          <a:latin typeface="Cambria Math" panose="02040503050406030204" pitchFamily="18" charset="0"/>
                        </a:rPr>
                        <m:t>ou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nt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)−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bit</m:t>
                      </m:r>
                      <m:r>
                        <m:rPr>
                          <m:sty m:val="p"/>
                        </m:rPr>
                        <a:rPr lang="nl-NL" sz="1867">
                          <a:latin typeface="Cambria Math" panose="02040503050406030204" pitchFamily="18" charset="0"/>
                        </a:rPr>
                        <m:t>width</m:t>
                      </m:r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33" name="TextBox 36">
                <a:extLst>
                  <a:ext uri="{FF2B5EF4-FFF2-40B4-BE49-F238E27FC236}">
                    <a16:creationId xmlns:a16="http://schemas.microsoft.com/office/drawing/2014/main" id="{F66B9FAD-3193-42C0-8A22-0CB12AEF3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169" y="5041357"/>
                <a:ext cx="3105978" cy="287323"/>
              </a:xfrm>
              <a:prstGeom prst="rect">
                <a:avLst/>
              </a:prstGeom>
              <a:blipFill>
                <a:blip r:embed="rId4"/>
                <a:stretch>
                  <a:fillRect l="-393" t="-2128" r="-1572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7">
            <a:extLst>
              <a:ext uri="{FF2B5EF4-FFF2-40B4-BE49-F238E27FC236}">
                <a16:creationId xmlns:a16="http://schemas.microsoft.com/office/drawing/2014/main" id="{EE33862C-C594-492A-8DC8-AD486A45236F}"/>
              </a:ext>
            </a:extLst>
          </p:cNvPr>
          <p:cNvCxnSpPr/>
          <p:nvPr/>
        </p:nvCxnSpPr>
        <p:spPr>
          <a:xfrm>
            <a:off x="2175470" y="5405324"/>
            <a:ext cx="2186093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8E4B2D0C-40F9-41B2-A7FA-9975D045CE45}"/>
                  </a:ext>
                </a:extLst>
              </p:cNvPr>
              <p:cNvSpPr/>
              <p:nvPr/>
            </p:nvSpPr>
            <p:spPr>
              <a:xfrm>
                <a:off x="2175470" y="5368257"/>
                <a:ext cx="2186093" cy="379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67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l-NL" sz="1867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bit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8E4B2D0C-40F9-41B2-A7FA-9975D045C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470" y="5368257"/>
                <a:ext cx="2186093" cy="3796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42">
                <a:extLst>
                  <a:ext uri="{FF2B5EF4-FFF2-40B4-BE49-F238E27FC236}">
                    <a16:creationId xmlns:a16="http://schemas.microsoft.com/office/drawing/2014/main" id="{696A1616-8BD3-407E-ABD5-C570FDBEC63B}"/>
                  </a:ext>
                </a:extLst>
              </p:cNvPr>
              <p:cNvSpPr txBox="1"/>
              <p:nvPr/>
            </p:nvSpPr>
            <p:spPr>
              <a:xfrm>
                <a:off x="1712854" y="4124412"/>
                <a:ext cx="4179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2400" i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42">
                <a:extLst>
                  <a:ext uri="{FF2B5EF4-FFF2-40B4-BE49-F238E27FC236}">
                    <a16:creationId xmlns:a16="http://schemas.microsoft.com/office/drawing/2014/main" id="{696A1616-8BD3-407E-ABD5-C570FDBEC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54" y="4124412"/>
                <a:ext cx="417935" cy="369332"/>
              </a:xfrm>
              <a:prstGeom prst="rect">
                <a:avLst/>
              </a:prstGeom>
              <a:blipFill>
                <a:blip r:embed="rId6"/>
                <a:stretch>
                  <a:fillRect l="-17391" r="-724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E9B631DE-97EE-4196-82B0-530A42B45A17}"/>
                  </a:ext>
                </a:extLst>
              </p:cNvPr>
              <p:cNvSpPr txBox="1"/>
              <p:nvPr/>
            </p:nvSpPr>
            <p:spPr>
              <a:xfrm>
                <a:off x="1688205" y="4840136"/>
                <a:ext cx="4909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2400" i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E9B631DE-97EE-4196-82B0-530A42B45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05" y="4840136"/>
                <a:ext cx="490904" cy="369332"/>
              </a:xfrm>
              <a:prstGeom prst="rect">
                <a:avLst/>
              </a:prstGeom>
              <a:blipFill>
                <a:blip r:embed="rId7"/>
                <a:stretch>
                  <a:fillRect l="-13750" r="-6250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62">
            <a:extLst>
              <a:ext uri="{FF2B5EF4-FFF2-40B4-BE49-F238E27FC236}">
                <a16:creationId xmlns:a16="http://schemas.microsoft.com/office/drawing/2014/main" id="{8641AA03-C8C1-4851-8053-9255CB87CC12}"/>
              </a:ext>
            </a:extLst>
          </p:cNvPr>
          <p:cNvCxnSpPr/>
          <p:nvPr/>
        </p:nvCxnSpPr>
        <p:spPr>
          <a:xfrm>
            <a:off x="4509492" y="2477673"/>
            <a:ext cx="7704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63">
            <a:extLst>
              <a:ext uri="{FF2B5EF4-FFF2-40B4-BE49-F238E27FC236}">
                <a16:creationId xmlns:a16="http://schemas.microsoft.com/office/drawing/2014/main" id="{1B2EA682-61B5-4A6F-9D91-BDEDCDFDF988}"/>
              </a:ext>
            </a:extLst>
          </p:cNvPr>
          <p:cNvSpPr txBox="1"/>
          <p:nvPr/>
        </p:nvSpPr>
        <p:spPr>
          <a:xfrm>
            <a:off x="4401298" y="1959413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Mul</a:t>
            </a:r>
            <a:endParaRPr lang="en-US" sz="2400" dirty="0"/>
          </a:p>
        </p:txBody>
      </p:sp>
      <p:cxnSp>
        <p:nvCxnSpPr>
          <p:cNvPr id="43" name="Straight Arrow Connector 64">
            <a:extLst>
              <a:ext uri="{FF2B5EF4-FFF2-40B4-BE49-F238E27FC236}">
                <a16:creationId xmlns:a16="http://schemas.microsoft.com/office/drawing/2014/main" id="{372B5ACB-3549-48D0-BFBB-52A74BF3C32D}"/>
              </a:ext>
            </a:extLst>
          </p:cNvPr>
          <p:cNvCxnSpPr/>
          <p:nvPr/>
        </p:nvCxnSpPr>
        <p:spPr>
          <a:xfrm>
            <a:off x="7824192" y="2478044"/>
            <a:ext cx="13970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65">
            <a:extLst>
              <a:ext uri="{FF2B5EF4-FFF2-40B4-BE49-F238E27FC236}">
                <a16:creationId xmlns:a16="http://schemas.microsoft.com/office/drawing/2014/main" id="{6153FCBE-359E-406C-935B-61D83AA45538}"/>
              </a:ext>
            </a:extLst>
          </p:cNvPr>
          <p:cNvSpPr txBox="1"/>
          <p:nvPr/>
        </p:nvSpPr>
        <p:spPr>
          <a:xfrm>
            <a:off x="7658553" y="1959413"/>
            <a:ext cx="165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Accumulate</a:t>
            </a:r>
          </a:p>
        </p:txBody>
      </p:sp>
      <p:cxnSp>
        <p:nvCxnSpPr>
          <p:cNvPr id="45" name="Straight Arrow Connector 68">
            <a:extLst>
              <a:ext uri="{FF2B5EF4-FFF2-40B4-BE49-F238E27FC236}">
                <a16:creationId xmlns:a16="http://schemas.microsoft.com/office/drawing/2014/main" id="{819B7C7D-BC4D-4B42-8780-5B78507D3DF7}"/>
              </a:ext>
            </a:extLst>
          </p:cNvPr>
          <p:cNvCxnSpPr/>
          <p:nvPr/>
        </p:nvCxnSpPr>
        <p:spPr>
          <a:xfrm>
            <a:off x="2175470" y="3231115"/>
            <a:ext cx="2186093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69">
                <a:extLst>
                  <a:ext uri="{FF2B5EF4-FFF2-40B4-BE49-F238E27FC236}">
                    <a16:creationId xmlns:a16="http://schemas.microsoft.com/office/drawing/2014/main" id="{44393AA2-99D1-43D0-96C4-4780089C75A8}"/>
                  </a:ext>
                </a:extLst>
              </p:cNvPr>
              <p:cNvSpPr/>
              <p:nvPr/>
            </p:nvSpPr>
            <p:spPr>
              <a:xfrm>
                <a:off x="2175471" y="3202967"/>
                <a:ext cx="2186093" cy="379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float</m:t>
                      </m:r>
                      <m:r>
                        <a:rPr lang="en-US" sz="1867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Rectangle 69">
                <a:extLst>
                  <a:ext uri="{FF2B5EF4-FFF2-40B4-BE49-F238E27FC236}">
                    <a16:creationId xmlns:a16="http://schemas.microsoft.com/office/drawing/2014/main" id="{44393AA2-99D1-43D0-96C4-4780089C7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471" y="3202967"/>
                <a:ext cx="2186093" cy="3796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70">
                <a:extLst>
                  <a:ext uri="{FF2B5EF4-FFF2-40B4-BE49-F238E27FC236}">
                    <a16:creationId xmlns:a16="http://schemas.microsoft.com/office/drawing/2014/main" id="{0BD46D3D-6EBE-4D19-9086-5B63ACDF07B6}"/>
                  </a:ext>
                </a:extLst>
              </p:cNvPr>
              <p:cNvSpPr txBox="1"/>
              <p:nvPr/>
            </p:nvSpPr>
            <p:spPr>
              <a:xfrm>
                <a:off x="1712853" y="1916336"/>
                <a:ext cx="3858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2400" i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70">
                <a:extLst>
                  <a:ext uri="{FF2B5EF4-FFF2-40B4-BE49-F238E27FC236}">
                    <a16:creationId xmlns:a16="http://schemas.microsoft.com/office/drawing/2014/main" id="{0BD46D3D-6EBE-4D19-9086-5B63ACDF0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53" y="1916336"/>
                <a:ext cx="385875" cy="369332"/>
              </a:xfrm>
              <a:prstGeom prst="rect">
                <a:avLst/>
              </a:prstGeom>
              <a:blipFill>
                <a:blip r:embed="rId9"/>
                <a:stretch>
                  <a:fillRect l="-19048" r="-158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71">
                <a:extLst>
                  <a:ext uri="{FF2B5EF4-FFF2-40B4-BE49-F238E27FC236}">
                    <a16:creationId xmlns:a16="http://schemas.microsoft.com/office/drawing/2014/main" id="{09FB85BC-E7FF-4FD1-AF7C-E3EE1FF8248C}"/>
                  </a:ext>
                </a:extLst>
              </p:cNvPr>
              <p:cNvSpPr txBox="1"/>
              <p:nvPr/>
            </p:nvSpPr>
            <p:spPr>
              <a:xfrm>
                <a:off x="1688206" y="2632060"/>
                <a:ext cx="4441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2400" i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71">
                <a:extLst>
                  <a:ext uri="{FF2B5EF4-FFF2-40B4-BE49-F238E27FC236}">
                    <a16:creationId xmlns:a16="http://schemas.microsoft.com/office/drawing/2014/main" id="{09FB85BC-E7FF-4FD1-AF7C-E3EE1FF82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06" y="2632060"/>
                <a:ext cx="444161" cy="369332"/>
              </a:xfrm>
              <a:prstGeom prst="rect">
                <a:avLst/>
              </a:prstGeom>
              <a:blipFill>
                <a:blip r:embed="rId10"/>
                <a:stretch>
                  <a:fillRect l="-16438" r="-137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ep 4">
            <a:extLst>
              <a:ext uri="{FF2B5EF4-FFF2-40B4-BE49-F238E27FC236}">
                <a16:creationId xmlns:a16="http://schemas.microsoft.com/office/drawing/2014/main" id="{710F520A-3135-49FF-B48E-FF888EF24BF2}"/>
              </a:ext>
            </a:extLst>
          </p:cNvPr>
          <p:cNvGrpSpPr/>
          <p:nvPr/>
        </p:nvGrpSpPr>
        <p:grpSpPr>
          <a:xfrm>
            <a:off x="2161802" y="1829413"/>
            <a:ext cx="2189058" cy="541866"/>
            <a:chOff x="2161802" y="2487781"/>
            <a:chExt cx="2189058" cy="541866"/>
          </a:xfrm>
        </p:grpSpPr>
        <p:sp>
          <p:nvSpPr>
            <p:cNvPr id="61" name="Rectangle 74">
              <a:extLst>
                <a:ext uri="{FF2B5EF4-FFF2-40B4-BE49-F238E27FC236}">
                  <a16:creationId xmlns:a16="http://schemas.microsoft.com/office/drawing/2014/main" id="{A5D30388-163C-4294-B8CE-4CD3FF40CACB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+1</a:t>
              </a:r>
              <a:endParaRPr lang="en-US" sz="2400" dirty="0"/>
            </a:p>
          </p:txBody>
        </p:sp>
        <p:sp>
          <p:nvSpPr>
            <p:cNvPr id="59" name="Rectangle 80">
              <a:extLst>
                <a:ext uri="{FF2B5EF4-FFF2-40B4-BE49-F238E27FC236}">
                  <a16:creationId xmlns:a16="http://schemas.microsoft.com/office/drawing/2014/main" id="{00D42D09-532D-4C17-B01F-2CD916AF80E9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+1</a:t>
              </a:r>
              <a:endParaRPr lang="en-US" sz="2400" dirty="0"/>
            </a:p>
          </p:txBody>
        </p:sp>
        <p:sp>
          <p:nvSpPr>
            <p:cNvPr id="57" name="Rectangle 89">
              <a:extLst>
                <a:ext uri="{FF2B5EF4-FFF2-40B4-BE49-F238E27FC236}">
                  <a16:creationId xmlns:a16="http://schemas.microsoft.com/office/drawing/2014/main" id="{AD8F5C68-10B4-479A-864F-3F9C61AE1672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-1</a:t>
              </a:r>
              <a:endParaRPr lang="en-US" sz="2400" dirty="0"/>
            </a:p>
          </p:txBody>
        </p:sp>
        <p:sp>
          <p:nvSpPr>
            <p:cNvPr id="55" name="Rectangle 92">
              <a:extLst>
                <a:ext uri="{FF2B5EF4-FFF2-40B4-BE49-F238E27FC236}">
                  <a16:creationId xmlns:a16="http://schemas.microsoft.com/office/drawing/2014/main" id="{0F0B82FA-92D9-4F34-93C0-1E057B3A5FB1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-1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771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28" grpId="0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convolutions – savings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Savings on off-the-shelf platforms (compared to float32 version):</a:t>
            </a:r>
          </a:p>
          <a:p>
            <a:pPr lvl="1"/>
            <a:r>
              <a:rPr lang="en-US" dirty="0"/>
              <a:t>Memory size and accesses: 1/32 → memory energy savings: &gt;32x*</a:t>
            </a:r>
          </a:p>
          <a:p>
            <a:pPr lvl="1"/>
            <a:r>
              <a:rPr lang="en-US" dirty="0"/>
              <a:t>Speedup:</a:t>
            </a:r>
          </a:p>
          <a:p>
            <a:pPr lvl="2"/>
            <a:r>
              <a:rPr lang="en-US" dirty="0"/>
              <a:t>CPU (64-bit): ~58x**</a:t>
            </a:r>
          </a:p>
          <a:p>
            <a:pPr lvl="2"/>
            <a:r>
              <a:rPr lang="en-US" dirty="0"/>
              <a:t>GPU: ~23x***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Energy per operation:</a:t>
            </a:r>
          </a:p>
          <a:p>
            <a:pPr lvl="2"/>
            <a:r>
              <a:rPr lang="en-US" dirty="0"/>
              <a:t>*→ bitwise XNOR</a:t>
            </a:r>
          </a:p>
          <a:p>
            <a:pPr lvl="2"/>
            <a:r>
              <a:rPr lang="en-US" dirty="0"/>
              <a:t>+ → </a:t>
            </a:r>
            <a:r>
              <a:rPr lang="en-US" dirty="0" err="1"/>
              <a:t>popcount</a:t>
            </a:r>
            <a:endParaRPr lang="en-US" dirty="0"/>
          </a:p>
          <a:p>
            <a:pPr lvl="2"/>
            <a:r>
              <a:rPr lang="en-US" dirty="0"/>
              <a:t>We will see the Joules/Op later</a:t>
            </a:r>
          </a:p>
          <a:p>
            <a:br>
              <a:rPr lang="en-US" dirty="0"/>
            </a:br>
            <a:r>
              <a:rPr lang="en-US" b="1" dirty="0"/>
              <a:t>Reminder</a:t>
            </a:r>
            <a:r>
              <a:rPr lang="en-US" dirty="0"/>
              <a:t>: with quantization comes accuracy loss!</a:t>
            </a:r>
          </a:p>
        </p:txBody>
      </p:sp>
      <p:sp>
        <p:nvSpPr>
          <p:cNvPr id="13" name="Tijdelijke aanduiding voor voettekst 3">
            <a:extLst>
              <a:ext uri="{FF2B5EF4-FFF2-40B4-BE49-F238E27FC236}">
                <a16:creationId xmlns:a16="http://schemas.microsoft.com/office/drawing/2014/main" id="{33F26DE4-A9D2-47F4-9725-C29A2BAA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328" y="6309361"/>
            <a:ext cx="11228832" cy="548640"/>
          </a:xfrm>
        </p:spPr>
        <p:txBody>
          <a:bodyPr/>
          <a:lstStyle/>
          <a:p>
            <a:r>
              <a:rPr lang="en-US" dirty="0"/>
              <a:t>* More than 32x reduction as the energy per access of SRAM memories scales proportional to the square root of size.</a:t>
            </a:r>
          </a:p>
          <a:p>
            <a:r>
              <a:rPr lang="en-US" dirty="0"/>
              <a:t>** XNOR-Net: ImageNet Classification Using Binary Convolutional Neural Networks – </a:t>
            </a:r>
            <a:r>
              <a:rPr lang="en-US" dirty="0" err="1"/>
              <a:t>Rastegari</a:t>
            </a:r>
            <a:r>
              <a:rPr lang="en-US" dirty="0"/>
              <a:t> et al. (2016) </a:t>
            </a:r>
          </a:p>
          <a:p>
            <a:r>
              <a:rPr lang="en-US" dirty="0"/>
              <a:t>*** Binarized Neural Networks: Training Deep Neural Networks with Weights and Activations Constrained to +1 or -1 – </a:t>
            </a:r>
            <a:r>
              <a:rPr lang="en-US" dirty="0" err="1"/>
              <a:t>Courbariaux</a:t>
            </a:r>
            <a:r>
              <a:rPr lang="en-US" dirty="0"/>
              <a:t> et al. (2016)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3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43">
            <a:extLst>
              <a:ext uri="{FF2B5EF4-FFF2-40B4-BE49-F238E27FC236}">
                <a16:creationId xmlns:a16="http://schemas.microsoft.com/office/drawing/2014/main" id="{9025D5D9-5CBF-47CF-AFD1-89DF0A1C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Ternary</a:t>
            </a:r>
            <a:r>
              <a:rPr lang="nl-NL" dirty="0"/>
              <a:t> </a:t>
            </a:r>
            <a:r>
              <a:rPr lang="nl-NL" dirty="0" err="1"/>
              <a:t>quantization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1D97B1-9CC8-411D-88D5-3E4EEC18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56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80E8DC3B-D2E5-4A61-8471-0E5A1DD6CDC3}"/>
                  </a:ext>
                </a:extLst>
              </p:cNvPr>
              <p:cNvSpPr>
                <a:spLocks noGrp="1"/>
              </p:cNvSpPr>
              <p:nvPr>
                <p:ph type="body" sz="half" idx="14"/>
              </p:nvPr>
            </p:nvSpPr>
            <p:spPr/>
            <p:txBody>
              <a:bodyPr/>
              <a:lstStyle/>
              <a:p>
                <a:r>
                  <a:rPr lang="nl-NL" dirty="0"/>
                  <a:t>Popular </a:t>
                </a:r>
                <a:r>
                  <a:rPr lang="nl-NL" dirty="0" err="1"/>
                  <a:t>definition</a:t>
                </a:r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ternarization</a:t>
                </a:r>
                <a:r>
                  <a:rPr lang="nl-NL" dirty="0"/>
                  <a:t> is as </a:t>
                </a:r>
                <a:r>
                  <a:rPr lang="nl-NL" dirty="0" err="1"/>
                  <a:t>follows</a:t>
                </a:r>
                <a:r>
                  <a:rPr lang="nl-NL" dirty="0"/>
                  <a:t>:</a:t>
                </a:r>
              </a:p>
              <a:p>
                <a:pPr marL="1778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ternarize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l-N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≥</m:t>
                                </m:r>
                                <m:r>
                                  <a:rPr lang="nl-N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nl-N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&lt;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&lt;−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nl-N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nl-NL" dirty="0"/>
              </a:p>
              <a:p>
                <a:r>
                  <a:rPr lang="nl-NL" dirty="0" err="1"/>
                  <a:t>Convolutional</a:t>
                </a:r>
                <a:r>
                  <a:rPr lang="nl-NL" dirty="0"/>
                  <a:t> </a:t>
                </a:r>
                <a:r>
                  <a:rPr lang="nl-NL" dirty="0" err="1"/>
                  <a:t>layer</a:t>
                </a:r>
                <a:r>
                  <a:rPr lang="nl-NL" dirty="0"/>
                  <a:t> </a:t>
                </a:r>
                <a:r>
                  <a:rPr lang="nl-NL" dirty="0" err="1"/>
                  <a:t>becomes</a:t>
                </a:r>
                <a:r>
                  <a:rPr lang="nl-NL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r>
                            <a:rPr lang="nl-NL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nl-N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</m:e>
                      </m:d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r>
                            <a:rPr lang="nl-NL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⊛</m:t>
                          </m:r>
                          <m:sSub>
                            <m:sSubPr>
                              <m:ctrlPr>
                                <a:rPr lang="nl-N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nl-NL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⊛</m:t>
                    </m:r>
                  </m:oMath>
                </a14:m>
                <a:r>
                  <a:rPr lang="en-US" dirty="0"/>
                  <a:t> denotes ternary multiply-accumulate!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80E8DC3B-D2E5-4A61-8471-0E5A1DD6CD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4"/>
              </p:nvPr>
            </p:nvSpPr>
            <p:spPr>
              <a:blipFill>
                <a:blip r:embed="rId2"/>
                <a:stretch>
                  <a:fillRect l="-1654" t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BF6FD60-974A-4241-969A-EFDFF6F43EAE}"/>
                  </a:ext>
                </a:extLst>
              </p:cNvPr>
              <p:cNvSpPr txBox="1"/>
              <p:nvPr/>
            </p:nvSpPr>
            <p:spPr>
              <a:xfrm>
                <a:off x="10224796" y="1470589"/>
                <a:ext cx="99204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nl-N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ernarize</m:t>
                      </m:r>
                      <m:d>
                        <m:dPr>
                          <m:ctrlPr>
                            <a:rPr lang="nl-NL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BF6FD60-974A-4241-969A-EFDFF6F43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796" y="1470589"/>
                <a:ext cx="992040" cy="369332"/>
              </a:xfrm>
              <a:prstGeom prst="rect">
                <a:avLst/>
              </a:prstGeom>
              <a:blipFill>
                <a:blip r:embed="rId3"/>
                <a:stretch>
                  <a:fillRect r="-2909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B97CA7A4-5BA0-458D-8538-9DB7CDE539B5}"/>
              </a:ext>
            </a:extLst>
          </p:cNvPr>
          <p:cNvCxnSpPr>
            <a:cxnSpLocks/>
          </p:cNvCxnSpPr>
          <p:nvPr/>
        </p:nvCxnSpPr>
        <p:spPr>
          <a:xfrm flipV="1">
            <a:off x="10232136" y="1567528"/>
            <a:ext cx="0" cy="3095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DB76D1C2-B0A1-4658-996F-2487B0E3B214}"/>
              </a:ext>
            </a:extLst>
          </p:cNvPr>
          <p:cNvCxnSpPr>
            <a:cxnSpLocks/>
          </p:cNvCxnSpPr>
          <p:nvPr/>
        </p:nvCxnSpPr>
        <p:spPr>
          <a:xfrm>
            <a:off x="8257592" y="3154363"/>
            <a:ext cx="39344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Ovaal 56">
            <a:extLst>
              <a:ext uri="{FF2B5EF4-FFF2-40B4-BE49-F238E27FC236}">
                <a16:creationId xmlns:a16="http://schemas.microsoft.com/office/drawing/2014/main" id="{45F95AE3-4F47-4E74-B214-5160DB56A0C6}"/>
              </a:ext>
            </a:extLst>
          </p:cNvPr>
          <p:cNvSpPr/>
          <p:nvPr/>
        </p:nvSpPr>
        <p:spPr>
          <a:xfrm>
            <a:off x="10840277" y="1926789"/>
            <a:ext cx="173734" cy="173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F30F235E-FA52-4E58-93E5-0A183DDC7F59}"/>
              </a:ext>
            </a:extLst>
          </p:cNvPr>
          <p:cNvCxnSpPr>
            <a:cxnSpLocks/>
            <a:stCxn id="57" idx="6"/>
          </p:cNvCxnSpPr>
          <p:nvPr/>
        </p:nvCxnSpPr>
        <p:spPr>
          <a:xfrm>
            <a:off x="11014011" y="2013656"/>
            <a:ext cx="11779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al 59">
            <a:extLst>
              <a:ext uri="{FF2B5EF4-FFF2-40B4-BE49-F238E27FC236}">
                <a16:creationId xmlns:a16="http://schemas.microsoft.com/office/drawing/2014/main" id="{321A2BB0-FA1F-4AB8-B2A3-D3A07391B9E3}"/>
              </a:ext>
            </a:extLst>
          </p:cNvPr>
          <p:cNvSpPr/>
          <p:nvPr/>
        </p:nvSpPr>
        <p:spPr>
          <a:xfrm>
            <a:off x="9432597" y="4049174"/>
            <a:ext cx="173734" cy="17373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E1F5E3D9-CCCC-40E9-9AAA-8AEB4487E570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8257592" y="4136041"/>
            <a:ext cx="11750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B662C4E7-448A-4EFD-8B17-61BE42316034}"/>
                  </a:ext>
                </a:extLst>
              </p:cNvPr>
              <p:cNvSpPr/>
              <p:nvPr/>
            </p:nvSpPr>
            <p:spPr>
              <a:xfrm>
                <a:off x="11853672" y="3154362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B662C4E7-448A-4EFD-8B17-61BE42316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3672" y="3154362"/>
                <a:ext cx="3679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CD6F93A8-64A1-4133-8008-B27658109405}"/>
                  </a:ext>
                </a:extLst>
              </p:cNvPr>
              <p:cNvSpPr/>
              <p:nvPr/>
            </p:nvSpPr>
            <p:spPr>
              <a:xfrm>
                <a:off x="10876894" y="202362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CD6F93A8-64A1-4133-8008-B27658109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6894" y="2023626"/>
                <a:ext cx="3658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E5CC0308-DE63-4F16-A25E-AE1B681D5531}"/>
                  </a:ext>
                </a:extLst>
              </p:cNvPr>
              <p:cNvSpPr/>
              <p:nvPr/>
            </p:nvSpPr>
            <p:spPr>
              <a:xfrm>
                <a:off x="9117390" y="4148114"/>
                <a:ext cx="4427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E5CC0308-DE63-4F16-A25E-AE1B681D5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390" y="4148114"/>
                <a:ext cx="4427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al 17">
            <a:extLst>
              <a:ext uri="{FF2B5EF4-FFF2-40B4-BE49-F238E27FC236}">
                <a16:creationId xmlns:a16="http://schemas.microsoft.com/office/drawing/2014/main" id="{53A565C9-7E33-481A-8B09-A14D1F35E728}"/>
              </a:ext>
            </a:extLst>
          </p:cNvPr>
          <p:cNvSpPr/>
          <p:nvPr/>
        </p:nvSpPr>
        <p:spPr>
          <a:xfrm>
            <a:off x="9432597" y="3067495"/>
            <a:ext cx="173734" cy="173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AE159416-1226-42BC-BA01-8F8B3C7AFFF2}"/>
              </a:ext>
            </a:extLst>
          </p:cNvPr>
          <p:cNvSpPr/>
          <p:nvPr/>
        </p:nvSpPr>
        <p:spPr>
          <a:xfrm>
            <a:off x="10840277" y="3067495"/>
            <a:ext cx="173734" cy="17373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12634316-97A0-40D9-90BE-DB96996E7FBC}"/>
              </a:ext>
            </a:extLst>
          </p:cNvPr>
          <p:cNvCxnSpPr>
            <a:cxnSpLocks/>
            <a:stCxn id="20" idx="2"/>
            <a:endCxn id="18" idx="6"/>
          </p:cNvCxnSpPr>
          <p:nvPr/>
        </p:nvCxnSpPr>
        <p:spPr>
          <a:xfrm flipH="1">
            <a:off x="9606331" y="3154362"/>
            <a:ext cx="12339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0416005A-03EA-4A68-9DDC-89565C308412}"/>
                  </a:ext>
                </a:extLst>
              </p:cNvPr>
              <p:cNvSpPr/>
              <p:nvPr/>
            </p:nvSpPr>
            <p:spPr>
              <a:xfrm>
                <a:off x="9939308" y="2792558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0416005A-03EA-4A68-9DDC-89565C3084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308" y="2792558"/>
                <a:ext cx="36580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A1633EB6-0869-4E3A-B700-A76DD093EBC5}"/>
                  </a:ext>
                </a:extLst>
              </p:cNvPr>
              <p:cNvSpPr/>
              <p:nvPr/>
            </p:nvSpPr>
            <p:spPr>
              <a:xfrm>
                <a:off x="9241695" y="3232436"/>
                <a:ext cx="555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A1633EB6-0869-4E3A-B700-A76DD093EB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695" y="3232436"/>
                <a:ext cx="55553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DC62FDFC-1A5A-4CB3-8A8F-8F47D2972ADE}"/>
                  </a:ext>
                </a:extLst>
              </p:cNvPr>
              <p:cNvSpPr/>
              <p:nvPr/>
            </p:nvSpPr>
            <p:spPr>
              <a:xfrm>
                <a:off x="10766737" y="3238790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DC62FDFC-1A5A-4CB3-8A8F-8F47D2972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6737" y="3238790"/>
                <a:ext cx="38241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76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8294B78-6C67-423C-8FDE-EC1284B7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Ternary</a:t>
            </a:r>
            <a:r>
              <a:rPr lang="nl-NL" dirty="0"/>
              <a:t> </a:t>
            </a:r>
            <a:r>
              <a:rPr lang="nl-NL" dirty="0" err="1"/>
              <a:t>multiply-accumulate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jdelijke aanduiding voor inhoud 5">
                <a:extLst>
                  <a:ext uri="{FF2B5EF4-FFF2-40B4-BE49-F238E27FC236}">
                    <a16:creationId xmlns:a16="http://schemas.microsoft.com/office/drawing/2014/main" id="{880AAD4E-E7D0-4B2C-A07E-B699771157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Ternary encoding requires </a:t>
                </a:r>
                <a:r>
                  <a:rPr lang="en-US" b="1" dirty="0"/>
                  <a:t>1.585</a:t>
                </a:r>
                <a:r>
                  <a:rPr lang="en-US" dirty="0"/>
                  <a:t> bits per symbol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l-NL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nl-NL" smtClean="0">
                            <a:latin typeface="Cambria Math" panose="02040503050406030204" pitchFamily="18" charset="0"/>
                          </a:rPr>
                          <m:t>3 </m:t>
                        </m:r>
                      </m:e>
                    </m:func>
                    <m:r>
                      <a:rPr lang="nl-NL" smtClean="0">
                        <a:latin typeface="Cambria Math" panose="02040503050406030204" pitchFamily="18" charset="0"/>
                      </a:rPr>
                      <m:t>≈1.585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In practice we need to use 2 bits</a:t>
                </a:r>
              </a:p>
              <a:p>
                <a:pPr indent="-260350"/>
                <a:endParaRPr lang="en-US" dirty="0"/>
              </a:p>
              <a:p>
                <a:pPr indent="-260350"/>
                <a:r>
                  <a:rPr lang="en-US" dirty="0"/>
                  <a:t>Example encoding from GXNOR-Net:</a:t>
                </a:r>
              </a:p>
              <a:p>
                <a:pPr indent="-260350"/>
                <a:endParaRPr lang="en-US" dirty="0"/>
              </a:p>
              <a:p>
                <a:pPr indent="-260350"/>
                <a:endParaRPr lang="en-US" dirty="0"/>
              </a:p>
              <a:p>
                <a:pPr indent="-260350"/>
                <a:endParaRPr lang="en-US" dirty="0"/>
              </a:p>
              <a:p>
                <a:pPr indent="-260350"/>
                <a:endParaRPr lang="en-US" dirty="0"/>
              </a:p>
              <a:p>
                <a:pPr indent="-260350"/>
                <a:endParaRPr lang="en-US" dirty="0"/>
              </a:p>
              <a:p>
                <a:pPr indent="-260350"/>
                <a:r>
                  <a:rPr lang="en-US" dirty="0"/>
                  <a:t>Other encodings are possible too!</a:t>
                </a:r>
              </a:p>
            </p:txBody>
          </p:sp>
        </mc:Choice>
        <mc:Fallback xmlns="">
          <p:sp>
            <p:nvSpPr>
              <p:cNvPr id="6" name="Tijdelijke aanduiding voor inhoud 5">
                <a:extLst>
                  <a:ext uri="{FF2B5EF4-FFF2-40B4-BE49-F238E27FC236}">
                    <a16:creationId xmlns:a16="http://schemas.microsoft.com/office/drawing/2014/main" id="{880AAD4E-E7D0-4B2C-A07E-B699771157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058" b="-1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el 21">
            <a:extLst>
              <a:ext uri="{FF2B5EF4-FFF2-40B4-BE49-F238E27FC236}">
                <a16:creationId xmlns:a16="http://schemas.microsoft.com/office/drawing/2014/main" id="{AA8E9271-CF01-4914-B7EF-216F939286A1}"/>
              </a:ext>
            </a:extLst>
          </p:cNvPr>
          <p:cNvGraphicFramePr>
            <a:graphicFrameLocks noGrp="1"/>
          </p:cNvGraphicFramePr>
          <p:nvPr/>
        </p:nvGraphicFramePr>
        <p:xfrm>
          <a:off x="5328258" y="3429000"/>
          <a:ext cx="12489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486">
                  <a:extLst>
                    <a:ext uri="{9D8B030D-6E8A-4147-A177-3AD203B41FA5}">
                      <a16:colId xmlns:a16="http://schemas.microsoft.com/office/drawing/2014/main" val="714468407"/>
                    </a:ext>
                  </a:extLst>
                </a:gridCol>
                <a:gridCol w="624486">
                  <a:extLst>
                    <a:ext uri="{9D8B030D-6E8A-4147-A177-3AD203B41FA5}">
                      <a16:colId xmlns:a16="http://schemas.microsoft.com/office/drawing/2014/main" val="334124549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Encoding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471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27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53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567765"/>
                  </a:ext>
                </a:extLst>
              </a:tr>
            </a:tbl>
          </a:graphicData>
        </a:graphic>
      </p:graphicFrame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6A098DFE-5BB1-449A-AD05-CF126DD2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57</a:t>
            </a:fld>
            <a:endParaRPr lang="en-US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963F6B69-199F-47A8-B919-434BCFDE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GXNOR-Net: Training deep neural networks with ternary weights and activations without full-precision memory under a unified discretization framework – Deng et al.</a:t>
            </a:r>
          </a:p>
        </p:txBody>
      </p:sp>
    </p:spTree>
    <p:extLst>
      <p:ext uri="{BB962C8B-B14F-4D97-AF65-F5344CB8AC3E}">
        <p14:creationId xmlns:p14="http://schemas.microsoft.com/office/powerpoint/2010/main" val="246092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74">
            <a:extLst>
              <a:ext uri="{FF2B5EF4-FFF2-40B4-BE49-F238E27FC236}">
                <a16:creationId xmlns:a16="http://schemas.microsoft.com/office/drawing/2014/main" id="{FFAC220C-E527-4533-AC8A-C125C77038B8}"/>
              </a:ext>
            </a:extLst>
          </p:cNvPr>
          <p:cNvSpPr/>
          <p:nvPr/>
        </p:nvSpPr>
        <p:spPr>
          <a:xfrm>
            <a:off x="9330276" y="5018406"/>
            <a:ext cx="548640" cy="54186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+1</a:t>
            </a:r>
            <a:endParaRPr lang="en-US" sz="2400" dirty="0"/>
          </a:p>
        </p:txBody>
      </p:sp>
      <p:grpSp>
        <p:nvGrpSpPr>
          <p:cNvPr id="107" name="Groep 106">
            <a:extLst>
              <a:ext uri="{FF2B5EF4-FFF2-40B4-BE49-F238E27FC236}">
                <a16:creationId xmlns:a16="http://schemas.microsoft.com/office/drawing/2014/main" id="{7DA58195-E63D-4405-A526-97D4F68DDD30}"/>
              </a:ext>
            </a:extLst>
          </p:cNvPr>
          <p:cNvGrpSpPr/>
          <p:nvPr/>
        </p:nvGrpSpPr>
        <p:grpSpPr>
          <a:xfrm>
            <a:off x="5410999" y="5049041"/>
            <a:ext cx="2189058" cy="541866"/>
            <a:chOff x="2161802" y="2487781"/>
            <a:chExt cx="2189058" cy="541866"/>
          </a:xfrm>
        </p:grpSpPr>
        <p:sp>
          <p:nvSpPr>
            <p:cNvPr id="108" name="Rectangle 74">
              <a:extLst>
                <a:ext uri="{FF2B5EF4-FFF2-40B4-BE49-F238E27FC236}">
                  <a16:creationId xmlns:a16="http://schemas.microsoft.com/office/drawing/2014/main" id="{F5020D93-5AB3-4B4B-9AD8-D77E4CE399DA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10</a:t>
              </a:r>
              <a:endParaRPr lang="en-US" sz="2400" dirty="0"/>
            </a:p>
          </p:txBody>
        </p:sp>
        <p:sp>
          <p:nvSpPr>
            <p:cNvPr id="109" name="Rectangle 80">
              <a:extLst>
                <a:ext uri="{FF2B5EF4-FFF2-40B4-BE49-F238E27FC236}">
                  <a16:creationId xmlns:a16="http://schemas.microsoft.com/office/drawing/2014/main" id="{6FA818D0-A894-487D-AB91-478619137A3A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11</a:t>
              </a:r>
              <a:endParaRPr lang="en-US" sz="2400" dirty="0"/>
            </a:p>
          </p:txBody>
        </p:sp>
        <p:sp>
          <p:nvSpPr>
            <p:cNvPr id="110" name="Rectangle 89">
              <a:extLst>
                <a:ext uri="{FF2B5EF4-FFF2-40B4-BE49-F238E27FC236}">
                  <a16:creationId xmlns:a16="http://schemas.microsoft.com/office/drawing/2014/main" id="{6E4A3E0B-4BF1-430A-A133-2B3CBDDA3DDE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00</a:t>
              </a:r>
              <a:endParaRPr lang="en-US" sz="2400" dirty="0"/>
            </a:p>
          </p:txBody>
        </p:sp>
        <p:sp>
          <p:nvSpPr>
            <p:cNvPr id="111" name="Rectangle 92">
              <a:extLst>
                <a:ext uri="{FF2B5EF4-FFF2-40B4-BE49-F238E27FC236}">
                  <a16:creationId xmlns:a16="http://schemas.microsoft.com/office/drawing/2014/main" id="{9D889331-DD73-4CF3-90B0-B88D8335F57A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11</a:t>
              </a:r>
              <a:endParaRPr lang="en-US" sz="2400" dirty="0"/>
            </a:p>
          </p:txBody>
        </p:sp>
      </p:grpSp>
      <p:grpSp>
        <p:nvGrpSpPr>
          <p:cNvPr id="112" name="Groep 111">
            <a:extLst>
              <a:ext uri="{FF2B5EF4-FFF2-40B4-BE49-F238E27FC236}">
                <a16:creationId xmlns:a16="http://schemas.microsoft.com/office/drawing/2014/main" id="{03DEB8B8-8D75-4BCE-8557-EC0EFDAA6E6B}"/>
              </a:ext>
            </a:extLst>
          </p:cNvPr>
          <p:cNvGrpSpPr/>
          <p:nvPr/>
        </p:nvGrpSpPr>
        <p:grpSpPr>
          <a:xfrm>
            <a:off x="1920744" y="5417709"/>
            <a:ext cx="2189058" cy="541866"/>
            <a:chOff x="2161802" y="2487781"/>
            <a:chExt cx="2189058" cy="541866"/>
          </a:xfrm>
        </p:grpSpPr>
        <p:sp>
          <p:nvSpPr>
            <p:cNvPr id="113" name="Rectangle 74">
              <a:extLst>
                <a:ext uri="{FF2B5EF4-FFF2-40B4-BE49-F238E27FC236}">
                  <a16:creationId xmlns:a16="http://schemas.microsoft.com/office/drawing/2014/main" id="{62119650-7BB9-4991-8919-63C48ADF4ECA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10</a:t>
              </a:r>
              <a:endParaRPr lang="en-US" sz="2400" dirty="0"/>
            </a:p>
          </p:txBody>
        </p:sp>
        <p:sp>
          <p:nvSpPr>
            <p:cNvPr id="114" name="Rectangle 80">
              <a:extLst>
                <a:ext uri="{FF2B5EF4-FFF2-40B4-BE49-F238E27FC236}">
                  <a16:creationId xmlns:a16="http://schemas.microsoft.com/office/drawing/2014/main" id="{46BD2E44-81BD-4AA5-ADC1-A91A02F39CB9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11</a:t>
              </a:r>
              <a:endParaRPr lang="en-US" sz="2400" dirty="0"/>
            </a:p>
          </p:txBody>
        </p:sp>
        <p:sp>
          <p:nvSpPr>
            <p:cNvPr id="115" name="Rectangle 89">
              <a:extLst>
                <a:ext uri="{FF2B5EF4-FFF2-40B4-BE49-F238E27FC236}">
                  <a16:creationId xmlns:a16="http://schemas.microsoft.com/office/drawing/2014/main" id="{4FFE95A0-A293-48D0-A090-135EEB24DDAF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00</a:t>
              </a:r>
              <a:endParaRPr lang="en-US" sz="2400" dirty="0"/>
            </a:p>
          </p:txBody>
        </p:sp>
        <p:sp>
          <p:nvSpPr>
            <p:cNvPr id="116" name="Rectangle 92">
              <a:extLst>
                <a:ext uri="{FF2B5EF4-FFF2-40B4-BE49-F238E27FC236}">
                  <a16:creationId xmlns:a16="http://schemas.microsoft.com/office/drawing/2014/main" id="{01D911A0-CCA8-4758-8040-D9DE2BB8F606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10</a:t>
              </a:r>
              <a:endParaRPr lang="en-US" sz="2400" dirty="0"/>
            </a:p>
          </p:txBody>
        </p:sp>
      </p:grpSp>
      <p:cxnSp>
        <p:nvCxnSpPr>
          <p:cNvPr id="118" name="Straight Arrow Connector 64">
            <a:extLst>
              <a:ext uri="{FF2B5EF4-FFF2-40B4-BE49-F238E27FC236}">
                <a16:creationId xmlns:a16="http://schemas.microsoft.com/office/drawing/2014/main" id="{4BD31D79-0606-4992-9A74-C475C732F7FC}"/>
              </a:ext>
            </a:extLst>
          </p:cNvPr>
          <p:cNvCxnSpPr/>
          <p:nvPr/>
        </p:nvCxnSpPr>
        <p:spPr>
          <a:xfrm>
            <a:off x="7824192" y="5317339"/>
            <a:ext cx="13970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68">
            <a:extLst>
              <a:ext uri="{FF2B5EF4-FFF2-40B4-BE49-F238E27FC236}">
                <a16:creationId xmlns:a16="http://schemas.microsoft.com/office/drawing/2014/main" id="{7844B6F9-6012-4B3E-AAF4-27200FD65C50}"/>
              </a:ext>
            </a:extLst>
          </p:cNvPr>
          <p:cNvCxnSpPr/>
          <p:nvPr/>
        </p:nvCxnSpPr>
        <p:spPr>
          <a:xfrm>
            <a:off x="1928582" y="6070410"/>
            <a:ext cx="2186093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ep 119">
            <a:extLst>
              <a:ext uri="{FF2B5EF4-FFF2-40B4-BE49-F238E27FC236}">
                <a16:creationId xmlns:a16="http://schemas.microsoft.com/office/drawing/2014/main" id="{798E9436-C111-4360-8C7E-D8CF268305F2}"/>
              </a:ext>
            </a:extLst>
          </p:cNvPr>
          <p:cNvGrpSpPr/>
          <p:nvPr/>
        </p:nvGrpSpPr>
        <p:grpSpPr>
          <a:xfrm>
            <a:off x="1914914" y="4668708"/>
            <a:ext cx="2189058" cy="541866"/>
            <a:chOff x="2161802" y="2487781"/>
            <a:chExt cx="2189058" cy="541866"/>
          </a:xfrm>
        </p:grpSpPr>
        <p:sp>
          <p:nvSpPr>
            <p:cNvPr id="121" name="Rectangle 74">
              <a:extLst>
                <a:ext uri="{FF2B5EF4-FFF2-40B4-BE49-F238E27FC236}">
                  <a16:creationId xmlns:a16="http://schemas.microsoft.com/office/drawing/2014/main" id="{3F7F6B53-0806-47F0-807E-EB72997BD30A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11</a:t>
              </a:r>
              <a:endParaRPr lang="en-US" sz="2400" dirty="0"/>
            </a:p>
          </p:txBody>
        </p:sp>
        <p:sp>
          <p:nvSpPr>
            <p:cNvPr id="122" name="Rectangle 80">
              <a:extLst>
                <a:ext uri="{FF2B5EF4-FFF2-40B4-BE49-F238E27FC236}">
                  <a16:creationId xmlns:a16="http://schemas.microsoft.com/office/drawing/2014/main" id="{FA915065-B7D9-4B18-9CB1-B3D638508083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11</a:t>
              </a:r>
              <a:endParaRPr lang="en-US" sz="2400" dirty="0"/>
            </a:p>
          </p:txBody>
        </p:sp>
        <p:sp>
          <p:nvSpPr>
            <p:cNvPr id="123" name="Rectangle 89">
              <a:extLst>
                <a:ext uri="{FF2B5EF4-FFF2-40B4-BE49-F238E27FC236}">
                  <a16:creationId xmlns:a16="http://schemas.microsoft.com/office/drawing/2014/main" id="{43C793D1-0B95-45C7-B8F5-A1EFA1B6A800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10</a:t>
              </a:r>
              <a:endParaRPr lang="en-US" sz="2400" dirty="0"/>
            </a:p>
          </p:txBody>
        </p:sp>
        <p:sp>
          <p:nvSpPr>
            <p:cNvPr id="124" name="Rectangle 92">
              <a:extLst>
                <a:ext uri="{FF2B5EF4-FFF2-40B4-BE49-F238E27FC236}">
                  <a16:creationId xmlns:a16="http://schemas.microsoft.com/office/drawing/2014/main" id="{149410C0-353B-412E-9CF5-895E2E287DEE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10</a:t>
              </a:r>
              <a:endParaRPr lang="en-US" sz="2400" dirty="0"/>
            </a:p>
          </p:txBody>
        </p:sp>
      </p:grpSp>
      <p:sp>
        <p:nvSpPr>
          <p:cNvPr id="105" name="Rectangle 74">
            <a:extLst>
              <a:ext uri="{FF2B5EF4-FFF2-40B4-BE49-F238E27FC236}">
                <a16:creationId xmlns:a16="http://schemas.microsoft.com/office/drawing/2014/main" id="{47CE1562-8807-4098-AD37-1093ED5DA0EC}"/>
              </a:ext>
            </a:extLst>
          </p:cNvPr>
          <p:cNvSpPr/>
          <p:nvPr/>
        </p:nvSpPr>
        <p:spPr>
          <a:xfrm>
            <a:off x="9330276" y="2837479"/>
            <a:ext cx="548640" cy="54186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+1</a:t>
            </a:r>
            <a:endParaRPr lang="en-US" sz="2400" dirty="0"/>
          </a:p>
        </p:txBody>
      </p:sp>
      <p:grpSp>
        <p:nvGrpSpPr>
          <p:cNvPr id="100" name="Groep 99">
            <a:extLst>
              <a:ext uri="{FF2B5EF4-FFF2-40B4-BE49-F238E27FC236}">
                <a16:creationId xmlns:a16="http://schemas.microsoft.com/office/drawing/2014/main" id="{5802161B-9675-4D2C-8527-B63DE116847F}"/>
              </a:ext>
            </a:extLst>
          </p:cNvPr>
          <p:cNvGrpSpPr/>
          <p:nvPr/>
        </p:nvGrpSpPr>
        <p:grpSpPr>
          <a:xfrm>
            <a:off x="5410999" y="2868114"/>
            <a:ext cx="2189058" cy="541866"/>
            <a:chOff x="2161802" y="2487781"/>
            <a:chExt cx="2189058" cy="541866"/>
          </a:xfrm>
        </p:grpSpPr>
        <p:sp>
          <p:nvSpPr>
            <p:cNvPr id="101" name="Rectangle 74">
              <a:extLst>
                <a:ext uri="{FF2B5EF4-FFF2-40B4-BE49-F238E27FC236}">
                  <a16:creationId xmlns:a16="http://schemas.microsoft.com/office/drawing/2014/main" id="{522108AA-1FDD-4CC4-9B68-466E6D7AD71C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-1</a:t>
              </a:r>
              <a:endParaRPr lang="en-US" sz="2400" dirty="0"/>
            </a:p>
          </p:txBody>
        </p:sp>
        <p:sp>
          <p:nvSpPr>
            <p:cNvPr id="102" name="Rectangle 80">
              <a:extLst>
                <a:ext uri="{FF2B5EF4-FFF2-40B4-BE49-F238E27FC236}">
                  <a16:creationId xmlns:a16="http://schemas.microsoft.com/office/drawing/2014/main" id="{54B81EC0-55E6-4B01-AB78-D24C527347B8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+1</a:t>
              </a:r>
              <a:endParaRPr lang="en-US" sz="2400" dirty="0"/>
            </a:p>
          </p:txBody>
        </p:sp>
        <p:sp>
          <p:nvSpPr>
            <p:cNvPr id="103" name="Rectangle 89">
              <a:extLst>
                <a:ext uri="{FF2B5EF4-FFF2-40B4-BE49-F238E27FC236}">
                  <a16:creationId xmlns:a16="http://schemas.microsoft.com/office/drawing/2014/main" id="{B2E86303-5F82-4D8B-9339-505ACA06DD2C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0</a:t>
              </a:r>
              <a:endParaRPr lang="en-US" sz="2400" dirty="0"/>
            </a:p>
          </p:txBody>
        </p:sp>
        <p:sp>
          <p:nvSpPr>
            <p:cNvPr id="104" name="Rectangle 92">
              <a:extLst>
                <a:ext uri="{FF2B5EF4-FFF2-40B4-BE49-F238E27FC236}">
                  <a16:creationId xmlns:a16="http://schemas.microsoft.com/office/drawing/2014/main" id="{4C7B922F-9F51-44EC-ADF2-1CF95CE8837D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+1</a:t>
              </a:r>
              <a:endParaRPr lang="en-US" sz="2400" dirty="0"/>
            </a:p>
          </p:txBody>
        </p:sp>
      </p:grpSp>
      <p:grpSp>
        <p:nvGrpSpPr>
          <p:cNvPr id="95" name="Groep 94">
            <a:extLst>
              <a:ext uri="{FF2B5EF4-FFF2-40B4-BE49-F238E27FC236}">
                <a16:creationId xmlns:a16="http://schemas.microsoft.com/office/drawing/2014/main" id="{4E496B07-43E6-46FE-8EE4-62E407132CF9}"/>
              </a:ext>
            </a:extLst>
          </p:cNvPr>
          <p:cNvGrpSpPr/>
          <p:nvPr/>
        </p:nvGrpSpPr>
        <p:grpSpPr>
          <a:xfrm>
            <a:off x="1920744" y="3236782"/>
            <a:ext cx="2189058" cy="541866"/>
            <a:chOff x="2161802" y="2487781"/>
            <a:chExt cx="2189058" cy="541866"/>
          </a:xfrm>
        </p:grpSpPr>
        <p:sp>
          <p:nvSpPr>
            <p:cNvPr id="96" name="Rectangle 74">
              <a:extLst>
                <a:ext uri="{FF2B5EF4-FFF2-40B4-BE49-F238E27FC236}">
                  <a16:creationId xmlns:a16="http://schemas.microsoft.com/office/drawing/2014/main" id="{93EF9F15-50CA-40B9-946B-38B3282BEEC2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-1</a:t>
              </a:r>
              <a:endParaRPr lang="en-US" sz="2400" dirty="0"/>
            </a:p>
          </p:txBody>
        </p:sp>
        <p:sp>
          <p:nvSpPr>
            <p:cNvPr id="97" name="Rectangle 80">
              <a:extLst>
                <a:ext uri="{FF2B5EF4-FFF2-40B4-BE49-F238E27FC236}">
                  <a16:creationId xmlns:a16="http://schemas.microsoft.com/office/drawing/2014/main" id="{4DFDFFD8-3EA2-40C7-AED7-74B6C2A2215D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+1</a:t>
              </a:r>
              <a:endParaRPr lang="en-US" sz="2400" dirty="0"/>
            </a:p>
          </p:txBody>
        </p:sp>
        <p:sp>
          <p:nvSpPr>
            <p:cNvPr id="98" name="Rectangle 89">
              <a:extLst>
                <a:ext uri="{FF2B5EF4-FFF2-40B4-BE49-F238E27FC236}">
                  <a16:creationId xmlns:a16="http://schemas.microsoft.com/office/drawing/2014/main" id="{AE44E124-972A-4F76-8201-C1552984567D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0</a:t>
              </a:r>
              <a:endParaRPr lang="en-US" sz="2400" dirty="0"/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27F6C32D-E172-4E52-B6F1-33DEB7197DBC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-1</a:t>
              </a:r>
              <a:endParaRPr lang="en-US" sz="2400" dirty="0"/>
            </a:p>
          </p:txBody>
        </p: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8F198335-F262-4E0E-AEE8-758C768B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Ternary</a:t>
            </a:r>
            <a:r>
              <a:rPr lang="nl-NL" dirty="0"/>
              <a:t> </a:t>
            </a:r>
            <a:r>
              <a:rPr lang="nl-NL" dirty="0" err="1"/>
              <a:t>multiply-accumulate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56CCDE-85CA-4527-8648-5943D5F20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271016"/>
            <a:ext cx="11521440" cy="631260"/>
          </a:xfrm>
        </p:spPr>
        <p:txBody>
          <a:bodyPr/>
          <a:lstStyle/>
          <a:p>
            <a:r>
              <a:rPr lang="en-US" dirty="0"/>
              <a:t>Multiplication and addition are replaced by Gated XNORs and two </a:t>
            </a:r>
            <a:r>
              <a:rPr lang="en-US" dirty="0" err="1"/>
              <a:t>PopCounts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DC29D9-BEED-4EE7-B911-2ED1B516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58</a:t>
            </a:fld>
            <a:endParaRPr lang="en-US" dirty="0"/>
          </a:p>
        </p:txBody>
      </p:sp>
      <p:cxnSp>
        <p:nvCxnSpPr>
          <p:cNvPr id="27" name="Straight Arrow Connector 27">
            <a:extLst>
              <a:ext uri="{FF2B5EF4-FFF2-40B4-BE49-F238E27FC236}">
                <a16:creationId xmlns:a16="http://schemas.microsoft.com/office/drawing/2014/main" id="{63650BB2-11A6-49E8-804B-D0AEBA5D0974}"/>
              </a:ext>
            </a:extLst>
          </p:cNvPr>
          <p:cNvCxnSpPr>
            <a:cxnSpLocks/>
          </p:cNvCxnSpPr>
          <p:nvPr/>
        </p:nvCxnSpPr>
        <p:spPr>
          <a:xfrm>
            <a:off x="4269261" y="5344117"/>
            <a:ext cx="10106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>
            <a:extLst>
              <a:ext uri="{FF2B5EF4-FFF2-40B4-BE49-F238E27FC236}">
                <a16:creationId xmlns:a16="http://schemas.microsoft.com/office/drawing/2014/main" id="{8A680402-7FE2-4647-B651-AF2D84A3E4AB}"/>
              </a:ext>
            </a:extLst>
          </p:cNvPr>
          <p:cNvSpPr txBox="1"/>
          <p:nvPr/>
        </p:nvSpPr>
        <p:spPr>
          <a:xfrm>
            <a:off x="4118114" y="4841846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GX(N)OR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9C759FCE-52B5-41B8-A201-6B98CFF8933D}"/>
              </a:ext>
            </a:extLst>
          </p:cNvPr>
          <p:cNvSpPr txBox="1"/>
          <p:nvPr/>
        </p:nvSpPr>
        <p:spPr>
          <a:xfrm>
            <a:off x="7760152" y="4825857"/>
            <a:ext cx="1409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PopCount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4">
                <a:extLst>
                  <a:ext uri="{FF2B5EF4-FFF2-40B4-BE49-F238E27FC236}">
                    <a16:creationId xmlns:a16="http://schemas.microsoft.com/office/drawing/2014/main" id="{87E78674-242B-410D-965B-DB2D748BED86}"/>
                  </a:ext>
                </a:extLst>
              </p:cNvPr>
              <p:cNvSpPr txBox="1"/>
              <p:nvPr/>
            </p:nvSpPr>
            <p:spPr>
              <a:xfrm>
                <a:off x="7761413" y="5395913"/>
                <a:ext cx="1417568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smtClean="0">
                          <a:latin typeface="Cambria Math" panose="02040503050406030204" pitchFamily="18" charset="0"/>
                        </a:rPr>
                        <m:t>#</m:t>
                      </m:r>
                      <m:r>
                        <m:rPr>
                          <m:sty m:val="p"/>
                        </m:rPr>
                        <a:rPr lang="en-US" sz="1867" smtClean="0">
                          <a:latin typeface="Cambria Math" panose="02040503050406030204" pitchFamily="18" charset="0"/>
                        </a:rPr>
                        <m:t>pos</m:t>
                      </m:r>
                      <m:r>
                        <a:rPr lang="en-US" sz="1867">
                          <a:latin typeface="Cambria Math" panose="02040503050406030204" pitchFamily="18" charset="0"/>
                        </a:rPr>
                        <m:t> −#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neg</m:t>
                      </m:r>
                    </m:oMath>
                  </m:oMathPara>
                </a14:m>
                <a:endParaRPr lang="en-US" sz="1867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4">
                <a:extLst>
                  <a:ext uri="{FF2B5EF4-FFF2-40B4-BE49-F238E27FC236}">
                    <a16:creationId xmlns:a16="http://schemas.microsoft.com/office/drawing/2014/main" id="{87E78674-242B-410D-965B-DB2D748BE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413" y="5395913"/>
                <a:ext cx="1417568" cy="287323"/>
              </a:xfrm>
              <a:prstGeom prst="rect">
                <a:avLst/>
              </a:prstGeom>
              <a:blipFill>
                <a:blip r:embed="rId2"/>
                <a:stretch>
                  <a:fillRect l="-3433" r="-3433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6">
                <a:extLst>
                  <a:ext uri="{FF2B5EF4-FFF2-40B4-BE49-F238E27FC236}">
                    <a16:creationId xmlns:a16="http://schemas.microsoft.com/office/drawing/2014/main" id="{F66B9FAD-3193-42C0-8A22-0CB12AEF34A2}"/>
                  </a:ext>
                </a:extLst>
              </p:cNvPr>
              <p:cNvSpPr txBox="1"/>
              <p:nvPr/>
            </p:nvSpPr>
            <p:spPr>
              <a:xfrm>
                <a:off x="7751169" y="5699725"/>
                <a:ext cx="3991862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PopC</m:t>
                      </m:r>
                      <m:r>
                        <m:rPr>
                          <m:sty m:val="p"/>
                        </m:rPr>
                        <a:rPr lang="nl-NL" sz="1867" b="0" i="0" smtClean="0">
                          <a:latin typeface="Cambria Math" panose="02040503050406030204" pitchFamily="18" charset="0"/>
                        </a:rPr>
                        <m:t>ou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nt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1867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NL" sz="1867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1867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nl-NL" sz="1867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NL" sz="1867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)−</m:t>
                      </m:r>
                      <m:r>
                        <m:rPr>
                          <m:sty m:val="p"/>
                        </m:rPr>
                        <a:rPr lang="en-US" sz="1867" smtClean="0">
                          <a:latin typeface="Cambria Math" panose="02040503050406030204" pitchFamily="18" charset="0"/>
                        </a:rPr>
                        <m:t>PopC</m:t>
                      </m:r>
                      <m:r>
                        <m:rPr>
                          <m:sty m:val="p"/>
                        </m:rPr>
                        <a:rPr lang="nl-NL" sz="1867" b="0" i="0" smtClean="0">
                          <a:latin typeface="Cambria Math" panose="02040503050406030204" pitchFamily="18" charset="0"/>
                        </a:rPr>
                        <m:t>ou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nt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1867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nl-NL" sz="1867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1867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nl-NL" sz="1867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NL" sz="1867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33" name="TextBox 36">
                <a:extLst>
                  <a:ext uri="{FF2B5EF4-FFF2-40B4-BE49-F238E27FC236}">
                    <a16:creationId xmlns:a16="http://schemas.microsoft.com/office/drawing/2014/main" id="{F66B9FAD-3193-42C0-8A22-0CB12AEF3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169" y="5699725"/>
                <a:ext cx="3991862" cy="287323"/>
              </a:xfrm>
              <a:prstGeom prst="rect">
                <a:avLst/>
              </a:prstGeom>
              <a:blipFill>
                <a:blip r:embed="rId3"/>
                <a:stretch>
                  <a:fillRect l="-153" t="-2128" r="-1835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7">
            <a:extLst>
              <a:ext uri="{FF2B5EF4-FFF2-40B4-BE49-F238E27FC236}">
                <a16:creationId xmlns:a16="http://schemas.microsoft.com/office/drawing/2014/main" id="{EE33862C-C594-492A-8DC8-AD486A45236F}"/>
              </a:ext>
            </a:extLst>
          </p:cNvPr>
          <p:cNvCxnSpPr/>
          <p:nvPr/>
        </p:nvCxnSpPr>
        <p:spPr>
          <a:xfrm>
            <a:off x="1928582" y="6063692"/>
            <a:ext cx="2186093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8E4B2D0C-40F9-41B2-A7FA-9975D045CE45}"/>
                  </a:ext>
                </a:extLst>
              </p:cNvPr>
              <p:cNvSpPr/>
              <p:nvPr/>
            </p:nvSpPr>
            <p:spPr>
              <a:xfrm>
                <a:off x="1928582" y="6026625"/>
                <a:ext cx="2186093" cy="379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67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l-NL" sz="1867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bit</m:t>
                      </m:r>
                      <m:r>
                        <m:rPr>
                          <m:sty m:val="p"/>
                        </m:rPr>
                        <a:rPr lang="nl-NL" sz="1867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8E4B2D0C-40F9-41B2-A7FA-9975D045C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582" y="6026625"/>
                <a:ext cx="2186093" cy="379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42">
                <a:extLst>
                  <a:ext uri="{FF2B5EF4-FFF2-40B4-BE49-F238E27FC236}">
                    <a16:creationId xmlns:a16="http://schemas.microsoft.com/office/drawing/2014/main" id="{696A1616-8BD3-407E-ABD5-C570FDBEC63B}"/>
                  </a:ext>
                </a:extLst>
              </p:cNvPr>
              <p:cNvSpPr txBox="1"/>
              <p:nvPr/>
            </p:nvSpPr>
            <p:spPr>
              <a:xfrm>
                <a:off x="1465966" y="4782780"/>
                <a:ext cx="4179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2400" i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42">
                <a:extLst>
                  <a:ext uri="{FF2B5EF4-FFF2-40B4-BE49-F238E27FC236}">
                    <a16:creationId xmlns:a16="http://schemas.microsoft.com/office/drawing/2014/main" id="{696A1616-8BD3-407E-ABD5-C570FDBEC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966" y="4782780"/>
                <a:ext cx="417935" cy="369332"/>
              </a:xfrm>
              <a:prstGeom prst="rect">
                <a:avLst/>
              </a:prstGeom>
              <a:blipFill>
                <a:blip r:embed="rId5"/>
                <a:stretch>
                  <a:fillRect l="-15942" r="-869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E9B631DE-97EE-4196-82B0-530A42B45A17}"/>
                  </a:ext>
                </a:extLst>
              </p:cNvPr>
              <p:cNvSpPr txBox="1"/>
              <p:nvPr/>
            </p:nvSpPr>
            <p:spPr>
              <a:xfrm>
                <a:off x="1441317" y="5498504"/>
                <a:ext cx="4909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2400" i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E9B631DE-97EE-4196-82B0-530A42B45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17" y="5498504"/>
                <a:ext cx="490904" cy="369332"/>
              </a:xfrm>
              <a:prstGeom prst="rect">
                <a:avLst/>
              </a:prstGeom>
              <a:blipFill>
                <a:blip r:embed="rId6"/>
                <a:stretch>
                  <a:fillRect l="-12346" r="-6173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62">
            <a:extLst>
              <a:ext uri="{FF2B5EF4-FFF2-40B4-BE49-F238E27FC236}">
                <a16:creationId xmlns:a16="http://schemas.microsoft.com/office/drawing/2014/main" id="{8641AA03-C8C1-4851-8053-9255CB87CC12}"/>
              </a:ext>
            </a:extLst>
          </p:cNvPr>
          <p:cNvCxnSpPr>
            <a:cxnSpLocks/>
          </p:cNvCxnSpPr>
          <p:nvPr/>
        </p:nvCxnSpPr>
        <p:spPr>
          <a:xfrm flipV="1">
            <a:off x="4297680" y="3136042"/>
            <a:ext cx="982279" cy="3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63">
            <a:extLst>
              <a:ext uri="{FF2B5EF4-FFF2-40B4-BE49-F238E27FC236}">
                <a16:creationId xmlns:a16="http://schemas.microsoft.com/office/drawing/2014/main" id="{1B2EA682-61B5-4A6F-9D91-BDEDCDFDF988}"/>
              </a:ext>
            </a:extLst>
          </p:cNvPr>
          <p:cNvSpPr txBox="1"/>
          <p:nvPr/>
        </p:nvSpPr>
        <p:spPr>
          <a:xfrm>
            <a:off x="4269261" y="2624151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Mul</a:t>
            </a:r>
            <a:endParaRPr lang="en-US" sz="2400" dirty="0"/>
          </a:p>
        </p:txBody>
      </p:sp>
      <p:cxnSp>
        <p:nvCxnSpPr>
          <p:cNvPr id="43" name="Straight Arrow Connector 64">
            <a:extLst>
              <a:ext uri="{FF2B5EF4-FFF2-40B4-BE49-F238E27FC236}">
                <a16:creationId xmlns:a16="http://schemas.microsoft.com/office/drawing/2014/main" id="{372B5ACB-3549-48D0-BFBB-52A74BF3C32D}"/>
              </a:ext>
            </a:extLst>
          </p:cNvPr>
          <p:cNvCxnSpPr/>
          <p:nvPr/>
        </p:nvCxnSpPr>
        <p:spPr>
          <a:xfrm>
            <a:off x="7824192" y="3136412"/>
            <a:ext cx="13970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65">
            <a:extLst>
              <a:ext uri="{FF2B5EF4-FFF2-40B4-BE49-F238E27FC236}">
                <a16:creationId xmlns:a16="http://schemas.microsoft.com/office/drawing/2014/main" id="{6153FCBE-359E-406C-935B-61D83AA45538}"/>
              </a:ext>
            </a:extLst>
          </p:cNvPr>
          <p:cNvSpPr txBox="1"/>
          <p:nvPr/>
        </p:nvSpPr>
        <p:spPr>
          <a:xfrm>
            <a:off x="7658553" y="2617781"/>
            <a:ext cx="165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Accumulate</a:t>
            </a:r>
          </a:p>
        </p:txBody>
      </p:sp>
      <p:cxnSp>
        <p:nvCxnSpPr>
          <p:cNvPr id="45" name="Straight Arrow Connector 68">
            <a:extLst>
              <a:ext uri="{FF2B5EF4-FFF2-40B4-BE49-F238E27FC236}">
                <a16:creationId xmlns:a16="http://schemas.microsoft.com/office/drawing/2014/main" id="{819B7C7D-BC4D-4B42-8780-5B78507D3DF7}"/>
              </a:ext>
            </a:extLst>
          </p:cNvPr>
          <p:cNvCxnSpPr/>
          <p:nvPr/>
        </p:nvCxnSpPr>
        <p:spPr>
          <a:xfrm>
            <a:off x="1928582" y="3889483"/>
            <a:ext cx="2186093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69">
                <a:extLst>
                  <a:ext uri="{FF2B5EF4-FFF2-40B4-BE49-F238E27FC236}">
                    <a16:creationId xmlns:a16="http://schemas.microsoft.com/office/drawing/2014/main" id="{44393AA2-99D1-43D0-96C4-4780089C75A8}"/>
                  </a:ext>
                </a:extLst>
              </p:cNvPr>
              <p:cNvSpPr/>
              <p:nvPr/>
            </p:nvSpPr>
            <p:spPr>
              <a:xfrm>
                <a:off x="1928583" y="3861335"/>
                <a:ext cx="2186093" cy="379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float</m:t>
                      </m:r>
                      <m:r>
                        <a:rPr lang="en-US" sz="1867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Rectangle 69">
                <a:extLst>
                  <a:ext uri="{FF2B5EF4-FFF2-40B4-BE49-F238E27FC236}">
                    <a16:creationId xmlns:a16="http://schemas.microsoft.com/office/drawing/2014/main" id="{44393AA2-99D1-43D0-96C4-4780089C7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583" y="3861335"/>
                <a:ext cx="2186093" cy="3796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70">
                <a:extLst>
                  <a:ext uri="{FF2B5EF4-FFF2-40B4-BE49-F238E27FC236}">
                    <a16:creationId xmlns:a16="http://schemas.microsoft.com/office/drawing/2014/main" id="{0BD46D3D-6EBE-4D19-9086-5B63ACDF07B6}"/>
                  </a:ext>
                </a:extLst>
              </p:cNvPr>
              <p:cNvSpPr txBox="1"/>
              <p:nvPr/>
            </p:nvSpPr>
            <p:spPr>
              <a:xfrm>
                <a:off x="1465965" y="2574704"/>
                <a:ext cx="3858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2400" i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70">
                <a:extLst>
                  <a:ext uri="{FF2B5EF4-FFF2-40B4-BE49-F238E27FC236}">
                    <a16:creationId xmlns:a16="http://schemas.microsoft.com/office/drawing/2014/main" id="{0BD46D3D-6EBE-4D19-9086-5B63ACDF0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965" y="2574704"/>
                <a:ext cx="385875" cy="369332"/>
              </a:xfrm>
              <a:prstGeom prst="rect">
                <a:avLst/>
              </a:prstGeom>
              <a:blipFill>
                <a:blip r:embed="rId8"/>
                <a:stretch>
                  <a:fillRect l="-17188" r="-156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71">
                <a:extLst>
                  <a:ext uri="{FF2B5EF4-FFF2-40B4-BE49-F238E27FC236}">
                    <a16:creationId xmlns:a16="http://schemas.microsoft.com/office/drawing/2014/main" id="{09FB85BC-E7FF-4FD1-AF7C-E3EE1FF8248C}"/>
                  </a:ext>
                </a:extLst>
              </p:cNvPr>
              <p:cNvSpPr txBox="1"/>
              <p:nvPr/>
            </p:nvSpPr>
            <p:spPr>
              <a:xfrm>
                <a:off x="1441318" y="3290428"/>
                <a:ext cx="4441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2400" i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71">
                <a:extLst>
                  <a:ext uri="{FF2B5EF4-FFF2-40B4-BE49-F238E27FC236}">
                    <a16:creationId xmlns:a16="http://schemas.microsoft.com/office/drawing/2014/main" id="{09FB85BC-E7FF-4FD1-AF7C-E3EE1FF82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18" y="3290428"/>
                <a:ext cx="444161" cy="369332"/>
              </a:xfrm>
              <a:prstGeom prst="rect">
                <a:avLst/>
              </a:prstGeom>
              <a:blipFill>
                <a:blip r:embed="rId9"/>
                <a:stretch>
                  <a:fillRect l="-15068" r="-274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ep 4">
            <a:extLst>
              <a:ext uri="{FF2B5EF4-FFF2-40B4-BE49-F238E27FC236}">
                <a16:creationId xmlns:a16="http://schemas.microsoft.com/office/drawing/2014/main" id="{710F520A-3135-49FF-B48E-FF888EF24BF2}"/>
              </a:ext>
            </a:extLst>
          </p:cNvPr>
          <p:cNvGrpSpPr/>
          <p:nvPr/>
        </p:nvGrpSpPr>
        <p:grpSpPr>
          <a:xfrm>
            <a:off x="1914914" y="2487781"/>
            <a:ext cx="2189058" cy="541866"/>
            <a:chOff x="2161802" y="2487781"/>
            <a:chExt cx="2189058" cy="541866"/>
          </a:xfrm>
        </p:grpSpPr>
        <p:sp>
          <p:nvSpPr>
            <p:cNvPr id="61" name="Rectangle 74">
              <a:extLst>
                <a:ext uri="{FF2B5EF4-FFF2-40B4-BE49-F238E27FC236}">
                  <a16:creationId xmlns:a16="http://schemas.microsoft.com/office/drawing/2014/main" id="{A5D30388-163C-4294-B8CE-4CD3FF40CACB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+1</a:t>
              </a:r>
              <a:endParaRPr lang="en-US" sz="2400" dirty="0"/>
            </a:p>
          </p:txBody>
        </p:sp>
        <p:sp>
          <p:nvSpPr>
            <p:cNvPr id="59" name="Rectangle 80">
              <a:extLst>
                <a:ext uri="{FF2B5EF4-FFF2-40B4-BE49-F238E27FC236}">
                  <a16:creationId xmlns:a16="http://schemas.microsoft.com/office/drawing/2014/main" id="{00D42D09-532D-4C17-B01F-2CD916AF80E9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+1</a:t>
              </a:r>
              <a:endParaRPr lang="en-US" sz="2400" dirty="0"/>
            </a:p>
          </p:txBody>
        </p:sp>
        <p:sp>
          <p:nvSpPr>
            <p:cNvPr id="57" name="Rectangle 89">
              <a:extLst>
                <a:ext uri="{FF2B5EF4-FFF2-40B4-BE49-F238E27FC236}">
                  <a16:creationId xmlns:a16="http://schemas.microsoft.com/office/drawing/2014/main" id="{AD8F5C68-10B4-479A-864F-3F9C61AE1672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-1</a:t>
              </a:r>
              <a:endParaRPr lang="en-US" sz="2400" dirty="0"/>
            </a:p>
          </p:txBody>
        </p:sp>
        <p:sp>
          <p:nvSpPr>
            <p:cNvPr id="55" name="Rectangle 92">
              <a:extLst>
                <a:ext uri="{FF2B5EF4-FFF2-40B4-BE49-F238E27FC236}">
                  <a16:creationId xmlns:a16="http://schemas.microsoft.com/office/drawing/2014/main" id="{0F0B82FA-92D9-4F34-93C0-1E057B3A5FB1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-1</a:t>
              </a:r>
              <a:endParaRPr lang="en-US" sz="2400" dirty="0"/>
            </a:p>
          </p:txBody>
        </p:sp>
      </p:grpSp>
      <p:graphicFrame>
        <p:nvGraphicFramePr>
          <p:cNvPr id="125" name="Tabel 21">
            <a:extLst>
              <a:ext uri="{FF2B5EF4-FFF2-40B4-BE49-F238E27FC236}">
                <a16:creationId xmlns:a16="http://schemas.microsoft.com/office/drawing/2014/main" id="{F0812B50-9A64-4A74-83AB-0C86A9824E6C}"/>
              </a:ext>
            </a:extLst>
          </p:cNvPr>
          <p:cNvGraphicFramePr>
            <a:graphicFrameLocks noGrp="1"/>
          </p:cNvGraphicFramePr>
          <p:nvPr/>
        </p:nvGraphicFramePr>
        <p:xfrm>
          <a:off x="10926133" y="3573329"/>
          <a:ext cx="12489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486">
                  <a:extLst>
                    <a:ext uri="{9D8B030D-6E8A-4147-A177-3AD203B41FA5}">
                      <a16:colId xmlns:a16="http://schemas.microsoft.com/office/drawing/2014/main" val="714468407"/>
                    </a:ext>
                  </a:extLst>
                </a:gridCol>
                <a:gridCol w="624486">
                  <a:extLst>
                    <a:ext uri="{9D8B030D-6E8A-4147-A177-3AD203B41FA5}">
                      <a16:colId xmlns:a16="http://schemas.microsoft.com/office/drawing/2014/main" val="334124549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Encoding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471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27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53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56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53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28" grpId="0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0F29DC55-3E58-42CB-B4D8-226CF5FA2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Gated</a:t>
            </a:r>
            <a:r>
              <a:rPr lang="nl-NL" dirty="0"/>
              <a:t> XNOR: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Gated</a:t>
            </a:r>
            <a:r>
              <a:rPr lang="nl-NL" dirty="0"/>
              <a:t> XOR:</a:t>
            </a:r>
            <a:endParaRPr lang="en-US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424D343-00E8-4E89-A595-3424EBD48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Gated</a:t>
            </a:r>
            <a:r>
              <a:rPr lang="nl-NL" dirty="0"/>
              <a:t> XNOR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ternary</a:t>
            </a:r>
            <a:r>
              <a:rPr lang="nl-NL" dirty="0"/>
              <a:t> MAC </a:t>
            </a:r>
            <a:r>
              <a:rPr lang="nl-NL" dirty="0" err="1"/>
              <a:t>implementation</a:t>
            </a: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5751F4F-4D4D-4EFF-A467-121FC4D0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GXNOR-Net: Training deep neural networks with ternary weights and activations without full-precision memory under a unified discretization framework – Deng et al.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E1A878-7617-4C10-A49C-CE0636BD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59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1680716-55B6-4644-85CD-815C357C1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r="6932"/>
          <a:stretch/>
        </p:blipFill>
        <p:spPr bwMode="auto">
          <a:xfrm>
            <a:off x="1427462" y="1773413"/>
            <a:ext cx="1604549" cy="9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31BF213-AE6E-4E9E-B9F2-8A05478E4B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 r="23704"/>
          <a:stretch/>
        </p:blipFill>
        <p:spPr bwMode="auto">
          <a:xfrm>
            <a:off x="1427463" y="2798647"/>
            <a:ext cx="1604548" cy="9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A3BDC7F-ECD2-40D4-9F0C-DC3881F97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r="4243"/>
          <a:stretch/>
        </p:blipFill>
        <p:spPr bwMode="auto">
          <a:xfrm>
            <a:off x="3022867" y="2285434"/>
            <a:ext cx="1712032" cy="9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B2C53AC-3C93-4EF2-9AE2-E2BAFF0A6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r="6932"/>
          <a:stretch/>
        </p:blipFill>
        <p:spPr bwMode="auto">
          <a:xfrm>
            <a:off x="1400030" y="5235897"/>
            <a:ext cx="1604549" cy="9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0694DFA7-2F7F-4C0A-A9DB-08C4C196F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r="4243"/>
          <a:stretch/>
        </p:blipFill>
        <p:spPr bwMode="auto">
          <a:xfrm>
            <a:off x="2995435" y="4711151"/>
            <a:ext cx="1712032" cy="9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D5CB1222-43DF-4A7F-85CC-6656D555746A}"/>
              </a:ext>
            </a:extLst>
          </p:cNvPr>
          <p:cNvCxnSpPr>
            <a:cxnSpLocks/>
          </p:cNvCxnSpPr>
          <p:nvPr/>
        </p:nvCxnSpPr>
        <p:spPr>
          <a:xfrm>
            <a:off x="3041141" y="2218690"/>
            <a:ext cx="0" cy="36512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7440E971-0FDB-431C-ADF9-20068A2F852E}"/>
              </a:ext>
            </a:extLst>
          </p:cNvPr>
          <p:cNvCxnSpPr>
            <a:cxnSpLocks/>
          </p:cNvCxnSpPr>
          <p:nvPr/>
        </p:nvCxnSpPr>
        <p:spPr>
          <a:xfrm>
            <a:off x="3041141" y="2917190"/>
            <a:ext cx="0" cy="36512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0A234EF2-2895-4BFC-9845-CD6063B35B8C}"/>
              </a:ext>
            </a:extLst>
          </p:cNvPr>
          <p:cNvCxnSpPr>
            <a:cxnSpLocks/>
          </p:cNvCxnSpPr>
          <p:nvPr/>
        </p:nvCxnSpPr>
        <p:spPr>
          <a:xfrm>
            <a:off x="3018620" y="4644617"/>
            <a:ext cx="0" cy="36512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12F6FD56-6125-4C46-9E1F-1A5D42E3BD74}"/>
              </a:ext>
            </a:extLst>
          </p:cNvPr>
          <p:cNvCxnSpPr>
            <a:cxnSpLocks/>
          </p:cNvCxnSpPr>
          <p:nvPr/>
        </p:nvCxnSpPr>
        <p:spPr>
          <a:xfrm>
            <a:off x="3004579" y="5344765"/>
            <a:ext cx="0" cy="36512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A20849CD-D4BF-4CEF-AA41-1BF5C11F9440}"/>
              </a:ext>
            </a:extLst>
          </p:cNvPr>
          <p:cNvSpPr txBox="1"/>
          <p:nvPr/>
        </p:nvSpPr>
        <p:spPr>
          <a:xfrm>
            <a:off x="415049" y="1800349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x[</a:t>
            </a:r>
            <a:r>
              <a:rPr lang="nl-NL" sz="2400" dirty="0" err="1"/>
              <a:t>msb</a:t>
            </a:r>
            <a:r>
              <a:rPr lang="nl-NL" sz="2400" dirty="0"/>
              <a:t>]</a:t>
            </a:r>
            <a:endParaRPr lang="en-US" sz="2400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4CA0C84F-AEF4-48D2-8F40-8BB7ECF0CE2E}"/>
              </a:ext>
            </a:extLst>
          </p:cNvPr>
          <p:cNvSpPr txBox="1"/>
          <p:nvPr/>
        </p:nvSpPr>
        <p:spPr>
          <a:xfrm>
            <a:off x="417777" y="218370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y[</a:t>
            </a:r>
            <a:r>
              <a:rPr lang="nl-NL" sz="2400" dirty="0" err="1"/>
              <a:t>msb</a:t>
            </a:r>
            <a:r>
              <a:rPr lang="nl-NL" sz="2400" dirty="0"/>
              <a:t>]</a:t>
            </a:r>
            <a:endParaRPr lang="en-US" sz="2400" dirty="0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1A9A95CF-D31B-4A0B-9610-C0DC6E321595}"/>
              </a:ext>
            </a:extLst>
          </p:cNvPr>
          <p:cNvSpPr txBox="1"/>
          <p:nvPr/>
        </p:nvSpPr>
        <p:spPr>
          <a:xfrm>
            <a:off x="416060" y="2838242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x[</a:t>
            </a:r>
            <a:r>
              <a:rPr lang="nl-NL" sz="2400" dirty="0" err="1"/>
              <a:t>lsb</a:t>
            </a:r>
            <a:r>
              <a:rPr lang="nl-NL" sz="2400" dirty="0"/>
              <a:t>]</a:t>
            </a:r>
            <a:endParaRPr lang="en-US" sz="2400" dirty="0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ACD9DC44-D65A-4EF2-BF81-BFBA7C80D800}"/>
              </a:ext>
            </a:extLst>
          </p:cNvPr>
          <p:cNvSpPr txBox="1"/>
          <p:nvPr/>
        </p:nvSpPr>
        <p:spPr>
          <a:xfrm>
            <a:off x="418789" y="322160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y[</a:t>
            </a:r>
            <a:r>
              <a:rPr lang="nl-NL" sz="2400" dirty="0" err="1"/>
              <a:t>lsb</a:t>
            </a:r>
            <a:r>
              <a:rPr lang="nl-NL" sz="2400" dirty="0"/>
              <a:t>]</a:t>
            </a:r>
            <a:endParaRPr lang="en-US" sz="2400" dirty="0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989664AB-5600-497E-84CC-05AA77FA6D16}"/>
              </a:ext>
            </a:extLst>
          </p:cNvPr>
          <p:cNvSpPr txBox="1"/>
          <p:nvPr/>
        </p:nvSpPr>
        <p:spPr>
          <a:xfrm>
            <a:off x="434843" y="5257701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x[</a:t>
            </a:r>
            <a:r>
              <a:rPr lang="nl-NL" sz="2400" dirty="0" err="1"/>
              <a:t>lsb</a:t>
            </a:r>
            <a:r>
              <a:rPr lang="nl-NL" sz="2400" dirty="0"/>
              <a:t>]</a:t>
            </a:r>
            <a:endParaRPr lang="en-US" sz="2400" dirty="0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4421C9A6-4B5C-413B-A8EC-AFA9B446D87F}"/>
              </a:ext>
            </a:extLst>
          </p:cNvPr>
          <p:cNvSpPr txBox="1"/>
          <p:nvPr/>
        </p:nvSpPr>
        <p:spPr>
          <a:xfrm>
            <a:off x="437572" y="5641058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y[</a:t>
            </a:r>
            <a:r>
              <a:rPr lang="nl-NL" sz="2400" dirty="0" err="1"/>
              <a:t>lsb</a:t>
            </a:r>
            <a:r>
              <a:rPr lang="nl-NL" sz="2400" dirty="0"/>
              <a:t>]</a:t>
            </a:r>
            <a:endParaRPr lang="en-US" sz="2400" dirty="0"/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8A05147E-CA88-431B-BF87-52AEEB273D0E}"/>
              </a:ext>
            </a:extLst>
          </p:cNvPr>
          <p:cNvSpPr/>
          <p:nvPr/>
        </p:nvSpPr>
        <p:spPr>
          <a:xfrm>
            <a:off x="4717484" y="2477750"/>
            <a:ext cx="1981717" cy="537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Popcount</a:t>
            </a:r>
            <a:r>
              <a:rPr lang="nl-NL" sz="2400" dirty="0"/>
              <a:t> +1’s</a:t>
            </a:r>
            <a:endParaRPr lang="en-US" sz="2400" dirty="0"/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F3AEE10E-B94D-4DF1-B80A-0439558B4304}"/>
              </a:ext>
            </a:extLst>
          </p:cNvPr>
          <p:cNvSpPr/>
          <p:nvPr/>
        </p:nvSpPr>
        <p:spPr>
          <a:xfrm>
            <a:off x="4704280" y="4908297"/>
            <a:ext cx="1981705" cy="537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Popcount</a:t>
            </a:r>
            <a:r>
              <a:rPr lang="nl-NL" sz="2400" dirty="0"/>
              <a:t> -1’s</a:t>
            </a:r>
            <a:endParaRPr lang="en-US" sz="2400" dirty="0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9FF50DFA-F312-48E1-AB39-2952B4E4E813}"/>
              </a:ext>
            </a:extLst>
          </p:cNvPr>
          <p:cNvSpPr/>
          <p:nvPr/>
        </p:nvSpPr>
        <p:spPr>
          <a:xfrm>
            <a:off x="7222440" y="3813202"/>
            <a:ext cx="396240" cy="379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+</a:t>
            </a:r>
            <a:endParaRPr lang="en-US" sz="2400" dirty="0"/>
          </a:p>
        </p:txBody>
      </p:sp>
      <p:cxnSp>
        <p:nvCxnSpPr>
          <p:cNvPr id="51" name="Verbindingslijn: gebogen 50">
            <a:extLst>
              <a:ext uri="{FF2B5EF4-FFF2-40B4-BE49-F238E27FC236}">
                <a16:creationId xmlns:a16="http://schemas.microsoft.com/office/drawing/2014/main" id="{E7845F41-9160-4589-9996-501FD2942810}"/>
              </a:ext>
            </a:extLst>
          </p:cNvPr>
          <p:cNvCxnSpPr>
            <a:cxnSpLocks/>
            <a:stCxn id="44" idx="3"/>
            <a:endCxn id="45" idx="0"/>
          </p:cNvCxnSpPr>
          <p:nvPr/>
        </p:nvCxnSpPr>
        <p:spPr>
          <a:xfrm>
            <a:off x="6699201" y="2746306"/>
            <a:ext cx="721359" cy="1066896"/>
          </a:xfrm>
          <a:prstGeom prst="bentConnector2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Verbindingslijn: gebogen 54">
            <a:extLst>
              <a:ext uri="{FF2B5EF4-FFF2-40B4-BE49-F238E27FC236}">
                <a16:creationId xmlns:a16="http://schemas.microsoft.com/office/drawing/2014/main" id="{719A48DB-0598-4F19-837B-B24F6A26DAFC}"/>
              </a:ext>
            </a:extLst>
          </p:cNvPr>
          <p:cNvCxnSpPr>
            <a:cxnSpLocks/>
            <a:stCxn id="49" idx="3"/>
            <a:endCxn id="45" idx="4"/>
          </p:cNvCxnSpPr>
          <p:nvPr/>
        </p:nvCxnSpPr>
        <p:spPr>
          <a:xfrm flipV="1">
            <a:off x="6685985" y="4192871"/>
            <a:ext cx="734575" cy="983982"/>
          </a:xfrm>
          <a:prstGeom prst="bentConnector2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E1B5C7B6-2B40-4AB6-A189-FE2DCB75AD14}"/>
              </a:ext>
            </a:extLst>
          </p:cNvPr>
          <p:cNvCxnSpPr>
            <a:cxnSpLocks/>
            <a:stCxn id="45" idx="6"/>
          </p:cNvCxnSpPr>
          <p:nvPr/>
        </p:nvCxnSpPr>
        <p:spPr>
          <a:xfrm>
            <a:off x="7618681" y="4003037"/>
            <a:ext cx="788287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21">
            <a:extLst>
              <a:ext uri="{FF2B5EF4-FFF2-40B4-BE49-F238E27FC236}">
                <a16:creationId xmlns:a16="http://schemas.microsoft.com/office/drawing/2014/main" id="{A06060B1-D527-44F3-B8B1-0DCB761A50B4}"/>
              </a:ext>
            </a:extLst>
          </p:cNvPr>
          <p:cNvGraphicFramePr>
            <a:graphicFrameLocks noGrp="1"/>
          </p:cNvGraphicFramePr>
          <p:nvPr/>
        </p:nvGraphicFramePr>
        <p:xfrm>
          <a:off x="10833188" y="2199905"/>
          <a:ext cx="12489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486">
                  <a:extLst>
                    <a:ext uri="{9D8B030D-6E8A-4147-A177-3AD203B41FA5}">
                      <a16:colId xmlns:a16="http://schemas.microsoft.com/office/drawing/2014/main" val="714468407"/>
                    </a:ext>
                  </a:extLst>
                </a:gridCol>
                <a:gridCol w="624486">
                  <a:extLst>
                    <a:ext uri="{9D8B030D-6E8A-4147-A177-3AD203B41FA5}">
                      <a16:colId xmlns:a16="http://schemas.microsoft.com/office/drawing/2014/main" val="334124549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Encoding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471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27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53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567765"/>
                  </a:ext>
                </a:extLst>
              </a:tr>
            </a:tbl>
          </a:graphicData>
        </a:graphic>
      </p:graphicFrame>
      <p:pic>
        <p:nvPicPr>
          <p:cNvPr id="46" name="Picture 2">
            <a:extLst>
              <a:ext uri="{FF2B5EF4-FFF2-40B4-BE49-F238E27FC236}">
                <a16:creationId xmlns:a16="http://schemas.microsoft.com/office/drawing/2014/main" id="{6E9B6CD4-484D-4313-ACFD-15FEFA08D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r="6932"/>
          <a:stretch/>
        </p:blipFill>
        <p:spPr bwMode="auto">
          <a:xfrm>
            <a:off x="1433477" y="4192871"/>
            <a:ext cx="1604549" cy="9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kstvak 46">
            <a:extLst>
              <a:ext uri="{FF2B5EF4-FFF2-40B4-BE49-F238E27FC236}">
                <a16:creationId xmlns:a16="http://schemas.microsoft.com/office/drawing/2014/main" id="{9EE9E6CE-FB1F-4D55-82A6-AD167E33B34A}"/>
              </a:ext>
            </a:extLst>
          </p:cNvPr>
          <p:cNvSpPr txBox="1"/>
          <p:nvPr/>
        </p:nvSpPr>
        <p:spPr>
          <a:xfrm>
            <a:off x="421064" y="4219807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x[</a:t>
            </a:r>
            <a:r>
              <a:rPr lang="nl-NL" sz="2400" dirty="0" err="1"/>
              <a:t>msb</a:t>
            </a:r>
            <a:r>
              <a:rPr lang="nl-NL" sz="2400" dirty="0"/>
              <a:t>]</a:t>
            </a:r>
            <a:endParaRPr lang="en-US" sz="2400" dirty="0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066F0565-FD03-478A-8D8B-93A2D306D6B4}"/>
              </a:ext>
            </a:extLst>
          </p:cNvPr>
          <p:cNvSpPr txBox="1"/>
          <p:nvPr/>
        </p:nvSpPr>
        <p:spPr>
          <a:xfrm>
            <a:off x="423792" y="4603164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y[</a:t>
            </a:r>
            <a:r>
              <a:rPr lang="nl-NL" sz="2400" dirty="0" err="1"/>
              <a:t>msb</a:t>
            </a:r>
            <a:r>
              <a:rPr lang="nl-NL" sz="2400" dirty="0"/>
              <a:t>]</a:t>
            </a:r>
            <a:endParaRPr lang="en-US" sz="2400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71C5A3C-D58C-47AB-ADB4-6A5ADA7DF23B}"/>
              </a:ext>
            </a:extLst>
          </p:cNvPr>
          <p:cNvSpPr txBox="1"/>
          <p:nvPr/>
        </p:nvSpPr>
        <p:spPr>
          <a:xfrm>
            <a:off x="2547581" y="1853109"/>
            <a:ext cx="136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 </a:t>
            </a:r>
            <a:r>
              <a:rPr lang="nl-NL" dirty="0" err="1"/>
              <a:t>if</a:t>
            </a:r>
            <a:r>
              <a:rPr lang="nl-NL" dirty="0"/>
              <a:t> non-zero</a:t>
            </a:r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98B8C5D-6CD0-4679-B29A-2C4A3620ED6A}"/>
              </a:ext>
            </a:extLst>
          </p:cNvPr>
          <p:cNvSpPr txBox="1"/>
          <p:nvPr/>
        </p:nvSpPr>
        <p:spPr>
          <a:xfrm>
            <a:off x="7181657" y="409996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1" grpId="0"/>
      <p:bldP spid="42" grpId="0"/>
      <p:bldP spid="44" grpId="0" animBg="1"/>
      <p:bldP spid="49" grpId="0" animBg="1"/>
      <p:bldP spid="45" grpId="0" animBg="1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947BD-DD4B-43E0-9821-B84FD6DF8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Where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energy </a:t>
            </a:r>
            <a:r>
              <a:rPr lang="nl-NL" dirty="0" err="1"/>
              <a:t>consumed</a:t>
            </a:r>
            <a:r>
              <a:rPr lang="nl-NL" dirty="0"/>
              <a:t>?</a:t>
            </a:r>
            <a:endParaRPr lang="en-US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056F1B51-98AB-4058-B185-E29F4AA13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38" y="1407685"/>
            <a:ext cx="11522075" cy="4764942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1E7D06-04B8-4DF4-A9F5-9BD515E41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6</a:t>
            </a:fld>
            <a:endParaRPr lang="en-US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D9A71639-DDDB-436C-B1F3-63B95EA59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328" y="6492875"/>
            <a:ext cx="11228832" cy="365125"/>
          </a:xfrm>
        </p:spPr>
        <p:txBody>
          <a:bodyPr/>
          <a:lstStyle/>
          <a:p>
            <a:r>
              <a:rPr lang="en-US" i="1" dirty="0"/>
              <a:t>Image source: A Survey of Quantization Methods for Efficient Neural Network Inference – A. </a:t>
            </a:r>
            <a:r>
              <a:rPr lang="en-US" i="1" dirty="0" err="1"/>
              <a:t>Gholami</a:t>
            </a:r>
            <a:r>
              <a:rPr lang="en-US" i="1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39064173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Backwards</a:t>
            </a:r>
            <a:r>
              <a:rPr lang="nl-NL" dirty="0"/>
              <a:t> pass: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backpropagate</a:t>
            </a:r>
            <a:r>
              <a:rPr lang="nl-NL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FD4744E-789F-4B5B-B0E4-81198AE44F67}"/>
              </a:ext>
            </a:extLst>
          </p:cNvPr>
          <p:cNvSpPr/>
          <p:nvPr/>
        </p:nvSpPr>
        <p:spPr>
          <a:xfrm>
            <a:off x="7607300" y="2149856"/>
            <a:ext cx="1346200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quantize</a:t>
            </a:r>
            <a:endParaRPr lang="en-US" sz="2400" dirty="0"/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D280D091-3793-4A99-AC22-DCE36AFD6282}"/>
              </a:ext>
            </a:extLst>
          </p:cNvPr>
          <p:cNvCxnSpPr>
            <a:cxnSpLocks/>
            <a:stCxn id="31" idx="3"/>
            <a:endCxn id="15" idx="1"/>
          </p:cNvCxnSpPr>
          <p:nvPr/>
        </p:nvCxnSpPr>
        <p:spPr>
          <a:xfrm>
            <a:off x="7092201" y="2410622"/>
            <a:ext cx="515099" cy="22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35ADD83-C221-4ECD-AE9E-EF3D1238E9BA}"/>
              </a:ext>
            </a:extLst>
          </p:cNvPr>
          <p:cNvCxnSpPr>
            <a:cxnSpLocks/>
            <a:stCxn id="15" idx="3"/>
            <a:endCxn id="30" idx="1"/>
          </p:cNvCxnSpPr>
          <p:nvPr/>
        </p:nvCxnSpPr>
        <p:spPr>
          <a:xfrm>
            <a:off x="8953500" y="2412822"/>
            <a:ext cx="455848" cy="5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22014DD-8BD7-4855-A34A-E0E82B05DBE7}"/>
                  </a:ext>
                </a:extLst>
              </p:cNvPr>
              <p:cNvSpPr/>
              <p:nvPr/>
            </p:nvSpPr>
            <p:spPr>
              <a:xfrm>
                <a:off x="9409348" y="2182576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22014DD-8BD7-4855-A34A-E0E82B05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348" y="2182576"/>
                <a:ext cx="430374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DD6FD03-67FE-47A8-9E88-B7F5848C6B2A}"/>
                  </a:ext>
                </a:extLst>
              </p:cNvPr>
              <p:cNvSpPr/>
              <p:nvPr/>
            </p:nvSpPr>
            <p:spPr>
              <a:xfrm>
                <a:off x="6665802" y="2179789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DD6FD03-67FE-47A8-9E88-B7F5848C6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802" y="2179789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hthoek 31">
            <a:extLst>
              <a:ext uri="{FF2B5EF4-FFF2-40B4-BE49-F238E27FC236}">
                <a16:creationId xmlns:a16="http://schemas.microsoft.com/office/drawing/2014/main" id="{4BC45458-1BF6-404F-BD3F-BDD389576286}"/>
              </a:ext>
            </a:extLst>
          </p:cNvPr>
          <p:cNvSpPr/>
          <p:nvPr/>
        </p:nvSpPr>
        <p:spPr>
          <a:xfrm>
            <a:off x="7607300" y="3747927"/>
            <a:ext cx="1346200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quantize</a:t>
            </a:r>
            <a:endParaRPr lang="en-US" sz="2400" dirty="0"/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F2C6C24D-8DB1-4DFD-AB1A-D69E987F0085}"/>
              </a:ext>
            </a:extLst>
          </p:cNvPr>
          <p:cNvCxnSpPr>
            <a:cxnSpLocks/>
            <a:stCxn id="35" idx="1"/>
            <a:endCxn id="32" idx="3"/>
          </p:cNvCxnSpPr>
          <p:nvPr/>
        </p:nvCxnSpPr>
        <p:spPr>
          <a:xfrm flipH="1">
            <a:off x="8953500" y="4007895"/>
            <a:ext cx="418655" cy="299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F5CB2C1F-EBB8-4F88-BC91-88A406215DC2}"/>
              </a:ext>
            </a:extLst>
          </p:cNvPr>
          <p:cNvCxnSpPr>
            <a:cxnSpLocks/>
            <a:stCxn id="32" idx="1"/>
            <a:endCxn id="50" idx="3"/>
          </p:cNvCxnSpPr>
          <p:nvPr/>
        </p:nvCxnSpPr>
        <p:spPr>
          <a:xfrm flipH="1">
            <a:off x="7206720" y="4010893"/>
            <a:ext cx="40058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DC6DD3F-3BC0-4602-8171-B95E69E5F6AA}"/>
                  </a:ext>
                </a:extLst>
              </p:cNvPr>
              <p:cNvSpPr/>
              <p:nvPr/>
            </p:nvSpPr>
            <p:spPr>
              <a:xfrm>
                <a:off x="9372155" y="3579027"/>
                <a:ext cx="622991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DC6DD3F-3BC0-4602-8171-B95E69E5F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155" y="3579027"/>
                <a:ext cx="622991" cy="8577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kstvak 45">
            <a:extLst>
              <a:ext uri="{FF2B5EF4-FFF2-40B4-BE49-F238E27FC236}">
                <a16:creationId xmlns:a16="http://schemas.microsoft.com/office/drawing/2014/main" id="{CD1F3FDB-0CA6-48B7-85C0-DE7A125F6D51}"/>
              </a:ext>
            </a:extLst>
          </p:cNvPr>
          <p:cNvSpPr txBox="1"/>
          <p:nvPr/>
        </p:nvSpPr>
        <p:spPr>
          <a:xfrm>
            <a:off x="7328815" y="1513393"/>
            <a:ext cx="1839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</a:rPr>
              <a:t>Forward pass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BC31F7F4-90FE-4551-A34F-27C390EF0662}"/>
              </a:ext>
            </a:extLst>
          </p:cNvPr>
          <p:cNvSpPr txBox="1"/>
          <p:nvPr/>
        </p:nvSpPr>
        <p:spPr>
          <a:xfrm>
            <a:off x="7346239" y="3029614"/>
            <a:ext cx="201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</a:rPr>
              <a:t>Backward pass</a:t>
            </a:r>
            <a:endParaRPr lang="en-US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D8F66CBB-4CF7-4E4C-8DB2-D8B15EE530EC}"/>
                  </a:ext>
                </a:extLst>
              </p:cNvPr>
              <p:cNvSpPr/>
              <p:nvPr/>
            </p:nvSpPr>
            <p:spPr>
              <a:xfrm>
                <a:off x="6583729" y="3613572"/>
                <a:ext cx="622991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D8F66CBB-4CF7-4E4C-8DB2-D8B15EE53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729" y="3613572"/>
                <a:ext cx="622991" cy="7946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ED9D5675-372D-413A-82ED-F12335D88D9E}"/>
                  </a:ext>
                </a:extLst>
              </p:cNvPr>
              <p:cNvSpPr/>
              <p:nvPr/>
            </p:nvSpPr>
            <p:spPr>
              <a:xfrm>
                <a:off x="6581957" y="4741063"/>
                <a:ext cx="1792157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ED9D5675-372D-413A-82ED-F12335D88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957" y="4741063"/>
                <a:ext cx="1792157" cy="8577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al 23">
            <a:extLst>
              <a:ext uri="{FF2B5EF4-FFF2-40B4-BE49-F238E27FC236}">
                <a16:creationId xmlns:a16="http://schemas.microsoft.com/office/drawing/2014/main" id="{03BA5347-5F88-42D4-841A-94E8E18DEA3F}"/>
              </a:ext>
            </a:extLst>
          </p:cNvPr>
          <p:cNvSpPr/>
          <p:nvPr/>
        </p:nvSpPr>
        <p:spPr>
          <a:xfrm>
            <a:off x="7842905" y="4569179"/>
            <a:ext cx="482600" cy="11303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8C7D39F1-FDB8-466E-8B62-F633387AA1BC}"/>
              </a:ext>
            </a:extLst>
          </p:cNvPr>
          <p:cNvSpPr txBox="1"/>
          <p:nvPr/>
        </p:nvSpPr>
        <p:spPr>
          <a:xfrm>
            <a:off x="8254320" y="5598867"/>
            <a:ext cx="43794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267" dirty="0">
                <a:solidFill>
                  <a:srgbClr val="C00000"/>
                </a:solidFill>
              </a:rPr>
              <a:t>?</a:t>
            </a:r>
            <a:endParaRPr lang="en-US" sz="4267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11BF154-D96A-428D-8BC6-04C8284AC896}"/>
                  </a:ext>
                </a:extLst>
              </p:cNvPr>
              <p:cNvSpPr txBox="1"/>
              <p:nvPr/>
            </p:nvSpPr>
            <p:spPr>
              <a:xfrm>
                <a:off x="2858890" y="2089795"/>
                <a:ext cx="144040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11BF154-D96A-428D-8BC6-04C8284AC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890" y="2089795"/>
                <a:ext cx="1440407" cy="369332"/>
              </a:xfrm>
              <a:prstGeom prst="rect">
                <a:avLst/>
              </a:prstGeom>
              <a:blipFill>
                <a:blip r:embed="rId8"/>
                <a:stretch>
                  <a:fillRect b="-483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74143774-C0EF-41B0-A773-AD74D9EFEECE}"/>
              </a:ext>
            </a:extLst>
          </p:cNvPr>
          <p:cNvCxnSpPr>
            <a:cxnSpLocks/>
          </p:cNvCxnSpPr>
          <p:nvPr/>
        </p:nvCxnSpPr>
        <p:spPr>
          <a:xfrm flipV="1">
            <a:off x="2866231" y="2186734"/>
            <a:ext cx="0" cy="3095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633A5708-125E-41CF-BCDC-69CA6130D539}"/>
              </a:ext>
            </a:extLst>
          </p:cNvPr>
          <p:cNvCxnSpPr>
            <a:cxnSpLocks/>
          </p:cNvCxnSpPr>
          <p:nvPr/>
        </p:nvCxnSpPr>
        <p:spPr>
          <a:xfrm>
            <a:off x="891687" y="3773569"/>
            <a:ext cx="39344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Ovaal 36">
            <a:extLst>
              <a:ext uri="{FF2B5EF4-FFF2-40B4-BE49-F238E27FC236}">
                <a16:creationId xmlns:a16="http://schemas.microsoft.com/office/drawing/2014/main" id="{DFFC385D-9411-45DB-AE66-0A60D526CC8B}"/>
              </a:ext>
            </a:extLst>
          </p:cNvPr>
          <p:cNvSpPr/>
          <p:nvPr/>
        </p:nvSpPr>
        <p:spPr>
          <a:xfrm>
            <a:off x="2779364" y="2556926"/>
            <a:ext cx="173734" cy="173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98E6880B-8B0A-473C-B194-27EA97BC4441}"/>
              </a:ext>
            </a:extLst>
          </p:cNvPr>
          <p:cNvCxnSpPr>
            <a:stCxn id="37" idx="6"/>
          </p:cNvCxnSpPr>
          <p:nvPr/>
        </p:nvCxnSpPr>
        <p:spPr>
          <a:xfrm>
            <a:off x="2953098" y="2643793"/>
            <a:ext cx="18803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al 38">
            <a:extLst>
              <a:ext uri="{FF2B5EF4-FFF2-40B4-BE49-F238E27FC236}">
                <a16:creationId xmlns:a16="http://schemas.microsoft.com/office/drawing/2014/main" id="{71AC908A-6D1A-47DA-9EFE-9BE6C4A87288}"/>
              </a:ext>
            </a:extLst>
          </p:cNvPr>
          <p:cNvSpPr/>
          <p:nvPr/>
        </p:nvSpPr>
        <p:spPr>
          <a:xfrm>
            <a:off x="2779924" y="4668380"/>
            <a:ext cx="173734" cy="17373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BC53DD68-80AC-44F6-A9BC-F8A37C701998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919119" y="4755247"/>
            <a:ext cx="18608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067F5C3C-114F-4B3D-A3F3-2752B3593867}"/>
                  </a:ext>
                </a:extLst>
              </p:cNvPr>
              <p:cNvSpPr/>
              <p:nvPr/>
            </p:nvSpPr>
            <p:spPr>
              <a:xfrm>
                <a:off x="4487767" y="3773568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067F5C3C-114F-4B3D-A3F3-2752B3593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767" y="3773568"/>
                <a:ext cx="36798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505B854B-4212-4A44-A393-145338A91B86}"/>
                  </a:ext>
                </a:extLst>
              </p:cNvPr>
              <p:cNvSpPr/>
              <p:nvPr/>
            </p:nvSpPr>
            <p:spPr>
              <a:xfrm>
                <a:off x="2815981" y="265376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505B854B-4212-4A44-A393-145338A91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981" y="2653763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8A4EF195-6FEC-4CBB-A012-C0E3285B3660}"/>
                  </a:ext>
                </a:extLst>
              </p:cNvPr>
              <p:cNvSpPr/>
              <p:nvPr/>
            </p:nvSpPr>
            <p:spPr>
              <a:xfrm>
                <a:off x="2464717" y="4767320"/>
                <a:ext cx="4427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8A4EF195-6FEC-4CBB-A012-C0E3285B3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717" y="4767320"/>
                <a:ext cx="4427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B7E286FE-0392-4A8B-9BFF-1F48D9C120F6}"/>
                  </a:ext>
                </a:extLst>
              </p:cNvPr>
              <p:cNvSpPr txBox="1"/>
              <p:nvPr/>
            </p:nvSpPr>
            <p:spPr>
              <a:xfrm>
                <a:off x="891687" y="1717834"/>
                <a:ext cx="144040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nl-N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l-NL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B7E286FE-0392-4A8B-9BFF-1F48D9C12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87" y="1717834"/>
                <a:ext cx="1440407" cy="369332"/>
              </a:xfrm>
              <a:prstGeom prst="rect">
                <a:avLst/>
              </a:prstGeom>
              <a:blipFill>
                <a:blip r:embed="rId12"/>
                <a:stretch>
                  <a:fillRect b="-1129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54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/>
      <p:bldP spid="47" grpId="0"/>
      <p:bldP spid="50" grpId="0"/>
      <p:bldP spid="57" grpId="0"/>
      <p:bldP spid="24" grpId="0" animBg="1"/>
      <p:bldP spid="2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Backwards</a:t>
            </a:r>
            <a:r>
              <a:rPr lang="nl-NL" dirty="0"/>
              <a:t> pass: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backpropagate</a:t>
            </a:r>
            <a:r>
              <a:rPr lang="nl-NL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FD4744E-789F-4B5B-B0E4-81198AE44F67}"/>
              </a:ext>
            </a:extLst>
          </p:cNvPr>
          <p:cNvSpPr/>
          <p:nvPr/>
        </p:nvSpPr>
        <p:spPr>
          <a:xfrm>
            <a:off x="7607300" y="2149856"/>
            <a:ext cx="1346200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quantize</a:t>
            </a:r>
            <a:endParaRPr lang="en-US" sz="2400" dirty="0"/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D280D091-3793-4A99-AC22-DCE36AFD6282}"/>
              </a:ext>
            </a:extLst>
          </p:cNvPr>
          <p:cNvCxnSpPr>
            <a:cxnSpLocks/>
            <a:stCxn id="31" idx="3"/>
            <a:endCxn id="15" idx="1"/>
          </p:cNvCxnSpPr>
          <p:nvPr/>
        </p:nvCxnSpPr>
        <p:spPr>
          <a:xfrm>
            <a:off x="7092201" y="2410622"/>
            <a:ext cx="515099" cy="22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35ADD83-C221-4ECD-AE9E-EF3D1238E9BA}"/>
              </a:ext>
            </a:extLst>
          </p:cNvPr>
          <p:cNvCxnSpPr>
            <a:cxnSpLocks/>
            <a:stCxn id="15" idx="3"/>
            <a:endCxn id="30" idx="1"/>
          </p:cNvCxnSpPr>
          <p:nvPr/>
        </p:nvCxnSpPr>
        <p:spPr>
          <a:xfrm>
            <a:off x="8953500" y="2412822"/>
            <a:ext cx="455848" cy="5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22014DD-8BD7-4855-A34A-E0E82B05DBE7}"/>
                  </a:ext>
                </a:extLst>
              </p:cNvPr>
              <p:cNvSpPr/>
              <p:nvPr/>
            </p:nvSpPr>
            <p:spPr>
              <a:xfrm>
                <a:off x="9409348" y="2182576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22014DD-8BD7-4855-A34A-E0E82B05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348" y="2182576"/>
                <a:ext cx="430374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DD6FD03-67FE-47A8-9E88-B7F5848C6B2A}"/>
                  </a:ext>
                </a:extLst>
              </p:cNvPr>
              <p:cNvSpPr/>
              <p:nvPr/>
            </p:nvSpPr>
            <p:spPr>
              <a:xfrm>
                <a:off x="6665802" y="2179789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DD6FD03-67FE-47A8-9E88-B7F5848C6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802" y="2179789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hthoek 31">
            <a:extLst>
              <a:ext uri="{FF2B5EF4-FFF2-40B4-BE49-F238E27FC236}">
                <a16:creationId xmlns:a16="http://schemas.microsoft.com/office/drawing/2014/main" id="{4BC45458-1BF6-404F-BD3F-BDD389576286}"/>
              </a:ext>
            </a:extLst>
          </p:cNvPr>
          <p:cNvSpPr/>
          <p:nvPr/>
        </p:nvSpPr>
        <p:spPr>
          <a:xfrm>
            <a:off x="7607300" y="3747927"/>
            <a:ext cx="1346200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quantize</a:t>
            </a:r>
            <a:endParaRPr lang="en-US" sz="2400" dirty="0"/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F2C6C24D-8DB1-4DFD-AB1A-D69E987F0085}"/>
              </a:ext>
            </a:extLst>
          </p:cNvPr>
          <p:cNvCxnSpPr>
            <a:cxnSpLocks/>
            <a:stCxn id="35" idx="1"/>
            <a:endCxn id="32" idx="3"/>
          </p:cNvCxnSpPr>
          <p:nvPr/>
        </p:nvCxnSpPr>
        <p:spPr>
          <a:xfrm flipH="1">
            <a:off x="8953500" y="4007895"/>
            <a:ext cx="418655" cy="299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F5CB2C1F-EBB8-4F88-BC91-88A406215DC2}"/>
              </a:ext>
            </a:extLst>
          </p:cNvPr>
          <p:cNvCxnSpPr>
            <a:cxnSpLocks/>
            <a:stCxn id="32" idx="1"/>
            <a:endCxn id="50" idx="3"/>
          </p:cNvCxnSpPr>
          <p:nvPr/>
        </p:nvCxnSpPr>
        <p:spPr>
          <a:xfrm flipH="1">
            <a:off x="7206720" y="4010893"/>
            <a:ext cx="40058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DC6DD3F-3BC0-4602-8171-B95E69E5F6AA}"/>
                  </a:ext>
                </a:extLst>
              </p:cNvPr>
              <p:cNvSpPr/>
              <p:nvPr/>
            </p:nvSpPr>
            <p:spPr>
              <a:xfrm>
                <a:off x="9372155" y="3579027"/>
                <a:ext cx="622991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DC6DD3F-3BC0-4602-8171-B95E69E5F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155" y="3579027"/>
                <a:ext cx="622991" cy="8577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kstvak 45">
            <a:extLst>
              <a:ext uri="{FF2B5EF4-FFF2-40B4-BE49-F238E27FC236}">
                <a16:creationId xmlns:a16="http://schemas.microsoft.com/office/drawing/2014/main" id="{CD1F3FDB-0CA6-48B7-85C0-DE7A125F6D51}"/>
              </a:ext>
            </a:extLst>
          </p:cNvPr>
          <p:cNvSpPr txBox="1"/>
          <p:nvPr/>
        </p:nvSpPr>
        <p:spPr>
          <a:xfrm>
            <a:off x="7328815" y="1513393"/>
            <a:ext cx="1839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</a:rPr>
              <a:t>Forward pass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BC31F7F4-90FE-4551-A34F-27C390EF0662}"/>
              </a:ext>
            </a:extLst>
          </p:cNvPr>
          <p:cNvSpPr txBox="1"/>
          <p:nvPr/>
        </p:nvSpPr>
        <p:spPr>
          <a:xfrm>
            <a:off x="7346239" y="3029614"/>
            <a:ext cx="201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</a:rPr>
              <a:t>Backward pass</a:t>
            </a:r>
            <a:endParaRPr lang="en-US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D8F66CBB-4CF7-4E4C-8DB2-D8B15EE530EC}"/>
                  </a:ext>
                </a:extLst>
              </p:cNvPr>
              <p:cNvSpPr/>
              <p:nvPr/>
            </p:nvSpPr>
            <p:spPr>
              <a:xfrm>
                <a:off x="6583729" y="3613572"/>
                <a:ext cx="622991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D8F66CBB-4CF7-4E4C-8DB2-D8B15EE53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729" y="3613572"/>
                <a:ext cx="622991" cy="7946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ED9D5675-372D-413A-82ED-F12335D88D9E}"/>
                  </a:ext>
                </a:extLst>
              </p:cNvPr>
              <p:cNvSpPr/>
              <p:nvPr/>
            </p:nvSpPr>
            <p:spPr>
              <a:xfrm>
                <a:off x="6581957" y="4741063"/>
                <a:ext cx="1792157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ED9D5675-372D-413A-82ED-F12335D88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957" y="4741063"/>
                <a:ext cx="1792157" cy="8577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11BF154-D96A-428D-8BC6-04C8284AC896}"/>
                  </a:ext>
                </a:extLst>
              </p:cNvPr>
              <p:cNvSpPr txBox="1"/>
              <p:nvPr/>
            </p:nvSpPr>
            <p:spPr>
              <a:xfrm>
                <a:off x="2858890" y="2089795"/>
                <a:ext cx="144040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11BF154-D96A-428D-8BC6-04C8284AC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890" y="2089795"/>
                <a:ext cx="1440407" cy="369332"/>
              </a:xfrm>
              <a:prstGeom prst="rect">
                <a:avLst/>
              </a:prstGeom>
              <a:blipFill>
                <a:blip r:embed="rId8"/>
                <a:stretch>
                  <a:fillRect b="-483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74143774-C0EF-41B0-A773-AD74D9EFEECE}"/>
              </a:ext>
            </a:extLst>
          </p:cNvPr>
          <p:cNvCxnSpPr>
            <a:cxnSpLocks/>
          </p:cNvCxnSpPr>
          <p:nvPr/>
        </p:nvCxnSpPr>
        <p:spPr>
          <a:xfrm flipV="1">
            <a:off x="2866231" y="2186734"/>
            <a:ext cx="0" cy="3095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633A5708-125E-41CF-BCDC-69CA6130D539}"/>
              </a:ext>
            </a:extLst>
          </p:cNvPr>
          <p:cNvCxnSpPr>
            <a:cxnSpLocks/>
          </p:cNvCxnSpPr>
          <p:nvPr/>
        </p:nvCxnSpPr>
        <p:spPr>
          <a:xfrm>
            <a:off x="891687" y="3773569"/>
            <a:ext cx="39344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Ovaal 36">
            <a:extLst>
              <a:ext uri="{FF2B5EF4-FFF2-40B4-BE49-F238E27FC236}">
                <a16:creationId xmlns:a16="http://schemas.microsoft.com/office/drawing/2014/main" id="{DFFC385D-9411-45DB-AE66-0A60D526CC8B}"/>
              </a:ext>
            </a:extLst>
          </p:cNvPr>
          <p:cNvSpPr/>
          <p:nvPr/>
        </p:nvSpPr>
        <p:spPr>
          <a:xfrm>
            <a:off x="2779364" y="2556926"/>
            <a:ext cx="173734" cy="173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98E6880B-8B0A-473C-B194-27EA97BC4441}"/>
              </a:ext>
            </a:extLst>
          </p:cNvPr>
          <p:cNvCxnSpPr>
            <a:stCxn id="37" idx="6"/>
          </p:cNvCxnSpPr>
          <p:nvPr/>
        </p:nvCxnSpPr>
        <p:spPr>
          <a:xfrm>
            <a:off x="2953098" y="2643793"/>
            <a:ext cx="18803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al 38">
            <a:extLst>
              <a:ext uri="{FF2B5EF4-FFF2-40B4-BE49-F238E27FC236}">
                <a16:creationId xmlns:a16="http://schemas.microsoft.com/office/drawing/2014/main" id="{71AC908A-6D1A-47DA-9EFE-9BE6C4A87288}"/>
              </a:ext>
            </a:extLst>
          </p:cNvPr>
          <p:cNvSpPr/>
          <p:nvPr/>
        </p:nvSpPr>
        <p:spPr>
          <a:xfrm>
            <a:off x="2779924" y="4668380"/>
            <a:ext cx="173734" cy="17373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BC53DD68-80AC-44F6-A9BC-F8A37C701998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919119" y="4755247"/>
            <a:ext cx="18608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067F5C3C-114F-4B3D-A3F3-2752B3593867}"/>
                  </a:ext>
                </a:extLst>
              </p:cNvPr>
              <p:cNvSpPr/>
              <p:nvPr/>
            </p:nvSpPr>
            <p:spPr>
              <a:xfrm>
                <a:off x="4487767" y="3773568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067F5C3C-114F-4B3D-A3F3-2752B3593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767" y="3773568"/>
                <a:ext cx="36798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505B854B-4212-4A44-A393-145338A91B86}"/>
                  </a:ext>
                </a:extLst>
              </p:cNvPr>
              <p:cNvSpPr/>
              <p:nvPr/>
            </p:nvSpPr>
            <p:spPr>
              <a:xfrm>
                <a:off x="2815981" y="265376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505B854B-4212-4A44-A393-145338A91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981" y="2653763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8A4EF195-6FEC-4CBB-A012-C0E3285B3660}"/>
                  </a:ext>
                </a:extLst>
              </p:cNvPr>
              <p:cNvSpPr/>
              <p:nvPr/>
            </p:nvSpPr>
            <p:spPr>
              <a:xfrm>
                <a:off x="2464717" y="4767320"/>
                <a:ext cx="4427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8A4EF195-6FEC-4CBB-A012-C0E3285B3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717" y="4767320"/>
                <a:ext cx="4427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B7E286FE-0392-4A8B-9BFF-1F48D9C120F6}"/>
                  </a:ext>
                </a:extLst>
              </p:cNvPr>
              <p:cNvSpPr txBox="1"/>
              <p:nvPr/>
            </p:nvSpPr>
            <p:spPr>
              <a:xfrm>
                <a:off x="891687" y="1717834"/>
                <a:ext cx="144040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nl-N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l-NL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B7E286FE-0392-4A8B-9BFF-1F48D9C12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87" y="1717834"/>
                <a:ext cx="1440407" cy="369332"/>
              </a:xfrm>
              <a:prstGeom prst="rect">
                <a:avLst/>
              </a:prstGeom>
              <a:blipFill>
                <a:blip r:embed="rId12"/>
                <a:stretch>
                  <a:fillRect b="-1129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76C95D2E-7368-4921-96A6-DAD71EECB738}"/>
              </a:ext>
            </a:extLst>
          </p:cNvPr>
          <p:cNvCxnSpPr>
            <a:cxnSpLocks/>
          </p:cNvCxnSpPr>
          <p:nvPr/>
        </p:nvCxnSpPr>
        <p:spPr>
          <a:xfrm flipV="1">
            <a:off x="1119858" y="2037383"/>
            <a:ext cx="3531165" cy="34007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hthoek 47">
            <a:extLst>
              <a:ext uri="{FF2B5EF4-FFF2-40B4-BE49-F238E27FC236}">
                <a16:creationId xmlns:a16="http://schemas.microsoft.com/office/drawing/2014/main" id="{0003C70D-5B31-4068-936A-CD99A944EC06}"/>
              </a:ext>
            </a:extLst>
          </p:cNvPr>
          <p:cNvSpPr/>
          <p:nvPr/>
        </p:nvSpPr>
        <p:spPr>
          <a:xfrm>
            <a:off x="3128869" y="4285284"/>
            <a:ext cx="2147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Straight-</a:t>
            </a:r>
            <a:r>
              <a:rPr lang="nl-NL" sz="2000" dirty="0" err="1"/>
              <a:t>through</a:t>
            </a:r>
            <a:endParaRPr lang="nl-NL" sz="2000" dirty="0"/>
          </a:p>
          <a:p>
            <a:r>
              <a:rPr lang="nl-NL" sz="2000" dirty="0" err="1"/>
              <a:t>estimator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0A6CB4A1-E05F-4CB2-B189-066521BB8172}"/>
                  </a:ext>
                </a:extLst>
              </p:cNvPr>
              <p:cNvSpPr/>
              <p:nvPr/>
            </p:nvSpPr>
            <p:spPr>
              <a:xfrm>
                <a:off x="7365016" y="5644098"/>
                <a:ext cx="911532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0A6CB4A1-E05F-4CB2-B189-066521BB8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016" y="5644098"/>
                <a:ext cx="911532" cy="8577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Pijl: rechts 50">
            <a:extLst>
              <a:ext uri="{FF2B5EF4-FFF2-40B4-BE49-F238E27FC236}">
                <a16:creationId xmlns:a16="http://schemas.microsoft.com/office/drawing/2014/main" id="{0C9CED91-757E-4AD1-917E-6DDC1DDDDAB5}"/>
              </a:ext>
            </a:extLst>
          </p:cNvPr>
          <p:cNvSpPr/>
          <p:nvPr/>
        </p:nvSpPr>
        <p:spPr>
          <a:xfrm>
            <a:off x="6604166" y="5790859"/>
            <a:ext cx="679449" cy="544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8218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Backwards</a:t>
            </a:r>
            <a:r>
              <a:rPr lang="nl-NL" dirty="0"/>
              <a:t> pass: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backpropagate</a:t>
            </a:r>
            <a:r>
              <a:rPr lang="nl-NL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FD4744E-789F-4B5B-B0E4-81198AE44F67}"/>
              </a:ext>
            </a:extLst>
          </p:cNvPr>
          <p:cNvSpPr/>
          <p:nvPr/>
        </p:nvSpPr>
        <p:spPr>
          <a:xfrm>
            <a:off x="7607300" y="2149856"/>
            <a:ext cx="1346200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quantize</a:t>
            </a:r>
            <a:endParaRPr lang="en-US" sz="2400" dirty="0"/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D280D091-3793-4A99-AC22-DCE36AFD6282}"/>
              </a:ext>
            </a:extLst>
          </p:cNvPr>
          <p:cNvCxnSpPr>
            <a:cxnSpLocks/>
            <a:stCxn id="31" idx="3"/>
            <a:endCxn id="15" idx="1"/>
          </p:cNvCxnSpPr>
          <p:nvPr/>
        </p:nvCxnSpPr>
        <p:spPr>
          <a:xfrm>
            <a:off x="7092201" y="2410622"/>
            <a:ext cx="515099" cy="22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35ADD83-C221-4ECD-AE9E-EF3D1238E9BA}"/>
              </a:ext>
            </a:extLst>
          </p:cNvPr>
          <p:cNvCxnSpPr>
            <a:cxnSpLocks/>
            <a:stCxn id="15" idx="3"/>
            <a:endCxn id="30" idx="1"/>
          </p:cNvCxnSpPr>
          <p:nvPr/>
        </p:nvCxnSpPr>
        <p:spPr>
          <a:xfrm>
            <a:off x="8953500" y="2412822"/>
            <a:ext cx="455848" cy="5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22014DD-8BD7-4855-A34A-E0E82B05DBE7}"/>
                  </a:ext>
                </a:extLst>
              </p:cNvPr>
              <p:cNvSpPr/>
              <p:nvPr/>
            </p:nvSpPr>
            <p:spPr>
              <a:xfrm>
                <a:off x="9409348" y="2182576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22014DD-8BD7-4855-A34A-E0E82B05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348" y="2182576"/>
                <a:ext cx="430374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DD6FD03-67FE-47A8-9E88-B7F5848C6B2A}"/>
                  </a:ext>
                </a:extLst>
              </p:cNvPr>
              <p:cNvSpPr/>
              <p:nvPr/>
            </p:nvSpPr>
            <p:spPr>
              <a:xfrm>
                <a:off x="6665802" y="2179789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DD6FD03-67FE-47A8-9E88-B7F5848C6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802" y="2179789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hthoek 31">
            <a:extLst>
              <a:ext uri="{FF2B5EF4-FFF2-40B4-BE49-F238E27FC236}">
                <a16:creationId xmlns:a16="http://schemas.microsoft.com/office/drawing/2014/main" id="{4BC45458-1BF6-404F-BD3F-BDD389576286}"/>
              </a:ext>
            </a:extLst>
          </p:cNvPr>
          <p:cNvSpPr/>
          <p:nvPr/>
        </p:nvSpPr>
        <p:spPr>
          <a:xfrm>
            <a:off x="7607300" y="3747927"/>
            <a:ext cx="1346200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quantize</a:t>
            </a:r>
            <a:endParaRPr lang="en-US" sz="2400" dirty="0"/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F2C6C24D-8DB1-4DFD-AB1A-D69E987F0085}"/>
              </a:ext>
            </a:extLst>
          </p:cNvPr>
          <p:cNvCxnSpPr>
            <a:cxnSpLocks/>
            <a:stCxn id="35" idx="1"/>
            <a:endCxn id="32" idx="3"/>
          </p:cNvCxnSpPr>
          <p:nvPr/>
        </p:nvCxnSpPr>
        <p:spPr>
          <a:xfrm flipH="1">
            <a:off x="8953500" y="4007895"/>
            <a:ext cx="418655" cy="299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F5CB2C1F-EBB8-4F88-BC91-88A406215DC2}"/>
              </a:ext>
            </a:extLst>
          </p:cNvPr>
          <p:cNvCxnSpPr>
            <a:cxnSpLocks/>
            <a:stCxn id="32" idx="1"/>
            <a:endCxn id="50" idx="3"/>
          </p:cNvCxnSpPr>
          <p:nvPr/>
        </p:nvCxnSpPr>
        <p:spPr>
          <a:xfrm flipH="1">
            <a:off x="7206720" y="4010893"/>
            <a:ext cx="40058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DC6DD3F-3BC0-4602-8171-B95E69E5F6AA}"/>
                  </a:ext>
                </a:extLst>
              </p:cNvPr>
              <p:cNvSpPr/>
              <p:nvPr/>
            </p:nvSpPr>
            <p:spPr>
              <a:xfrm>
                <a:off x="9372155" y="3579027"/>
                <a:ext cx="622991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DC6DD3F-3BC0-4602-8171-B95E69E5F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155" y="3579027"/>
                <a:ext cx="622991" cy="8577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kstvak 45">
            <a:extLst>
              <a:ext uri="{FF2B5EF4-FFF2-40B4-BE49-F238E27FC236}">
                <a16:creationId xmlns:a16="http://schemas.microsoft.com/office/drawing/2014/main" id="{CD1F3FDB-0CA6-48B7-85C0-DE7A125F6D51}"/>
              </a:ext>
            </a:extLst>
          </p:cNvPr>
          <p:cNvSpPr txBox="1"/>
          <p:nvPr/>
        </p:nvSpPr>
        <p:spPr>
          <a:xfrm>
            <a:off x="7328815" y="1513393"/>
            <a:ext cx="1839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</a:rPr>
              <a:t>Forward pass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BC31F7F4-90FE-4551-A34F-27C390EF0662}"/>
              </a:ext>
            </a:extLst>
          </p:cNvPr>
          <p:cNvSpPr txBox="1"/>
          <p:nvPr/>
        </p:nvSpPr>
        <p:spPr>
          <a:xfrm>
            <a:off x="7346239" y="3029614"/>
            <a:ext cx="201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</a:rPr>
              <a:t>Backward pass</a:t>
            </a:r>
            <a:endParaRPr lang="en-US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D8F66CBB-4CF7-4E4C-8DB2-D8B15EE530EC}"/>
                  </a:ext>
                </a:extLst>
              </p:cNvPr>
              <p:cNvSpPr/>
              <p:nvPr/>
            </p:nvSpPr>
            <p:spPr>
              <a:xfrm>
                <a:off x="6583729" y="3613572"/>
                <a:ext cx="622991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D8F66CBB-4CF7-4E4C-8DB2-D8B15EE53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729" y="3613572"/>
                <a:ext cx="622991" cy="7946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ED9D5675-372D-413A-82ED-F12335D88D9E}"/>
                  </a:ext>
                </a:extLst>
              </p:cNvPr>
              <p:cNvSpPr/>
              <p:nvPr/>
            </p:nvSpPr>
            <p:spPr>
              <a:xfrm>
                <a:off x="6581957" y="4741063"/>
                <a:ext cx="1792157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ED9D5675-372D-413A-82ED-F12335D88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957" y="4741063"/>
                <a:ext cx="1792157" cy="8577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11BF154-D96A-428D-8BC6-04C8284AC896}"/>
                  </a:ext>
                </a:extLst>
              </p:cNvPr>
              <p:cNvSpPr txBox="1"/>
              <p:nvPr/>
            </p:nvSpPr>
            <p:spPr>
              <a:xfrm>
                <a:off x="2858890" y="2089795"/>
                <a:ext cx="144040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11BF154-D96A-428D-8BC6-04C8284AC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890" y="2089795"/>
                <a:ext cx="1440407" cy="369332"/>
              </a:xfrm>
              <a:prstGeom prst="rect">
                <a:avLst/>
              </a:prstGeom>
              <a:blipFill>
                <a:blip r:embed="rId8"/>
                <a:stretch>
                  <a:fillRect b="-483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74143774-C0EF-41B0-A773-AD74D9EFEECE}"/>
              </a:ext>
            </a:extLst>
          </p:cNvPr>
          <p:cNvCxnSpPr>
            <a:cxnSpLocks/>
          </p:cNvCxnSpPr>
          <p:nvPr/>
        </p:nvCxnSpPr>
        <p:spPr>
          <a:xfrm flipV="1">
            <a:off x="2866231" y="2186734"/>
            <a:ext cx="0" cy="3095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633A5708-125E-41CF-BCDC-69CA6130D539}"/>
              </a:ext>
            </a:extLst>
          </p:cNvPr>
          <p:cNvCxnSpPr>
            <a:cxnSpLocks/>
          </p:cNvCxnSpPr>
          <p:nvPr/>
        </p:nvCxnSpPr>
        <p:spPr>
          <a:xfrm>
            <a:off x="891687" y="3773569"/>
            <a:ext cx="39344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Ovaal 36">
            <a:extLst>
              <a:ext uri="{FF2B5EF4-FFF2-40B4-BE49-F238E27FC236}">
                <a16:creationId xmlns:a16="http://schemas.microsoft.com/office/drawing/2014/main" id="{DFFC385D-9411-45DB-AE66-0A60D526CC8B}"/>
              </a:ext>
            </a:extLst>
          </p:cNvPr>
          <p:cNvSpPr/>
          <p:nvPr/>
        </p:nvSpPr>
        <p:spPr>
          <a:xfrm>
            <a:off x="2779364" y="2556926"/>
            <a:ext cx="173734" cy="173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98E6880B-8B0A-473C-B194-27EA97BC4441}"/>
              </a:ext>
            </a:extLst>
          </p:cNvPr>
          <p:cNvCxnSpPr>
            <a:stCxn id="37" idx="6"/>
          </p:cNvCxnSpPr>
          <p:nvPr/>
        </p:nvCxnSpPr>
        <p:spPr>
          <a:xfrm>
            <a:off x="2953098" y="2643793"/>
            <a:ext cx="18803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al 38">
            <a:extLst>
              <a:ext uri="{FF2B5EF4-FFF2-40B4-BE49-F238E27FC236}">
                <a16:creationId xmlns:a16="http://schemas.microsoft.com/office/drawing/2014/main" id="{71AC908A-6D1A-47DA-9EFE-9BE6C4A87288}"/>
              </a:ext>
            </a:extLst>
          </p:cNvPr>
          <p:cNvSpPr/>
          <p:nvPr/>
        </p:nvSpPr>
        <p:spPr>
          <a:xfrm>
            <a:off x="2779924" y="4668380"/>
            <a:ext cx="173734" cy="17373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BC53DD68-80AC-44F6-A9BC-F8A37C701998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919119" y="4755247"/>
            <a:ext cx="18608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067F5C3C-114F-4B3D-A3F3-2752B3593867}"/>
                  </a:ext>
                </a:extLst>
              </p:cNvPr>
              <p:cNvSpPr/>
              <p:nvPr/>
            </p:nvSpPr>
            <p:spPr>
              <a:xfrm>
                <a:off x="4487767" y="3773568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067F5C3C-114F-4B3D-A3F3-2752B3593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767" y="3773568"/>
                <a:ext cx="36798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505B854B-4212-4A44-A393-145338A91B86}"/>
                  </a:ext>
                </a:extLst>
              </p:cNvPr>
              <p:cNvSpPr/>
              <p:nvPr/>
            </p:nvSpPr>
            <p:spPr>
              <a:xfrm>
                <a:off x="2815981" y="265376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505B854B-4212-4A44-A393-145338A91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981" y="2653763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8A4EF195-6FEC-4CBB-A012-C0E3285B3660}"/>
                  </a:ext>
                </a:extLst>
              </p:cNvPr>
              <p:cNvSpPr/>
              <p:nvPr/>
            </p:nvSpPr>
            <p:spPr>
              <a:xfrm>
                <a:off x="2464717" y="4767320"/>
                <a:ext cx="4427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8A4EF195-6FEC-4CBB-A012-C0E3285B3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717" y="4767320"/>
                <a:ext cx="4427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B7E286FE-0392-4A8B-9BFF-1F48D9C120F6}"/>
                  </a:ext>
                </a:extLst>
              </p:cNvPr>
              <p:cNvSpPr txBox="1"/>
              <p:nvPr/>
            </p:nvSpPr>
            <p:spPr>
              <a:xfrm>
                <a:off x="891687" y="1717834"/>
                <a:ext cx="144040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nl-N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l-NL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B7E286FE-0392-4A8B-9BFF-1F48D9C12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87" y="1717834"/>
                <a:ext cx="1440407" cy="369332"/>
              </a:xfrm>
              <a:prstGeom prst="rect">
                <a:avLst/>
              </a:prstGeom>
              <a:blipFill>
                <a:blip r:embed="rId12"/>
                <a:stretch>
                  <a:fillRect b="-1129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76C95D2E-7368-4921-96A6-DAD71EECB738}"/>
              </a:ext>
            </a:extLst>
          </p:cNvPr>
          <p:cNvCxnSpPr>
            <a:cxnSpLocks/>
          </p:cNvCxnSpPr>
          <p:nvPr/>
        </p:nvCxnSpPr>
        <p:spPr>
          <a:xfrm flipV="1">
            <a:off x="1832104" y="2641454"/>
            <a:ext cx="2191201" cy="21137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hthoek 47">
            <a:extLst>
              <a:ext uri="{FF2B5EF4-FFF2-40B4-BE49-F238E27FC236}">
                <a16:creationId xmlns:a16="http://schemas.microsoft.com/office/drawing/2014/main" id="{0003C70D-5B31-4068-936A-CD99A944EC06}"/>
              </a:ext>
            </a:extLst>
          </p:cNvPr>
          <p:cNvSpPr/>
          <p:nvPr/>
        </p:nvSpPr>
        <p:spPr>
          <a:xfrm>
            <a:off x="3128869" y="4285284"/>
            <a:ext cx="21472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err="1"/>
              <a:t>Clipped</a:t>
            </a:r>
            <a:r>
              <a:rPr lang="nl-NL" sz="2000" dirty="0"/>
              <a:t> </a:t>
            </a:r>
          </a:p>
          <a:p>
            <a:r>
              <a:rPr lang="nl-NL" sz="2000" dirty="0"/>
              <a:t>straight-</a:t>
            </a:r>
            <a:r>
              <a:rPr lang="nl-NL" sz="2000" dirty="0" err="1"/>
              <a:t>through</a:t>
            </a:r>
            <a:endParaRPr lang="nl-NL" sz="2000" dirty="0"/>
          </a:p>
          <a:p>
            <a:r>
              <a:rPr lang="nl-NL" sz="2000" dirty="0" err="1"/>
              <a:t>estimator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0A6CB4A1-E05F-4CB2-B189-066521BB8172}"/>
                  </a:ext>
                </a:extLst>
              </p:cNvPr>
              <p:cNvSpPr/>
              <p:nvPr/>
            </p:nvSpPr>
            <p:spPr>
              <a:xfrm>
                <a:off x="7365016" y="5644098"/>
                <a:ext cx="911532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0A6CB4A1-E05F-4CB2-B189-066521BB8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016" y="5644098"/>
                <a:ext cx="911532" cy="8577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Pijl: rechts 50">
            <a:extLst>
              <a:ext uri="{FF2B5EF4-FFF2-40B4-BE49-F238E27FC236}">
                <a16:creationId xmlns:a16="http://schemas.microsoft.com/office/drawing/2014/main" id="{0C9CED91-757E-4AD1-917E-6DDC1DDDDAB5}"/>
              </a:ext>
            </a:extLst>
          </p:cNvPr>
          <p:cNvSpPr/>
          <p:nvPr/>
        </p:nvSpPr>
        <p:spPr>
          <a:xfrm>
            <a:off x="6604166" y="5790859"/>
            <a:ext cx="679449" cy="544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574313D3-C76B-4DC6-99C7-DBF14389A270}"/>
              </a:ext>
            </a:extLst>
          </p:cNvPr>
          <p:cNvCxnSpPr>
            <a:cxnSpLocks/>
          </p:cNvCxnSpPr>
          <p:nvPr/>
        </p:nvCxnSpPr>
        <p:spPr>
          <a:xfrm flipH="1">
            <a:off x="4014161" y="2641454"/>
            <a:ext cx="11106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0C035896-2804-4FDB-8204-E37BDE7D8815}"/>
              </a:ext>
            </a:extLst>
          </p:cNvPr>
          <p:cNvCxnSpPr>
            <a:cxnSpLocks/>
          </p:cNvCxnSpPr>
          <p:nvPr/>
        </p:nvCxnSpPr>
        <p:spPr>
          <a:xfrm flipH="1">
            <a:off x="867664" y="4758607"/>
            <a:ext cx="9552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657A8382-BDB4-4146-B997-42E43FC85E4E}"/>
              </a:ext>
            </a:extLst>
          </p:cNvPr>
          <p:cNvCxnSpPr>
            <a:cxnSpLocks/>
          </p:cNvCxnSpPr>
          <p:nvPr/>
        </p:nvCxnSpPr>
        <p:spPr>
          <a:xfrm flipV="1">
            <a:off x="1119858" y="2037383"/>
            <a:ext cx="3531165" cy="34007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hthoek 52">
            <a:extLst>
              <a:ext uri="{FF2B5EF4-FFF2-40B4-BE49-F238E27FC236}">
                <a16:creationId xmlns:a16="http://schemas.microsoft.com/office/drawing/2014/main" id="{7C62978D-6C84-4972-8036-6A15EB72B128}"/>
              </a:ext>
            </a:extLst>
          </p:cNvPr>
          <p:cNvSpPr/>
          <p:nvPr/>
        </p:nvSpPr>
        <p:spPr>
          <a:xfrm>
            <a:off x="3128869" y="4285284"/>
            <a:ext cx="2147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Straight-</a:t>
            </a:r>
            <a:r>
              <a:rPr lang="nl-NL" sz="2000" dirty="0" err="1"/>
              <a:t>through</a:t>
            </a:r>
            <a:endParaRPr lang="nl-NL" sz="2000" dirty="0"/>
          </a:p>
          <a:p>
            <a:r>
              <a:rPr lang="nl-NL" sz="2000" dirty="0" err="1"/>
              <a:t>estimator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21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EF690D1-CC70-40FC-B6A0-E9A071C2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C55FC85-A074-4FCD-99DC-40E600BA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nl-NL" sz="6600" dirty="0"/>
              <a:t>More next time!</a:t>
            </a:r>
            <a:endParaRPr lang="en-US" sz="66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E26614-BAD4-4657-B206-8FF1DC48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62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78B0C-385F-4346-9B22-C132CC3B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/>
          <a:lstStyle/>
          <a:p>
            <a:r>
              <a:rPr lang="nl-NL" dirty="0"/>
              <a:t>We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Efficient</a:t>
            </a:r>
            <a:r>
              <a:rPr lang="nl-NL" dirty="0"/>
              <a:t> </a:t>
            </a:r>
            <a:r>
              <a:rPr lang="nl-NL" dirty="0" err="1"/>
              <a:t>Deep</a:t>
            </a:r>
            <a:r>
              <a:rPr lang="nl-NL" dirty="0"/>
              <a:t> Learning!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4F6C09-3267-41C4-B114-52C0487A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9494B51C-EBA0-4BC9-B4DC-4121C1E7A08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A6BE784D-DFAB-4DB9-82CA-7CADC35C76C3}"/>
              </a:ext>
            </a:extLst>
          </p:cNvPr>
          <p:cNvGrpSpPr/>
          <p:nvPr/>
        </p:nvGrpSpPr>
        <p:grpSpPr>
          <a:xfrm>
            <a:off x="1599545" y="1322263"/>
            <a:ext cx="9513633" cy="3451954"/>
            <a:chOff x="1599545" y="1322263"/>
            <a:chExt cx="9513633" cy="3451954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DAE9CD48-885E-4D4C-B73B-905607492764}"/>
                </a:ext>
              </a:extLst>
            </p:cNvPr>
            <p:cNvSpPr/>
            <p:nvPr/>
          </p:nvSpPr>
          <p:spPr>
            <a:xfrm>
              <a:off x="3980257" y="1322263"/>
              <a:ext cx="3666336" cy="488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Efficient</a:t>
              </a:r>
              <a:r>
                <a:rPr lang="nl-NL" dirty="0"/>
                <a:t> </a:t>
              </a:r>
              <a:r>
                <a:rPr lang="nl-NL" dirty="0" err="1"/>
                <a:t>Deep</a:t>
              </a:r>
              <a:r>
                <a:rPr lang="nl-NL" dirty="0"/>
                <a:t> Learning </a:t>
              </a:r>
              <a:r>
                <a:rPr lang="nl-NL" dirty="0" err="1"/>
                <a:t>Methods</a:t>
              </a:r>
              <a:endParaRPr lang="en-US" dirty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F8CCC56-527E-445B-8C4A-8685900DBCA6}"/>
                </a:ext>
              </a:extLst>
            </p:cNvPr>
            <p:cNvSpPr/>
            <p:nvPr/>
          </p:nvSpPr>
          <p:spPr>
            <a:xfrm>
              <a:off x="1599545" y="2501166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Model </a:t>
              </a:r>
              <a:r>
                <a:rPr lang="nl-NL" dirty="0" err="1"/>
                <a:t>compression</a:t>
              </a:r>
              <a:endParaRPr lang="en-US" dirty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B0251ECF-6C96-4E62-8301-803A7A4F3C90}"/>
                </a:ext>
              </a:extLst>
            </p:cNvPr>
            <p:cNvSpPr/>
            <p:nvPr/>
          </p:nvSpPr>
          <p:spPr>
            <a:xfrm>
              <a:off x="7384372" y="2501167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Code </a:t>
              </a:r>
              <a:r>
                <a:rPr lang="nl-NL" dirty="0" err="1"/>
                <a:t>transformation</a:t>
              </a:r>
              <a:endParaRPr lang="en-US" dirty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3EA2844-1EA8-4AEE-B067-9AD49B3F8BAD}"/>
                </a:ext>
              </a:extLst>
            </p:cNvPr>
            <p:cNvSpPr/>
            <p:nvPr/>
          </p:nvSpPr>
          <p:spPr>
            <a:xfrm>
              <a:off x="2967947" y="3227992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Pruning</a:t>
              </a:r>
              <a:endParaRPr lang="en-US" dirty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C412D00-8731-461E-82A0-C393AD7657F2}"/>
                </a:ext>
              </a:extLst>
            </p:cNvPr>
            <p:cNvSpPr/>
            <p:nvPr/>
          </p:nvSpPr>
          <p:spPr>
            <a:xfrm>
              <a:off x="2967947" y="3776050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Quantization</a:t>
              </a:r>
              <a:endParaRPr lang="en-US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F8B834EE-3FBE-41CB-8893-2C88880F32D5}"/>
                </a:ext>
              </a:extLst>
            </p:cNvPr>
            <p:cNvSpPr/>
            <p:nvPr/>
          </p:nvSpPr>
          <p:spPr>
            <a:xfrm>
              <a:off x="2967947" y="4329717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Compact model</a:t>
              </a:r>
              <a:endParaRPr lang="en-US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4C278C22-DAC5-4E0A-AED5-354ECCC2354D}"/>
                </a:ext>
              </a:extLst>
            </p:cNvPr>
            <p:cNvSpPr/>
            <p:nvPr/>
          </p:nvSpPr>
          <p:spPr>
            <a:xfrm>
              <a:off x="8768672" y="3227263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Loop </a:t>
              </a:r>
              <a:r>
                <a:rPr lang="nl-NL" dirty="0" err="1"/>
                <a:t>tiling</a:t>
              </a:r>
              <a:endParaRPr lang="en-US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D94445F-30FF-4F83-BF93-66C3B7E299CE}"/>
                </a:ext>
              </a:extLst>
            </p:cNvPr>
            <p:cNvSpPr/>
            <p:nvPr/>
          </p:nvSpPr>
          <p:spPr>
            <a:xfrm>
              <a:off x="8768672" y="3775321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Loop </a:t>
              </a:r>
              <a:r>
                <a:rPr lang="nl-NL" dirty="0" err="1"/>
                <a:t>unrolling</a:t>
              </a:r>
              <a:endParaRPr lang="en-US" dirty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A95CA2EF-ED16-492A-94D4-EDE71C81B3A3}"/>
                </a:ext>
              </a:extLst>
            </p:cNvPr>
            <p:cNvSpPr/>
            <p:nvPr/>
          </p:nvSpPr>
          <p:spPr>
            <a:xfrm>
              <a:off x="8768672" y="4328988"/>
              <a:ext cx="2344506" cy="444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Operator </a:t>
              </a:r>
              <a:r>
                <a:rPr lang="nl-NL" dirty="0" err="1"/>
                <a:t>fusion</a:t>
              </a:r>
              <a:endParaRPr lang="en-US" dirty="0"/>
            </a:p>
          </p:txBody>
        </p:sp>
        <p:cxnSp>
          <p:nvCxnSpPr>
            <p:cNvPr id="19" name="Verbindingslijn: gebogen 18">
              <a:extLst>
                <a:ext uri="{FF2B5EF4-FFF2-40B4-BE49-F238E27FC236}">
                  <a16:creationId xmlns:a16="http://schemas.microsoft.com/office/drawing/2014/main" id="{34EAB6B9-0C61-4D5D-A4D5-DD33E9BB8F78}"/>
                </a:ext>
              </a:extLst>
            </p:cNvPr>
            <p:cNvCxnSpPr>
              <a:cxnSpLocks/>
              <a:stCxn id="11" idx="2"/>
              <a:endCxn id="17" idx="1"/>
            </p:cNvCxnSpPr>
            <p:nvPr/>
          </p:nvCxnSpPr>
          <p:spPr>
            <a:xfrm rot="16200000" flipH="1">
              <a:off x="7859863" y="3642428"/>
              <a:ext cx="1605571" cy="21204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Verbindingslijn: gebogen 21">
              <a:extLst>
                <a:ext uri="{FF2B5EF4-FFF2-40B4-BE49-F238E27FC236}">
                  <a16:creationId xmlns:a16="http://schemas.microsoft.com/office/drawing/2014/main" id="{FA0A5E34-1161-4440-BC1B-9308D68E0A7F}"/>
                </a:ext>
              </a:extLst>
            </p:cNvPr>
            <p:cNvCxnSpPr>
              <a:cxnSpLocks/>
              <a:stCxn id="11" idx="2"/>
              <a:endCxn id="16" idx="1"/>
            </p:cNvCxnSpPr>
            <p:nvPr/>
          </p:nvCxnSpPr>
          <p:spPr>
            <a:xfrm rot="16200000" flipH="1">
              <a:off x="8136696" y="3365595"/>
              <a:ext cx="1051904" cy="21204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Verbindingslijn: gebogen 24">
              <a:extLst>
                <a:ext uri="{FF2B5EF4-FFF2-40B4-BE49-F238E27FC236}">
                  <a16:creationId xmlns:a16="http://schemas.microsoft.com/office/drawing/2014/main" id="{FBC77C64-46D5-47EF-97FB-F2FB4B69E067}"/>
                </a:ext>
              </a:extLst>
            </p:cNvPr>
            <p:cNvCxnSpPr>
              <a:cxnSpLocks/>
              <a:stCxn id="11" idx="2"/>
              <a:endCxn id="15" idx="1"/>
            </p:cNvCxnSpPr>
            <p:nvPr/>
          </p:nvCxnSpPr>
          <p:spPr>
            <a:xfrm rot="16200000" flipH="1">
              <a:off x="8410725" y="3091566"/>
              <a:ext cx="503846" cy="21204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Verbindingslijn: gebogen 30">
              <a:extLst>
                <a:ext uri="{FF2B5EF4-FFF2-40B4-BE49-F238E27FC236}">
                  <a16:creationId xmlns:a16="http://schemas.microsoft.com/office/drawing/2014/main" id="{D0BD8851-4933-4FD4-B564-E071DFA128C7}"/>
                </a:ext>
              </a:extLst>
            </p:cNvPr>
            <p:cNvCxnSpPr>
              <a:cxnSpLocks/>
              <a:stCxn id="10" idx="2"/>
              <a:endCxn id="12" idx="1"/>
            </p:cNvCxnSpPr>
            <p:nvPr/>
          </p:nvCxnSpPr>
          <p:spPr>
            <a:xfrm rot="16200000" flipH="1">
              <a:off x="2617584" y="3099879"/>
              <a:ext cx="504576" cy="19614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Verbindingslijn: gebogen 34">
              <a:extLst>
                <a:ext uri="{FF2B5EF4-FFF2-40B4-BE49-F238E27FC236}">
                  <a16:creationId xmlns:a16="http://schemas.microsoft.com/office/drawing/2014/main" id="{25914607-8D90-4065-A3EB-54DC5EE10FE0}"/>
                </a:ext>
              </a:extLst>
            </p:cNvPr>
            <p:cNvCxnSpPr>
              <a:cxnSpLocks/>
              <a:stCxn id="10" idx="2"/>
              <a:endCxn id="13" idx="1"/>
            </p:cNvCxnSpPr>
            <p:nvPr/>
          </p:nvCxnSpPr>
          <p:spPr>
            <a:xfrm rot="16200000" flipH="1">
              <a:off x="2343555" y="3373908"/>
              <a:ext cx="1052634" cy="19614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Verbindingslijn: gebogen 37">
              <a:extLst>
                <a:ext uri="{FF2B5EF4-FFF2-40B4-BE49-F238E27FC236}">
                  <a16:creationId xmlns:a16="http://schemas.microsoft.com/office/drawing/2014/main" id="{ABDFF058-DED9-4CEF-AA82-EFB9FE0DBE59}"/>
                </a:ext>
              </a:extLst>
            </p:cNvPr>
            <p:cNvCxnSpPr>
              <a:cxnSpLocks/>
              <a:stCxn id="10" idx="2"/>
              <a:endCxn id="14" idx="1"/>
            </p:cNvCxnSpPr>
            <p:nvPr/>
          </p:nvCxnSpPr>
          <p:spPr>
            <a:xfrm rot="16200000" flipH="1">
              <a:off x="2066722" y="3650741"/>
              <a:ext cx="1606301" cy="19614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Verbindingslijn: gebogen 48">
              <a:extLst>
                <a:ext uri="{FF2B5EF4-FFF2-40B4-BE49-F238E27FC236}">
                  <a16:creationId xmlns:a16="http://schemas.microsoft.com/office/drawing/2014/main" id="{AFCC0917-BFEF-4E0A-957B-7CBEFC48DF34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>
            <a:xfrm rot="5400000">
              <a:off x="3947636" y="635376"/>
              <a:ext cx="689953" cy="304162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Verbindingslijn: gebogen 51">
              <a:extLst>
                <a:ext uri="{FF2B5EF4-FFF2-40B4-BE49-F238E27FC236}">
                  <a16:creationId xmlns:a16="http://schemas.microsoft.com/office/drawing/2014/main" id="{F5CB0A8F-84EF-46E0-B5BD-B86135921D02}"/>
                </a:ext>
              </a:extLst>
            </p:cNvPr>
            <p:cNvCxnSpPr>
              <a:cxnSpLocks/>
              <a:stCxn id="9" idx="2"/>
              <a:endCxn id="11" idx="0"/>
            </p:cNvCxnSpPr>
            <p:nvPr/>
          </p:nvCxnSpPr>
          <p:spPr>
            <a:xfrm rot="16200000" flipH="1">
              <a:off x="6840048" y="784590"/>
              <a:ext cx="689954" cy="274320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Rechthoek 55">
            <a:extLst>
              <a:ext uri="{FF2B5EF4-FFF2-40B4-BE49-F238E27FC236}">
                <a16:creationId xmlns:a16="http://schemas.microsoft.com/office/drawing/2014/main" id="{842E659F-9C6B-4B75-A660-843634570D6E}"/>
              </a:ext>
            </a:extLst>
          </p:cNvPr>
          <p:cNvSpPr/>
          <p:nvPr/>
        </p:nvSpPr>
        <p:spPr>
          <a:xfrm>
            <a:off x="1701823" y="5093917"/>
            <a:ext cx="2806701" cy="1116383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600" dirty="0"/>
              <a:t>Goal: </a:t>
            </a:r>
            <a:r>
              <a:rPr lang="nl-NL" sz="1600" dirty="0" err="1"/>
              <a:t>Maximize</a:t>
            </a:r>
            <a:endParaRPr lang="nl-NL" sz="1600" dirty="0"/>
          </a:p>
          <a:p>
            <a:pPr marL="742950" lvl="1" indent="-285750">
              <a:buFontTx/>
              <a:buChar char="-"/>
            </a:pPr>
            <a:r>
              <a:rPr lang="nl-NL" sz="1600" dirty="0" err="1"/>
              <a:t>Compression</a:t>
            </a:r>
            <a:r>
              <a:rPr lang="nl-NL" sz="1600" dirty="0"/>
              <a:t> Ratio</a:t>
            </a:r>
          </a:p>
          <a:p>
            <a:pPr marL="742950" lvl="1" indent="-285750">
              <a:buFontTx/>
              <a:buChar char="-"/>
            </a:pPr>
            <a:r>
              <a:rPr lang="nl-NL" sz="1600" dirty="0" err="1"/>
              <a:t>Accuracy</a:t>
            </a:r>
            <a:endParaRPr lang="nl-NL" sz="1600" dirty="0"/>
          </a:p>
          <a:p>
            <a:pPr marL="742950" lvl="1" indent="-285750">
              <a:buFontTx/>
              <a:buChar char="-"/>
            </a:pPr>
            <a:r>
              <a:rPr lang="nl-NL" sz="1600" dirty="0"/>
              <a:t>Hardware </a:t>
            </a:r>
            <a:r>
              <a:rPr lang="nl-NL" sz="1600" dirty="0" err="1"/>
              <a:t>Usability</a:t>
            </a:r>
            <a:endParaRPr lang="en-US" sz="1600" dirty="0"/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22147228-3C9A-4ACD-8EDD-CB1466D3D771}"/>
              </a:ext>
            </a:extLst>
          </p:cNvPr>
          <p:cNvSpPr/>
          <p:nvPr/>
        </p:nvSpPr>
        <p:spPr>
          <a:xfrm>
            <a:off x="7486650" y="5093917"/>
            <a:ext cx="2806701" cy="1116383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NL" sz="1600" dirty="0"/>
              <a:t>Goal: </a:t>
            </a:r>
            <a:r>
              <a:rPr lang="nl-NL" sz="1600" dirty="0" err="1"/>
              <a:t>Apply</a:t>
            </a:r>
            <a:r>
              <a:rPr lang="nl-NL" sz="1600" dirty="0"/>
              <a:t> code </a:t>
            </a:r>
            <a:r>
              <a:rPr lang="nl-NL" sz="1600" dirty="0" err="1"/>
              <a:t>optimizations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maximize</a:t>
            </a:r>
            <a:endParaRPr lang="nl-NL" sz="1600" dirty="0"/>
          </a:p>
          <a:p>
            <a:pPr marL="742950" lvl="1" indent="-285750">
              <a:buFontTx/>
              <a:buChar char="-"/>
            </a:pPr>
            <a:r>
              <a:rPr lang="nl-NL" sz="1600" dirty="0"/>
              <a:t>Hardware </a:t>
            </a:r>
            <a:r>
              <a:rPr lang="nl-NL" sz="1600" dirty="0" err="1"/>
              <a:t>Usability</a:t>
            </a:r>
            <a:endParaRPr lang="nl-NL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721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61635-116A-4310-87B5-2E38B307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quantization</a:t>
            </a:r>
            <a:r>
              <a:rPr lang="nl-NL" dirty="0"/>
              <a:t>?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DF42AB-7ED1-451C-82D9-92E6BEC21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Challenge 1: model </a:t>
            </a:r>
            <a:r>
              <a:rPr lang="nl-NL" dirty="0" err="1"/>
              <a:t>size</a:t>
            </a:r>
            <a:endParaRPr lang="nl-NL" dirty="0"/>
          </a:p>
          <a:p>
            <a:r>
              <a:rPr lang="nl-NL" dirty="0"/>
              <a:t>	4x </a:t>
            </a:r>
            <a:r>
              <a:rPr lang="nl-NL" dirty="0" err="1"/>
              <a:t>decrease</a:t>
            </a:r>
            <a:r>
              <a:rPr lang="nl-NL" dirty="0"/>
              <a:t>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using</a:t>
            </a:r>
            <a:r>
              <a:rPr lang="nl-NL" dirty="0"/>
              <a:t> 8-bit parameters</a:t>
            </a:r>
          </a:p>
          <a:p>
            <a:r>
              <a:rPr lang="nl-NL" dirty="0"/>
              <a:t>Challenge 2: speed</a:t>
            </a:r>
          </a:p>
          <a:p>
            <a:r>
              <a:rPr lang="nl-NL" dirty="0"/>
              <a:t>	Hardware is </a:t>
            </a:r>
            <a:r>
              <a:rPr lang="nl-NL" dirty="0" err="1"/>
              <a:t>less</a:t>
            </a:r>
            <a:r>
              <a:rPr lang="nl-NL" dirty="0"/>
              <a:t> complex/</a:t>
            </a:r>
            <a:r>
              <a:rPr lang="nl-NL" dirty="0" err="1"/>
              <a:t>less</a:t>
            </a:r>
            <a:r>
              <a:rPr lang="nl-NL" dirty="0"/>
              <a:t> area → more </a:t>
            </a:r>
            <a:r>
              <a:rPr lang="nl-NL" dirty="0" err="1"/>
              <a:t>throughput</a:t>
            </a:r>
            <a:endParaRPr lang="nl-NL" dirty="0"/>
          </a:p>
          <a:p>
            <a:r>
              <a:rPr lang="nl-NL" dirty="0"/>
              <a:t>Challenge 3: energy efficiency</a:t>
            </a:r>
          </a:p>
          <a:p>
            <a:r>
              <a:rPr lang="nl-NL" dirty="0"/>
              <a:t>	Smaller model → </a:t>
            </a:r>
            <a:r>
              <a:rPr lang="nl-NL" dirty="0" err="1"/>
              <a:t>less</a:t>
            </a:r>
            <a:r>
              <a:rPr lang="nl-NL" dirty="0"/>
              <a:t> </a:t>
            </a:r>
            <a:r>
              <a:rPr lang="nl-NL" dirty="0" err="1"/>
              <a:t>fetches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memory → </a:t>
            </a:r>
            <a:r>
              <a:rPr lang="nl-NL" dirty="0" err="1"/>
              <a:t>less</a:t>
            </a:r>
            <a:r>
              <a:rPr lang="nl-NL" dirty="0"/>
              <a:t> energy</a:t>
            </a:r>
          </a:p>
          <a:p>
            <a:r>
              <a:rPr lang="nl-NL" dirty="0"/>
              <a:t>	Hardware is </a:t>
            </a:r>
            <a:r>
              <a:rPr lang="nl-NL" dirty="0" err="1"/>
              <a:t>less</a:t>
            </a:r>
            <a:r>
              <a:rPr lang="nl-NL" dirty="0"/>
              <a:t> complex → </a:t>
            </a:r>
            <a:r>
              <a:rPr lang="nl-NL" dirty="0" err="1"/>
              <a:t>less</a:t>
            </a:r>
            <a:r>
              <a:rPr lang="nl-NL" dirty="0"/>
              <a:t> energy</a:t>
            </a:r>
          </a:p>
          <a:p>
            <a:endParaRPr lang="nl-NL" dirty="0"/>
          </a:p>
          <a:p>
            <a:r>
              <a:rPr lang="en-US" dirty="0"/>
              <a:t>Problem: </a:t>
            </a:r>
          </a:p>
          <a:p>
            <a:r>
              <a:rPr lang="en-US" dirty="0"/>
              <a:t>Quantization is an irreversible process and causes information loss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7CCA9E-6D70-48F2-B818-73625163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B345976-E12E-4FF4-84DB-5BD56CFF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/>
          <a:lstStyle/>
          <a:p>
            <a:r>
              <a:rPr lang="nl-NL" dirty="0" err="1"/>
              <a:t>Quantizing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 - </a:t>
            </a:r>
            <a:r>
              <a:rPr lang="nl-NL" dirty="0" err="1"/>
              <a:t>example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E4EBEDF-C558-4AB9-A601-D6322DE3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160" y="6492875"/>
            <a:ext cx="624840" cy="365125"/>
          </a:xfrm>
        </p:spPr>
        <p:txBody>
          <a:bodyPr/>
          <a:lstStyle/>
          <a:p>
            <a:fld id="{C194BDB0-F4EA-4DD6-8281-CCE2440D0CE0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2C7828BB-6A28-4170-99D5-F5299DBAE6D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19363" y="1850458"/>
            <a:ext cx="7056437" cy="3429862"/>
          </a:xfrm>
        </p:spPr>
      </p:pic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6B65F4DB-51A1-4294-AF8B-CDF66D56F450}"/>
              </a:ext>
            </a:extLst>
          </p:cNvPr>
          <p:cNvSpPr txBox="1">
            <a:spLocks/>
          </p:cNvSpPr>
          <p:nvPr/>
        </p:nvSpPr>
        <p:spPr>
          <a:xfrm>
            <a:off x="2518833" y="4500833"/>
            <a:ext cx="940083" cy="220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67" dirty="0"/>
              <a:t>8 bits/pixel</a:t>
            </a:r>
            <a:endParaRPr lang="en-US" sz="1467" dirty="0"/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B49647B6-A7D7-43D1-980E-5E4AE8862BB2}"/>
              </a:ext>
            </a:extLst>
          </p:cNvPr>
          <p:cNvSpPr txBox="1">
            <a:spLocks/>
          </p:cNvSpPr>
          <p:nvPr/>
        </p:nvSpPr>
        <p:spPr>
          <a:xfrm>
            <a:off x="7047935" y="5535654"/>
            <a:ext cx="940083" cy="220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67" dirty="0"/>
              <a:t>2 bits/pixel</a:t>
            </a:r>
            <a:endParaRPr lang="en-US" sz="1467" dirty="0"/>
          </a:p>
        </p:txBody>
      </p:sp>
      <p:sp>
        <p:nvSpPr>
          <p:cNvPr id="39" name="Tijdelijke aanduiding voor tekst 9">
            <a:extLst>
              <a:ext uri="{FF2B5EF4-FFF2-40B4-BE49-F238E27FC236}">
                <a16:creationId xmlns:a16="http://schemas.microsoft.com/office/drawing/2014/main" id="{96D12DEA-3809-42B4-B912-A70DF7B6B437}"/>
              </a:ext>
            </a:extLst>
          </p:cNvPr>
          <p:cNvSpPr txBox="1">
            <a:spLocks/>
          </p:cNvSpPr>
          <p:nvPr/>
        </p:nvSpPr>
        <p:spPr>
          <a:xfrm>
            <a:off x="4800802" y="4951624"/>
            <a:ext cx="940083" cy="220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67" dirty="0"/>
              <a:t>4 bits/pixel</a:t>
            </a:r>
            <a:endParaRPr lang="en-US" sz="1467" dirty="0"/>
          </a:p>
        </p:txBody>
      </p:sp>
    </p:spTree>
    <p:extLst>
      <p:ext uri="{BB962C8B-B14F-4D97-AF65-F5344CB8AC3E}">
        <p14:creationId xmlns:p14="http://schemas.microsoft.com/office/powerpoint/2010/main" val="10870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101073"/>
      </a:dk1>
      <a:lt1>
        <a:sysClr val="window" lastClr="FFFFFF"/>
      </a:lt1>
      <a:dk2>
        <a:srgbClr val="C81919"/>
      </a:dk2>
      <a:lt2>
        <a:srgbClr val="FFFFFF"/>
      </a:lt2>
      <a:accent1>
        <a:srgbClr val="C81919"/>
      </a:accent1>
      <a:accent2>
        <a:srgbClr val="9E9EB1"/>
      </a:accent2>
      <a:accent3>
        <a:srgbClr val="0092B5"/>
      </a:accent3>
      <a:accent4>
        <a:srgbClr val="FF9A00"/>
      </a:accent4>
      <a:accent5>
        <a:srgbClr val="101073"/>
      </a:accent5>
      <a:accent6>
        <a:srgbClr val="CEDF00"/>
      </a:accent6>
      <a:hlink>
        <a:srgbClr val="0563C1"/>
      </a:hlink>
      <a:folHlink>
        <a:srgbClr val="954F72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4181</TotalTime>
  <Words>4583</Words>
  <Application>Microsoft Office PowerPoint</Application>
  <PresentationFormat>Breedbeeld</PresentationFormat>
  <Paragraphs>1422</Paragraphs>
  <Slides>63</Slides>
  <Notes>13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63</vt:i4>
      </vt:variant>
    </vt:vector>
  </HeadingPairs>
  <TitlesOfParts>
    <vt:vector size="70" baseType="lpstr">
      <vt:lpstr>Arial</vt:lpstr>
      <vt:lpstr>Bierstadt</vt:lpstr>
      <vt:lpstr>Calibri</vt:lpstr>
      <vt:lpstr>Cambria Math</vt:lpstr>
      <vt:lpstr>Consolas</vt:lpstr>
      <vt:lpstr>Tahoma</vt:lpstr>
      <vt:lpstr>Kantoorthema</vt:lpstr>
      <vt:lpstr>Quantization from float32 to int8</vt:lpstr>
      <vt:lpstr>AI is everywhere!</vt:lpstr>
      <vt:lpstr>Challenge 1: model size</vt:lpstr>
      <vt:lpstr>Challenge 2: speed</vt:lpstr>
      <vt:lpstr>Challenge 3: energy efficiency</vt:lpstr>
      <vt:lpstr>Where is the energy consumed?</vt:lpstr>
      <vt:lpstr>We need Efficient Deep Learning!</vt:lpstr>
      <vt:lpstr>Why quantization?</vt:lpstr>
      <vt:lpstr>Quantizing an image - example</vt:lpstr>
      <vt:lpstr>Overview</vt:lpstr>
      <vt:lpstr>Typical data formats used in DNNs</vt:lpstr>
      <vt:lpstr>Typical data formats used in DNNs</vt:lpstr>
      <vt:lpstr>Typical data formats used in DNNs</vt:lpstr>
      <vt:lpstr>Typical data formats used in DNNs</vt:lpstr>
      <vt:lpstr>Typical data formats used in DNNs</vt:lpstr>
      <vt:lpstr>Fixed-point number format </vt:lpstr>
      <vt:lpstr>Example: integer-based MAC data path</vt:lpstr>
      <vt:lpstr>Overview</vt:lpstr>
      <vt:lpstr>How to quantize?</vt:lpstr>
      <vt:lpstr>Linear (uniform) quantization </vt:lpstr>
      <vt:lpstr>Symmetric mode</vt:lpstr>
      <vt:lpstr>Asymmetric mode</vt:lpstr>
      <vt:lpstr>Per-tensor vs per-channel</vt:lpstr>
      <vt:lpstr>Hardware implication for 8-bit integer data path</vt:lpstr>
      <vt:lpstr>Non-linear (non-uniform) quantization</vt:lpstr>
      <vt:lpstr>Codebook quantization</vt:lpstr>
      <vt:lpstr>How to quantize? - Summary</vt:lpstr>
      <vt:lpstr>Overview</vt:lpstr>
      <vt:lpstr>When to quantize?</vt:lpstr>
      <vt:lpstr>Post-Training Quantization</vt:lpstr>
      <vt:lpstr>Quantization-Aware Training</vt:lpstr>
      <vt:lpstr>Quantizers: how to backpropagate?</vt:lpstr>
      <vt:lpstr>Quantizers: how to backpropagate?</vt:lpstr>
      <vt:lpstr>Quantizer implementation in PyTorch  (IA assignment 1)</vt:lpstr>
      <vt:lpstr>Quantizer implementation in PyTorch  (IA assignment 1)</vt:lpstr>
      <vt:lpstr>Quantizer implementation in PyTorch  (IA assignment 1)</vt:lpstr>
      <vt:lpstr>Quantizer implementation in PyTorch  (IA assignment 1)</vt:lpstr>
      <vt:lpstr>When to quantize? - Summary</vt:lpstr>
      <vt:lpstr>Overview</vt:lpstr>
      <vt:lpstr>Mixed-precision quantization</vt:lpstr>
      <vt:lpstr>Second derivative as quantization heuristic</vt:lpstr>
      <vt:lpstr>Second derivative as quantization heuristic</vt:lpstr>
      <vt:lpstr>Computing the Hessian</vt:lpstr>
      <vt:lpstr>Second derivative as quantization heuristic</vt:lpstr>
      <vt:lpstr>Quantization vs Pruning</vt:lpstr>
      <vt:lpstr>Learned bit-width quantization</vt:lpstr>
      <vt:lpstr>Data-free quantization</vt:lpstr>
      <vt:lpstr>Summary</vt:lpstr>
      <vt:lpstr>Extreme quantization beyond int8</vt:lpstr>
      <vt:lpstr>Extreme quantization</vt:lpstr>
      <vt:lpstr>Overview</vt:lpstr>
      <vt:lpstr>Basic operation of DNNs</vt:lpstr>
      <vt:lpstr>Binary quantization</vt:lpstr>
      <vt:lpstr>Binary multiply-accumulate</vt:lpstr>
      <vt:lpstr>Binary convolutions – savings</vt:lpstr>
      <vt:lpstr>Ternary quantization</vt:lpstr>
      <vt:lpstr>Ternary multiply-accumulate</vt:lpstr>
      <vt:lpstr>Ternary multiply-accumulate</vt:lpstr>
      <vt:lpstr>Gated XNOR and ternary MAC implementation</vt:lpstr>
      <vt:lpstr>Backwards pass: how to backpropagate?</vt:lpstr>
      <vt:lpstr>Backwards pass: how to backpropagate?</vt:lpstr>
      <vt:lpstr>Backwards pass: how to backpropagate?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Floran</dc:creator>
  <cp:lastModifiedBy>Putter, Floran de</cp:lastModifiedBy>
  <cp:revision>234</cp:revision>
  <dcterms:created xsi:type="dcterms:W3CDTF">2021-03-04T14:39:26Z</dcterms:created>
  <dcterms:modified xsi:type="dcterms:W3CDTF">2022-02-22T11:32:39Z</dcterms:modified>
</cp:coreProperties>
</file>