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6" r:id="rId1"/>
  </p:sldMasterIdLst>
  <p:notesMasterIdLst>
    <p:notesMasterId r:id="rId100"/>
  </p:notesMasterIdLst>
  <p:handoutMasterIdLst>
    <p:handoutMasterId r:id="rId101"/>
  </p:handoutMasterIdLst>
  <p:sldIdLst>
    <p:sldId id="381" r:id="rId2"/>
    <p:sldId id="995" r:id="rId3"/>
    <p:sldId id="931" r:id="rId4"/>
    <p:sldId id="595" r:id="rId5"/>
    <p:sldId id="261" r:id="rId6"/>
    <p:sldId id="346" r:id="rId7"/>
    <p:sldId id="351" r:id="rId8"/>
    <p:sldId id="263" r:id="rId9"/>
    <p:sldId id="266" r:id="rId10"/>
    <p:sldId id="267" r:id="rId11"/>
    <p:sldId id="357" r:id="rId12"/>
    <p:sldId id="1028" r:id="rId13"/>
    <p:sldId id="269" r:id="rId14"/>
    <p:sldId id="270" r:id="rId15"/>
    <p:sldId id="271" r:id="rId16"/>
    <p:sldId id="272" r:id="rId17"/>
    <p:sldId id="273" r:id="rId18"/>
    <p:sldId id="274" r:id="rId19"/>
    <p:sldId id="275" r:id="rId20"/>
    <p:sldId id="276" r:id="rId21"/>
    <p:sldId id="277" r:id="rId22"/>
    <p:sldId id="1032" r:id="rId23"/>
    <p:sldId id="278" r:id="rId24"/>
    <p:sldId id="279" r:id="rId25"/>
    <p:sldId id="280" r:id="rId26"/>
    <p:sldId id="281" r:id="rId27"/>
    <p:sldId id="1031" r:id="rId28"/>
    <p:sldId id="1033" r:id="rId29"/>
    <p:sldId id="1034" r:id="rId30"/>
    <p:sldId id="1030"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2" r:id="rId51"/>
    <p:sldId id="303" r:id="rId52"/>
    <p:sldId id="304" r:id="rId53"/>
    <p:sldId id="305" r:id="rId54"/>
    <p:sldId id="306" r:id="rId55"/>
    <p:sldId id="307" r:id="rId56"/>
    <p:sldId id="308" r:id="rId57"/>
    <p:sldId id="309" r:id="rId58"/>
    <p:sldId id="310" r:id="rId59"/>
    <p:sldId id="311" r:id="rId60"/>
    <p:sldId id="312" r:id="rId61"/>
    <p:sldId id="349" r:id="rId62"/>
    <p:sldId id="347" r:id="rId63"/>
    <p:sldId id="348" r:id="rId64"/>
    <p:sldId id="368" r:id="rId65"/>
    <p:sldId id="370" r:id="rId66"/>
    <p:sldId id="372" r:id="rId67"/>
    <p:sldId id="376" r:id="rId68"/>
    <p:sldId id="350" r:id="rId69"/>
    <p:sldId id="375" r:id="rId70"/>
    <p:sldId id="379" r:id="rId71"/>
    <p:sldId id="1035" r:id="rId72"/>
    <p:sldId id="377" r:id="rId73"/>
    <p:sldId id="378" r:id="rId74"/>
    <p:sldId id="313" r:id="rId75"/>
    <p:sldId id="314" r:id="rId76"/>
    <p:sldId id="315" r:id="rId77"/>
    <p:sldId id="316" r:id="rId78"/>
    <p:sldId id="362" r:id="rId79"/>
    <p:sldId id="363" r:id="rId80"/>
    <p:sldId id="366" r:id="rId81"/>
    <p:sldId id="317" r:id="rId82"/>
    <p:sldId id="318" r:id="rId83"/>
    <p:sldId id="319" r:id="rId84"/>
    <p:sldId id="320" r:id="rId85"/>
    <p:sldId id="321" r:id="rId86"/>
    <p:sldId id="322" r:id="rId87"/>
    <p:sldId id="323" r:id="rId88"/>
    <p:sldId id="326" r:id="rId89"/>
    <p:sldId id="327" r:id="rId90"/>
    <p:sldId id="973" r:id="rId91"/>
    <p:sldId id="1021" r:id="rId92"/>
    <p:sldId id="1022" r:id="rId93"/>
    <p:sldId id="1023" r:id="rId94"/>
    <p:sldId id="342" r:id="rId95"/>
    <p:sldId id="1025" r:id="rId96"/>
    <p:sldId id="1026" r:id="rId97"/>
    <p:sldId id="1024" r:id="rId98"/>
    <p:sldId id="1027" r:id="rId99"/>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465F4C-7D6A-4B7F-9B6B-722185C1B283}">
  <a:tblStyle styleId="{73465F4C-7D6A-4B7F-9B6B-722185C1B283}" styleName="Table_0">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9C9D0E59-23A8-4EEC-8610-D931ACDC9725}" styleName="Table_1">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1193BCB8-7CA4-4E7A-8C6F-4EB7BEEA59A1}" styleName="Table_2">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5C2579AE-388F-46A0-8F93-F0166360DC69}" styleName="Table_3"/>
  <a:tblStyle styleId="{93C2C510-0997-4066-9C51-DC33AC7924D8}" styleName="Table_4"/>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3505" autoAdjust="0"/>
  </p:normalViewPr>
  <p:slideViewPr>
    <p:cSldViewPr snapToGrid="0" snapToObjects="1">
      <p:cViewPr varScale="1">
        <p:scale>
          <a:sx n="101" d="100"/>
          <a:sy n="101" d="100"/>
        </p:scale>
        <p:origin x="66" y="336"/>
      </p:cViewPr>
      <p:guideLst>
        <p:guide orient="horz" pos="1620"/>
        <p:guide pos="2880"/>
      </p:guideLst>
    </p:cSldViewPr>
  </p:slideViewPr>
  <p:outlineViewPr>
    <p:cViewPr>
      <p:scale>
        <a:sx n="33" d="100"/>
        <a:sy n="33" d="100"/>
      </p:scale>
      <p:origin x="0" y="-39279"/>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B50FAC-6DE4-F34B-8AA8-44A3C27806A8}" type="datetimeFigureOut">
              <a:rPr lang="en-US" smtClean="0"/>
              <a:t>2/25/2022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1681B9-6822-3D4A-8CB3-E98A03FEB102}" type="slidenum">
              <a:rPr lang="en-US" smtClean="0"/>
              <a:t>‹#›</a:t>
            </a:fld>
            <a:endParaRPr lang="en-US"/>
          </a:p>
        </p:txBody>
      </p:sp>
    </p:spTree>
    <p:extLst>
      <p:ext uri="{BB962C8B-B14F-4D97-AF65-F5344CB8AC3E}">
        <p14:creationId xmlns:p14="http://schemas.microsoft.com/office/powerpoint/2010/main" val="33041281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214348226"/>
      </p:ext>
    </p:extLst>
  </p:cSld>
  <p:clrMap bg1="lt1" tx1="dk1" bg2="dk2" tx2="lt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docs.nvidia.com/cuda/parallel-thread-executio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nvidia.com/object/tesla-servers.html"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www.anandtech.com/show/5699/nvidia-geforce-gtx-680-review/"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international.download.nvidia.com/geforce-com/international/pdfs/GeForce_GTX_980_Whitepaper_FINAL.PDF"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www.anandtech.com/show/5699/nvidia-geforce-gtx-680-review/"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en.wikipedia.org/wiki/Pentium_4"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en.wikipedia.org/wiki/Branch_predictor"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dx.doi.org/10.1145/1498765.1498785"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xilinx.com/publications/archives/xcell/Xcell86.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Utah_teapo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6C7C73FD-B77F-4819-BE4F-94E8194CC694}" type="slidenum">
              <a:rPr lang="en-US" smtClean="0"/>
              <a:pPr/>
              <a:t>1</a:t>
            </a:fld>
            <a:endParaRPr lang="en-US" dirty="0"/>
          </a:p>
        </p:txBody>
      </p:sp>
      <p:sp>
        <p:nvSpPr>
          <p:cNvPr id="11267" name="Rectangle 2"/>
          <p:cNvSpPr>
            <a:spLocks noGrp="1" noRot="1" noChangeAspect="1" noChangeArrowheads="1" noTextEdit="1"/>
          </p:cNvSpPr>
          <p:nvPr>
            <p:ph type="sldImg"/>
          </p:nvPr>
        </p:nvSpPr>
        <p:spPr>
          <a:xfrm>
            <a:off x="90488" y="744538"/>
            <a:ext cx="6616700" cy="3722687"/>
          </a:xfrm>
          <a:ln/>
        </p:spPr>
      </p:sp>
      <p:sp>
        <p:nvSpPr>
          <p:cNvPr id="1126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87526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Vertex processing is</a:t>
            </a:r>
            <a:r>
              <a:rPr lang="en-US" sz="1466" baseline="0" dirty="0"/>
              <a:t> mainly done on the programmable cores, with the help of some dedicated hardware.</a:t>
            </a:r>
            <a:endParaRPr sz="1466" dirty="0"/>
          </a:p>
        </p:txBody>
      </p:sp>
    </p:spTree>
    <p:extLst>
      <p:ext uri="{BB962C8B-B14F-4D97-AF65-F5344CB8AC3E}">
        <p14:creationId xmlns:p14="http://schemas.microsoft.com/office/powerpoint/2010/main" val="1693566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programming model is not necessarily coupled to the architecture. For example, the vector programming model can be mapped to RISC architecture.</a:t>
            </a:r>
          </a:p>
          <a:p>
            <a:pPr rtl="0">
              <a:spcBef>
                <a:spcPts val="0"/>
              </a:spcBef>
              <a:buNone/>
            </a:pPr>
            <a:endParaRPr/>
          </a:p>
          <a:p>
            <a:pPr>
              <a:spcBef>
                <a:spcPts val="0"/>
              </a:spcBef>
              <a:buNone/>
            </a:pPr>
            <a:r>
              <a:rPr lang="en"/>
              <a:t>This lecture chooses to map the aforementioned programming models to the architectures that are most suitable.</a:t>
            </a:r>
          </a:p>
        </p:txBody>
      </p:sp>
    </p:spTree>
    <p:extLst>
      <p:ext uri="{BB962C8B-B14F-4D97-AF65-F5344CB8AC3E}">
        <p14:creationId xmlns:p14="http://schemas.microsoft.com/office/powerpoint/2010/main" val="1893127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To process an array of elements, a typical C program will use loop nests.</a:t>
            </a:r>
          </a:p>
          <a:p>
            <a:pPr rtl="0">
              <a:spcBef>
                <a:spcPts val="0"/>
              </a:spcBef>
              <a:buNone/>
            </a:pPr>
            <a:endParaRPr/>
          </a:p>
          <a:p>
            <a:pPr>
              <a:spcBef>
                <a:spcPts val="0"/>
              </a:spcBef>
              <a:buNone/>
            </a:pPr>
            <a:r>
              <a:rPr lang="en"/>
              <a:t>The programmers see a global memory space. The memory hierarchy, with multiple levels of caches, is transparent to programmers.</a:t>
            </a:r>
          </a:p>
        </p:txBody>
      </p:sp>
    </p:spTree>
    <p:extLst>
      <p:ext uri="{BB962C8B-B14F-4D97-AF65-F5344CB8AC3E}">
        <p14:creationId xmlns:p14="http://schemas.microsoft.com/office/powerpoint/2010/main" val="1597964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The Intel Streaming SIMD Extension (SSE) starts with 4 data lanes. It later evolves to the Advanced Vector Extensions (AVX) of 16 data lanes and higher. This lecture assumes 4 data lanes for the sake of simplicity.</a:t>
            </a:r>
          </a:p>
        </p:txBody>
      </p:sp>
    </p:spTree>
    <p:extLst>
      <p:ext uri="{BB962C8B-B14F-4D97-AF65-F5344CB8AC3E}">
        <p14:creationId xmlns:p14="http://schemas.microsoft.com/office/powerpoint/2010/main" val="2188065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One inner loop of 4 interactions can be exactly unrolled into a vector of 4 elements. Note that the programmers need to know the width of the SIMD.</a:t>
            </a:r>
          </a:p>
        </p:txBody>
      </p:sp>
    </p:spTree>
    <p:extLst>
      <p:ext uri="{BB962C8B-B14F-4D97-AF65-F5344CB8AC3E}">
        <p14:creationId xmlns:p14="http://schemas.microsoft.com/office/powerpoint/2010/main" val="1760579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There are three major steps:</a:t>
            </a:r>
          </a:p>
          <a:p>
            <a:pPr marL="457200" lvl="0" indent="-317500" rtl="0">
              <a:spcBef>
                <a:spcPts val="0"/>
              </a:spcBef>
              <a:buClr>
                <a:srgbClr val="000000"/>
              </a:buClr>
              <a:buSzPct val="127272"/>
              <a:buFont typeface="Arial"/>
              <a:buAutoNum type="arabicPeriod"/>
            </a:pPr>
            <a:r>
              <a:rPr lang="en"/>
              <a:t>Loading a vector of four elements (red rectangles in the figure) from global memory to vector register.</a:t>
            </a:r>
          </a:p>
          <a:p>
            <a:pPr marL="457200" lvl="0" indent="-317500" rtl="0">
              <a:spcBef>
                <a:spcPts val="0"/>
              </a:spcBef>
              <a:buClr>
                <a:srgbClr val="000000"/>
              </a:buClr>
              <a:buSzPct val="127272"/>
              <a:buFont typeface="Arial"/>
              <a:buAutoNum type="arabicPeriod"/>
            </a:pPr>
            <a:r>
              <a:rPr lang="en"/>
              <a:t>Perform the vector computation using the vector register.</a:t>
            </a:r>
          </a:p>
          <a:p>
            <a:pPr marL="457200" lvl="0" indent="-317500">
              <a:spcBef>
                <a:spcPts val="0"/>
              </a:spcBef>
              <a:buClr>
                <a:srgbClr val="000000"/>
              </a:buClr>
              <a:buSzPct val="127272"/>
              <a:buFont typeface="Arial"/>
              <a:buAutoNum type="arabicPeriod"/>
            </a:pPr>
            <a:r>
              <a:rPr lang="en"/>
              <a:t>Store the resulted vector into the global memory.</a:t>
            </a:r>
          </a:p>
        </p:txBody>
      </p:sp>
    </p:spTree>
    <p:extLst>
      <p:ext uri="{BB962C8B-B14F-4D97-AF65-F5344CB8AC3E}">
        <p14:creationId xmlns:p14="http://schemas.microsoft.com/office/powerpoint/2010/main" val="4062294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GPU consists of multiple SIMD-like clusters. Each cluster has its own local memory, shared by the four PEs within the SIMD cluster. Therefore, the local memory is also called shared memory.</a:t>
            </a:r>
          </a:p>
          <a:p>
            <a:pPr rtl="0">
              <a:spcBef>
                <a:spcPts val="0"/>
              </a:spcBef>
              <a:buNone/>
            </a:pPr>
            <a:endParaRPr/>
          </a:p>
          <a:p>
            <a:pPr>
              <a:spcBef>
                <a:spcPts val="0"/>
              </a:spcBef>
              <a:buNone/>
            </a:pPr>
            <a:r>
              <a:rPr lang="en"/>
              <a:t>For the sake of simplicity, two SIMD clusters are illustrated. The SIMD cluster of Nvidia GPUs is actually different than the SIMD in CPUs. These differences will be discussed later in the lecture.</a:t>
            </a:r>
          </a:p>
        </p:txBody>
      </p:sp>
    </p:spTree>
    <p:extLst>
      <p:ext uri="{BB962C8B-B14F-4D97-AF65-F5344CB8AC3E}">
        <p14:creationId xmlns:p14="http://schemas.microsoft.com/office/powerpoint/2010/main" val="3847377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GPU typically has multiple levels of memory hierarchy that are exposed to the programming model. Two most important memory spaces are the shared memory space and the global memory space.</a:t>
            </a:r>
          </a:p>
          <a:p>
            <a:pPr marL="457200" lvl="0" indent="-317500" rtl="0">
              <a:spcBef>
                <a:spcPts val="0"/>
              </a:spcBef>
              <a:buClr>
                <a:srgbClr val="000000"/>
              </a:buClr>
              <a:buSzPct val="127272"/>
              <a:buFont typeface="Arial"/>
              <a:buAutoNum type="arabicPeriod"/>
            </a:pPr>
            <a:r>
              <a:rPr lang="en"/>
              <a:t>Shared memory: shared among the PEs within a cluster. Cluster 2 cannot access the shared memory in cluster 1, and vice vesa.</a:t>
            </a:r>
          </a:p>
          <a:p>
            <a:pPr marL="457200" lvl="0" indent="-317500" rtl="0">
              <a:spcBef>
                <a:spcPts val="0"/>
              </a:spcBef>
              <a:buClr>
                <a:srgbClr val="000000"/>
              </a:buClr>
              <a:buSzPct val="127272"/>
              <a:buFont typeface="Arial"/>
              <a:buAutoNum type="arabicPeriod"/>
            </a:pPr>
            <a:r>
              <a:rPr lang="en"/>
              <a:t>Global memory: any PE from any cluster can access the data in global memory.</a:t>
            </a:r>
          </a:p>
          <a:p>
            <a:pPr rtl="0">
              <a:spcBef>
                <a:spcPts val="0"/>
              </a:spcBef>
              <a:buNone/>
            </a:pPr>
            <a:endParaRPr/>
          </a:p>
          <a:p>
            <a:pPr lvl="0" rtl="0">
              <a:spcBef>
                <a:spcPts val="0"/>
              </a:spcBef>
              <a:buNone/>
            </a:pPr>
            <a:r>
              <a:rPr lang="en"/>
              <a:t>There are more subtle difference between these two memories, mostly related to the threading hierarchy, which will be discussed later.</a:t>
            </a:r>
          </a:p>
        </p:txBody>
      </p:sp>
    </p:spTree>
    <p:extLst>
      <p:ext uri="{BB962C8B-B14F-4D97-AF65-F5344CB8AC3E}">
        <p14:creationId xmlns:p14="http://schemas.microsoft.com/office/powerpoint/2010/main" val="485115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threading programming model and its architectural support is a fundamental difference between modern GPUs and CPUs. Although OpenCL (and, theoretically, CUDA) can also run on SSE, the SSE lacks the architectural support for the threading programming model.</a:t>
            </a:r>
          </a:p>
          <a:p>
            <a:pPr rtl="0">
              <a:spcBef>
                <a:spcPts val="0"/>
              </a:spcBef>
              <a:buNone/>
            </a:pPr>
            <a:endParaRPr/>
          </a:p>
          <a:p>
            <a:pPr>
              <a:spcBef>
                <a:spcPts val="0"/>
              </a:spcBef>
              <a:buNone/>
            </a:pPr>
            <a:r>
              <a:rPr lang="en"/>
              <a:t>The explicit managed shared memory space is not a fundamental difference, because many SIMD processors have an explicitly managed local memory. For the sake of consistency, we stick to the example of SSE, and therefore the shared memory space is considered as a difference. </a:t>
            </a:r>
          </a:p>
        </p:txBody>
      </p:sp>
    </p:spTree>
    <p:extLst>
      <p:ext uri="{BB962C8B-B14F-4D97-AF65-F5344CB8AC3E}">
        <p14:creationId xmlns:p14="http://schemas.microsoft.com/office/powerpoint/2010/main" val="840062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To keep thousands of PEs busy, programmers need to create a massive number of threads, at the scales of millions and beyond.</a:t>
            </a:r>
          </a:p>
          <a:p>
            <a:pPr rtl="0">
              <a:spcBef>
                <a:spcPts val="0"/>
              </a:spcBef>
              <a:buNone/>
            </a:pPr>
            <a:endParaRPr dirty="0"/>
          </a:p>
          <a:p>
            <a:pPr rtl="0">
              <a:spcBef>
                <a:spcPts val="0"/>
              </a:spcBef>
              <a:buNone/>
            </a:pPr>
            <a:r>
              <a:rPr lang="en" dirty="0"/>
              <a:t>To organize millions of threads, hierarchy is imposed.</a:t>
            </a:r>
          </a:p>
          <a:p>
            <a:pPr marL="457200" lvl="0" indent="-317500" rtl="0">
              <a:spcBef>
                <a:spcPts val="0"/>
              </a:spcBef>
              <a:buClr>
                <a:srgbClr val="000000"/>
              </a:buClr>
              <a:buSzPct val="127272"/>
              <a:buFont typeface="Arial"/>
              <a:buAutoNum type="arabicPeriod"/>
            </a:pPr>
            <a:r>
              <a:rPr lang="en" dirty="0"/>
              <a:t>Hundreds of threads are grouped into a thread block.</a:t>
            </a:r>
          </a:p>
          <a:p>
            <a:pPr marL="457200" lvl="0" indent="-317500">
              <a:spcBef>
                <a:spcPts val="0"/>
              </a:spcBef>
              <a:buClr>
                <a:srgbClr val="000000"/>
              </a:buClr>
              <a:buSzPct val="127272"/>
              <a:buFont typeface="Arial"/>
              <a:buAutoNum type="arabicPeriod"/>
            </a:pPr>
            <a:r>
              <a:rPr lang="en" dirty="0"/>
              <a:t>Tens to thousands of threads block are grouped into a grid.</a:t>
            </a:r>
          </a:p>
        </p:txBody>
      </p:sp>
    </p:spTree>
    <p:extLst>
      <p:ext uri="{BB962C8B-B14F-4D97-AF65-F5344CB8AC3E}">
        <p14:creationId xmlns:p14="http://schemas.microsoft.com/office/powerpoint/2010/main" val="170717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1"/>
          <p:cNvSpPr>
            <a:spLocks noGrp="1" noChangeArrowheads="1"/>
          </p:cNvSpPr>
          <p:nvPr>
            <p:ph type="dt" sz="quarter" idx="1"/>
          </p:nvPr>
        </p:nvSpPr>
        <p:spPr>
          <a:noFill/>
        </p:spPr>
        <p:txBody>
          <a:bodyPr/>
          <a:lstStyle/>
          <a:p>
            <a:fld id="{5B7FA591-CF0A-4B11-A913-DDAAFA730B40}" type="datetime1">
              <a:rPr lang="en-US" smtClean="0"/>
              <a:pPr/>
              <a:t>2/25/2022</a:t>
            </a:fld>
            <a:endParaRPr lang="en-US"/>
          </a:p>
        </p:txBody>
      </p:sp>
      <p:sp>
        <p:nvSpPr>
          <p:cNvPr id="91139" name="Rectangle 13"/>
          <p:cNvSpPr>
            <a:spLocks noGrp="1" noChangeArrowheads="1"/>
          </p:cNvSpPr>
          <p:nvPr>
            <p:ph type="sldNum" sz="quarter" idx="5"/>
          </p:nvPr>
        </p:nvSpPr>
        <p:spPr>
          <a:noFill/>
        </p:spPr>
        <p:txBody>
          <a:bodyPr/>
          <a:lstStyle/>
          <a:p>
            <a:fld id="{CB846D07-3E8A-437C-86E2-932E6D5D572D}" type="slidenum">
              <a:rPr lang="en-US" smtClean="0"/>
              <a:pPr/>
              <a:t>2</a:t>
            </a:fld>
            <a:endParaRPr lang="en-US"/>
          </a:p>
        </p:txBody>
      </p:sp>
      <p:sp>
        <p:nvSpPr>
          <p:cNvPr id="91140" name="Rectangle 2"/>
          <p:cNvSpPr>
            <a:spLocks noGrp="1" noRot="1" noChangeAspect="1" noChangeArrowheads="1" noTextEdit="1"/>
          </p:cNvSpPr>
          <p:nvPr>
            <p:ph type="sldImg"/>
          </p:nvPr>
        </p:nvSpPr>
        <p:spPr>
          <a:xfrm>
            <a:off x="90488" y="744538"/>
            <a:ext cx="6616700" cy="3722687"/>
          </a:xfrm>
          <a:ln/>
        </p:spPr>
      </p:sp>
      <p:sp>
        <p:nvSpPr>
          <p:cNvPr id="9114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11862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Programmers explicitly express the available parallelism into threads. In this example, there are two thread blocks, each with four threads.</a:t>
            </a:r>
          </a:p>
          <a:p>
            <a:pPr rtl="0">
              <a:spcBef>
                <a:spcPts val="0"/>
              </a:spcBef>
              <a:buNone/>
            </a:pPr>
            <a:endParaRPr/>
          </a:p>
          <a:p>
            <a:pPr>
              <a:spcBef>
                <a:spcPts val="0"/>
              </a:spcBef>
              <a:buNone/>
            </a:pPr>
            <a:endParaRPr/>
          </a:p>
        </p:txBody>
      </p:sp>
    </p:spTree>
    <p:extLst>
      <p:ext uri="{BB962C8B-B14F-4D97-AF65-F5344CB8AC3E}">
        <p14:creationId xmlns:p14="http://schemas.microsoft.com/office/powerpoint/2010/main" val="513970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0" name="Shape 2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The syntax of declaring the thread hierarchy is &lt;&lt;&lt;(a,b,c),(d,e,f)&gt;&gt;&gt;, in which</a:t>
            </a:r>
          </a:p>
          <a:p>
            <a:pPr marL="457200" lvl="0" indent="-317500" rtl="0">
              <a:spcBef>
                <a:spcPts val="0"/>
              </a:spcBef>
              <a:buClr>
                <a:schemeClr val="dk1"/>
              </a:buClr>
              <a:buSzPct val="127272"/>
              <a:buFont typeface="Arial"/>
              <a:buAutoNum type="arabicPeriod"/>
            </a:pPr>
            <a:r>
              <a:rPr lang="en">
                <a:solidFill>
                  <a:schemeClr val="dk1"/>
                </a:solidFill>
              </a:rPr>
              <a:t>a,b,c are the three dimensions of the grid, which has (a*b*c) blocks</a:t>
            </a:r>
          </a:p>
          <a:p>
            <a:pPr marL="457200" lvl="0" indent="-317500" rtl="0">
              <a:spcBef>
                <a:spcPts val="0"/>
              </a:spcBef>
              <a:buClr>
                <a:schemeClr val="dk1"/>
              </a:buClr>
              <a:buSzPct val="127272"/>
              <a:buFont typeface="Arial"/>
              <a:buAutoNum type="arabicPeriod"/>
            </a:pPr>
            <a:r>
              <a:rPr lang="en">
                <a:solidFill>
                  <a:schemeClr val="dk1"/>
                </a:solidFill>
              </a:rPr>
              <a:t>d,e,f, are the three dimensions of the block, which has (d*e*f) threads</a:t>
            </a:r>
          </a:p>
          <a:p>
            <a:pPr lvl="0" rtl="0">
              <a:spcBef>
                <a:spcPts val="0"/>
              </a:spcBef>
              <a:buNone/>
            </a:pPr>
            <a:r>
              <a:rPr lang="en">
                <a:solidFill>
                  <a:schemeClr val="dk1"/>
                </a:solidFill>
              </a:rPr>
              <a:t>If the a dimension is not specified, the default size of that dimension is one.</a:t>
            </a:r>
          </a:p>
          <a:p>
            <a:pPr lvl="0" rtl="0">
              <a:spcBef>
                <a:spcPts val="0"/>
              </a:spcBef>
              <a:buNone/>
            </a:pPr>
            <a:endParaRPr/>
          </a:p>
        </p:txBody>
      </p:sp>
    </p:spTree>
    <p:extLst>
      <p:ext uri="{BB962C8B-B14F-4D97-AF65-F5344CB8AC3E}">
        <p14:creationId xmlns:p14="http://schemas.microsoft.com/office/powerpoint/2010/main" val="127435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Each thread block can only run on one SIMD cluster.</a:t>
            </a:r>
          </a:p>
          <a:p>
            <a:pPr rtl="0">
              <a:spcBef>
                <a:spcPts val="0"/>
              </a:spcBef>
              <a:buNone/>
            </a:pPr>
            <a:r>
              <a:rPr lang="en"/>
              <a:t>Threads within the same thread block can share data via the same shared memory.</a:t>
            </a:r>
          </a:p>
          <a:p>
            <a:pPr rtl="0">
              <a:spcBef>
                <a:spcPts val="0"/>
              </a:spcBef>
              <a:buNone/>
            </a:pPr>
            <a:r>
              <a:rPr lang="en"/>
              <a:t>Threads in different blocks can only share data via global memory.</a:t>
            </a: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a:spcBef>
                <a:spcPts val="0"/>
              </a:spcBef>
              <a:buNone/>
            </a:pPr>
            <a:endParaRPr/>
          </a:p>
        </p:txBody>
      </p:sp>
    </p:spTree>
    <p:extLst>
      <p:ext uri="{BB962C8B-B14F-4D97-AF65-F5344CB8AC3E}">
        <p14:creationId xmlns:p14="http://schemas.microsoft.com/office/powerpoint/2010/main" val="1130277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Thread blocks are scheduled to the SIMD clusters dynamically.</a:t>
            </a:r>
          </a:p>
        </p:txBody>
      </p:sp>
    </p:spTree>
    <p:extLst>
      <p:ext uri="{BB962C8B-B14F-4D97-AF65-F5344CB8AC3E}">
        <p14:creationId xmlns:p14="http://schemas.microsoft.com/office/powerpoint/2010/main" val="2898553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7" name="Shape 2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assembly code shown here is similar to the syntax of Nvidia Parallel Thread Execution (PTX) virtual machine ISA:</a:t>
            </a:r>
          </a:p>
          <a:p>
            <a:pPr rtl="0">
              <a:spcBef>
                <a:spcPts val="0"/>
              </a:spcBef>
              <a:buNone/>
            </a:pPr>
            <a:r>
              <a:rPr lang="en" u="sng">
                <a:solidFill>
                  <a:schemeClr val="hlink"/>
                </a:solidFill>
                <a:hlinkClick r:id="rId3"/>
              </a:rPr>
              <a:t>http://docs.nvidia.com/cuda/parallel-thread-execution/</a:t>
            </a:r>
          </a:p>
          <a:p>
            <a:pPr>
              <a:spcBef>
                <a:spcPts val="0"/>
              </a:spcBef>
              <a:buNone/>
            </a:pPr>
            <a:r>
              <a:rPr lang="en"/>
              <a:t>For the sake of simplicity, the code here does not follow the exact syntax of PTX.</a:t>
            </a:r>
          </a:p>
        </p:txBody>
      </p:sp>
    </p:spTree>
    <p:extLst>
      <p:ext uri="{BB962C8B-B14F-4D97-AF65-F5344CB8AC3E}">
        <p14:creationId xmlns:p14="http://schemas.microsoft.com/office/powerpoint/2010/main" val="375268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Access to shared memory takes a few cycles of delay, which can be hidden by multithreading. Moreover, the shared memory has multiple banks to improve bandwidth.</a:t>
            </a:r>
          </a:p>
          <a:p>
            <a:pPr rtl="0">
              <a:spcBef>
                <a:spcPts val="0"/>
              </a:spcBef>
              <a:buNone/>
            </a:pPr>
            <a:endParaRPr/>
          </a:p>
          <a:p>
            <a:pPr>
              <a:spcBef>
                <a:spcPts val="0"/>
              </a:spcBef>
              <a:buNone/>
            </a:pPr>
            <a:r>
              <a:rPr lang="en"/>
              <a:t>Access to global memory takes hundreds of cycles, because it is off-chip. Moreover, the bandwidth of global memory is two orders of magnitude smaller than shared memory. </a:t>
            </a:r>
          </a:p>
        </p:txBody>
      </p:sp>
    </p:spTree>
    <p:extLst>
      <p:ext uri="{BB962C8B-B14F-4D97-AF65-F5344CB8AC3E}">
        <p14:creationId xmlns:p14="http://schemas.microsoft.com/office/powerpoint/2010/main" val="2618139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9" name="Shape 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bottlenecks are two folded:</a:t>
            </a:r>
          </a:p>
          <a:p>
            <a:pPr marL="457200" lvl="0" indent="-317500" rtl="0">
              <a:spcBef>
                <a:spcPts val="0"/>
              </a:spcBef>
              <a:buClr>
                <a:srgbClr val="000000"/>
              </a:buClr>
              <a:buSzPct val="127272"/>
              <a:buFont typeface="Arial"/>
              <a:buAutoNum type="arabicPeriod"/>
            </a:pPr>
            <a:r>
              <a:rPr lang="en"/>
              <a:t>It is bandwidth bound. For every byte loaded from off-chip memory, too few operations are performed. The computation to (off-chip) memory ration if too low. The PEs are therefore starved for data most of the time.</a:t>
            </a:r>
          </a:p>
          <a:p>
            <a:pPr marL="457200" lvl="0" indent="-317500">
              <a:spcBef>
                <a:spcPts val="0"/>
              </a:spcBef>
              <a:buClr>
                <a:srgbClr val="000000"/>
              </a:buClr>
              <a:buSzPct val="127272"/>
              <a:buFont typeface="Arial"/>
              <a:buAutoNum type="arabicPeriod"/>
            </a:pPr>
            <a:r>
              <a:rPr lang="en"/>
              <a:t>It is also latency bound. Even if the off-chip memory bandwidth is infinite, the latency of the off-chip access requires thousands of active threads to hide, which is hard to maintain.</a:t>
            </a:r>
          </a:p>
        </p:txBody>
      </p:sp>
    </p:spTree>
    <p:extLst>
      <p:ext uri="{BB962C8B-B14F-4D97-AF65-F5344CB8AC3E}">
        <p14:creationId xmlns:p14="http://schemas.microsoft.com/office/powerpoint/2010/main" val="3566250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7" name="Shape 3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Programmers can declare a variable or an array as located in the shared memory, using the “__shared__” intrinsics.</a:t>
            </a:r>
          </a:p>
        </p:txBody>
      </p:sp>
    </p:spTree>
    <p:extLst>
      <p:ext uri="{BB962C8B-B14F-4D97-AF65-F5344CB8AC3E}">
        <p14:creationId xmlns:p14="http://schemas.microsoft.com/office/powerpoint/2010/main" val="1971674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1" name="Shape 3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There are three major steps:</a:t>
            </a:r>
          </a:p>
          <a:p>
            <a:pPr marL="457200" lvl="0" indent="-317500" rtl="0">
              <a:spcBef>
                <a:spcPts val="0"/>
              </a:spcBef>
              <a:buClr>
                <a:srgbClr val="000000"/>
              </a:buClr>
              <a:buSzPct val="127272"/>
              <a:buFont typeface="Arial"/>
              <a:buAutoNum type="arabicPeriod"/>
            </a:pPr>
            <a:r>
              <a:rPr lang="en"/>
              <a:t>each of the 16x16 threads loads 1 element from global memory to shared memory</a:t>
            </a:r>
          </a:p>
          <a:p>
            <a:pPr marL="457200" lvl="0" indent="-317500" rtl="0">
              <a:spcBef>
                <a:spcPts val="0"/>
              </a:spcBef>
              <a:buClr>
                <a:srgbClr val="000000"/>
              </a:buClr>
              <a:buSzPct val="127272"/>
              <a:buFont typeface="Arial"/>
              <a:buAutoNum type="arabicPeriod"/>
            </a:pPr>
            <a:r>
              <a:rPr lang="en"/>
              <a:t>each thread compute over a 3x3 window using shared memory</a:t>
            </a:r>
          </a:p>
          <a:p>
            <a:pPr marL="457200" lvl="0" indent="-317500" rtl="0">
              <a:spcBef>
                <a:spcPts val="0"/>
              </a:spcBef>
              <a:buClr>
                <a:srgbClr val="000000"/>
              </a:buClr>
              <a:buSzPct val="127272"/>
              <a:buFont typeface="Arial"/>
              <a:buAutoNum type="arabicPeriod"/>
            </a:pPr>
            <a:r>
              <a:rPr lang="en"/>
              <a:t>each thread store its result of window operation into the global memory</a:t>
            </a:r>
          </a:p>
          <a:p>
            <a:pPr rtl="0">
              <a:spcBef>
                <a:spcPts val="0"/>
              </a:spcBef>
              <a:buNone/>
            </a:pPr>
            <a:endParaRPr/>
          </a:p>
          <a:p>
            <a:pPr lvl="0" rtl="0">
              <a:spcBef>
                <a:spcPts val="0"/>
              </a:spcBef>
              <a:buNone/>
            </a:pPr>
            <a:r>
              <a:rPr lang="en"/>
              <a:t>Now the computation to (off-chip) memory ratio is 9:2 (assuming 8-bit data, eight addition, one division, one read, one write). </a:t>
            </a:r>
          </a:p>
        </p:txBody>
      </p:sp>
    </p:spTree>
    <p:extLst>
      <p:ext uri="{BB962C8B-B14F-4D97-AF65-F5344CB8AC3E}">
        <p14:creationId xmlns:p14="http://schemas.microsoft.com/office/powerpoint/2010/main" val="916741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8" name="Shape 3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As in all threaded programs, there are race hazards. Let’s debug the program step by step.</a:t>
            </a:r>
          </a:p>
        </p:txBody>
      </p:sp>
    </p:spTree>
    <p:extLst>
      <p:ext uri="{BB962C8B-B14F-4D97-AF65-F5344CB8AC3E}">
        <p14:creationId xmlns:p14="http://schemas.microsoft.com/office/powerpoint/2010/main" val="261200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43FEE6FA-2FFD-471B-9E40-C15D0E5274EA}" type="slidenum">
              <a:rPr lang="en-GB"/>
              <a:pPr/>
              <a:t>3</a:t>
            </a:fld>
            <a:endParaRPr lang="en-GB"/>
          </a:p>
        </p:txBody>
      </p:sp>
      <p:sp>
        <p:nvSpPr>
          <p:cNvPr id="2568194" name="Rectangle 2"/>
          <p:cNvSpPr>
            <a:spLocks noGrp="1" noRot="1" noChangeAspect="1" noChangeArrowheads="1" noTextEdit="1"/>
          </p:cNvSpPr>
          <p:nvPr>
            <p:ph type="sldImg"/>
          </p:nvPr>
        </p:nvSpPr>
        <p:spPr>
          <a:xfrm>
            <a:off x="90488" y="744538"/>
            <a:ext cx="6616700" cy="3722687"/>
          </a:xfrm>
          <a:ln/>
        </p:spPr>
      </p:sp>
      <p:sp>
        <p:nvSpPr>
          <p:cNvPr id="25681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76079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58" name="Shape 3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Before the load instruction, all the 16x16 elements are in the global memory.</a:t>
            </a:r>
          </a:p>
        </p:txBody>
      </p:sp>
    </p:spTree>
    <p:extLst>
      <p:ext uri="{BB962C8B-B14F-4D97-AF65-F5344CB8AC3E}">
        <p14:creationId xmlns:p14="http://schemas.microsoft.com/office/powerpoint/2010/main" val="1082879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Now some threads loads the data to shared memory ahead of other threads, because threads are executed out of order.</a:t>
            </a:r>
          </a:p>
        </p:txBody>
      </p:sp>
    </p:spTree>
    <p:extLst>
      <p:ext uri="{BB962C8B-B14F-4D97-AF65-F5344CB8AC3E}">
        <p14:creationId xmlns:p14="http://schemas.microsoft.com/office/powerpoint/2010/main" val="3388790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1" name="Shape 3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Some threads start execute the window operation before other threads finish loading the data to shared memory. Therefore, the window operation operates on faulty data.</a:t>
            </a:r>
          </a:p>
        </p:txBody>
      </p:sp>
    </p:spTree>
    <p:extLst>
      <p:ext uri="{BB962C8B-B14F-4D97-AF65-F5344CB8AC3E}">
        <p14:creationId xmlns:p14="http://schemas.microsoft.com/office/powerpoint/2010/main" val="2799203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9" name="Shape 3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How to solve the race condition in threaded program?</a:t>
            </a:r>
          </a:p>
        </p:txBody>
      </p:sp>
    </p:spTree>
    <p:extLst>
      <p:ext uri="{BB962C8B-B14F-4D97-AF65-F5344CB8AC3E}">
        <p14:creationId xmlns:p14="http://schemas.microsoft.com/office/powerpoint/2010/main" val="2785967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98" name="Shape 3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CUDA introduce a “SYNC” barrier, at which all threads within the same thread block will synchronize. Threads cannot advance beyond the SYNC barrier unless all other threads within the same thread block arrive at the SYNC barrier.</a:t>
            </a:r>
          </a:p>
        </p:txBody>
      </p:sp>
    </p:spTree>
    <p:extLst>
      <p:ext uri="{BB962C8B-B14F-4D97-AF65-F5344CB8AC3E}">
        <p14:creationId xmlns:p14="http://schemas.microsoft.com/office/powerpoint/2010/main" val="926201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09" name="Shape 4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When all threads hit the SYNC barrier, the 16x16 elements are all loaded to shared memory.</a:t>
            </a:r>
          </a:p>
        </p:txBody>
      </p:sp>
    </p:spTree>
    <p:extLst>
      <p:ext uri="{BB962C8B-B14F-4D97-AF65-F5344CB8AC3E}">
        <p14:creationId xmlns:p14="http://schemas.microsoft.com/office/powerpoint/2010/main" val="3405960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20" name="Shape 4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After the SYNC barrier, the threads does not need to be synchronized any more.</a:t>
            </a:r>
          </a:p>
        </p:txBody>
      </p:sp>
    </p:spTree>
    <p:extLst>
      <p:ext uri="{BB962C8B-B14F-4D97-AF65-F5344CB8AC3E}">
        <p14:creationId xmlns:p14="http://schemas.microsoft.com/office/powerpoint/2010/main" val="2865833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95751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9" name="Shape 4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As mentioned earlier, the shared memory is not a fundamental difference between vector SIMD and SIMT. We will now look into the fundamental difference.</a:t>
            </a:r>
          </a:p>
        </p:txBody>
      </p:sp>
    </p:spTree>
    <p:extLst>
      <p:ext uri="{BB962C8B-B14F-4D97-AF65-F5344CB8AC3E}">
        <p14:creationId xmlns:p14="http://schemas.microsoft.com/office/powerpoint/2010/main" val="1339226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Let’s look at two pieces of code, with vector SIMD code on the left and SIMT code on the right. They both execute the window average example that we have discussed earlier. Both have three major steps, but with differences.</a:t>
            </a:r>
          </a:p>
        </p:txBody>
      </p:sp>
    </p:spTree>
    <p:extLst>
      <p:ext uri="{BB962C8B-B14F-4D97-AF65-F5344CB8AC3E}">
        <p14:creationId xmlns:p14="http://schemas.microsoft.com/office/powerpoint/2010/main" val="555454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number of Graphics DDR (GDDR) memory varies by configuration. The North Bridge and the GPU are now often integrated into the CPU die.</a:t>
            </a:r>
          </a:p>
        </p:txBody>
      </p:sp>
    </p:spTree>
    <p:extLst>
      <p:ext uri="{BB962C8B-B14F-4D97-AF65-F5344CB8AC3E}">
        <p14:creationId xmlns:p14="http://schemas.microsoft.com/office/powerpoint/2010/main" val="3282891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73" name="Shape 4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difference of (a) and (b) is not a clear cut. There are SIMD programming models that can abstract the HW vector width. That said, between SSE and CUDA, the difference of (a) and (b) is apparent.</a:t>
            </a:r>
          </a:p>
          <a:p>
            <a:pPr rtl="0">
              <a:spcBef>
                <a:spcPts val="0"/>
              </a:spcBef>
              <a:buNone/>
            </a:pPr>
            <a:endParaRPr dirty="0"/>
          </a:p>
          <a:p>
            <a:pPr lvl="0">
              <a:spcBef>
                <a:spcPts val="0"/>
              </a:spcBef>
              <a:buNone/>
            </a:pPr>
            <a:r>
              <a:rPr lang="en" dirty="0"/>
              <a:t>The difference of (c) and (d) is more fundamental. Elements in a vector should have the same program state, while threads can have different program states.</a:t>
            </a:r>
          </a:p>
        </p:txBody>
      </p:sp>
    </p:spTree>
    <p:extLst>
      <p:ext uri="{BB962C8B-B14F-4D97-AF65-F5344CB8AC3E}">
        <p14:creationId xmlns:p14="http://schemas.microsoft.com/office/powerpoint/2010/main" val="711658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2" name="Shape 4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The application algorithm usually consists of data level parallelism (DPL). GPU programmers need to convert DPL into thread level parallelism (TLP) for the GPU programming model. On the GPU hardware, the TLP is dynamically converted into DPL. In Nvidia GPUs, 32 threads (within a thread block) are grouped into a warp, which is scheduled for execution together.</a:t>
            </a:r>
          </a:p>
        </p:txBody>
      </p:sp>
    </p:spTree>
    <p:extLst>
      <p:ext uri="{BB962C8B-B14F-4D97-AF65-F5344CB8AC3E}">
        <p14:creationId xmlns:p14="http://schemas.microsoft.com/office/powerpoint/2010/main" val="889304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9" name="Shape 4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Threads are grouped into warps, shown in the horizontal direction.</a:t>
            </a:r>
          </a:p>
          <a:p>
            <a:pPr lvl="0" rtl="0">
              <a:spcBef>
                <a:spcPts val="0"/>
              </a:spcBef>
              <a:buNone/>
            </a:pPr>
            <a:r>
              <a:rPr lang="en"/>
              <a:t>Warps are time-multiplexed on the PEs, shown in the vertical direction.</a:t>
            </a:r>
          </a:p>
        </p:txBody>
      </p:sp>
    </p:spTree>
    <p:extLst>
      <p:ext uri="{BB962C8B-B14F-4D97-AF65-F5344CB8AC3E}">
        <p14:creationId xmlns:p14="http://schemas.microsoft.com/office/powerpoint/2010/main" val="14515680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2" name="Shape 5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This example assumes the two warp schedulers are decoupled. It is possible that they are coupled together, at the cost of hardware complexity.</a:t>
            </a:r>
          </a:p>
          <a:p>
            <a:pPr rtl="0">
              <a:spcBef>
                <a:spcPts val="0"/>
              </a:spcBef>
              <a:buNone/>
            </a:pPr>
            <a:endParaRPr/>
          </a:p>
          <a:p>
            <a:pPr rtl="0">
              <a:spcBef>
                <a:spcPts val="0"/>
              </a:spcBef>
              <a:buNone/>
            </a:pPr>
            <a:r>
              <a:rPr lang="en"/>
              <a:t>There are several components:</a:t>
            </a:r>
          </a:p>
          <a:p>
            <a:pPr marL="457200" lvl="0" indent="-317500" rtl="0">
              <a:spcBef>
                <a:spcPts val="0"/>
              </a:spcBef>
              <a:buClr>
                <a:srgbClr val="000000"/>
              </a:buClr>
              <a:buSzPct val="127272"/>
              <a:buFont typeface="Arial"/>
              <a:buAutoNum type="arabicPeriod"/>
            </a:pPr>
            <a:r>
              <a:rPr lang="en"/>
              <a:t>Warp scheduler, with 46 program counters, each for a warp.</a:t>
            </a:r>
          </a:p>
          <a:p>
            <a:pPr marL="457200" lvl="0" indent="-317500" rtl="0">
              <a:spcBef>
                <a:spcPts val="0"/>
              </a:spcBef>
              <a:buClr>
                <a:srgbClr val="000000"/>
              </a:buClr>
              <a:buSzPct val="127272"/>
              <a:buFont typeface="Arial"/>
              <a:buAutoNum type="arabicPeriod"/>
            </a:pPr>
            <a:r>
              <a:rPr lang="en"/>
              <a:t>Register file, with 32 lanes, typically one read port and one write port per lane.</a:t>
            </a:r>
          </a:p>
          <a:p>
            <a:pPr marL="457200" lvl="0" indent="-317500" rtl="0">
              <a:spcBef>
                <a:spcPts val="0"/>
              </a:spcBef>
              <a:buClr>
                <a:srgbClr val="000000"/>
              </a:buClr>
              <a:buSzPct val="127272"/>
              <a:buFont typeface="Arial"/>
              <a:buAutoNum type="arabicPeriod"/>
            </a:pPr>
            <a:r>
              <a:rPr lang="en"/>
              <a:t>Operant collector, with 32 lanes, can have multiple read ports.</a:t>
            </a:r>
          </a:p>
          <a:p>
            <a:pPr marL="457200" lvl="0" indent="-317500" rtl="0">
              <a:spcBef>
                <a:spcPts val="0"/>
              </a:spcBef>
              <a:buClr>
                <a:srgbClr val="000000"/>
              </a:buClr>
              <a:buSzPct val="127272"/>
              <a:buFont typeface="Arial"/>
              <a:buAutoNum type="arabicPeriod"/>
            </a:pPr>
            <a:r>
              <a:rPr lang="en"/>
              <a:t>Processing elements, 16 PEs per 32 data lane.</a:t>
            </a:r>
          </a:p>
          <a:p>
            <a:pPr marL="457200" lvl="0" indent="-317500" rtl="0">
              <a:spcBef>
                <a:spcPts val="0"/>
              </a:spcBef>
              <a:buClr>
                <a:srgbClr val="000000"/>
              </a:buClr>
              <a:buSzPct val="127272"/>
              <a:buFont typeface="Arial"/>
              <a:buAutoNum type="arabicPeriod"/>
            </a:pPr>
            <a:r>
              <a:rPr lang="en"/>
              <a:t>Result queue, with 32 lanes.</a:t>
            </a:r>
          </a:p>
        </p:txBody>
      </p:sp>
    </p:spTree>
    <p:extLst>
      <p:ext uri="{BB962C8B-B14F-4D97-AF65-F5344CB8AC3E}">
        <p14:creationId xmlns:p14="http://schemas.microsoft.com/office/powerpoint/2010/main" val="2509158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11" name="Shape 5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For the sake of simplicity, assume warp 0 and warp 1 are assigned to the same 32-lane register file, next to each other. In reality, warp 0 and warp 1 can be assigned differently, and to different register files.</a:t>
            </a:r>
          </a:p>
        </p:txBody>
      </p:sp>
    </p:spTree>
    <p:extLst>
      <p:ext uri="{BB962C8B-B14F-4D97-AF65-F5344CB8AC3E}">
        <p14:creationId xmlns:p14="http://schemas.microsoft.com/office/powerpoint/2010/main" val="2307637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0" name="Shape 5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Example of two warps:</a:t>
            </a:r>
          </a:p>
          <a:p>
            <a:pPr rtl="0">
              <a:spcBef>
                <a:spcPts val="0"/>
              </a:spcBef>
              <a:buNone/>
            </a:pPr>
            <a:r>
              <a:rPr lang="en"/>
              <a:t>Warp 0 executes on the left data path with the instruction add r0, r1, r2</a:t>
            </a:r>
          </a:p>
          <a:p>
            <a:pPr lvl="0" rtl="0">
              <a:spcBef>
                <a:spcPts val="0"/>
              </a:spcBef>
              <a:buNone/>
            </a:pPr>
            <a:r>
              <a:rPr lang="en"/>
              <a:t>Warp 1 executes on the right data path with the instruction sub r3, r4, r5</a:t>
            </a:r>
          </a:p>
        </p:txBody>
      </p:sp>
    </p:spTree>
    <p:extLst>
      <p:ext uri="{BB962C8B-B14F-4D97-AF65-F5344CB8AC3E}">
        <p14:creationId xmlns:p14="http://schemas.microsoft.com/office/powerpoint/2010/main" val="3043119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Assume the register file has one read port. In cycle 1, warp 0 reads r1, while warp 1 reads r4.</a:t>
            </a:r>
          </a:p>
          <a:p>
            <a:pPr rtl="0">
              <a:spcBef>
                <a:spcPts val="0"/>
              </a:spcBef>
              <a:buNone/>
            </a:pPr>
            <a:endParaRPr/>
          </a:p>
          <a:p>
            <a:pPr lvl="0" rtl="0">
              <a:spcBef>
                <a:spcPts val="0"/>
              </a:spcBef>
              <a:buNone/>
            </a:pPr>
            <a:r>
              <a:rPr lang="en"/>
              <a:t>The address generation unit (AGU) maps the warp id and register id into the physical address.</a:t>
            </a:r>
          </a:p>
          <a:p>
            <a:pPr lvl="0" rtl="0">
              <a:spcBef>
                <a:spcPts val="0"/>
              </a:spcBef>
              <a:buNone/>
            </a:pPr>
            <a:endParaRPr/>
          </a:p>
          <a:p>
            <a:pPr lvl="0" rtl="0">
              <a:spcBef>
                <a:spcPts val="0"/>
              </a:spcBef>
              <a:buNone/>
            </a:pPr>
            <a:r>
              <a:rPr lang="en"/>
              <a:t>The register file may need two read port to support instructions with 3 source operands, e.g. the Fused Multiply Add (FMA).</a:t>
            </a:r>
          </a:p>
        </p:txBody>
      </p:sp>
    </p:spTree>
    <p:extLst>
      <p:ext uri="{BB962C8B-B14F-4D97-AF65-F5344CB8AC3E}">
        <p14:creationId xmlns:p14="http://schemas.microsoft.com/office/powerpoint/2010/main" val="36893798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32 register values of the warp (32 threads) are read out from the register file within a single cycle.</a:t>
            </a:r>
          </a:p>
          <a:p>
            <a:pPr rtl="0">
              <a:spcBef>
                <a:spcPts val="0"/>
              </a:spcBef>
              <a:buNone/>
            </a:pPr>
            <a:endParaRPr/>
          </a:p>
          <a:p>
            <a:pPr rtl="0">
              <a:spcBef>
                <a:spcPts val="0"/>
              </a:spcBef>
              <a:buNone/>
            </a:pPr>
            <a:r>
              <a:rPr lang="en"/>
              <a:t>The PEs cannot execute the actual operation yet, because the second operand of the instruction (r2 for warp 0 and r5 for warp 1) is not yet available.</a:t>
            </a:r>
          </a:p>
          <a:p>
            <a:pPr rtl="0">
              <a:spcBef>
                <a:spcPts val="0"/>
              </a:spcBef>
              <a:buNone/>
            </a:pPr>
            <a:endParaRPr/>
          </a:p>
          <a:p>
            <a:pPr lvl="0" rtl="0">
              <a:spcBef>
                <a:spcPts val="0"/>
              </a:spcBef>
              <a:buNone/>
            </a:pPr>
            <a:r>
              <a:rPr lang="en"/>
              <a:t>Therefore, the first operand needs to be store at a buffer, called operand collector. The operand collector is a buffer and is less deep than the register file. Therefore, the operand collector can afford multiple read ports.</a:t>
            </a:r>
          </a:p>
        </p:txBody>
      </p:sp>
    </p:spTree>
    <p:extLst>
      <p:ext uri="{BB962C8B-B14F-4D97-AF65-F5344CB8AC3E}">
        <p14:creationId xmlns:p14="http://schemas.microsoft.com/office/powerpoint/2010/main" val="7965894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44" name="Shape 5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In cycle 2, warp 0 reads r2, while warp 1 reads r5.</a:t>
            </a:r>
          </a:p>
        </p:txBody>
      </p:sp>
    </p:spTree>
    <p:extLst>
      <p:ext uri="{BB962C8B-B14F-4D97-AF65-F5344CB8AC3E}">
        <p14:creationId xmlns:p14="http://schemas.microsoft.com/office/powerpoint/2010/main" val="1555250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second operand is also pushed to the operand collector.</a:t>
            </a:r>
          </a:p>
        </p:txBody>
      </p:sp>
    </p:spTree>
    <p:extLst>
      <p:ext uri="{BB962C8B-B14F-4D97-AF65-F5344CB8AC3E}">
        <p14:creationId xmlns:p14="http://schemas.microsoft.com/office/powerpoint/2010/main" val="1557410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 left is the </a:t>
            </a:r>
            <a:r>
              <a:rPr lang="en-US" dirty="0" err="1"/>
              <a:t>Nvidia</a:t>
            </a:r>
            <a:r>
              <a:rPr lang="en-US" dirty="0"/>
              <a:t> Jetson JX1 Development platform,</a:t>
            </a:r>
            <a:r>
              <a:rPr lang="en-US" baseline="0" dirty="0"/>
              <a:t> which contains t</a:t>
            </a:r>
            <a:r>
              <a:rPr lang="en-US" dirty="0"/>
              <a:t>he </a:t>
            </a:r>
            <a:r>
              <a:rPr lang="en-US" dirty="0" err="1"/>
              <a:t>Nvidia</a:t>
            </a:r>
            <a:r>
              <a:rPr lang="en-US" dirty="0"/>
              <a:t> </a:t>
            </a:r>
            <a:r>
              <a:rPr lang="en-US" dirty="0" err="1"/>
              <a:t>Tegra</a:t>
            </a:r>
            <a:r>
              <a:rPr lang="en-US" dirty="0"/>
              <a:t> X1 System-On-Chip</a:t>
            </a:r>
            <a:r>
              <a:rPr lang="en-US" baseline="0" dirty="0"/>
              <a:t> (SOC) with integrated GPU.</a:t>
            </a:r>
          </a:p>
          <a:p>
            <a:r>
              <a:rPr lang="en-US" baseline="0" dirty="0"/>
              <a:t>On the right is the an overview of major components in the platform and SOC.</a:t>
            </a:r>
          </a:p>
          <a:p>
            <a:r>
              <a:rPr lang="en-US" baseline="0" dirty="0"/>
              <a:t>Compared to the GPUs in discrete graphics card, the GPU in mobile SOC is tightly integrated with the CPU, sharing on-chip network and off-chip memory.</a:t>
            </a:r>
          </a:p>
          <a:p>
            <a:r>
              <a:rPr lang="en-US" dirty="0"/>
              <a:t>Reference:</a:t>
            </a:r>
          </a:p>
          <a:p>
            <a:r>
              <a:rPr lang="en-US" dirty="0"/>
              <a:t>https://</a:t>
            </a:r>
            <a:r>
              <a:rPr lang="en-US" dirty="0" err="1"/>
              <a:t>devblogs.nvidia.com</a:t>
            </a:r>
            <a:r>
              <a:rPr lang="en-US" dirty="0"/>
              <a:t>/</a:t>
            </a:r>
            <a:r>
              <a:rPr lang="en-US" dirty="0" err="1"/>
              <a:t>parallelforall</a:t>
            </a:r>
            <a:r>
              <a:rPr lang="en-US" dirty="0"/>
              <a:t>/nvidia-jetson-tx1-supercomputer-on-module-drives-next-wave-of-autonomous-machines/</a:t>
            </a:r>
          </a:p>
          <a:p>
            <a:endParaRPr lang="en-US" dirty="0"/>
          </a:p>
        </p:txBody>
      </p:sp>
    </p:spTree>
    <p:extLst>
      <p:ext uri="{BB962C8B-B14F-4D97-AF65-F5344CB8AC3E}">
        <p14:creationId xmlns:p14="http://schemas.microsoft.com/office/powerpoint/2010/main" val="773427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0" name="Shape 5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Now both operands are available in the operand collector. Therefore, warp 0 can perform the “add”, and warp 1 can perform the “sub”.</a:t>
            </a:r>
          </a:p>
          <a:p>
            <a:pPr rtl="0">
              <a:spcBef>
                <a:spcPts val="0"/>
              </a:spcBef>
              <a:buNone/>
            </a:pPr>
            <a:endParaRPr/>
          </a:p>
          <a:p>
            <a:pPr rtl="0">
              <a:spcBef>
                <a:spcPts val="0"/>
              </a:spcBef>
              <a:buNone/>
            </a:pPr>
            <a:r>
              <a:rPr lang="en"/>
              <a:t>There are 16 PEs for every 32-lane data path. Therefore, each warp execution is performed in two stages:</a:t>
            </a:r>
          </a:p>
          <a:p>
            <a:pPr marL="457200" lvl="0" indent="-317500" rtl="0">
              <a:spcBef>
                <a:spcPts val="0"/>
              </a:spcBef>
              <a:buClr>
                <a:srgbClr val="000000"/>
              </a:buClr>
              <a:buSzPct val="127272"/>
              <a:buFont typeface="Arial"/>
              <a:buAutoNum type="arabicPeriod"/>
            </a:pPr>
            <a:r>
              <a:rPr lang="en"/>
              <a:t>In the first stage, 16 PEs execute the first 16 threads of the 32-thread warp</a:t>
            </a:r>
          </a:p>
          <a:p>
            <a:pPr marL="457200" lvl="0" indent="-317500" rtl="0">
              <a:spcBef>
                <a:spcPts val="0"/>
              </a:spcBef>
              <a:buClr>
                <a:srgbClr val="000000"/>
              </a:buClr>
              <a:buSzPct val="127272"/>
              <a:buFont typeface="Arial"/>
              <a:buAutoNum type="arabicPeriod"/>
            </a:pPr>
            <a:r>
              <a:rPr lang="en"/>
              <a:t>In the second stage, 16 PEs execute the last 16 threads of the 32-thread warp</a:t>
            </a:r>
          </a:p>
          <a:p>
            <a:pPr rtl="0">
              <a:spcBef>
                <a:spcPts val="0"/>
              </a:spcBef>
              <a:buNone/>
            </a:pPr>
            <a:endParaRPr/>
          </a:p>
          <a:p>
            <a:pPr rtl="0">
              <a:spcBef>
                <a:spcPts val="0"/>
              </a:spcBef>
              <a:buNone/>
            </a:pPr>
            <a:r>
              <a:rPr lang="en"/>
              <a:t>Note that now other warps can start their read out stage.</a:t>
            </a:r>
          </a:p>
          <a:p>
            <a:pPr rtl="0">
              <a:spcBef>
                <a:spcPts val="0"/>
              </a:spcBef>
              <a:buNone/>
            </a:pPr>
            <a:endParaRPr/>
          </a:p>
          <a:p>
            <a:pPr rtl="0">
              <a:spcBef>
                <a:spcPts val="0"/>
              </a:spcBef>
              <a:buNone/>
            </a:pPr>
            <a:r>
              <a:rPr lang="en"/>
              <a:t>Question: Does it help if we use 32 PEs (instead of 16 PEs) for each 32-lane data path?</a:t>
            </a:r>
          </a:p>
          <a:p>
            <a:pPr lvl="0" rtl="0">
              <a:spcBef>
                <a:spcPts val="0"/>
              </a:spcBef>
              <a:buNone/>
            </a:pPr>
            <a:r>
              <a:rPr lang="en"/>
              <a:t>Answer: If we use </a:t>
            </a:r>
            <a:r>
              <a:rPr lang="en">
                <a:solidFill>
                  <a:schemeClr val="dk1"/>
                </a:solidFill>
              </a:rPr>
              <a:t>32 PEs (instead of 16 PEs) for each 32-lane data path</a:t>
            </a:r>
            <a:r>
              <a:rPr lang="en"/>
              <a:t>, the execution is done in one cycle. However, the source operands are only available every two cycles (due to a single read port in the register file), the PEs will be idle every other cycle.</a:t>
            </a:r>
          </a:p>
        </p:txBody>
      </p:sp>
    </p:spTree>
    <p:extLst>
      <p:ext uri="{BB962C8B-B14F-4D97-AF65-F5344CB8AC3E}">
        <p14:creationId xmlns:p14="http://schemas.microsoft.com/office/powerpoint/2010/main" val="293244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8" name="Shape 5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results of the two-stage are buffered into the result queue, waiting to be written back to the register file.</a:t>
            </a:r>
          </a:p>
        </p:txBody>
      </p:sp>
    </p:spTree>
    <p:extLst>
      <p:ext uri="{BB962C8B-B14F-4D97-AF65-F5344CB8AC3E}">
        <p14:creationId xmlns:p14="http://schemas.microsoft.com/office/powerpoint/2010/main" val="2670568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After the write back stage, the instruction retires. The program counter of the warp can be advanced.</a:t>
            </a:r>
          </a:p>
          <a:p>
            <a:pPr rtl="0">
              <a:spcBef>
                <a:spcPts val="0"/>
              </a:spcBef>
              <a:buNone/>
            </a:pPr>
            <a:endParaRPr/>
          </a:p>
          <a:p>
            <a:pPr lvl="0" rtl="0">
              <a:spcBef>
                <a:spcPts val="0"/>
              </a:spcBef>
              <a:buNone/>
            </a:pPr>
            <a:r>
              <a:rPr lang="en"/>
              <a:t>In this example, there are only five stages in the execution pipeline. In the GPU, the pipeline can be as deep as 10 to 20 cycles, although the pipeline throughput can keep the PEs busy every cycle.</a:t>
            </a:r>
          </a:p>
        </p:txBody>
      </p:sp>
    </p:spTree>
    <p:extLst>
      <p:ext uri="{BB962C8B-B14F-4D97-AF65-F5344CB8AC3E}">
        <p14:creationId xmlns:p14="http://schemas.microsoft.com/office/powerpoint/2010/main" val="1112724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446220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00000"/>
              </a:lnSpc>
              <a:spcBef>
                <a:spcPts val="0"/>
              </a:spcBef>
              <a:buNone/>
            </a:pPr>
            <a:r>
              <a:rPr lang="en" dirty="0"/>
              <a:t>NVIDIA Fermi architecture can scale to 512 </a:t>
            </a:r>
            <a:r>
              <a:rPr lang="en-US" dirty="0"/>
              <a:t>Cores, also called </a:t>
            </a:r>
            <a:r>
              <a:rPr lang="en" dirty="0"/>
              <a:t>Processing Elements (PEs), although low-end versions are configured with less PEs.</a:t>
            </a:r>
          </a:p>
          <a:p>
            <a:pPr rtl="0">
              <a:lnSpc>
                <a:spcPct val="100000"/>
              </a:lnSpc>
              <a:spcBef>
                <a:spcPts val="0"/>
              </a:spcBef>
              <a:buNone/>
            </a:pPr>
            <a:endParaRPr dirty="0"/>
          </a:p>
          <a:p>
            <a:pPr rtl="0">
              <a:lnSpc>
                <a:spcPct val="100000"/>
              </a:lnSpc>
              <a:spcBef>
                <a:spcPts val="0"/>
              </a:spcBef>
              <a:buNone/>
            </a:pPr>
            <a:r>
              <a:rPr lang="en" dirty="0"/>
              <a:t>In the context of this lecture, and related documents, these three terms are equivalent and </a:t>
            </a:r>
            <a:r>
              <a:rPr lang="en-US" dirty="0"/>
              <a:t>inter</a:t>
            </a:r>
            <a:r>
              <a:rPr lang="en" dirty="0"/>
              <a:t>changeable:</a:t>
            </a:r>
          </a:p>
          <a:p>
            <a:pPr marL="457200" lvl="0" indent="-298450" rtl="0">
              <a:lnSpc>
                <a:spcPct val="100000"/>
              </a:lnSpc>
              <a:spcBef>
                <a:spcPts val="0"/>
              </a:spcBef>
              <a:buClr>
                <a:srgbClr val="000000"/>
              </a:buClr>
              <a:buSzPct val="100000"/>
              <a:buFont typeface="Arial"/>
              <a:buChar char="●"/>
            </a:pPr>
            <a:r>
              <a:rPr lang="en" dirty="0"/>
              <a:t>Processing Element (PE)</a:t>
            </a:r>
          </a:p>
          <a:p>
            <a:pPr marL="457200" lvl="0" indent="-298450" rtl="0">
              <a:lnSpc>
                <a:spcPct val="100000"/>
              </a:lnSpc>
              <a:spcBef>
                <a:spcPts val="0"/>
              </a:spcBef>
              <a:buClr>
                <a:srgbClr val="000000"/>
              </a:buClr>
              <a:buSzPct val="100000"/>
              <a:buFont typeface="Arial"/>
              <a:buChar char="●"/>
            </a:pPr>
            <a:r>
              <a:rPr lang="en" dirty="0"/>
              <a:t>Stream Processor (SP)</a:t>
            </a:r>
          </a:p>
          <a:p>
            <a:pPr marL="457200" lvl="0" indent="-298450" rtl="0">
              <a:lnSpc>
                <a:spcPct val="100000"/>
              </a:lnSpc>
              <a:spcBef>
                <a:spcPts val="0"/>
              </a:spcBef>
              <a:buClr>
                <a:srgbClr val="000000"/>
              </a:buClr>
              <a:buSzPct val="100000"/>
              <a:buFont typeface="Arial"/>
              <a:buChar char="●"/>
            </a:pPr>
            <a:r>
              <a:rPr lang="en" dirty="0"/>
              <a:t>Core</a:t>
            </a:r>
          </a:p>
        </p:txBody>
      </p:sp>
    </p:spTree>
    <p:extLst>
      <p:ext uri="{BB962C8B-B14F-4D97-AF65-F5344CB8AC3E}">
        <p14:creationId xmlns:p14="http://schemas.microsoft.com/office/powerpoint/2010/main" val="14623611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Nvidia Kepler architecture scales to 2000+ cores (</a:t>
            </a:r>
            <a:r>
              <a:rPr lang="en" u="sng">
                <a:solidFill>
                  <a:schemeClr val="hlink"/>
                </a:solidFill>
                <a:hlinkClick r:id="rId3"/>
              </a:rPr>
              <a:t>http://www.nvidia.com/object/tesla-servers.html</a:t>
            </a:r>
            <a:r>
              <a:rPr lang="en"/>
              <a:t>). It resembles the previous generation, but packs more PEs into a cluster.</a:t>
            </a:r>
          </a:p>
          <a:p>
            <a:pPr rtl="0">
              <a:spcBef>
                <a:spcPts val="0"/>
              </a:spcBef>
              <a:buNone/>
            </a:pPr>
            <a:endParaRPr/>
          </a:p>
          <a:p>
            <a:pPr rtl="0">
              <a:spcBef>
                <a:spcPts val="0"/>
              </a:spcBef>
              <a:buNone/>
            </a:pPr>
            <a:r>
              <a:rPr lang="en"/>
              <a:t>Here is a detailed review of the difference between Kepler and Fermi architecture:</a:t>
            </a:r>
          </a:p>
          <a:p>
            <a:pPr lvl="0" rtl="0">
              <a:spcBef>
                <a:spcPts val="0"/>
              </a:spcBef>
              <a:buNone/>
            </a:pPr>
            <a:r>
              <a:rPr lang="en" u="sng">
                <a:solidFill>
                  <a:schemeClr val="hlink"/>
                </a:solidFill>
                <a:hlinkClick r:id="rId4"/>
              </a:rPr>
              <a:t>http://www.anandtech.com/show/5699/nvidia-geforce-gtx-680-review/</a:t>
            </a:r>
          </a:p>
        </p:txBody>
      </p:sp>
    </p:spTree>
    <p:extLst>
      <p:ext uri="{BB962C8B-B14F-4D97-AF65-F5344CB8AC3E}">
        <p14:creationId xmlns:p14="http://schemas.microsoft.com/office/powerpoint/2010/main" val="11981991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Nvidia Maxwell is focusing on energy efficiency. The PE cluster contains multiple partitions, within which threads are scheduled locally. It is beneficial for hardware complexity and energy efficiency.</a:t>
            </a:r>
            <a:endParaRPr lang="en-US" dirty="0"/>
          </a:p>
          <a:p>
            <a:pPr rtl="0">
              <a:spcBef>
                <a:spcPts val="0"/>
              </a:spcBef>
              <a:buNone/>
            </a:pPr>
            <a:endParaRPr lang="en-US" dirty="0"/>
          </a:p>
          <a:p>
            <a:pPr rtl="0">
              <a:spcBef>
                <a:spcPts val="0"/>
              </a:spcBef>
              <a:buNone/>
            </a:pPr>
            <a:r>
              <a:rPr lang="en-US" dirty="0"/>
              <a:t>White paper on NVIDIA Maxwell architecture:</a:t>
            </a:r>
          </a:p>
          <a:p>
            <a:pPr rtl="0">
              <a:spcBef>
                <a:spcPts val="0"/>
              </a:spcBef>
              <a:buNone/>
            </a:pPr>
            <a:r>
              <a:rPr lang="en-US" u="sng" dirty="0">
                <a:solidFill>
                  <a:schemeClr val="hlink"/>
                </a:solidFill>
                <a:hlinkClick r:id="rId3"/>
              </a:rPr>
              <a:t>http://international.download.nvidia.com/geforce-com/international/pdfs/GeForce_GTX_980_Whitepaper_FINAL.PDF</a:t>
            </a:r>
          </a:p>
          <a:p>
            <a:pPr rtl="0">
              <a:spcBef>
                <a:spcPts val="0"/>
              </a:spcBef>
              <a:buNone/>
            </a:pPr>
            <a:endParaRPr dirty="0"/>
          </a:p>
          <a:p>
            <a:pPr rtl="0">
              <a:spcBef>
                <a:spcPts val="0"/>
              </a:spcBef>
              <a:buNone/>
            </a:pPr>
            <a:r>
              <a:rPr lang="en" dirty="0"/>
              <a:t>Here is a detailed review of the difference between Maxwell and Kepler architecture:</a:t>
            </a:r>
          </a:p>
          <a:p>
            <a:pPr lvl="0" rtl="0">
              <a:spcBef>
                <a:spcPts val="0"/>
              </a:spcBef>
              <a:buNone/>
            </a:pPr>
            <a:r>
              <a:rPr lang="en" u="sng" dirty="0">
                <a:solidFill>
                  <a:schemeClr val="hlink"/>
                </a:solidFill>
                <a:hlinkClick r:id="rId4"/>
              </a:rPr>
              <a:t>http://www.anandtech.com/show/5699/nvidia-geforce-gtx-680-review/</a:t>
            </a:r>
          </a:p>
        </p:txBody>
      </p:sp>
    </p:spTree>
    <p:extLst>
      <p:ext uri="{BB962C8B-B14F-4D97-AF65-F5344CB8AC3E}">
        <p14:creationId xmlns:p14="http://schemas.microsoft.com/office/powerpoint/2010/main" val="11841407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Nvidia</a:t>
            </a:r>
            <a:r>
              <a:rPr lang="en-US" dirty="0"/>
              <a:t> Pascal GP100 focusses on professional compute applications. A full GP100 GPU consists of 60SMs</a:t>
            </a:r>
            <a:r>
              <a:rPr lang="en-US" baseline="0" dirty="0"/>
              <a:t> which have only 64 FP32 cores per SM, but also 32 FP64 cores in each SM.</a:t>
            </a:r>
          </a:p>
          <a:p>
            <a:endParaRPr lang="en-US" baseline="0" dirty="0"/>
          </a:p>
          <a:p>
            <a:r>
              <a:rPr lang="en-US" baseline="0" dirty="0"/>
              <a:t>Whitepaper of the GP100: https://images.nvidia.com/content/pdf/tesla/whitepaper/pascal-architecture-whitepaper.pdf</a:t>
            </a:r>
          </a:p>
          <a:p>
            <a:endParaRPr lang="en-US" baseline="0" dirty="0"/>
          </a:p>
          <a:p>
            <a:r>
              <a:rPr lang="en-US" dirty="0"/>
              <a:t>Detailed review of the Pascal architecture:</a:t>
            </a:r>
            <a:r>
              <a:rPr lang="en-US" baseline="0" dirty="0"/>
              <a:t> https://www.anandtech.com/show/10325/the-nvidia-geforce-gtx-1080-and-1070-founders-edition-review/2</a:t>
            </a:r>
            <a:endParaRPr lang="en-US" dirty="0"/>
          </a:p>
        </p:txBody>
      </p:sp>
    </p:spTree>
    <p:extLst>
      <p:ext uri="{BB962C8B-B14F-4D97-AF65-F5344CB8AC3E}">
        <p14:creationId xmlns:p14="http://schemas.microsoft.com/office/powerpoint/2010/main" val="28252507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Nvidia</a:t>
            </a:r>
            <a:r>
              <a:rPr lang="en-US" dirty="0"/>
              <a:t> Pascal GV100 focusses on professional compute applications. A full GV100 GPU consists of 80SMs</a:t>
            </a:r>
            <a:r>
              <a:rPr lang="en-US" baseline="0" dirty="0"/>
              <a:t> which have only 64 FP32 cores, 32 FP64 cores and 8 Tensor cores per SM. Tensor cores are designed for deep-learning and can perform 4x4 matrix operations (e.g. matrix multiplication) in FP16.</a:t>
            </a:r>
          </a:p>
          <a:p>
            <a:endParaRPr lang="en-US" dirty="0"/>
          </a:p>
          <a:p>
            <a:r>
              <a:rPr lang="en-US" baseline="0" dirty="0"/>
              <a:t>Whitepaper of the GV100 (log-in required): </a:t>
            </a:r>
            <a:r>
              <a:rPr lang="en-US" dirty="0"/>
              <a:t>http://www.nvidia.com/object/volta-architecture-whitepaper.html</a:t>
            </a:r>
          </a:p>
          <a:p>
            <a:endParaRPr lang="en-US" dirty="0"/>
          </a:p>
          <a:p>
            <a:r>
              <a:rPr lang="en-US" dirty="0"/>
              <a:t>Great article about GV100 and comparison to GP100:</a:t>
            </a:r>
          </a:p>
          <a:p>
            <a:r>
              <a:rPr lang="en-US" dirty="0"/>
              <a:t>https://www.anandtech.com/show/11367/nvidia-volta-unveiled-gv100-gpu-and-tesla-v100-accelerator-announced</a:t>
            </a:r>
          </a:p>
          <a:p>
            <a:endParaRPr lang="en-US" dirty="0"/>
          </a:p>
        </p:txBody>
      </p:sp>
    </p:spTree>
    <p:extLst>
      <p:ext uri="{BB962C8B-B14F-4D97-AF65-F5344CB8AC3E}">
        <p14:creationId xmlns:p14="http://schemas.microsoft.com/office/powerpoint/2010/main" val="2675834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Nvidia</a:t>
            </a:r>
            <a:r>
              <a:rPr lang="en-US" dirty="0"/>
              <a:t> Pascal GV100 focusses on professional compute applications. A full GV100 GPU consists of 80SMs</a:t>
            </a:r>
            <a:r>
              <a:rPr lang="en-US" baseline="0" dirty="0"/>
              <a:t> which have only 64 FP32 cores, 32 FP64 cores and 8 Tensor cores per SM. Tensor cores are designed for deep-learning and can perform 4x4 matrix operations (e.g. matrix multiplication) in FP16.</a:t>
            </a:r>
          </a:p>
          <a:p>
            <a:endParaRPr lang="en-US" dirty="0"/>
          </a:p>
          <a:p>
            <a:r>
              <a:rPr lang="en-US" baseline="0" dirty="0"/>
              <a:t>Whitepaper of the GV100 (log-in required): </a:t>
            </a:r>
            <a:r>
              <a:rPr lang="en-US" dirty="0"/>
              <a:t>http://www.nvidia.com/object/volta-architecture-whitepaper.html</a:t>
            </a:r>
          </a:p>
          <a:p>
            <a:endParaRPr lang="en-US" dirty="0"/>
          </a:p>
          <a:p>
            <a:r>
              <a:rPr lang="en-US" dirty="0"/>
              <a:t>Great article about GV100 and comparison to GP100:</a:t>
            </a:r>
          </a:p>
          <a:p>
            <a:r>
              <a:rPr lang="en-US" dirty="0"/>
              <a:t>https://www.anandtech.com/show/11367/nvidia-volta-unveiled-gv100-gpu-and-tesla-v100-accelerator-announced</a:t>
            </a:r>
          </a:p>
          <a:p>
            <a:endParaRPr lang="en-US" dirty="0"/>
          </a:p>
        </p:txBody>
      </p:sp>
    </p:spTree>
    <p:extLst>
      <p:ext uri="{BB962C8B-B14F-4D97-AF65-F5344CB8AC3E}">
        <p14:creationId xmlns:p14="http://schemas.microsoft.com/office/powerpoint/2010/main" val="3422849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 top</a:t>
            </a:r>
            <a:r>
              <a:rPr lang="en-US" baseline="0" dirty="0"/>
              <a:t> </a:t>
            </a:r>
            <a:r>
              <a:rPr lang="en-US" dirty="0"/>
              <a:t>left is the </a:t>
            </a:r>
            <a:r>
              <a:rPr lang="en-US" dirty="0" err="1"/>
              <a:t>Nvidia</a:t>
            </a:r>
            <a:r>
              <a:rPr lang="en-US" dirty="0"/>
              <a:t> P100 chip,</a:t>
            </a:r>
            <a:r>
              <a:rPr lang="en-US" baseline="0" dirty="0"/>
              <a:t> designed for high-performance computing.</a:t>
            </a:r>
          </a:p>
          <a:p>
            <a:r>
              <a:rPr lang="en-US" baseline="0" dirty="0"/>
              <a:t>At the bottom is the mechanism of Chip-on-Wafer-on-Substrate, which integrates the GPU with stacked DDR memories on the same substrate.</a:t>
            </a:r>
            <a:endParaRPr lang="en-US" dirty="0"/>
          </a:p>
          <a:p>
            <a:r>
              <a:rPr lang="en-US" dirty="0"/>
              <a:t>On the top right is one possible configuration of</a:t>
            </a:r>
            <a:r>
              <a:rPr lang="en-US" baseline="0" dirty="0"/>
              <a:t> </a:t>
            </a:r>
            <a:r>
              <a:rPr lang="en-US" dirty="0"/>
              <a:t>multiple GPUs with one CPU.</a:t>
            </a:r>
          </a:p>
          <a:p>
            <a:r>
              <a:rPr lang="en-US" dirty="0"/>
              <a:t>Details</a:t>
            </a:r>
            <a:r>
              <a:rPr lang="en-US" baseline="0" dirty="0"/>
              <a:t> of the Pascal architecture are available in this whitepaper</a:t>
            </a:r>
            <a:r>
              <a:rPr lang="en-US" dirty="0"/>
              <a:t>:</a:t>
            </a:r>
          </a:p>
          <a:p>
            <a:r>
              <a:rPr lang="en-US" dirty="0"/>
              <a:t>https://</a:t>
            </a:r>
            <a:r>
              <a:rPr lang="en-US" dirty="0" err="1"/>
              <a:t>images.nvidia.com</a:t>
            </a:r>
            <a:r>
              <a:rPr lang="en-US" dirty="0"/>
              <a:t>/content/pdf/tesla/whitepaper/pascal-architecture-</a:t>
            </a:r>
            <a:r>
              <a:rPr lang="en-US" dirty="0" err="1"/>
              <a:t>whitepaper.pdf</a:t>
            </a:r>
            <a:endParaRPr lang="en-US" dirty="0"/>
          </a:p>
          <a:p>
            <a:endParaRPr lang="en-US" dirty="0"/>
          </a:p>
        </p:txBody>
      </p:sp>
    </p:spTree>
    <p:extLst>
      <p:ext uri="{BB962C8B-B14F-4D97-AF65-F5344CB8AC3E}">
        <p14:creationId xmlns:p14="http://schemas.microsoft.com/office/powerpoint/2010/main" val="10997354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Nvidia Ampere GA100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https://developer.nvidia.com/blog/nvidia-ampere-architecture-in-depth/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https://www.anandtech.com/show/15801/nvidia-announces-ampere-architecture-and-a100-products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algn="l"/>
            <a:r>
              <a:rPr lang="nl-NL" b="0" i="0" dirty="0">
                <a:solidFill>
                  <a:srgbClr val="252525"/>
                </a:solidFill>
                <a:effectLst/>
                <a:latin typeface="DINWebPro"/>
              </a:rPr>
              <a:t>The full </a:t>
            </a:r>
            <a:r>
              <a:rPr lang="nl-NL" b="0" i="0" dirty="0" err="1">
                <a:solidFill>
                  <a:srgbClr val="252525"/>
                </a:solidFill>
                <a:effectLst/>
                <a:latin typeface="DINWebPro"/>
              </a:rPr>
              <a:t>implementation</a:t>
            </a:r>
            <a:r>
              <a:rPr lang="nl-NL" b="0" i="0" dirty="0">
                <a:solidFill>
                  <a:srgbClr val="252525"/>
                </a:solidFill>
                <a:effectLst/>
                <a:latin typeface="DINWebPro"/>
              </a:rPr>
              <a:t> of </a:t>
            </a:r>
            <a:r>
              <a:rPr lang="nl-NL" b="0" i="0" dirty="0" err="1">
                <a:solidFill>
                  <a:srgbClr val="252525"/>
                </a:solidFill>
                <a:effectLst/>
                <a:latin typeface="DINWebPro"/>
              </a:rPr>
              <a:t>the</a:t>
            </a:r>
            <a:r>
              <a:rPr lang="nl-NL" b="0" i="0" dirty="0">
                <a:solidFill>
                  <a:srgbClr val="252525"/>
                </a:solidFill>
                <a:effectLst/>
                <a:latin typeface="DINWebPro"/>
              </a:rPr>
              <a:t> GA100 GPU </a:t>
            </a:r>
            <a:r>
              <a:rPr lang="nl-NL" b="0" i="0" dirty="0" err="1">
                <a:solidFill>
                  <a:srgbClr val="252525"/>
                </a:solidFill>
                <a:effectLst/>
                <a:latin typeface="DINWebPro"/>
              </a:rPr>
              <a:t>includes</a:t>
            </a:r>
            <a:r>
              <a:rPr lang="nl-NL" b="0" i="0" dirty="0">
                <a:solidFill>
                  <a:srgbClr val="252525"/>
                </a:solidFill>
                <a:effectLst/>
                <a:latin typeface="DINWebPro"/>
              </a:rPr>
              <a:t> </a:t>
            </a:r>
            <a:r>
              <a:rPr lang="nl-NL" b="0" i="0" dirty="0" err="1">
                <a:solidFill>
                  <a:srgbClr val="252525"/>
                </a:solidFill>
                <a:effectLst/>
                <a:latin typeface="DINWebPro"/>
              </a:rPr>
              <a:t>the</a:t>
            </a:r>
            <a:r>
              <a:rPr lang="nl-NL" b="0" i="0" dirty="0">
                <a:solidFill>
                  <a:srgbClr val="252525"/>
                </a:solidFill>
                <a:effectLst/>
                <a:latin typeface="DINWebPro"/>
              </a:rPr>
              <a:t> </a:t>
            </a:r>
            <a:r>
              <a:rPr lang="nl-NL" b="0" i="0" dirty="0" err="1">
                <a:solidFill>
                  <a:srgbClr val="252525"/>
                </a:solidFill>
                <a:effectLst/>
                <a:latin typeface="DINWebPro"/>
              </a:rPr>
              <a:t>following</a:t>
            </a:r>
            <a:r>
              <a:rPr lang="nl-NL" b="0" i="0" dirty="0">
                <a:solidFill>
                  <a:srgbClr val="252525"/>
                </a:solidFill>
                <a:effectLst/>
                <a:latin typeface="DINWebPro"/>
              </a:rPr>
              <a:t> units:</a:t>
            </a:r>
          </a:p>
          <a:p>
            <a:pPr algn="l">
              <a:buFont typeface="Arial" panose="020B0604020202020204" pitchFamily="34" charset="0"/>
              <a:buChar char="•"/>
            </a:pPr>
            <a:r>
              <a:rPr lang="nl-NL" b="0" i="0" dirty="0">
                <a:solidFill>
                  <a:srgbClr val="252525"/>
                </a:solidFill>
                <a:effectLst/>
                <a:latin typeface="DINWebPro"/>
              </a:rPr>
              <a:t>8 </a:t>
            </a:r>
            <a:r>
              <a:rPr lang="nl-NL" b="0" i="0" dirty="0" err="1">
                <a:solidFill>
                  <a:srgbClr val="252525"/>
                </a:solidFill>
                <a:effectLst/>
                <a:latin typeface="DINWebPro"/>
              </a:rPr>
              <a:t>GPCs</a:t>
            </a:r>
            <a:r>
              <a:rPr lang="nl-NL" b="0" i="0" dirty="0">
                <a:solidFill>
                  <a:srgbClr val="252525"/>
                </a:solidFill>
                <a:effectLst/>
                <a:latin typeface="DINWebPro"/>
              </a:rPr>
              <a:t>, 8 </a:t>
            </a:r>
            <a:r>
              <a:rPr lang="nl-NL" b="0" i="0" dirty="0" err="1">
                <a:solidFill>
                  <a:srgbClr val="252525"/>
                </a:solidFill>
                <a:effectLst/>
                <a:latin typeface="DINWebPro"/>
              </a:rPr>
              <a:t>TPCs</a:t>
            </a:r>
            <a:r>
              <a:rPr lang="nl-NL" b="0" i="0" dirty="0">
                <a:solidFill>
                  <a:srgbClr val="252525"/>
                </a:solidFill>
                <a:effectLst/>
                <a:latin typeface="DINWebPro"/>
              </a:rPr>
              <a:t>/GPC, 2 </a:t>
            </a:r>
            <a:r>
              <a:rPr lang="nl-NL" b="0" i="0" dirty="0" err="1">
                <a:solidFill>
                  <a:srgbClr val="252525"/>
                </a:solidFill>
                <a:effectLst/>
                <a:latin typeface="DINWebPro"/>
              </a:rPr>
              <a:t>SMs</a:t>
            </a:r>
            <a:r>
              <a:rPr lang="nl-NL" b="0" i="0" dirty="0">
                <a:solidFill>
                  <a:srgbClr val="252525"/>
                </a:solidFill>
                <a:effectLst/>
                <a:latin typeface="DINWebPro"/>
              </a:rPr>
              <a:t>/TPC, 16 </a:t>
            </a:r>
            <a:r>
              <a:rPr lang="nl-NL" b="0" i="0" dirty="0" err="1">
                <a:solidFill>
                  <a:srgbClr val="252525"/>
                </a:solidFill>
                <a:effectLst/>
                <a:latin typeface="DINWebPro"/>
              </a:rPr>
              <a:t>SMs</a:t>
            </a:r>
            <a:r>
              <a:rPr lang="nl-NL" b="0" i="0" dirty="0">
                <a:solidFill>
                  <a:srgbClr val="252525"/>
                </a:solidFill>
                <a:effectLst/>
                <a:latin typeface="DINWebPro"/>
              </a:rPr>
              <a:t>/GPC, 128 </a:t>
            </a:r>
            <a:r>
              <a:rPr lang="nl-NL" b="0" i="0" dirty="0" err="1">
                <a:solidFill>
                  <a:srgbClr val="252525"/>
                </a:solidFill>
                <a:effectLst/>
                <a:latin typeface="DINWebPro"/>
              </a:rPr>
              <a:t>SMs</a:t>
            </a:r>
            <a:r>
              <a:rPr lang="nl-NL" b="0" i="0" dirty="0">
                <a:solidFill>
                  <a:srgbClr val="252525"/>
                </a:solidFill>
                <a:effectLst/>
                <a:latin typeface="DINWebPro"/>
              </a:rPr>
              <a:t> per full GPU</a:t>
            </a:r>
          </a:p>
          <a:p>
            <a:pPr algn="l">
              <a:buFont typeface="Arial" panose="020B0604020202020204" pitchFamily="34" charset="0"/>
              <a:buChar char="•"/>
            </a:pPr>
            <a:r>
              <a:rPr lang="nl-NL" b="0" i="0" dirty="0">
                <a:solidFill>
                  <a:srgbClr val="252525"/>
                </a:solidFill>
                <a:effectLst/>
                <a:latin typeface="DINWebPro"/>
              </a:rPr>
              <a:t>64 FP32 CUDA </a:t>
            </a:r>
            <a:r>
              <a:rPr lang="nl-NL" b="0" i="0" dirty="0" err="1">
                <a:solidFill>
                  <a:srgbClr val="252525"/>
                </a:solidFill>
                <a:effectLst/>
                <a:latin typeface="DINWebPro"/>
              </a:rPr>
              <a:t>Cores</a:t>
            </a:r>
            <a:r>
              <a:rPr lang="nl-NL" b="0" i="0" dirty="0">
                <a:solidFill>
                  <a:srgbClr val="252525"/>
                </a:solidFill>
                <a:effectLst/>
                <a:latin typeface="DINWebPro"/>
              </a:rPr>
              <a:t>/SM, 8192 FP32 CUDA </a:t>
            </a:r>
            <a:r>
              <a:rPr lang="nl-NL" b="0" i="0" dirty="0" err="1">
                <a:solidFill>
                  <a:srgbClr val="252525"/>
                </a:solidFill>
                <a:effectLst/>
                <a:latin typeface="DINWebPro"/>
              </a:rPr>
              <a:t>Cores</a:t>
            </a:r>
            <a:r>
              <a:rPr lang="nl-NL" b="0" i="0" dirty="0">
                <a:solidFill>
                  <a:srgbClr val="252525"/>
                </a:solidFill>
                <a:effectLst/>
                <a:latin typeface="DINWebPro"/>
              </a:rPr>
              <a:t> per full GPU</a:t>
            </a:r>
          </a:p>
          <a:p>
            <a:pPr algn="l">
              <a:buFont typeface="Arial" panose="020B0604020202020204" pitchFamily="34" charset="0"/>
              <a:buChar char="•"/>
            </a:pPr>
            <a:r>
              <a:rPr lang="nl-NL" b="0" i="0" dirty="0">
                <a:solidFill>
                  <a:srgbClr val="252525"/>
                </a:solidFill>
                <a:effectLst/>
                <a:latin typeface="DINWebPro"/>
              </a:rPr>
              <a:t>4 </a:t>
            </a:r>
            <a:r>
              <a:rPr lang="nl-NL" b="0" i="0" dirty="0" err="1">
                <a:solidFill>
                  <a:srgbClr val="252525"/>
                </a:solidFill>
                <a:effectLst/>
                <a:latin typeface="DINWebPro"/>
              </a:rPr>
              <a:t>third-generation</a:t>
            </a:r>
            <a:r>
              <a:rPr lang="nl-NL" b="0" i="0" dirty="0">
                <a:solidFill>
                  <a:srgbClr val="252525"/>
                </a:solidFill>
                <a:effectLst/>
                <a:latin typeface="DINWebPro"/>
              </a:rPr>
              <a:t> Tensor </a:t>
            </a:r>
            <a:r>
              <a:rPr lang="nl-NL" b="0" i="0" dirty="0" err="1">
                <a:solidFill>
                  <a:srgbClr val="252525"/>
                </a:solidFill>
                <a:effectLst/>
                <a:latin typeface="DINWebPro"/>
              </a:rPr>
              <a:t>Cores</a:t>
            </a:r>
            <a:r>
              <a:rPr lang="nl-NL" b="0" i="0" dirty="0">
                <a:solidFill>
                  <a:srgbClr val="252525"/>
                </a:solidFill>
                <a:effectLst/>
                <a:latin typeface="DINWebPro"/>
              </a:rPr>
              <a:t>/SM, 512 </a:t>
            </a:r>
            <a:r>
              <a:rPr lang="nl-NL" b="0" i="0" dirty="0" err="1">
                <a:solidFill>
                  <a:srgbClr val="252525"/>
                </a:solidFill>
                <a:effectLst/>
                <a:latin typeface="DINWebPro"/>
              </a:rPr>
              <a:t>third-generation</a:t>
            </a:r>
            <a:r>
              <a:rPr lang="nl-NL" b="0" i="0" dirty="0">
                <a:solidFill>
                  <a:srgbClr val="252525"/>
                </a:solidFill>
                <a:effectLst/>
                <a:latin typeface="DINWebPro"/>
              </a:rPr>
              <a:t> Tensor </a:t>
            </a:r>
            <a:r>
              <a:rPr lang="nl-NL" b="0" i="0" dirty="0" err="1">
                <a:solidFill>
                  <a:srgbClr val="252525"/>
                </a:solidFill>
                <a:effectLst/>
                <a:latin typeface="DINWebPro"/>
              </a:rPr>
              <a:t>Cores</a:t>
            </a:r>
            <a:r>
              <a:rPr lang="nl-NL" b="0" i="0" dirty="0">
                <a:solidFill>
                  <a:srgbClr val="252525"/>
                </a:solidFill>
                <a:effectLst/>
                <a:latin typeface="DINWebPro"/>
              </a:rPr>
              <a:t> per full GPU </a:t>
            </a:r>
          </a:p>
          <a:p>
            <a:pPr algn="l">
              <a:buFont typeface="Arial" panose="020B0604020202020204" pitchFamily="34" charset="0"/>
              <a:buChar char="•"/>
            </a:pPr>
            <a:r>
              <a:rPr lang="nl-NL" b="0" i="0" dirty="0">
                <a:solidFill>
                  <a:srgbClr val="252525"/>
                </a:solidFill>
                <a:effectLst/>
                <a:latin typeface="DINWebPro"/>
              </a:rPr>
              <a:t>6 HBM2 stacks, 12 512-bit memory controllers </a:t>
            </a:r>
          </a:p>
          <a:p>
            <a:pPr algn="l"/>
            <a:endParaRPr lang="nl-NL" b="0" i="0" dirty="0">
              <a:solidFill>
                <a:srgbClr val="252525"/>
              </a:solidFill>
              <a:effectLst/>
              <a:latin typeface="DINWebPro"/>
            </a:endParaRPr>
          </a:p>
          <a:p>
            <a:pPr algn="l"/>
            <a:r>
              <a:rPr lang="nl-NL" b="0" i="0" dirty="0">
                <a:solidFill>
                  <a:srgbClr val="252525"/>
                </a:solidFill>
                <a:effectLst/>
                <a:latin typeface="DINWebPro"/>
              </a:rPr>
              <a:t>The </a:t>
            </a:r>
            <a:r>
              <a:rPr lang="nl-NL" b="1" i="0" dirty="0">
                <a:solidFill>
                  <a:srgbClr val="252525"/>
                </a:solidFill>
                <a:effectLst/>
                <a:latin typeface="DINWebPro"/>
              </a:rPr>
              <a:t>A100 Tensor </a:t>
            </a:r>
            <a:r>
              <a:rPr lang="nl-NL" b="1" i="0" dirty="0" err="1">
                <a:solidFill>
                  <a:srgbClr val="252525"/>
                </a:solidFill>
                <a:effectLst/>
                <a:latin typeface="DINWebPro"/>
              </a:rPr>
              <a:t>Core</a:t>
            </a:r>
            <a:r>
              <a:rPr lang="nl-NL" b="1" i="0" dirty="0">
                <a:solidFill>
                  <a:srgbClr val="252525"/>
                </a:solidFill>
                <a:effectLst/>
                <a:latin typeface="DINWebPro"/>
              </a:rPr>
              <a:t> GPU </a:t>
            </a:r>
            <a:r>
              <a:rPr lang="nl-NL" b="1" i="0" dirty="0" err="1">
                <a:solidFill>
                  <a:srgbClr val="252525"/>
                </a:solidFill>
                <a:effectLst/>
                <a:latin typeface="DINWebPro"/>
              </a:rPr>
              <a:t>implementation</a:t>
            </a:r>
            <a:r>
              <a:rPr lang="nl-NL" b="0" i="0" dirty="0">
                <a:solidFill>
                  <a:srgbClr val="252525"/>
                </a:solidFill>
                <a:effectLst/>
                <a:latin typeface="DINWebPro"/>
              </a:rPr>
              <a:t> of </a:t>
            </a:r>
            <a:r>
              <a:rPr lang="nl-NL" b="0" i="0" dirty="0" err="1">
                <a:solidFill>
                  <a:srgbClr val="252525"/>
                </a:solidFill>
                <a:effectLst/>
                <a:latin typeface="DINWebPro"/>
              </a:rPr>
              <a:t>the</a:t>
            </a:r>
            <a:r>
              <a:rPr lang="nl-NL" b="0" i="0" dirty="0">
                <a:solidFill>
                  <a:srgbClr val="252525"/>
                </a:solidFill>
                <a:effectLst/>
                <a:latin typeface="DINWebPro"/>
              </a:rPr>
              <a:t> GA100 GPU </a:t>
            </a:r>
            <a:r>
              <a:rPr lang="nl-NL" b="0" i="0" dirty="0" err="1">
                <a:solidFill>
                  <a:srgbClr val="252525"/>
                </a:solidFill>
                <a:effectLst/>
                <a:latin typeface="DINWebPro"/>
              </a:rPr>
              <a:t>includes</a:t>
            </a:r>
            <a:r>
              <a:rPr lang="nl-NL" b="0" i="0" dirty="0">
                <a:solidFill>
                  <a:srgbClr val="252525"/>
                </a:solidFill>
                <a:effectLst/>
                <a:latin typeface="DINWebPro"/>
              </a:rPr>
              <a:t> </a:t>
            </a:r>
            <a:r>
              <a:rPr lang="nl-NL" b="0" i="0" dirty="0" err="1">
                <a:solidFill>
                  <a:srgbClr val="252525"/>
                </a:solidFill>
                <a:effectLst/>
                <a:latin typeface="DINWebPro"/>
              </a:rPr>
              <a:t>the</a:t>
            </a:r>
            <a:r>
              <a:rPr lang="nl-NL" b="0" i="0" dirty="0">
                <a:solidFill>
                  <a:srgbClr val="252525"/>
                </a:solidFill>
                <a:effectLst/>
                <a:latin typeface="DINWebPro"/>
              </a:rPr>
              <a:t> </a:t>
            </a:r>
            <a:r>
              <a:rPr lang="nl-NL" b="0" i="0" dirty="0" err="1">
                <a:solidFill>
                  <a:srgbClr val="252525"/>
                </a:solidFill>
                <a:effectLst/>
                <a:latin typeface="DINWebPro"/>
              </a:rPr>
              <a:t>following</a:t>
            </a:r>
            <a:r>
              <a:rPr lang="nl-NL" b="0" i="0" dirty="0">
                <a:solidFill>
                  <a:srgbClr val="252525"/>
                </a:solidFill>
                <a:effectLst/>
                <a:latin typeface="DINWebPro"/>
              </a:rPr>
              <a:t> units:</a:t>
            </a:r>
          </a:p>
          <a:p>
            <a:pPr algn="l">
              <a:buFont typeface="Arial" panose="020B0604020202020204" pitchFamily="34" charset="0"/>
              <a:buChar char="•"/>
            </a:pPr>
            <a:r>
              <a:rPr lang="nl-NL" b="0" i="0" dirty="0">
                <a:solidFill>
                  <a:srgbClr val="252525"/>
                </a:solidFill>
                <a:effectLst/>
                <a:latin typeface="DINWebPro"/>
              </a:rPr>
              <a:t>7 </a:t>
            </a:r>
            <a:r>
              <a:rPr lang="nl-NL" b="0" i="0" dirty="0" err="1">
                <a:solidFill>
                  <a:srgbClr val="252525"/>
                </a:solidFill>
                <a:effectLst/>
                <a:latin typeface="DINWebPro"/>
              </a:rPr>
              <a:t>GPCs</a:t>
            </a:r>
            <a:r>
              <a:rPr lang="nl-NL" b="0" i="0" dirty="0">
                <a:solidFill>
                  <a:srgbClr val="252525"/>
                </a:solidFill>
                <a:effectLst/>
                <a:latin typeface="DINWebPro"/>
              </a:rPr>
              <a:t>, 7 or 8 </a:t>
            </a:r>
            <a:r>
              <a:rPr lang="nl-NL" b="0" i="0" dirty="0" err="1">
                <a:solidFill>
                  <a:srgbClr val="252525"/>
                </a:solidFill>
                <a:effectLst/>
                <a:latin typeface="DINWebPro"/>
              </a:rPr>
              <a:t>TPCs</a:t>
            </a:r>
            <a:r>
              <a:rPr lang="nl-NL" b="0" i="0" dirty="0">
                <a:solidFill>
                  <a:srgbClr val="252525"/>
                </a:solidFill>
                <a:effectLst/>
                <a:latin typeface="DINWebPro"/>
              </a:rPr>
              <a:t>/GPC, 2 </a:t>
            </a:r>
            <a:r>
              <a:rPr lang="nl-NL" b="0" i="0" dirty="0" err="1">
                <a:solidFill>
                  <a:srgbClr val="252525"/>
                </a:solidFill>
                <a:effectLst/>
                <a:latin typeface="DINWebPro"/>
              </a:rPr>
              <a:t>SMs</a:t>
            </a:r>
            <a:r>
              <a:rPr lang="nl-NL" b="0" i="0" dirty="0">
                <a:solidFill>
                  <a:srgbClr val="252525"/>
                </a:solidFill>
                <a:effectLst/>
                <a:latin typeface="DINWebPro"/>
              </a:rPr>
              <a:t>/TPC, up </a:t>
            </a:r>
            <a:r>
              <a:rPr lang="nl-NL" b="0" i="0" dirty="0" err="1">
                <a:solidFill>
                  <a:srgbClr val="252525"/>
                </a:solidFill>
                <a:effectLst/>
                <a:latin typeface="DINWebPro"/>
              </a:rPr>
              <a:t>to</a:t>
            </a:r>
            <a:r>
              <a:rPr lang="nl-NL" b="0" i="0" dirty="0">
                <a:solidFill>
                  <a:srgbClr val="252525"/>
                </a:solidFill>
                <a:effectLst/>
                <a:latin typeface="DINWebPro"/>
              </a:rPr>
              <a:t> 16 </a:t>
            </a:r>
            <a:r>
              <a:rPr lang="nl-NL" b="0" i="0" dirty="0" err="1">
                <a:solidFill>
                  <a:srgbClr val="252525"/>
                </a:solidFill>
                <a:effectLst/>
                <a:latin typeface="DINWebPro"/>
              </a:rPr>
              <a:t>SMs</a:t>
            </a:r>
            <a:r>
              <a:rPr lang="nl-NL" b="0" i="0" dirty="0">
                <a:solidFill>
                  <a:srgbClr val="252525"/>
                </a:solidFill>
                <a:effectLst/>
                <a:latin typeface="DINWebPro"/>
              </a:rPr>
              <a:t>/GPC, 108 </a:t>
            </a:r>
            <a:r>
              <a:rPr lang="nl-NL" b="0" i="0" dirty="0" err="1">
                <a:solidFill>
                  <a:srgbClr val="252525"/>
                </a:solidFill>
                <a:effectLst/>
                <a:latin typeface="DINWebPro"/>
              </a:rPr>
              <a:t>SMs</a:t>
            </a:r>
            <a:endParaRPr lang="nl-NL" b="0" i="0" dirty="0">
              <a:solidFill>
                <a:srgbClr val="252525"/>
              </a:solidFill>
              <a:effectLst/>
              <a:latin typeface="DINWebPro"/>
            </a:endParaRPr>
          </a:p>
          <a:p>
            <a:pPr algn="l">
              <a:buFont typeface="Arial" panose="020B0604020202020204" pitchFamily="34" charset="0"/>
              <a:buChar char="•"/>
            </a:pPr>
            <a:r>
              <a:rPr lang="nl-NL" b="0" i="0" dirty="0">
                <a:solidFill>
                  <a:srgbClr val="252525"/>
                </a:solidFill>
                <a:effectLst/>
                <a:latin typeface="DINWebPro"/>
              </a:rPr>
              <a:t>64 FP32 CUDA </a:t>
            </a:r>
            <a:r>
              <a:rPr lang="nl-NL" b="0" i="0" dirty="0" err="1">
                <a:solidFill>
                  <a:srgbClr val="252525"/>
                </a:solidFill>
                <a:effectLst/>
                <a:latin typeface="DINWebPro"/>
              </a:rPr>
              <a:t>Cores</a:t>
            </a:r>
            <a:r>
              <a:rPr lang="nl-NL" b="0" i="0" dirty="0">
                <a:solidFill>
                  <a:srgbClr val="252525"/>
                </a:solidFill>
                <a:effectLst/>
                <a:latin typeface="DINWebPro"/>
              </a:rPr>
              <a:t>/SM, 6912 FP32 CUDA </a:t>
            </a:r>
            <a:r>
              <a:rPr lang="nl-NL" b="0" i="0" dirty="0" err="1">
                <a:solidFill>
                  <a:srgbClr val="252525"/>
                </a:solidFill>
                <a:effectLst/>
                <a:latin typeface="DINWebPro"/>
              </a:rPr>
              <a:t>Cores</a:t>
            </a:r>
            <a:r>
              <a:rPr lang="nl-NL" b="0" i="0" dirty="0">
                <a:solidFill>
                  <a:srgbClr val="252525"/>
                </a:solidFill>
                <a:effectLst/>
                <a:latin typeface="DINWebPro"/>
              </a:rPr>
              <a:t> per GPU</a:t>
            </a:r>
          </a:p>
          <a:p>
            <a:pPr algn="l">
              <a:buFont typeface="Arial" panose="020B0604020202020204" pitchFamily="34" charset="0"/>
              <a:buChar char="•"/>
            </a:pPr>
            <a:r>
              <a:rPr lang="nl-NL" b="0" i="0" dirty="0">
                <a:solidFill>
                  <a:srgbClr val="252525"/>
                </a:solidFill>
                <a:effectLst/>
                <a:latin typeface="DINWebPro"/>
              </a:rPr>
              <a:t>4 </a:t>
            </a:r>
            <a:r>
              <a:rPr lang="nl-NL" b="0" i="0" dirty="0" err="1">
                <a:solidFill>
                  <a:srgbClr val="252525"/>
                </a:solidFill>
                <a:effectLst/>
                <a:latin typeface="DINWebPro"/>
              </a:rPr>
              <a:t>third-generation</a:t>
            </a:r>
            <a:r>
              <a:rPr lang="nl-NL" b="0" i="0" dirty="0">
                <a:solidFill>
                  <a:srgbClr val="252525"/>
                </a:solidFill>
                <a:effectLst/>
                <a:latin typeface="DINWebPro"/>
              </a:rPr>
              <a:t> Tensor </a:t>
            </a:r>
            <a:r>
              <a:rPr lang="nl-NL" b="0" i="0" dirty="0" err="1">
                <a:solidFill>
                  <a:srgbClr val="252525"/>
                </a:solidFill>
                <a:effectLst/>
                <a:latin typeface="DINWebPro"/>
              </a:rPr>
              <a:t>Cores</a:t>
            </a:r>
            <a:r>
              <a:rPr lang="nl-NL" b="0" i="0" dirty="0">
                <a:solidFill>
                  <a:srgbClr val="252525"/>
                </a:solidFill>
                <a:effectLst/>
                <a:latin typeface="DINWebPro"/>
              </a:rPr>
              <a:t>/SM, 432 </a:t>
            </a:r>
            <a:r>
              <a:rPr lang="nl-NL" b="0" i="0" dirty="0" err="1">
                <a:solidFill>
                  <a:srgbClr val="252525"/>
                </a:solidFill>
                <a:effectLst/>
                <a:latin typeface="DINWebPro"/>
              </a:rPr>
              <a:t>third-generation</a:t>
            </a:r>
            <a:r>
              <a:rPr lang="nl-NL" b="0" i="0" dirty="0">
                <a:solidFill>
                  <a:srgbClr val="252525"/>
                </a:solidFill>
                <a:effectLst/>
                <a:latin typeface="DINWebPro"/>
              </a:rPr>
              <a:t> Tensor </a:t>
            </a:r>
            <a:r>
              <a:rPr lang="nl-NL" b="0" i="0" dirty="0" err="1">
                <a:solidFill>
                  <a:srgbClr val="252525"/>
                </a:solidFill>
                <a:effectLst/>
                <a:latin typeface="DINWebPro"/>
              </a:rPr>
              <a:t>Cores</a:t>
            </a:r>
            <a:r>
              <a:rPr lang="nl-NL" b="0" i="0" dirty="0">
                <a:solidFill>
                  <a:srgbClr val="252525"/>
                </a:solidFill>
                <a:effectLst/>
                <a:latin typeface="DINWebPro"/>
              </a:rPr>
              <a:t> per GPU </a:t>
            </a:r>
          </a:p>
          <a:p>
            <a:pPr algn="l">
              <a:buFont typeface="Arial" panose="020B0604020202020204" pitchFamily="34" charset="0"/>
              <a:buChar char="•"/>
            </a:pPr>
            <a:r>
              <a:rPr lang="nl-NL" b="0" i="0" dirty="0">
                <a:solidFill>
                  <a:srgbClr val="252525"/>
                </a:solidFill>
                <a:effectLst/>
                <a:latin typeface="DINWebPro"/>
              </a:rPr>
              <a:t>5 HBM2 stacks, 10 512-bit memory controllers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2036013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Fermi to Kepler:</a:t>
            </a:r>
          </a:p>
          <a:p>
            <a:r>
              <a:rPr lang="en-US" dirty="0"/>
              <a:t>Change: More cores per compute</a:t>
            </a:r>
            <a:r>
              <a:rPr lang="en-US" baseline="0" dirty="0"/>
              <a:t> </a:t>
            </a:r>
            <a:r>
              <a:rPr lang="en-US" dirty="0"/>
              <a:t>cluster</a:t>
            </a:r>
            <a:r>
              <a:rPr lang="en-US" baseline="0" dirty="0"/>
              <a:t>.</a:t>
            </a:r>
          </a:p>
          <a:p>
            <a:r>
              <a:rPr lang="en-US" baseline="0" dirty="0"/>
              <a:t>Pros: Increase computation density.</a:t>
            </a:r>
          </a:p>
          <a:p>
            <a:r>
              <a:rPr lang="en-US" baseline="0" dirty="0"/>
              <a:t>Cons: Complexity of communication network. Pressure on instruction cache throughput.</a:t>
            </a:r>
          </a:p>
          <a:p>
            <a:endParaRPr lang="en-US" baseline="0" dirty="0"/>
          </a:p>
          <a:p>
            <a:r>
              <a:rPr lang="en-US" baseline="0" dirty="0"/>
              <a:t>From Kepler to Maxwell:</a:t>
            </a:r>
          </a:p>
          <a:p>
            <a:r>
              <a:rPr lang="en-US" baseline="0" dirty="0"/>
              <a:t>Change: Partition a cluster into sub-clusters.</a:t>
            </a:r>
          </a:p>
          <a:p>
            <a:r>
              <a:rPr lang="en-US" baseline="0" dirty="0"/>
              <a:t>Pros: Improve energy efficiency by eliminating complex network between sub-clusters.</a:t>
            </a:r>
          </a:p>
          <a:p>
            <a:r>
              <a:rPr lang="en-US" dirty="0"/>
              <a:t>Cons: Less area efficient.</a:t>
            </a:r>
            <a:r>
              <a:rPr lang="en-US" baseline="0" dirty="0"/>
              <a:t> For example, each sub-cluster will need its own set of SFU and LD/ST unit.</a:t>
            </a:r>
            <a:endParaRPr lang="en-US" dirty="0"/>
          </a:p>
          <a:p>
            <a:endParaRPr lang="en-US" dirty="0"/>
          </a:p>
          <a:p>
            <a:r>
              <a:rPr lang="en-US" dirty="0"/>
              <a:t>References:</a:t>
            </a:r>
          </a:p>
          <a:p>
            <a:r>
              <a:rPr lang="en-US" dirty="0"/>
              <a:t>Comparison</a:t>
            </a:r>
            <a:r>
              <a:rPr lang="en-US" baseline="0" dirty="0"/>
              <a:t> between Kepler and Fermi:</a:t>
            </a:r>
          </a:p>
          <a:p>
            <a:r>
              <a:rPr lang="en-US" dirty="0"/>
              <a:t>http://</a:t>
            </a:r>
            <a:r>
              <a:rPr lang="en-US" dirty="0" err="1"/>
              <a:t>www.anandtech.com</a:t>
            </a:r>
            <a:r>
              <a:rPr lang="en-US" dirty="0"/>
              <a:t>/show/5699/nvidia-geforce-gtx-680-review/</a:t>
            </a:r>
          </a:p>
          <a:p>
            <a:r>
              <a:rPr lang="en-US" dirty="0"/>
              <a:t>Comparison between Maxwell and Kepler:</a:t>
            </a:r>
          </a:p>
          <a:p>
            <a:r>
              <a:rPr lang="en-US" dirty="0"/>
              <a:t>http://</a:t>
            </a:r>
            <a:r>
              <a:rPr lang="en-US" dirty="0" err="1"/>
              <a:t>www.anandtech.com</a:t>
            </a:r>
            <a:r>
              <a:rPr lang="en-US" dirty="0"/>
              <a:t>/show/8526/nvidia-geforce-gtx-980-review/</a:t>
            </a:r>
          </a:p>
          <a:p>
            <a:endParaRPr lang="en-US" dirty="0"/>
          </a:p>
        </p:txBody>
      </p:sp>
    </p:spTree>
    <p:extLst>
      <p:ext uri="{BB962C8B-B14F-4D97-AF65-F5344CB8AC3E}">
        <p14:creationId xmlns:p14="http://schemas.microsoft.com/office/powerpoint/2010/main" val="12240400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https://docs.nvidia.com/cuda/cuda-c-programming-guide/</a:t>
            </a:r>
          </a:p>
          <a:p>
            <a:r>
              <a:rPr lang="nl-NL" dirty="0"/>
              <a:t>https://developer.nvidia.com/blog/programming-tensor-cores-cuda-9/</a:t>
            </a:r>
          </a:p>
        </p:txBody>
      </p:sp>
    </p:spTree>
    <p:extLst>
      <p:ext uri="{BB962C8B-B14F-4D97-AF65-F5344CB8AC3E}">
        <p14:creationId xmlns:p14="http://schemas.microsoft.com/office/powerpoint/2010/main" val="5963808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https://docs.nvidia.com/cuda/cuda-c-programming-guide/</a:t>
            </a:r>
          </a:p>
          <a:p>
            <a:r>
              <a:rPr lang="nl-NL" dirty="0"/>
              <a:t>https://developer.nvidia.com/blog/programming-tensor-cores-cuda-9/</a:t>
            </a:r>
          </a:p>
        </p:txBody>
      </p:sp>
    </p:spTree>
    <p:extLst>
      <p:ext uri="{BB962C8B-B14F-4D97-AF65-F5344CB8AC3E}">
        <p14:creationId xmlns:p14="http://schemas.microsoft.com/office/powerpoint/2010/main" val="9044192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9" name="Shape 5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100"/>
          </a:p>
        </p:txBody>
      </p:sp>
    </p:spTree>
    <p:extLst>
      <p:ext uri="{BB962C8B-B14F-4D97-AF65-F5344CB8AC3E}">
        <p14:creationId xmlns:p14="http://schemas.microsoft.com/office/powerpoint/2010/main" val="6164434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96" name="Shape 5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Assume the register file of MIPS has two read port and one write port. What would happen for a three-operand operation? Multiple issue? Instructions of different latency?</a:t>
            </a:r>
          </a:p>
        </p:txBody>
      </p:sp>
    </p:spTree>
    <p:extLst>
      <p:ext uri="{BB962C8B-B14F-4D97-AF65-F5344CB8AC3E}">
        <p14:creationId xmlns:p14="http://schemas.microsoft.com/office/powerpoint/2010/main" val="39303392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03" name="Shape 6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What happened when the pipeline is deeper? The Netburst went Netbust (</a:t>
            </a:r>
            <a:r>
              <a:rPr lang="en" u="sng" dirty="0">
                <a:solidFill>
                  <a:schemeClr val="hlink"/>
                </a:solidFill>
                <a:hlinkClick r:id="rId3"/>
              </a:rPr>
              <a:t>https://en.wikipedia.org/wiki/Pentium_4</a:t>
            </a:r>
            <a:r>
              <a:rPr lang="en" dirty="0"/>
              <a:t>).</a:t>
            </a:r>
          </a:p>
        </p:txBody>
      </p:sp>
    </p:spTree>
    <p:extLst>
      <p:ext uri="{BB962C8B-B14F-4D97-AF65-F5344CB8AC3E}">
        <p14:creationId xmlns:p14="http://schemas.microsoft.com/office/powerpoint/2010/main" val="18121311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10" name="Shape 6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CPUs typically uses branch predictors (</a:t>
            </a:r>
            <a:r>
              <a:rPr lang="en" u="sng">
                <a:solidFill>
                  <a:schemeClr val="hlink"/>
                </a:solidFill>
                <a:hlinkClick r:id="rId3"/>
              </a:rPr>
              <a:t>https://en.wikipedia.org/wiki/Branch_predictor</a:t>
            </a:r>
            <a:r>
              <a:rPr lang="en"/>
              <a:t>).</a:t>
            </a:r>
          </a:p>
          <a:p>
            <a:pPr lvl="0" rtl="0">
              <a:spcBef>
                <a:spcPts val="0"/>
              </a:spcBef>
              <a:buNone/>
            </a:pPr>
            <a:r>
              <a:rPr lang="en"/>
              <a:t>Can we play some better tricks? What if we can switch threads at zero cycle cost?</a:t>
            </a:r>
          </a:p>
        </p:txBody>
      </p:sp>
    </p:spTree>
    <p:extLst>
      <p:ext uri="{BB962C8B-B14F-4D97-AF65-F5344CB8AC3E}">
        <p14:creationId xmlns:p14="http://schemas.microsoft.com/office/powerpoint/2010/main" val="11766790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67" name="Shape 7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11224478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85" name="Shape 7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sz="1100" dirty="0"/>
              <a:t>Reference</a:t>
            </a:r>
            <a:r>
              <a:rPr lang="en-US" sz="1100" baseline="0" dirty="0"/>
              <a:t> on shared memory conflicts:</a:t>
            </a:r>
          </a:p>
          <a:p>
            <a:pPr>
              <a:spcBef>
                <a:spcPts val="0"/>
              </a:spcBef>
              <a:buNone/>
            </a:pPr>
            <a:r>
              <a:rPr lang="en-US" sz="1100" dirty="0"/>
              <a:t>https://</a:t>
            </a:r>
            <a:r>
              <a:rPr lang="en-US" sz="1100" dirty="0" err="1"/>
              <a:t>docs.nvidia.com</a:t>
            </a:r>
            <a:r>
              <a:rPr lang="en-US" sz="1100" dirty="0"/>
              <a:t>/</a:t>
            </a:r>
            <a:r>
              <a:rPr lang="en-US" sz="1100" dirty="0" err="1"/>
              <a:t>cuda</a:t>
            </a:r>
            <a:r>
              <a:rPr lang="en-US" sz="1100" dirty="0"/>
              <a:t>/</a:t>
            </a:r>
            <a:r>
              <a:rPr lang="en-US" sz="1100" dirty="0" err="1"/>
              <a:t>cuda</a:t>
            </a:r>
            <a:r>
              <a:rPr lang="en-US" sz="1100" dirty="0"/>
              <a:t>-c-programming-guide/</a:t>
            </a:r>
          </a:p>
          <a:p>
            <a:pPr>
              <a:spcBef>
                <a:spcPts val="0"/>
              </a:spcBef>
              <a:buNone/>
            </a:pPr>
            <a:endParaRPr lang="en-US" sz="1100" dirty="0"/>
          </a:p>
          <a:p>
            <a:pPr>
              <a:spcBef>
                <a:spcPts val="0"/>
              </a:spcBef>
              <a:buNone/>
            </a:pPr>
            <a:endParaRPr sz="1100" dirty="0"/>
          </a:p>
        </p:txBody>
      </p:sp>
    </p:spTree>
    <p:extLst>
      <p:ext uri="{BB962C8B-B14F-4D97-AF65-F5344CB8AC3E}">
        <p14:creationId xmlns:p14="http://schemas.microsoft.com/office/powerpoint/2010/main" val="1570228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00000"/>
              </a:lnSpc>
              <a:spcBef>
                <a:spcPts val="0"/>
              </a:spcBef>
              <a:buNone/>
            </a:pPr>
            <a:r>
              <a:rPr lang="en" dirty="0"/>
              <a:t>NVIDIA Fermi architecture can scale to 512 </a:t>
            </a:r>
            <a:r>
              <a:rPr lang="en-US" dirty="0"/>
              <a:t>Cores, also called </a:t>
            </a:r>
            <a:r>
              <a:rPr lang="en" dirty="0"/>
              <a:t>Processing Elements (PEs), although low-end versions are configured with less PEs.</a:t>
            </a:r>
          </a:p>
          <a:p>
            <a:pPr rtl="0">
              <a:lnSpc>
                <a:spcPct val="100000"/>
              </a:lnSpc>
              <a:spcBef>
                <a:spcPts val="0"/>
              </a:spcBef>
              <a:buNone/>
            </a:pPr>
            <a:endParaRPr dirty="0"/>
          </a:p>
          <a:p>
            <a:pPr rtl="0">
              <a:lnSpc>
                <a:spcPct val="100000"/>
              </a:lnSpc>
              <a:spcBef>
                <a:spcPts val="0"/>
              </a:spcBef>
              <a:buNone/>
            </a:pPr>
            <a:r>
              <a:rPr lang="en" dirty="0"/>
              <a:t>In the context of this lecture, and related documents, these three terms are equivalent and </a:t>
            </a:r>
            <a:r>
              <a:rPr lang="en-US" dirty="0"/>
              <a:t>inter</a:t>
            </a:r>
            <a:r>
              <a:rPr lang="en" dirty="0"/>
              <a:t>changeable:</a:t>
            </a:r>
          </a:p>
          <a:p>
            <a:pPr marL="457200" lvl="0" indent="-298450" rtl="0">
              <a:lnSpc>
                <a:spcPct val="100000"/>
              </a:lnSpc>
              <a:spcBef>
                <a:spcPts val="0"/>
              </a:spcBef>
              <a:buClr>
                <a:srgbClr val="000000"/>
              </a:buClr>
              <a:buSzPct val="100000"/>
              <a:buFont typeface="Arial"/>
              <a:buChar char="●"/>
            </a:pPr>
            <a:r>
              <a:rPr lang="en" dirty="0"/>
              <a:t>Processing Element (PE)</a:t>
            </a:r>
          </a:p>
          <a:p>
            <a:pPr marL="457200" lvl="0" indent="-298450" rtl="0">
              <a:lnSpc>
                <a:spcPct val="100000"/>
              </a:lnSpc>
              <a:spcBef>
                <a:spcPts val="0"/>
              </a:spcBef>
              <a:buClr>
                <a:srgbClr val="000000"/>
              </a:buClr>
              <a:buSzPct val="100000"/>
              <a:buFont typeface="Arial"/>
              <a:buChar char="●"/>
            </a:pPr>
            <a:r>
              <a:rPr lang="en" dirty="0"/>
              <a:t>Stream Processor (SP)</a:t>
            </a:r>
          </a:p>
          <a:p>
            <a:pPr marL="457200" lvl="0" indent="-298450" rtl="0">
              <a:lnSpc>
                <a:spcPct val="100000"/>
              </a:lnSpc>
              <a:spcBef>
                <a:spcPts val="0"/>
              </a:spcBef>
              <a:buClr>
                <a:srgbClr val="000000"/>
              </a:buClr>
              <a:buSzPct val="100000"/>
              <a:buFont typeface="Arial"/>
              <a:buChar char="●"/>
            </a:pPr>
            <a:r>
              <a:rPr lang="en" dirty="0"/>
              <a:t>Core</a:t>
            </a:r>
          </a:p>
        </p:txBody>
      </p:sp>
    </p:spTree>
    <p:extLst>
      <p:ext uri="{BB962C8B-B14F-4D97-AF65-F5344CB8AC3E}">
        <p14:creationId xmlns:p14="http://schemas.microsoft.com/office/powerpoint/2010/main" val="21455095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Shape 8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6" name="Shape 8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sz="1100" dirty="0"/>
              <a:t>Reference</a:t>
            </a:r>
            <a:r>
              <a:rPr lang="en-US" sz="1100" baseline="0" dirty="0"/>
              <a:t> on global memory alignment:</a:t>
            </a:r>
          </a:p>
          <a:p>
            <a:pPr>
              <a:spcBef>
                <a:spcPts val="0"/>
              </a:spcBef>
              <a:buNone/>
            </a:pPr>
            <a:r>
              <a:rPr lang="en-US" sz="1100" dirty="0"/>
              <a:t>https://</a:t>
            </a:r>
            <a:r>
              <a:rPr lang="en-US" sz="1100" dirty="0" err="1"/>
              <a:t>docs.nvidia.com</a:t>
            </a:r>
            <a:r>
              <a:rPr lang="en-US" sz="1100" dirty="0"/>
              <a:t>/</a:t>
            </a:r>
            <a:r>
              <a:rPr lang="en-US" sz="1100" dirty="0" err="1"/>
              <a:t>cuda</a:t>
            </a:r>
            <a:r>
              <a:rPr lang="en-US" sz="1100" dirty="0"/>
              <a:t>/</a:t>
            </a:r>
            <a:r>
              <a:rPr lang="en-US" sz="1100" dirty="0" err="1"/>
              <a:t>cuda</a:t>
            </a:r>
            <a:r>
              <a:rPr lang="en-US" sz="1100" dirty="0"/>
              <a:t>-c-programming-guide/</a:t>
            </a:r>
          </a:p>
          <a:p>
            <a:pPr>
              <a:spcBef>
                <a:spcPts val="0"/>
              </a:spcBef>
              <a:buNone/>
            </a:pPr>
            <a:endParaRPr lang="en-US" sz="1100" dirty="0"/>
          </a:p>
          <a:p>
            <a:pPr>
              <a:spcBef>
                <a:spcPts val="0"/>
              </a:spcBef>
              <a:buNone/>
            </a:pPr>
            <a:endParaRPr lang="en-US" sz="1100" dirty="0"/>
          </a:p>
          <a:p>
            <a:pPr>
              <a:spcBef>
                <a:spcPts val="0"/>
              </a:spcBef>
              <a:buNone/>
            </a:pPr>
            <a:endParaRPr sz="1100" dirty="0"/>
          </a:p>
        </p:txBody>
      </p:sp>
    </p:spTree>
    <p:extLst>
      <p:ext uri="{BB962C8B-B14F-4D97-AF65-F5344CB8AC3E}">
        <p14:creationId xmlns:p14="http://schemas.microsoft.com/office/powerpoint/2010/main" val="18843193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16" name="Shape 6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What is some elements (threads) within a vector (warp) diverge at branch?</a:t>
            </a:r>
          </a:p>
        </p:txBody>
      </p:sp>
    </p:spTree>
    <p:extLst>
      <p:ext uri="{BB962C8B-B14F-4D97-AF65-F5344CB8AC3E}">
        <p14:creationId xmlns:p14="http://schemas.microsoft.com/office/powerpoint/2010/main" val="35089865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23" name="Shape 6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783812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30" name="Shape 6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Copy and paste the data path and we have a naive SIMD processor. How should we handle branch?</a:t>
            </a:r>
          </a:p>
          <a:p>
            <a:pPr rtl="0">
              <a:spcBef>
                <a:spcPts val="0"/>
              </a:spcBef>
              <a:buNone/>
            </a:pPr>
            <a:endParaRPr/>
          </a:p>
          <a:p>
            <a:pPr lvl="0">
              <a:spcBef>
                <a:spcPts val="0"/>
              </a:spcBef>
              <a:buNone/>
            </a:pPr>
            <a:r>
              <a:rPr lang="en"/>
              <a:t>Most SIMD execute both paths of a branch, masking out the part of the vectors accordingly.</a:t>
            </a:r>
          </a:p>
        </p:txBody>
      </p:sp>
    </p:spTree>
    <p:extLst>
      <p:ext uri="{BB962C8B-B14F-4D97-AF65-F5344CB8AC3E}">
        <p14:creationId xmlns:p14="http://schemas.microsoft.com/office/powerpoint/2010/main" val="10555707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39" name="Shape 6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GPU handles branches more dynamically. Let’s play with an example.</a:t>
            </a:r>
          </a:p>
          <a:p>
            <a:pPr rtl="0">
              <a:spcBef>
                <a:spcPts val="0"/>
              </a:spcBef>
              <a:buNone/>
            </a:pPr>
            <a:endParaRPr/>
          </a:p>
          <a:p>
            <a:pPr lvl="0" rtl="0">
              <a:spcBef>
                <a:spcPts val="0"/>
              </a:spcBef>
              <a:buNone/>
            </a:pPr>
            <a:r>
              <a:rPr lang="en"/>
              <a:t>At the branch (PC: 0x0012), the “else” path (label10) </a:t>
            </a:r>
            <a:r>
              <a:rPr lang="en">
                <a:solidFill>
                  <a:schemeClr val="dk1"/>
                </a:solidFill>
              </a:rPr>
              <a:t>is pushed into a branch stack. The program first executes the “if” path, and then jump to the merge point (label11). At the merge point, the branch stack pops out the “else” path (label10).</a:t>
            </a:r>
          </a:p>
        </p:txBody>
      </p:sp>
    </p:spTree>
    <p:extLst>
      <p:ext uri="{BB962C8B-B14F-4D97-AF65-F5344CB8AC3E}">
        <p14:creationId xmlns:p14="http://schemas.microsoft.com/office/powerpoint/2010/main" val="1120892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6" name="Shape 6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If no thread takes the “else” path, there is no need to push the “else” path (label10) into the branch stack. Therefore, only the “if” path is executed.</a:t>
            </a:r>
          </a:p>
        </p:txBody>
      </p:sp>
    </p:spTree>
    <p:extLst>
      <p:ext uri="{BB962C8B-B14F-4D97-AF65-F5344CB8AC3E}">
        <p14:creationId xmlns:p14="http://schemas.microsoft.com/office/powerpoint/2010/main" val="2241937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53" name="Shape 6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If the threads within a warp indeed diverge, both paths of the branch are executed. Some PEs are idle in this case, because the data lanes cannot be rounded to arbitrary PEs dynamically.</a:t>
            </a:r>
          </a:p>
        </p:txBody>
      </p:sp>
    </p:spTree>
    <p:extLst>
      <p:ext uri="{BB962C8B-B14F-4D97-AF65-F5344CB8AC3E}">
        <p14:creationId xmlns:p14="http://schemas.microsoft.com/office/powerpoint/2010/main" val="27268333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70" name="Shape 6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 more advanced technique is dynamic branch formation. If warp 0 and warp 1 both diverge at a branch, there are chances that threads can be re-organized into warps such that they can keep the PEs busy.</a:t>
            </a:r>
          </a:p>
        </p:txBody>
      </p:sp>
    </p:spTree>
    <p:extLst>
      <p:ext uri="{BB962C8B-B14F-4D97-AF65-F5344CB8AC3E}">
        <p14:creationId xmlns:p14="http://schemas.microsoft.com/office/powerpoint/2010/main" val="29570785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1" name="Shape 6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Roofline model is a first-order model for bottleneck analysis:</a:t>
            </a:r>
          </a:p>
          <a:p>
            <a:pPr rtl="0">
              <a:spcBef>
                <a:spcPts val="0"/>
              </a:spcBef>
              <a:buNone/>
            </a:pPr>
            <a:r>
              <a:rPr lang="en" u="sng" dirty="0">
                <a:solidFill>
                  <a:schemeClr val="hlink"/>
                </a:solidFill>
                <a:hlinkClick r:id="rId3"/>
              </a:rPr>
              <a:t>http://dx.doi.org/10.1145/1498765.1498785</a:t>
            </a:r>
          </a:p>
          <a:p>
            <a:pPr rtl="0">
              <a:spcBef>
                <a:spcPts val="0"/>
              </a:spcBef>
              <a:buNone/>
            </a:pPr>
            <a:endParaRPr dirty="0"/>
          </a:p>
          <a:p>
            <a:pPr rtl="0">
              <a:spcBef>
                <a:spcPts val="0"/>
              </a:spcBef>
              <a:buNone/>
            </a:pPr>
            <a:r>
              <a:rPr lang="en" dirty="0"/>
              <a:t>For the architecture, it takes peak performance and memory bandwidth into account.</a:t>
            </a:r>
          </a:p>
          <a:p>
            <a:pPr rtl="0">
              <a:spcBef>
                <a:spcPts val="0"/>
              </a:spcBef>
              <a:buNone/>
            </a:pPr>
            <a:r>
              <a:rPr lang="en" dirty="0"/>
              <a:t>For the algorithm, it take operational intensity (or computation to off-chip memory ratio) into account</a:t>
            </a:r>
          </a:p>
          <a:p>
            <a:pPr rtl="0">
              <a:spcBef>
                <a:spcPts val="0"/>
              </a:spcBef>
              <a:buNone/>
            </a:pPr>
            <a:endParaRPr dirty="0"/>
          </a:p>
          <a:p>
            <a:pPr rtl="0">
              <a:spcBef>
                <a:spcPts val="0"/>
              </a:spcBef>
              <a:buNone/>
            </a:pPr>
            <a:r>
              <a:rPr lang="en" sz="1100" dirty="0">
                <a:solidFill>
                  <a:srgbClr val="000000"/>
                </a:solidFill>
                <a:latin typeface="Arial"/>
                <a:ea typeface="Arial"/>
                <a:cs typeface="Arial"/>
                <a:sym typeface="Arial"/>
              </a:rPr>
              <a:t>The figure is taken from 8800 GPU. According to the analysis, if an algorithm has a</a:t>
            </a:r>
            <a:r>
              <a:rPr lang="en" dirty="0"/>
              <a:t>n operational intensity of 8 or higher, the algorithm will hit the peak performance of the GPU, which is computation bounded.  If an algorithm has an operational intensity less than 8, the algorithm will hit the bandwidth limit, thus making it bandwidth bounded.</a:t>
            </a:r>
          </a:p>
        </p:txBody>
      </p:sp>
    </p:spTree>
    <p:extLst>
      <p:ext uri="{BB962C8B-B14F-4D97-AF65-F5344CB8AC3E}">
        <p14:creationId xmlns:p14="http://schemas.microsoft.com/office/powerpoint/2010/main" val="26330041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7" name="Shape 6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In reality, it is difficult to reach the theoretical peak computational performance and the peak bandwidth. For example, if the off-chip memory is irregular, the effective bandwidth will be lower, which requires the algorithms to have a higher operational intensity to avoid being bandwidth bounded.</a:t>
            </a:r>
          </a:p>
        </p:txBody>
      </p:sp>
    </p:spTree>
    <p:extLst>
      <p:ext uri="{BB962C8B-B14F-4D97-AF65-F5344CB8AC3E}">
        <p14:creationId xmlns:p14="http://schemas.microsoft.com/office/powerpoint/2010/main" val="3352049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The Xilinx Ultrascale architecture stacks multiple dies into a silicon interposer. The 20bn transistors is on a multi-die “2.5D” chip (</a:t>
            </a:r>
            <a:r>
              <a:rPr lang="en" u="sng" dirty="0">
                <a:solidFill>
                  <a:schemeClr val="hlink"/>
                </a:solidFill>
                <a:hlinkClick r:id="rId3"/>
              </a:rPr>
              <a:t>http://www.xilinx.com/publications/archives/xcell/Xcell86.pdf</a:t>
            </a:r>
            <a:r>
              <a:rPr lang="en" dirty="0"/>
              <a:t>)</a:t>
            </a:r>
          </a:p>
        </p:txBody>
      </p:sp>
    </p:spTree>
    <p:extLst>
      <p:ext uri="{BB962C8B-B14F-4D97-AF65-F5344CB8AC3E}">
        <p14:creationId xmlns:p14="http://schemas.microsoft.com/office/powerpoint/2010/main" val="136695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image is the Utah teapot (</a:t>
            </a:r>
            <a:r>
              <a:rPr lang="en" u="sng">
                <a:solidFill>
                  <a:schemeClr val="hlink"/>
                </a:solidFill>
                <a:hlinkClick r:id="rId3"/>
              </a:rPr>
              <a:t>http://en.wikipedia.org/wiki/Utah_teapot</a:t>
            </a:r>
            <a:r>
              <a:rPr lang="en"/>
              <a:t>).</a:t>
            </a:r>
          </a:p>
        </p:txBody>
      </p:sp>
    </p:spTree>
    <p:extLst>
      <p:ext uri="{BB962C8B-B14F-4D97-AF65-F5344CB8AC3E}">
        <p14:creationId xmlns:p14="http://schemas.microsoft.com/office/powerpoint/2010/main" val="46772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642938" y="979885"/>
            <a:ext cx="7772400" cy="857250"/>
          </a:xfrm>
        </p:spPr>
        <p:txBody>
          <a:bodyPr/>
          <a:lstStyle>
            <a:lvl1pPr algn="l">
              <a:defRPr sz="3000"/>
            </a:lvl1pPr>
          </a:lstStyle>
          <a:p>
            <a:r>
              <a:rPr lang="nl-NL"/>
              <a:t>Klik om het opmaakprofiel van de modeltitel te bewerken</a:t>
            </a:r>
          </a:p>
        </p:txBody>
      </p:sp>
      <p:sp>
        <p:nvSpPr>
          <p:cNvPr id="64515" name="Rectangle 3"/>
          <p:cNvSpPr>
            <a:spLocks noGrp="1" noChangeArrowheads="1"/>
          </p:cNvSpPr>
          <p:nvPr>
            <p:ph type="subTitle" idx="1"/>
          </p:nvPr>
        </p:nvSpPr>
        <p:spPr>
          <a:xfrm>
            <a:off x="2286000" y="2195512"/>
            <a:ext cx="6400800" cy="1314450"/>
          </a:xfrm>
        </p:spPr>
        <p:txBody>
          <a:bodyPr/>
          <a:lstStyle>
            <a:lvl1pPr marL="0" indent="0" algn="r">
              <a:buFontTx/>
              <a:buNone/>
              <a:defRPr sz="2400"/>
            </a:lvl1pPr>
          </a:lstStyle>
          <a:p>
            <a:r>
              <a:rPr lang="nl-NL"/>
              <a:t>Klik om het opmaakprofiel van de modelondertitel te bewerken</a:t>
            </a:r>
          </a:p>
        </p:txBody>
      </p:sp>
      <p:sp>
        <p:nvSpPr>
          <p:cNvPr id="4" name="Slide Number Placeholder 3"/>
          <p:cNvSpPr>
            <a:spLocks noGrp="1" noChangeArrowheads="1"/>
          </p:cNvSpPr>
          <p:nvPr>
            <p:ph type="sldNum" sz="quarter" idx="10"/>
          </p:nvPr>
        </p:nvSpPr>
        <p:spPr>
          <a:xfrm>
            <a:off x="6553200" y="4686300"/>
            <a:ext cx="1905000" cy="342900"/>
          </a:xfrm>
          <a:prstGeom prst="rect">
            <a:avLst/>
          </a:prstGeom>
        </p:spPr>
        <p:txBody>
          <a:bodyPr/>
          <a:lstStyle>
            <a:lvl1pPr>
              <a:defRPr sz="1050" i="0"/>
            </a:lvl1pPr>
          </a:lstStyle>
          <a:p>
            <a:pPr>
              <a:defRPr/>
            </a:pPr>
            <a:fld id="{6328305D-513A-4C3E-994D-AE338B5C7E7B}" type="slidenum">
              <a:rPr lang="en-US"/>
              <a:pPr>
                <a:defRPr/>
              </a:pPr>
              <a:t>‹#›</a:t>
            </a:fld>
            <a:endParaRPr lang="en-US"/>
          </a:p>
        </p:txBody>
      </p:sp>
    </p:spTree>
    <p:extLst>
      <p:ext uri="{BB962C8B-B14F-4D97-AF65-F5344CB8AC3E}">
        <p14:creationId xmlns:p14="http://schemas.microsoft.com/office/powerpoint/2010/main" val="2685561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03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9400" y="804862"/>
            <a:ext cx="4216400" cy="40528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804862"/>
            <a:ext cx="4216400" cy="40528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763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824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64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266007" y="205978"/>
            <a:ext cx="8650778" cy="611440"/>
          </a:xfrm>
          <a:prstGeom prst="rect">
            <a:avLst/>
          </a:prstGeom>
          <a:noFill/>
          <a:ln>
            <a:noFill/>
          </a:ln>
        </p:spPr>
        <p:txBody>
          <a:bodyPr lIns="91425" tIns="91425" rIns="91425" bIns="91425" anchor="b" anchorCtr="0"/>
          <a:lstStyle>
            <a:lvl1pPr algn="l" rtl="0">
              <a:spcBef>
                <a:spcPts val="0"/>
              </a:spcBef>
              <a:buSzPct val="100000"/>
              <a:buFont typeface="Arial"/>
              <a:buNone/>
              <a:defRPr sz="3200" b="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266007" y="886691"/>
            <a:ext cx="8650778" cy="4039159"/>
          </a:xfrm>
          <a:prstGeom prst="rect">
            <a:avLst/>
          </a:prstGeom>
          <a:noFill/>
          <a:ln>
            <a:noFill/>
          </a:ln>
        </p:spPr>
        <p:txBody>
          <a:bodyPr lIns="91425" tIns="91425" rIns="91425" bIns="91425" anchor="t" anchorCtr="0"/>
          <a:lstStyle>
            <a:lvl1pPr marL="457200" indent="-457200" rtl="0">
              <a:spcBef>
                <a:spcPts val="0"/>
              </a:spcBef>
              <a:buFont typeface="Arial" panose="020B0604020202020204" pitchFamily="34" charset="0"/>
              <a:buChar char="•"/>
              <a:defRPr sz="2000">
                <a:latin typeface="Times New Roman" panose="02020603050405020304" pitchFamily="18" charset="0"/>
                <a:cs typeface="Times New Roman" panose="02020603050405020304" pitchFamily="18" charset="0"/>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 name="Footer Placeholder 1"/>
          <p:cNvSpPr>
            <a:spLocks noGrp="1"/>
          </p:cNvSpPr>
          <p:nvPr>
            <p:ph type="ftr" sz="quarter" idx="10"/>
          </p:nvPr>
        </p:nvSpPr>
        <p:spPr>
          <a:xfrm>
            <a:off x="3581400" y="4925850"/>
            <a:ext cx="2895600" cy="187038"/>
          </a:xfrm>
        </p:spPr>
        <p:txBody>
          <a:bodyPr/>
          <a:lstStyle>
            <a:lvl1pPr>
              <a:defRPr sz="1000" i="1"/>
            </a:lvl1pPr>
          </a:lstStyle>
          <a:p>
            <a:r>
              <a:rPr lang="en-US"/>
              <a:t>IA 5LIL0</a:t>
            </a:r>
          </a:p>
        </p:txBody>
      </p:sp>
    </p:spTree>
    <p:extLst>
      <p:ext uri="{BB962C8B-B14F-4D97-AF65-F5344CB8AC3E}">
        <p14:creationId xmlns:p14="http://schemas.microsoft.com/office/powerpoint/2010/main" val="1495327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0342" y="205978"/>
            <a:ext cx="8376458" cy="492291"/>
          </a:xfrm>
          <a:prstGeom prst="rect">
            <a:avLst/>
          </a:prstGeom>
        </p:spPr>
        <p:txBody>
          <a:bodyPr/>
          <a:lstStyle>
            <a:lvl1pPr>
              <a:defRPr sz="3200" b="0">
                <a:solidFill>
                  <a:srgbClr val="0000FF"/>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a:xfrm>
            <a:off x="310342" y="775856"/>
            <a:ext cx="8376458" cy="4161666"/>
          </a:xfrm>
        </p:spPr>
        <p:txBody>
          <a:bodyPr/>
          <a:lstStyle>
            <a:lvl1pPr marL="457200" indent="-457200">
              <a:buFont typeface="Arial" panose="020B0604020202020204" pitchFamily="34" charset="0"/>
              <a:buChar char="•"/>
              <a:defRPr>
                <a:latin typeface="Times New Roman" panose="02020603050405020304" pitchFamily="18" charset="0"/>
                <a:cs typeface="Times New Roman" panose="02020603050405020304" pitchFamily="18" charset="0"/>
              </a:defRPr>
            </a:lvl1pPr>
            <a:lvl2pPr marL="342900" indent="-342900">
              <a:buFont typeface="Arial" panose="020B0604020202020204" pitchFamily="34" charset="0"/>
              <a:buChar char="•"/>
              <a:defRPr/>
            </a:lvl2pPr>
            <a:lvl3pPr marL="342900" indent="-342900">
              <a:buFont typeface="Arial" panose="020B0604020202020204" pitchFamily="34" charset="0"/>
              <a:buChar char="•"/>
              <a:defRPr>
                <a:latin typeface="Times New Roman" panose="02020603050405020304" pitchFamily="18" charset="0"/>
                <a:cs typeface="Times New Roman" panose="02020603050405020304" pitchFamily="18" charset="0"/>
              </a:defRPr>
            </a:lvl3pPr>
            <a:lvl4pPr marL="285750" indent="-285750">
              <a:buFont typeface="Arial" panose="020B0604020202020204" pitchFamily="34" charset="0"/>
              <a:buChar char="•"/>
              <a:defRPr/>
            </a:lvl4pPr>
            <a:lvl5pPr marL="285750" indent="-285750">
              <a:buFont typeface="Arial" panose="020B0604020202020204" pitchFamily="34" charset="0"/>
              <a:buChar char="•"/>
              <a:defRPr/>
            </a:lvl5pPr>
          </a:lstStyle>
          <a:p>
            <a:pPr lvl="0"/>
            <a:r>
              <a:rPr lang="en-US"/>
              <a:t>Click to edit Master text styles</a:t>
            </a:r>
          </a:p>
          <a:p>
            <a:pPr lvl="2"/>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460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92101" y="171451"/>
            <a:ext cx="8547100" cy="5464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Klik om het opmaakprofiel van de modeltitel te bewerken</a:t>
            </a:r>
          </a:p>
        </p:txBody>
      </p:sp>
      <p:sp>
        <p:nvSpPr>
          <p:cNvPr id="3075" name="Rectangle 3"/>
          <p:cNvSpPr>
            <a:spLocks noGrp="1" noChangeArrowheads="1"/>
          </p:cNvSpPr>
          <p:nvPr>
            <p:ph type="body" idx="1"/>
          </p:nvPr>
        </p:nvSpPr>
        <p:spPr bwMode="auto">
          <a:xfrm>
            <a:off x="279401" y="804862"/>
            <a:ext cx="8585200" cy="4052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7" name="TextBox 6"/>
          <p:cNvSpPr txBox="1"/>
          <p:nvPr userDrawn="1"/>
        </p:nvSpPr>
        <p:spPr>
          <a:xfrm>
            <a:off x="7218295" y="4970376"/>
            <a:ext cx="1925706" cy="196208"/>
          </a:xfrm>
          <a:prstGeom prst="rect">
            <a:avLst/>
          </a:prstGeom>
          <a:noFill/>
        </p:spPr>
        <p:txBody>
          <a:bodyPr wrap="square" rtlCol="0">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675" b="0" i="1" u="none" strike="noStrike" kern="1200" cap="none" spc="0" normalizeH="0" baseline="0" noProof="0">
                <a:ln>
                  <a:noFill/>
                </a:ln>
                <a:solidFill>
                  <a:srgbClr val="000000"/>
                </a:solidFill>
                <a:effectLst/>
                <a:uLnTx/>
                <a:uFillTx/>
                <a:latin typeface="Arial" charset="0"/>
                <a:ea typeface="+mn-ea"/>
                <a:cs typeface="+mn-cs"/>
              </a:rPr>
              <a:t>Intellitent Architectures 5LIL0   </a:t>
            </a:r>
            <a:r>
              <a:rPr kumimoji="0" lang="en-US" sz="675" b="0" i="1" u="none" strike="noStrike" kern="1200" cap="none" spc="0" normalizeH="0" baseline="0" noProof="0" dirty="0">
                <a:ln>
                  <a:noFill/>
                </a:ln>
                <a:solidFill>
                  <a:srgbClr val="000000"/>
                </a:solidFill>
                <a:effectLst/>
                <a:uLnTx/>
                <a:uFillTx/>
                <a:latin typeface="Arial" charset="0"/>
                <a:ea typeface="+mn-ea"/>
                <a:cs typeface="+mn-cs"/>
              </a:rPr>
              <a:t>pg </a:t>
            </a:r>
            <a:fld id="{08FFB19C-4C3F-4E48-9052-3F8614C204F7}" type="slidenum">
              <a:rPr kumimoji="0" lang="en-US" sz="675"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685800" rtl="0" eaLnBrk="0" fontAlgn="base" latinLnBrk="0" hangingPunct="0">
                <a:lnSpc>
                  <a:spcPct val="100000"/>
                </a:lnSpc>
                <a:spcBef>
                  <a:spcPct val="0"/>
                </a:spcBef>
                <a:spcAft>
                  <a:spcPct val="0"/>
                </a:spcAft>
                <a:buClrTx/>
                <a:buSzTx/>
                <a:buFontTx/>
                <a:buNone/>
                <a:tabLst/>
                <a:defRPr/>
              </a:pPr>
              <a:t>‹#›</a:t>
            </a:fld>
            <a:endParaRPr kumimoji="0" lang="en-US" sz="675" b="0" i="1"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5774887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 id="2147483655" r:id="rId7"/>
  </p:sldLayoutIdLst>
  <p:hf hdr="0" ftr="0" dt="0"/>
  <p:txStyles>
    <p:titleStyle>
      <a:lvl1pPr algn="l" rtl="0" eaLnBrk="0" fontAlgn="base" hangingPunct="0">
        <a:lnSpc>
          <a:spcPct val="80000"/>
        </a:lnSpc>
        <a:spcBef>
          <a:spcPct val="0"/>
        </a:spcBef>
        <a:spcAft>
          <a:spcPct val="0"/>
        </a:spcAft>
        <a:defRPr sz="3000">
          <a:solidFill>
            <a:schemeClr val="accent2"/>
          </a:solidFill>
          <a:latin typeface="Times New Roman" panose="02020603050405020304" pitchFamily="18" charset="0"/>
          <a:ea typeface="+mj-ea"/>
          <a:cs typeface="Times New Roman" panose="02020603050405020304" pitchFamily="18" charset="0"/>
        </a:defRPr>
      </a:lvl1pPr>
      <a:lvl2pPr algn="ctr" rtl="0" eaLnBrk="0" fontAlgn="base" hangingPunct="0">
        <a:lnSpc>
          <a:spcPct val="80000"/>
        </a:lnSpc>
        <a:spcBef>
          <a:spcPct val="0"/>
        </a:spcBef>
        <a:spcAft>
          <a:spcPct val="0"/>
        </a:spcAft>
        <a:defRPr sz="2550">
          <a:solidFill>
            <a:schemeClr val="tx1"/>
          </a:solidFill>
          <a:latin typeface="Comic Sans MS" pitchFamily="66" charset="0"/>
        </a:defRPr>
      </a:lvl2pPr>
      <a:lvl3pPr algn="ctr" rtl="0" eaLnBrk="0" fontAlgn="base" hangingPunct="0">
        <a:lnSpc>
          <a:spcPct val="80000"/>
        </a:lnSpc>
        <a:spcBef>
          <a:spcPct val="0"/>
        </a:spcBef>
        <a:spcAft>
          <a:spcPct val="0"/>
        </a:spcAft>
        <a:defRPr sz="2550">
          <a:solidFill>
            <a:schemeClr val="tx1"/>
          </a:solidFill>
          <a:latin typeface="Comic Sans MS" pitchFamily="66" charset="0"/>
        </a:defRPr>
      </a:lvl3pPr>
      <a:lvl4pPr algn="ctr" rtl="0" eaLnBrk="0" fontAlgn="base" hangingPunct="0">
        <a:lnSpc>
          <a:spcPct val="80000"/>
        </a:lnSpc>
        <a:spcBef>
          <a:spcPct val="0"/>
        </a:spcBef>
        <a:spcAft>
          <a:spcPct val="0"/>
        </a:spcAft>
        <a:defRPr sz="2550">
          <a:solidFill>
            <a:schemeClr val="tx1"/>
          </a:solidFill>
          <a:latin typeface="Comic Sans MS" pitchFamily="66" charset="0"/>
        </a:defRPr>
      </a:lvl4pPr>
      <a:lvl5pPr algn="ctr" rtl="0" eaLnBrk="0" fontAlgn="base" hangingPunct="0">
        <a:lnSpc>
          <a:spcPct val="80000"/>
        </a:lnSpc>
        <a:spcBef>
          <a:spcPct val="0"/>
        </a:spcBef>
        <a:spcAft>
          <a:spcPct val="0"/>
        </a:spcAft>
        <a:defRPr sz="2550">
          <a:solidFill>
            <a:schemeClr val="tx1"/>
          </a:solidFill>
          <a:latin typeface="Comic Sans MS" pitchFamily="66" charset="0"/>
        </a:defRPr>
      </a:lvl5pPr>
      <a:lvl6pPr marL="342900" algn="ctr" rtl="0" eaLnBrk="0" fontAlgn="base" hangingPunct="0">
        <a:lnSpc>
          <a:spcPct val="80000"/>
        </a:lnSpc>
        <a:spcBef>
          <a:spcPct val="0"/>
        </a:spcBef>
        <a:spcAft>
          <a:spcPct val="0"/>
        </a:spcAft>
        <a:defRPr sz="2550">
          <a:solidFill>
            <a:schemeClr val="tx1"/>
          </a:solidFill>
          <a:latin typeface="Comic Sans MS" pitchFamily="66" charset="0"/>
        </a:defRPr>
      </a:lvl6pPr>
      <a:lvl7pPr marL="685800" algn="ctr" rtl="0" eaLnBrk="0" fontAlgn="base" hangingPunct="0">
        <a:lnSpc>
          <a:spcPct val="80000"/>
        </a:lnSpc>
        <a:spcBef>
          <a:spcPct val="0"/>
        </a:spcBef>
        <a:spcAft>
          <a:spcPct val="0"/>
        </a:spcAft>
        <a:defRPr sz="2550">
          <a:solidFill>
            <a:schemeClr val="tx1"/>
          </a:solidFill>
          <a:latin typeface="Comic Sans MS" pitchFamily="66" charset="0"/>
        </a:defRPr>
      </a:lvl7pPr>
      <a:lvl8pPr marL="1028700" algn="ctr" rtl="0" eaLnBrk="0" fontAlgn="base" hangingPunct="0">
        <a:lnSpc>
          <a:spcPct val="80000"/>
        </a:lnSpc>
        <a:spcBef>
          <a:spcPct val="0"/>
        </a:spcBef>
        <a:spcAft>
          <a:spcPct val="0"/>
        </a:spcAft>
        <a:defRPr sz="2550">
          <a:solidFill>
            <a:schemeClr val="tx1"/>
          </a:solidFill>
          <a:latin typeface="Comic Sans MS" pitchFamily="66" charset="0"/>
        </a:defRPr>
      </a:lvl8pPr>
      <a:lvl9pPr marL="1371600" algn="ctr" rtl="0" eaLnBrk="0" fontAlgn="base" hangingPunct="0">
        <a:lnSpc>
          <a:spcPct val="80000"/>
        </a:lnSpc>
        <a:spcBef>
          <a:spcPct val="0"/>
        </a:spcBef>
        <a:spcAft>
          <a:spcPct val="0"/>
        </a:spcAft>
        <a:defRPr sz="2550">
          <a:solidFill>
            <a:schemeClr val="tx1"/>
          </a:solidFill>
          <a:latin typeface="Comic Sans MS" pitchFamily="66" charset="0"/>
        </a:defRPr>
      </a:lvl9pPr>
    </p:titleStyle>
    <p:bodyStyle>
      <a:lvl1pPr marL="142875" indent="-142875" algn="l" rtl="0" eaLnBrk="0" fontAlgn="base" hangingPunct="0">
        <a:lnSpc>
          <a:spcPct val="90000"/>
        </a:lnSpc>
        <a:spcBef>
          <a:spcPct val="20000"/>
        </a:spcBef>
        <a:spcAft>
          <a:spcPct val="0"/>
        </a:spcAft>
        <a:buChar char="•"/>
        <a:defRPr sz="1800">
          <a:solidFill>
            <a:schemeClr val="tx1"/>
          </a:solidFill>
          <a:latin typeface="Times New Roman" panose="02020603050405020304" pitchFamily="18" charset="0"/>
          <a:ea typeface="+mn-ea"/>
          <a:cs typeface="Times New Roman" panose="02020603050405020304" pitchFamily="18" charset="0"/>
        </a:defRPr>
      </a:lvl1pPr>
      <a:lvl2pPr marL="504825" indent="-142875" algn="l" rtl="0" eaLnBrk="0" fontAlgn="base" hangingPunct="0">
        <a:lnSpc>
          <a:spcPct val="90000"/>
        </a:lnSpc>
        <a:spcBef>
          <a:spcPct val="20000"/>
        </a:spcBef>
        <a:spcAft>
          <a:spcPct val="0"/>
        </a:spcAft>
        <a:buChar char="–"/>
        <a:defRPr sz="1650">
          <a:solidFill>
            <a:schemeClr val="tx1"/>
          </a:solidFill>
          <a:latin typeface="Times New Roman" panose="02020603050405020304" pitchFamily="18" charset="0"/>
          <a:cs typeface="Times New Roman" panose="02020603050405020304" pitchFamily="18" charset="0"/>
        </a:defRPr>
      </a:lvl2pPr>
      <a:lvl3pPr marL="876300" indent="-157163" algn="l" rtl="0" eaLnBrk="0" fontAlgn="base" hangingPunct="0">
        <a:lnSpc>
          <a:spcPct val="90000"/>
        </a:lnSpc>
        <a:spcBef>
          <a:spcPct val="0"/>
        </a:spcBef>
        <a:spcAft>
          <a:spcPct val="0"/>
        </a:spcAft>
        <a:buChar char="•"/>
        <a:defRPr sz="1500">
          <a:solidFill>
            <a:schemeClr val="tx1"/>
          </a:solidFill>
          <a:latin typeface="Times New Roman" panose="02020603050405020304" pitchFamily="18" charset="0"/>
          <a:cs typeface="Times New Roman" panose="02020603050405020304" pitchFamily="18" charset="0"/>
        </a:defRPr>
      </a:lvl3pPr>
      <a:lvl4pPr marL="1190625" indent="-171450" algn="l" rtl="0" eaLnBrk="0" fontAlgn="base" hangingPunct="0">
        <a:lnSpc>
          <a:spcPct val="90000"/>
        </a:lnSpc>
        <a:spcBef>
          <a:spcPct val="0"/>
        </a:spcBef>
        <a:spcAft>
          <a:spcPct val="0"/>
        </a:spcAft>
        <a:buChar char="–"/>
        <a:defRPr sz="1500">
          <a:solidFill>
            <a:schemeClr val="tx1"/>
          </a:solidFill>
          <a:latin typeface="Times New Roman" panose="02020603050405020304" pitchFamily="18" charset="0"/>
          <a:cs typeface="Times New Roman" panose="02020603050405020304" pitchFamily="18" charset="0"/>
        </a:defRPr>
      </a:lvl4pPr>
      <a:lvl5pPr marL="1521619" indent="-188119" algn="l" rtl="0" eaLnBrk="0" fontAlgn="base" hangingPunct="0">
        <a:lnSpc>
          <a:spcPct val="90000"/>
        </a:lnSpc>
        <a:spcBef>
          <a:spcPct val="0"/>
        </a:spcBef>
        <a:spcAft>
          <a:spcPct val="0"/>
        </a:spcAft>
        <a:buChar char="»"/>
        <a:defRPr sz="1500">
          <a:solidFill>
            <a:schemeClr val="tx1"/>
          </a:solidFill>
          <a:latin typeface="Times New Roman" panose="02020603050405020304" pitchFamily="18" charset="0"/>
          <a:cs typeface="Times New Roman" panose="02020603050405020304" pitchFamily="18" charset="0"/>
        </a:defRPr>
      </a:lvl5pPr>
      <a:lvl6pPr marL="1864519" indent="-188119" algn="l" rtl="0" eaLnBrk="0" fontAlgn="base" hangingPunct="0">
        <a:lnSpc>
          <a:spcPct val="90000"/>
        </a:lnSpc>
        <a:spcBef>
          <a:spcPct val="0"/>
        </a:spcBef>
        <a:spcAft>
          <a:spcPct val="0"/>
        </a:spcAft>
        <a:buChar char="»"/>
        <a:defRPr sz="1500">
          <a:solidFill>
            <a:schemeClr val="tx1"/>
          </a:solidFill>
          <a:latin typeface="+mn-lt"/>
        </a:defRPr>
      </a:lvl6pPr>
      <a:lvl7pPr marL="2207419" indent="-188119" algn="l" rtl="0" eaLnBrk="0" fontAlgn="base" hangingPunct="0">
        <a:lnSpc>
          <a:spcPct val="90000"/>
        </a:lnSpc>
        <a:spcBef>
          <a:spcPct val="0"/>
        </a:spcBef>
        <a:spcAft>
          <a:spcPct val="0"/>
        </a:spcAft>
        <a:buChar char="»"/>
        <a:defRPr sz="1500">
          <a:solidFill>
            <a:schemeClr val="tx1"/>
          </a:solidFill>
          <a:latin typeface="+mn-lt"/>
        </a:defRPr>
      </a:lvl7pPr>
      <a:lvl8pPr marL="2550319" indent="-188119" algn="l" rtl="0" eaLnBrk="0" fontAlgn="base" hangingPunct="0">
        <a:lnSpc>
          <a:spcPct val="90000"/>
        </a:lnSpc>
        <a:spcBef>
          <a:spcPct val="0"/>
        </a:spcBef>
        <a:spcAft>
          <a:spcPct val="0"/>
        </a:spcAft>
        <a:buChar char="»"/>
        <a:defRPr sz="1500">
          <a:solidFill>
            <a:schemeClr val="tx1"/>
          </a:solidFill>
          <a:latin typeface="+mn-lt"/>
        </a:defRPr>
      </a:lvl8pPr>
      <a:lvl9pPr marL="2893219" indent="-188119" algn="l" rtl="0" eaLnBrk="0" fontAlgn="base" hangingPunct="0">
        <a:lnSpc>
          <a:spcPct val="90000"/>
        </a:lnSpc>
        <a:spcBef>
          <a:spcPct val="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hyperlink" Target="http://dx.doi.org/10.1109/MC.2007.5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hyperlink" Target="http://www.nvidia.com/content/PDF/fermi_white_papers/NVIDIA_Fermi_Compute_Architecture_Whitepaper.pdf" TargetMode="External"/><Relationship Id="rId4" Type="http://schemas.openxmlformats.org/officeDocument/2006/relationships/image" Target="../media/image13.jp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hyperlink" Target="http://www.nvidia.com/object/nvidia-kepler.html" TargetMode="Externa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hyperlink" Target="http://international.download.nvidia.com/geforce-com/international/pdfs/GeForce_GTX_980_Whitepaper_FINAL.PDF" TargetMode="External"/><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hyperlink" Target="http://international.download.nvidia.com/geforce-com/international/pdfs/GeForce_GTX_980_Whitepaper_FINAL.PDF" TargetMode="Externa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hyperlink" Target="http://international.download.nvidia.com/geforce-com/international/pdfs/GeForce_GTX_980_Whitepaper_FINAL.PDF" TargetMode="Externa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hyperlink" Target="http://international.download.nvidia.com/geforce-com/international/pdfs/GeForce_GTX_980_Whitepaper_FINAL.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hyperlink" Target="http://international.download.nvidia.com/geforce-com/international/pdfs/GeForce_GTX_980_Whitepaper_FINAL.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69.xml.rels><?xml version="1.0" encoding="UTF-8" standalone="yes"?>
<Relationships xmlns="http://schemas.openxmlformats.org/package/2006/relationships"><Relationship Id="rId3" Type="http://schemas.openxmlformats.org/officeDocument/2006/relationships/hyperlink" Target="https://www.anandtech.com/show/12673/titan-v-deep-learning-deep-dive/3" TargetMode="External"/><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3" Type="http://schemas.openxmlformats.org/officeDocument/2006/relationships/hyperlink" Target="https://developer.nvidia.com/blog/nvidia-ampere-architecture-in-depth/" TargetMode="External"/><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hyperlink" Target="https://docs.nvidia.com/cuda/cuda-c-programming-guide/"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hyperlink" Target="http://www.nvidia.com/content/PDF/fermi_white_papers/NVIDIA_Fermi_Compute_Architecture_Whitepaper.pdf"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wiki.github.com/laanwj/decuda" TargetMode="External"/><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hyperlink" Target="http://dx.doi.org/10.1145/1543753.1543756" TargetMode="External"/><Relationship Id="rId4" Type="http://schemas.openxmlformats.org/officeDocument/2006/relationships/image" Target="../media/image90.png"/></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Transistor_count"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docs.nvidia.com/cuda/cuda-c-best-practices-guide/index.html" TargetMode="External"/><Relationship Id="rId2" Type="http://schemas.openxmlformats.org/officeDocument/2006/relationships/hyperlink" Target="https://docs.nvidia.com/cuda/cuda-c-programming-guide/index.html"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developer.nvidia.com/blog/even-easier-introduction-cuda/"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4.emf"/><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ove"/>
          <p:cNvPicPr>
            <a:picLocks noChangeAspect="1" noChangeArrowheads="1"/>
          </p:cNvPicPr>
          <p:nvPr/>
        </p:nvPicPr>
        <p:blipFill>
          <a:blip r:embed="rId3" cstate="print">
            <a:lum bright="70000" contrast="-60000"/>
          </a:blip>
          <a:srcRect/>
          <a:stretch>
            <a:fillRect/>
          </a:stretch>
        </p:blipFill>
        <p:spPr bwMode="auto">
          <a:xfrm>
            <a:off x="0" y="-26585"/>
            <a:ext cx="9144000" cy="5153025"/>
          </a:xfrm>
          <a:prstGeom prst="rect">
            <a:avLst/>
          </a:prstGeom>
          <a:noFill/>
          <a:ln w="9525">
            <a:noFill/>
            <a:miter lim="800000"/>
            <a:headEnd/>
            <a:tailEnd/>
          </a:ln>
        </p:spPr>
      </p:pic>
      <p:sp>
        <p:nvSpPr>
          <p:cNvPr id="2050" name="Rectangle 2"/>
          <p:cNvSpPr>
            <a:spLocks noGrp="1" noChangeArrowheads="1"/>
          </p:cNvSpPr>
          <p:nvPr>
            <p:ph type="ctrTitle"/>
          </p:nvPr>
        </p:nvSpPr>
        <p:spPr>
          <a:xfrm>
            <a:off x="285750" y="228600"/>
            <a:ext cx="7772400" cy="2800350"/>
          </a:xfrm>
        </p:spPr>
        <p:txBody>
          <a:bodyPr/>
          <a:lstStyle/>
          <a:p>
            <a:pPr algn="l">
              <a:defRPr/>
            </a:pPr>
            <a:r>
              <a:rPr lang="en-US" sz="4400" noProof="0" dirty="0">
                <a:solidFill>
                  <a:schemeClr val="tx1"/>
                </a:solidFill>
              </a:rPr>
              <a:t>Intelligent Architectures</a:t>
            </a:r>
            <a:br>
              <a:rPr lang="en-US" b="1" noProof="0">
                <a:solidFill>
                  <a:schemeClr val="tx1"/>
                </a:solidFill>
              </a:rPr>
            </a:br>
            <a:r>
              <a:rPr lang="en-US" sz="2400">
                <a:solidFill>
                  <a:schemeClr val="tx1"/>
                </a:solidFill>
              </a:rPr>
              <a:t>5LIL0</a:t>
            </a:r>
            <a:br>
              <a:rPr lang="en-US" sz="2400">
                <a:solidFill>
                  <a:schemeClr val="tx1"/>
                </a:solidFill>
              </a:rPr>
            </a:br>
            <a:br>
              <a:rPr lang="en-US" sz="3600">
                <a:solidFill>
                  <a:schemeClr val="accent2"/>
                </a:solidFill>
              </a:rPr>
            </a:br>
            <a:r>
              <a:rPr lang="en-US" sz="3600">
                <a:effectLst>
                  <a:outerShdw blurRad="38100" dist="38100" dir="2700000" algn="tl">
                    <a:srgbClr val="C0C0C0"/>
                  </a:outerShdw>
                </a:effectLst>
              </a:rPr>
              <a:t>GPU</a:t>
            </a:r>
            <a:br>
              <a:rPr lang="en-US" sz="3600">
                <a:effectLst>
                  <a:outerShdw blurRad="38100" dist="38100" dir="2700000" algn="tl">
                    <a:srgbClr val="C0C0C0"/>
                  </a:outerShdw>
                </a:effectLst>
              </a:rPr>
            </a:br>
            <a:r>
              <a:rPr lang="en-US" sz="3600">
                <a:effectLst>
                  <a:outerShdw blurRad="38100" dist="38100" dir="2700000" algn="tl">
                    <a:srgbClr val="C0C0C0"/>
                  </a:outerShdw>
                </a:effectLst>
              </a:rPr>
              <a:t>Graphics Processing Unit</a:t>
            </a:r>
            <a:endParaRPr lang="en-US" sz="3600" dirty="0"/>
          </a:p>
        </p:txBody>
      </p:sp>
      <p:sp>
        <p:nvSpPr>
          <p:cNvPr id="2051" name="Rectangle 3"/>
          <p:cNvSpPr>
            <a:spLocks noGrp="1" noChangeArrowheads="1"/>
          </p:cNvSpPr>
          <p:nvPr>
            <p:ph type="subTitle" idx="1"/>
          </p:nvPr>
        </p:nvSpPr>
        <p:spPr>
          <a:xfrm>
            <a:off x="2800350" y="2316809"/>
            <a:ext cx="5886450" cy="1314450"/>
          </a:xfrm>
        </p:spPr>
        <p:txBody>
          <a:bodyPr/>
          <a:lstStyle/>
          <a:p>
            <a:pPr algn="r"/>
            <a:r>
              <a:rPr lang="en-US" sz="2400" b="1" noProof="0"/>
              <a:t>Henk Corporaal</a:t>
            </a:r>
          </a:p>
          <a:p>
            <a:pPr algn="r"/>
            <a:r>
              <a:rPr lang="en-US" sz="2400" b="1"/>
              <a:t>Gert-Jan van de Braak</a:t>
            </a:r>
          </a:p>
          <a:p>
            <a:pPr algn="r"/>
            <a:r>
              <a:rPr lang="en-US" b="1" noProof="0"/>
              <a:t>Zhenyu Ye</a:t>
            </a:r>
            <a:endParaRPr lang="en-US" sz="2400" b="1" noProof="0" dirty="0"/>
          </a:p>
          <a:p>
            <a:pPr algn="r"/>
            <a:r>
              <a:rPr lang="en-US" sz="2400" noProof="0" dirty="0"/>
              <a:t>www.ics.ele.tue.nl/~heco/courses/IA</a:t>
            </a:r>
          </a:p>
          <a:p>
            <a:pPr algn="r"/>
            <a:r>
              <a:rPr lang="en-US" sz="2400" noProof="0" dirty="0"/>
              <a:t>h.corporaal@tue.nl</a:t>
            </a:r>
          </a:p>
          <a:p>
            <a:pPr algn="r"/>
            <a:r>
              <a:rPr lang="en-US" sz="2400" noProof="0" dirty="0"/>
              <a:t>TUEindhoven</a:t>
            </a:r>
          </a:p>
          <a:p>
            <a:pPr algn="r"/>
            <a:r>
              <a:rPr lang="en-US" sz="2400" noProof="0"/>
              <a:t>2022</a:t>
            </a:r>
            <a:endParaRPr lang="en-US" sz="2400" noProof="0" dirty="0"/>
          </a:p>
        </p:txBody>
      </p:sp>
      <p:pic>
        <p:nvPicPr>
          <p:cNvPr id="3" name="Picture 2"/>
          <p:cNvPicPr>
            <a:picLocks noChangeAspect="1"/>
          </p:cNvPicPr>
          <p:nvPr/>
        </p:nvPicPr>
        <p:blipFill>
          <a:blip r:embed="rId4"/>
          <a:stretch>
            <a:fillRect/>
          </a:stretch>
        </p:blipFill>
        <p:spPr>
          <a:xfrm>
            <a:off x="241793" y="3332868"/>
            <a:ext cx="3274319" cy="1810633"/>
          </a:xfrm>
          <a:prstGeom prst="rect">
            <a:avLst/>
          </a:prstGeom>
        </p:spPr>
      </p:pic>
      <p:sp>
        <p:nvSpPr>
          <p:cNvPr id="9" name="AutoShape 6" descr="Image result for google tpu datasheet"/>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p:txBody>
          <a:bodyPr lIns="38100" tIns="38100" rIns="38100" bIns="38100" anchor="t" anchorCtr="0">
            <a:noAutofit/>
          </a:bodyPr>
          <a:lstStyle/>
          <a:p>
            <a:pPr lvl="0"/>
            <a:r>
              <a:rPr lang="en-US"/>
              <a:t>GPUs originally ‘only’ used for ….</a:t>
            </a:r>
            <a:endParaRPr lang="en" dirty="0"/>
          </a:p>
        </p:txBody>
      </p:sp>
      <p:pic>
        <p:nvPicPr>
          <p:cNvPr id="121" name="Shape 121"/>
          <p:cNvPicPr preferRelativeResize="0"/>
          <p:nvPr/>
        </p:nvPicPr>
        <p:blipFill>
          <a:blip r:embed="rId3">
            <a:alphaModFix/>
          </a:blip>
          <a:stretch>
            <a:fillRect/>
          </a:stretch>
        </p:blipFill>
        <p:spPr>
          <a:xfrm>
            <a:off x="548650" y="1028700"/>
            <a:ext cx="3341400" cy="1727349"/>
          </a:xfrm>
          <a:prstGeom prst="rect">
            <a:avLst/>
          </a:prstGeom>
          <a:noFill/>
          <a:ln>
            <a:noFill/>
          </a:ln>
        </p:spPr>
      </p:pic>
      <p:sp>
        <p:nvSpPr>
          <p:cNvPr id="122" name="Shape 122"/>
          <p:cNvSpPr txBox="1"/>
          <p:nvPr/>
        </p:nvSpPr>
        <p:spPr>
          <a:xfrm>
            <a:off x="4032775" y="874449"/>
            <a:ext cx="4905544" cy="1386000"/>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2666">
                <a:solidFill>
                  <a:srgbClr val="000000"/>
                </a:solidFill>
                <a:latin typeface="Times New Roman" panose="02020603050405020304" pitchFamily="18" charset="0"/>
                <a:cs typeface="Times New Roman" panose="02020603050405020304" pitchFamily="18" charset="0"/>
                <a:sym typeface="Arial"/>
              </a:rPr>
              <a:t>Render</a:t>
            </a:r>
            <a:r>
              <a:rPr lang="en" sz="2666" dirty="0">
                <a:latin typeface="Times New Roman" panose="02020603050405020304" pitchFamily="18" charset="0"/>
                <a:cs typeface="Times New Roman" panose="02020603050405020304" pitchFamily="18" charset="0"/>
              </a:rPr>
              <a:t> </a:t>
            </a:r>
            <a:r>
              <a:rPr lang="en" sz="2666">
                <a:solidFill>
                  <a:srgbClr val="000000"/>
                </a:solidFill>
                <a:latin typeface="Times New Roman" panose="02020603050405020304" pitchFamily="18" charset="0"/>
                <a:cs typeface="Times New Roman" panose="02020603050405020304" pitchFamily="18" charset="0"/>
                <a:sym typeface="Arial"/>
              </a:rPr>
              <a:t>billions </a:t>
            </a:r>
            <a:r>
              <a:rPr lang="en" sz="2666" dirty="0">
                <a:solidFill>
                  <a:srgbClr val="000000"/>
                </a:solidFill>
                <a:latin typeface="Times New Roman" panose="02020603050405020304" pitchFamily="18" charset="0"/>
                <a:cs typeface="Times New Roman" panose="02020603050405020304" pitchFamily="18" charset="0"/>
                <a:sym typeface="Arial"/>
              </a:rPr>
              <a:t>of triangles </a:t>
            </a:r>
            <a:r>
              <a:rPr lang="en" sz="2666">
                <a:solidFill>
                  <a:srgbClr val="000000"/>
                </a:solidFill>
                <a:latin typeface="Times New Roman" panose="02020603050405020304" pitchFamily="18" charset="0"/>
                <a:cs typeface="Times New Roman" panose="02020603050405020304" pitchFamily="18" charset="0"/>
                <a:sym typeface="Arial"/>
              </a:rPr>
              <a:t>per second</a:t>
            </a:r>
            <a:endParaRPr lang="en" sz="2666" dirty="0">
              <a:solidFill>
                <a:srgbClr val="000000"/>
              </a:solidFill>
              <a:latin typeface="Times New Roman" panose="02020603050405020304" pitchFamily="18" charset="0"/>
              <a:cs typeface="Times New Roman" panose="02020603050405020304" pitchFamily="18" charset="0"/>
              <a:sym typeface="Arial"/>
            </a:endParaRPr>
          </a:p>
        </p:txBody>
      </p:sp>
      <p:sp>
        <p:nvSpPr>
          <p:cNvPr id="123" name="Shape 123"/>
          <p:cNvSpPr txBox="1"/>
          <p:nvPr/>
        </p:nvSpPr>
        <p:spPr>
          <a:xfrm>
            <a:off x="43125" y="4720814"/>
            <a:ext cx="3657600" cy="342899"/>
          </a:xfrm>
          <a:prstGeom prst="rect">
            <a:avLst/>
          </a:prstGeom>
          <a:noFill/>
          <a:ln>
            <a:noFill/>
          </a:ln>
        </p:spPr>
        <p:txBody>
          <a:bodyPr lIns="91425" tIns="91425" rIns="91425" bIns="91425" anchor="t" anchorCtr="0">
            <a:noAutofit/>
          </a:bodyPr>
          <a:lstStyle/>
          <a:p>
            <a:pPr lvl="0" rtl="0">
              <a:spcBef>
                <a:spcPts val="0"/>
              </a:spcBef>
              <a:buNone/>
            </a:pPr>
            <a:r>
              <a:rPr lang="en" sz="1000"/>
              <a:t>ref: "How GPUs Work", </a:t>
            </a:r>
            <a:r>
              <a:rPr lang="en" sz="1000" u="sng">
                <a:solidFill>
                  <a:schemeClr val="hlink"/>
                </a:solidFill>
                <a:hlinkClick r:id="rId4"/>
              </a:rPr>
              <a:t>http://dx.doi.org/10.1109/MC.2007.59</a:t>
            </a:r>
          </a:p>
        </p:txBody>
      </p:sp>
      <p:pic>
        <p:nvPicPr>
          <p:cNvPr id="124" name="Shape 124"/>
          <p:cNvPicPr preferRelativeResize="0"/>
          <p:nvPr/>
        </p:nvPicPr>
        <p:blipFill>
          <a:blip r:embed="rId5">
            <a:alphaModFix/>
          </a:blip>
          <a:stretch>
            <a:fillRect/>
          </a:stretch>
        </p:blipFill>
        <p:spPr>
          <a:xfrm>
            <a:off x="4032775" y="2463415"/>
            <a:ext cx="3514444" cy="2327445"/>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5" name="Shape 120"/>
          <p:cNvSpPr txBox="1">
            <a:spLocks noGrp="1"/>
          </p:cNvSpPr>
          <p:nvPr>
            <p:ph type="title"/>
          </p:nvPr>
        </p:nvSpPr>
        <p:spPr/>
        <p:txBody>
          <a:bodyPr lIns="38100" tIns="38100" rIns="38100" bIns="38100" anchor="t" anchorCtr="0">
            <a:noAutofit/>
          </a:bodyPr>
          <a:lstStyle/>
          <a:p>
            <a:pPr lvl="0"/>
            <a:r>
              <a:rPr lang="en-US" dirty="0"/>
              <a:t>Graphics Pipeline on GPU</a:t>
            </a:r>
            <a:endParaRPr lang="en" dirty="0"/>
          </a:p>
        </p:txBody>
      </p:sp>
      <p:pic>
        <p:nvPicPr>
          <p:cNvPr id="3" name="Picture 2">
            <a:extLst>
              <a:ext uri="{FF2B5EF4-FFF2-40B4-BE49-F238E27FC236}">
                <a16:creationId xmlns:a16="http://schemas.microsoft.com/office/drawing/2014/main" id="{A04E936A-81AC-4582-B61D-1D10A3ECBA49}"/>
              </a:ext>
            </a:extLst>
          </p:cNvPr>
          <p:cNvPicPr>
            <a:picLocks noChangeAspect="1"/>
          </p:cNvPicPr>
          <p:nvPr/>
        </p:nvPicPr>
        <p:blipFill>
          <a:blip r:embed="rId3"/>
          <a:stretch>
            <a:fillRect/>
          </a:stretch>
        </p:blipFill>
        <p:spPr>
          <a:xfrm>
            <a:off x="2905125" y="772259"/>
            <a:ext cx="6201809" cy="4199790"/>
          </a:xfrm>
          <a:prstGeom prst="rect">
            <a:avLst/>
          </a:prstGeom>
        </p:spPr>
      </p:pic>
      <p:pic>
        <p:nvPicPr>
          <p:cNvPr id="6" name="Picture 5">
            <a:extLst>
              <a:ext uri="{FF2B5EF4-FFF2-40B4-BE49-F238E27FC236}">
                <a16:creationId xmlns:a16="http://schemas.microsoft.com/office/drawing/2014/main" id="{F61624C8-57FE-4A85-92BC-2F3DED06FA70}"/>
              </a:ext>
            </a:extLst>
          </p:cNvPr>
          <p:cNvPicPr>
            <a:picLocks noChangeAspect="1"/>
          </p:cNvPicPr>
          <p:nvPr/>
        </p:nvPicPr>
        <p:blipFill>
          <a:blip r:embed="rId4"/>
          <a:stretch>
            <a:fillRect/>
          </a:stretch>
        </p:blipFill>
        <p:spPr>
          <a:xfrm>
            <a:off x="311979" y="1013791"/>
            <a:ext cx="2339337" cy="3827308"/>
          </a:xfrm>
          <a:prstGeom prst="rect">
            <a:avLst/>
          </a:prstGeom>
        </p:spPr>
      </p:pic>
    </p:spTree>
    <p:extLst>
      <p:ext uri="{BB962C8B-B14F-4D97-AF65-F5344CB8AC3E}">
        <p14:creationId xmlns:p14="http://schemas.microsoft.com/office/powerpoint/2010/main" val="787183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6757-AE06-4ABD-ACFF-4C34811166F1}"/>
              </a:ext>
            </a:extLst>
          </p:cNvPr>
          <p:cNvSpPr>
            <a:spLocks noGrp="1"/>
          </p:cNvSpPr>
          <p:nvPr>
            <p:ph type="title"/>
          </p:nvPr>
        </p:nvSpPr>
        <p:spPr/>
        <p:txBody>
          <a:bodyPr/>
          <a:lstStyle/>
          <a:p>
            <a:r>
              <a:rPr lang="en-US"/>
              <a:t>CPU vs GPU: where are the transistors going?</a:t>
            </a:r>
            <a:endParaRPr lang="nl-NL"/>
          </a:p>
        </p:txBody>
      </p:sp>
      <p:pic>
        <p:nvPicPr>
          <p:cNvPr id="5" name="Picture 4">
            <a:extLst>
              <a:ext uri="{FF2B5EF4-FFF2-40B4-BE49-F238E27FC236}">
                <a16:creationId xmlns:a16="http://schemas.microsoft.com/office/drawing/2014/main" id="{6562B740-1CFD-4CB5-B029-396B89E10CDD}"/>
              </a:ext>
            </a:extLst>
          </p:cNvPr>
          <p:cNvPicPr>
            <a:picLocks noChangeAspect="1"/>
          </p:cNvPicPr>
          <p:nvPr/>
        </p:nvPicPr>
        <p:blipFill>
          <a:blip r:embed="rId2"/>
          <a:stretch>
            <a:fillRect/>
          </a:stretch>
        </p:blipFill>
        <p:spPr>
          <a:xfrm>
            <a:off x="351048" y="930618"/>
            <a:ext cx="7984697" cy="3829396"/>
          </a:xfrm>
          <a:prstGeom prst="rect">
            <a:avLst/>
          </a:prstGeom>
        </p:spPr>
      </p:pic>
    </p:spTree>
    <p:extLst>
      <p:ext uri="{BB962C8B-B14F-4D97-AF65-F5344CB8AC3E}">
        <p14:creationId xmlns:p14="http://schemas.microsoft.com/office/powerpoint/2010/main" val="3593054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p:txBody>
          <a:bodyPr lIns="91425" tIns="91425" rIns="91425" bIns="91425" anchor="b" anchorCtr="0">
            <a:noAutofit/>
          </a:bodyPr>
          <a:lstStyle/>
          <a:p>
            <a:pPr lvl="0"/>
            <a:r>
              <a:rPr lang="en"/>
              <a:t>Programming model</a:t>
            </a:r>
          </a:p>
        </p:txBody>
      </p:sp>
      <p:sp>
        <p:nvSpPr>
          <p:cNvPr id="138" name="Shape 138"/>
          <p:cNvSpPr txBox="1">
            <a:spLocks noGrp="1"/>
          </p:cNvSpPr>
          <p:nvPr>
            <p:ph idx="1"/>
          </p:nvPr>
        </p:nvSpPr>
        <p:spPr/>
        <p:txBody>
          <a:bodyPr lIns="91425" tIns="91425" rIns="91425" bIns="91425" anchor="t" anchorCtr="0">
            <a:noAutofit/>
          </a:bodyPr>
          <a:lstStyle/>
          <a:p>
            <a:pPr lvl="0"/>
            <a:r>
              <a:rPr lang="en" sz="2400"/>
              <a:t>Programming model vs Architecture</a:t>
            </a:r>
          </a:p>
          <a:p>
            <a:pPr lvl="1"/>
            <a:r>
              <a:rPr lang="en" sz="2250"/>
              <a:t>Note: no strict coupling, but some models fit better to a certain architecture</a:t>
            </a:r>
          </a:p>
        </p:txBody>
      </p:sp>
      <p:pic>
        <p:nvPicPr>
          <p:cNvPr id="3" name="Picture 2">
            <a:extLst>
              <a:ext uri="{FF2B5EF4-FFF2-40B4-BE49-F238E27FC236}">
                <a16:creationId xmlns:a16="http://schemas.microsoft.com/office/drawing/2014/main" id="{471CF599-E37B-40EE-B809-02B77E8136B2}"/>
              </a:ext>
            </a:extLst>
          </p:cNvPr>
          <p:cNvPicPr>
            <a:picLocks noChangeAspect="1"/>
          </p:cNvPicPr>
          <p:nvPr/>
        </p:nvPicPr>
        <p:blipFill>
          <a:blip r:embed="rId3"/>
          <a:stretch>
            <a:fillRect/>
          </a:stretch>
        </p:blipFill>
        <p:spPr>
          <a:xfrm>
            <a:off x="1783725" y="2322185"/>
            <a:ext cx="5557234" cy="2600544"/>
          </a:xfrm>
          <a:prstGeom prst="rect">
            <a:avLst/>
          </a:prstGeom>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p:nvPr/>
        </p:nvSpPr>
        <p:spPr>
          <a:xfrm>
            <a:off x="740561" y="2413633"/>
            <a:ext cx="1335300" cy="363899"/>
          </a:xfrm>
          <a:prstGeom prst="rect">
            <a:avLst/>
          </a:prstGeom>
          <a:solidFill>
            <a:schemeClr val="bg2">
              <a:lumMod val="40000"/>
              <a:lumOff val="60000"/>
            </a:schemeClr>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6" name="Shape 146"/>
          <p:cNvSpPr txBox="1">
            <a:spLocks noGrp="1"/>
          </p:cNvSpPr>
          <p:nvPr>
            <p:ph type="title"/>
          </p:nvPr>
        </p:nvSpPr>
        <p:spPr>
          <a:prstGeom prst="rect">
            <a:avLst/>
          </a:prstGeom>
        </p:spPr>
        <p:txBody>
          <a:bodyPr lIns="91425" tIns="91425" rIns="91425" bIns="91425" anchor="b" anchorCtr="0">
            <a:noAutofit/>
          </a:bodyPr>
          <a:lstStyle/>
          <a:p>
            <a:pPr lvl="0" rtl="0">
              <a:spcBef>
                <a:spcPts val="0"/>
              </a:spcBef>
              <a:buNone/>
            </a:pPr>
            <a:r>
              <a:rPr lang="en"/>
              <a:t>Let's Start with C and RISC</a:t>
            </a:r>
          </a:p>
        </p:txBody>
      </p:sp>
      <p:sp>
        <p:nvSpPr>
          <p:cNvPr id="145" name="Shape 145"/>
          <p:cNvSpPr txBox="1">
            <a:spLocks noGrp="1"/>
          </p:cNvSpPr>
          <p:nvPr>
            <p:ph type="body" idx="4294967295"/>
          </p:nvPr>
        </p:nvSpPr>
        <p:spPr>
          <a:xfrm>
            <a:off x="90090" y="1371020"/>
            <a:ext cx="2835275" cy="2223402"/>
          </a:xfrm>
          <a:prstGeom prst="rect">
            <a:avLst/>
          </a:prstGeom>
          <a:noFill/>
        </p:spPr>
        <p:txBody>
          <a:bodyPr lIns="91425" tIns="91425" rIns="91425" bIns="91425" anchor="t" anchorCtr="0">
            <a:noAutofit/>
          </a:bodyPr>
          <a:lstStyle/>
          <a:p>
            <a:pPr lvl="0" rtl="0">
              <a:spcBef>
                <a:spcPts val="0"/>
              </a:spcBef>
              <a:buNone/>
            </a:pPr>
            <a:r>
              <a:rPr lang="en" sz="2400" dirty="0"/>
              <a:t>int A[2][4];</a:t>
            </a:r>
          </a:p>
          <a:p>
            <a:pPr lvl="0" rtl="0">
              <a:spcBef>
                <a:spcPts val="0"/>
              </a:spcBef>
              <a:buNone/>
            </a:pPr>
            <a:r>
              <a:rPr lang="en" sz="2400" dirty="0"/>
              <a:t>for(i=0;i&lt;2;i++){</a:t>
            </a:r>
          </a:p>
          <a:p>
            <a:pPr lvl="0" rtl="0">
              <a:spcBef>
                <a:spcPts val="0"/>
              </a:spcBef>
              <a:buNone/>
            </a:pPr>
            <a:r>
              <a:rPr lang="en" sz="2400" dirty="0"/>
              <a:t>    for(j=0;j&lt;4;j++){</a:t>
            </a:r>
          </a:p>
          <a:p>
            <a:pPr lvl="0" rtl="0">
              <a:spcBef>
                <a:spcPts val="0"/>
              </a:spcBef>
              <a:buNone/>
            </a:pPr>
            <a:r>
              <a:rPr lang="en" sz="2400" dirty="0"/>
              <a:t>        A[i][j]++; </a:t>
            </a:r>
          </a:p>
          <a:p>
            <a:pPr lvl="0" rtl="0">
              <a:spcBef>
                <a:spcPts val="0"/>
              </a:spcBef>
              <a:buNone/>
            </a:pPr>
            <a:r>
              <a:rPr lang="en" sz="2400" dirty="0"/>
              <a:t>    }</a:t>
            </a:r>
          </a:p>
          <a:p>
            <a:pPr lvl="0" rtl="0">
              <a:spcBef>
                <a:spcPts val="0"/>
              </a:spcBef>
              <a:buNone/>
            </a:pPr>
            <a:r>
              <a:rPr lang="en" sz="2400" dirty="0"/>
              <a:t>} </a:t>
            </a:r>
          </a:p>
        </p:txBody>
      </p:sp>
      <p:cxnSp>
        <p:nvCxnSpPr>
          <p:cNvPr id="147" name="Shape 147"/>
          <p:cNvCxnSpPr/>
          <p:nvPr/>
        </p:nvCxnSpPr>
        <p:spPr>
          <a:xfrm rot="10800000" flipH="1">
            <a:off x="3790964" y="2182924"/>
            <a:ext cx="1268400" cy="3000"/>
          </a:xfrm>
          <a:prstGeom prst="straightConnector1">
            <a:avLst/>
          </a:prstGeom>
          <a:noFill/>
          <a:ln w="19050" cap="flat">
            <a:solidFill>
              <a:schemeClr val="dk2"/>
            </a:solidFill>
            <a:prstDash val="solid"/>
            <a:round/>
            <a:headEnd type="none" w="lg" len="lg"/>
            <a:tailEnd type="triangle" w="lg" len="lg"/>
          </a:ln>
        </p:spPr>
      </p:cxnSp>
      <p:sp>
        <p:nvSpPr>
          <p:cNvPr id="149" name="Shape 149"/>
          <p:cNvSpPr txBox="1"/>
          <p:nvPr/>
        </p:nvSpPr>
        <p:spPr>
          <a:xfrm>
            <a:off x="3723764" y="1231219"/>
            <a:ext cx="1402799" cy="847200"/>
          </a:xfrm>
          <a:prstGeom prst="rect">
            <a:avLst/>
          </a:prstGeom>
          <a:noFill/>
          <a:ln>
            <a:noFill/>
          </a:ln>
        </p:spPr>
        <p:txBody>
          <a:bodyPr lIns="91425" tIns="91425" rIns="91425" bIns="91425" anchor="t" anchorCtr="0">
            <a:noAutofit/>
          </a:bodyPr>
          <a:lstStyle/>
          <a:p>
            <a:pPr lvl="0" rtl="0">
              <a:spcBef>
                <a:spcPts val="0"/>
              </a:spcBef>
              <a:buNone/>
            </a:pPr>
            <a:r>
              <a:rPr lang="en" sz="1800"/>
              <a:t>Assembly</a:t>
            </a:r>
          </a:p>
          <a:p>
            <a:pPr lvl="0" rtl="0">
              <a:spcBef>
                <a:spcPts val="0"/>
              </a:spcBef>
              <a:buNone/>
            </a:pPr>
            <a:r>
              <a:rPr lang="en" sz="1800"/>
              <a:t>code of </a:t>
            </a:r>
          </a:p>
          <a:p>
            <a:pPr lvl="0" rtl="0">
              <a:spcBef>
                <a:spcPts val="0"/>
              </a:spcBef>
              <a:buNone/>
            </a:pPr>
            <a:r>
              <a:rPr lang="en" sz="1800"/>
              <a:t>inner-loop</a:t>
            </a:r>
          </a:p>
        </p:txBody>
      </p:sp>
      <p:sp>
        <p:nvSpPr>
          <p:cNvPr id="150" name="Shape 150"/>
          <p:cNvSpPr txBox="1"/>
          <p:nvPr/>
        </p:nvSpPr>
        <p:spPr>
          <a:xfrm>
            <a:off x="6208089" y="1371019"/>
            <a:ext cx="2356800" cy="1001999"/>
          </a:xfrm>
          <a:prstGeom prst="rect">
            <a:avLst/>
          </a:prstGeom>
          <a:noFill/>
          <a:ln>
            <a:noFill/>
          </a:ln>
        </p:spPr>
        <p:txBody>
          <a:bodyPr lIns="91425" tIns="91425" rIns="91425" bIns="91425" anchor="t" anchorCtr="0">
            <a:noAutofit/>
          </a:bodyPr>
          <a:lstStyle/>
          <a:p>
            <a:pPr lvl="0" rtl="0">
              <a:spcBef>
                <a:spcPts val="0"/>
              </a:spcBef>
              <a:buNone/>
            </a:pPr>
            <a:r>
              <a:rPr lang="en" sz="2400"/>
              <a:t>lw 	r0, 4(r1)</a:t>
            </a:r>
          </a:p>
          <a:p>
            <a:pPr lvl="0" rtl="0">
              <a:spcBef>
                <a:spcPts val="0"/>
              </a:spcBef>
              <a:buNone/>
            </a:pPr>
            <a:r>
              <a:rPr lang="en" sz="2400"/>
              <a:t>addi 	r0, r0, 1</a:t>
            </a:r>
          </a:p>
          <a:p>
            <a:pPr lvl="0" rtl="0">
              <a:spcBef>
                <a:spcPts val="0"/>
              </a:spcBef>
              <a:buNone/>
            </a:pPr>
            <a:r>
              <a:rPr lang="en" sz="2400"/>
              <a:t>sw 	r0, 4(r1)</a:t>
            </a:r>
          </a:p>
        </p:txBody>
      </p:sp>
      <p:pic>
        <p:nvPicPr>
          <p:cNvPr id="151" name="Shape 151"/>
          <p:cNvPicPr preferRelativeResize="0"/>
          <p:nvPr/>
        </p:nvPicPr>
        <p:blipFill>
          <a:blip r:embed="rId3">
            <a:alphaModFix/>
          </a:blip>
          <a:stretch>
            <a:fillRect/>
          </a:stretch>
        </p:blipFill>
        <p:spPr>
          <a:xfrm>
            <a:off x="3472974" y="2517638"/>
            <a:ext cx="1924447" cy="2226402"/>
          </a:xfrm>
          <a:prstGeom prst="rect">
            <a:avLst/>
          </a:prstGeom>
          <a:noFill/>
          <a:ln>
            <a:noFill/>
          </a:ln>
        </p:spPr>
      </p:pic>
      <p:cxnSp>
        <p:nvCxnSpPr>
          <p:cNvPr id="152" name="Shape 152"/>
          <p:cNvCxnSpPr/>
          <p:nvPr/>
        </p:nvCxnSpPr>
        <p:spPr>
          <a:xfrm flipH="1">
            <a:off x="5713139" y="2587619"/>
            <a:ext cx="1063499" cy="1085099"/>
          </a:xfrm>
          <a:prstGeom prst="straightConnector1">
            <a:avLst/>
          </a:prstGeom>
          <a:noFill/>
          <a:ln w="19050" cap="flat">
            <a:solidFill>
              <a:schemeClr val="dk2"/>
            </a:solidFill>
            <a:prstDash val="solid"/>
            <a:round/>
            <a:headEnd type="none" w="lg" len="lg"/>
            <a:tailEnd type="triangle" w="lg" len="lg"/>
          </a:ln>
        </p:spPr>
      </p:cxnSp>
      <p:sp>
        <p:nvSpPr>
          <p:cNvPr id="153" name="Shape 153"/>
          <p:cNvSpPr txBox="1"/>
          <p:nvPr/>
        </p:nvSpPr>
        <p:spPr>
          <a:xfrm>
            <a:off x="6492639" y="3145407"/>
            <a:ext cx="1666499" cy="840899"/>
          </a:xfrm>
          <a:prstGeom prst="rect">
            <a:avLst/>
          </a:prstGeom>
          <a:noFill/>
          <a:ln>
            <a:noFill/>
          </a:ln>
        </p:spPr>
        <p:txBody>
          <a:bodyPr lIns="91425" tIns="91425" rIns="91425" bIns="91425" anchor="t" anchorCtr="0">
            <a:noAutofit/>
          </a:bodyPr>
          <a:lstStyle/>
          <a:p>
            <a:pPr lvl="0" rtl="0">
              <a:spcBef>
                <a:spcPts val="0"/>
              </a:spcBef>
              <a:buNone/>
            </a:pPr>
            <a:r>
              <a:rPr lang="en" sz="1800"/>
              <a:t>Programmer's view of RISC</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1000"/>
                                        <p:tgtEl>
                                          <p:spTgt spid="144"/>
                                        </p:tgtEl>
                                      </p:cBhvr>
                                    </p:animEffect>
                                  </p:childTnLst>
                                </p:cTn>
                              </p:par>
                              <p:par>
                                <p:cTn id="11" presetID="10" presetClass="entr" presetSubtype="0" fill="hold" nodeType="withEffect">
                                  <p:stCondLst>
                                    <p:cond delay="0"/>
                                  </p:stCondLst>
                                  <p:childTnLst>
                                    <p:set>
                                      <p:cBhvr>
                                        <p:cTn id="12" dur="1" fill="hold">
                                          <p:stCondLst>
                                            <p:cond delay="0"/>
                                          </p:stCondLst>
                                        </p:cTn>
                                        <p:tgtEl>
                                          <p:spTgt spid="149"/>
                                        </p:tgtEl>
                                        <p:attrNameLst>
                                          <p:attrName>style.visibility</p:attrName>
                                        </p:attrNameLst>
                                      </p:cBhvr>
                                      <p:to>
                                        <p:strVal val="visible"/>
                                      </p:to>
                                    </p:set>
                                    <p:animEffect transition="in" filter="fade">
                                      <p:cBhvr>
                                        <p:cTn id="13" dur="1000"/>
                                        <p:tgtEl>
                                          <p:spTgt spid="1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fade">
                                      <p:cBhvr>
                                        <p:cTn id="18" dur="1000"/>
                                        <p:tgtEl>
                                          <p:spTgt spid="1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1"/>
                                        </p:tgtEl>
                                        <p:attrNameLst>
                                          <p:attrName>style.visibility</p:attrName>
                                        </p:attrNameLst>
                                      </p:cBhvr>
                                      <p:to>
                                        <p:strVal val="visible"/>
                                      </p:to>
                                    </p:set>
                                    <p:animEffect transition="in" filter="fade">
                                      <p:cBhvr>
                                        <p:cTn id="23" dur="1000"/>
                                        <p:tgtEl>
                                          <p:spTgt spid="151"/>
                                        </p:tgtEl>
                                      </p:cBhvr>
                                    </p:animEffect>
                                  </p:childTnLst>
                                </p:cTn>
                              </p:par>
                              <p:par>
                                <p:cTn id="24" presetID="10" presetClass="entr" presetSubtype="0" fill="hold" nodeType="withEffect">
                                  <p:stCondLst>
                                    <p:cond delay="0"/>
                                  </p:stCondLst>
                                  <p:childTnLst>
                                    <p:set>
                                      <p:cBhvr>
                                        <p:cTn id="25" dur="1" fill="hold">
                                          <p:stCondLst>
                                            <p:cond delay="0"/>
                                          </p:stCondLst>
                                        </p:cTn>
                                        <p:tgtEl>
                                          <p:spTgt spid="152"/>
                                        </p:tgtEl>
                                        <p:attrNameLst>
                                          <p:attrName>style.visibility</p:attrName>
                                        </p:attrNameLst>
                                      </p:cBhvr>
                                      <p:to>
                                        <p:strVal val="visible"/>
                                      </p:to>
                                    </p:set>
                                    <p:animEffect transition="in" filter="fade">
                                      <p:cBhvr>
                                        <p:cTn id="26" dur="1000"/>
                                        <p:tgtEl>
                                          <p:spTgt spid="152"/>
                                        </p:tgtEl>
                                      </p:cBhvr>
                                    </p:animEffect>
                                  </p:childTnLst>
                                </p:cTn>
                              </p:par>
                              <p:par>
                                <p:cTn id="27" presetID="10" presetClass="entr" presetSubtype="0" fill="hold"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266007" y="205978"/>
            <a:ext cx="8650778" cy="611440"/>
          </a:xfrm>
        </p:spPr>
        <p:txBody>
          <a:bodyPr lIns="91425" tIns="91425" rIns="91425" bIns="91425" anchor="b" anchorCtr="0">
            <a:noAutofit/>
          </a:bodyPr>
          <a:lstStyle/>
          <a:p>
            <a:pPr lvl="0"/>
            <a:r>
              <a:rPr lang="en"/>
              <a:t>Most CPUs Have Vector SIMD Units</a:t>
            </a:r>
          </a:p>
        </p:txBody>
      </p:sp>
      <p:sp>
        <p:nvSpPr>
          <p:cNvPr id="159" name="Shape 159"/>
          <p:cNvSpPr txBox="1">
            <a:spLocks noGrp="1"/>
          </p:cNvSpPr>
          <p:nvPr>
            <p:ph type="body" idx="1"/>
          </p:nvPr>
        </p:nvSpPr>
        <p:spPr>
          <a:xfrm>
            <a:off x="266007" y="886691"/>
            <a:ext cx="8650778" cy="4039159"/>
          </a:xfrm>
        </p:spPr>
        <p:txBody>
          <a:bodyPr lIns="91425" tIns="91425" rIns="91425" bIns="91425" anchor="t" anchorCtr="0">
            <a:noAutofit/>
          </a:bodyPr>
          <a:lstStyle/>
          <a:p>
            <a:pPr lvl="0"/>
            <a:r>
              <a:rPr lang="en"/>
              <a:t>Programmer's view of a vector SIMD, e.g. SSE.</a:t>
            </a:r>
          </a:p>
        </p:txBody>
      </p:sp>
      <p:pic>
        <p:nvPicPr>
          <p:cNvPr id="160" name="Shape 160"/>
          <p:cNvPicPr preferRelativeResize="0"/>
          <p:nvPr/>
        </p:nvPicPr>
        <p:blipFill>
          <a:blip r:embed="rId3">
            <a:alphaModFix/>
          </a:blip>
          <a:stretch>
            <a:fillRect/>
          </a:stretch>
        </p:blipFill>
        <p:spPr>
          <a:xfrm>
            <a:off x="2333625" y="1837194"/>
            <a:ext cx="3459675" cy="2678142"/>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7" name="Shape 167"/>
          <p:cNvSpPr/>
          <p:nvPr/>
        </p:nvSpPr>
        <p:spPr>
          <a:xfrm>
            <a:off x="554375" y="2615248"/>
            <a:ext cx="2373300" cy="362101"/>
          </a:xfrm>
          <a:prstGeom prst="rect">
            <a:avLst/>
          </a:prstGeom>
          <a:solidFill>
            <a:schemeClr val="bg2">
              <a:lumMod val="20000"/>
              <a:lumOff val="80000"/>
            </a:schemeClr>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5" name="Shape 165"/>
          <p:cNvSpPr/>
          <p:nvPr/>
        </p:nvSpPr>
        <p:spPr>
          <a:xfrm>
            <a:off x="3399200" y="2625706"/>
            <a:ext cx="5365499" cy="1019967"/>
          </a:xfrm>
          <a:prstGeom prst="rect">
            <a:avLst/>
          </a:prstGeom>
          <a:solidFill>
            <a:schemeClr val="bg2">
              <a:lumMod val="20000"/>
              <a:lumOff val="80000"/>
            </a:schemeClr>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9" name="Shape 169"/>
          <p:cNvSpPr txBox="1">
            <a:spLocks noGrp="1"/>
          </p:cNvSpPr>
          <p:nvPr>
            <p:ph type="title"/>
          </p:nvPr>
        </p:nvSpPr>
        <p:spPr>
          <a:prstGeom prst="rect">
            <a:avLst/>
          </a:prstGeom>
        </p:spPr>
        <p:txBody>
          <a:bodyPr lIns="91425" tIns="91425" rIns="91425" bIns="91425" anchor="b" anchorCtr="0">
            <a:noAutofit/>
          </a:bodyPr>
          <a:lstStyle/>
          <a:p>
            <a:pPr lvl="0" rtl="0">
              <a:spcBef>
                <a:spcPts val="0"/>
              </a:spcBef>
              <a:buNone/>
            </a:pPr>
            <a:r>
              <a:rPr lang="en"/>
              <a:t>Let's Program the Vector SIMD</a:t>
            </a:r>
          </a:p>
        </p:txBody>
      </p:sp>
      <p:sp>
        <p:nvSpPr>
          <p:cNvPr id="166" name="Shape 166"/>
          <p:cNvSpPr txBox="1">
            <a:spLocks noGrp="1"/>
          </p:cNvSpPr>
          <p:nvPr>
            <p:ph type="body" idx="4294967295"/>
          </p:nvPr>
        </p:nvSpPr>
        <p:spPr>
          <a:xfrm>
            <a:off x="3347499" y="1870281"/>
            <a:ext cx="5796501" cy="3055731"/>
          </a:xfrm>
          <a:prstGeom prst="rect">
            <a:avLst/>
          </a:prstGeom>
        </p:spPr>
        <p:txBody>
          <a:bodyPr lIns="91425" tIns="91425" rIns="91425" bIns="91425" anchor="t" anchorCtr="0">
            <a:noAutofit/>
          </a:bodyPr>
          <a:lstStyle/>
          <a:p>
            <a:pPr lvl="0" rtl="0">
              <a:spcBef>
                <a:spcPts val="0"/>
              </a:spcBef>
              <a:buNone/>
            </a:pPr>
            <a:r>
              <a:rPr lang="nl-NL" sz="2400">
                <a:solidFill>
                  <a:srgbClr val="4A86E8"/>
                </a:solidFill>
              </a:rPr>
              <a:t>int A[2][4];</a:t>
            </a:r>
          </a:p>
          <a:p>
            <a:pPr lvl="0" rtl="0">
              <a:spcBef>
                <a:spcPts val="0"/>
              </a:spcBef>
              <a:buNone/>
            </a:pPr>
            <a:r>
              <a:rPr lang="nl-NL" sz="2400">
                <a:solidFill>
                  <a:srgbClr val="4A86E8"/>
                </a:solidFill>
              </a:rPr>
              <a:t>for(i=0;i&lt;2;i++){</a:t>
            </a:r>
          </a:p>
          <a:p>
            <a:pPr lvl="0" rtl="0">
              <a:spcBef>
                <a:spcPts val="0"/>
              </a:spcBef>
              <a:buNone/>
            </a:pPr>
            <a:r>
              <a:rPr lang="nl-NL" sz="2400">
                <a:solidFill>
                  <a:srgbClr val="4A86E8"/>
                </a:solidFill>
              </a:rPr>
              <a:t>    movups  xmm0,       [ &amp;A[i][0] ]  </a:t>
            </a:r>
            <a:r>
              <a:rPr lang="nl-NL" sz="2400" i="1">
                <a:solidFill>
                  <a:srgbClr val="980000"/>
                </a:solidFill>
              </a:rPr>
              <a:t>// load</a:t>
            </a:r>
          </a:p>
          <a:p>
            <a:pPr lvl="0" rtl="0">
              <a:spcBef>
                <a:spcPts val="0"/>
              </a:spcBef>
              <a:buNone/>
            </a:pPr>
            <a:r>
              <a:rPr lang="nl-NL" sz="2400">
                <a:solidFill>
                  <a:srgbClr val="4A86E8"/>
                </a:solidFill>
              </a:rPr>
              <a:t>    addps     xmm0,       xmm1          </a:t>
            </a:r>
            <a:r>
              <a:rPr lang="nl-NL" sz="2400" i="1">
                <a:solidFill>
                  <a:srgbClr val="980000"/>
                </a:solidFill>
              </a:rPr>
              <a:t>// add 1</a:t>
            </a:r>
          </a:p>
          <a:p>
            <a:pPr lvl="0" rtl="0">
              <a:spcBef>
                <a:spcPts val="0"/>
              </a:spcBef>
              <a:buNone/>
            </a:pPr>
            <a:r>
              <a:rPr lang="nl-NL" sz="2400">
                <a:solidFill>
                  <a:srgbClr val="4A86E8"/>
                </a:solidFill>
              </a:rPr>
              <a:t>    movups  [ &amp;A[i][0] ], xmm0       </a:t>
            </a:r>
            <a:r>
              <a:rPr lang="nl-NL" sz="2400" i="1">
                <a:solidFill>
                  <a:srgbClr val="980000"/>
                </a:solidFill>
              </a:rPr>
              <a:t>// store</a:t>
            </a:r>
          </a:p>
          <a:p>
            <a:pPr lvl="0" rtl="0">
              <a:spcBef>
                <a:spcPts val="0"/>
              </a:spcBef>
              <a:buNone/>
            </a:pPr>
            <a:r>
              <a:rPr lang="nl-NL" sz="2400">
                <a:solidFill>
                  <a:srgbClr val="4A86E8"/>
                </a:solidFill>
              </a:rPr>
              <a:t>}</a:t>
            </a:r>
          </a:p>
          <a:p>
            <a:pPr lvl="0" rtl="0">
              <a:spcBef>
                <a:spcPts val="0"/>
              </a:spcBef>
              <a:buNone/>
            </a:pPr>
            <a:endParaRPr lang="nl-NL" sz="2400" dirty="0">
              <a:solidFill>
                <a:srgbClr val="4A86E8"/>
              </a:solidFill>
            </a:endParaRPr>
          </a:p>
        </p:txBody>
      </p:sp>
      <p:sp>
        <p:nvSpPr>
          <p:cNvPr id="168" name="Shape 168"/>
          <p:cNvSpPr txBox="1">
            <a:spLocks noGrp="1"/>
          </p:cNvSpPr>
          <p:nvPr>
            <p:ph type="body" idx="4294967295"/>
          </p:nvPr>
        </p:nvSpPr>
        <p:spPr>
          <a:xfrm>
            <a:off x="175074" y="1526652"/>
            <a:ext cx="2658614" cy="3123620"/>
          </a:xfrm>
          <a:prstGeom prst="rect">
            <a:avLst/>
          </a:prstGeom>
          <a:noFill/>
        </p:spPr>
        <p:txBody>
          <a:bodyPr lIns="91425" tIns="91425" rIns="91425" bIns="91425" anchor="t" anchorCtr="0">
            <a:noAutofit/>
          </a:bodyPr>
          <a:lstStyle/>
          <a:p>
            <a:pPr lvl="0" rtl="0">
              <a:spcBef>
                <a:spcPts val="0"/>
              </a:spcBef>
              <a:buNone/>
            </a:pPr>
            <a:r>
              <a:rPr lang="en" sz="2400" dirty="0"/>
              <a:t>int A[2][4];</a:t>
            </a:r>
          </a:p>
          <a:p>
            <a:pPr lvl="0" rtl="0">
              <a:spcBef>
                <a:spcPts val="0"/>
              </a:spcBef>
              <a:buNone/>
            </a:pPr>
            <a:r>
              <a:rPr lang="en" sz="2400" dirty="0"/>
              <a:t>for(i=0;i&lt;2;i++){</a:t>
            </a:r>
          </a:p>
          <a:p>
            <a:pPr lvl="0" rtl="0">
              <a:spcBef>
                <a:spcPts val="0"/>
              </a:spcBef>
              <a:buNone/>
            </a:pPr>
            <a:r>
              <a:rPr lang="en" sz="2400" dirty="0"/>
              <a:t>    for(j=0;j&lt;4;j++){</a:t>
            </a:r>
          </a:p>
          <a:p>
            <a:pPr lvl="0" rtl="0">
              <a:spcBef>
                <a:spcPts val="0"/>
              </a:spcBef>
              <a:buNone/>
            </a:pPr>
            <a:r>
              <a:rPr lang="en" sz="2400" dirty="0"/>
              <a:t>        A[i][j]++; </a:t>
            </a:r>
          </a:p>
          <a:p>
            <a:pPr lvl="0" rtl="0">
              <a:spcBef>
                <a:spcPts val="0"/>
              </a:spcBef>
              <a:buNone/>
            </a:pPr>
            <a:r>
              <a:rPr lang="en" sz="2400" dirty="0"/>
              <a:t>    }</a:t>
            </a:r>
          </a:p>
          <a:p>
            <a:pPr lvl="0" rtl="0">
              <a:spcBef>
                <a:spcPts val="0"/>
              </a:spcBef>
              <a:buNone/>
            </a:pPr>
            <a:r>
              <a:rPr lang="en" sz="2400" dirty="0"/>
              <a:t>} </a:t>
            </a:r>
          </a:p>
        </p:txBody>
      </p:sp>
      <p:cxnSp>
        <p:nvCxnSpPr>
          <p:cNvPr id="171" name="Shape 171"/>
          <p:cNvCxnSpPr>
            <a:cxnSpLocks/>
          </p:cNvCxnSpPr>
          <p:nvPr/>
        </p:nvCxnSpPr>
        <p:spPr>
          <a:xfrm flipV="1">
            <a:off x="2978688" y="2796298"/>
            <a:ext cx="421200" cy="5700"/>
          </a:xfrm>
          <a:prstGeom prst="straightConnector1">
            <a:avLst/>
          </a:prstGeom>
          <a:noFill/>
          <a:ln w="19050" cap="flat">
            <a:solidFill>
              <a:schemeClr val="dk2"/>
            </a:solidFill>
            <a:prstDash val="solid"/>
            <a:round/>
            <a:headEnd type="none" w="lg" len="lg"/>
            <a:tailEnd type="triangle" w="lg" len="lg"/>
          </a:ln>
        </p:spPr>
      </p:cxnSp>
      <p:sp>
        <p:nvSpPr>
          <p:cNvPr id="172" name="Shape 172"/>
          <p:cNvSpPr txBox="1"/>
          <p:nvPr/>
        </p:nvSpPr>
        <p:spPr>
          <a:xfrm>
            <a:off x="3562275" y="4264700"/>
            <a:ext cx="5202600" cy="716999"/>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980000"/>
                </a:solidFill>
              </a:rPr>
              <a:t>Looks like the previous example,</a:t>
            </a:r>
          </a:p>
          <a:p>
            <a:pPr lvl="0" rtl="0">
              <a:spcBef>
                <a:spcPts val="0"/>
              </a:spcBef>
              <a:buNone/>
            </a:pPr>
            <a:r>
              <a:rPr lang="en" sz="1800">
                <a:solidFill>
                  <a:srgbClr val="980000"/>
                </a:solidFill>
              </a:rPr>
              <a:t>but each SSE instruction executes on 4 ALUs.</a:t>
            </a:r>
          </a:p>
        </p:txBody>
      </p:sp>
      <p:sp>
        <p:nvSpPr>
          <p:cNvPr id="170" name="Shape 170"/>
          <p:cNvSpPr txBox="1"/>
          <p:nvPr/>
        </p:nvSpPr>
        <p:spPr>
          <a:xfrm>
            <a:off x="292101" y="546813"/>
            <a:ext cx="7868400" cy="362100"/>
          </a:xfrm>
          <a:prstGeom prst="rect">
            <a:avLst/>
          </a:prstGeom>
          <a:noFill/>
          <a:ln>
            <a:noFill/>
          </a:ln>
        </p:spPr>
        <p:txBody>
          <a:bodyPr lIns="91425" tIns="91425" rIns="91425" bIns="91425" anchor="t" anchorCtr="0">
            <a:noAutofit/>
          </a:bodyPr>
          <a:lstStyle/>
          <a:p>
            <a:pPr lvl="0" rtl="0">
              <a:spcBef>
                <a:spcPts val="0"/>
              </a:spcBef>
              <a:buNone/>
            </a:pPr>
            <a:r>
              <a:rPr lang="en" sz="2400"/>
              <a:t>Unroll inner-loop to vector operation.</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1000"/>
                                        <p:tgtEl>
                                          <p:spTgt spid="167"/>
                                        </p:tgtEl>
                                      </p:cBhvr>
                                    </p:animEffect>
                                  </p:childTnLst>
                                </p:cTn>
                              </p:par>
                              <p:par>
                                <p:cTn id="13" presetID="10" presetClass="entr" presetSubtype="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Effect transition="in" filter="fade">
                                      <p:cBhvr>
                                        <p:cTn id="15" dur="1000"/>
                                        <p:tgtEl>
                                          <p:spTgt spid="170"/>
                                        </p:tgtEl>
                                      </p:cBhvr>
                                    </p:animEffect>
                                  </p:childTnLst>
                                </p:cTn>
                              </p:par>
                              <p:par>
                                <p:cTn id="16" presetID="10" presetClass="entr" presetSubtype="0" fill="hold" nodeType="with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1000"/>
                                        <p:tgtEl>
                                          <p:spTgt spid="165"/>
                                        </p:tgtEl>
                                      </p:cBhvr>
                                    </p:animEffect>
                                  </p:childTnLst>
                                </p:cTn>
                              </p:par>
                              <p:par>
                                <p:cTn id="19" presetID="10" presetClass="entr" presetSubtype="0" fill="hold" nodeType="withEffect">
                                  <p:stCondLst>
                                    <p:cond delay="0"/>
                                  </p:stCondLst>
                                  <p:childTnLst>
                                    <p:set>
                                      <p:cBhvr>
                                        <p:cTn id="20" dur="1" fill="hold">
                                          <p:stCondLst>
                                            <p:cond delay="0"/>
                                          </p:stCondLst>
                                        </p:cTn>
                                        <p:tgtEl>
                                          <p:spTgt spid="171"/>
                                        </p:tgtEl>
                                        <p:attrNameLst>
                                          <p:attrName>style.visibility</p:attrName>
                                        </p:attrNameLst>
                                      </p:cBhvr>
                                      <p:to>
                                        <p:strVal val="visible"/>
                                      </p:to>
                                    </p:set>
                                    <p:animEffect transition="in" filter="fade">
                                      <p:cBhvr>
                                        <p:cTn id="21" dur="1000"/>
                                        <p:tgtEl>
                                          <p:spTgt spid="171"/>
                                        </p:tgtEl>
                                      </p:cBhvr>
                                    </p:animEffect>
                                  </p:childTnLst>
                                </p:cTn>
                              </p:par>
                              <p:par>
                                <p:cTn id="22" presetID="10" presetClass="entr" presetSubtype="0" fill="hold" nodeType="withEffect">
                                  <p:stCondLst>
                                    <p:cond delay="0"/>
                                  </p:stCondLst>
                                  <p:childTnLst>
                                    <p:set>
                                      <p:cBhvr>
                                        <p:cTn id="23" dur="1" fill="hold">
                                          <p:stCondLst>
                                            <p:cond delay="0"/>
                                          </p:stCondLst>
                                        </p:cTn>
                                        <p:tgtEl>
                                          <p:spTgt spid="166"/>
                                        </p:tgtEl>
                                        <p:attrNameLst>
                                          <p:attrName>style.visibility</p:attrName>
                                        </p:attrNameLst>
                                      </p:cBhvr>
                                      <p:to>
                                        <p:strVal val="visible"/>
                                      </p:to>
                                    </p:set>
                                    <p:animEffect transition="in" filter="fade">
                                      <p:cBhvr>
                                        <p:cTn id="24" dur="1000"/>
                                        <p:tgtEl>
                                          <p:spTgt spid="166"/>
                                        </p:tgtEl>
                                      </p:cBhvr>
                                    </p:animEffect>
                                  </p:childTnLst>
                                </p:cTn>
                              </p:par>
                              <p:par>
                                <p:cTn id="25" presetID="10" presetClass="entr" presetSubtype="0" fill="hold" nodeType="withEffect">
                                  <p:stCondLst>
                                    <p:cond delay="0"/>
                                  </p:stCondLst>
                                  <p:childTnLst>
                                    <p:set>
                                      <p:cBhvr>
                                        <p:cTn id="26" dur="1" fill="hold">
                                          <p:stCondLst>
                                            <p:cond delay="0"/>
                                          </p:stCondLst>
                                        </p:cTn>
                                        <p:tgtEl>
                                          <p:spTgt spid="172"/>
                                        </p:tgtEl>
                                        <p:attrNameLst>
                                          <p:attrName>style.visibility</p:attrName>
                                        </p:attrNameLst>
                                      </p:cBhvr>
                                      <p:to>
                                        <p:strVal val="visible"/>
                                      </p:to>
                                    </p:set>
                                    <p:animEffect transition="in" filter="fade">
                                      <p:cBhvr>
                                        <p:cTn id="27"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p:nvPr/>
        </p:nvSpPr>
        <p:spPr>
          <a:xfrm>
            <a:off x="580666" y="2201127"/>
            <a:ext cx="5177999" cy="355785"/>
          </a:xfrm>
          <a:prstGeom prst="rect">
            <a:avLst/>
          </a:prstGeom>
          <a:solidFill>
            <a:schemeClr val="bg2">
              <a:lumMod val="20000"/>
              <a:lumOff val="80000"/>
            </a:schemeClr>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78" name="Shape 178"/>
          <p:cNvSpPr/>
          <p:nvPr/>
        </p:nvSpPr>
        <p:spPr>
          <a:xfrm>
            <a:off x="578526" y="1911065"/>
            <a:ext cx="5177999" cy="310514"/>
          </a:xfrm>
          <a:prstGeom prst="rect">
            <a:avLst/>
          </a:prstGeom>
          <a:solidFill>
            <a:schemeClr val="bg2">
              <a:lumMod val="20000"/>
              <a:lumOff val="80000"/>
            </a:schemeClr>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79" name="Shape 179"/>
          <p:cNvSpPr/>
          <p:nvPr/>
        </p:nvSpPr>
        <p:spPr>
          <a:xfrm>
            <a:off x="578526" y="1529656"/>
            <a:ext cx="5177999" cy="381408"/>
          </a:xfrm>
          <a:prstGeom prst="rect">
            <a:avLst/>
          </a:prstGeom>
          <a:solidFill>
            <a:schemeClr val="bg2">
              <a:lumMod val="20000"/>
              <a:lumOff val="80000"/>
            </a:schemeClr>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1" name="Shape 181"/>
          <p:cNvSpPr txBox="1">
            <a:spLocks noGrp="1"/>
          </p:cNvSpPr>
          <p:nvPr>
            <p:ph type="title"/>
          </p:nvPr>
        </p:nvSpPr>
        <p:spPr>
          <a:xfrm>
            <a:off x="173409" y="-98056"/>
            <a:ext cx="8229600" cy="857400"/>
          </a:xfrm>
          <a:prstGeom prst="rect">
            <a:avLst/>
          </a:prstGeom>
        </p:spPr>
        <p:txBody>
          <a:bodyPr lIns="91425" tIns="91425" rIns="91425" bIns="91425" anchor="b" anchorCtr="0">
            <a:noAutofit/>
          </a:bodyPr>
          <a:lstStyle/>
          <a:p>
            <a:pPr lvl="0" rtl="0">
              <a:spcBef>
                <a:spcPts val="0"/>
              </a:spcBef>
              <a:buNone/>
            </a:pPr>
            <a:r>
              <a:rPr lang="en"/>
              <a:t>How Do Vector Programs Run?</a:t>
            </a:r>
          </a:p>
        </p:txBody>
      </p:sp>
      <p:sp>
        <p:nvSpPr>
          <p:cNvPr id="180" name="Shape 180"/>
          <p:cNvSpPr txBox="1">
            <a:spLocks noGrp="1"/>
          </p:cNvSpPr>
          <p:nvPr>
            <p:ph type="body" idx="1"/>
          </p:nvPr>
        </p:nvSpPr>
        <p:spPr>
          <a:xfrm>
            <a:off x="247843" y="825166"/>
            <a:ext cx="5649966" cy="2171795"/>
          </a:xfrm>
          <a:prstGeom prst="rect">
            <a:avLst/>
          </a:prstGeom>
        </p:spPr>
        <p:txBody>
          <a:bodyPr lIns="91425" tIns="91425" rIns="91425" bIns="91425" anchor="t" anchorCtr="0">
            <a:noAutofit/>
          </a:bodyPr>
          <a:lstStyle/>
          <a:p>
            <a:pPr lvl="0" rtl="0">
              <a:spcBef>
                <a:spcPts val="0"/>
              </a:spcBef>
              <a:buNone/>
            </a:pPr>
            <a:r>
              <a:rPr lang="en" sz="2400">
                <a:solidFill>
                  <a:srgbClr val="4A86E8"/>
                </a:solidFill>
                <a:latin typeface="Arial Nova" panose="020B0604020202020204" pitchFamily="34" charset="0"/>
              </a:rPr>
              <a:t>int A[2][4];</a:t>
            </a:r>
          </a:p>
          <a:p>
            <a:pPr lvl="0" rtl="0">
              <a:spcBef>
                <a:spcPts val="0"/>
              </a:spcBef>
              <a:buNone/>
            </a:pPr>
            <a:r>
              <a:rPr lang="en" sz="2400">
                <a:solidFill>
                  <a:srgbClr val="4A86E8"/>
                </a:solidFill>
                <a:latin typeface="Arial Nova" panose="020B0604020202020204" pitchFamily="34" charset="0"/>
              </a:rPr>
              <a:t>for(i=0;i&lt;2;i++){</a:t>
            </a:r>
          </a:p>
          <a:p>
            <a:pPr lvl="0" rtl="0">
              <a:spcBef>
                <a:spcPts val="0"/>
              </a:spcBef>
              <a:buNone/>
            </a:pPr>
            <a:r>
              <a:rPr lang="en" sz="2400">
                <a:solidFill>
                  <a:srgbClr val="4A86E8"/>
                </a:solidFill>
                <a:latin typeface="Arial Nova" panose="020B0604020202020204" pitchFamily="34" charset="0"/>
              </a:rPr>
              <a:t>    movups xmm0,       [ &amp;A[i][0] ]  </a:t>
            </a:r>
            <a:r>
              <a:rPr lang="en" sz="2400" i="1">
                <a:solidFill>
                  <a:srgbClr val="980000"/>
                </a:solidFill>
                <a:latin typeface="Arial Nova" panose="020B0604020202020204" pitchFamily="34" charset="0"/>
              </a:rPr>
              <a:t>// load</a:t>
            </a:r>
          </a:p>
          <a:p>
            <a:pPr lvl="0" rtl="0">
              <a:spcBef>
                <a:spcPts val="0"/>
              </a:spcBef>
              <a:buNone/>
            </a:pPr>
            <a:r>
              <a:rPr lang="en" sz="2400">
                <a:solidFill>
                  <a:srgbClr val="4A86E8"/>
                </a:solidFill>
                <a:latin typeface="Arial Nova" panose="020B0604020202020204" pitchFamily="34" charset="0"/>
              </a:rPr>
              <a:t>    addps    xmm0,       xmm1       </a:t>
            </a:r>
            <a:r>
              <a:rPr lang="en" sz="2400" i="1">
                <a:solidFill>
                  <a:srgbClr val="980000"/>
                </a:solidFill>
                <a:latin typeface="Arial Nova" panose="020B0604020202020204" pitchFamily="34" charset="0"/>
              </a:rPr>
              <a:t>// add 1</a:t>
            </a:r>
          </a:p>
          <a:p>
            <a:pPr lvl="0" rtl="0">
              <a:spcBef>
                <a:spcPts val="0"/>
              </a:spcBef>
              <a:buNone/>
            </a:pPr>
            <a:r>
              <a:rPr lang="en" sz="2400">
                <a:solidFill>
                  <a:srgbClr val="4A86E8"/>
                </a:solidFill>
                <a:latin typeface="Arial Nova" panose="020B0604020202020204" pitchFamily="34" charset="0"/>
              </a:rPr>
              <a:t>    movups [ &amp;A[i][0] ], xmm0       </a:t>
            </a:r>
            <a:r>
              <a:rPr lang="en" sz="2400" i="1">
                <a:solidFill>
                  <a:srgbClr val="980000"/>
                </a:solidFill>
                <a:latin typeface="Arial Nova" panose="020B0604020202020204" pitchFamily="34" charset="0"/>
              </a:rPr>
              <a:t>// store</a:t>
            </a:r>
          </a:p>
          <a:p>
            <a:pPr lvl="0" rtl="0">
              <a:spcBef>
                <a:spcPts val="0"/>
              </a:spcBef>
              <a:buNone/>
            </a:pPr>
            <a:r>
              <a:rPr lang="en" sz="2400">
                <a:solidFill>
                  <a:srgbClr val="4A86E8"/>
                </a:solidFill>
                <a:latin typeface="Arial Nova" panose="020B0604020202020204" pitchFamily="34" charset="0"/>
              </a:rPr>
              <a:t>}</a:t>
            </a:r>
            <a:endParaRPr lang="en" sz="2400" dirty="0">
              <a:solidFill>
                <a:srgbClr val="4A86E8"/>
              </a:solidFill>
              <a:latin typeface="Arial Nova" panose="020B0604020202020204" pitchFamily="34" charset="0"/>
            </a:endParaRPr>
          </a:p>
        </p:txBody>
      </p:sp>
      <p:pic>
        <p:nvPicPr>
          <p:cNvPr id="182" name="Shape 182"/>
          <p:cNvPicPr preferRelativeResize="0"/>
          <p:nvPr/>
        </p:nvPicPr>
        <p:blipFill>
          <a:blip r:embed="rId3">
            <a:alphaModFix/>
          </a:blip>
          <a:stretch>
            <a:fillRect/>
          </a:stretch>
        </p:blipFill>
        <p:spPr>
          <a:xfrm>
            <a:off x="6011533" y="2826423"/>
            <a:ext cx="2890462" cy="2236862"/>
          </a:xfrm>
          <a:prstGeom prst="rect">
            <a:avLst/>
          </a:prstGeom>
          <a:noFill/>
          <a:ln>
            <a:noFill/>
          </a:ln>
        </p:spPr>
      </p:pic>
      <p:sp>
        <p:nvSpPr>
          <p:cNvPr id="183" name="Shape 183"/>
          <p:cNvSpPr/>
          <p:nvPr/>
        </p:nvSpPr>
        <p:spPr>
          <a:xfrm>
            <a:off x="7051750"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4" name="Shape 184"/>
          <p:cNvSpPr/>
          <p:nvPr/>
        </p:nvSpPr>
        <p:spPr>
          <a:xfrm>
            <a:off x="7256050"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5" name="Shape 185"/>
          <p:cNvSpPr/>
          <p:nvPr/>
        </p:nvSpPr>
        <p:spPr>
          <a:xfrm>
            <a:off x="7453184"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6" name="Shape 186"/>
          <p:cNvSpPr/>
          <p:nvPr/>
        </p:nvSpPr>
        <p:spPr>
          <a:xfrm>
            <a:off x="7657484"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7" name="Shape 187"/>
          <p:cNvSpPr/>
          <p:nvPr/>
        </p:nvSpPr>
        <p:spPr>
          <a:xfrm>
            <a:off x="6305461" y="3097052"/>
            <a:ext cx="204299" cy="126513"/>
          </a:xfrm>
          <a:prstGeom prst="roundRect">
            <a:avLst>
              <a:gd name="adj" fmla="val 16667"/>
            </a:avLst>
          </a:prstGeom>
          <a:solidFill>
            <a:schemeClr val="bg2">
              <a:lumMod val="20000"/>
              <a:lumOff val="80000"/>
            </a:schemeClr>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8" name="Shape 188"/>
          <p:cNvSpPr/>
          <p:nvPr/>
        </p:nvSpPr>
        <p:spPr>
          <a:xfrm>
            <a:off x="6952725"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9" name="Shape 189"/>
          <p:cNvSpPr/>
          <p:nvPr/>
        </p:nvSpPr>
        <p:spPr>
          <a:xfrm>
            <a:off x="7687034"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0" name="Shape 190"/>
          <p:cNvSpPr/>
          <p:nvPr/>
        </p:nvSpPr>
        <p:spPr>
          <a:xfrm>
            <a:off x="8403009"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1" name="Shape 191"/>
          <p:cNvSpPr/>
          <p:nvPr/>
        </p:nvSpPr>
        <p:spPr>
          <a:xfrm>
            <a:off x="6203311" y="3469575"/>
            <a:ext cx="204299" cy="126513"/>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2" name="Shape 192"/>
          <p:cNvSpPr/>
          <p:nvPr/>
        </p:nvSpPr>
        <p:spPr>
          <a:xfrm>
            <a:off x="6948932"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3" name="Shape 193"/>
          <p:cNvSpPr/>
          <p:nvPr/>
        </p:nvSpPr>
        <p:spPr>
          <a:xfrm>
            <a:off x="7642129"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4" name="Shape 194"/>
          <p:cNvSpPr/>
          <p:nvPr/>
        </p:nvSpPr>
        <p:spPr>
          <a:xfrm>
            <a:off x="8322329"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2"/>
                                        </p:tgtEl>
                                        <p:attrNameLst>
                                          <p:attrName>style.visibility</p:attrName>
                                        </p:attrNameLst>
                                      </p:cBhvr>
                                      <p:to>
                                        <p:strVal val="visible"/>
                                      </p:to>
                                    </p:set>
                                    <p:animEffect transition="in" filter="fade">
                                      <p:cBhvr>
                                        <p:cTn id="12" dur="1000"/>
                                        <p:tgtEl>
                                          <p:spTgt spid="1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
                                        </p:tgtEl>
                                        <p:attrNameLst>
                                          <p:attrName>style.visibility</p:attrName>
                                        </p:attrNameLst>
                                      </p:cBhvr>
                                      <p:to>
                                        <p:strVal val="visible"/>
                                      </p:to>
                                    </p:set>
                                    <p:animEffect transition="in" filter="fade">
                                      <p:cBhvr>
                                        <p:cTn id="17" dur="1000"/>
                                        <p:tgtEl>
                                          <p:spTgt spid="183"/>
                                        </p:tgtEl>
                                      </p:cBhvr>
                                    </p:animEffect>
                                  </p:childTnLst>
                                </p:cTn>
                              </p:par>
                              <p:par>
                                <p:cTn id="18" presetID="10" presetClass="entr" presetSubtype="0" fill="hold" nodeType="withEffect">
                                  <p:stCondLst>
                                    <p:cond delay="0"/>
                                  </p:stCondLst>
                                  <p:childTnLst>
                                    <p:set>
                                      <p:cBhvr>
                                        <p:cTn id="19" dur="1" fill="hold">
                                          <p:stCondLst>
                                            <p:cond delay="0"/>
                                          </p:stCondLst>
                                        </p:cTn>
                                        <p:tgtEl>
                                          <p:spTgt spid="184"/>
                                        </p:tgtEl>
                                        <p:attrNameLst>
                                          <p:attrName>style.visibility</p:attrName>
                                        </p:attrNameLst>
                                      </p:cBhvr>
                                      <p:to>
                                        <p:strVal val="visible"/>
                                      </p:to>
                                    </p:set>
                                    <p:animEffect transition="in" filter="fade">
                                      <p:cBhvr>
                                        <p:cTn id="20" dur="1000"/>
                                        <p:tgtEl>
                                          <p:spTgt spid="184"/>
                                        </p:tgtEl>
                                      </p:cBhvr>
                                    </p:animEffect>
                                  </p:childTnLst>
                                </p:cTn>
                              </p:par>
                              <p:par>
                                <p:cTn id="21" presetID="10" presetClass="entr" presetSubtype="0" fill="hold" nodeType="with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fade">
                                      <p:cBhvr>
                                        <p:cTn id="23" dur="1000"/>
                                        <p:tgtEl>
                                          <p:spTgt spid="185"/>
                                        </p:tgtEl>
                                      </p:cBhvr>
                                    </p:animEffect>
                                  </p:childTnLst>
                                </p:cTn>
                              </p:par>
                              <p:par>
                                <p:cTn id="24" presetID="10" presetClass="entr" presetSubtype="0" fill="hold" nodeType="withEffect">
                                  <p:stCondLst>
                                    <p:cond delay="0"/>
                                  </p:stCondLst>
                                  <p:childTnLst>
                                    <p:set>
                                      <p:cBhvr>
                                        <p:cTn id="25" dur="1" fill="hold">
                                          <p:stCondLst>
                                            <p:cond delay="0"/>
                                          </p:stCondLst>
                                        </p:cTn>
                                        <p:tgtEl>
                                          <p:spTgt spid="186"/>
                                        </p:tgtEl>
                                        <p:attrNameLst>
                                          <p:attrName>style.visibility</p:attrName>
                                        </p:attrNameLst>
                                      </p:cBhvr>
                                      <p:to>
                                        <p:strVal val="visible"/>
                                      </p:to>
                                    </p:set>
                                    <p:animEffect transition="in" filter="fade">
                                      <p:cBhvr>
                                        <p:cTn id="26" dur="1000"/>
                                        <p:tgtEl>
                                          <p:spTgt spid="18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9"/>
                                        </p:tgtEl>
                                        <p:attrNameLst>
                                          <p:attrName>style.visibility</p:attrName>
                                        </p:attrNameLst>
                                      </p:cBhvr>
                                      <p:to>
                                        <p:strVal val="visible"/>
                                      </p:to>
                                    </p:set>
                                    <p:animEffect transition="in" filter="fade">
                                      <p:cBhvr>
                                        <p:cTn id="31" dur="1000"/>
                                        <p:tgtEl>
                                          <p:spTgt spid="179"/>
                                        </p:tgtEl>
                                      </p:cBhvr>
                                    </p:animEffect>
                                  </p:childTnLst>
                                </p:cTn>
                              </p:par>
                              <p:par>
                                <p:cTn id="32" presetID="10" presetClass="exit" presetSubtype="0" fill="hold" nodeType="withEffect">
                                  <p:stCondLst>
                                    <p:cond delay="0"/>
                                  </p:stCondLst>
                                  <p:childTnLst>
                                    <p:animEffect transition="out" filter="fade">
                                      <p:cBhvr>
                                        <p:cTn id="33" dur="1000"/>
                                        <p:tgtEl>
                                          <p:spTgt spid="183"/>
                                        </p:tgtEl>
                                      </p:cBhvr>
                                    </p:animEffect>
                                    <p:set>
                                      <p:cBhvr>
                                        <p:cTn id="34" dur="1" fill="hold">
                                          <p:stCondLst>
                                            <p:cond delay="1000"/>
                                          </p:stCondLst>
                                        </p:cTn>
                                        <p:tgtEl>
                                          <p:spTgt spid="18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184"/>
                                        </p:tgtEl>
                                      </p:cBhvr>
                                    </p:animEffect>
                                    <p:set>
                                      <p:cBhvr>
                                        <p:cTn id="37" dur="1" fill="hold">
                                          <p:stCondLst>
                                            <p:cond delay="1000"/>
                                          </p:stCondLst>
                                        </p:cTn>
                                        <p:tgtEl>
                                          <p:spTgt spid="18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185"/>
                                        </p:tgtEl>
                                      </p:cBhvr>
                                    </p:animEffect>
                                    <p:set>
                                      <p:cBhvr>
                                        <p:cTn id="40" dur="1" fill="hold">
                                          <p:stCondLst>
                                            <p:cond delay="1000"/>
                                          </p:stCondLst>
                                        </p:cTn>
                                        <p:tgtEl>
                                          <p:spTgt spid="18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186"/>
                                        </p:tgtEl>
                                      </p:cBhvr>
                                    </p:animEffect>
                                    <p:set>
                                      <p:cBhvr>
                                        <p:cTn id="43" dur="1" fill="hold">
                                          <p:stCondLst>
                                            <p:cond delay="1000"/>
                                          </p:stCondLst>
                                        </p:cTn>
                                        <p:tgtEl>
                                          <p:spTgt spid="186"/>
                                        </p:tgtEl>
                                        <p:attrNameLst>
                                          <p:attrName>style.visibility</p:attrName>
                                        </p:attrNameLst>
                                      </p:cBhvr>
                                      <p:to>
                                        <p:strVal val="hidden"/>
                                      </p:to>
                                    </p:se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187"/>
                                        </p:tgtEl>
                                        <p:attrNameLst>
                                          <p:attrName>style.visibility</p:attrName>
                                        </p:attrNameLst>
                                      </p:cBhvr>
                                      <p:to>
                                        <p:strVal val="visible"/>
                                      </p:to>
                                    </p:set>
                                    <p:animEffect transition="in" filter="fade">
                                      <p:cBhvr>
                                        <p:cTn id="47" dur="1000"/>
                                        <p:tgtEl>
                                          <p:spTgt spid="187"/>
                                        </p:tgtEl>
                                      </p:cBhvr>
                                    </p:animEffect>
                                  </p:childTnLst>
                                </p:cTn>
                              </p:par>
                              <p:par>
                                <p:cTn id="48" presetID="10" presetClass="entr" presetSubtype="0" fill="hold" nodeType="withEffect">
                                  <p:stCondLst>
                                    <p:cond delay="0"/>
                                  </p:stCondLst>
                                  <p:childTnLst>
                                    <p:set>
                                      <p:cBhvr>
                                        <p:cTn id="49" dur="1" fill="hold">
                                          <p:stCondLst>
                                            <p:cond delay="0"/>
                                          </p:stCondLst>
                                        </p:cTn>
                                        <p:tgtEl>
                                          <p:spTgt spid="188"/>
                                        </p:tgtEl>
                                        <p:attrNameLst>
                                          <p:attrName>style.visibility</p:attrName>
                                        </p:attrNameLst>
                                      </p:cBhvr>
                                      <p:to>
                                        <p:strVal val="visible"/>
                                      </p:to>
                                    </p:set>
                                    <p:animEffect transition="in" filter="fade">
                                      <p:cBhvr>
                                        <p:cTn id="50" dur="1000"/>
                                        <p:tgtEl>
                                          <p:spTgt spid="188"/>
                                        </p:tgtEl>
                                      </p:cBhvr>
                                    </p:animEffect>
                                  </p:childTnLst>
                                </p:cTn>
                              </p:par>
                              <p:par>
                                <p:cTn id="51" presetID="10" presetClass="entr" presetSubtype="0" fill="hold" nodeType="withEffect">
                                  <p:stCondLst>
                                    <p:cond delay="0"/>
                                  </p:stCondLst>
                                  <p:childTnLst>
                                    <p:set>
                                      <p:cBhvr>
                                        <p:cTn id="52" dur="1" fill="hold">
                                          <p:stCondLst>
                                            <p:cond delay="0"/>
                                          </p:stCondLst>
                                        </p:cTn>
                                        <p:tgtEl>
                                          <p:spTgt spid="189"/>
                                        </p:tgtEl>
                                        <p:attrNameLst>
                                          <p:attrName>style.visibility</p:attrName>
                                        </p:attrNameLst>
                                      </p:cBhvr>
                                      <p:to>
                                        <p:strVal val="visible"/>
                                      </p:to>
                                    </p:set>
                                    <p:animEffect transition="in" filter="fade">
                                      <p:cBhvr>
                                        <p:cTn id="53" dur="1000"/>
                                        <p:tgtEl>
                                          <p:spTgt spid="189"/>
                                        </p:tgtEl>
                                      </p:cBhvr>
                                    </p:animEffect>
                                  </p:childTnLst>
                                </p:cTn>
                              </p:par>
                              <p:par>
                                <p:cTn id="54" presetID="10" presetClass="entr" presetSubtype="0" fill="hold" nodeType="withEffect">
                                  <p:stCondLst>
                                    <p:cond delay="0"/>
                                  </p:stCondLst>
                                  <p:childTnLst>
                                    <p:set>
                                      <p:cBhvr>
                                        <p:cTn id="55" dur="1" fill="hold">
                                          <p:stCondLst>
                                            <p:cond delay="0"/>
                                          </p:stCondLst>
                                        </p:cTn>
                                        <p:tgtEl>
                                          <p:spTgt spid="190"/>
                                        </p:tgtEl>
                                        <p:attrNameLst>
                                          <p:attrName>style.visibility</p:attrName>
                                        </p:attrNameLst>
                                      </p:cBhvr>
                                      <p:to>
                                        <p:strVal val="visible"/>
                                      </p:to>
                                    </p:set>
                                    <p:animEffect transition="in" filter="fade">
                                      <p:cBhvr>
                                        <p:cTn id="56" dur="1000"/>
                                        <p:tgtEl>
                                          <p:spTgt spid="19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00"/>
                                        <p:tgtEl>
                                          <p:spTgt spid="179"/>
                                        </p:tgtEl>
                                      </p:cBhvr>
                                    </p:animEffect>
                                    <p:set>
                                      <p:cBhvr>
                                        <p:cTn id="61" dur="1" fill="hold">
                                          <p:stCondLst>
                                            <p:cond delay="1000"/>
                                          </p:stCondLst>
                                        </p:cTn>
                                        <p:tgtEl>
                                          <p:spTgt spid="179"/>
                                        </p:tgtEl>
                                        <p:attrNameLst>
                                          <p:attrName>style.visibility</p:attrName>
                                        </p:attrNameLst>
                                      </p:cBhvr>
                                      <p:to>
                                        <p:strVal val="hidden"/>
                                      </p:to>
                                    </p:se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178"/>
                                        </p:tgtEl>
                                        <p:attrNameLst>
                                          <p:attrName>style.visibility</p:attrName>
                                        </p:attrNameLst>
                                      </p:cBhvr>
                                      <p:to>
                                        <p:strVal val="visible"/>
                                      </p:to>
                                    </p:set>
                                    <p:animEffect transition="in" filter="fade">
                                      <p:cBhvr>
                                        <p:cTn id="65" dur="1000"/>
                                        <p:tgtEl>
                                          <p:spTgt spid="178"/>
                                        </p:tgtEl>
                                      </p:cBhvr>
                                    </p:animEffect>
                                  </p:childTnLst>
                                </p:cTn>
                              </p:par>
                              <p:par>
                                <p:cTn id="66" presetID="10" presetClass="exit" presetSubtype="0" fill="hold" nodeType="withEffect">
                                  <p:stCondLst>
                                    <p:cond delay="0"/>
                                  </p:stCondLst>
                                  <p:childTnLst>
                                    <p:animEffect transition="out" filter="fade">
                                      <p:cBhvr>
                                        <p:cTn id="67" dur="1000"/>
                                        <p:tgtEl>
                                          <p:spTgt spid="187"/>
                                        </p:tgtEl>
                                      </p:cBhvr>
                                    </p:animEffect>
                                    <p:set>
                                      <p:cBhvr>
                                        <p:cTn id="68" dur="1" fill="hold">
                                          <p:stCondLst>
                                            <p:cond delay="1000"/>
                                          </p:stCondLst>
                                        </p:cTn>
                                        <p:tgtEl>
                                          <p:spTgt spid="18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188"/>
                                        </p:tgtEl>
                                      </p:cBhvr>
                                    </p:animEffect>
                                    <p:set>
                                      <p:cBhvr>
                                        <p:cTn id="71" dur="1" fill="hold">
                                          <p:stCondLst>
                                            <p:cond delay="1000"/>
                                          </p:stCondLst>
                                        </p:cTn>
                                        <p:tgtEl>
                                          <p:spTgt spid="18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189"/>
                                        </p:tgtEl>
                                      </p:cBhvr>
                                    </p:animEffect>
                                    <p:set>
                                      <p:cBhvr>
                                        <p:cTn id="74" dur="1" fill="hold">
                                          <p:stCondLst>
                                            <p:cond delay="1000"/>
                                          </p:stCondLst>
                                        </p:cTn>
                                        <p:tgtEl>
                                          <p:spTgt spid="18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190"/>
                                        </p:tgtEl>
                                      </p:cBhvr>
                                    </p:animEffect>
                                    <p:set>
                                      <p:cBhvr>
                                        <p:cTn id="77" dur="1" fill="hold">
                                          <p:stCondLst>
                                            <p:cond delay="1000"/>
                                          </p:stCondLst>
                                        </p:cTn>
                                        <p:tgtEl>
                                          <p:spTgt spid="190"/>
                                        </p:tgtEl>
                                        <p:attrNameLst>
                                          <p:attrName>style.visibility</p:attrName>
                                        </p:attrNameLst>
                                      </p:cBhvr>
                                      <p:to>
                                        <p:strVal val="hidden"/>
                                      </p:to>
                                    </p:set>
                                  </p:child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191"/>
                                        </p:tgtEl>
                                        <p:attrNameLst>
                                          <p:attrName>style.visibility</p:attrName>
                                        </p:attrNameLst>
                                      </p:cBhvr>
                                      <p:to>
                                        <p:strVal val="visible"/>
                                      </p:to>
                                    </p:set>
                                    <p:animEffect transition="in" filter="fade">
                                      <p:cBhvr>
                                        <p:cTn id="81" dur="1000"/>
                                        <p:tgtEl>
                                          <p:spTgt spid="191"/>
                                        </p:tgtEl>
                                      </p:cBhvr>
                                    </p:animEffect>
                                  </p:childTnLst>
                                </p:cTn>
                              </p:par>
                              <p:par>
                                <p:cTn id="82" presetID="10" presetClass="entr" presetSubtype="0" fill="hold" nodeType="withEffect">
                                  <p:stCondLst>
                                    <p:cond delay="0"/>
                                  </p:stCondLst>
                                  <p:childTnLst>
                                    <p:set>
                                      <p:cBhvr>
                                        <p:cTn id="83" dur="1" fill="hold">
                                          <p:stCondLst>
                                            <p:cond delay="0"/>
                                          </p:stCondLst>
                                        </p:cTn>
                                        <p:tgtEl>
                                          <p:spTgt spid="192"/>
                                        </p:tgtEl>
                                        <p:attrNameLst>
                                          <p:attrName>style.visibility</p:attrName>
                                        </p:attrNameLst>
                                      </p:cBhvr>
                                      <p:to>
                                        <p:strVal val="visible"/>
                                      </p:to>
                                    </p:set>
                                    <p:animEffect transition="in" filter="fade">
                                      <p:cBhvr>
                                        <p:cTn id="84" dur="1000"/>
                                        <p:tgtEl>
                                          <p:spTgt spid="192"/>
                                        </p:tgtEl>
                                      </p:cBhvr>
                                    </p:animEffect>
                                  </p:childTnLst>
                                </p:cTn>
                              </p:par>
                              <p:par>
                                <p:cTn id="85" presetID="10" presetClass="entr" presetSubtype="0" fill="hold" nodeType="withEffect">
                                  <p:stCondLst>
                                    <p:cond delay="0"/>
                                  </p:stCondLst>
                                  <p:childTnLst>
                                    <p:set>
                                      <p:cBhvr>
                                        <p:cTn id="86" dur="1" fill="hold">
                                          <p:stCondLst>
                                            <p:cond delay="0"/>
                                          </p:stCondLst>
                                        </p:cTn>
                                        <p:tgtEl>
                                          <p:spTgt spid="193"/>
                                        </p:tgtEl>
                                        <p:attrNameLst>
                                          <p:attrName>style.visibility</p:attrName>
                                        </p:attrNameLst>
                                      </p:cBhvr>
                                      <p:to>
                                        <p:strVal val="visible"/>
                                      </p:to>
                                    </p:set>
                                    <p:animEffect transition="in" filter="fade">
                                      <p:cBhvr>
                                        <p:cTn id="87" dur="1000"/>
                                        <p:tgtEl>
                                          <p:spTgt spid="193"/>
                                        </p:tgtEl>
                                      </p:cBhvr>
                                    </p:animEffect>
                                  </p:childTnLst>
                                </p:cTn>
                              </p:par>
                              <p:par>
                                <p:cTn id="88" presetID="10" presetClass="entr" presetSubtype="0" fill="hold" nodeType="withEffect">
                                  <p:stCondLst>
                                    <p:cond delay="0"/>
                                  </p:stCondLst>
                                  <p:childTnLst>
                                    <p:set>
                                      <p:cBhvr>
                                        <p:cTn id="89" dur="1" fill="hold">
                                          <p:stCondLst>
                                            <p:cond delay="0"/>
                                          </p:stCondLst>
                                        </p:cTn>
                                        <p:tgtEl>
                                          <p:spTgt spid="194"/>
                                        </p:tgtEl>
                                        <p:attrNameLst>
                                          <p:attrName>style.visibility</p:attrName>
                                        </p:attrNameLst>
                                      </p:cBhvr>
                                      <p:to>
                                        <p:strVal val="visible"/>
                                      </p:to>
                                    </p:set>
                                    <p:animEffect transition="in" filter="fade">
                                      <p:cBhvr>
                                        <p:cTn id="90" dur="1000"/>
                                        <p:tgtEl>
                                          <p:spTgt spid="19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1000"/>
                                        <p:tgtEl>
                                          <p:spTgt spid="178"/>
                                        </p:tgtEl>
                                      </p:cBhvr>
                                    </p:animEffect>
                                    <p:set>
                                      <p:cBhvr>
                                        <p:cTn id="95" dur="1" fill="hold">
                                          <p:stCondLst>
                                            <p:cond delay="1000"/>
                                          </p:stCondLst>
                                        </p:cTn>
                                        <p:tgtEl>
                                          <p:spTgt spid="178"/>
                                        </p:tgtEl>
                                        <p:attrNameLst>
                                          <p:attrName>style.visibility</p:attrName>
                                        </p:attrNameLst>
                                      </p:cBhvr>
                                      <p:to>
                                        <p:strVal val="hidden"/>
                                      </p:to>
                                    </p:se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177"/>
                                        </p:tgtEl>
                                        <p:attrNameLst>
                                          <p:attrName>style.visibility</p:attrName>
                                        </p:attrNameLst>
                                      </p:cBhvr>
                                      <p:to>
                                        <p:strVal val="visible"/>
                                      </p:to>
                                    </p:set>
                                    <p:animEffect transition="in" filter="fade">
                                      <p:cBhvr>
                                        <p:cTn id="99" dur="1000"/>
                                        <p:tgtEl>
                                          <p:spTgt spid="177"/>
                                        </p:tgtEl>
                                      </p:cBhvr>
                                    </p:animEffect>
                                  </p:childTnLst>
                                </p:cTn>
                              </p:par>
                              <p:par>
                                <p:cTn id="100" presetID="10" presetClass="exit" presetSubtype="0" fill="hold" nodeType="withEffect">
                                  <p:stCondLst>
                                    <p:cond delay="0"/>
                                  </p:stCondLst>
                                  <p:childTnLst>
                                    <p:animEffect transition="out" filter="fade">
                                      <p:cBhvr>
                                        <p:cTn id="101" dur="1000"/>
                                        <p:tgtEl>
                                          <p:spTgt spid="191"/>
                                        </p:tgtEl>
                                      </p:cBhvr>
                                    </p:animEffect>
                                    <p:set>
                                      <p:cBhvr>
                                        <p:cTn id="102" dur="1" fill="hold">
                                          <p:stCondLst>
                                            <p:cond delay="1000"/>
                                          </p:stCondLst>
                                        </p:cTn>
                                        <p:tgtEl>
                                          <p:spTgt spid="19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192"/>
                                        </p:tgtEl>
                                      </p:cBhvr>
                                    </p:animEffect>
                                    <p:set>
                                      <p:cBhvr>
                                        <p:cTn id="105" dur="1" fill="hold">
                                          <p:stCondLst>
                                            <p:cond delay="1000"/>
                                          </p:stCondLst>
                                        </p:cTn>
                                        <p:tgtEl>
                                          <p:spTgt spid="192"/>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000"/>
                                        <p:tgtEl>
                                          <p:spTgt spid="193"/>
                                        </p:tgtEl>
                                      </p:cBhvr>
                                    </p:animEffect>
                                    <p:set>
                                      <p:cBhvr>
                                        <p:cTn id="108" dur="1" fill="hold">
                                          <p:stCondLst>
                                            <p:cond delay="1000"/>
                                          </p:stCondLst>
                                        </p:cTn>
                                        <p:tgtEl>
                                          <p:spTgt spid="193"/>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1000"/>
                                        <p:tgtEl>
                                          <p:spTgt spid="194"/>
                                        </p:tgtEl>
                                      </p:cBhvr>
                                    </p:animEffect>
                                    <p:set>
                                      <p:cBhvr>
                                        <p:cTn id="111" dur="1" fill="hold">
                                          <p:stCondLst>
                                            <p:cond delay="1000"/>
                                          </p:stCondLst>
                                        </p:cTn>
                                        <p:tgtEl>
                                          <p:spTgt spid="194"/>
                                        </p:tgtEl>
                                        <p:attrNameLst>
                                          <p:attrName>style.visibility</p:attrName>
                                        </p:attrNameLst>
                                      </p:cBhvr>
                                      <p:to>
                                        <p:strVal val="hidden"/>
                                      </p:to>
                                    </p:set>
                                  </p:childTnLst>
                                </p:cTn>
                              </p:par>
                            </p:childTnLst>
                          </p:cTn>
                        </p:par>
                        <p:par>
                          <p:cTn id="112" fill="hold">
                            <p:stCondLst>
                              <p:cond delay="2000"/>
                            </p:stCondLst>
                            <p:childTnLst>
                              <p:par>
                                <p:cTn id="113" presetID="10" presetClass="entr" presetSubtype="0" fill="hold" nodeType="afterEffect">
                                  <p:stCondLst>
                                    <p:cond delay="0"/>
                                  </p:stCondLst>
                                  <p:childTnLst>
                                    <p:set>
                                      <p:cBhvr>
                                        <p:cTn id="114" dur="1" fill="hold">
                                          <p:stCondLst>
                                            <p:cond delay="0"/>
                                          </p:stCondLst>
                                        </p:cTn>
                                        <p:tgtEl>
                                          <p:spTgt spid="183"/>
                                        </p:tgtEl>
                                        <p:attrNameLst>
                                          <p:attrName>style.visibility</p:attrName>
                                        </p:attrNameLst>
                                      </p:cBhvr>
                                      <p:to>
                                        <p:strVal val="visible"/>
                                      </p:to>
                                    </p:set>
                                    <p:animEffect transition="in" filter="fade">
                                      <p:cBhvr>
                                        <p:cTn id="115" dur="1000"/>
                                        <p:tgtEl>
                                          <p:spTgt spid="183"/>
                                        </p:tgtEl>
                                      </p:cBhvr>
                                    </p:animEffect>
                                  </p:childTnLst>
                                </p:cTn>
                              </p:par>
                              <p:par>
                                <p:cTn id="116" presetID="10" presetClass="entr" presetSubtype="0" fill="hold" nodeType="withEffect">
                                  <p:stCondLst>
                                    <p:cond delay="0"/>
                                  </p:stCondLst>
                                  <p:childTnLst>
                                    <p:set>
                                      <p:cBhvr>
                                        <p:cTn id="117" dur="1" fill="hold">
                                          <p:stCondLst>
                                            <p:cond delay="0"/>
                                          </p:stCondLst>
                                        </p:cTn>
                                        <p:tgtEl>
                                          <p:spTgt spid="184"/>
                                        </p:tgtEl>
                                        <p:attrNameLst>
                                          <p:attrName>style.visibility</p:attrName>
                                        </p:attrNameLst>
                                      </p:cBhvr>
                                      <p:to>
                                        <p:strVal val="visible"/>
                                      </p:to>
                                    </p:set>
                                    <p:animEffect transition="in" filter="fade">
                                      <p:cBhvr>
                                        <p:cTn id="118" dur="1000"/>
                                        <p:tgtEl>
                                          <p:spTgt spid="184"/>
                                        </p:tgtEl>
                                      </p:cBhvr>
                                    </p:animEffect>
                                  </p:childTnLst>
                                </p:cTn>
                              </p:par>
                              <p:par>
                                <p:cTn id="119" presetID="10" presetClass="entr" presetSubtype="0" fill="hold" nodeType="withEffect">
                                  <p:stCondLst>
                                    <p:cond delay="0"/>
                                  </p:stCondLst>
                                  <p:childTnLst>
                                    <p:set>
                                      <p:cBhvr>
                                        <p:cTn id="120" dur="1" fill="hold">
                                          <p:stCondLst>
                                            <p:cond delay="0"/>
                                          </p:stCondLst>
                                        </p:cTn>
                                        <p:tgtEl>
                                          <p:spTgt spid="185"/>
                                        </p:tgtEl>
                                        <p:attrNameLst>
                                          <p:attrName>style.visibility</p:attrName>
                                        </p:attrNameLst>
                                      </p:cBhvr>
                                      <p:to>
                                        <p:strVal val="visible"/>
                                      </p:to>
                                    </p:set>
                                    <p:animEffect transition="in" filter="fade">
                                      <p:cBhvr>
                                        <p:cTn id="121" dur="1000"/>
                                        <p:tgtEl>
                                          <p:spTgt spid="185"/>
                                        </p:tgtEl>
                                      </p:cBhvr>
                                    </p:animEffect>
                                  </p:childTnLst>
                                </p:cTn>
                              </p:par>
                              <p:par>
                                <p:cTn id="122" presetID="10" presetClass="entr" presetSubtype="0" fill="hold" nodeType="withEffect">
                                  <p:stCondLst>
                                    <p:cond delay="0"/>
                                  </p:stCondLst>
                                  <p:childTnLst>
                                    <p:set>
                                      <p:cBhvr>
                                        <p:cTn id="123" dur="1" fill="hold">
                                          <p:stCondLst>
                                            <p:cond delay="0"/>
                                          </p:stCondLst>
                                        </p:cTn>
                                        <p:tgtEl>
                                          <p:spTgt spid="186"/>
                                        </p:tgtEl>
                                        <p:attrNameLst>
                                          <p:attrName>style.visibility</p:attrName>
                                        </p:attrNameLst>
                                      </p:cBhvr>
                                      <p:to>
                                        <p:strVal val="visible"/>
                                      </p:to>
                                    </p:set>
                                    <p:animEffect transition="in" filter="fade">
                                      <p:cBhvr>
                                        <p:cTn id="124" dur="1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196735" y="10433"/>
            <a:ext cx="8229600" cy="857400"/>
          </a:xfrm>
          <a:prstGeom prst="rect">
            <a:avLst/>
          </a:prstGeom>
        </p:spPr>
        <p:txBody>
          <a:bodyPr lIns="91425" tIns="91425" rIns="91425" bIns="91425" anchor="b" anchorCtr="0">
            <a:noAutofit/>
          </a:bodyPr>
          <a:lstStyle/>
          <a:p>
            <a:pPr lvl="0" rtl="0">
              <a:spcBef>
                <a:spcPts val="0"/>
              </a:spcBef>
              <a:buNone/>
            </a:pPr>
            <a:r>
              <a:rPr lang="en"/>
              <a:t>CUDA Programmer's View of GPUs</a:t>
            </a:r>
          </a:p>
        </p:txBody>
      </p:sp>
      <p:pic>
        <p:nvPicPr>
          <p:cNvPr id="200" name="Shape 200"/>
          <p:cNvPicPr preferRelativeResize="0"/>
          <p:nvPr/>
        </p:nvPicPr>
        <p:blipFill>
          <a:blip r:embed="rId3">
            <a:alphaModFix/>
          </a:blip>
          <a:stretch>
            <a:fillRect/>
          </a:stretch>
        </p:blipFill>
        <p:spPr>
          <a:xfrm>
            <a:off x="1480650" y="1717825"/>
            <a:ext cx="6135573" cy="2186925"/>
          </a:xfrm>
          <a:prstGeom prst="rect">
            <a:avLst/>
          </a:prstGeom>
          <a:noFill/>
          <a:ln>
            <a:noFill/>
          </a:ln>
        </p:spPr>
      </p:pic>
      <p:sp>
        <p:nvSpPr>
          <p:cNvPr id="201" name="Shape 201"/>
          <p:cNvSpPr txBox="1"/>
          <p:nvPr/>
        </p:nvSpPr>
        <p:spPr>
          <a:xfrm>
            <a:off x="280775" y="1129518"/>
            <a:ext cx="7317599" cy="376499"/>
          </a:xfrm>
          <a:prstGeom prst="rect">
            <a:avLst/>
          </a:prstGeom>
          <a:noFill/>
          <a:ln>
            <a:noFill/>
          </a:ln>
        </p:spPr>
        <p:txBody>
          <a:bodyPr lIns="91425" tIns="91425" rIns="91425" bIns="91425" anchor="t" anchorCtr="0">
            <a:noAutofit/>
          </a:bodyPr>
          <a:lstStyle/>
          <a:p>
            <a:pPr lvl="0" rtl="0">
              <a:spcBef>
                <a:spcPts val="0"/>
              </a:spcBef>
              <a:buNone/>
            </a:pPr>
            <a:r>
              <a:rPr lang="en" sz="1800"/>
              <a:t>A GPU contains multiple SIMD Units.</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prstGeom prst="rect">
            <a:avLst/>
          </a:prstGeom>
        </p:spPr>
        <p:txBody>
          <a:bodyPr lIns="91425" tIns="91425" rIns="91425" bIns="91425" anchor="b" anchorCtr="0">
            <a:noAutofit/>
          </a:bodyPr>
          <a:lstStyle/>
          <a:p>
            <a:pPr lvl="0" rtl="0">
              <a:spcBef>
                <a:spcPts val="0"/>
              </a:spcBef>
              <a:buNone/>
            </a:pPr>
            <a:r>
              <a:rPr lang="en"/>
              <a:t>CUDA Programmer's View of GPUs</a:t>
            </a:r>
          </a:p>
        </p:txBody>
      </p:sp>
      <p:sp>
        <p:nvSpPr>
          <p:cNvPr id="2" name="Content Placeholder 1">
            <a:extLst>
              <a:ext uri="{FF2B5EF4-FFF2-40B4-BE49-F238E27FC236}">
                <a16:creationId xmlns:a16="http://schemas.microsoft.com/office/drawing/2014/main" id="{E3DBF8DA-A11E-4B68-90F0-37848FAAA95E}"/>
              </a:ext>
            </a:extLst>
          </p:cNvPr>
          <p:cNvSpPr>
            <a:spLocks noGrp="1"/>
          </p:cNvSpPr>
          <p:nvPr>
            <p:ph idx="1"/>
          </p:nvPr>
        </p:nvSpPr>
        <p:spPr/>
        <p:txBody>
          <a:bodyPr/>
          <a:lstStyle/>
          <a:p>
            <a:pPr>
              <a:spcBef>
                <a:spcPts val="0"/>
              </a:spcBef>
            </a:pPr>
            <a:r>
              <a:rPr lang="en" sz="1800"/>
              <a:t>A GPU contains multiple SIMD Units</a:t>
            </a:r>
          </a:p>
          <a:p>
            <a:pPr>
              <a:spcBef>
                <a:spcPts val="0"/>
              </a:spcBef>
            </a:pPr>
            <a:r>
              <a:rPr lang="en" sz="1800"/>
              <a:t>All of them can access global memory</a:t>
            </a:r>
          </a:p>
          <a:p>
            <a:endParaRPr lang="nl-NL"/>
          </a:p>
        </p:txBody>
      </p:sp>
      <p:pic>
        <p:nvPicPr>
          <p:cNvPr id="207" name="Shape 207"/>
          <p:cNvPicPr preferRelativeResize="0"/>
          <p:nvPr/>
        </p:nvPicPr>
        <p:blipFill>
          <a:blip r:embed="rId3">
            <a:alphaModFix/>
          </a:blip>
          <a:stretch>
            <a:fillRect/>
          </a:stretch>
        </p:blipFill>
        <p:spPr>
          <a:xfrm>
            <a:off x="1441299" y="1559281"/>
            <a:ext cx="6251754" cy="3308792"/>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idx="1"/>
          </p:nvPr>
        </p:nvSpPr>
        <p:spPr>
          <a:xfrm>
            <a:off x="2232310" y="3391272"/>
            <a:ext cx="5668500" cy="1137866"/>
          </a:xfrm>
        </p:spPr>
        <p:txBody>
          <a:bodyPr/>
          <a:lstStyle/>
          <a:p>
            <a:pPr algn="ctr">
              <a:buFont typeface="Monotype Sorts" pitchFamily="2" charset="2"/>
              <a:buNone/>
            </a:pPr>
            <a:r>
              <a:rPr lang="en-GB" sz="2800" b="1" i="1" dirty="0">
                <a:solidFill>
                  <a:srgbClr val="0000FF"/>
                </a:solidFill>
              </a:rPr>
              <a:t>Exploiting massive parallelism by running thousands of threads</a:t>
            </a:r>
            <a:endParaRPr lang="en-GB" sz="2400" b="1" i="1" dirty="0"/>
          </a:p>
        </p:txBody>
      </p:sp>
      <p:sp>
        <p:nvSpPr>
          <p:cNvPr id="51203" name="WordArt 4"/>
          <p:cNvSpPr>
            <a:spLocks noChangeArrowheads="1" noChangeShapeType="1" noTextEdit="1"/>
          </p:cNvSpPr>
          <p:nvPr/>
        </p:nvSpPr>
        <p:spPr bwMode="auto">
          <a:xfrm>
            <a:off x="1167492" y="822910"/>
            <a:ext cx="6804756" cy="2112522"/>
          </a:xfrm>
          <a:prstGeom prst="rect">
            <a:avLst/>
          </a:prstGeom>
        </p:spPr>
        <p:txBody>
          <a:bodyPr wrap="none" fromWordArt="1">
            <a:prstTxWarp prst="textCascadeUp">
              <a:avLst>
                <a:gd name="adj" fmla="val 60477"/>
              </a:avLst>
            </a:prstTxWarp>
            <a:scene3d>
              <a:camera prst="legacyPerspectiveTopLeft">
                <a:rot lat="0" lon="20519987" rev="0"/>
              </a:camera>
              <a:lightRig rig="legacyHarsh3" dir="r"/>
            </a:scene3d>
            <a:sp3d extrusionH="430200" prstMaterial="legacyMatte">
              <a:extrusionClr>
                <a:srgbClr val="006600"/>
              </a:extrusionClr>
            </a:sp3d>
          </a:bodyPr>
          <a:lstStyle/>
          <a:p>
            <a:r>
              <a:rPr lang="en-US" sz="2700" kern="10" dirty="0">
                <a:ln w="9525">
                  <a:round/>
                  <a:headEnd/>
                  <a:tailEnd/>
                </a:ln>
                <a:solidFill>
                  <a:srgbClr val="FFCC00"/>
                </a:solidFill>
                <a:latin typeface="Arial Black"/>
              </a:rPr>
              <a:t>Graphics Processing Units</a:t>
            </a:r>
          </a:p>
        </p:txBody>
      </p:sp>
    </p:spTree>
    <p:extLst>
      <p:ext uri="{BB962C8B-B14F-4D97-AF65-F5344CB8AC3E}">
        <p14:creationId xmlns:p14="http://schemas.microsoft.com/office/powerpoint/2010/main" val="294552631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224524" y="-17277"/>
            <a:ext cx="8229600" cy="857400"/>
          </a:xfrm>
          <a:prstGeom prst="rect">
            <a:avLst/>
          </a:prstGeom>
        </p:spPr>
        <p:txBody>
          <a:bodyPr lIns="91425" tIns="91425" rIns="91425" bIns="91425" anchor="b" anchorCtr="0">
            <a:noAutofit/>
          </a:bodyPr>
          <a:lstStyle/>
          <a:p>
            <a:pPr lvl="0" rtl="0">
              <a:spcBef>
                <a:spcPts val="0"/>
              </a:spcBef>
              <a:buNone/>
            </a:pPr>
            <a:r>
              <a:rPr lang="en"/>
              <a:t>What Are the Differences?</a:t>
            </a:r>
          </a:p>
        </p:txBody>
      </p:sp>
      <p:sp>
        <p:nvSpPr>
          <p:cNvPr id="214" name="Shape 214"/>
          <p:cNvSpPr txBox="1">
            <a:spLocks noGrp="1"/>
          </p:cNvSpPr>
          <p:nvPr>
            <p:ph type="body" idx="1"/>
          </p:nvPr>
        </p:nvSpPr>
        <p:spPr>
          <a:xfrm>
            <a:off x="903467" y="919978"/>
            <a:ext cx="1056899" cy="541500"/>
          </a:xfrm>
          <a:prstGeom prst="rect">
            <a:avLst/>
          </a:prstGeom>
        </p:spPr>
        <p:txBody>
          <a:bodyPr lIns="91425" tIns="91425" rIns="91425" bIns="91425" anchor="t" anchorCtr="0">
            <a:noAutofit/>
          </a:bodyPr>
          <a:lstStyle/>
          <a:p>
            <a:pPr lvl="0" rtl="0">
              <a:spcBef>
                <a:spcPts val="0"/>
              </a:spcBef>
              <a:buNone/>
            </a:pPr>
            <a:r>
              <a:rPr lang="en" sz="2800" dirty="0"/>
              <a:t>SSE</a:t>
            </a:r>
          </a:p>
        </p:txBody>
      </p:sp>
      <p:sp>
        <p:nvSpPr>
          <p:cNvPr id="217" name="Shape 217"/>
          <p:cNvSpPr txBox="1">
            <a:spLocks noGrp="1"/>
          </p:cNvSpPr>
          <p:nvPr>
            <p:ph type="body" idx="4294967295"/>
          </p:nvPr>
        </p:nvSpPr>
        <p:spPr>
          <a:xfrm>
            <a:off x="5597319" y="803746"/>
            <a:ext cx="1141412" cy="547688"/>
          </a:xfrm>
          <a:prstGeom prst="rect">
            <a:avLst/>
          </a:prstGeom>
        </p:spPr>
        <p:txBody>
          <a:bodyPr lIns="91425" tIns="91425" rIns="91425" bIns="91425" anchor="t" anchorCtr="0">
            <a:noAutofit/>
          </a:bodyPr>
          <a:lstStyle/>
          <a:p>
            <a:pPr lvl="0" rtl="0">
              <a:spcBef>
                <a:spcPts val="0"/>
              </a:spcBef>
              <a:buNone/>
            </a:pPr>
            <a:r>
              <a:rPr lang="en" sz="2800" dirty="0"/>
              <a:t>GPU</a:t>
            </a:r>
          </a:p>
        </p:txBody>
      </p:sp>
      <p:pic>
        <p:nvPicPr>
          <p:cNvPr id="215" name="Shape 215"/>
          <p:cNvPicPr preferRelativeResize="0"/>
          <p:nvPr/>
        </p:nvPicPr>
        <p:blipFill>
          <a:blip r:embed="rId3">
            <a:alphaModFix/>
          </a:blip>
          <a:stretch>
            <a:fillRect/>
          </a:stretch>
        </p:blipFill>
        <p:spPr>
          <a:xfrm>
            <a:off x="308550" y="1492606"/>
            <a:ext cx="2381201" cy="1842597"/>
          </a:xfrm>
          <a:prstGeom prst="rect">
            <a:avLst/>
          </a:prstGeom>
          <a:noFill/>
          <a:ln>
            <a:noFill/>
          </a:ln>
        </p:spPr>
      </p:pic>
      <p:pic>
        <p:nvPicPr>
          <p:cNvPr id="216" name="Shape 216"/>
          <p:cNvPicPr preferRelativeResize="0"/>
          <p:nvPr/>
        </p:nvPicPr>
        <p:blipFill>
          <a:blip r:embed="rId4">
            <a:alphaModFix/>
          </a:blip>
          <a:stretch>
            <a:fillRect/>
          </a:stretch>
        </p:blipFill>
        <p:spPr>
          <a:xfrm>
            <a:off x="4182821" y="1461477"/>
            <a:ext cx="3995096" cy="2116211"/>
          </a:xfrm>
          <a:prstGeom prst="rect">
            <a:avLst/>
          </a:prstGeom>
          <a:noFill/>
          <a:ln>
            <a:noFill/>
          </a:ln>
        </p:spPr>
      </p:pic>
      <p:sp>
        <p:nvSpPr>
          <p:cNvPr id="218" name="Shape 218"/>
          <p:cNvSpPr txBox="1"/>
          <p:nvPr/>
        </p:nvSpPr>
        <p:spPr>
          <a:xfrm>
            <a:off x="374374" y="3586419"/>
            <a:ext cx="7929900" cy="1461300"/>
          </a:xfrm>
          <a:prstGeom prst="rect">
            <a:avLst/>
          </a:prstGeom>
          <a:noFill/>
          <a:ln>
            <a:noFill/>
          </a:ln>
        </p:spPr>
        <p:txBody>
          <a:bodyPr lIns="91425" tIns="91425" rIns="91425" bIns="91425" anchor="t" anchorCtr="0">
            <a:noAutofit/>
          </a:bodyPr>
          <a:lstStyle/>
          <a:p>
            <a:pPr lvl="0" rtl="0">
              <a:spcBef>
                <a:spcPts val="0"/>
              </a:spcBef>
              <a:buNone/>
            </a:pPr>
            <a:r>
              <a:rPr lang="en" sz="2400"/>
              <a:t>2 important differences:</a:t>
            </a:r>
          </a:p>
          <a:p>
            <a:pPr marL="457200" lvl="0" indent="-381000" rtl="0">
              <a:spcBef>
                <a:spcPts val="0"/>
              </a:spcBef>
              <a:buClr>
                <a:srgbClr val="000000"/>
              </a:buClr>
              <a:buSzPct val="100000"/>
              <a:buFont typeface="Arial"/>
              <a:buAutoNum type="arabicPeriod"/>
            </a:pPr>
            <a:r>
              <a:rPr lang="en" sz="2400"/>
              <a:t>GPUs use </a:t>
            </a:r>
            <a:r>
              <a:rPr lang="en" sz="2400">
                <a:solidFill>
                  <a:srgbClr val="4A86E8"/>
                </a:solidFill>
              </a:rPr>
              <a:t>threads</a:t>
            </a:r>
            <a:r>
              <a:rPr lang="en" sz="2400"/>
              <a:t> instead of vectors</a:t>
            </a:r>
          </a:p>
          <a:p>
            <a:pPr marL="457200" lvl="0" indent="-381000" rtl="0">
              <a:spcBef>
                <a:spcPts val="0"/>
              </a:spcBef>
              <a:buClr>
                <a:srgbClr val="000000"/>
              </a:buClr>
              <a:buSzPct val="100000"/>
              <a:buFont typeface="Arial"/>
              <a:buAutoNum type="arabicPeriod"/>
            </a:pPr>
            <a:r>
              <a:rPr lang="en" sz="2400"/>
              <a:t>GPUs have the "</a:t>
            </a:r>
            <a:r>
              <a:rPr lang="en" sz="2400">
                <a:solidFill>
                  <a:srgbClr val="4A86E8"/>
                </a:solidFill>
              </a:rPr>
              <a:t>Shared Memory</a:t>
            </a:r>
            <a:r>
              <a:rPr lang="en" sz="2400"/>
              <a:t>" spaces</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196735" y="-651"/>
            <a:ext cx="8229600" cy="857400"/>
          </a:xfrm>
          <a:prstGeom prst="rect">
            <a:avLst/>
          </a:prstGeom>
        </p:spPr>
        <p:txBody>
          <a:bodyPr lIns="91425" tIns="91425" rIns="91425" bIns="91425" anchor="b" anchorCtr="0">
            <a:noAutofit/>
          </a:bodyPr>
          <a:lstStyle/>
          <a:p>
            <a:pPr lvl="0" rtl="0">
              <a:spcBef>
                <a:spcPts val="0"/>
              </a:spcBef>
              <a:buNone/>
            </a:pPr>
            <a:r>
              <a:rPr lang="en"/>
              <a:t>Thread Hierarchy in CUDA</a:t>
            </a:r>
          </a:p>
        </p:txBody>
      </p:sp>
      <p:sp>
        <p:nvSpPr>
          <p:cNvPr id="224" name="Shape 224"/>
          <p:cNvSpPr txBox="1">
            <a:spLocks noGrp="1"/>
          </p:cNvSpPr>
          <p:nvPr>
            <p:ph type="body" idx="1"/>
          </p:nvPr>
        </p:nvSpPr>
        <p:spPr>
          <a:xfrm>
            <a:off x="135325" y="1206859"/>
            <a:ext cx="2650200" cy="3222600"/>
          </a:xfrm>
          <a:prstGeom prst="rect">
            <a:avLst/>
          </a:prstGeom>
        </p:spPr>
        <p:txBody>
          <a:bodyPr lIns="91425" tIns="91425" rIns="91425" bIns="91425" anchor="t" anchorCtr="0">
            <a:noAutofit/>
          </a:bodyPr>
          <a:lstStyle/>
          <a:p>
            <a:pPr lvl="0" rtl="0">
              <a:spcBef>
                <a:spcPts val="0"/>
              </a:spcBef>
              <a:buNone/>
            </a:pPr>
            <a:r>
              <a:rPr lang="en">
                <a:solidFill>
                  <a:srgbClr val="980000"/>
                </a:solidFill>
              </a:rPr>
              <a:t>Grid</a:t>
            </a:r>
          </a:p>
          <a:p>
            <a:pPr lvl="0" rtl="0">
              <a:spcBef>
                <a:spcPts val="0"/>
              </a:spcBef>
              <a:buNone/>
            </a:pPr>
            <a:r>
              <a:rPr lang="en"/>
              <a:t>contains</a:t>
            </a:r>
          </a:p>
          <a:p>
            <a:pPr lvl="0" rtl="0">
              <a:spcBef>
                <a:spcPts val="0"/>
              </a:spcBef>
              <a:buNone/>
            </a:pPr>
            <a:r>
              <a:rPr lang="en">
                <a:solidFill>
                  <a:srgbClr val="980000"/>
                </a:solidFill>
              </a:rPr>
              <a:t>Thread Blocks</a:t>
            </a:r>
          </a:p>
          <a:p>
            <a:pPr lvl="0" rtl="0">
              <a:spcBef>
                <a:spcPts val="0"/>
              </a:spcBef>
              <a:buNone/>
            </a:pPr>
            <a:endParaRPr>
              <a:solidFill>
                <a:srgbClr val="980000"/>
              </a:solidFill>
            </a:endParaRPr>
          </a:p>
          <a:p>
            <a:pPr lvl="0" rtl="0">
              <a:spcBef>
                <a:spcPts val="0"/>
              </a:spcBef>
              <a:buNone/>
            </a:pPr>
            <a:r>
              <a:rPr lang="en">
                <a:solidFill>
                  <a:srgbClr val="980000"/>
                </a:solidFill>
              </a:rPr>
              <a:t>Thread Block</a:t>
            </a:r>
          </a:p>
          <a:p>
            <a:pPr lvl="0" rtl="0">
              <a:spcBef>
                <a:spcPts val="0"/>
              </a:spcBef>
              <a:buNone/>
            </a:pPr>
            <a:r>
              <a:rPr lang="en"/>
              <a:t>contains</a:t>
            </a:r>
          </a:p>
          <a:p>
            <a:pPr lvl="0" rtl="0">
              <a:spcBef>
                <a:spcPts val="0"/>
              </a:spcBef>
              <a:buNone/>
            </a:pPr>
            <a:r>
              <a:rPr lang="en">
                <a:solidFill>
                  <a:srgbClr val="980000"/>
                </a:solidFill>
              </a:rPr>
              <a:t>Threads</a:t>
            </a:r>
          </a:p>
        </p:txBody>
      </p:sp>
      <p:pic>
        <p:nvPicPr>
          <p:cNvPr id="225" name="Shape 225"/>
          <p:cNvPicPr preferRelativeResize="0"/>
          <p:nvPr/>
        </p:nvPicPr>
        <p:blipFill>
          <a:blip r:embed="rId3">
            <a:alphaModFix/>
          </a:blip>
          <a:stretch>
            <a:fillRect/>
          </a:stretch>
        </p:blipFill>
        <p:spPr>
          <a:xfrm>
            <a:off x="2858150" y="1129146"/>
            <a:ext cx="6181648" cy="3840968"/>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76C15E-84C7-4116-A131-98B219FE273D}"/>
              </a:ext>
            </a:extLst>
          </p:cNvPr>
          <p:cNvPicPr>
            <a:picLocks noChangeAspect="1"/>
          </p:cNvPicPr>
          <p:nvPr/>
        </p:nvPicPr>
        <p:blipFill>
          <a:blip r:embed="rId2"/>
          <a:stretch>
            <a:fillRect/>
          </a:stretch>
        </p:blipFill>
        <p:spPr>
          <a:xfrm>
            <a:off x="4527176" y="162028"/>
            <a:ext cx="3808946" cy="4837052"/>
          </a:xfrm>
          <a:prstGeom prst="rect">
            <a:avLst/>
          </a:prstGeom>
        </p:spPr>
      </p:pic>
      <p:sp>
        <p:nvSpPr>
          <p:cNvPr id="2" name="Title 1">
            <a:extLst>
              <a:ext uri="{FF2B5EF4-FFF2-40B4-BE49-F238E27FC236}">
                <a16:creationId xmlns:a16="http://schemas.microsoft.com/office/drawing/2014/main" id="{3B9FAE9C-8C77-46CE-B29F-340073510B42}"/>
              </a:ext>
            </a:extLst>
          </p:cNvPr>
          <p:cNvSpPr>
            <a:spLocks noGrp="1"/>
          </p:cNvSpPr>
          <p:nvPr>
            <p:ph type="title"/>
          </p:nvPr>
        </p:nvSpPr>
        <p:spPr/>
        <p:txBody>
          <a:bodyPr/>
          <a:lstStyle/>
          <a:p>
            <a:r>
              <a:rPr lang="en-US"/>
              <a:t>Thread Hierarchy in CUDA</a:t>
            </a:r>
            <a:endParaRPr lang="nl-NL"/>
          </a:p>
        </p:txBody>
      </p:sp>
      <p:sp>
        <p:nvSpPr>
          <p:cNvPr id="7" name="Content Placeholder 6">
            <a:extLst>
              <a:ext uri="{FF2B5EF4-FFF2-40B4-BE49-F238E27FC236}">
                <a16:creationId xmlns:a16="http://schemas.microsoft.com/office/drawing/2014/main" id="{928F108B-F587-4C26-A2F1-3C7DFD07B9D0}"/>
              </a:ext>
            </a:extLst>
          </p:cNvPr>
          <p:cNvSpPr>
            <a:spLocks noGrp="1"/>
          </p:cNvSpPr>
          <p:nvPr>
            <p:ph idx="1"/>
          </p:nvPr>
        </p:nvSpPr>
        <p:spPr/>
        <p:txBody>
          <a:bodyPr/>
          <a:lstStyle/>
          <a:p>
            <a:r>
              <a:rPr lang="en-US"/>
              <a:t>Upto </a:t>
            </a:r>
            <a:r>
              <a:rPr lang="en-US" b="1">
                <a:solidFill>
                  <a:srgbClr val="0000FF"/>
                </a:solidFill>
              </a:rPr>
              <a:t>3</a:t>
            </a:r>
            <a:r>
              <a:rPr lang="en-US"/>
              <a:t> grid dimensions</a:t>
            </a:r>
          </a:p>
          <a:p>
            <a:r>
              <a:rPr lang="en-US"/>
              <a:t>Upto </a:t>
            </a:r>
            <a:r>
              <a:rPr lang="en-US" b="1">
                <a:solidFill>
                  <a:srgbClr val="0000FF"/>
                </a:solidFill>
              </a:rPr>
              <a:t>3</a:t>
            </a:r>
            <a:r>
              <a:rPr lang="en-US"/>
              <a:t> block dimensions</a:t>
            </a:r>
          </a:p>
          <a:p>
            <a:endParaRPr lang="en-US"/>
          </a:p>
          <a:p>
            <a:r>
              <a:rPr lang="en" sz="1800"/>
              <a:t>Example:    kernelF</a:t>
            </a:r>
            <a:r>
              <a:rPr lang="en" sz="1800" b="1">
                <a:solidFill>
                  <a:srgbClr val="0000FF"/>
                </a:solidFill>
              </a:rPr>
              <a:t>&lt;&lt;&lt;(3,2),(4,3)&gt;&gt;&gt;</a:t>
            </a:r>
            <a:endParaRPr lang="nl-NL" b="1">
              <a:solidFill>
                <a:srgbClr val="0000FF"/>
              </a:solidFill>
            </a:endParaRPr>
          </a:p>
        </p:txBody>
      </p:sp>
      <p:sp>
        <p:nvSpPr>
          <p:cNvPr id="3" name="TextBox 2">
            <a:extLst>
              <a:ext uri="{FF2B5EF4-FFF2-40B4-BE49-F238E27FC236}">
                <a16:creationId xmlns:a16="http://schemas.microsoft.com/office/drawing/2014/main" id="{D6B67AF9-DEC5-484E-AB0D-459FEA5BB756}"/>
              </a:ext>
            </a:extLst>
          </p:cNvPr>
          <p:cNvSpPr txBox="1"/>
          <p:nvPr/>
        </p:nvSpPr>
        <p:spPr>
          <a:xfrm>
            <a:off x="2642393" y="2015655"/>
            <a:ext cx="522900" cy="307777"/>
          </a:xfrm>
          <a:prstGeom prst="rect">
            <a:avLst/>
          </a:prstGeom>
          <a:noFill/>
        </p:spPr>
        <p:txBody>
          <a:bodyPr wrap="none" rtlCol="0">
            <a:spAutoFit/>
          </a:bodyPr>
          <a:lstStyle/>
          <a:p>
            <a:r>
              <a:rPr lang="en-US" i="1">
                <a:solidFill>
                  <a:srgbClr val="0000FF"/>
                </a:solidFill>
              </a:rPr>
              <a:t>Grid</a:t>
            </a:r>
            <a:endParaRPr lang="nl-NL" i="1">
              <a:solidFill>
                <a:srgbClr val="0000FF"/>
              </a:solidFill>
            </a:endParaRPr>
          </a:p>
        </p:txBody>
      </p:sp>
      <p:sp>
        <p:nvSpPr>
          <p:cNvPr id="9" name="TextBox 8">
            <a:extLst>
              <a:ext uri="{FF2B5EF4-FFF2-40B4-BE49-F238E27FC236}">
                <a16:creationId xmlns:a16="http://schemas.microsoft.com/office/drawing/2014/main" id="{FBAB2BC5-B8DF-4769-8768-1F9A695DA5D8}"/>
              </a:ext>
            </a:extLst>
          </p:cNvPr>
          <p:cNvSpPr txBox="1"/>
          <p:nvPr/>
        </p:nvSpPr>
        <p:spPr>
          <a:xfrm>
            <a:off x="3117588" y="2015654"/>
            <a:ext cx="623889" cy="307777"/>
          </a:xfrm>
          <a:prstGeom prst="rect">
            <a:avLst/>
          </a:prstGeom>
          <a:noFill/>
        </p:spPr>
        <p:txBody>
          <a:bodyPr wrap="none" rtlCol="0">
            <a:spAutoFit/>
          </a:bodyPr>
          <a:lstStyle/>
          <a:p>
            <a:r>
              <a:rPr lang="en-US" i="1">
                <a:solidFill>
                  <a:srgbClr val="0000FF"/>
                </a:solidFill>
              </a:rPr>
              <a:t>Block</a:t>
            </a:r>
            <a:endParaRPr lang="nl-NL" i="1">
              <a:solidFill>
                <a:srgbClr val="0000FF"/>
              </a:solidFill>
            </a:endParaRPr>
          </a:p>
        </p:txBody>
      </p:sp>
    </p:spTree>
    <p:extLst>
      <p:ext uri="{BB962C8B-B14F-4D97-AF65-F5344CB8AC3E}">
        <p14:creationId xmlns:p14="http://schemas.microsoft.com/office/powerpoint/2010/main" val="156568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wipe(down)">
                                      <p:cBhvr>
                                        <p:cTn id="7" dur="500"/>
                                        <p:tgtEl>
                                          <p:spTgt spid="7">
                                            <p:txEl>
                                              <p:pRg st="3" end="3"/>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229985" y="10433"/>
            <a:ext cx="8229600" cy="857400"/>
          </a:xfrm>
          <a:prstGeom prst="rect">
            <a:avLst/>
          </a:prstGeom>
        </p:spPr>
        <p:txBody>
          <a:bodyPr lIns="91425" tIns="91425" rIns="91425" bIns="91425" anchor="b" anchorCtr="0">
            <a:noAutofit/>
          </a:bodyPr>
          <a:lstStyle/>
          <a:p>
            <a:pPr lvl="0" rtl="0">
              <a:spcBef>
                <a:spcPts val="0"/>
              </a:spcBef>
              <a:buNone/>
            </a:pPr>
            <a:r>
              <a:rPr lang="en"/>
              <a:t>Let's Start Again from C</a:t>
            </a:r>
          </a:p>
        </p:txBody>
      </p:sp>
      <p:sp>
        <p:nvSpPr>
          <p:cNvPr id="231" name="Shape 231"/>
          <p:cNvSpPr txBox="1">
            <a:spLocks noGrp="1"/>
          </p:cNvSpPr>
          <p:nvPr>
            <p:ph type="body" idx="1"/>
          </p:nvPr>
        </p:nvSpPr>
        <p:spPr>
          <a:xfrm>
            <a:off x="2743200" y="838200"/>
            <a:ext cx="2834999" cy="1984799"/>
          </a:xfrm>
          <a:prstGeom prst="rect">
            <a:avLst/>
          </a:prstGeom>
          <a:noFill/>
        </p:spPr>
        <p:txBody>
          <a:bodyPr lIns="91425" tIns="91425" rIns="91425" bIns="91425" anchor="t" anchorCtr="0">
            <a:noAutofit/>
          </a:bodyPr>
          <a:lstStyle/>
          <a:p>
            <a:pPr lvl="0" rtl="0">
              <a:spcBef>
                <a:spcPts val="0"/>
              </a:spcBef>
              <a:buNone/>
            </a:pPr>
            <a:r>
              <a:rPr lang="en" sz="2400"/>
              <a:t>int A[2][4];</a:t>
            </a:r>
          </a:p>
          <a:p>
            <a:pPr lvl="0" rtl="0">
              <a:spcBef>
                <a:spcPts val="0"/>
              </a:spcBef>
              <a:buNone/>
            </a:pPr>
            <a:r>
              <a:rPr lang="en" sz="2400"/>
              <a:t>for(i=0;i&lt;2;i++)</a:t>
            </a:r>
          </a:p>
          <a:p>
            <a:pPr lvl="0" rtl="0">
              <a:spcBef>
                <a:spcPts val="0"/>
              </a:spcBef>
              <a:buNone/>
            </a:pPr>
            <a:r>
              <a:rPr lang="en" sz="2400"/>
              <a:t>    for(j=0;j&lt;4;j++)</a:t>
            </a:r>
          </a:p>
          <a:p>
            <a:pPr lvl="0" rtl="0">
              <a:spcBef>
                <a:spcPts val="0"/>
              </a:spcBef>
              <a:buNone/>
            </a:pPr>
            <a:r>
              <a:rPr lang="en" sz="2400"/>
              <a:t>        A[i][j]++;</a:t>
            </a:r>
          </a:p>
        </p:txBody>
      </p:sp>
      <p:sp>
        <p:nvSpPr>
          <p:cNvPr id="232" name="Shape 232"/>
          <p:cNvSpPr txBox="1"/>
          <p:nvPr/>
        </p:nvSpPr>
        <p:spPr>
          <a:xfrm>
            <a:off x="142200" y="2400160"/>
            <a:ext cx="7886399" cy="1984799"/>
          </a:xfrm>
          <a:prstGeom prst="rect">
            <a:avLst/>
          </a:prstGeom>
          <a:noFill/>
          <a:ln>
            <a:noFill/>
          </a:ln>
        </p:spPr>
        <p:txBody>
          <a:bodyPr lIns="91425" tIns="91425" rIns="91425" bIns="91425" anchor="t" anchorCtr="0">
            <a:noAutofit/>
          </a:bodyPr>
          <a:lstStyle/>
          <a:p>
            <a:pPr lvl="0" rtl="0">
              <a:spcBef>
                <a:spcPts val="0"/>
              </a:spcBef>
              <a:buNone/>
            </a:pPr>
            <a:r>
              <a:rPr lang="en" sz="2400" dirty="0"/>
              <a:t>int A[2][4];  </a:t>
            </a:r>
          </a:p>
          <a:p>
            <a:pPr lvl="0" rtl="0">
              <a:spcBef>
                <a:spcPts val="0"/>
              </a:spcBef>
              <a:buNone/>
            </a:pPr>
            <a:r>
              <a:rPr lang="en" sz="2400" dirty="0"/>
              <a:t>kernelF</a:t>
            </a:r>
            <a:r>
              <a:rPr lang="en" sz="2400" dirty="0">
                <a:solidFill>
                  <a:srgbClr val="38761D"/>
                </a:solidFill>
              </a:rPr>
              <a:t>&lt;&lt;&lt;(2,1),(4,1)&gt;&gt;&gt;</a:t>
            </a:r>
            <a:r>
              <a:rPr lang="en" sz="2400" dirty="0"/>
              <a:t>(A); </a:t>
            </a:r>
          </a:p>
          <a:p>
            <a:pPr lvl="0" rtl="0">
              <a:spcBef>
                <a:spcPts val="0"/>
              </a:spcBef>
              <a:buNone/>
            </a:pPr>
            <a:r>
              <a:rPr lang="en" sz="2400" dirty="0">
                <a:solidFill>
                  <a:srgbClr val="38761D"/>
                </a:solidFill>
              </a:rPr>
              <a:t>__device__</a:t>
            </a:r>
            <a:r>
              <a:rPr lang="en" sz="2400" dirty="0"/>
              <a:t>    kernelF(A){ </a:t>
            </a:r>
          </a:p>
          <a:p>
            <a:pPr lvl="0" rtl="0">
              <a:spcBef>
                <a:spcPts val="0"/>
              </a:spcBef>
              <a:buNone/>
            </a:pPr>
            <a:r>
              <a:rPr lang="en" sz="2400" dirty="0"/>
              <a:t>    i = </a:t>
            </a:r>
            <a:r>
              <a:rPr lang="en" sz="2400" dirty="0">
                <a:solidFill>
                  <a:srgbClr val="38761D"/>
                </a:solidFill>
              </a:rPr>
              <a:t>blockIdx.x</a:t>
            </a:r>
            <a:r>
              <a:rPr lang="en" sz="2400" dirty="0"/>
              <a:t>; </a:t>
            </a:r>
          </a:p>
          <a:p>
            <a:pPr lvl="0" rtl="0">
              <a:spcBef>
                <a:spcPts val="0"/>
              </a:spcBef>
              <a:buNone/>
            </a:pPr>
            <a:r>
              <a:rPr lang="en" sz="2400" dirty="0"/>
              <a:t>    j = </a:t>
            </a:r>
            <a:r>
              <a:rPr lang="en" sz="2400" dirty="0">
                <a:solidFill>
                  <a:srgbClr val="38761D"/>
                </a:solidFill>
              </a:rPr>
              <a:t>threadIdx.x</a:t>
            </a:r>
            <a:r>
              <a:rPr lang="en" sz="2400" dirty="0"/>
              <a:t>; </a:t>
            </a:r>
          </a:p>
          <a:p>
            <a:pPr marL="0" marR="0" lvl="0" indent="0" algn="l" rtl="0">
              <a:lnSpc>
                <a:spcPct val="100000"/>
              </a:lnSpc>
              <a:spcBef>
                <a:spcPts val="0"/>
              </a:spcBef>
              <a:spcAft>
                <a:spcPts val="0"/>
              </a:spcAft>
              <a:buNone/>
            </a:pPr>
            <a:r>
              <a:rPr lang="en" sz="2400" dirty="0"/>
              <a:t>    A[i][j]++;</a:t>
            </a:r>
          </a:p>
          <a:p>
            <a:pPr lvl="0" rtl="0">
              <a:spcBef>
                <a:spcPts val="0"/>
              </a:spcBef>
              <a:buNone/>
            </a:pPr>
            <a:r>
              <a:rPr lang="en" sz="2400" dirty="0"/>
              <a:t>}</a:t>
            </a:r>
          </a:p>
        </p:txBody>
      </p:sp>
      <p:sp>
        <p:nvSpPr>
          <p:cNvPr id="233" name="Shape 233"/>
          <p:cNvSpPr txBox="1"/>
          <p:nvPr/>
        </p:nvSpPr>
        <p:spPr>
          <a:xfrm>
            <a:off x="4267200" y="2760451"/>
            <a:ext cx="4301399" cy="429299"/>
          </a:xfrm>
          <a:prstGeom prst="rect">
            <a:avLst/>
          </a:prstGeom>
          <a:noFill/>
          <a:ln>
            <a:noFill/>
          </a:ln>
        </p:spPr>
        <p:txBody>
          <a:bodyPr lIns="91425" tIns="91425" rIns="91425" bIns="91425" anchor="t" anchorCtr="0">
            <a:noAutofit/>
          </a:bodyPr>
          <a:lstStyle/>
          <a:p>
            <a:pPr lvl="0" rtl="0">
              <a:spcBef>
                <a:spcPts val="0"/>
              </a:spcBef>
              <a:buNone/>
            </a:pPr>
            <a:r>
              <a:rPr lang="en" sz="2000" dirty="0">
                <a:solidFill>
                  <a:srgbClr val="0000FF"/>
                </a:solidFill>
              </a:rPr>
              <a:t>// define 2x4=8 threads</a:t>
            </a:r>
          </a:p>
        </p:txBody>
      </p:sp>
      <p:sp>
        <p:nvSpPr>
          <p:cNvPr id="234" name="Shape 234"/>
          <p:cNvSpPr txBox="1"/>
          <p:nvPr/>
        </p:nvSpPr>
        <p:spPr>
          <a:xfrm>
            <a:off x="4267200" y="31656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000" dirty="0">
                <a:solidFill>
                  <a:srgbClr val="0000FF"/>
                </a:solidFill>
              </a:rPr>
              <a:t>// all threads run same kernel</a:t>
            </a:r>
          </a:p>
        </p:txBody>
      </p:sp>
      <p:sp>
        <p:nvSpPr>
          <p:cNvPr id="235" name="Shape 235"/>
          <p:cNvSpPr txBox="1"/>
          <p:nvPr/>
        </p:nvSpPr>
        <p:spPr>
          <a:xfrm>
            <a:off x="4267200" y="3537649"/>
            <a:ext cx="4363499" cy="429299"/>
          </a:xfrm>
          <a:prstGeom prst="rect">
            <a:avLst/>
          </a:prstGeom>
          <a:noFill/>
          <a:ln>
            <a:noFill/>
          </a:ln>
        </p:spPr>
        <p:txBody>
          <a:bodyPr lIns="91425" tIns="91425" rIns="91425" bIns="91425" anchor="t" anchorCtr="0">
            <a:noAutofit/>
          </a:bodyPr>
          <a:lstStyle/>
          <a:p>
            <a:pPr lvl="0" rtl="0">
              <a:spcBef>
                <a:spcPts val="0"/>
              </a:spcBef>
              <a:buNone/>
            </a:pPr>
            <a:r>
              <a:rPr lang="en" sz="2000" dirty="0">
                <a:solidFill>
                  <a:srgbClr val="0000FF"/>
                </a:solidFill>
              </a:rPr>
              <a:t>// each thread block has its id</a:t>
            </a:r>
          </a:p>
        </p:txBody>
      </p:sp>
      <p:sp>
        <p:nvSpPr>
          <p:cNvPr id="236" name="Shape 236"/>
          <p:cNvSpPr txBox="1"/>
          <p:nvPr/>
        </p:nvSpPr>
        <p:spPr>
          <a:xfrm>
            <a:off x="4267200" y="38793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000" dirty="0">
                <a:solidFill>
                  <a:srgbClr val="0000FF"/>
                </a:solidFill>
              </a:rPr>
              <a:t>// each thread has its id</a:t>
            </a:r>
          </a:p>
        </p:txBody>
      </p:sp>
      <p:sp>
        <p:nvSpPr>
          <p:cNvPr id="237" name="Shape 237"/>
          <p:cNvSpPr txBox="1"/>
          <p:nvPr/>
        </p:nvSpPr>
        <p:spPr>
          <a:xfrm>
            <a:off x="4267200" y="4260300"/>
            <a:ext cx="4800600" cy="457200"/>
          </a:xfrm>
          <a:prstGeom prst="rect">
            <a:avLst/>
          </a:prstGeom>
          <a:noFill/>
          <a:ln>
            <a:noFill/>
          </a:ln>
        </p:spPr>
        <p:txBody>
          <a:bodyPr lIns="91425" tIns="91425" rIns="91425" bIns="91425" anchor="t" anchorCtr="0">
            <a:noAutofit/>
          </a:bodyPr>
          <a:lstStyle/>
          <a:p>
            <a:pPr lvl="0" rtl="0">
              <a:spcBef>
                <a:spcPts val="0"/>
              </a:spcBef>
              <a:buNone/>
            </a:pPr>
            <a:r>
              <a:rPr lang="en" sz="2000" dirty="0">
                <a:solidFill>
                  <a:srgbClr val="0000FF"/>
                </a:solidFill>
              </a:rPr>
              <a:t>// each </a:t>
            </a:r>
            <a:r>
              <a:rPr lang="en" sz="2000">
                <a:solidFill>
                  <a:srgbClr val="0000FF"/>
                </a:solidFill>
              </a:rPr>
              <a:t>thread performs 1 increment</a:t>
            </a:r>
            <a:endParaRPr lang="en" sz="2000" dirty="0">
              <a:solidFill>
                <a:srgbClr val="0000FF"/>
              </a:solidFill>
            </a:endParaRPr>
          </a:p>
        </p:txBody>
      </p:sp>
      <p:cxnSp>
        <p:nvCxnSpPr>
          <p:cNvPr id="238" name="Shape 238"/>
          <p:cNvCxnSpPr/>
          <p:nvPr/>
        </p:nvCxnSpPr>
        <p:spPr>
          <a:xfrm flipH="1">
            <a:off x="2209800" y="2133600"/>
            <a:ext cx="533399" cy="381000"/>
          </a:xfrm>
          <a:prstGeom prst="straightConnector1">
            <a:avLst/>
          </a:prstGeom>
          <a:noFill/>
          <a:ln w="19050" cap="flat">
            <a:solidFill>
              <a:schemeClr val="dk2"/>
            </a:solidFill>
            <a:prstDash val="solid"/>
            <a:round/>
            <a:headEnd type="none" w="lg" len="lg"/>
            <a:tailEnd type="triangle" w="lg" len="lg"/>
          </a:ln>
        </p:spPr>
      </p:cxnSp>
      <p:sp>
        <p:nvSpPr>
          <p:cNvPr id="239" name="Shape 239"/>
          <p:cNvSpPr txBox="1"/>
          <p:nvPr/>
        </p:nvSpPr>
        <p:spPr>
          <a:xfrm>
            <a:off x="457200" y="1905000"/>
            <a:ext cx="2298299" cy="381000"/>
          </a:xfrm>
          <a:prstGeom prst="rect">
            <a:avLst/>
          </a:prstGeom>
          <a:noFill/>
          <a:ln>
            <a:noFill/>
          </a:ln>
        </p:spPr>
        <p:txBody>
          <a:bodyPr lIns="91425" tIns="91425" rIns="91425" bIns="91425" anchor="t" anchorCtr="0">
            <a:noAutofit/>
          </a:bodyPr>
          <a:lstStyle/>
          <a:p>
            <a:pPr lvl="0" rtl="0">
              <a:spcBef>
                <a:spcPts val="0"/>
              </a:spcBef>
              <a:buNone/>
            </a:pPr>
            <a:r>
              <a:rPr lang="en" sz="1800"/>
              <a:t>convert into CUDA</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childTnLst>
                                </p:cTn>
                              </p:par>
                              <p:par>
                                <p:cTn id="8" presetID="10" presetClass="entr" presetSubtype="0" fill="hold"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1000"/>
                                        <p:tgtEl>
                                          <p:spTgt spid="238"/>
                                        </p:tgtEl>
                                      </p:cBhvr>
                                    </p:animEffect>
                                  </p:childTnLst>
                                </p:cTn>
                              </p:par>
                              <p:par>
                                <p:cTn id="11" presetID="10"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1000"/>
                                        <p:tgtEl>
                                          <p:spTgt spid="2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3"/>
                                        </p:tgtEl>
                                        <p:attrNameLst>
                                          <p:attrName>style.visibility</p:attrName>
                                        </p:attrNameLst>
                                      </p:cBhvr>
                                      <p:to>
                                        <p:strVal val="visible"/>
                                      </p:to>
                                    </p:set>
                                    <p:animEffect transition="in" filter="fade">
                                      <p:cBhvr>
                                        <p:cTn id="18" dur="1000"/>
                                        <p:tgtEl>
                                          <p:spTgt spid="2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4"/>
                                        </p:tgtEl>
                                        <p:attrNameLst>
                                          <p:attrName>style.visibility</p:attrName>
                                        </p:attrNameLst>
                                      </p:cBhvr>
                                      <p:to>
                                        <p:strVal val="visible"/>
                                      </p:to>
                                    </p:set>
                                    <p:animEffect transition="in" filter="fade">
                                      <p:cBhvr>
                                        <p:cTn id="23" dur="1000"/>
                                        <p:tgtEl>
                                          <p:spTgt spid="2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5"/>
                                        </p:tgtEl>
                                        <p:attrNameLst>
                                          <p:attrName>style.visibility</p:attrName>
                                        </p:attrNameLst>
                                      </p:cBhvr>
                                      <p:to>
                                        <p:strVal val="visible"/>
                                      </p:to>
                                    </p:set>
                                    <p:animEffect transition="in" filter="fade">
                                      <p:cBhvr>
                                        <p:cTn id="28" dur="1000"/>
                                        <p:tgtEl>
                                          <p:spTgt spid="2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6"/>
                                        </p:tgtEl>
                                        <p:attrNameLst>
                                          <p:attrName>style.visibility</p:attrName>
                                        </p:attrNameLst>
                                      </p:cBhvr>
                                      <p:to>
                                        <p:strVal val="visible"/>
                                      </p:to>
                                    </p:set>
                                    <p:animEffect transition="in" filter="fade">
                                      <p:cBhvr>
                                        <p:cTn id="33" dur="1000"/>
                                        <p:tgtEl>
                                          <p:spTgt spid="2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7"/>
                                        </p:tgtEl>
                                        <p:attrNameLst>
                                          <p:attrName>style.visibility</p:attrName>
                                        </p:attrNameLst>
                                      </p:cBhvr>
                                      <p:to>
                                        <p:strVal val="visible"/>
                                      </p:to>
                                    </p:set>
                                    <p:animEffect transition="in" filter="fade">
                                      <p:cBhvr>
                                        <p:cTn id="38"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219901" y="-98700"/>
            <a:ext cx="4190999" cy="860700"/>
          </a:xfrm>
          <a:prstGeom prst="rect">
            <a:avLst/>
          </a:prstGeom>
        </p:spPr>
        <p:txBody>
          <a:bodyPr lIns="91425" tIns="91425" rIns="91425" bIns="91425" anchor="b" anchorCtr="0">
            <a:noAutofit/>
          </a:bodyPr>
          <a:lstStyle/>
          <a:p>
            <a:pPr lvl="0" rtl="0">
              <a:spcBef>
                <a:spcPts val="0"/>
              </a:spcBef>
              <a:buNone/>
            </a:pPr>
            <a:r>
              <a:rPr lang="en"/>
              <a:t>Thread Hierarchy</a:t>
            </a:r>
          </a:p>
        </p:txBody>
      </p:sp>
      <p:sp>
        <p:nvSpPr>
          <p:cNvPr id="245" name="Shape 245"/>
          <p:cNvSpPr txBox="1"/>
          <p:nvPr/>
        </p:nvSpPr>
        <p:spPr>
          <a:xfrm>
            <a:off x="457200" y="2358600"/>
            <a:ext cx="4114800" cy="2670600"/>
          </a:xfrm>
          <a:prstGeom prst="rect">
            <a:avLst/>
          </a:prstGeom>
          <a:noFill/>
          <a:ln>
            <a:noFill/>
          </a:ln>
        </p:spPr>
        <p:txBody>
          <a:bodyPr lIns="91425" tIns="91425" rIns="91425" bIns="91425" anchor="t" anchorCtr="0">
            <a:noAutofit/>
          </a:bodyPr>
          <a:lstStyle/>
          <a:p>
            <a:pPr lvl="0" rtl="0">
              <a:spcBef>
                <a:spcPts val="0"/>
              </a:spcBef>
              <a:buNone/>
            </a:pPr>
            <a:r>
              <a:rPr lang="en" sz="2400"/>
              <a:t>int A[2][4];  </a:t>
            </a:r>
          </a:p>
          <a:p>
            <a:pPr lvl="0" rtl="0">
              <a:spcBef>
                <a:spcPts val="0"/>
              </a:spcBef>
              <a:buNone/>
            </a:pPr>
            <a:r>
              <a:rPr lang="en" sz="2400"/>
              <a:t>kernelF</a:t>
            </a:r>
            <a:r>
              <a:rPr lang="en" sz="2400">
                <a:solidFill>
                  <a:srgbClr val="38761D"/>
                </a:solidFill>
              </a:rPr>
              <a:t>&lt;&lt;&lt;(2,1),(4,1)&gt;&gt;&gt;</a:t>
            </a:r>
            <a:r>
              <a:rPr lang="en" sz="2400"/>
              <a:t>(A); </a:t>
            </a:r>
          </a:p>
          <a:p>
            <a:pPr lvl="0" rtl="0">
              <a:spcBef>
                <a:spcPts val="0"/>
              </a:spcBef>
              <a:buNone/>
            </a:pPr>
            <a:r>
              <a:rPr lang="en" sz="2400">
                <a:solidFill>
                  <a:srgbClr val="38761D"/>
                </a:solidFill>
              </a:rPr>
              <a:t>__device__</a:t>
            </a:r>
            <a:r>
              <a:rPr lang="en" sz="2400"/>
              <a:t>    kernelF(A){ </a:t>
            </a:r>
          </a:p>
          <a:p>
            <a:pPr lvl="0" rtl="0">
              <a:spcBef>
                <a:spcPts val="0"/>
              </a:spcBef>
              <a:buNone/>
            </a:pPr>
            <a:r>
              <a:rPr lang="en" sz="2400"/>
              <a:t>    i = </a:t>
            </a:r>
            <a:r>
              <a:rPr lang="en" sz="2400">
                <a:solidFill>
                  <a:srgbClr val="38761D"/>
                </a:solidFill>
              </a:rPr>
              <a:t>blockIdx.x</a:t>
            </a:r>
            <a:r>
              <a:rPr lang="en" sz="2400"/>
              <a:t>; </a:t>
            </a:r>
          </a:p>
          <a:p>
            <a:pPr lvl="0" rtl="0">
              <a:spcBef>
                <a:spcPts val="0"/>
              </a:spcBef>
              <a:buNone/>
            </a:pPr>
            <a:r>
              <a:rPr lang="en" sz="2400"/>
              <a:t>    j = </a:t>
            </a:r>
            <a:r>
              <a:rPr lang="en" sz="2400">
                <a:solidFill>
                  <a:srgbClr val="38761D"/>
                </a:solidFill>
              </a:rPr>
              <a:t>threadIdx.x</a:t>
            </a:r>
            <a:r>
              <a:rPr lang="en" sz="2400"/>
              <a:t>; </a:t>
            </a:r>
          </a:p>
          <a:p>
            <a:pPr lvl="0" rtl="0">
              <a:spcBef>
                <a:spcPts val="0"/>
              </a:spcBef>
              <a:buNone/>
            </a:pPr>
            <a:r>
              <a:rPr lang="en" sz="2400"/>
              <a:t>    A[i][j]++; </a:t>
            </a:r>
          </a:p>
          <a:p>
            <a:pPr lvl="0" rtl="0">
              <a:spcBef>
                <a:spcPts val="0"/>
              </a:spcBef>
              <a:buNone/>
            </a:pPr>
            <a:r>
              <a:rPr lang="en" sz="2400"/>
              <a:t>}</a:t>
            </a:r>
          </a:p>
        </p:txBody>
      </p:sp>
      <p:sp>
        <p:nvSpPr>
          <p:cNvPr id="246" name="Shape 246"/>
          <p:cNvSpPr txBox="1"/>
          <p:nvPr/>
        </p:nvSpPr>
        <p:spPr>
          <a:xfrm>
            <a:off x="4461600" y="2694900"/>
            <a:ext cx="4044899" cy="429299"/>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0000FF"/>
                </a:solidFill>
              </a:rPr>
              <a:t>// define 2x4=8 threads</a:t>
            </a:r>
          </a:p>
        </p:txBody>
      </p:sp>
      <p:sp>
        <p:nvSpPr>
          <p:cNvPr id="247" name="Shape 247"/>
          <p:cNvSpPr txBox="1"/>
          <p:nvPr/>
        </p:nvSpPr>
        <p:spPr>
          <a:xfrm>
            <a:off x="4419600" y="30480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0000FF"/>
                </a:solidFill>
              </a:rPr>
              <a:t>// all threads run same kernel</a:t>
            </a:r>
          </a:p>
        </p:txBody>
      </p:sp>
      <p:sp>
        <p:nvSpPr>
          <p:cNvPr id="248" name="Shape 248"/>
          <p:cNvSpPr txBox="1"/>
          <p:nvPr/>
        </p:nvSpPr>
        <p:spPr>
          <a:xfrm>
            <a:off x="4419600" y="34290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0000FF"/>
                </a:solidFill>
              </a:rPr>
              <a:t>// each thread block has its id</a:t>
            </a:r>
          </a:p>
        </p:txBody>
      </p:sp>
      <p:sp>
        <p:nvSpPr>
          <p:cNvPr id="249" name="Shape 249"/>
          <p:cNvSpPr txBox="1"/>
          <p:nvPr/>
        </p:nvSpPr>
        <p:spPr>
          <a:xfrm>
            <a:off x="4419600" y="38100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0000FF"/>
                </a:solidFill>
              </a:rPr>
              <a:t>// each thread has its id</a:t>
            </a:r>
          </a:p>
        </p:txBody>
      </p:sp>
      <p:sp>
        <p:nvSpPr>
          <p:cNvPr id="250" name="Shape 250"/>
          <p:cNvSpPr txBox="1"/>
          <p:nvPr/>
        </p:nvSpPr>
        <p:spPr>
          <a:xfrm>
            <a:off x="4410900" y="4191000"/>
            <a:ext cx="4733100" cy="457200"/>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0000FF"/>
                </a:solidFill>
              </a:rPr>
              <a:t>// each thread has different i and j</a:t>
            </a:r>
          </a:p>
          <a:p>
            <a:pPr lvl="0" rtl="0">
              <a:spcBef>
                <a:spcPts val="0"/>
              </a:spcBef>
              <a:buNone/>
            </a:pPr>
            <a:endParaRPr sz="1200">
              <a:solidFill>
                <a:srgbClr val="0000FF"/>
              </a:solidFill>
            </a:endParaRPr>
          </a:p>
        </p:txBody>
      </p:sp>
      <p:pic>
        <p:nvPicPr>
          <p:cNvPr id="251" name="Shape 251"/>
          <p:cNvPicPr preferRelativeResize="0"/>
          <p:nvPr/>
        </p:nvPicPr>
        <p:blipFill>
          <a:blip r:embed="rId3">
            <a:alphaModFix/>
          </a:blip>
          <a:stretch>
            <a:fillRect/>
          </a:stretch>
        </p:blipFill>
        <p:spPr>
          <a:xfrm>
            <a:off x="4590017" y="304800"/>
            <a:ext cx="3639582" cy="2086319"/>
          </a:xfrm>
          <a:prstGeom prst="rect">
            <a:avLst/>
          </a:prstGeom>
          <a:noFill/>
          <a:ln>
            <a:noFill/>
          </a:ln>
        </p:spPr>
      </p:pic>
      <p:cxnSp>
        <p:nvCxnSpPr>
          <p:cNvPr id="252" name="Shape 252"/>
          <p:cNvCxnSpPr/>
          <p:nvPr/>
        </p:nvCxnSpPr>
        <p:spPr>
          <a:xfrm rot="10800000" flipH="1">
            <a:off x="2819400" y="1828799"/>
            <a:ext cx="1524000" cy="984000"/>
          </a:xfrm>
          <a:prstGeom prst="straightConnector1">
            <a:avLst/>
          </a:prstGeom>
          <a:noFill/>
          <a:ln w="19050" cap="flat">
            <a:solidFill>
              <a:srgbClr val="FF0000"/>
            </a:solidFill>
            <a:prstDash val="solid"/>
            <a:round/>
            <a:headEnd type="none" w="lg" len="lg"/>
            <a:tailEnd type="triangle" w="lg" len="lg"/>
          </a:ln>
        </p:spPr>
      </p:cxnSp>
      <p:sp>
        <p:nvSpPr>
          <p:cNvPr id="253" name="Shape 253"/>
          <p:cNvSpPr txBox="1"/>
          <p:nvPr/>
        </p:nvSpPr>
        <p:spPr>
          <a:xfrm>
            <a:off x="457200" y="1143000"/>
            <a:ext cx="3092399" cy="990599"/>
          </a:xfrm>
          <a:prstGeom prst="rect">
            <a:avLst/>
          </a:prstGeom>
          <a:noFill/>
          <a:ln>
            <a:noFill/>
          </a:ln>
        </p:spPr>
        <p:txBody>
          <a:bodyPr lIns="91425" tIns="91425" rIns="91425" bIns="91425" anchor="t" anchorCtr="0">
            <a:noAutofit/>
          </a:bodyPr>
          <a:lstStyle/>
          <a:p>
            <a:pPr marL="0" marR="0" indent="0" algn="l" rtl="0">
              <a:lnSpc>
                <a:spcPct val="100000"/>
              </a:lnSpc>
              <a:spcBef>
                <a:spcPts val="0"/>
              </a:spcBef>
              <a:spcAft>
                <a:spcPts val="0"/>
              </a:spcAft>
              <a:buNone/>
            </a:pPr>
            <a:r>
              <a:rPr lang="en" sz="1800">
                <a:solidFill>
                  <a:srgbClr val="0000FF"/>
                </a:solidFill>
              </a:rPr>
              <a:t>Example:</a:t>
            </a:r>
          </a:p>
          <a:p>
            <a:pPr marL="0" marR="0" lvl="0" indent="0" algn="l" rtl="0">
              <a:lnSpc>
                <a:spcPct val="100000"/>
              </a:lnSpc>
              <a:spcBef>
                <a:spcPts val="0"/>
              </a:spcBef>
              <a:spcAft>
                <a:spcPts val="0"/>
              </a:spcAft>
              <a:buNone/>
            </a:pPr>
            <a:r>
              <a:rPr lang="en" sz="1800">
                <a:solidFill>
                  <a:srgbClr val="0000FF"/>
                </a:solidFill>
              </a:rPr>
              <a:t>thread 3 of block 1 operates</a:t>
            </a:r>
          </a:p>
          <a:p>
            <a:pPr lvl="0" rtl="0">
              <a:spcBef>
                <a:spcPts val="0"/>
              </a:spcBef>
              <a:buNone/>
            </a:pPr>
            <a:r>
              <a:rPr lang="en" sz="1800">
                <a:solidFill>
                  <a:srgbClr val="0000FF"/>
                </a:solidFill>
              </a:rPr>
              <a:t>on element A[1][3]</a:t>
            </a:r>
          </a:p>
        </p:txBody>
      </p:sp>
      <p:sp>
        <p:nvSpPr>
          <p:cNvPr id="254" name="Shape 254"/>
          <p:cNvSpPr/>
          <p:nvPr/>
        </p:nvSpPr>
        <p:spPr>
          <a:xfrm>
            <a:off x="2094725" y="2819400"/>
            <a:ext cx="648599" cy="3791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5" name="Shape 255"/>
          <p:cNvSpPr/>
          <p:nvPr/>
        </p:nvSpPr>
        <p:spPr>
          <a:xfrm>
            <a:off x="6105325" y="205975"/>
            <a:ext cx="580199" cy="321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6" name="Shape 256"/>
          <p:cNvSpPr/>
          <p:nvPr/>
        </p:nvSpPr>
        <p:spPr>
          <a:xfrm>
            <a:off x="2856600" y="2819400"/>
            <a:ext cx="580199" cy="3791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7" name="Shape 257"/>
          <p:cNvSpPr/>
          <p:nvPr/>
        </p:nvSpPr>
        <p:spPr>
          <a:xfrm>
            <a:off x="6971400" y="2192700"/>
            <a:ext cx="580199" cy="321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par>
                                <p:cTn id="8" presetID="10" presetClass="entr" presetSubtype="0" fill="hold" nodeType="withEffect">
                                  <p:stCondLst>
                                    <p:cond delay="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1000"/>
                                        <p:tgtEl>
                                          <p:spTgt spid="2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4"/>
                                        </p:tgtEl>
                                        <p:attrNameLst>
                                          <p:attrName>style.visibility</p:attrName>
                                        </p:attrNameLst>
                                      </p:cBhvr>
                                      <p:to>
                                        <p:strVal val="visible"/>
                                      </p:to>
                                    </p:set>
                                    <p:animEffect transition="in" filter="fade">
                                      <p:cBhvr>
                                        <p:cTn id="15" dur="1000"/>
                                        <p:tgtEl>
                                          <p:spTgt spid="254"/>
                                        </p:tgtEl>
                                      </p:cBhvr>
                                    </p:animEffect>
                                  </p:childTnLst>
                                </p:cTn>
                              </p:par>
                              <p:par>
                                <p:cTn id="16" presetID="10" presetClass="entr" presetSubtype="0" fill="hold" nodeType="withEffect">
                                  <p:stCondLst>
                                    <p:cond delay="0"/>
                                  </p:stCondLst>
                                  <p:childTnLst>
                                    <p:set>
                                      <p:cBhvr>
                                        <p:cTn id="17" dur="1" fill="hold">
                                          <p:stCondLst>
                                            <p:cond delay="0"/>
                                          </p:stCondLst>
                                        </p:cTn>
                                        <p:tgtEl>
                                          <p:spTgt spid="255"/>
                                        </p:tgtEl>
                                        <p:attrNameLst>
                                          <p:attrName>style.visibility</p:attrName>
                                        </p:attrNameLst>
                                      </p:cBhvr>
                                      <p:to>
                                        <p:strVal val="visible"/>
                                      </p:to>
                                    </p:set>
                                    <p:animEffect transition="in" filter="fade">
                                      <p:cBhvr>
                                        <p:cTn id="18" dur="1000"/>
                                        <p:tgtEl>
                                          <p:spTgt spid="255"/>
                                        </p:tgtEl>
                                      </p:cBhvr>
                                    </p:animEffect>
                                  </p:childTnLst>
                                </p:cTn>
                              </p:par>
                              <p:par>
                                <p:cTn id="19" presetID="10" presetClass="entr" presetSubtype="0" fill="hold" nodeType="withEffect">
                                  <p:stCondLst>
                                    <p:cond delay="0"/>
                                  </p:stCondLst>
                                  <p:childTnLst>
                                    <p:set>
                                      <p:cBhvr>
                                        <p:cTn id="20" dur="1" fill="hold">
                                          <p:stCondLst>
                                            <p:cond delay="0"/>
                                          </p:stCondLst>
                                        </p:cTn>
                                        <p:tgtEl>
                                          <p:spTgt spid="256"/>
                                        </p:tgtEl>
                                        <p:attrNameLst>
                                          <p:attrName>style.visibility</p:attrName>
                                        </p:attrNameLst>
                                      </p:cBhvr>
                                      <p:to>
                                        <p:strVal val="visible"/>
                                      </p:to>
                                    </p:set>
                                    <p:animEffect transition="in" filter="fade">
                                      <p:cBhvr>
                                        <p:cTn id="21" dur="1000"/>
                                        <p:tgtEl>
                                          <p:spTgt spid="256"/>
                                        </p:tgtEl>
                                      </p:cBhvr>
                                    </p:animEffect>
                                  </p:childTnLst>
                                </p:cTn>
                              </p:par>
                              <p:par>
                                <p:cTn id="22" presetID="10" presetClass="entr" presetSubtype="0" fill="hold" nodeType="withEffect">
                                  <p:stCondLst>
                                    <p:cond delay="0"/>
                                  </p:stCondLst>
                                  <p:childTnLst>
                                    <p:set>
                                      <p:cBhvr>
                                        <p:cTn id="23" dur="1" fill="hold">
                                          <p:stCondLst>
                                            <p:cond delay="0"/>
                                          </p:stCondLst>
                                        </p:cTn>
                                        <p:tgtEl>
                                          <p:spTgt spid="257"/>
                                        </p:tgtEl>
                                        <p:attrNameLst>
                                          <p:attrName>style.visibility</p:attrName>
                                        </p:attrNameLst>
                                      </p:cBhvr>
                                      <p:to>
                                        <p:strVal val="visible"/>
                                      </p:to>
                                    </p:set>
                                    <p:animEffect transition="in" filter="fade">
                                      <p:cBhvr>
                                        <p:cTn id="24" dur="1000"/>
                                        <p:tgtEl>
                                          <p:spTgt spid="257"/>
                                        </p:tgtEl>
                                      </p:cBhvr>
                                    </p:animEffect>
                                  </p:childTnLst>
                                </p:cTn>
                              </p:par>
                              <p:par>
                                <p:cTn id="25" presetID="10" presetClass="entr" presetSubtype="0" fill="hold" nodeType="withEffect">
                                  <p:stCondLst>
                                    <p:cond delay="0"/>
                                  </p:stCondLst>
                                  <p:childTnLst>
                                    <p:set>
                                      <p:cBhvr>
                                        <p:cTn id="26" dur="1" fill="hold">
                                          <p:stCondLst>
                                            <p:cond delay="0"/>
                                          </p:stCondLst>
                                        </p:cTn>
                                        <p:tgtEl>
                                          <p:spTgt spid="253"/>
                                        </p:tgtEl>
                                        <p:attrNameLst>
                                          <p:attrName>style.visibility</p:attrName>
                                        </p:attrNameLst>
                                      </p:cBhvr>
                                      <p:to>
                                        <p:strVal val="visible"/>
                                      </p:to>
                                    </p:set>
                                    <p:animEffect transition="in" filter="fade">
                                      <p:cBhvr>
                                        <p:cTn id="27"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180109" y="-78602"/>
            <a:ext cx="8709996" cy="857400"/>
          </a:xfrm>
          <a:prstGeom prst="rect">
            <a:avLst/>
          </a:prstGeom>
        </p:spPr>
        <p:txBody>
          <a:bodyPr lIns="91425" tIns="91425" rIns="91425" bIns="91425" anchor="b" anchorCtr="0">
            <a:noAutofit/>
          </a:bodyPr>
          <a:lstStyle/>
          <a:p>
            <a:pPr lvl="0" rtl="0">
              <a:spcBef>
                <a:spcPts val="0"/>
              </a:spcBef>
              <a:buNone/>
            </a:pPr>
            <a:r>
              <a:rPr lang="en"/>
              <a:t>How Are Threads and Thread Blocks Scheduled?</a:t>
            </a:r>
          </a:p>
        </p:txBody>
      </p:sp>
      <p:pic>
        <p:nvPicPr>
          <p:cNvPr id="263" name="Shape 263"/>
          <p:cNvPicPr preferRelativeResize="0"/>
          <p:nvPr/>
        </p:nvPicPr>
        <p:blipFill>
          <a:blip r:embed="rId3">
            <a:alphaModFix/>
          </a:blip>
          <a:stretch>
            <a:fillRect/>
          </a:stretch>
        </p:blipFill>
        <p:spPr>
          <a:xfrm>
            <a:off x="4194376" y="2574532"/>
            <a:ext cx="4899448" cy="2409192"/>
          </a:xfrm>
          <a:prstGeom prst="rect">
            <a:avLst/>
          </a:prstGeom>
          <a:noFill/>
          <a:ln>
            <a:noFill/>
          </a:ln>
        </p:spPr>
      </p:pic>
      <p:pic>
        <p:nvPicPr>
          <p:cNvPr id="264" name="Shape 264"/>
          <p:cNvPicPr preferRelativeResize="0"/>
          <p:nvPr/>
        </p:nvPicPr>
        <p:blipFill>
          <a:blip r:embed="rId4">
            <a:alphaModFix/>
          </a:blip>
          <a:stretch>
            <a:fillRect/>
          </a:stretch>
        </p:blipFill>
        <p:spPr>
          <a:xfrm>
            <a:off x="260175" y="1063374"/>
            <a:ext cx="3542025" cy="2030663"/>
          </a:xfrm>
          <a:prstGeom prst="rect">
            <a:avLst/>
          </a:prstGeom>
          <a:noFill/>
          <a:ln>
            <a:noFill/>
          </a:ln>
        </p:spPr>
      </p:pic>
      <p:pic>
        <p:nvPicPr>
          <p:cNvPr id="265" name="Shape 265"/>
          <p:cNvPicPr preferRelativeResize="0"/>
          <p:nvPr/>
        </p:nvPicPr>
        <p:blipFill>
          <a:blip r:embed="rId5">
            <a:alphaModFix/>
          </a:blip>
          <a:stretch>
            <a:fillRect/>
          </a:stretch>
        </p:blipFill>
        <p:spPr>
          <a:xfrm>
            <a:off x="6954166" y="1392299"/>
            <a:ext cx="1894898" cy="566703"/>
          </a:xfrm>
          <a:prstGeom prst="rect">
            <a:avLst/>
          </a:prstGeom>
          <a:noFill/>
          <a:ln>
            <a:noFill/>
          </a:ln>
        </p:spPr>
      </p:pic>
      <p:pic>
        <p:nvPicPr>
          <p:cNvPr id="266" name="Shape 266"/>
          <p:cNvPicPr preferRelativeResize="0"/>
          <p:nvPr/>
        </p:nvPicPr>
        <p:blipFill>
          <a:blip r:embed="rId6">
            <a:alphaModFix/>
          </a:blip>
          <a:stretch>
            <a:fillRect/>
          </a:stretch>
        </p:blipFill>
        <p:spPr>
          <a:xfrm>
            <a:off x="4368741" y="1392299"/>
            <a:ext cx="1867261" cy="556782"/>
          </a:xfrm>
          <a:prstGeom prst="rect">
            <a:avLst/>
          </a:prstGeom>
          <a:noFill/>
          <a:ln>
            <a:noFill/>
          </a:ln>
        </p:spPr>
      </p:pic>
      <p:cxnSp>
        <p:nvCxnSpPr>
          <p:cNvPr id="267" name="Shape 267"/>
          <p:cNvCxnSpPr/>
          <p:nvPr/>
        </p:nvCxnSpPr>
        <p:spPr>
          <a:xfrm>
            <a:off x="5251141" y="1949082"/>
            <a:ext cx="9000" cy="448799"/>
          </a:xfrm>
          <a:prstGeom prst="straightConnector1">
            <a:avLst/>
          </a:prstGeom>
          <a:noFill/>
          <a:ln w="19050" cap="flat">
            <a:solidFill>
              <a:srgbClr val="FF0000"/>
            </a:solidFill>
            <a:prstDash val="solid"/>
            <a:round/>
            <a:headEnd type="none" w="lg" len="lg"/>
            <a:tailEnd type="triangle" w="lg" len="lg"/>
          </a:ln>
        </p:spPr>
      </p:cxnSp>
      <p:cxnSp>
        <p:nvCxnSpPr>
          <p:cNvPr id="268" name="Shape 268"/>
          <p:cNvCxnSpPr/>
          <p:nvPr/>
        </p:nvCxnSpPr>
        <p:spPr>
          <a:xfrm>
            <a:off x="7845692" y="1949082"/>
            <a:ext cx="9000" cy="448799"/>
          </a:xfrm>
          <a:prstGeom prst="straightConnector1">
            <a:avLst/>
          </a:prstGeom>
          <a:noFill/>
          <a:ln w="19050" cap="flat">
            <a:solidFill>
              <a:srgbClr val="FF0000"/>
            </a:solidFill>
            <a:prstDash val="solid"/>
            <a:round/>
            <a:headEnd type="none" w="lg" len="lg"/>
            <a:tailEnd type="triangle" w="lg" len="lg"/>
          </a:ln>
        </p:spPr>
      </p:cxnSp>
      <p:pic>
        <p:nvPicPr>
          <p:cNvPr id="269" name="Shape 269"/>
          <p:cNvPicPr preferRelativeResize="0"/>
          <p:nvPr/>
        </p:nvPicPr>
        <p:blipFill>
          <a:blip r:embed="rId7">
            <a:alphaModFix/>
          </a:blip>
          <a:stretch>
            <a:fillRect/>
          </a:stretch>
        </p:blipFill>
        <p:spPr>
          <a:xfrm>
            <a:off x="4194376" y="2350957"/>
            <a:ext cx="2135722" cy="377275"/>
          </a:xfrm>
          <a:prstGeom prst="rect">
            <a:avLst/>
          </a:prstGeom>
          <a:noFill/>
          <a:ln>
            <a:noFill/>
          </a:ln>
        </p:spPr>
      </p:pic>
      <p:pic>
        <p:nvPicPr>
          <p:cNvPr id="270" name="Shape 270"/>
          <p:cNvPicPr preferRelativeResize="0"/>
          <p:nvPr/>
        </p:nvPicPr>
        <p:blipFill>
          <a:blip r:embed="rId7">
            <a:alphaModFix/>
          </a:blip>
          <a:stretch>
            <a:fillRect/>
          </a:stretch>
        </p:blipFill>
        <p:spPr>
          <a:xfrm>
            <a:off x="6775860" y="2321190"/>
            <a:ext cx="2114245" cy="377275"/>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1000"/>
                                        <p:tgtEl>
                                          <p:spTgt spid="266"/>
                                        </p:tgtEl>
                                      </p:cBhvr>
                                    </p:animEffect>
                                  </p:childTnLst>
                                </p:cTn>
                              </p:par>
                              <p:par>
                                <p:cTn id="8" presetID="10" presetClass="entr" presetSubtype="0" fill="hold" nodeType="withEffect">
                                  <p:stCondLst>
                                    <p:cond delay="0"/>
                                  </p:stCondLst>
                                  <p:childTnLst>
                                    <p:set>
                                      <p:cBhvr>
                                        <p:cTn id="9" dur="1" fill="hold">
                                          <p:stCondLst>
                                            <p:cond delay="0"/>
                                          </p:stCondLst>
                                        </p:cTn>
                                        <p:tgtEl>
                                          <p:spTgt spid="265"/>
                                        </p:tgtEl>
                                        <p:attrNameLst>
                                          <p:attrName>style.visibility</p:attrName>
                                        </p:attrNameLst>
                                      </p:cBhvr>
                                      <p:to>
                                        <p:strVal val="visible"/>
                                      </p:to>
                                    </p:set>
                                    <p:animEffect transition="in" filter="fade">
                                      <p:cBhvr>
                                        <p:cTn id="10" dur="1000"/>
                                        <p:tgtEl>
                                          <p:spTgt spid="265"/>
                                        </p:tgtEl>
                                      </p:cBhvr>
                                    </p:animEffect>
                                  </p:childTnLst>
                                </p:cTn>
                              </p:par>
                              <p:par>
                                <p:cTn id="11" presetID="10" presetClass="entr" presetSubtype="0" fill="hold" nodeType="withEffect">
                                  <p:stCondLst>
                                    <p:cond delay="0"/>
                                  </p:stCondLst>
                                  <p:childTnLst>
                                    <p:set>
                                      <p:cBhvr>
                                        <p:cTn id="12" dur="1" fill="hold">
                                          <p:stCondLst>
                                            <p:cond delay="0"/>
                                          </p:stCondLst>
                                        </p:cTn>
                                        <p:tgtEl>
                                          <p:spTgt spid="267"/>
                                        </p:tgtEl>
                                        <p:attrNameLst>
                                          <p:attrName>style.visibility</p:attrName>
                                        </p:attrNameLst>
                                      </p:cBhvr>
                                      <p:to>
                                        <p:strVal val="visible"/>
                                      </p:to>
                                    </p:set>
                                    <p:animEffect transition="in" filter="fade">
                                      <p:cBhvr>
                                        <p:cTn id="13" dur="1000"/>
                                        <p:tgtEl>
                                          <p:spTgt spid="267"/>
                                        </p:tgtEl>
                                      </p:cBhvr>
                                    </p:animEffect>
                                  </p:childTnLst>
                                </p:cTn>
                              </p:par>
                              <p:par>
                                <p:cTn id="14" presetID="10" presetClass="entr" presetSubtype="0" fill="hold" nodeType="withEffect">
                                  <p:stCondLst>
                                    <p:cond delay="0"/>
                                  </p:stCondLst>
                                  <p:childTnLst>
                                    <p:set>
                                      <p:cBhvr>
                                        <p:cTn id="15" dur="1" fill="hold">
                                          <p:stCondLst>
                                            <p:cond delay="0"/>
                                          </p:stCondLst>
                                        </p:cTn>
                                        <p:tgtEl>
                                          <p:spTgt spid="268"/>
                                        </p:tgtEl>
                                        <p:attrNameLst>
                                          <p:attrName>style.visibility</p:attrName>
                                        </p:attrNameLst>
                                      </p:cBhvr>
                                      <p:to>
                                        <p:strVal val="visible"/>
                                      </p:to>
                                    </p:set>
                                    <p:animEffect transition="in" filter="fade">
                                      <p:cBhvr>
                                        <p:cTn id="16" dur="1000"/>
                                        <p:tgtEl>
                                          <p:spTgt spid="26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9"/>
                                        </p:tgtEl>
                                        <p:attrNameLst>
                                          <p:attrName>style.visibility</p:attrName>
                                        </p:attrNameLst>
                                      </p:cBhvr>
                                      <p:to>
                                        <p:strVal val="visible"/>
                                      </p:to>
                                    </p:set>
                                    <p:animEffect transition="in" filter="fade">
                                      <p:cBhvr>
                                        <p:cTn id="21" dur="1000"/>
                                        <p:tgtEl>
                                          <p:spTgt spid="269"/>
                                        </p:tgtEl>
                                      </p:cBhvr>
                                    </p:animEffect>
                                  </p:childTnLst>
                                </p:cTn>
                              </p:par>
                              <p:par>
                                <p:cTn id="22" presetID="10" presetClass="entr" presetSubtype="0" fill="hold" nodeType="withEffect">
                                  <p:stCondLst>
                                    <p:cond delay="0"/>
                                  </p:stCondLst>
                                  <p:childTnLst>
                                    <p:set>
                                      <p:cBhvr>
                                        <p:cTn id="23" dur="1" fill="hold">
                                          <p:stCondLst>
                                            <p:cond delay="0"/>
                                          </p:stCondLst>
                                        </p:cTn>
                                        <p:tgtEl>
                                          <p:spTgt spid="270"/>
                                        </p:tgtEl>
                                        <p:attrNameLst>
                                          <p:attrName>style.visibility</p:attrName>
                                        </p:attrNameLst>
                                      </p:cBhvr>
                                      <p:to>
                                        <p:strVal val="visible"/>
                                      </p:to>
                                    </p:set>
                                    <p:animEffect transition="in" filter="fade">
                                      <p:cBhvr>
                                        <p:cTn id="24" dur="10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228600" y="46585"/>
            <a:ext cx="8229600" cy="923473"/>
          </a:xfrm>
          <a:prstGeom prst="rect">
            <a:avLst/>
          </a:prstGeom>
        </p:spPr>
        <p:txBody>
          <a:bodyPr lIns="91425" tIns="91425" rIns="91425" bIns="91425" anchor="b" anchorCtr="0">
            <a:noAutofit/>
          </a:bodyPr>
          <a:lstStyle/>
          <a:p>
            <a:pPr>
              <a:spcBef>
                <a:spcPts val="0"/>
              </a:spcBef>
              <a:buNone/>
            </a:pPr>
            <a:r>
              <a:rPr lang="en"/>
              <a:t>Blocks Are Dynamically Scheduled</a:t>
            </a:r>
            <a:br>
              <a:rPr lang="en"/>
            </a:br>
            <a:r>
              <a:rPr lang="en" sz="2400"/>
              <a:t>- 4 blocks on 3 SMs</a:t>
            </a:r>
            <a:endParaRPr lang="en"/>
          </a:p>
        </p:txBody>
      </p:sp>
      <p:pic>
        <p:nvPicPr>
          <p:cNvPr id="276" name="Shape 276"/>
          <p:cNvPicPr preferRelativeResize="0"/>
          <p:nvPr/>
        </p:nvPicPr>
        <p:blipFill>
          <a:blip r:embed="rId3">
            <a:alphaModFix/>
          </a:blip>
          <a:stretch>
            <a:fillRect/>
          </a:stretch>
        </p:blipFill>
        <p:spPr>
          <a:xfrm>
            <a:off x="228600" y="1176061"/>
            <a:ext cx="3478387" cy="3243538"/>
          </a:xfrm>
          <a:prstGeom prst="rect">
            <a:avLst/>
          </a:prstGeom>
          <a:noFill/>
          <a:ln>
            <a:noFill/>
          </a:ln>
        </p:spPr>
      </p:pic>
      <p:pic>
        <p:nvPicPr>
          <p:cNvPr id="277" name="Shape 277"/>
          <p:cNvPicPr preferRelativeResize="0"/>
          <p:nvPr/>
        </p:nvPicPr>
        <p:blipFill>
          <a:blip r:embed="rId4">
            <a:alphaModFix/>
          </a:blip>
          <a:stretch>
            <a:fillRect/>
          </a:stretch>
        </p:blipFill>
        <p:spPr>
          <a:xfrm>
            <a:off x="4646573" y="1270015"/>
            <a:ext cx="3735426" cy="3668416"/>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17E30-33DF-4D70-9FAF-FDDD4BCF3B92}"/>
              </a:ext>
            </a:extLst>
          </p:cNvPr>
          <p:cNvPicPr>
            <a:picLocks noChangeAspect="1"/>
          </p:cNvPicPr>
          <p:nvPr/>
        </p:nvPicPr>
        <p:blipFill>
          <a:blip r:embed="rId2"/>
          <a:stretch>
            <a:fillRect/>
          </a:stretch>
        </p:blipFill>
        <p:spPr>
          <a:xfrm>
            <a:off x="3782155" y="199913"/>
            <a:ext cx="5146555" cy="4772136"/>
          </a:xfrm>
          <a:prstGeom prst="rect">
            <a:avLst/>
          </a:prstGeom>
        </p:spPr>
      </p:pic>
      <p:sp>
        <p:nvSpPr>
          <p:cNvPr id="2" name="Title 1">
            <a:extLst>
              <a:ext uri="{FF2B5EF4-FFF2-40B4-BE49-F238E27FC236}">
                <a16:creationId xmlns:a16="http://schemas.microsoft.com/office/drawing/2014/main" id="{0106372D-741A-45FC-807D-77E8F1065C23}"/>
              </a:ext>
            </a:extLst>
          </p:cNvPr>
          <p:cNvSpPr>
            <a:spLocks noGrp="1"/>
          </p:cNvSpPr>
          <p:nvPr>
            <p:ph type="title"/>
          </p:nvPr>
        </p:nvSpPr>
        <p:spPr/>
        <p:txBody>
          <a:bodyPr/>
          <a:lstStyle/>
          <a:p>
            <a:r>
              <a:rPr lang="en-US"/>
              <a:t>Scalability &amp; HW agnostic</a:t>
            </a:r>
            <a:endParaRPr lang="nl-NL"/>
          </a:p>
        </p:txBody>
      </p:sp>
      <p:sp>
        <p:nvSpPr>
          <p:cNvPr id="3" name="Content Placeholder 2">
            <a:extLst>
              <a:ext uri="{FF2B5EF4-FFF2-40B4-BE49-F238E27FC236}">
                <a16:creationId xmlns:a16="http://schemas.microsoft.com/office/drawing/2014/main" id="{1FFF2014-AA10-4D70-A492-D934A9C2B0A3}"/>
              </a:ext>
            </a:extLst>
          </p:cNvPr>
          <p:cNvSpPr>
            <a:spLocks noGrp="1"/>
          </p:cNvSpPr>
          <p:nvPr>
            <p:ph idx="1"/>
          </p:nvPr>
        </p:nvSpPr>
        <p:spPr/>
        <p:txBody>
          <a:bodyPr/>
          <a:lstStyle/>
          <a:p>
            <a:r>
              <a:rPr lang="en-US"/>
              <a:t>Dynamic block scheduling</a:t>
            </a:r>
            <a:br>
              <a:rPr lang="en-US"/>
            </a:br>
            <a:r>
              <a:rPr lang="en-US"/>
              <a:t>allows to HW independent:</a:t>
            </a:r>
          </a:p>
          <a:p>
            <a:pPr lvl="1"/>
            <a:r>
              <a:rPr lang="en-US"/>
              <a:t>same program runs on</a:t>
            </a:r>
            <a:br>
              <a:rPr lang="en-US"/>
            </a:br>
            <a:r>
              <a:rPr lang="en-US"/>
              <a:t>GPUs with different</a:t>
            </a:r>
            <a:br>
              <a:rPr lang="en-US"/>
            </a:br>
            <a:r>
              <a:rPr lang="en-US"/>
              <a:t># of SMs</a:t>
            </a:r>
            <a:endParaRPr lang="nl-NL"/>
          </a:p>
        </p:txBody>
      </p:sp>
    </p:spTree>
    <p:extLst>
      <p:ext uri="{BB962C8B-B14F-4D97-AF65-F5344CB8AC3E}">
        <p14:creationId xmlns:p14="http://schemas.microsoft.com/office/powerpoint/2010/main" val="3679142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3E9090-358A-4E4C-9E3C-7A0AC35F4622}"/>
              </a:ext>
            </a:extLst>
          </p:cNvPr>
          <p:cNvPicPr>
            <a:picLocks noChangeAspect="1"/>
          </p:cNvPicPr>
          <p:nvPr/>
        </p:nvPicPr>
        <p:blipFill>
          <a:blip r:embed="rId2"/>
          <a:stretch>
            <a:fillRect/>
          </a:stretch>
        </p:blipFill>
        <p:spPr>
          <a:xfrm>
            <a:off x="2735797" y="0"/>
            <a:ext cx="5104493" cy="5143500"/>
          </a:xfrm>
          <a:prstGeom prst="rect">
            <a:avLst/>
          </a:prstGeom>
        </p:spPr>
      </p:pic>
      <p:sp>
        <p:nvSpPr>
          <p:cNvPr id="5" name="Title 4">
            <a:extLst>
              <a:ext uri="{FF2B5EF4-FFF2-40B4-BE49-F238E27FC236}">
                <a16:creationId xmlns:a16="http://schemas.microsoft.com/office/drawing/2014/main" id="{7F696662-39DA-4803-A98B-039FA2E7310A}"/>
              </a:ext>
            </a:extLst>
          </p:cNvPr>
          <p:cNvSpPr>
            <a:spLocks noGrp="1"/>
          </p:cNvSpPr>
          <p:nvPr>
            <p:ph type="title"/>
          </p:nvPr>
        </p:nvSpPr>
        <p:spPr/>
        <p:txBody>
          <a:bodyPr/>
          <a:lstStyle/>
          <a:p>
            <a:r>
              <a:rPr lang="en-US"/>
              <a:t>Memory Hierarchy</a:t>
            </a:r>
            <a:endParaRPr lang="nl-NL"/>
          </a:p>
        </p:txBody>
      </p:sp>
    </p:spTree>
    <p:extLst>
      <p:ext uri="{BB962C8B-B14F-4D97-AF65-F5344CB8AC3E}">
        <p14:creationId xmlns:p14="http://schemas.microsoft.com/office/powerpoint/2010/main" val="1350827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5963-D382-47A2-BA7A-67FE29795EEF}"/>
              </a:ext>
            </a:extLst>
          </p:cNvPr>
          <p:cNvSpPr>
            <a:spLocks noGrp="1"/>
          </p:cNvSpPr>
          <p:nvPr>
            <p:ph type="title"/>
          </p:nvPr>
        </p:nvSpPr>
        <p:spPr/>
        <p:txBody>
          <a:bodyPr/>
          <a:lstStyle/>
          <a:p>
            <a:r>
              <a:rPr lang="en-US"/>
              <a:t>Host vs Device code</a:t>
            </a:r>
            <a:endParaRPr lang="nl-NL"/>
          </a:p>
        </p:txBody>
      </p:sp>
      <p:pic>
        <p:nvPicPr>
          <p:cNvPr id="4" name="Picture 3">
            <a:extLst>
              <a:ext uri="{FF2B5EF4-FFF2-40B4-BE49-F238E27FC236}">
                <a16:creationId xmlns:a16="http://schemas.microsoft.com/office/drawing/2014/main" id="{C52D7A29-074F-4694-8200-C7C6EEF3A906}"/>
              </a:ext>
            </a:extLst>
          </p:cNvPr>
          <p:cNvPicPr>
            <a:picLocks noChangeAspect="1"/>
          </p:cNvPicPr>
          <p:nvPr/>
        </p:nvPicPr>
        <p:blipFill>
          <a:blip r:embed="rId2"/>
          <a:stretch>
            <a:fillRect/>
          </a:stretch>
        </p:blipFill>
        <p:spPr>
          <a:xfrm>
            <a:off x="3761910" y="0"/>
            <a:ext cx="4806534" cy="5143500"/>
          </a:xfrm>
          <a:prstGeom prst="rect">
            <a:avLst/>
          </a:prstGeom>
        </p:spPr>
      </p:pic>
    </p:spTree>
    <p:extLst>
      <p:ext uri="{BB962C8B-B14F-4D97-AF65-F5344CB8AC3E}">
        <p14:creationId xmlns:p14="http://schemas.microsoft.com/office/powerpoint/2010/main" val="117415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7178" name="Picture 10" descr="atlas_node1_dagny-1024x737"/>
          <p:cNvPicPr>
            <a:picLocks noChangeAspect="1" noChangeArrowheads="1"/>
          </p:cNvPicPr>
          <p:nvPr/>
        </p:nvPicPr>
        <p:blipFill>
          <a:blip r:embed="rId3" cstate="print"/>
          <a:srcRect/>
          <a:stretch>
            <a:fillRect/>
          </a:stretch>
        </p:blipFill>
        <p:spPr bwMode="auto">
          <a:xfrm>
            <a:off x="5976" y="0"/>
            <a:ext cx="5856941" cy="3388582"/>
          </a:xfrm>
          <a:prstGeom prst="rect">
            <a:avLst/>
          </a:prstGeom>
          <a:noFill/>
        </p:spPr>
      </p:pic>
      <p:sp>
        <p:nvSpPr>
          <p:cNvPr id="2567172" name="Rectangle 4"/>
          <p:cNvSpPr>
            <a:spLocks noGrp="1" noChangeArrowheads="1"/>
          </p:cNvSpPr>
          <p:nvPr>
            <p:ph type="title"/>
          </p:nvPr>
        </p:nvSpPr>
        <p:spPr>
          <a:xfrm>
            <a:off x="143508" y="4435860"/>
            <a:ext cx="5906988" cy="400050"/>
          </a:xfrm>
        </p:spPr>
        <p:txBody>
          <a:bodyPr/>
          <a:lstStyle/>
          <a:p>
            <a:r>
              <a:rPr lang="en-US" sz="2800" dirty="0"/>
              <a:t>In need </a:t>
            </a:r>
            <a:r>
              <a:rPr lang="en-US" sz="2800"/>
              <a:t>of PetaFlops </a:t>
            </a:r>
            <a:r>
              <a:rPr lang="en-US" sz="2800" dirty="0"/>
              <a:t>on your desk?</a:t>
            </a:r>
          </a:p>
        </p:txBody>
      </p:sp>
      <p:pic>
        <p:nvPicPr>
          <p:cNvPr id="1026" name="Picture 2" descr="At 200 petaflops, the US once again owns the world's fastest supercomputer  | TechSpot Forums">
            <a:extLst>
              <a:ext uri="{FF2B5EF4-FFF2-40B4-BE49-F238E27FC236}">
                <a16:creationId xmlns:a16="http://schemas.microsoft.com/office/drawing/2014/main" id="{C75AEEB9-5AC3-4AD7-AAEC-C11EA7374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423" y="2223247"/>
            <a:ext cx="3377989" cy="26126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FB8A25-2481-4A8D-8EE6-C3C40D384354}"/>
              </a:ext>
            </a:extLst>
          </p:cNvPr>
          <p:cNvSpPr txBox="1"/>
          <p:nvPr/>
        </p:nvSpPr>
        <p:spPr>
          <a:xfrm>
            <a:off x="7063636" y="1786609"/>
            <a:ext cx="1850186" cy="400110"/>
          </a:xfrm>
          <a:prstGeom prst="rect">
            <a:avLst/>
          </a:prstGeom>
          <a:noFill/>
        </p:spPr>
        <p:txBody>
          <a:bodyPr wrap="none" rtlCol="0">
            <a:spAutoFit/>
          </a:bodyPr>
          <a:lstStyle/>
          <a:p>
            <a:r>
              <a:rPr lang="en-US" sz="2000"/>
              <a:t>Summit, Top 1</a:t>
            </a:r>
            <a:endParaRPr lang="nl-NL"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67178"/>
                                        </p:tgtEl>
                                        <p:attrNameLst>
                                          <p:attrName>style.visibility</p:attrName>
                                        </p:attrNameLst>
                                      </p:cBhvr>
                                      <p:to>
                                        <p:strVal val="visible"/>
                                      </p:to>
                                    </p:set>
                                    <p:anim calcmode="lin" valueType="num">
                                      <p:cBhvr>
                                        <p:cTn id="7" dur="500" fill="hold"/>
                                        <p:tgtEl>
                                          <p:spTgt spid="2567178"/>
                                        </p:tgtEl>
                                        <p:attrNameLst>
                                          <p:attrName>ppt_w</p:attrName>
                                        </p:attrNameLst>
                                      </p:cBhvr>
                                      <p:tavLst>
                                        <p:tav tm="0">
                                          <p:val>
                                            <p:fltVal val="0"/>
                                          </p:val>
                                        </p:tav>
                                        <p:tav tm="100000">
                                          <p:val>
                                            <p:strVal val="#ppt_w"/>
                                          </p:val>
                                        </p:tav>
                                      </p:tavLst>
                                    </p:anim>
                                    <p:anim calcmode="lin" valueType="num">
                                      <p:cBhvr>
                                        <p:cTn id="8" dur="500" fill="hold"/>
                                        <p:tgtEl>
                                          <p:spTgt spid="2567178"/>
                                        </p:tgtEl>
                                        <p:attrNameLst>
                                          <p:attrName>ppt_h</p:attrName>
                                        </p:attrNameLst>
                                      </p:cBhvr>
                                      <p:tavLst>
                                        <p:tav tm="0">
                                          <p:val>
                                            <p:fltVal val="0"/>
                                          </p:val>
                                        </p:tav>
                                        <p:tav tm="100000">
                                          <p:val>
                                            <p:strVal val="#ppt_h"/>
                                          </p:val>
                                        </p:tav>
                                      </p:tavLst>
                                    </p:anim>
                                    <p:animEffect transition="in" filter="fade">
                                      <p:cBhvr>
                                        <p:cTn id="9" dur="500"/>
                                        <p:tgtEl>
                                          <p:spTgt spid="256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3C50A-AA3D-4EF4-8B18-9BE1CBC88447}"/>
              </a:ext>
            </a:extLst>
          </p:cNvPr>
          <p:cNvPicPr>
            <a:picLocks noChangeAspect="1"/>
          </p:cNvPicPr>
          <p:nvPr/>
        </p:nvPicPr>
        <p:blipFill>
          <a:blip r:embed="rId2"/>
          <a:stretch>
            <a:fillRect/>
          </a:stretch>
        </p:blipFill>
        <p:spPr>
          <a:xfrm>
            <a:off x="2485854" y="89321"/>
            <a:ext cx="6561357" cy="4797878"/>
          </a:xfrm>
          <a:prstGeom prst="rect">
            <a:avLst/>
          </a:prstGeom>
        </p:spPr>
      </p:pic>
      <p:sp>
        <p:nvSpPr>
          <p:cNvPr id="2" name="Title 1">
            <a:extLst>
              <a:ext uri="{FF2B5EF4-FFF2-40B4-BE49-F238E27FC236}">
                <a16:creationId xmlns:a16="http://schemas.microsoft.com/office/drawing/2014/main" id="{7040B1A9-9CA2-4C4D-A435-19FCDA19D155}"/>
              </a:ext>
            </a:extLst>
          </p:cNvPr>
          <p:cNvSpPr>
            <a:spLocks noGrp="1"/>
          </p:cNvSpPr>
          <p:nvPr>
            <p:ph type="title"/>
          </p:nvPr>
        </p:nvSpPr>
        <p:spPr>
          <a:xfrm>
            <a:off x="292101" y="171451"/>
            <a:ext cx="6147027" cy="814130"/>
          </a:xfrm>
        </p:spPr>
        <p:txBody>
          <a:bodyPr/>
          <a:lstStyle/>
          <a:p>
            <a:r>
              <a:rPr lang="en-US"/>
              <a:t>GPU Computing</a:t>
            </a:r>
            <a:br>
              <a:rPr lang="en-US"/>
            </a:br>
            <a:r>
              <a:rPr lang="en-US"/>
              <a:t>Applications</a:t>
            </a:r>
            <a:endParaRPr lang="nl-NL"/>
          </a:p>
        </p:txBody>
      </p:sp>
    </p:spTree>
    <p:extLst>
      <p:ext uri="{BB962C8B-B14F-4D97-AF65-F5344CB8AC3E}">
        <p14:creationId xmlns:p14="http://schemas.microsoft.com/office/powerpoint/2010/main" val="3927102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p:nvPr/>
        </p:nvSpPr>
        <p:spPr>
          <a:xfrm>
            <a:off x="2905800" y="1570800"/>
            <a:ext cx="1285200" cy="638999"/>
          </a:xfrm>
          <a:prstGeom prst="rect">
            <a:avLst/>
          </a:prstGeom>
          <a:solidFill>
            <a:schemeClr val="bg2">
              <a:lumMod val="20000"/>
              <a:lumOff val="80000"/>
            </a:schemeClr>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83" name="Shape 283"/>
          <p:cNvSpPr txBox="1">
            <a:spLocks noGrp="1"/>
          </p:cNvSpPr>
          <p:nvPr>
            <p:ph type="title"/>
          </p:nvPr>
        </p:nvSpPr>
        <p:spPr>
          <a:xfrm>
            <a:off x="152400" y="-36900"/>
            <a:ext cx="8576100" cy="833700"/>
          </a:xfrm>
          <a:prstGeom prst="rect">
            <a:avLst/>
          </a:prstGeom>
        </p:spPr>
        <p:txBody>
          <a:bodyPr lIns="91425" tIns="91425" rIns="91425" bIns="91425" anchor="b" anchorCtr="0">
            <a:noAutofit/>
          </a:bodyPr>
          <a:lstStyle/>
          <a:p>
            <a:pPr lvl="0" rtl="0">
              <a:spcBef>
                <a:spcPts val="0"/>
              </a:spcBef>
              <a:buNone/>
            </a:pPr>
            <a:r>
              <a:rPr lang="en"/>
              <a:t>How Are Threads Executed?</a:t>
            </a:r>
          </a:p>
        </p:txBody>
      </p:sp>
      <p:sp>
        <p:nvSpPr>
          <p:cNvPr id="284" name="Shape 284"/>
          <p:cNvSpPr txBox="1"/>
          <p:nvPr/>
        </p:nvSpPr>
        <p:spPr>
          <a:xfrm>
            <a:off x="2667000" y="840600"/>
            <a:ext cx="2743199" cy="1674000"/>
          </a:xfrm>
          <a:prstGeom prst="rect">
            <a:avLst/>
          </a:prstGeom>
          <a:noFill/>
          <a:ln>
            <a:noFill/>
          </a:ln>
        </p:spPr>
        <p:txBody>
          <a:bodyPr lIns="91425" tIns="91425" rIns="91425" bIns="91425" anchor="t" anchorCtr="0">
            <a:noAutofit/>
          </a:bodyPr>
          <a:lstStyle/>
          <a:p>
            <a:pPr lvl="0" rtl="0">
              <a:spcBef>
                <a:spcPts val="0"/>
              </a:spcBef>
              <a:buNone/>
            </a:pPr>
            <a:r>
              <a:rPr lang="en"/>
              <a:t>int A[2][4];  </a:t>
            </a:r>
          </a:p>
          <a:p>
            <a:pPr lvl="0" rtl="0">
              <a:spcBef>
                <a:spcPts val="0"/>
              </a:spcBef>
              <a:buNone/>
            </a:pPr>
            <a:r>
              <a:rPr lang="en"/>
              <a:t>kernelF</a:t>
            </a:r>
            <a:r>
              <a:rPr lang="en">
                <a:solidFill>
                  <a:srgbClr val="38761D"/>
                </a:solidFill>
              </a:rPr>
              <a:t>&lt;&lt;&lt;(2,1),(4,1)&gt;&gt;&gt;</a:t>
            </a:r>
            <a:r>
              <a:rPr lang="en"/>
              <a:t>(A); </a:t>
            </a:r>
          </a:p>
          <a:p>
            <a:pPr lvl="0" rtl="0">
              <a:spcBef>
                <a:spcPts val="0"/>
              </a:spcBef>
              <a:buNone/>
            </a:pPr>
            <a:r>
              <a:rPr lang="en">
                <a:solidFill>
                  <a:srgbClr val="38761D"/>
                </a:solidFill>
              </a:rPr>
              <a:t>__device__</a:t>
            </a:r>
            <a:r>
              <a:rPr lang="en"/>
              <a:t>    kernelF(A){ </a:t>
            </a:r>
          </a:p>
          <a:p>
            <a:pPr lvl="0" rtl="0">
              <a:spcBef>
                <a:spcPts val="0"/>
              </a:spcBef>
              <a:buNone/>
            </a:pPr>
            <a:r>
              <a:rPr lang="en"/>
              <a:t>    i = </a:t>
            </a:r>
            <a:r>
              <a:rPr lang="en">
                <a:solidFill>
                  <a:srgbClr val="38761D"/>
                </a:solidFill>
              </a:rPr>
              <a:t>blockIdx.x</a:t>
            </a:r>
            <a:r>
              <a:rPr lang="en"/>
              <a:t>; </a:t>
            </a:r>
          </a:p>
          <a:p>
            <a:pPr lvl="0" rtl="0">
              <a:spcBef>
                <a:spcPts val="0"/>
              </a:spcBef>
              <a:buNone/>
            </a:pPr>
            <a:r>
              <a:rPr lang="en"/>
              <a:t>    j = </a:t>
            </a:r>
            <a:r>
              <a:rPr lang="en">
                <a:solidFill>
                  <a:srgbClr val="38761D"/>
                </a:solidFill>
              </a:rPr>
              <a:t>threadIdx.x</a:t>
            </a:r>
            <a:r>
              <a:rPr lang="en"/>
              <a:t>; </a:t>
            </a:r>
          </a:p>
          <a:p>
            <a:pPr lvl="0" rtl="0">
              <a:spcBef>
                <a:spcPts val="0"/>
              </a:spcBef>
              <a:buNone/>
            </a:pPr>
            <a:r>
              <a:rPr lang="en"/>
              <a:t>    A[i][j]++; </a:t>
            </a:r>
          </a:p>
          <a:p>
            <a:pPr lvl="0" rtl="0">
              <a:spcBef>
                <a:spcPts val="0"/>
              </a:spcBef>
              <a:buNone/>
            </a:pPr>
            <a:r>
              <a:rPr lang="en"/>
              <a:t>}</a:t>
            </a:r>
          </a:p>
        </p:txBody>
      </p:sp>
      <p:cxnSp>
        <p:nvCxnSpPr>
          <p:cNvPr id="285" name="Shape 285"/>
          <p:cNvCxnSpPr/>
          <p:nvPr/>
        </p:nvCxnSpPr>
        <p:spPr>
          <a:xfrm flipH="1">
            <a:off x="1523999" y="1905000"/>
            <a:ext cx="1295400" cy="609599"/>
          </a:xfrm>
          <a:prstGeom prst="straightConnector1">
            <a:avLst/>
          </a:prstGeom>
          <a:noFill/>
          <a:ln w="19050" cap="flat">
            <a:solidFill>
              <a:schemeClr val="dk2"/>
            </a:solidFill>
            <a:prstDash val="solid"/>
            <a:round/>
            <a:headEnd type="none" w="lg" len="lg"/>
            <a:tailEnd type="triangle" w="lg" len="lg"/>
          </a:ln>
        </p:spPr>
      </p:cxnSp>
      <p:sp>
        <p:nvSpPr>
          <p:cNvPr id="286" name="Shape 286"/>
          <p:cNvSpPr txBox="1"/>
          <p:nvPr/>
        </p:nvSpPr>
        <p:spPr>
          <a:xfrm>
            <a:off x="152400" y="2502900"/>
            <a:ext cx="5257799" cy="2602500"/>
          </a:xfrm>
          <a:prstGeom prst="rect">
            <a:avLst/>
          </a:prstGeom>
          <a:noFill/>
          <a:ln>
            <a:noFill/>
          </a:ln>
        </p:spPr>
        <p:txBody>
          <a:bodyPr lIns="91425" tIns="91425" rIns="91425" bIns="91425" anchor="t" anchorCtr="0">
            <a:noAutofit/>
          </a:bodyPr>
          <a:lstStyle/>
          <a:p>
            <a:pPr lvl="0" rtl="0">
              <a:spcBef>
                <a:spcPts val="0"/>
              </a:spcBef>
              <a:buNone/>
              <a:tabLst>
                <a:tab pos="1795463" algn="l"/>
              </a:tabLst>
            </a:pPr>
            <a:r>
              <a:rPr lang="en" sz="2400" dirty="0"/>
              <a:t>mv.u32	%r0, %ctaid.x</a:t>
            </a:r>
          </a:p>
          <a:p>
            <a:pPr lvl="0" rtl="0">
              <a:spcBef>
                <a:spcPts val="0"/>
              </a:spcBef>
              <a:buNone/>
              <a:tabLst>
                <a:tab pos="1795463" algn="l"/>
              </a:tabLst>
            </a:pPr>
            <a:r>
              <a:rPr lang="en" sz="2400" dirty="0"/>
              <a:t>mv.u32	%r1, %ntid.x</a:t>
            </a:r>
          </a:p>
          <a:p>
            <a:pPr lvl="0" rtl="0">
              <a:spcBef>
                <a:spcPts val="0"/>
              </a:spcBef>
              <a:buNone/>
              <a:tabLst>
                <a:tab pos="1795463" algn="l"/>
              </a:tabLst>
            </a:pPr>
            <a:r>
              <a:rPr lang="en" sz="2400" dirty="0"/>
              <a:t>mv.u32	%r2, %tid.x</a:t>
            </a:r>
          </a:p>
          <a:p>
            <a:pPr lvl="0" rtl="0">
              <a:spcBef>
                <a:spcPts val="0"/>
              </a:spcBef>
              <a:buNone/>
              <a:tabLst>
                <a:tab pos="1795463" algn="l"/>
              </a:tabLst>
            </a:pPr>
            <a:r>
              <a:rPr lang="en" sz="2400" dirty="0"/>
              <a:t>mad.u32	%r3, %r2, %r1, %r0</a:t>
            </a:r>
          </a:p>
          <a:p>
            <a:pPr lvl="0" rtl="0">
              <a:spcBef>
                <a:spcPts val="0"/>
              </a:spcBef>
              <a:buNone/>
              <a:tabLst>
                <a:tab pos="1795463" algn="l"/>
              </a:tabLst>
            </a:pPr>
            <a:r>
              <a:rPr lang="en" sz="2400" dirty="0"/>
              <a:t>ld.global.s32	%r4, [%r3]</a:t>
            </a:r>
          </a:p>
          <a:p>
            <a:pPr lvl="0" rtl="0">
              <a:spcBef>
                <a:spcPts val="0"/>
              </a:spcBef>
              <a:buNone/>
              <a:tabLst>
                <a:tab pos="1795463" algn="l"/>
              </a:tabLst>
            </a:pPr>
            <a:r>
              <a:rPr lang="en" sz="2400" dirty="0"/>
              <a:t>add.s32	%r4, %r4, 1</a:t>
            </a:r>
          </a:p>
          <a:p>
            <a:pPr lvl="0" rtl="0">
              <a:spcBef>
                <a:spcPts val="0"/>
              </a:spcBef>
              <a:buNone/>
              <a:tabLst>
                <a:tab pos="1795463" algn="l"/>
              </a:tabLst>
            </a:pPr>
            <a:r>
              <a:rPr lang="en" sz="2400" dirty="0"/>
              <a:t>st.global.s32	[%r3], %r4</a:t>
            </a:r>
          </a:p>
        </p:txBody>
      </p:sp>
      <p:sp>
        <p:nvSpPr>
          <p:cNvPr id="287" name="Shape 287"/>
          <p:cNvSpPr txBox="1"/>
          <p:nvPr/>
        </p:nvSpPr>
        <p:spPr>
          <a:xfrm>
            <a:off x="4736400" y="2569016"/>
            <a:ext cx="3708599" cy="354000"/>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0000FF"/>
                </a:solidFill>
              </a:rPr>
              <a:t>// r0 = i = blockIdx.x</a:t>
            </a:r>
          </a:p>
        </p:txBody>
      </p:sp>
      <p:sp>
        <p:nvSpPr>
          <p:cNvPr id="288" name="Shape 288"/>
          <p:cNvSpPr txBox="1"/>
          <p:nvPr/>
        </p:nvSpPr>
        <p:spPr>
          <a:xfrm>
            <a:off x="4711200" y="2895600"/>
            <a:ext cx="3991800" cy="330600"/>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0000FF"/>
                </a:solidFill>
              </a:rPr>
              <a:t>// r1 = "threads-per-block"</a:t>
            </a:r>
          </a:p>
        </p:txBody>
      </p:sp>
      <p:sp>
        <p:nvSpPr>
          <p:cNvPr id="289" name="Shape 289"/>
          <p:cNvSpPr txBox="1"/>
          <p:nvPr/>
        </p:nvSpPr>
        <p:spPr>
          <a:xfrm>
            <a:off x="4711200" y="3276600"/>
            <a:ext cx="3991800" cy="330600"/>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0000FF"/>
                </a:solidFill>
              </a:rPr>
              <a:t>// r2 = j = threadIdx.x</a:t>
            </a:r>
          </a:p>
        </p:txBody>
      </p:sp>
      <p:sp>
        <p:nvSpPr>
          <p:cNvPr id="290" name="Shape 290"/>
          <p:cNvSpPr txBox="1"/>
          <p:nvPr/>
        </p:nvSpPr>
        <p:spPr>
          <a:xfrm>
            <a:off x="4704275" y="3637800"/>
            <a:ext cx="4432799" cy="324599"/>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0000FF"/>
                </a:solidFill>
              </a:rPr>
              <a:t>// r3 = i * "threads-per-block" + j</a:t>
            </a:r>
          </a:p>
        </p:txBody>
      </p:sp>
      <p:sp>
        <p:nvSpPr>
          <p:cNvPr id="291" name="Shape 291"/>
          <p:cNvSpPr txBox="1"/>
          <p:nvPr/>
        </p:nvSpPr>
        <p:spPr>
          <a:xfrm>
            <a:off x="4711200" y="3962400"/>
            <a:ext cx="4432799" cy="324599"/>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0000FF"/>
                </a:solidFill>
              </a:rPr>
              <a:t>// r4 = A[i][j]</a:t>
            </a:r>
          </a:p>
        </p:txBody>
      </p:sp>
      <p:sp>
        <p:nvSpPr>
          <p:cNvPr id="292" name="Shape 292"/>
          <p:cNvSpPr txBox="1"/>
          <p:nvPr/>
        </p:nvSpPr>
        <p:spPr>
          <a:xfrm>
            <a:off x="4715400" y="4267200"/>
            <a:ext cx="2129400" cy="337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None/>
            </a:pPr>
            <a:r>
              <a:rPr lang="en" sz="2000">
                <a:solidFill>
                  <a:srgbClr val="0000FF"/>
                </a:solidFill>
              </a:rPr>
              <a:t>// r4 = r4 + 1</a:t>
            </a:r>
          </a:p>
        </p:txBody>
      </p:sp>
      <p:sp>
        <p:nvSpPr>
          <p:cNvPr id="293" name="Shape 293"/>
          <p:cNvSpPr txBox="1"/>
          <p:nvPr/>
        </p:nvSpPr>
        <p:spPr>
          <a:xfrm>
            <a:off x="4711200" y="4648200"/>
            <a:ext cx="4190999" cy="457200"/>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0000FF"/>
                </a:solidFill>
              </a:rPr>
              <a:t>// A[i][j] = r4</a:t>
            </a:r>
          </a:p>
        </p:txBody>
      </p:sp>
      <p:sp>
        <p:nvSpPr>
          <p:cNvPr id="294" name="Shape 294"/>
          <p:cNvSpPr/>
          <p:nvPr/>
        </p:nvSpPr>
        <p:spPr>
          <a:xfrm>
            <a:off x="533400" y="4114800"/>
            <a:ext cx="914400" cy="304799"/>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
                                        </p:tgtEl>
                                        <p:attrNameLst>
                                          <p:attrName>style.visibility</p:attrName>
                                        </p:attrNameLst>
                                      </p:cBhvr>
                                      <p:to>
                                        <p:strVal val="visible"/>
                                      </p:to>
                                    </p:set>
                                    <p:animEffect transition="in" filter="fade">
                                      <p:cBhvr>
                                        <p:cTn id="12" dur="1000"/>
                                        <p:tgtEl>
                                          <p:spTgt spid="282"/>
                                        </p:tgtEl>
                                      </p:cBhvr>
                                    </p:animEffect>
                                  </p:childTnLst>
                                </p:cTn>
                              </p:par>
                              <p:par>
                                <p:cTn id="13" presetID="10" presetClass="entr" presetSubtype="0" fill="hold" nodeType="with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1000"/>
                                        <p:tgtEl>
                                          <p:spTgt spid="285"/>
                                        </p:tgtEl>
                                      </p:cBhvr>
                                    </p:animEffect>
                                  </p:childTnLst>
                                </p:cTn>
                              </p:par>
                              <p:par>
                                <p:cTn id="16" presetID="10" presetClass="entr" presetSubtype="0" fill="hold" nodeType="withEffect">
                                  <p:stCondLst>
                                    <p:cond delay="0"/>
                                  </p:stCondLst>
                                  <p:childTnLst>
                                    <p:set>
                                      <p:cBhvr>
                                        <p:cTn id="17" dur="1" fill="hold">
                                          <p:stCondLst>
                                            <p:cond delay="0"/>
                                          </p:stCondLst>
                                        </p:cTn>
                                        <p:tgtEl>
                                          <p:spTgt spid="286"/>
                                        </p:tgtEl>
                                        <p:attrNameLst>
                                          <p:attrName>style.visibility</p:attrName>
                                        </p:attrNameLst>
                                      </p:cBhvr>
                                      <p:to>
                                        <p:strVal val="visible"/>
                                      </p:to>
                                    </p:set>
                                    <p:animEffect transition="in" filter="fade">
                                      <p:cBhvr>
                                        <p:cTn id="18" dur="1000"/>
                                        <p:tgtEl>
                                          <p:spTgt spid="28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10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1000"/>
                                        <p:tgtEl>
                                          <p:spTgt spid="28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9"/>
                                        </p:tgtEl>
                                        <p:attrNameLst>
                                          <p:attrName>style.visibility</p:attrName>
                                        </p:attrNameLst>
                                      </p:cBhvr>
                                      <p:to>
                                        <p:strVal val="visible"/>
                                      </p:to>
                                    </p:set>
                                    <p:animEffect transition="in" filter="fade">
                                      <p:cBhvr>
                                        <p:cTn id="33" dur="1000"/>
                                        <p:tgtEl>
                                          <p:spTgt spid="28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0"/>
                                        </p:tgtEl>
                                        <p:attrNameLst>
                                          <p:attrName>style.visibility</p:attrName>
                                        </p:attrNameLst>
                                      </p:cBhvr>
                                      <p:to>
                                        <p:strVal val="visible"/>
                                      </p:to>
                                    </p:set>
                                    <p:animEffect transition="in" filter="fade">
                                      <p:cBhvr>
                                        <p:cTn id="38" dur="1000"/>
                                        <p:tgtEl>
                                          <p:spTgt spid="29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1"/>
                                        </p:tgtEl>
                                        <p:attrNameLst>
                                          <p:attrName>style.visibility</p:attrName>
                                        </p:attrNameLst>
                                      </p:cBhvr>
                                      <p:to>
                                        <p:strVal val="visible"/>
                                      </p:to>
                                    </p:set>
                                    <p:animEffect transition="in" filter="fade">
                                      <p:cBhvr>
                                        <p:cTn id="43" dur="1000"/>
                                        <p:tgtEl>
                                          <p:spTgt spid="291"/>
                                        </p:tgtEl>
                                      </p:cBhvr>
                                    </p:animEffect>
                                  </p:childTnLst>
                                </p:cTn>
                              </p:par>
                              <p:par>
                                <p:cTn id="44" presetID="10" presetClass="entr" presetSubtype="0" fill="hold" nodeType="withEffect">
                                  <p:stCondLst>
                                    <p:cond delay="0"/>
                                  </p:stCondLst>
                                  <p:childTnLst>
                                    <p:set>
                                      <p:cBhvr>
                                        <p:cTn id="45" dur="1" fill="hold">
                                          <p:stCondLst>
                                            <p:cond delay="0"/>
                                          </p:stCondLst>
                                        </p:cTn>
                                        <p:tgtEl>
                                          <p:spTgt spid="294"/>
                                        </p:tgtEl>
                                        <p:attrNameLst>
                                          <p:attrName>style.visibility</p:attrName>
                                        </p:attrNameLst>
                                      </p:cBhvr>
                                      <p:to>
                                        <p:strVal val="visible"/>
                                      </p:to>
                                    </p:set>
                                    <p:animEffect transition="in" filter="fade">
                                      <p:cBhvr>
                                        <p:cTn id="46" dur="1000"/>
                                        <p:tgtEl>
                                          <p:spTgt spid="29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2"/>
                                        </p:tgtEl>
                                        <p:attrNameLst>
                                          <p:attrName>style.visibility</p:attrName>
                                        </p:attrNameLst>
                                      </p:cBhvr>
                                      <p:to>
                                        <p:strVal val="visible"/>
                                      </p:to>
                                    </p:set>
                                    <p:animEffect transition="in" filter="fade">
                                      <p:cBhvr>
                                        <p:cTn id="51" dur="1000"/>
                                        <p:tgtEl>
                                          <p:spTgt spid="29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93"/>
                                        </p:tgtEl>
                                        <p:attrNameLst>
                                          <p:attrName>style.visibility</p:attrName>
                                        </p:attrNameLst>
                                      </p:cBhvr>
                                      <p:to>
                                        <p:strVal val="visible"/>
                                      </p:to>
                                    </p:set>
                                    <p:animEffect transition="in" filter="fade">
                                      <p:cBhvr>
                                        <p:cTn id="56"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141325" y="0"/>
            <a:ext cx="8229600" cy="683812"/>
          </a:xfrm>
          <a:prstGeom prst="rect">
            <a:avLst/>
          </a:prstGeom>
        </p:spPr>
        <p:txBody>
          <a:bodyPr lIns="91425" tIns="91425" rIns="91425" bIns="91425" anchor="b" anchorCtr="0">
            <a:noAutofit/>
          </a:bodyPr>
          <a:lstStyle/>
          <a:p>
            <a:pPr lvl="0" rtl="0">
              <a:spcBef>
                <a:spcPts val="0"/>
              </a:spcBef>
              <a:buNone/>
            </a:pPr>
            <a:r>
              <a:rPr lang="en"/>
              <a:t>Utilizing Memory Hierarchy</a:t>
            </a:r>
          </a:p>
        </p:txBody>
      </p:sp>
      <p:pic>
        <p:nvPicPr>
          <p:cNvPr id="300" name="Shape 300"/>
          <p:cNvPicPr preferRelativeResize="0"/>
          <p:nvPr/>
        </p:nvPicPr>
        <p:blipFill>
          <a:blip r:embed="rId3">
            <a:alphaModFix/>
          </a:blip>
          <a:stretch>
            <a:fillRect/>
          </a:stretch>
        </p:blipFill>
        <p:spPr>
          <a:xfrm>
            <a:off x="2685425" y="1063228"/>
            <a:ext cx="6251754" cy="3308792"/>
          </a:xfrm>
          <a:prstGeom prst="rect">
            <a:avLst/>
          </a:prstGeom>
          <a:noFill/>
          <a:ln>
            <a:noFill/>
          </a:ln>
        </p:spPr>
      </p:pic>
      <p:sp>
        <p:nvSpPr>
          <p:cNvPr id="301" name="Shape 301"/>
          <p:cNvSpPr/>
          <p:nvPr/>
        </p:nvSpPr>
        <p:spPr>
          <a:xfrm>
            <a:off x="2789850" y="2659721"/>
            <a:ext cx="2563800" cy="394800"/>
          </a:xfrm>
          <a:prstGeom prst="rect">
            <a:avLst/>
          </a:prstGeom>
          <a:noFill/>
          <a:ln w="762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2" name="Shape 302"/>
          <p:cNvSpPr/>
          <p:nvPr/>
        </p:nvSpPr>
        <p:spPr>
          <a:xfrm>
            <a:off x="5905550" y="2659721"/>
            <a:ext cx="2648399" cy="394800"/>
          </a:xfrm>
          <a:prstGeom prst="rect">
            <a:avLst/>
          </a:prstGeom>
          <a:noFill/>
          <a:ln w="762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3" name="Shape 303"/>
          <p:cNvSpPr/>
          <p:nvPr/>
        </p:nvSpPr>
        <p:spPr>
          <a:xfrm>
            <a:off x="2667000" y="3778590"/>
            <a:ext cx="6191699" cy="447600"/>
          </a:xfrm>
          <a:prstGeom prst="rect">
            <a:avLst/>
          </a:prstGeom>
          <a:noFill/>
          <a:ln w="762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4" name="Shape 304"/>
          <p:cNvSpPr txBox="1"/>
          <p:nvPr/>
        </p:nvSpPr>
        <p:spPr>
          <a:xfrm>
            <a:off x="246420" y="2533927"/>
            <a:ext cx="2342100" cy="603000"/>
          </a:xfrm>
          <a:prstGeom prst="rect">
            <a:avLst/>
          </a:prstGeom>
          <a:noFill/>
          <a:ln>
            <a:noFill/>
          </a:ln>
        </p:spPr>
        <p:txBody>
          <a:bodyPr lIns="91425" tIns="91425" rIns="91425" bIns="91425" anchor="t" anchorCtr="0">
            <a:noAutofit/>
          </a:bodyPr>
          <a:lstStyle/>
          <a:p>
            <a:pPr algn="r">
              <a:spcBef>
                <a:spcPts val="0"/>
              </a:spcBef>
              <a:buNone/>
            </a:pPr>
            <a:r>
              <a:rPr lang="en" sz="2000">
                <a:solidFill>
                  <a:srgbClr val="0000FF"/>
                </a:solidFill>
              </a:rPr>
              <a:t>several cycles</a:t>
            </a:r>
          </a:p>
        </p:txBody>
      </p:sp>
      <p:sp>
        <p:nvSpPr>
          <p:cNvPr id="305" name="Shape 305"/>
          <p:cNvSpPr txBox="1"/>
          <p:nvPr/>
        </p:nvSpPr>
        <p:spPr>
          <a:xfrm>
            <a:off x="226720" y="3636852"/>
            <a:ext cx="2342100" cy="603000"/>
          </a:xfrm>
          <a:prstGeom prst="rect">
            <a:avLst/>
          </a:prstGeom>
          <a:noFill/>
          <a:ln>
            <a:noFill/>
          </a:ln>
        </p:spPr>
        <p:txBody>
          <a:bodyPr lIns="91425" tIns="91425" rIns="91425" bIns="91425" anchor="t" anchorCtr="0">
            <a:noAutofit/>
          </a:bodyPr>
          <a:lstStyle/>
          <a:p>
            <a:pPr lvl="0" algn="r" rtl="0">
              <a:spcBef>
                <a:spcPts val="0"/>
              </a:spcBef>
              <a:buNone/>
            </a:pPr>
            <a:r>
              <a:rPr lang="en" sz="2000">
                <a:solidFill>
                  <a:srgbClr val="0000FF"/>
                </a:solidFill>
              </a:rPr>
              <a:t>100+ cycles</a:t>
            </a:r>
          </a:p>
        </p:txBody>
      </p:sp>
      <p:sp>
        <p:nvSpPr>
          <p:cNvPr id="306" name="Shape 306"/>
          <p:cNvSpPr txBox="1"/>
          <p:nvPr/>
        </p:nvSpPr>
        <p:spPr>
          <a:xfrm>
            <a:off x="376275" y="1155775"/>
            <a:ext cx="1593000" cy="1152299"/>
          </a:xfrm>
          <a:prstGeom prst="rect">
            <a:avLst/>
          </a:prstGeom>
          <a:noFill/>
          <a:ln>
            <a:noFill/>
          </a:ln>
        </p:spPr>
        <p:txBody>
          <a:bodyPr lIns="91425" tIns="91425" rIns="91425" bIns="91425" anchor="t" anchorCtr="0">
            <a:noAutofit/>
          </a:bodyPr>
          <a:lstStyle/>
          <a:p>
            <a:pPr rtl="0">
              <a:spcBef>
                <a:spcPts val="0"/>
              </a:spcBef>
              <a:buNone/>
            </a:pPr>
            <a:r>
              <a:rPr lang="en" sz="2400"/>
              <a:t>Memory</a:t>
            </a:r>
          </a:p>
          <a:p>
            <a:pPr rtl="0">
              <a:spcBef>
                <a:spcPts val="0"/>
              </a:spcBef>
              <a:buNone/>
            </a:pPr>
            <a:r>
              <a:rPr lang="en" sz="2400"/>
              <a:t>access</a:t>
            </a:r>
          </a:p>
          <a:p>
            <a:pPr>
              <a:spcBef>
                <a:spcPts val="0"/>
              </a:spcBef>
              <a:buNone/>
            </a:pPr>
            <a:r>
              <a:rPr lang="en" sz="2400"/>
              <a:t>latency</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1000"/>
                                        <p:tgtEl>
                                          <p:spTgt spid="303"/>
                                        </p:tgtEl>
                                      </p:cBhvr>
                                    </p:animEffect>
                                  </p:childTnLst>
                                </p:cTn>
                              </p:par>
                              <p:par>
                                <p:cTn id="8" presetID="10" presetClass="entr" presetSubtype="0" fill="hold" nodeType="withEffect">
                                  <p:stCondLst>
                                    <p:cond delay="0"/>
                                  </p:stCondLst>
                                  <p:childTnLst>
                                    <p:set>
                                      <p:cBhvr>
                                        <p:cTn id="9" dur="1" fill="hold">
                                          <p:stCondLst>
                                            <p:cond delay="0"/>
                                          </p:stCondLst>
                                        </p:cTn>
                                        <p:tgtEl>
                                          <p:spTgt spid="301"/>
                                        </p:tgtEl>
                                        <p:attrNameLst>
                                          <p:attrName>style.visibility</p:attrName>
                                        </p:attrNameLst>
                                      </p:cBhvr>
                                      <p:to>
                                        <p:strVal val="visible"/>
                                      </p:to>
                                    </p:set>
                                    <p:animEffect transition="in" filter="fade">
                                      <p:cBhvr>
                                        <p:cTn id="10" dur="1000"/>
                                        <p:tgtEl>
                                          <p:spTgt spid="301"/>
                                        </p:tgtEl>
                                      </p:cBhvr>
                                    </p:animEffect>
                                  </p:childTnLst>
                                </p:cTn>
                              </p:par>
                              <p:par>
                                <p:cTn id="11" presetID="10" presetClass="entr" presetSubtype="0" fill="hold" nodeType="withEffect">
                                  <p:stCondLst>
                                    <p:cond delay="0"/>
                                  </p:stCondLst>
                                  <p:childTnLst>
                                    <p:set>
                                      <p:cBhvr>
                                        <p:cTn id="12" dur="1" fill="hold">
                                          <p:stCondLst>
                                            <p:cond delay="0"/>
                                          </p:stCondLst>
                                        </p:cTn>
                                        <p:tgtEl>
                                          <p:spTgt spid="302"/>
                                        </p:tgtEl>
                                        <p:attrNameLst>
                                          <p:attrName>style.visibility</p:attrName>
                                        </p:attrNameLst>
                                      </p:cBhvr>
                                      <p:to>
                                        <p:strVal val="visible"/>
                                      </p:to>
                                    </p:set>
                                    <p:animEffect transition="in" filter="fade">
                                      <p:cBhvr>
                                        <p:cTn id="13" dur="1000"/>
                                        <p:tgtEl>
                                          <p:spTgt spid="302"/>
                                        </p:tgtEl>
                                      </p:cBhvr>
                                    </p:animEffect>
                                  </p:childTnLst>
                                </p:cTn>
                              </p:par>
                              <p:par>
                                <p:cTn id="14" presetID="10" presetClass="entr" presetSubtype="0" fill="hold" nodeType="withEffect">
                                  <p:stCondLst>
                                    <p:cond delay="0"/>
                                  </p:stCondLst>
                                  <p:childTnLst>
                                    <p:set>
                                      <p:cBhvr>
                                        <p:cTn id="15" dur="1" fill="hold">
                                          <p:stCondLst>
                                            <p:cond delay="0"/>
                                          </p:stCondLst>
                                        </p:cTn>
                                        <p:tgtEl>
                                          <p:spTgt spid="304"/>
                                        </p:tgtEl>
                                        <p:attrNameLst>
                                          <p:attrName>style.visibility</p:attrName>
                                        </p:attrNameLst>
                                      </p:cBhvr>
                                      <p:to>
                                        <p:strVal val="visible"/>
                                      </p:to>
                                    </p:set>
                                    <p:animEffect transition="in" filter="fade">
                                      <p:cBhvr>
                                        <p:cTn id="16" dur="1000"/>
                                        <p:tgtEl>
                                          <p:spTgt spid="304"/>
                                        </p:tgtEl>
                                      </p:cBhvr>
                                    </p:animEffect>
                                  </p:childTnLst>
                                </p:cTn>
                              </p:par>
                              <p:par>
                                <p:cTn id="17" presetID="10" presetClass="entr" presetSubtype="0" fill="hold" nodeType="withEffect">
                                  <p:stCondLst>
                                    <p:cond delay="0"/>
                                  </p:stCondLst>
                                  <p:childTnLst>
                                    <p:set>
                                      <p:cBhvr>
                                        <p:cTn id="18" dur="1" fill="hold">
                                          <p:stCondLst>
                                            <p:cond delay="0"/>
                                          </p:stCondLst>
                                        </p:cTn>
                                        <p:tgtEl>
                                          <p:spTgt spid="305"/>
                                        </p:tgtEl>
                                        <p:attrNameLst>
                                          <p:attrName>style.visibility</p:attrName>
                                        </p:attrNameLst>
                                      </p:cBhvr>
                                      <p:to>
                                        <p:strVal val="visible"/>
                                      </p:to>
                                    </p:set>
                                    <p:animEffect transition="in" filter="fade">
                                      <p:cBhvr>
                                        <p:cTn id="19"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p:nvPr/>
        </p:nvSpPr>
        <p:spPr>
          <a:xfrm>
            <a:off x="4067325" y="2971650"/>
            <a:ext cx="3944258" cy="884923"/>
          </a:xfrm>
          <a:prstGeom prst="rect">
            <a:avLst/>
          </a:prstGeom>
          <a:solidFill>
            <a:schemeClr val="bg2">
              <a:lumMod val="20000"/>
              <a:lumOff val="80000"/>
            </a:schemeClr>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2" name="Shape 312"/>
          <p:cNvSpPr txBox="1"/>
          <p:nvPr/>
        </p:nvSpPr>
        <p:spPr>
          <a:xfrm>
            <a:off x="3710100" y="1123800"/>
            <a:ext cx="5281499" cy="3753000"/>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i = threadIdx.y;</a:t>
            </a:r>
          </a:p>
          <a:p>
            <a:pPr lvl="0" rtl="0">
              <a:spcBef>
                <a:spcPts val="600"/>
              </a:spcBef>
              <a:buNone/>
            </a:pPr>
            <a:r>
              <a:rPr lang="en" sz="2400" dirty="0"/>
              <a:t>    j = threadIdx.x;</a:t>
            </a:r>
          </a:p>
          <a:p>
            <a:pPr lvl="0" rtl="0">
              <a:spcBef>
                <a:spcPts val="600"/>
              </a:spcBef>
              <a:buNone/>
            </a:pPr>
            <a:r>
              <a:rPr lang="en" sz="2400" dirty="0"/>
              <a:t>    tmp = (A[i-1][j-1] + A[i-1][j] +</a:t>
            </a:r>
          </a:p>
          <a:p>
            <a:pPr lvl="0" rtl="0">
              <a:spcBef>
                <a:spcPts val="600"/>
              </a:spcBef>
              <a:buNone/>
            </a:pPr>
            <a:r>
              <a:rPr lang="en" sz="2400" dirty="0"/>
              <a:t>               … + A[i+1][i+1] ) / 9;</a:t>
            </a:r>
          </a:p>
          <a:p>
            <a:pPr lvl="0" rtl="0">
              <a:spcBef>
                <a:spcPts val="600"/>
              </a:spcBef>
              <a:buNone/>
            </a:pPr>
            <a:r>
              <a:rPr lang="en" sz="2400" dirty="0"/>
              <a:t>	A[i][j] = tmp;</a:t>
            </a:r>
          </a:p>
          <a:p>
            <a:pPr lvl="0" rtl="0">
              <a:spcBef>
                <a:spcPts val="600"/>
              </a:spcBef>
              <a:buNone/>
            </a:pPr>
            <a:r>
              <a:rPr lang="en" sz="2400" dirty="0"/>
              <a:t>}</a:t>
            </a:r>
          </a:p>
          <a:p>
            <a:pPr lvl="0" rtl="0">
              <a:spcBef>
                <a:spcPts val="0"/>
              </a:spcBef>
              <a:buNone/>
            </a:pPr>
            <a:endParaRPr sz="2400" dirty="0"/>
          </a:p>
        </p:txBody>
      </p:sp>
      <p:sp>
        <p:nvSpPr>
          <p:cNvPr id="313" name="Shape 313"/>
          <p:cNvSpPr txBox="1">
            <a:spLocks noGrp="1"/>
          </p:cNvSpPr>
          <p:nvPr>
            <p:ph type="title"/>
          </p:nvPr>
        </p:nvSpPr>
        <p:spPr>
          <a:xfrm>
            <a:off x="252153" y="59129"/>
            <a:ext cx="8229600" cy="857400"/>
          </a:xfrm>
          <a:prstGeom prst="rect">
            <a:avLst/>
          </a:prstGeom>
        </p:spPr>
        <p:txBody>
          <a:bodyPr lIns="91425" tIns="91425" rIns="91425" bIns="91425" anchor="b" anchorCtr="0">
            <a:noAutofit/>
          </a:bodyPr>
          <a:lstStyle/>
          <a:p>
            <a:pPr lvl="0" rtl="0">
              <a:spcBef>
                <a:spcPts val="0"/>
              </a:spcBef>
              <a:buNone/>
            </a:pPr>
            <a:r>
              <a:rPr lang="en"/>
              <a:t>Example: Average Filters</a:t>
            </a:r>
          </a:p>
        </p:txBody>
      </p:sp>
      <p:sp>
        <p:nvSpPr>
          <p:cNvPr id="314" name="Shape 314"/>
          <p:cNvSpPr txBox="1">
            <a:spLocks noGrp="1"/>
          </p:cNvSpPr>
          <p:nvPr>
            <p:ph type="body" idx="1"/>
          </p:nvPr>
        </p:nvSpPr>
        <p:spPr>
          <a:xfrm>
            <a:off x="457200" y="1200150"/>
            <a:ext cx="3170099" cy="1312200"/>
          </a:xfrm>
          <a:prstGeom prst="rect">
            <a:avLst/>
          </a:prstGeom>
        </p:spPr>
        <p:txBody>
          <a:bodyPr lIns="91425" tIns="91425" rIns="91425" bIns="91425" anchor="t" anchorCtr="0">
            <a:noAutofit/>
          </a:bodyPr>
          <a:lstStyle/>
          <a:p>
            <a:pPr lvl="0" rtl="0">
              <a:spcBef>
                <a:spcPts val="0"/>
              </a:spcBef>
              <a:buNone/>
            </a:pPr>
            <a:r>
              <a:rPr lang="en" sz="2400"/>
              <a:t>Average over a</a:t>
            </a:r>
          </a:p>
          <a:p>
            <a:pPr lvl="0" rtl="0">
              <a:spcBef>
                <a:spcPts val="0"/>
              </a:spcBef>
              <a:buNone/>
            </a:pPr>
            <a:r>
              <a:rPr lang="en" sz="2400"/>
              <a:t>3x3 window for</a:t>
            </a:r>
          </a:p>
          <a:p>
            <a:pPr lvl="0" rtl="0">
              <a:spcBef>
                <a:spcPts val="0"/>
              </a:spcBef>
              <a:buNone/>
            </a:pPr>
            <a:r>
              <a:rPr lang="en" sz="2400"/>
              <a:t>a 16x16 array</a:t>
            </a:r>
          </a:p>
        </p:txBody>
      </p:sp>
      <p:pic>
        <p:nvPicPr>
          <p:cNvPr id="315" name="Shape 315"/>
          <p:cNvPicPr preferRelativeResize="0"/>
          <p:nvPr/>
        </p:nvPicPr>
        <p:blipFill>
          <a:blip r:embed="rId3">
            <a:alphaModFix/>
          </a:blip>
          <a:stretch>
            <a:fillRect/>
          </a:stretch>
        </p:blipFill>
        <p:spPr>
          <a:xfrm>
            <a:off x="826214" y="2885122"/>
            <a:ext cx="1534477" cy="1534477"/>
          </a:xfrm>
          <a:prstGeom prst="rect">
            <a:avLst/>
          </a:prstGeom>
          <a:noFill/>
          <a:ln>
            <a:noFill/>
          </a:ln>
        </p:spPr>
      </p:pic>
      <p:sp>
        <p:nvSpPr>
          <p:cNvPr id="316" name="Shape 316"/>
          <p:cNvSpPr txBox="1"/>
          <p:nvPr/>
        </p:nvSpPr>
        <p:spPr>
          <a:xfrm>
            <a:off x="5870225" y="4163327"/>
            <a:ext cx="3273900" cy="884923"/>
          </a:xfrm>
          <a:prstGeom prst="rect">
            <a:avLst/>
          </a:prstGeom>
          <a:noFill/>
          <a:ln>
            <a:noFill/>
          </a:ln>
        </p:spPr>
        <p:txBody>
          <a:bodyPr lIns="91425" tIns="91425" rIns="91425" bIns="91425" anchor="t" anchorCtr="0">
            <a:noAutofit/>
          </a:bodyPr>
          <a:lstStyle/>
          <a:p>
            <a:pPr rtl="0">
              <a:spcBef>
                <a:spcPts val="0"/>
              </a:spcBef>
              <a:buNone/>
            </a:pPr>
            <a:r>
              <a:rPr lang="en" sz="1800" dirty="0">
                <a:solidFill>
                  <a:srgbClr val="0000FF"/>
                </a:solidFill>
              </a:rPr>
              <a:t>Each thread loads 9 elements </a:t>
            </a:r>
          </a:p>
          <a:p>
            <a:pPr rtl="0">
              <a:spcBef>
                <a:spcPts val="0"/>
              </a:spcBef>
              <a:buNone/>
            </a:pPr>
            <a:r>
              <a:rPr lang="en" sz="1800" dirty="0">
                <a:solidFill>
                  <a:srgbClr val="0000FF"/>
                </a:solidFill>
              </a:rPr>
              <a:t>from global memory.</a:t>
            </a:r>
          </a:p>
          <a:p>
            <a:pPr>
              <a:spcBef>
                <a:spcPts val="0"/>
              </a:spcBef>
              <a:buNone/>
            </a:pPr>
            <a:r>
              <a:rPr lang="en" sz="1800" dirty="0">
                <a:solidFill>
                  <a:srgbClr val="0000FF"/>
                </a:solidFill>
              </a:rPr>
              <a:t>It takes hundreds of cycles.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fade">
                                      <p:cBhvr>
                                        <p:cTn id="12" dur="1000"/>
                                        <p:tgtEl>
                                          <p:spTgt spid="311"/>
                                        </p:tgtEl>
                                      </p:cBhvr>
                                    </p:animEffect>
                                  </p:childTnLst>
                                </p:cTn>
                              </p:par>
                              <p:par>
                                <p:cTn id="13" presetID="10" presetClass="entr" presetSubtype="0" fill="hold" nodeType="withEffect">
                                  <p:stCondLst>
                                    <p:cond delay="0"/>
                                  </p:stCondLst>
                                  <p:childTnLst>
                                    <p:set>
                                      <p:cBhvr>
                                        <p:cTn id="14" dur="1" fill="hold">
                                          <p:stCondLst>
                                            <p:cond delay="0"/>
                                          </p:stCondLst>
                                        </p:cTn>
                                        <p:tgtEl>
                                          <p:spTgt spid="316"/>
                                        </p:tgtEl>
                                        <p:attrNameLst>
                                          <p:attrName>style.visibility</p:attrName>
                                        </p:attrNameLst>
                                      </p:cBhvr>
                                      <p:to>
                                        <p:strVal val="visible"/>
                                      </p:to>
                                    </p:set>
                                    <p:animEffect transition="in" filter="fade">
                                      <p:cBhvr>
                                        <p:cTn id="15"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224444" y="108675"/>
            <a:ext cx="8229600" cy="857400"/>
          </a:xfrm>
          <a:prstGeom prst="rect">
            <a:avLst/>
          </a:prstGeom>
        </p:spPr>
        <p:txBody>
          <a:bodyPr lIns="91425" tIns="91425" rIns="91425" bIns="91425" anchor="b" anchorCtr="0">
            <a:noAutofit/>
          </a:bodyPr>
          <a:lstStyle/>
          <a:p>
            <a:pPr lvl="0" rtl="0">
              <a:spcBef>
                <a:spcPts val="0"/>
              </a:spcBef>
              <a:buNone/>
            </a:pPr>
            <a:r>
              <a:rPr lang="en"/>
              <a:t>Utilizing the Shared Memory</a:t>
            </a:r>
          </a:p>
        </p:txBody>
      </p:sp>
      <p:sp>
        <p:nvSpPr>
          <p:cNvPr id="324" name="Shape 324"/>
          <p:cNvSpPr txBox="1">
            <a:spLocks noGrp="1"/>
          </p:cNvSpPr>
          <p:nvPr>
            <p:ph type="body" idx="1"/>
          </p:nvPr>
        </p:nvSpPr>
        <p:spPr>
          <a:xfrm>
            <a:off x="457200" y="1200150"/>
            <a:ext cx="3170099" cy="1312200"/>
          </a:xfrm>
          <a:prstGeom prst="rect">
            <a:avLst/>
          </a:prstGeom>
        </p:spPr>
        <p:txBody>
          <a:bodyPr lIns="91425" tIns="91425" rIns="91425" bIns="91425" anchor="t" anchorCtr="0">
            <a:noAutofit/>
          </a:bodyPr>
          <a:lstStyle/>
          <a:p>
            <a:pPr lvl="0" rtl="0">
              <a:spcBef>
                <a:spcPts val="0"/>
              </a:spcBef>
              <a:buNone/>
            </a:pPr>
            <a:r>
              <a:rPr lang="en" sz="2400"/>
              <a:t>Average over a</a:t>
            </a:r>
          </a:p>
          <a:p>
            <a:pPr lvl="0" rtl="0">
              <a:spcBef>
                <a:spcPts val="0"/>
              </a:spcBef>
              <a:buNone/>
            </a:pPr>
            <a:r>
              <a:rPr lang="en" sz="2400"/>
              <a:t>3x3 window for</a:t>
            </a:r>
          </a:p>
          <a:p>
            <a:pPr lvl="0" rtl="0">
              <a:spcBef>
                <a:spcPts val="0"/>
              </a:spcBef>
              <a:buNone/>
            </a:pPr>
            <a:r>
              <a:rPr lang="en" sz="2400"/>
              <a:t>a 16x16 array</a:t>
            </a:r>
          </a:p>
        </p:txBody>
      </p:sp>
      <p:pic>
        <p:nvPicPr>
          <p:cNvPr id="322" name="Shape 322"/>
          <p:cNvPicPr preferRelativeResize="0"/>
          <p:nvPr/>
        </p:nvPicPr>
        <p:blipFill>
          <a:blip r:embed="rId3">
            <a:alphaModFix/>
          </a:blip>
          <a:stretch>
            <a:fillRect/>
          </a:stretch>
        </p:blipFill>
        <p:spPr>
          <a:xfrm>
            <a:off x="827722" y="2895600"/>
            <a:ext cx="1534477" cy="1534477"/>
          </a:xfrm>
          <a:prstGeom prst="rect">
            <a:avLst/>
          </a:prstGeom>
          <a:noFill/>
          <a:ln>
            <a:noFill/>
          </a:ln>
        </p:spPr>
      </p:pic>
      <p:sp>
        <p:nvSpPr>
          <p:cNvPr id="323" name="Shape 323"/>
          <p:cNvSpPr txBox="1"/>
          <p:nvPr/>
        </p:nvSpPr>
        <p:spPr>
          <a:xfrm>
            <a:off x="3276600" y="1066800"/>
            <a:ext cx="5867400" cy="3963900"/>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a:t>
            </a:r>
            <a:r>
              <a:rPr lang="en" sz="2400" dirty="0">
                <a:solidFill>
                  <a:srgbClr val="0000FF"/>
                </a:solidFill>
              </a:rPr>
              <a:t>__shared__ int smem[16][16];</a:t>
            </a:r>
          </a:p>
          <a:p>
            <a:pPr lvl="0" rtl="0">
              <a:spcBef>
                <a:spcPts val="600"/>
              </a:spcBef>
              <a:buNone/>
            </a:pPr>
            <a:r>
              <a:rPr lang="en" sz="2400" dirty="0"/>
              <a:t>    i = threadIdx.y;</a:t>
            </a:r>
          </a:p>
          <a:p>
            <a:pPr lvl="0" rtl="0">
              <a:spcBef>
                <a:spcPts val="600"/>
              </a:spcBef>
              <a:buNone/>
            </a:pPr>
            <a:r>
              <a:rPr lang="en" sz="2400" dirty="0"/>
              <a:t>    j = threadIdx.x;</a:t>
            </a:r>
          </a:p>
          <a:p>
            <a:pPr lvl="0" rtl="0">
              <a:spcBef>
                <a:spcPts val="600"/>
              </a:spcBef>
              <a:buNone/>
            </a:pPr>
            <a:r>
              <a:rPr lang="en" sz="2400" dirty="0"/>
              <a:t>    </a:t>
            </a:r>
            <a:r>
              <a:rPr lang="en" sz="2400" dirty="0">
                <a:solidFill>
                  <a:srgbClr val="980000"/>
                </a:solidFill>
              </a:rPr>
              <a:t>smem[i][j] = A[i][j]; // load to smem</a:t>
            </a:r>
          </a:p>
          <a:p>
            <a:pPr lvl="0" rtl="0">
              <a:spcBef>
                <a:spcPts val="600"/>
              </a:spcBef>
              <a:buNone/>
            </a:pPr>
            <a:r>
              <a:rPr lang="en" sz="2400" dirty="0"/>
              <a:t>    A[i][j] = ( smem[i-1][j-1] + smem[i-1][j] +</a:t>
            </a:r>
          </a:p>
          <a:p>
            <a:pPr lvl="0" rtl="0">
              <a:spcBef>
                <a:spcPts val="600"/>
              </a:spcBef>
              <a:buNone/>
            </a:pPr>
            <a:r>
              <a:rPr lang="en" sz="2400" dirty="0"/>
              <a:t>                   … + smem[i+1][i+1] ) / 9;</a:t>
            </a:r>
          </a:p>
          <a:p>
            <a:pPr lvl="0" rtl="0">
              <a:spcBef>
                <a:spcPts val="600"/>
              </a:spcBef>
              <a:buNone/>
            </a:pPr>
            <a:r>
              <a:rPr lang="en" sz="2400" dirty="0"/>
              <a:t>}</a:t>
            </a:r>
          </a:p>
          <a:p>
            <a:pPr lvl="0" rtl="0">
              <a:spcBef>
                <a:spcPts val="0"/>
              </a:spcBef>
              <a:buNone/>
            </a:pPr>
            <a:endParaRPr sz="2400"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24"/>
                                        </p:tgtEl>
                                      </p:cBhvr>
                                    </p:animEffect>
                                    <p:set>
                                      <p:cBhvr>
                                        <p:cTn id="12" dur="1" fill="hold">
                                          <p:stCondLst>
                                            <p:cond delay="1000"/>
                                          </p:stCondLst>
                                        </p:cTn>
                                        <p:tgtEl>
                                          <p:spTgt spid="32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322"/>
                                        </p:tgtEl>
                                      </p:cBhvr>
                                    </p:animEffect>
                                    <p:set>
                                      <p:cBhvr>
                                        <p:cTn id="15" dur="1" fill="hold">
                                          <p:stCondLst>
                                            <p:cond delay="1000"/>
                                          </p:stCondLst>
                                        </p:cTn>
                                        <p:tgtEl>
                                          <p:spTgt spid="3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a:t>
            </a:r>
            <a:r>
              <a:rPr lang="en" sz="2400" dirty="0">
                <a:solidFill>
                  <a:srgbClr val="0000FF"/>
                </a:solidFill>
              </a:rPr>
              <a:t>__shared__ smem[16][16];</a:t>
            </a:r>
          </a:p>
          <a:p>
            <a:pPr lvl="0" rtl="0">
              <a:spcBef>
                <a:spcPts val="600"/>
              </a:spcBef>
              <a:buNone/>
            </a:pPr>
            <a:r>
              <a:rPr lang="en" sz="2400" dirty="0"/>
              <a:t>    i = threadIdx.y;</a:t>
            </a:r>
          </a:p>
          <a:p>
            <a:pPr lvl="0" rtl="0">
              <a:spcBef>
                <a:spcPts val="600"/>
              </a:spcBef>
              <a:buNone/>
            </a:pPr>
            <a:r>
              <a:rPr lang="en" sz="2400" dirty="0"/>
              <a:t>    j = threadIdx.x;</a:t>
            </a:r>
          </a:p>
          <a:p>
            <a:pPr lvl="0" rtl="0">
              <a:spcBef>
                <a:spcPts val="600"/>
              </a:spcBef>
              <a:buNone/>
            </a:pPr>
            <a:r>
              <a:rPr lang="en" sz="2400" dirty="0"/>
              <a:t>    </a:t>
            </a:r>
            <a:r>
              <a:rPr lang="en" sz="2400" dirty="0">
                <a:solidFill>
                  <a:srgbClr val="980000"/>
                </a:solidFill>
              </a:rPr>
              <a:t>smem[i][j] = A[i][j]; // load to smem</a:t>
            </a:r>
          </a:p>
          <a:p>
            <a:pPr lvl="0" rtl="0">
              <a:spcBef>
                <a:spcPts val="600"/>
              </a:spcBef>
              <a:buNone/>
            </a:pPr>
            <a:r>
              <a:rPr lang="en" sz="2400" dirty="0"/>
              <a:t>    A[i][j] = ( smem[i-1][j-1] + smem[i-1][j] +</a:t>
            </a:r>
          </a:p>
          <a:p>
            <a:pPr lvl="0" rtl="0">
              <a:spcBef>
                <a:spcPts val="600"/>
              </a:spcBef>
              <a:buNone/>
            </a:pPr>
            <a:r>
              <a:rPr lang="en" sz="2400" dirty="0"/>
              <a:t>                   … + smem[i+1][i+1] ) / 9;</a:t>
            </a:r>
          </a:p>
          <a:p>
            <a:pPr lvl="0" rtl="0">
              <a:spcBef>
                <a:spcPts val="600"/>
              </a:spcBef>
              <a:buNone/>
            </a:pPr>
            <a:r>
              <a:rPr lang="en" sz="2400" dirty="0"/>
              <a:t>}</a:t>
            </a:r>
          </a:p>
        </p:txBody>
      </p:sp>
      <p:pic>
        <p:nvPicPr>
          <p:cNvPr id="330" name="Shape 330"/>
          <p:cNvPicPr preferRelativeResize="0"/>
          <p:nvPr/>
        </p:nvPicPr>
        <p:blipFill>
          <a:blip r:embed="rId3">
            <a:alphaModFix/>
          </a:blip>
          <a:stretch>
            <a:fillRect/>
          </a:stretch>
        </p:blipFill>
        <p:spPr>
          <a:xfrm>
            <a:off x="142432" y="1339872"/>
            <a:ext cx="2867468" cy="3581398"/>
          </a:xfrm>
          <a:prstGeom prst="rect">
            <a:avLst/>
          </a:prstGeom>
          <a:noFill/>
          <a:ln>
            <a:noFill/>
          </a:ln>
        </p:spPr>
      </p:pic>
      <p:sp>
        <p:nvSpPr>
          <p:cNvPr id="331" name="Shape 331"/>
          <p:cNvSpPr txBox="1">
            <a:spLocks noGrp="1"/>
          </p:cNvSpPr>
          <p:nvPr>
            <p:ph type="title"/>
          </p:nvPr>
        </p:nvSpPr>
        <p:spPr>
          <a:xfrm>
            <a:off x="210600" y="-23850"/>
            <a:ext cx="8229600" cy="857400"/>
          </a:xfrm>
          <a:prstGeom prst="rect">
            <a:avLst/>
          </a:prstGeom>
        </p:spPr>
        <p:txBody>
          <a:bodyPr lIns="91425" tIns="91425" rIns="91425" bIns="91425" anchor="b" anchorCtr="0">
            <a:noAutofit/>
          </a:bodyPr>
          <a:lstStyle/>
          <a:p>
            <a:pPr lvl="0" rtl="0">
              <a:spcBef>
                <a:spcPts val="0"/>
              </a:spcBef>
              <a:buNone/>
            </a:pPr>
            <a:r>
              <a:rPr lang="en"/>
              <a:t>Utilizing the Shared Memory</a:t>
            </a:r>
          </a:p>
        </p:txBody>
      </p:sp>
      <p:sp>
        <p:nvSpPr>
          <p:cNvPr id="332" name="Shape 332"/>
          <p:cNvSpPr/>
          <p:nvPr/>
        </p:nvSpPr>
        <p:spPr>
          <a:xfrm>
            <a:off x="3581400" y="2090719"/>
            <a:ext cx="3854999" cy="426000"/>
          </a:xfrm>
          <a:prstGeom prst="rect">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3" name="Shape 333"/>
          <p:cNvSpPr/>
          <p:nvPr/>
        </p:nvSpPr>
        <p:spPr>
          <a:xfrm>
            <a:off x="3581400" y="3480900"/>
            <a:ext cx="4756199" cy="329100"/>
          </a:xfrm>
          <a:prstGeom prst="rect">
            <a:avLst/>
          </a:prstGeom>
          <a:noFill/>
          <a:ln w="19050" cap="flat">
            <a:solidFill>
              <a:srgbClr val="98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34" name="Shape 334"/>
          <p:cNvPicPr preferRelativeResize="0"/>
          <p:nvPr/>
        </p:nvPicPr>
        <p:blipFill>
          <a:blip r:embed="rId4">
            <a:alphaModFix/>
          </a:blip>
          <a:stretch>
            <a:fillRect/>
          </a:stretch>
        </p:blipFill>
        <p:spPr>
          <a:xfrm>
            <a:off x="227107" y="3882670"/>
            <a:ext cx="936476" cy="936476"/>
          </a:xfrm>
          <a:prstGeom prst="rect">
            <a:avLst/>
          </a:prstGeom>
          <a:noFill/>
          <a:ln>
            <a:noFill/>
          </a:ln>
        </p:spPr>
      </p:pic>
      <p:sp>
        <p:nvSpPr>
          <p:cNvPr id="335" name="Shape 335"/>
          <p:cNvSpPr/>
          <p:nvPr/>
        </p:nvSpPr>
        <p:spPr>
          <a:xfrm>
            <a:off x="353032" y="2357227"/>
            <a:ext cx="932399" cy="914400"/>
          </a:xfrm>
          <a:prstGeom prst="rect">
            <a:avLst/>
          </a:prstGeom>
          <a:solidFill>
            <a:srgbClr val="0000FF"/>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36" name="Shape 336"/>
          <p:cNvPicPr preferRelativeResize="0"/>
          <p:nvPr/>
        </p:nvPicPr>
        <p:blipFill>
          <a:blip r:embed="rId4">
            <a:alphaModFix/>
          </a:blip>
          <a:stretch>
            <a:fillRect/>
          </a:stretch>
        </p:blipFill>
        <p:spPr>
          <a:xfrm>
            <a:off x="361957" y="2325258"/>
            <a:ext cx="936476" cy="936476"/>
          </a:xfrm>
          <a:prstGeom prst="rect">
            <a:avLst/>
          </a:prstGeom>
          <a:noFill/>
          <a:ln>
            <a:noFill/>
          </a:ln>
        </p:spPr>
      </p:pic>
      <p:sp>
        <p:nvSpPr>
          <p:cNvPr id="337" name="Shape 337"/>
          <p:cNvSpPr txBox="1"/>
          <p:nvPr/>
        </p:nvSpPr>
        <p:spPr>
          <a:xfrm>
            <a:off x="7541708" y="1704010"/>
            <a:ext cx="1421400" cy="1172699"/>
          </a:xfrm>
          <a:prstGeom prst="rect">
            <a:avLst/>
          </a:prstGeom>
          <a:noFill/>
          <a:ln>
            <a:noFill/>
          </a:ln>
        </p:spPr>
        <p:txBody>
          <a:bodyPr lIns="91425" tIns="91425" rIns="91425" bIns="91425" anchor="t" anchorCtr="0">
            <a:noAutofit/>
          </a:bodyPr>
          <a:lstStyle/>
          <a:p>
            <a:pPr rtl="0">
              <a:spcBef>
                <a:spcPts val="0"/>
              </a:spcBef>
              <a:buNone/>
            </a:pPr>
            <a:r>
              <a:rPr lang="en" sz="1800">
                <a:solidFill>
                  <a:srgbClr val="0000FF"/>
                </a:solidFill>
              </a:rPr>
              <a:t>allocate</a:t>
            </a:r>
          </a:p>
          <a:p>
            <a:pPr rtl="0">
              <a:spcBef>
                <a:spcPts val="0"/>
              </a:spcBef>
              <a:buNone/>
            </a:pPr>
            <a:r>
              <a:rPr lang="en" sz="1800">
                <a:solidFill>
                  <a:srgbClr val="0000FF"/>
                </a:solidFill>
              </a:rPr>
              <a:t>shared</a:t>
            </a:r>
          </a:p>
          <a:p>
            <a:pPr lvl="0" rtl="0">
              <a:spcBef>
                <a:spcPts val="0"/>
              </a:spcBef>
              <a:buNone/>
            </a:pPr>
            <a:r>
              <a:rPr lang="en" sz="1800">
                <a:solidFill>
                  <a:srgbClr val="0000FF"/>
                </a:solidFill>
              </a:rPr>
              <a:t>mem</a:t>
            </a:r>
          </a:p>
        </p:txBody>
      </p:sp>
      <p:sp>
        <p:nvSpPr>
          <p:cNvPr id="338" name="Shape 338"/>
          <p:cNvSpPr txBox="1"/>
          <p:nvPr/>
        </p:nvSpPr>
        <p:spPr>
          <a:xfrm>
            <a:off x="5959499" y="2815847"/>
            <a:ext cx="3319200" cy="632699"/>
          </a:xfrm>
          <a:prstGeom prst="rect">
            <a:avLst/>
          </a:prstGeom>
          <a:noFill/>
          <a:ln>
            <a:noFill/>
          </a:ln>
        </p:spPr>
        <p:txBody>
          <a:bodyPr lIns="91425" tIns="91425" rIns="91425" bIns="91425" anchor="t" anchorCtr="0">
            <a:noAutofit/>
          </a:bodyPr>
          <a:lstStyle/>
          <a:p>
            <a:pPr>
              <a:spcBef>
                <a:spcPts val="0"/>
              </a:spcBef>
              <a:buNone/>
            </a:pPr>
            <a:r>
              <a:rPr lang="en" sz="1600">
                <a:solidFill>
                  <a:srgbClr val="0000FF"/>
                </a:solidFill>
              </a:rPr>
              <a:t>Each thread loads one element from global memory</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par>
                                <p:cTn id="8" presetID="10" presetClass="entr" presetSubtype="0" fill="hold" nodeType="withEffect">
                                  <p:stCondLst>
                                    <p:cond delay="0"/>
                                  </p:stCondLst>
                                  <p:childTnLst>
                                    <p:set>
                                      <p:cBhvr>
                                        <p:cTn id="9" dur="1" fill="hold">
                                          <p:stCondLst>
                                            <p:cond delay="0"/>
                                          </p:stCondLst>
                                        </p:cTn>
                                        <p:tgtEl>
                                          <p:spTgt spid="337"/>
                                        </p:tgtEl>
                                        <p:attrNameLst>
                                          <p:attrName>style.visibility</p:attrName>
                                        </p:attrNameLst>
                                      </p:cBhvr>
                                      <p:to>
                                        <p:strVal val="visible"/>
                                      </p:to>
                                    </p:set>
                                    <p:animEffect transition="in" filter="fade">
                                      <p:cBhvr>
                                        <p:cTn id="10" dur="1000"/>
                                        <p:tgtEl>
                                          <p:spTgt spid="337"/>
                                        </p:tgtEl>
                                      </p:cBhvr>
                                    </p:animEffect>
                                  </p:childTnLst>
                                </p:cTn>
                              </p:par>
                              <p:par>
                                <p:cTn id="11" presetID="10" presetClass="entr" presetSubtype="0" fill="hold" nodeType="withEffect">
                                  <p:stCondLst>
                                    <p:cond delay="0"/>
                                  </p:stCondLst>
                                  <p:childTnLst>
                                    <p:set>
                                      <p:cBhvr>
                                        <p:cTn id="12" dur="1" fill="hold">
                                          <p:stCondLst>
                                            <p:cond delay="0"/>
                                          </p:stCondLst>
                                        </p:cTn>
                                        <p:tgtEl>
                                          <p:spTgt spid="335"/>
                                        </p:tgtEl>
                                        <p:attrNameLst>
                                          <p:attrName>style.visibility</p:attrName>
                                        </p:attrNameLst>
                                      </p:cBhvr>
                                      <p:to>
                                        <p:strVal val="visible"/>
                                      </p:to>
                                    </p:set>
                                    <p:animEffect transition="in" filter="fade">
                                      <p:cBhvr>
                                        <p:cTn id="13" dur="1000"/>
                                        <p:tgtEl>
                                          <p:spTgt spid="3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3"/>
                                        </p:tgtEl>
                                        <p:attrNameLst>
                                          <p:attrName>style.visibility</p:attrName>
                                        </p:attrNameLst>
                                      </p:cBhvr>
                                      <p:to>
                                        <p:strVal val="visible"/>
                                      </p:to>
                                    </p:set>
                                    <p:animEffect transition="in" filter="fade">
                                      <p:cBhvr>
                                        <p:cTn id="18" dur="1000"/>
                                        <p:tgtEl>
                                          <p:spTgt spid="333"/>
                                        </p:tgtEl>
                                      </p:cBhvr>
                                    </p:animEffect>
                                  </p:childTnLst>
                                </p:cTn>
                              </p:par>
                              <p:par>
                                <p:cTn id="19" presetID="10" presetClass="entr" presetSubtype="0" fill="hold" nodeType="withEffect">
                                  <p:stCondLst>
                                    <p:cond delay="0"/>
                                  </p:stCondLst>
                                  <p:childTnLst>
                                    <p:set>
                                      <p:cBhvr>
                                        <p:cTn id="20" dur="1" fill="hold">
                                          <p:stCondLst>
                                            <p:cond delay="0"/>
                                          </p:stCondLst>
                                        </p:cTn>
                                        <p:tgtEl>
                                          <p:spTgt spid="338"/>
                                        </p:tgtEl>
                                        <p:attrNameLst>
                                          <p:attrName>style.visibility</p:attrName>
                                        </p:attrNameLst>
                                      </p:cBhvr>
                                      <p:to>
                                        <p:strVal val="visible"/>
                                      </p:to>
                                    </p:set>
                                    <p:animEffect transition="in" filter="fade">
                                      <p:cBhvr>
                                        <p:cTn id="21" dur="1000"/>
                                        <p:tgtEl>
                                          <p:spTgt spid="338"/>
                                        </p:tgtEl>
                                      </p:cBhvr>
                                    </p:animEffect>
                                  </p:childTnLst>
                                </p:cTn>
                              </p:par>
                            </p:childTnLst>
                          </p:cTn>
                        </p:par>
                        <p:par>
                          <p:cTn id="22" fill="hold">
                            <p:stCondLst>
                              <p:cond delay="1000"/>
                            </p:stCondLst>
                            <p:childTnLst>
                              <p:par>
                                <p:cTn id="23" presetID="10" presetClass="exit" presetSubtype="0" fill="hold" nodeType="afterEffect">
                                  <p:stCondLst>
                                    <p:cond delay="0"/>
                                  </p:stCondLst>
                                  <p:childTnLst>
                                    <p:animEffect transition="out" filter="fade">
                                      <p:cBhvr>
                                        <p:cTn id="24" dur="1000"/>
                                        <p:tgtEl>
                                          <p:spTgt spid="334"/>
                                        </p:tgtEl>
                                      </p:cBhvr>
                                    </p:animEffect>
                                    <p:set>
                                      <p:cBhvr>
                                        <p:cTn id="25" dur="1" fill="hold">
                                          <p:stCondLst>
                                            <p:cond delay="1000"/>
                                          </p:stCondLst>
                                        </p:cTn>
                                        <p:tgtEl>
                                          <p:spTgt spid="33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36"/>
                                        </p:tgtEl>
                                        <p:attrNameLst>
                                          <p:attrName>style.visibility</p:attrName>
                                        </p:attrNameLst>
                                      </p:cBhvr>
                                      <p:to>
                                        <p:strVal val="visible"/>
                                      </p:to>
                                    </p:set>
                                    <p:animEffect transition="in" filter="fade">
                                      <p:cBhvr>
                                        <p:cTn id="28" dur="10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296487" y="51225"/>
            <a:ext cx="8229600" cy="857400"/>
          </a:xfrm>
          <a:prstGeom prst="rect">
            <a:avLst/>
          </a:prstGeom>
        </p:spPr>
        <p:txBody>
          <a:bodyPr lIns="91425" tIns="91425" rIns="91425" bIns="91425" anchor="b" anchorCtr="0">
            <a:noAutofit/>
          </a:bodyPr>
          <a:lstStyle/>
          <a:p>
            <a:pPr lvl="0" rtl="0">
              <a:spcBef>
                <a:spcPts val="0"/>
              </a:spcBef>
              <a:buNone/>
            </a:pPr>
            <a:r>
              <a:rPr lang="en"/>
              <a:t>However, the Program Is Incorrect</a:t>
            </a:r>
          </a:p>
        </p:txBody>
      </p:sp>
      <p:sp>
        <p:nvSpPr>
          <p:cNvPr id="344" name="Shape 344"/>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a:t>
            </a:r>
            <a:r>
              <a:rPr lang="en" sz="2400">
                <a:solidFill>
                  <a:srgbClr val="0000FF"/>
                </a:solidFill>
              </a:rPr>
              <a:t>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45" name="Shape 345"/>
          <p:cNvSpPr txBox="1"/>
          <p:nvPr/>
        </p:nvSpPr>
        <p:spPr>
          <a:xfrm>
            <a:off x="642950" y="3254250"/>
            <a:ext cx="1948500" cy="702299"/>
          </a:xfrm>
          <a:prstGeom prst="rect">
            <a:avLst/>
          </a:prstGeom>
          <a:noFill/>
          <a:ln>
            <a:noFill/>
          </a:ln>
        </p:spPr>
        <p:txBody>
          <a:bodyPr lIns="91425" tIns="91425" rIns="91425" bIns="91425" anchor="t" anchorCtr="0">
            <a:noAutofit/>
          </a:bodyPr>
          <a:lstStyle/>
          <a:p>
            <a:pPr>
              <a:spcBef>
                <a:spcPts val="0"/>
              </a:spcBef>
              <a:buNone/>
            </a:pPr>
            <a:r>
              <a:rPr lang="en" sz="3000">
                <a:solidFill>
                  <a:srgbClr val="980000"/>
                </a:solidFill>
              </a:rPr>
              <a:t>Hazards!</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51" name="Shape 351"/>
          <p:cNvSpPr txBox="1">
            <a:spLocks noGrp="1"/>
          </p:cNvSpPr>
          <p:nvPr>
            <p:ph type="title"/>
          </p:nvPr>
        </p:nvSpPr>
        <p:spPr>
          <a:xfrm>
            <a:off x="274320" y="5804"/>
            <a:ext cx="8229600" cy="857400"/>
          </a:xfrm>
          <a:prstGeom prst="rect">
            <a:avLst/>
          </a:prstGeom>
        </p:spPr>
        <p:txBody>
          <a:bodyPr lIns="91425" tIns="91425" rIns="91425" bIns="91425" anchor="b" anchorCtr="0">
            <a:noAutofit/>
          </a:bodyPr>
          <a:lstStyle/>
          <a:p>
            <a:pPr lvl="0" rtl="0">
              <a:spcBef>
                <a:spcPts val="0"/>
              </a:spcBef>
              <a:buNone/>
            </a:pPr>
            <a:r>
              <a:rPr lang="en"/>
              <a:t>Let's See What's Wrong</a:t>
            </a:r>
          </a:p>
        </p:txBody>
      </p:sp>
      <p:sp>
        <p:nvSpPr>
          <p:cNvPr id="352" name="Shape 352"/>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cxnSp>
        <p:nvCxnSpPr>
          <p:cNvPr id="353" name="Shape 353"/>
          <p:cNvCxnSpPr/>
          <p:nvPr/>
        </p:nvCxnSpPr>
        <p:spPr>
          <a:xfrm>
            <a:off x="3583500" y="3429000"/>
            <a:ext cx="4722300" cy="0"/>
          </a:xfrm>
          <a:prstGeom prst="straightConnector1">
            <a:avLst/>
          </a:prstGeom>
          <a:noFill/>
          <a:ln w="76200" cap="flat">
            <a:solidFill>
              <a:srgbClr val="FF0000"/>
            </a:solidFill>
            <a:prstDash val="solid"/>
            <a:round/>
            <a:headEnd type="none" w="lg" len="lg"/>
            <a:tailEnd type="none" w="lg" len="lg"/>
          </a:ln>
        </p:spPr>
      </p:cxnSp>
      <p:sp>
        <p:nvSpPr>
          <p:cNvPr id="354" name="Shape 354"/>
          <p:cNvSpPr txBox="1"/>
          <p:nvPr/>
        </p:nvSpPr>
        <p:spPr>
          <a:xfrm>
            <a:off x="5867400" y="3021300"/>
            <a:ext cx="2586600" cy="2553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Before load instruction</a:t>
            </a:r>
          </a:p>
        </p:txBody>
      </p:sp>
      <p:pic>
        <p:nvPicPr>
          <p:cNvPr id="355" name="Shape 355"/>
          <p:cNvPicPr preferRelativeResize="0"/>
          <p:nvPr/>
        </p:nvPicPr>
        <p:blipFill>
          <a:blip r:embed="rId3">
            <a:alphaModFix/>
          </a:blip>
          <a:stretch>
            <a:fillRect/>
          </a:stretch>
        </p:blipFill>
        <p:spPr>
          <a:xfrm>
            <a:off x="371561" y="1888682"/>
            <a:ext cx="2454621" cy="2366523"/>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61" name="Shape 361"/>
          <p:cNvSpPr txBox="1">
            <a:spLocks noGrp="1"/>
          </p:cNvSpPr>
          <p:nvPr>
            <p:ph type="title"/>
          </p:nvPr>
        </p:nvSpPr>
        <p:spPr>
          <a:xfrm>
            <a:off x="279862" y="0"/>
            <a:ext cx="8229600" cy="857400"/>
          </a:xfrm>
          <a:prstGeom prst="rect">
            <a:avLst/>
          </a:prstGeom>
        </p:spPr>
        <p:txBody>
          <a:bodyPr lIns="91425" tIns="91425" rIns="91425" bIns="91425" anchor="b" anchorCtr="0">
            <a:noAutofit/>
          </a:bodyPr>
          <a:lstStyle/>
          <a:p>
            <a:pPr lvl="0" rtl="0">
              <a:spcBef>
                <a:spcPts val="0"/>
              </a:spcBef>
              <a:buNone/>
            </a:pPr>
            <a:r>
              <a:rPr lang="en"/>
              <a:t>Let's See What's Wrong</a:t>
            </a:r>
          </a:p>
        </p:txBody>
      </p:sp>
      <p:sp>
        <p:nvSpPr>
          <p:cNvPr id="362" name="Shape 362"/>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sp>
        <p:nvSpPr>
          <p:cNvPr id="363" name="Shape 363"/>
          <p:cNvSpPr txBox="1"/>
          <p:nvPr/>
        </p:nvSpPr>
        <p:spPr>
          <a:xfrm>
            <a:off x="155700" y="4495800"/>
            <a:ext cx="2739899" cy="523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Some threads finish the load earlier than others.</a:t>
            </a:r>
          </a:p>
        </p:txBody>
      </p:sp>
      <p:pic>
        <p:nvPicPr>
          <p:cNvPr id="364" name="Shape 364"/>
          <p:cNvPicPr preferRelativeResize="0"/>
          <p:nvPr/>
        </p:nvPicPr>
        <p:blipFill>
          <a:blip r:embed="rId3">
            <a:alphaModFix/>
          </a:blip>
          <a:stretch>
            <a:fillRect/>
          </a:stretch>
        </p:blipFill>
        <p:spPr>
          <a:xfrm>
            <a:off x="378889" y="1895062"/>
            <a:ext cx="2443629" cy="2353763"/>
          </a:xfrm>
          <a:prstGeom prst="rect">
            <a:avLst/>
          </a:prstGeom>
          <a:noFill/>
          <a:ln>
            <a:noFill/>
          </a:ln>
        </p:spPr>
      </p:pic>
      <p:cxnSp>
        <p:nvCxnSpPr>
          <p:cNvPr id="365" name="Shape 365"/>
          <p:cNvCxnSpPr>
            <a:stCxn id="366" idx="0"/>
            <a:endCxn id="366" idx="0"/>
          </p:cNvCxnSpPr>
          <p:nvPr/>
        </p:nvCxnSpPr>
        <p:spPr>
          <a:xfrm rot="10800000" flipH="1">
            <a:off x="638150" y="2667525"/>
            <a:ext cx="1097700" cy="1882500"/>
          </a:xfrm>
          <a:prstGeom prst="straightConnector1">
            <a:avLst/>
          </a:prstGeom>
          <a:noFill/>
          <a:ln w="38100" cap="flat">
            <a:solidFill>
              <a:srgbClr val="FF0000"/>
            </a:solidFill>
            <a:prstDash val="solid"/>
            <a:round/>
            <a:headEnd type="none" w="lg" len="lg"/>
            <a:tailEnd type="triangle" w="lg" len="lg"/>
          </a:ln>
        </p:spPr>
      </p:cxnSp>
      <p:sp>
        <p:nvSpPr>
          <p:cNvPr id="367" name="Shape 367"/>
          <p:cNvSpPr/>
          <p:nvPr/>
        </p:nvSpPr>
        <p:spPr>
          <a:xfrm>
            <a:off x="3566400" y="3429000"/>
            <a:ext cx="4739400" cy="457200"/>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73" name="Shape 373"/>
          <p:cNvSpPr txBox="1">
            <a:spLocks noGrp="1"/>
          </p:cNvSpPr>
          <p:nvPr>
            <p:ph type="title"/>
          </p:nvPr>
        </p:nvSpPr>
        <p:spPr>
          <a:xfrm>
            <a:off x="302029" y="-31126"/>
            <a:ext cx="8229600" cy="857400"/>
          </a:xfrm>
          <a:prstGeom prst="rect">
            <a:avLst/>
          </a:prstGeom>
        </p:spPr>
        <p:txBody>
          <a:bodyPr lIns="91425" tIns="91425" rIns="91425" bIns="91425" anchor="b" anchorCtr="0">
            <a:noAutofit/>
          </a:bodyPr>
          <a:lstStyle/>
          <a:p>
            <a:pPr lvl="0" rtl="0">
              <a:spcBef>
                <a:spcPts val="0"/>
              </a:spcBef>
              <a:buNone/>
            </a:pPr>
            <a:r>
              <a:rPr lang="en"/>
              <a:t>Let's See What's Wrong</a:t>
            </a:r>
          </a:p>
        </p:txBody>
      </p:sp>
      <p:sp>
        <p:nvSpPr>
          <p:cNvPr id="374" name="Shape 374"/>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sp>
        <p:nvSpPr>
          <p:cNvPr id="375" name="Shape 375"/>
          <p:cNvSpPr/>
          <p:nvPr/>
        </p:nvSpPr>
        <p:spPr>
          <a:xfrm>
            <a:off x="3581400" y="3886200"/>
            <a:ext cx="5486399" cy="838199"/>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76" name="Shape 376"/>
          <p:cNvPicPr preferRelativeResize="0"/>
          <p:nvPr/>
        </p:nvPicPr>
        <p:blipFill>
          <a:blip r:embed="rId3">
            <a:alphaModFix/>
          </a:blip>
          <a:stretch>
            <a:fillRect/>
          </a:stretch>
        </p:blipFill>
        <p:spPr>
          <a:xfrm>
            <a:off x="374467" y="1891865"/>
            <a:ext cx="2450262" cy="2360155"/>
          </a:xfrm>
          <a:prstGeom prst="rect">
            <a:avLst/>
          </a:prstGeom>
          <a:noFill/>
          <a:ln>
            <a:noFill/>
          </a:ln>
        </p:spPr>
      </p:pic>
      <p:cxnSp>
        <p:nvCxnSpPr>
          <p:cNvPr id="377" name="Shape 377"/>
          <p:cNvCxnSpPr/>
          <p:nvPr/>
        </p:nvCxnSpPr>
        <p:spPr>
          <a:xfrm rot="10800000" flipH="1">
            <a:off x="685800" y="2743199"/>
            <a:ext cx="685799" cy="1524000"/>
          </a:xfrm>
          <a:prstGeom prst="straightConnector1">
            <a:avLst/>
          </a:prstGeom>
          <a:noFill/>
          <a:ln w="38100" cap="flat">
            <a:solidFill>
              <a:srgbClr val="FF0000"/>
            </a:solidFill>
            <a:prstDash val="solid"/>
            <a:round/>
            <a:headEnd type="none" w="lg" len="lg"/>
            <a:tailEnd type="triangle" w="lg" len="lg"/>
          </a:ln>
        </p:spPr>
      </p:cxnSp>
      <p:sp>
        <p:nvSpPr>
          <p:cNvPr id="378" name="Shape 378"/>
          <p:cNvSpPr txBox="1"/>
          <p:nvPr/>
        </p:nvSpPr>
        <p:spPr>
          <a:xfrm>
            <a:off x="17100" y="4191000"/>
            <a:ext cx="3259500" cy="838199"/>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Some elements in the window are not yet loaded by other threads. Error!</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92101" y="171451"/>
            <a:ext cx="8547100" cy="546497"/>
          </a:xfrm>
        </p:spPr>
        <p:txBody>
          <a:bodyPr/>
          <a:lstStyle/>
          <a:p>
            <a:r>
              <a:rPr lang="en-US"/>
              <a:t>Topics Covered</a:t>
            </a:r>
            <a:endParaRPr lang="en-US" dirty="0"/>
          </a:p>
        </p:txBody>
      </p:sp>
      <p:sp>
        <p:nvSpPr>
          <p:cNvPr id="4" name="Content Placeholder 3">
            <a:extLst>
              <a:ext uri="{FF2B5EF4-FFF2-40B4-BE49-F238E27FC236}">
                <a16:creationId xmlns:a16="http://schemas.microsoft.com/office/drawing/2014/main" id="{9749972A-CCE0-46F2-BABE-CC03CDB5D1FB}"/>
              </a:ext>
            </a:extLst>
          </p:cNvPr>
          <p:cNvSpPr>
            <a:spLocks noGrp="1"/>
          </p:cNvSpPr>
          <p:nvPr>
            <p:ph idx="1"/>
          </p:nvPr>
        </p:nvSpPr>
        <p:spPr>
          <a:xfrm>
            <a:off x="292101" y="681617"/>
            <a:ext cx="8585200" cy="4052888"/>
          </a:xfrm>
        </p:spPr>
        <p:txBody>
          <a:bodyPr/>
          <a:lstStyle/>
          <a:p>
            <a:pPr lvl="0"/>
            <a:r>
              <a:rPr lang="en" sz="2400"/>
              <a:t>The </a:t>
            </a:r>
            <a:r>
              <a:rPr lang="en" sz="2400">
                <a:solidFill>
                  <a:srgbClr val="0000FF"/>
                </a:solidFill>
              </a:rPr>
              <a:t>architecture of GPUs</a:t>
            </a:r>
          </a:p>
          <a:p>
            <a:pPr lvl="1"/>
            <a:r>
              <a:rPr lang="en" sz="2000"/>
              <a:t>Single Instruction Multiple Thread</a:t>
            </a:r>
          </a:p>
          <a:p>
            <a:pPr lvl="1"/>
            <a:r>
              <a:rPr lang="en" sz="2000"/>
              <a:t>Memory hierarchy</a:t>
            </a:r>
          </a:p>
          <a:p>
            <a:pPr lvl="2"/>
            <a:r>
              <a:rPr lang="en" sz="2100"/>
              <a:t>Global and Shared (=local)</a:t>
            </a:r>
          </a:p>
          <a:p>
            <a:pPr lvl="0"/>
            <a:endParaRPr lang="en" sz="2400"/>
          </a:p>
          <a:p>
            <a:pPr lvl="0"/>
            <a:r>
              <a:rPr lang="en" sz="2400"/>
              <a:t>The </a:t>
            </a:r>
            <a:r>
              <a:rPr lang="en" sz="2400">
                <a:solidFill>
                  <a:srgbClr val="0000FF"/>
                </a:solidFill>
              </a:rPr>
              <a:t>programming model </a:t>
            </a:r>
            <a:r>
              <a:rPr lang="en" sz="2400"/>
              <a:t>of GPUs</a:t>
            </a:r>
          </a:p>
          <a:p>
            <a:pPr lvl="1"/>
            <a:r>
              <a:rPr lang="en" sz="2000"/>
              <a:t>The threading hierarchy</a:t>
            </a:r>
          </a:p>
          <a:p>
            <a:pPr lvl="2"/>
            <a:r>
              <a:rPr lang="en" sz="1850"/>
              <a:t>Grids, Blocks, Warps and Treads</a:t>
            </a:r>
          </a:p>
          <a:p>
            <a:pPr lvl="1"/>
            <a:r>
              <a:rPr lang="en" sz="2000"/>
              <a:t>SIMD vs SIMT</a:t>
            </a:r>
          </a:p>
          <a:p>
            <a:pPr lvl="1"/>
            <a:r>
              <a:rPr lang="en" sz="2000"/>
              <a:t>Use of Memory Hierarchy</a:t>
            </a:r>
          </a:p>
          <a:p>
            <a:pPr lvl="1"/>
            <a:endParaRPr lang="en" sz="2000"/>
          </a:p>
          <a:p>
            <a:r>
              <a:rPr lang="en" sz="2400"/>
              <a:t>Lab 2</a:t>
            </a:r>
          </a:p>
          <a:p>
            <a:pPr lvl="1"/>
            <a:endParaRPr lang="en" sz="2000"/>
          </a:p>
          <a:p>
            <a:endParaRPr lang="en" sz="2400"/>
          </a:p>
        </p:txBody>
      </p:sp>
      <p:sp>
        <p:nvSpPr>
          <p:cNvPr id="5" name="Date Placeholder 4">
            <a:extLst>
              <a:ext uri="{FF2B5EF4-FFF2-40B4-BE49-F238E27FC236}">
                <a16:creationId xmlns:a16="http://schemas.microsoft.com/office/drawing/2014/main" id="{F629E370-221E-42B5-9FDB-49F9525559DD}"/>
              </a:ext>
            </a:extLst>
          </p:cNvPr>
          <p:cNvSpPr>
            <a:spLocks noGrp="1"/>
          </p:cNvSpPr>
          <p:nvPr>
            <p:ph type="dt" sz="half" idx="4294967295"/>
          </p:nvPr>
        </p:nvSpPr>
        <p:spPr bwMode="auto">
          <a:xfrm>
            <a:off x="0" y="4972050"/>
            <a:ext cx="19050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sz="750" i="1" kern="1200">
                <a:solidFill>
                  <a:schemeClr val="tx1"/>
                </a:solidFill>
                <a:latin typeface="Times New Roman" pitchFamily="18" charset="0"/>
                <a:ea typeface="+mn-ea"/>
                <a:cs typeface="+mn-cs"/>
              </a:defRPr>
            </a:lvl1pPr>
            <a:lvl2pPr marL="342900" algn="l" rtl="0" fontAlgn="base">
              <a:spcBef>
                <a:spcPct val="0"/>
              </a:spcBef>
              <a:spcAft>
                <a:spcPct val="0"/>
              </a:spcAft>
              <a:defRPr sz="1800" kern="1200">
                <a:solidFill>
                  <a:schemeClr val="tx1"/>
                </a:solidFill>
                <a:latin typeface="Times New Roman" pitchFamily="18" charset="0"/>
                <a:ea typeface="+mn-ea"/>
                <a:cs typeface="+mn-cs"/>
              </a:defRPr>
            </a:lvl2pPr>
            <a:lvl3pPr marL="685800" algn="l" rtl="0" fontAlgn="base">
              <a:spcBef>
                <a:spcPct val="0"/>
              </a:spcBef>
              <a:spcAft>
                <a:spcPct val="0"/>
              </a:spcAft>
              <a:defRPr sz="1800" kern="1200">
                <a:solidFill>
                  <a:schemeClr val="tx1"/>
                </a:solidFill>
                <a:latin typeface="Times New Roman" pitchFamily="18" charset="0"/>
                <a:ea typeface="+mn-ea"/>
                <a:cs typeface="+mn-cs"/>
              </a:defRPr>
            </a:lvl3pPr>
            <a:lvl4pPr marL="1028700" algn="l" rtl="0" fontAlgn="base">
              <a:spcBef>
                <a:spcPct val="0"/>
              </a:spcBef>
              <a:spcAft>
                <a:spcPct val="0"/>
              </a:spcAft>
              <a:defRPr sz="1800" kern="1200">
                <a:solidFill>
                  <a:schemeClr val="tx1"/>
                </a:solidFill>
                <a:latin typeface="Times New Roman" pitchFamily="18" charset="0"/>
                <a:ea typeface="+mn-ea"/>
                <a:cs typeface="+mn-cs"/>
              </a:defRPr>
            </a:lvl4pPr>
            <a:lvl5pPr marL="1371600" algn="l" rtl="0" fontAlgn="base">
              <a:spcBef>
                <a:spcPct val="0"/>
              </a:spcBef>
              <a:spcAft>
                <a:spcPct val="0"/>
              </a:spcAft>
              <a:defRPr sz="1800" kern="1200">
                <a:solidFill>
                  <a:schemeClr val="tx1"/>
                </a:solidFill>
                <a:latin typeface="Times New Roman" pitchFamily="18" charset="0"/>
                <a:ea typeface="+mn-ea"/>
                <a:cs typeface="+mn-cs"/>
              </a:defRPr>
            </a:lvl5pPr>
            <a:lvl6pPr marL="1714500" algn="l" defTabSz="685800" rtl="0" eaLnBrk="1" latinLnBrk="0" hangingPunct="1">
              <a:defRPr sz="1800" kern="1200">
                <a:solidFill>
                  <a:schemeClr val="tx1"/>
                </a:solidFill>
                <a:latin typeface="Times New Roman" pitchFamily="18" charset="0"/>
                <a:ea typeface="+mn-ea"/>
                <a:cs typeface="+mn-cs"/>
              </a:defRPr>
            </a:lvl6pPr>
            <a:lvl7pPr marL="2057400" algn="l" defTabSz="685800" rtl="0" eaLnBrk="1" latinLnBrk="0" hangingPunct="1">
              <a:defRPr sz="1800" kern="1200">
                <a:solidFill>
                  <a:schemeClr val="tx1"/>
                </a:solidFill>
                <a:latin typeface="Times New Roman" pitchFamily="18" charset="0"/>
                <a:ea typeface="+mn-ea"/>
                <a:cs typeface="+mn-cs"/>
              </a:defRPr>
            </a:lvl7pPr>
            <a:lvl8pPr marL="2400300" algn="l" defTabSz="685800" rtl="0" eaLnBrk="1" latinLnBrk="0" hangingPunct="1">
              <a:defRPr sz="1800" kern="1200">
                <a:solidFill>
                  <a:schemeClr val="tx1"/>
                </a:solidFill>
                <a:latin typeface="Times New Roman" pitchFamily="18" charset="0"/>
                <a:ea typeface="+mn-ea"/>
                <a:cs typeface="+mn-cs"/>
              </a:defRPr>
            </a:lvl8pPr>
            <a:lvl9pPr marL="2743200" algn="l" defTabSz="685800" rtl="0" eaLnBrk="1" latinLnBrk="0" hangingPunct="1">
              <a:defRPr sz="1800" kern="1200">
                <a:solidFill>
                  <a:schemeClr val="tx1"/>
                </a:solidFill>
                <a:latin typeface="Times New Roman" pitchFamily="18" charset="0"/>
                <a:ea typeface="+mn-ea"/>
                <a:cs typeface="+mn-cs"/>
              </a:defRPr>
            </a:lvl9pPr>
          </a:lstStyle>
          <a:p>
            <a:r>
              <a:rPr lang="nl-NL"/>
              <a:t>IA 5LIL0 Learning Principles</a:t>
            </a:r>
            <a:endParaRPr lang="en-US"/>
          </a:p>
        </p:txBody>
      </p:sp>
      <p:sp>
        <p:nvSpPr>
          <p:cNvPr id="6" name="Slide Number Placeholder 5">
            <a:extLst>
              <a:ext uri="{FF2B5EF4-FFF2-40B4-BE49-F238E27FC236}">
                <a16:creationId xmlns:a16="http://schemas.microsoft.com/office/drawing/2014/main" id="{D1079B6B-85A0-4E68-A37E-25FF09A6D898}"/>
              </a:ext>
            </a:extLst>
          </p:cNvPr>
          <p:cNvSpPr>
            <a:spLocks noGrp="1"/>
          </p:cNvSpPr>
          <p:nvPr>
            <p:ph type="sldNum" sz="quarter" idx="4294967295"/>
          </p:nvPr>
        </p:nvSpPr>
        <p:spPr bwMode="auto">
          <a:xfrm>
            <a:off x="7239000" y="4972050"/>
            <a:ext cx="19050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r" rtl="0" fontAlgn="base">
              <a:spcBef>
                <a:spcPct val="0"/>
              </a:spcBef>
              <a:spcAft>
                <a:spcPct val="0"/>
              </a:spcAft>
              <a:defRPr sz="750" i="1" kern="1200">
                <a:solidFill>
                  <a:schemeClr val="tx1"/>
                </a:solidFill>
                <a:latin typeface="Times New Roman" pitchFamily="18" charset="0"/>
                <a:ea typeface="+mn-ea"/>
                <a:cs typeface="+mn-cs"/>
              </a:defRPr>
            </a:lvl1pPr>
            <a:lvl2pPr marL="342900" algn="l" rtl="0" fontAlgn="base">
              <a:spcBef>
                <a:spcPct val="0"/>
              </a:spcBef>
              <a:spcAft>
                <a:spcPct val="0"/>
              </a:spcAft>
              <a:defRPr sz="1800" kern="1200">
                <a:solidFill>
                  <a:schemeClr val="tx1"/>
                </a:solidFill>
                <a:latin typeface="Times New Roman" pitchFamily="18" charset="0"/>
                <a:ea typeface="+mn-ea"/>
                <a:cs typeface="+mn-cs"/>
              </a:defRPr>
            </a:lvl2pPr>
            <a:lvl3pPr marL="685800" algn="l" rtl="0" fontAlgn="base">
              <a:spcBef>
                <a:spcPct val="0"/>
              </a:spcBef>
              <a:spcAft>
                <a:spcPct val="0"/>
              </a:spcAft>
              <a:defRPr sz="1800" kern="1200">
                <a:solidFill>
                  <a:schemeClr val="tx1"/>
                </a:solidFill>
                <a:latin typeface="Times New Roman" pitchFamily="18" charset="0"/>
                <a:ea typeface="+mn-ea"/>
                <a:cs typeface="+mn-cs"/>
              </a:defRPr>
            </a:lvl3pPr>
            <a:lvl4pPr marL="1028700" algn="l" rtl="0" fontAlgn="base">
              <a:spcBef>
                <a:spcPct val="0"/>
              </a:spcBef>
              <a:spcAft>
                <a:spcPct val="0"/>
              </a:spcAft>
              <a:defRPr sz="1800" kern="1200">
                <a:solidFill>
                  <a:schemeClr val="tx1"/>
                </a:solidFill>
                <a:latin typeface="Times New Roman" pitchFamily="18" charset="0"/>
                <a:ea typeface="+mn-ea"/>
                <a:cs typeface="+mn-cs"/>
              </a:defRPr>
            </a:lvl4pPr>
            <a:lvl5pPr marL="1371600" algn="l" rtl="0" fontAlgn="base">
              <a:spcBef>
                <a:spcPct val="0"/>
              </a:spcBef>
              <a:spcAft>
                <a:spcPct val="0"/>
              </a:spcAft>
              <a:defRPr sz="1800" kern="1200">
                <a:solidFill>
                  <a:schemeClr val="tx1"/>
                </a:solidFill>
                <a:latin typeface="Times New Roman" pitchFamily="18" charset="0"/>
                <a:ea typeface="+mn-ea"/>
                <a:cs typeface="+mn-cs"/>
              </a:defRPr>
            </a:lvl5pPr>
            <a:lvl6pPr marL="1714500" algn="l" defTabSz="685800" rtl="0" eaLnBrk="1" latinLnBrk="0" hangingPunct="1">
              <a:defRPr sz="1800" kern="1200">
                <a:solidFill>
                  <a:schemeClr val="tx1"/>
                </a:solidFill>
                <a:latin typeface="Times New Roman" pitchFamily="18" charset="0"/>
                <a:ea typeface="+mn-ea"/>
                <a:cs typeface="+mn-cs"/>
              </a:defRPr>
            </a:lvl6pPr>
            <a:lvl7pPr marL="2057400" algn="l" defTabSz="685800" rtl="0" eaLnBrk="1" latinLnBrk="0" hangingPunct="1">
              <a:defRPr sz="1800" kern="1200">
                <a:solidFill>
                  <a:schemeClr val="tx1"/>
                </a:solidFill>
                <a:latin typeface="Times New Roman" pitchFamily="18" charset="0"/>
                <a:ea typeface="+mn-ea"/>
                <a:cs typeface="+mn-cs"/>
              </a:defRPr>
            </a:lvl7pPr>
            <a:lvl8pPr marL="2400300" algn="l" defTabSz="685800" rtl="0" eaLnBrk="1" latinLnBrk="0" hangingPunct="1">
              <a:defRPr sz="1800" kern="1200">
                <a:solidFill>
                  <a:schemeClr val="tx1"/>
                </a:solidFill>
                <a:latin typeface="Times New Roman" pitchFamily="18" charset="0"/>
                <a:ea typeface="+mn-ea"/>
                <a:cs typeface="+mn-cs"/>
              </a:defRPr>
            </a:lvl8pPr>
            <a:lvl9pPr marL="2743200" algn="l" defTabSz="685800" rtl="0" eaLnBrk="1" latinLnBrk="0" hangingPunct="1">
              <a:defRPr sz="1800" kern="1200">
                <a:solidFill>
                  <a:schemeClr val="tx1"/>
                </a:solidFill>
                <a:latin typeface="Times New Roman" pitchFamily="18" charset="0"/>
                <a:ea typeface="+mn-ea"/>
                <a:cs typeface="+mn-cs"/>
              </a:defRPr>
            </a:lvl9pPr>
          </a:lstStyle>
          <a:p>
            <a:pPr>
              <a:defRPr/>
            </a:pPr>
            <a:fld id="{57380175-9699-4BBE-9FAB-57FE2DBF8243}" type="slidenum">
              <a:rPr lang="en-US" smtClean="0"/>
              <a:pPr>
                <a:defRPr/>
              </a:pPr>
              <a:t>4</a:t>
            </a:fld>
            <a:endParaRPr lang="en-US"/>
          </a:p>
        </p:txBody>
      </p:sp>
      <p:pic>
        <p:nvPicPr>
          <p:cNvPr id="11" name="Picture 10">
            <a:extLst>
              <a:ext uri="{FF2B5EF4-FFF2-40B4-BE49-F238E27FC236}">
                <a16:creationId xmlns:a16="http://schemas.microsoft.com/office/drawing/2014/main" id="{73764A80-D028-4BAD-B1F1-5E410EAF96A0}"/>
              </a:ext>
            </a:extLst>
          </p:cNvPr>
          <p:cNvPicPr>
            <a:picLocks noChangeAspect="1"/>
          </p:cNvPicPr>
          <p:nvPr/>
        </p:nvPicPr>
        <p:blipFill>
          <a:blip r:embed="rId2"/>
          <a:stretch>
            <a:fillRect/>
          </a:stretch>
        </p:blipFill>
        <p:spPr>
          <a:xfrm>
            <a:off x="7734632" y="-1"/>
            <a:ext cx="1409368" cy="5176222"/>
          </a:xfrm>
          <a:prstGeom prst="rect">
            <a:avLst/>
          </a:prstGeom>
        </p:spPr>
      </p:pic>
    </p:spTree>
    <p:extLst>
      <p:ext uri="{BB962C8B-B14F-4D97-AF65-F5344CB8AC3E}">
        <p14:creationId xmlns:p14="http://schemas.microsoft.com/office/powerpoint/2010/main" val="1928649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84" name="Shape 384"/>
          <p:cNvSpPr txBox="1">
            <a:spLocks noGrp="1"/>
          </p:cNvSpPr>
          <p:nvPr>
            <p:ph type="title"/>
          </p:nvPr>
        </p:nvSpPr>
        <p:spPr>
          <a:xfrm>
            <a:off x="378889" y="42991"/>
            <a:ext cx="8229600" cy="857400"/>
          </a:xfrm>
          <a:prstGeom prst="rect">
            <a:avLst/>
          </a:prstGeom>
        </p:spPr>
        <p:txBody>
          <a:bodyPr lIns="91425" tIns="91425" rIns="91425" bIns="91425" anchor="b" anchorCtr="0">
            <a:noAutofit/>
          </a:bodyPr>
          <a:lstStyle/>
          <a:p>
            <a:pPr lvl="0" rtl="0">
              <a:spcBef>
                <a:spcPts val="0"/>
              </a:spcBef>
              <a:buNone/>
            </a:pPr>
            <a:r>
              <a:rPr lang="en"/>
              <a:t>How To Solve It?</a:t>
            </a:r>
          </a:p>
        </p:txBody>
      </p:sp>
      <p:sp>
        <p:nvSpPr>
          <p:cNvPr id="385" name="Shape 385"/>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pic>
        <p:nvPicPr>
          <p:cNvPr id="386" name="Shape 386"/>
          <p:cNvPicPr preferRelativeResize="0"/>
          <p:nvPr/>
        </p:nvPicPr>
        <p:blipFill>
          <a:blip r:embed="rId3">
            <a:alphaModFix/>
          </a:blip>
          <a:stretch>
            <a:fillRect/>
          </a:stretch>
        </p:blipFill>
        <p:spPr>
          <a:xfrm>
            <a:off x="378889" y="1895062"/>
            <a:ext cx="2443629" cy="2353763"/>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p:nvPr/>
        </p:nvSpPr>
        <p:spPr>
          <a:xfrm>
            <a:off x="3200400" y="685800"/>
            <a:ext cx="5943599" cy="4419599"/>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__shared__ smem[16][16];</a:t>
            </a:r>
          </a:p>
          <a:p>
            <a:pPr lvl="0" rtl="0">
              <a:spcBef>
                <a:spcPts val="600"/>
              </a:spcBef>
              <a:buNone/>
            </a:pPr>
            <a:r>
              <a:rPr lang="en" sz="2400" dirty="0"/>
              <a:t>    i = threadIdx.y;</a:t>
            </a:r>
          </a:p>
          <a:p>
            <a:pPr lvl="0" rtl="0">
              <a:spcBef>
                <a:spcPts val="600"/>
              </a:spcBef>
              <a:buNone/>
            </a:pPr>
            <a:r>
              <a:rPr lang="en" sz="2400" dirty="0"/>
              <a:t>    j = threadIdx.x;</a:t>
            </a:r>
          </a:p>
          <a:p>
            <a:pPr rtl="0">
              <a:spcBef>
                <a:spcPts val="600"/>
              </a:spcBef>
              <a:buNone/>
            </a:pPr>
            <a:r>
              <a:rPr lang="en" sz="2400" dirty="0"/>
              <a:t>    </a:t>
            </a:r>
            <a:r>
              <a:rPr lang="en" sz="2400" dirty="0">
                <a:solidFill>
                  <a:srgbClr val="980000"/>
                </a:solidFill>
              </a:rPr>
              <a:t>smem[i][j] = A[i][j]; // load to smem</a:t>
            </a:r>
          </a:p>
          <a:p>
            <a:pPr lvl="0" rtl="0">
              <a:spcBef>
                <a:spcPts val="600"/>
              </a:spcBef>
              <a:buNone/>
            </a:pPr>
            <a:r>
              <a:rPr lang="en" sz="2400" dirty="0">
                <a:solidFill>
                  <a:srgbClr val="980000"/>
                </a:solidFill>
              </a:rPr>
              <a:t>    __SYNC();</a:t>
            </a:r>
          </a:p>
          <a:p>
            <a:pPr lvl="0" rtl="0">
              <a:spcBef>
                <a:spcPts val="600"/>
              </a:spcBef>
              <a:buNone/>
            </a:pPr>
            <a:r>
              <a:rPr lang="en" sz="2400" dirty="0"/>
              <a:t>    A[i][j] = ( smem[i-1][j-1] + smem[i-1][j] +</a:t>
            </a:r>
          </a:p>
          <a:p>
            <a:pPr lvl="0" rtl="0">
              <a:spcBef>
                <a:spcPts val="600"/>
              </a:spcBef>
              <a:buNone/>
            </a:pPr>
            <a:r>
              <a:rPr lang="en" sz="2400" dirty="0"/>
              <a:t>                   … + smem[i+1][i+1] ) / 9;</a:t>
            </a:r>
          </a:p>
          <a:p>
            <a:pPr lvl="0" rtl="0">
              <a:spcBef>
                <a:spcPts val="600"/>
              </a:spcBef>
              <a:buNone/>
            </a:pPr>
            <a:r>
              <a:rPr lang="en" sz="2400" dirty="0"/>
              <a:t>}</a:t>
            </a:r>
          </a:p>
        </p:txBody>
      </p:sp>
      <p:sp>
        <p:nvSpPr>
          <p:cNvPr id="392" name="Shape 392"/>
          <p:cNvSpPr txBox="1">
            <a:spLocks noGrp="1"/>
          </p:cNvSpPr>
          <p:nvPr>
            <p:ph type="title"/>
          </p:nvPr>
        </p:nvSpPr>
        <p:spPr>
          <a:xfrm>
            <a:off x="266700" y="-40741"/>
            <a:ext cx="8229600" cy="857400"/>
          </a:xfrm>
          <a:prstGeom prst="rect">
            <a:avLst/>
          </a:prstGeom>
        </p:spPr>
        <p:txBody>
          <a:bodyPr lIns="91425" tIns="91425" rIns="91425" bIns="91425" anchor="b" anchorCtr="0">
            <a:noAutofit/>
          </a:bodyPr>
          <a:lstStyle/>
          <a:p>
            <a:pPr lvl="0" rtl="0">
              <a:spcBef>
                <a:spcPts val="0"/>
              </a:spcBef>
              <a:buNone/>
            </a:pPr>
            <a:r>
              <a:rPr lang="en"/>
              <a:t>Use a "SYNC" barrier</a:t>
            </a:r>
          </a:p>
        </p:txBody>
      </p:sp>
      <p:sp>
        <p:nvSpPr>
          <p:cNvPr id="393" name="Shape 393"/>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pic>
        <p:nvPicPr>
          <p:cNvPr id="394" name="Shape 394"/>
          <p:cNvPicPr preferRelativeResize="0"/>
          <p:nvPr/>
        </p:nvPicPr>
        <p:blipFill>
          <a:blip r:embed="rId3">
            <a:alphaModFix/>
          </a:blip>
          <a:stretch>
            <a:fillRect/>
          </a:stretch>
        </p:blipFill>
        <p:spPr>
          <a:xfrm>
            <a:off x="378889" y="1895062"/>
            <a:ext cx="2443629" cy="2353763"/>
          </a:xfrm>
          <a:prstGeom prst="rect">
            <a:avLst/>
          </a:prstGeom>
          <a:noFill/>
          <a:ln>
            <a:noFill/>
          </a:ln>
        </p:spPr>
      </p:pic>
      <p:sp>
        <p:nvSpPr>
          <p:cNvPr id="395" name="Shape 395"/>
          <p:cNvSpPr/>
          <p:nvPr/>
        </p:nvSpPr>
        <p:spPr>
          <a:xfrm>
            <a:off x="3505200" y="3429000"/>
            <a:ext cx="1752600" cy="455083"/>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p:nvPr/>
        </p:nvSpPr>
        <p:spPr>
          <a:xfrm>
            <a:off x="3200400" y="685800"/>
            <a:ext cx="5943599" cy="4419599"/>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solidFill>
                  <a:srgbClr val="980000"/>
                </a:solidFill>
              </a:rPr>
              <a:t>    __SYNC();</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401" name="Shape 401"/>
          <p:cNvSpPr txBox="1">
            <a:spLocks noGrp="1"/>
          </p:cNvSpPr>
          <p:nvPr>
            <p:ph type="title"/>
          </p:nvPr>
        </p:nvSpPr>
        <p:spPr>
          <a:xfrm>
            <a:off x="279862" y="-36504"/>
            <a:ext cx="8229600" cy="857400"/>
          </a:xfrm>
          <a:prstGeom prst="rect">
            <a:avLst/>
          </a:prstGeom>
        </p:spPr>
        <p:txBody>
          <a:bodyPr lIns="91425" tIns="91425" rIns="91425" bIns="91425" anchor="b" anchorCtr="0">
            <a:noAutofit/>
          </a:bodyPr>
          <a:lstStyle/>
          <a:p>
            <a:pPr lvl="0" rtl="0">
              <a:spcBef>
                <a:spcPts val="0"/>
              </a:spcBef>
              <a:buNone/>
            </a:pPr>
            <a:r>
              <a:rPr lang="en"/>
              <a:t>Use a "SYNC" barrier</a:t>
            </a:r>
          </a:p>
        </p:txBody>
      </p:sp>
      <p:sp>
        <p:nvSpPr>
          <p:cNvPr id="402" name="Shape 402"/>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cxnSp>
        <p:nvCxnSpPr>
          <p:cNvPr id="403" name="Shape 403"/>
          <p:cNvCxnSpPr/>
          <p:nvPr/>
        </p:nvCxnSpPr>
        <p:spPr>
          <a:xfrm>
            <a:off x="3608700" y="3888319"/>
            <a:ext cx="4773299" cy="0"/>
          </a:xfrm>
          <a:prstGeom prst="straightConnector1">
            <a:avLst/>
          </a:prstGeom>
          <a:noFill/>
          <a:ln w="76200" cap="flat">
            <a:solidFill>
              <a:srgbClr val="FF0000"/>
            </a:solidFill>
            <a:prstDash val="solid"/>
            <a:round/>
            <a:headEnd type="none" w="lg" len="lg"/>
            <a:tailEnd type="none" w="lg" len="lg"/>
          </a:ln>
        </p:spPr>
      </p:cxnSp>
      <p:cxnSp>
        <p:nvCxnSpPr>
          <p:cNvPr id="404" name="Shape 404"/>
          <p:cNvCxnSpPr/>
          <p:nvPr/>
        </p:nvCxnSpPr>
        <p:spPr>
          <a:xfrm flipH="1">
            <a:off x="8153399" y="2971800"/>
            <a:ext cx="457200" cy="838199"/>
          </a:xfrm>
          <a:prstGeom prst="straightConnector1">
            <a:avLst/>
          </a:prstGeom>
          <a:noFill/>
          <a:ln w="19050" cap="flat">
            <a:solidFill>
              <a:srgbClr val="FF0000"/>
            </a:solidFill>
            <a:prstDash val="solid"/>
            <a:round/>
            <a:headEnd type="none" w="lg" len="lg"/>
            <a:tailEnd type="triangle" w="lg" len="lg"/>
          </a:ln>
        </p:spPr>
      </p:cxnSp>
      <p:sp>
        <p:nvSpPr>
          <p:cNvPr id="405" name="Shape 405"/>
          <p:cNvSpPr txBox="1"/>
          <p:nvPr/>
        </p:nvSpPr>
        <p:spPr>
          <a:xfrm>
            <a:off x="7580476" y="1981200"/>
            <a:ext cx="1491299" cy="914400"/>
          </a:xfrm>
          <a:prstGeom prst="rect">
            <a:avLst/>
          </a:prstGeom>
          <a:noFill/>
          <a:ln>
            <a:noFill/>
          </a:ln>
        </p:spPr>
        <p:txBody>
          <a:bodyPr lIns="91425" tIns="91425" rIns="91425" bIns="91425" anchor="t" anchorCtr="0">
            <a:noAutofit/>
          </a:bodyPr>
          <a:lstStyle/>
          <a:p>
            <a:pPr rtl="0">
              <a:spcBef>
                <a:spcPts val="0"/>
              </a:spcBef>
              <a:buNone/>
            </a:pPr>
            <a:r>
              <a:rPr lang="en" sz="1800">
                <a:solidFill>
                  <a:srgbClr val="0000FF"/>
                </a:solidFill>
              </a:rPr>
              <a:t>Wait until all</a:t>
            </a:r>
          </a:p>
          <a:p>
            <a:pPr rtl="0">
              <a:spcBef>
                <a:spcPts val="0"/>
              </a:spcBef>
              <a:buNone/>
            </a:pPr>
            <a:r>
              <a:rPr lang="en" sz="1800">
                <a:solidFill>
                  <a:srgbClr val="0000FF"/>
                </a:solidFill>
              </a:rPr>
              <a:t>     threads</a:t>
            </a:r>
          </a:p>
          <a:p>
            <a:pPr lvl="0" rtl="0">
              <a:spcBef>
                <a:spcPts val="0"/>
              </a:spcBef>
              <a:buNone/>
            </a:pPr>
            <a:r>
              <a:rPr lang="en" sz="1800">
                <a:solidFill>
                  <a:srgbClr val="0000FF"/>
                </a:solidFill>
              </a:rPr>
              <a:t>    hit barrier</a:t>
            </a:r>
          </a:p>
        </p:txBody>
      </p:sp>
      <p:pic>
        <p:nvPicPr>
          <p:cNvPr id="406" name="Shape 406"/>
          <p:cNvPicPr preferRelativeResize="0"/>
          <p:nvPr/>
        </p:nvPicPr>
        <p:blipFill>
          <a:blip r:embed="rId3">
            <a:alphaModFix/>
          </a:blip>
          <a:stretch>
            <a:fillRect/>
          </a:stretch>
        </p:blipFill>
        <p:spPr>
          <a:xfrm>
            <a:off x="382339" y="1896460"/>
            <a:ext cx="2438452" cy="2350966"/>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p:nvPr/>
        </p:nvSpPr>
        <p:spPr>
          <a:xfrm>
            <a:off x="3200400" y="685800"/>
            <a:ext cx="5943599" cy="4419599"/>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solidFill>
                  <a:srgbClr val="980000"/>
                </a:solidFill>
              </a:rPr>
              <a:t>    __SYNC();</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412" name="Shape 412"/>
          <p:cNvSpPr txBox="1">
            <a:spLocks noGrp="1"/>
          </p:cNvSpPr>
          <p:nvPr>
            <p:ph type="title"/>
          </p:nvPr>
        </p:nvSpPr>
        <p:spPr>
          <a:xfrm>
            <a:off x="251791" y="-100193"/>
            <a:ext cx="8229600" cy="857400"/>
          </a:xfrm>
          <a:prstGeom prst="rect">
            <a:avLst/>
          </a:prstGeom>
        </p:spPr>
        <p:txBody>
          <a:bodyPr lIns="91425" tIns="91425" rIns="91425" bIns="91425" anchor="b" anchorCtr="0">
            <a:noAutofit/>
          </a:bodyPr>
          <a:lstStyle/>
          <a:p>
            <a:pPr lvl="0" rtl="0">
              <a:spcBef>
                <a:spcPts val="0"/>
              </a:spcBef>
              <a:buNone/>
            </a:pPr>
            <a:r>
              <a:rPr lang="en"/>
              <a:t>Use a "SYNC" barrier</a:t>
            </a:r>
          </a:p>
        </p:txBody>
      </p:sp>
      <p:sp>
        <p:nvSpPr>
          <p:cNvPr id="413" name="Shape 413"/>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sp>
        <p:nvSpPr>
          <p:cNvPr id="414" name="Shape 414"/>
          <p:cNvSpPr/>
          <p:nvPr/>
        </p:nvSpPr>
        <p:spPr>
          <a:xfrm>
            <a:off x="3505200" y="3886200"/>
            <a:ext cx="5486399" cy="990599"/>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415" name="Shape 415"/>
          <p:cNvPicPr preferRelativeResize="0"/>
          <p:nvPr/>
        </p:nvPicPr>
        <p:blipFill>
          <a:blip r:embed="rId3">
            <a:alphaModFix/>
          </a:blip>
          <a:stretch>
            <a:fillRect/>
          </a:stretch>
        </p:blipFill>
        <p:spPr>
          <a:xfrm>
            <a:off x="382345" y="1896464"/>
            <a:ext cx="2438443" cy="2350957"/>
          </a:xfrm>
          <a:prstGeom prst="rect">
            <a:avLst/>
          </a:prstGeom>
          <a:noFill/>
          <a:ln>
            <a:noFill/>
          </a:ln>
        </p:spPr>
      </p:pic>
      <p:cxnSp>
        <p:nvCxnSpPr>
          <p:cNvPr id="416" name="Shape 416"/>
          <p:cNvCxnSpPr/>
          <p:nvPr/>
        </p:nvCxnSpPr>
        <p:spPr>
          <a:xfrm rot="10800000" flipH="1">
            <a:off x="762000" y="2743200"/>
            <a:ext cx="609599" cy="1371599"/>
          </a:xfrm>
          <a:prstGeom prst="straightConnector1">
            <a:avLst/>
          </a:prstGeom>
          <a:noFill/>
          <a:ln w="38100" cap="flat">
            <a:solidFill>
              <a:srgbClr val="FF0000"/>
            </a:solidFill>
            <a:prstDash val="solid"/>
            <a:round/>
            <a:headEnd type="none" w="lg" len="lg"/>
            <a:tailEnd type="triangle" w="lg" len="lg"/>
          </a:ln>
        </p:spPr>
      </p:cxnSp>
      <p:sp>
        <p:nvSpPr>
          <p:cNvPr id="417" name="Shape 417"/>
          <p:cNvSpPr txBox="1"/>
          <p:nvPr/>
        </p:nvSpPr>
        <p:spPr>
          <a:xfrm>
            <a:off x="0" y="4191000"/>
            <a:ext cx="3048000" cy="9144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0000FF"/>
                </a:solidFill>
              </a:rPr>
              <a:t>All elements in the window are loaded when each thread starts averaging.</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384899" y="-20316"/>
            <a:ext cx="8229600" cy="857400"/>
          </a:xfrm>
          <a:prstGeom prst="rect">
            <a:avLst/>
          </a:prstGeom>
        </p:spPr>
        <p:txBody>
          <a:bodyPr lIns="91425" tIns="91425" rIns="91425" bIns="91425" anchor="b" anchorCtr="0">
            <a:noAutofit/>
          </a:bodyPr>
          <a:lstStyle/>
          <a:p>
            <a:pPr lvl="0" rtl="0">
              <a:spcBef>
                <a:spcPts val="0"/>
              </a:spcBef>
              <a:buNone/>
            </a:pPr>
            <a:r>
              <a:rPr lang="en"/>
              <a:t>Review what we have learned so far</a:t>
            </a:r>
          </a:p>
        </p:txBody>
      </p:sp>
      <p:sp>
        <p:nvSpPr>
          <p:cNvPr id="423" name="Shape 423"/>
          <p:cNvSpPr txBox="1">
            <a:spLocks noGrp="1"/>
          </p:cNvSpPr>
          <p:nvPr>
            <p:ph type="body" idx="1"/>
          </p:nvPr>
        </p:nvSpPr>
        <p:spPr>
          <a:xfrm>
            <a:off x="457200" y="1167656"/>
            <a:ext cx="8084999" cy="879900"/>
          </a:xfrm>
          <a:prstGeom prst="rect">
            <a:avLst/>
          </a:prstGeom>
        </p:spPr>
        <p:txBody>
          <a:bodyPr lIns="91425" tIns="91425" rIns="91425" bIns="91425" anchor="t" anchorCtr="0">
            <a:noAutofit/>
          </a:bodyPr>
          <a:lstStyle/>
          <a:p>
            <a:pPr lvl="0" rtl="0">
              <a:spcBef>
                <a:spcPts val="0"/>
              </a:spcBef>
              <a:buNone/>
            </a:pPr>
            <a:r>
              <a:rPr lang="en" dirty="0"/>
              <a:t>1. Single Instruction Multiple Thread (SIMT)</a:t>
            </a:r>
          </a:p>
          <a:p>
            <a:pPr lvl="0" rtl="0">
              <a:spcBef>
                <a:spcPts val="0"/>
              </a:spcBef>
              <a:buNone/>
            </a:pPr>
            <a:r>
              <a:rPr lang="en" dirty="0"/>
              <a:t>2. Shared memory</a:t>
            </a:r>
          </a:p>
        </p:txBody>
      </p:sp>
      <p:cxnSp>
        <p:nvCxnSpPr>
          <p:cNvPr id="424" name="Shape 424"/>
          <p:cNvCxnSpPr/>
          <p:nvPr/>
        </p:nvCxnSpPr>
        <p:spPr>
          <a:xfrm rot="10800000" flipH="1">
            <a:off x="2354699" y="2209800"/>
            <a:ext cx="14999" cy="533399"/>
          </a:xfrm>
          <a:prstGeom prst="straightConnector1">
            <a:avLst/>
          </a:prstGeom>
          <a:noFill/>
          <a:ln w="38100" cap="flat">
            <a:solidFill>
              <a:srgbClr val="4A86E8"/>
            </a:solidFill>
            <a:prstDash val="solid"/>
            <a:round/>
            <a:headEnd type="none" w="lg" len="lg"/>
            <a:tailEnd type="triangle" w="lg" len="lg"/>
          </a:ln>
        </p:spPr>
      </p:cxnSp>
      <p:sp>
        <p:nvSpPr>
          <p:cNvPr id="425" name="Shape 425"/>
          <p:cNvSpPr txBox="1"/>
          <p:nvPr/>
        </p:nvSpPr>
        <p:spPr>
          <a:xfrm>
            <a:off x="838200" y="2667000"/>
            <a:ext cx="3247499" cy="1315200"/>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0000FF"/>
                </a:solidFill>
              </a:rPr>
              <a:t>Q: What are the pros and cons of explicitly managed memory?</a:t>
            </a:r>
          </a:p>
        </p:txBody>
      </p:sp>
      <p:cxnSp>
        <p:nvCxnSpPr>
          <p:cNvPr id="426" name="Shape 426"/>
          <p:cNvCxnSpPr>
            <a:stCxn id="427" idx="0"/>
          </p:cNvCxnSpPr>
          <p:nvPr/>
        </p:nvCxnSpPr>
        <p:spPr>
          <a:xfrm rot="10800000">
            <a:off x="5029199" y="1828800"/>
            <a:ext cx="5400" cy="2362200"/>
          </a:xfrm>
          <a:prstGeom prst="straightConnector1">
            <a:avLst/>
          </a:prstGeom>
          <a:noFill/>
          <a:ln w="38100" cap="flat">
            <a:solidFill>
              <a:srgbClr val="4A86E8"/>
            </a:solidFill>
            <a:prstDash val="solid"/>
            <a:round/>
            <a:headEnd type="none" w="lg" len="lg"/>
            <a:tailEnd type="triangle" w="lg" len="lg"/>
          </a:ln>
        </p:spPr>
      </p:cxnSp>
      <p:sp>
        <p:nvSpPr>
          <p:cNvPr id="427" name="Shape 427"/>
          <p:cNvSpPr txBox="1"/>
          <p:nvPr/>
        </p:nvSpPr>
        <p:spPr>
          <a:xfrm>
            <a:off x="1371600" y="4191000"/>
            <a:ext cx="7325999" cy="838199"/>
          </a:xfrm>
          <a:prstGeom prst="rect">
            <a:avLst/>
          </a:prstGeom>
          <a:noFill/>
          <a:ln>
            <a:noFill/>
          </a:ln>
        </p:spPr>
        <p:txBody>
          <a:bodyPr lIns="91425" tIns="91425" rIns="91425" bIns="91425" anchor="t" anchorCtr="0">
            <a:noAutofit/>
          </a:bodyPr>
          <a:lstStyle/>
          <a:p>
            <a:pPr lvl="0" rtl="0">
              <a:spcBef>
                <a:spcPts val="0"/>
              </a:spcBef>
              <a:buNone/>
            </a:pPr>
            <a:r>
              <a:rPr lang="en" sz="2000" dirty="0">
                <a:solidFill>
                  <a:srgbClr val="0000FF"/>
                </a:solidFill>
              </a:rPr>
              <a:t>Q: What are the fundamental differences between SIMT and vector SIMD programming model?</a:t>
            </a:r>
          </a:p>
        </p:txBody>
      </p:sp>
      <p:pic>
        <p:nvPicPr>
          <p:cNvPr id="9" name="Picture 2" descr="http://3.bp.blogspot.com/-Fyyo92Ouo14/USoRPb90tOI/AAAAAAAABXU/poSOCn2msZ0/s1600/summary.jpg">
            <a:extLst>
              <a:ext uri="{FF2B5EF4-FFF2-40B4-BE49-F238E27FC236}">
                <a16:creationId xmlns:a16="http://schemas.microsoft.com/office/drawing/2014/main" id="{4A1A959C-8EE7-4156-B907-0C06D8E63AF2}"/>
              </a:ext>
            </a:extLst>
          </p:cNvPr>
          <p:cNvPicPr>
            <a:picLocks noChangeAspect="1" noChangeArrowheads="1"/>
          </p:cNvPicPr>
          <p:nvPr/>
        </p:nvPicPr>
        <p:blipFill>
          <a:blip r:embed="rId3" cstate="print"/>
          <a:srcRect/>
          <a:stretch>
            <a:fillRect/>
          </a:stretch>
        </p:blipFill>
        <p:spPr bwMode="auto">
          <a:xfrm>
            <a:off x="7193280" y="30612"/>
            <a:ext cx="1837335" cy="1380432"/>
          </a:xfrm>
          <a:prstGeom prst="rect">
            <a:avLst/>
          </a:prstGeom>
          <a:noFill/>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1000"/>
                                        <p:tgtEl>
                                          <p:spTgt spid="426"/>
                                        </p:tgtEl>
                                      </p:cBhvr>
                                    </p:animEffect>
                                  </p:childTnLst>
                                </p:cTn>
                              </p:par>
                              <p:par>
                                <p:cTn id="8" presetID="10" presetClass="entr" presetSubtype="0" fill="hold" nodeType="withEffect">
                                  <p:stCondLst>
                                    <p:cond delay="0"/>
                                  </p:stCondLst>
                                  <p:childTnLst>
                                    <p:set>
                                      <p:cBhvr>
                                        <p:cTn id="9" dur="1" fill="hold">
                                          <p:stCondLst>
                                            <p:cond delay="0"/>
                                          </p:stCondLst>
                                        </p:cTn>
                                        <p:tgtEl>
                                          <p:spTgt spid="427"/>
                                        </p:tgtEl>
                                        <p:attrNameLst>
                                          <p:attrName>style.visibility</p:attrName>
                                        </p:attrNameLst>
                                      </p:cBhvr>
                                      <p:to>
                                        <p:strVal val="visible"/>
                                      </p:to>
                                    </p:set>
                                    <p:animEffect transition="in" filter="fade">
                                      <p:cBhvr>
                                        <p:cTn id="10" dur="1000"/>
                                        <p:tgtEl>
                                          <p:spTgt spid="4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4"/>
                                        </p:tgtEl>
                                        <p:attrNameLst>
                                          <p:attrName>style.visibility</p:attrName>
                                        </p:attrNameLst>
                                      </p:cBhvr>
                                      <p:to>
                                        <p:strVal val="visible"/>
                                      </p:to>
                                    </p:set>
                                    <p:animEffect transition="in" filter="fade">
                                      <p:cBhvr>
                                        <p:cTn id="15" dur="1000"/>
                                        <p:tgtEl>
                                          <p:spTgt spid="424"/>
                                        </p:tgtEl>
                                      </p:cBhvr>
                                    </p:animEffect>
                                  </p:childTnLst>
                                </p:cTn>
                              </p:par>
                              <p:par>
                                <p:cTn id="16" presetID="10" presetClass="entr" presetSubtype="0" fill="hold" nodeType="withEffect">
                                  <p:stCondLst>
                                    <p:cond delay="0"/>
                                  </p:stCondLst>
                                  <p:childTnLst>
                                    <p:set>
                                      <p:cBhvr>
                                        <p:cTn id="17" dur="1" fill="hold">
                                          <p:stCondLst>
                                            <p:cond delay="0"/>
                                          </p:stCondLst>
                                        </p:cTn>
                                        <p:tgtEl>
                                          <p:spTgt spid="425"/>
                                        </p:tgtEl>
                                        <p:attrNameLst>
                                          <p:attrName>style.visibility</p:attrName>
                                        </p:attrNameLst>
                                      </p:cBhvr>
                                      <p:to>
                                        <p:strVal val="visible"/>
                                      </p:to>
                                    </p:set>
                                    <p:animEffect transition="in" filter="fade">
                                      <p:cBhvr>
                                        <p:cTn id="18" dur="10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185651" y="-97978"/>
            <a:ext cx="8229600" cy="857400"/>
          </a:xfrm>
          <a:prstGeom prst="rect">
            <a:avLst/>
          </a:prstGeom>
        </p:spPr>
        <p:txBody>
          <a:bodyPr lIns="91425" tIns="91425" rIns="91425" bIns="91425" anchor="b" anchorCtr="0">
            <a:noAutofit/>
          </a:bodyPr>
          <a:lstStyle/>
          <a:p>
            <a:pPr lvl="0" rtl="0">
              <a:spcBef>
                <a:spcPts val="0"/>
              </a:spcBef>
              <a:buNone/>
            </a:pPr>
            <a:r>
              <a:rPr lang="en"/>
              <a:t>Take the same example again</a:t>
            </a:r>
          </a:p>
        </p:txBody>
      </p:sp>
      <p:sp>
        <p:nvSpPr>
          <p:cNvPr id="433" name="Shape 433"/>
          <p:cNvSpPr txBox="1">
            <a:spLocks noGrp="1"/>
          </p:cNvSpPr>
          <p:nvPr>
            <p:ph type="body" idx="1"/>
          </p:nvPr>
        </p:nvSpPr>
        <p:spPr>
          <a:xfrm>
            <a:off x="457200" y="1200150"/>
            <a:ext cx="3170099" cy="1312200"/>
          </a:xfrm>
          <a:prstGeom prst="rect">
            <a:avLst/>
          </a:prstGeom>
        </p:spPr>
        <p:txBody>
          <a:bodyPr lIns="91425" tIns="91425" rIns="91425" bIns="91425" anchor="t" anchorCtr="0">
            <a:noAutofit/>
          </a:bodyPr>
          <a:lstStyle/>
          <a:p>
            <a:pPr lvl="0" rtl="0">
              <a:spcBef>
                <a:spcPts val="0"/>
              </a:spcBef>
              <a:buNone/>
            </a:pPr>
            <a:r>
              <a:rPr lang="en" sz="2400"/>
              <a:t>Average over a</a:t>
            </a:r>
          </a:p>
          <a:p>
            <a:pPr lvl="0" rtl="0">
              <a:spcBef>
                <a:spcPts val="0"/>
              </a:spcBef>
              <a:buNone/>
            </a:pPr>
            <a:r>
              <a:rPr lang="en" sz="2400"/>
              <a:t>3x3 window for</a:t>
            </a:r>
          </a:p>
          <a:p>
            <a:pPr lvl="0" rtl="0">
              <a:spcBef>
                <a:spcPts val="0"/>
              </a:spcBef>
              <a:buNone/>
            </a:pPr>
            <a:r>
              <a:rPr lang="en" sz="2400"/>
              <a:t>a 16x16 array</a:t>
            </a:r>
          </a:p>
        </p:txBody>
      </p:sp>
      <p:pic>
        <p:nvPicPr>
          <p:cNvPr id="434" name="Shape 434"/>
          <p:cNvPicPr preferRelativeResize="0"/>
          <p:nvPr/>
        </p:nvPicPr>
        <p:blipFill>
          <a:blip r:embed="rId3">
            <a:alphaModFix/>
          </a:blip>
          <a:stretch>
            <a:fillRect/>
          </a:stretch>
        </p:blipFill>
        <p:spPr>
          <a:xfrm>
            <a:off x="826214" y="3048000"/>
            <a:ext cx="1534477" cy="1534477"/>
          </a:xfrm>
          <a:prstGeom prst="rect">
            <a:avLst/>
          </a:prstGeom>
          <a:noFill/>
          <a:ln>
            <a:noFill/>
          </a:ln>
        </p:spPr>
      </p:pic>
      <p:pic>
        <p:nvPicPr>
          <p:cNvPr id="435" name="Shape 435"/>
          <p:cNvPicPr preferRelativeResize="0"/>
          <p:nvPr/>
        </p:nvPicPr>
        <p:blipFill>
          <a:blip r:embed="rId4">
            <a:alphaModFix/>
          </a:blip>
          <a:stretch>
            <a:fillRect/>
          </a:stretch>
        </p:blipFill>
        <p:spPr>
          <a:xfrm>
            <a:off x="5297953" y="1993165"/>
            <a:ext cx="2403509" cy="3000673"/>
          </a:xfrm>
          <a:prstGeom prst="rect">
            <a:avLst/>
          </a:prstGeom>
          <a:noFill/>
          <a:ln>
            <a:noFill/>
          </a:ln>
        </p:spPr>
      </p:pic>
      <p:sp>
        <p:nvSpPr>
          <p:cNvPr id="436" name="Shape 436"/>
          <p:cNvSpPr txBox="1"/>
          <p:nvPr/>
        </p:nvSpPr>
        <p:spPr>
          <a:xfrm>
            <a:off x="3893238" y="750300"/>
            <a:ext cx="4866900" cy="899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 sz="2400" dirty="0">
                <a:latin typeface="Times New Roman" panose="02020603050405020304" pitchFamily="18" charset="0"/>
                <a:cs typeface="Times New Roman" panose="02020603050405020304" pitchFamily="18" charset="0"/>
              </a:rPr>
              <a:t>Assume </a:t>
            </a:r>
            <a:r>
              <a:rPr lang="en" sz="2400" dirty="0">
                <a:solidFill>
                  <a:srgbClr val="4A86E8"/>
                </a:solidFill>
                <a:latin typeface="Times New Roman" panose="02020603050405020304" pitchFamily="18" charset="0"/>
                <a:cs typeface="Times New Roman" panose="02020603050405020304" pitchFamily="18" charset="0"/>
              </a:rPr>
              <a:t>vector SIMD</a:t>
            </a:r>
            <a:r>
              <a:rPr lang="en" sz="2400" dirty="0">
                <a:latin typeface="Times New Roman" panose="02020603050405020304" pitchFamily="18" charset="0"/>
                <a:cs typeface="Times New Roman" panose="02020603050405020304" pitchFamily="18" charset="0"/>
              </a:rPr>
              <a:t> and </a:t>
            </a:r>
            <a:r>
              <a:rPr lang="en" sz="2400" dirty="0">
                <a:solidFill>
                  <a:srgbClr val="38761D"/>
                </a:solidFill>
                <a:latin typeface="Times New Roman" panose="02020603050405020304" pitchFamily="18" charset="0"/>
                <a:cs typeface="Times New Roman" panose="02020603050405020304" pitchFamily="18" charset="0"/>
              </a:rPr>
              <a:t>SIMT</a:t>
            </a:r>
            <a:r>
              <a:rPr lang="en" sz="2400" dirty="0">
                <a:latin typeface="Times New Roman" panose="02020603050405020304" pitchFamily="18" charset="0"/>
                <a:cs typeface="Times New Roman" panose="02020603050405020304" pitchFamily="18" charset="0"/>
              </a:rPr>
              <a:t> both have </a:t>
            </a:r>
            <a:r>
              <a:rPr lang="en" sz="2400">
                <a:latin typeface="Times New Roman" panose="02020603050405020304" pitchFamily="18" charset="0"/>
                <a:cs typeface="Times New Roman" panose="02020603050405020304" pitchFamily="18" charset="0"/>
              </a:rPr>
              <a:t>shared memory</a:t>
            </a:r>
            <a:endParaRPr lang="en" sz="2400" dirty="0">
              <a:latin typeface="Times New Roman" panose="02020603050405020304" pitchFamily="18" charset="0"/>
              <a:cs typeface="Times New Roman" panose="02020603050405020304" pitchFamily="18" charset="0"/>
            </a:endParaRPr>
          </a:p>
          <a:p>
            <a:pPr marL="342900" lvl="0" indent="-342900" rtl="0">
              <a:spcBef>
                <a:spcPts val="0"/>
              </a:spcBef>
              <a:buFont typeface="Arial" panose="020B0604020202020204" pitchFamily="34" charset="0"/>
              <a:buChar char="•"/>
            </a:pPr>
            <a:r>
              <a:rPr lang="en" sz="2400" dirty="0">
                <a:solidFill>
                  <a:srgbClr val="FF0000"/>
                </a:solidFill>
                <a:latin typeface="Times New Roman" panose="02020603050405020304" pitchFamily="18" charset="0"/>
                <a:cs typeface="Times New Roman" panose="02020603050405020304" pitchFamily="18" charset="0"/>
              </a:rPr>
              <a:t>What are the differences?</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3" name="Shape 443"/>
          <p:cNvSpPr txBox="1">
            <a:spLocks noGrp="1"/>
          </p:cNvSpPr>
          <p:nvPr>
            <p:ph type="title"/>
          </p:nvPr>
        </p:nvSpPr>
        <p:spPr>
          <a:xfrm>
            <a:off x="188422" y="122056"/>
            <a:ext cx="8382000" cy="638592"/>
          </a:xfrm>
          <a:prstGeom prst="rect">
            <a:avLst/>
          </a:prstGeom>
        </p:spPr>
        <p:txBody>
          <a:bodyPr lIns="91425" tIns="91425" rIns="91425" bIns="91425" anchor="b" anchorCtr="0">
            <a:noAutofit/>
          </a:bodyPr>
          <a:lstStyle/>
          <a:p>
            <a:pPr lvl="0" rtl="0">
              <a:spcBef>
                <a:spcPts val="0"/>
              </a:spcBef>
              <a:buNone/>
            </a:pPr>
            <a:r>
              <a:rPr lang="en" dirty="0"/>
              <a:t>Vector SIMD </a:t>
            </a:r>
            <a:r>
              <a:rPr lang="en" dirty="0" err="1"/>
              <a:t>v.s</a:t>
            </a:r>
            <a:r>
              <a:rPr lang="en" dirty="0"/>
              <a:t>. SIMT</a:t>
            </a:r>
          </a:p>
        </p:txBody>
      </p:sp>
      <p:sp>
        <p:nvSpPr>
          <p:cNvPr id="441" name="Shape 441"/>
          <p:cNvSpPr txBox="1">
            <a:spLocks noGrp="1"/>
          </p:cNvSpPr>
          <p:nvPr>
            <p:ph type="body" idx="1"/>
          </p:nvPr>
        </p:nvSpPr>
        <p:spPr>
          <a:xfrm>
            <a:off x="129520" y="895500"/>
            <a:ext cx="4519800" cy="4057499"/>
          </a:xfrm>
          <a:prstGeom prst="rect">
            <a:avLst/>
          </a:prstGeom>
        </p:spPr>
        <p:txBody>
          <a:bodyPr lIns="91425" tIns="91425" rIns="91425" bIns="91425" anchor="t" anchorCtr="0">
            <a:noAutofit/>
          </a:bodyPr>
          <a:lstStyle/>
          <a:p>
            <a:pPr lvl="0" rtl="0">
              <a:spcBef>
                <a:spcPts val="0"/>
              </a:spcBef>
              <a:buNone/>
            </a:pPr>
            <a:r>
              <a:rPr lang="en" sz="1400" dirty="0"/>
              <a:t>int A[16][16]; </a:t>
            </a:r>
            <a:r>
              <a:rPr lang="en" sz="1400" dirty="0">
                <a:solidFill>
                  <a:srgbClr val="980000"/>
                </a:solidFill>
              </a:rPr>
              <a:t>// A in global memory</a:t>
            </a:r>
          </a:p>
          <a:p>
            <a:pPr lvl="0" rtl="0">
              <a:spcBef>
                <a:spcPts val="0"/>
              </a:spcBef>
              <a:buNone/>
            </a:pPr>
            <a:r>
              <a:rPr lang="en" sz="1400" dirty="0">
                <a:solidFill>
                  <a:srgbClr val="285BAC"/>
                </a:solidFill>
              </a:rPr>
              <a:t>__shared__ int B[16][16];</a:t>
            </a:r>
            <a:r>
              <a:rPr lang="en" sz="1400" dirty="0"/>
              <a:t> </a:t>
            </a:r>
            <a:r>
              <a:rPr lang="en" sz="1400" dirty="0">
                <a:solidFill>
                  <a:srgbClr val="980000"/>
                </a:solidFill>
              </a:rPr>
              <a:t>// B in shared mem</a:t>
            </a:r>
          </a:p>
          <a:p>
            <a:pPr marL="0" marR="0" lvl="0" indent="0" algn="l" rtl="0">
              <a:lnSpc>
                <a:spcPct val="100000"/>
              </a:lnSpc>
              <a:spcBef>
                <a:spcPts val="600"/>
              </a:spcBef>
              <a:spcAft>
                <a:spcPts val="0"/>
              </a:spcAft>
              <a:buNone/>
            </a:pPr>
            <a:r>
              <a:rPr lang="en" sz="1400" dirty="0"/>
              <a:t>for(i=0;i&lt;16;i++){</a:t>
            </a:r>
          </a:p>
          <a:p>
            <a:pPr lvl="0" rtl="0">
              <a:spcBef>
                <a:spcPts val="0"/>
              </a:spcBef>
              <a:buNone/>
            </a:pPr>
            <a:r>
              <a:rPr lang="en" sz="1400" dirty="0"/>
              <a:t>    for(j=0;j&lt;16;j+=4){</a:t>
            </a:r>
          </a:p>
          <a:p>
            <a:pPr marL="0" marR="0" lvl="0" indent="0" algn="l" rtl="0">
              <a:lnSpc>
                <a:spcPct val="100000"/>
              </a:lnSpc>
              <a:spcBef>
                <a:spcPts val="600"/>
              </a:spcBef>
              <a:spcAft>
                <a:spcPts val="0"/>
              </a:spcAft>
              <a:buNone/>
            </a:pPr>
            <a:r>
              <a:rPr lang="en" sz="1400" dirty="0"/>
              <a:t>        movups xmm0, [ &amp;A[i][j] ]</a:t>
            </a:r>
          </a:p>
          <a:p>
            <a:pPr marL="0" marR="0" lvl="0" indent="0" algn="l" rtl="0">
              <a:lnSpc>
                <a:spcPct val="100000"/>
              </a:lnSpc>
              <a:spcBef>
                <a:spcPts val="600"/>
              </a:spcBef>
              <a:spcAft>
                <a:spcPts val="0"/>
              </a:spcAft>
              <a:buNone/>
            </a:pPr>
            <a:r>
              <a:rPr lang="en" sz="1400" dirty="0"/>
              <a:t>        movups [ &amp;B[i][j] ], xmm0 }}</a:t>
            </a:r>
          </a:p>
          <a:p>
            <a:pPr lvl="0" rtl="0">
              <a:spcBef>
                <a:spcPts val="0"/>
              </a:spcBef>
              <a:buNone/>
            </a:pPr>
            <a:r>
              <a:rPr lang="en" sz="1400" dirty="0"/>
              <a:t>for(i=0;i&lt;16;i++){</a:t>
            </a:r>
          </a:p>
          <a:p>
            <a:pPr lvl="0" rtl="0">
              <a:spcBef>
                <a:spcPts val="0"/>
              </a:spcBef>
              <a:buNone/>
            </a:pPr>
            <a:r>
              <a:rPr lang="en" sz="1400" dirty="0"/>
              <a:t>    for(j=0;j&lt;16;j+=4){</a:t>
            </a:r>
          </a:p>
          <a:p>
            <a:pPr lvl="0" rtl="0">
              <a:spcBef>
                <a:spcPts val="0"/>
              </a:spcBef>
              <a:buNone/>
            </a:pPr>
            <a:r>
              <a:rPr lang="en" sz="1400" dirty="0"/>
              <a:t>        addps xmm1, [ &amp;B[i-1][j-1] ]</a:t>
            </a:r>
          </a:p>
          <a:p>
            <a:pPr marL="0" marR="0" lvl="0" indent="0" algn="l" rtl="0">
              <a:lnSpc>
                <a:spcPct val="100000"/>
              </a:lnSpc>
              <a:spcBef>
                <a:spcPts val="600"/>
              </a:spcBef>
              <a:spcAft>
                <a:spcPts val="0"/>
              </a:spcAft>
              <a:buNone/>
            </a:pPr>
            <a:r>
              <a:rPr lang="en" sz="1400" dirty="0"/>
              <a:t>        addps xmm1, [ &amp;B[i-1][j] ]</a:t>
            </a:r>
          </a:p>
          <a:p>
            <a:pPr marL="0" marR="0" lvl="0" indent="0" algn="l" rtl="0">
              <a:lnSpc>
                <a:spcPct val="100000"/>
              </a:lnSpc>
              <a:spcBef>
                <a:spcPts val="600"/>
              </a:spcBef>
              <a:spcAft>
                <a:spcPts val="0"/>
              </a:spcAft>
              <a:buNone/>
            </a:pPr>
            <a:r>
              <a:rPr lang="en" sz="1400" dirty="0"/>
              <a:t>        … divps xmm1, 9 }}</a:t>
            </a:r>
          </a:p>
          <a:p>
            <a:pPr lvl="0" rtl="0">
              <a:spcBef>
                <a:spcPts val="0"/>
              </a:spcBef>
              <a:buNone/>
            </a:pPr>
            <a:r>
              <a:rPr lang="en" sz="1400" dirty="0"/>
              <a:t>for(i=0;i&lt;16;i++){</a:t>
            </a:r>
          </a:p>
          <a:p>
            <a:pPr lvl="0" rtl="0">
              <a:spcBef>
                <a:spcPts val="0"/>
              </a:spcBef>
              <a:buNone/>
            </a:pPr>
            <a:r>
              <a:rPr lang="en" sz="1400" dirty="0"/>
              <a:t>    for(j=0;j&lt;16;j+=4){</a:t>
            </a:r>
          </a:p>
          <a:p>
            <a:pPr lvl="0" rtl="0">
              <a:spcBef>
                <a:spcPts val="0"/>
              </a:spcBef>
              <a:buNone/>
            </a:pPr>
            <a:r>
              <a:rPr lang="en" sz="1400" dirty="0"/>
              <a:t>        addps [ &amp;A[i][j] ], xmm1 }}</a:t>
            </a:r>
          </a:p>
        </p:txBody>
      </p:sp>
      <p:sp>
        <p:nvSpPr>
          <p:cNvPr id="442" name="Shape 442"/>
          <p:cNvSpPr txBox="1"/>
          <p:nvPr/>
        </p:nvSpPr>
        <p:spPr>
          <a:xfrm>
            <a:off x="4622225" y="859200"/>
            <a:ext cx="4334700" cy="3408000"/>
          </a:xfrm>
          <a:prstGeom prst="rect">
            <a:avLst/>
          </a:prstGeom>
          <a:noFill/>
          <a:ln>
            <a:noFill/>
          </a:ln>
        </p:spPr>
        <p:txBody>
          <a:bodyPr lIns="91425" tIns="91425" rIns="91425" bIns="91425" anchor="t" anchorCtr="0">
            <a:noAutofit/>
          </a:bodyPr>
          <a:lstStyle/>
          <a:p>
            <a:pPr lvl="0" rtl="0">
              <a:spcBef>
                <a:spcPts val="600"/>
              </a:spcBef>
              <a:buNone/>
            </a:pPr>
            <a:r>
              <a:rPr lang="en" dirty="0"/>
              <a:t>kernelF</a:t>
            </a:r>
            <a:r>
              <a:rPr lang="en" dirty="0">
                <a:solidFill>
                  <a:srgbClr val="38761D"/>
                </a:solidFill>
              </a:rPr>
              <a:t>&lt;&lt;&lt;(1,1),(16,16)&gt;&gt;&gt;</a:t>
            </a:r>
            <a:r>
              <a:rPr lang="en" dirty="0"/>
              <a:t>(A);</a:t>
            </a:r>
          </a:p>
          <a:p>
            <a:pPr lvl="0" rtl="0">
              <a:spcBef>
                <a:spcPts val="600"/>
              </a:spcBef>
              <a:buNone/>
            </a:pPr>
            <a:r>
              <a:rPr lang="en" dirty="0"/>
              <a:t>__device__    kernelF(A){</a:t>
            </a:r>
          </a:p>
          <a:p>
            <a:pPr lvl="0" rtl="0">
              <a:spcBef>
                <a:spcPts val="600"/>
              </a:spcBef>
              <a:buNone/>
            </a:pPr>
            <a:r>
              <a:rPr lang="en" dirty="0"/>
              <a:t>    </a:t>
            </a:r>
            <a:r>
              <a:rPr lang="en" dirty="0">
                <a:solidFill>
                  <a:srgbClr val="38761D"/>
                </a:solidFill>
              </a:rPr>
              <a:t>__shared__ int smem[16][16];</a:t>
            </a:r>
          </a:p>
          <a:p>
            <a:pPr lvl="0" rtl="0">
              <a:spcBef>
                <a:spcPts val="600"/>
              </a:spcBef>
              <a:buNone/>
            </a:pPr>
            <a:r>
              <a:rPr lang="en" dirty="0"/>
              <a:t>    i = threadIdx.y;</a:t>
            </a:r>
          </a:p>
          <a:p>
            <a:pPr lvl="0" rtl="0">
              <a:spcBef>
                <a:spcPts val="600"/>
              </a:spcBef>
              <a:buNone/>
            </a:pPr>
            <a:r>
              <a:rPr lang="en" dirty="0"/>
              <a:t>    j = threadIdx.x;</a:t>
            </a:r>
          </a:p>
          <a:p>
            <a:pPr lvl="0" rtl="0">
              <a:spcBef>
                <a:spcPts val="600"/>
              </a:spcBef>
              <a:buNone/>
            </a:pPr>
            <a:r>
              <a:rPr lang="en" dirty="0"/>
              <a:t>    smem[i][j] = A[i][j]; // load to smem</a:t>
            </a:r>
          </a:p>
          <a:p>
            <a:pPr lvl="0" rtl="0">
              <a:spcBef>
                <a:spcPts val="600"/>
              </a:spcBef>
              <a:buNone/>
            </a:pPr>
            <a:r>
              <a:rPr lang="en" dirty="0">
                <a:solidFill>
                  <a:srgbClr val="0000FF"/>
                </a:solidFill>
              </a:rPr>
              <a:t>    __sync(); </a:t>
            </a:r>
            <a:r>
              <a:rPr lang="en" dirty="0"/>
              <a:t>// threads wait at barrier</a:t>
            </a:r>
          </a:p>
          <a:p>
            <a:pPr lvl="0" rtl="0">
              <a:spcBef>
                <a:spcPts val="600"/>
              </a:spcBef>
              <a:buNone/>
            </a:pPr>
            <a:r>
              <a:rPr lang="en" dirty="0"/>
              <a:t>    A[i][j] = ( smem[i-1][j-1] + smem[i-1][j] +</a:t>
            </a:r>
          </a:p>
          <a:p>
            <a:pPr lvl="0" rtl="0">
              <a:spcBef>
                <a:spcPts val="600"/>
              </a:spcBef>
              <a:buNone/>
            </a:pPr>
            <a:r>
              <a:rPr lang="en" dirty="0"/>
              <a:t>                   … + smem[i+1][i+1] ) / 9;</a:t>
            </a:r>
          </a:p>
          <a:p>
            <a:pPr lvl="0" rtl="0">
              <a:spcBef>
                <a:spcPts val="600"/>
              </a:spcBef>
              <a:buNone/>
            </a:pPr>
            <a:r>
              <a:rPr lang="en" dirty="0"/>
              <a:t>}</a:t>
            </a:r>
          </a:p>
          <a:p>
            <a:pPr lvl="0" rtl="0">
              <a:spcBef>
                <a:spcPts val="0"/>
              </a:spcBef>
              <a:buNone/>
            </a:pPr>
            <a:endParaRPr dirty="0"/>
          </a:p>
        </p:txBody>
      </p:sp>
      <p:cxnSp>
        <p:nvCxnSpPr>
          <p:cNvPr id="444" name="Shape 444"/>
          <p:cNvCxnSpPr/>
          <p:nvPr/>
        </p:nvCxnSpPr>
        <p:spPr>
          <a:xfrm>
            <a:off x="3048000" y="1513417"/>
            <a:ext cx="0" cy="973666"/>
          </a:xfrm>
          <a:prstGeom prst="straightConnector1">
            <a:avLst/>
          </a:prstGeom>
          <a:noFill/>
          <a:ln w="19050" cap="flat">
            <a:solidFill>
              <a:srgbClr val="FF9900"/>
            </a:solidFill>
            <a:prstDash val="solid"/>
            <a:round/>
            <a:headEnd type="stealth" w="lg" len="lg"/>
            <a:tailEnd type="stealth" w="lg" len="lg"/>
          </a:ln>
        </p:spPr>
      </p:cxnSp>
      <p:sp>
        <p:nvSpPr>
          <p:cNvPr id="445" name="Shape 445"/>
          <p:cNvSpPr txBox="1"/>
          <p:nvPr/>
        </p:nvSpPr>
        <p:spPr>
          <a:xfrm>
            <a:off x="3200400" y="1790706"/>
            <a:ext cx="609599" cy="457200"/>
          </a:xfrm>
          <a:prstGeom prst="rect">
            <a:avLst/>
          </a:prstGeom>
          <a:noFill/>
          <a:ln>
            <a:noFill/>
          </a:ln>
        </p:spPr>
        <p:txBody>
          <a:bodyPr lIns="91425" tIns="91425" rIns="91425" bIns="91425" anchor="t" anchorCtr="0">
            <a:noAutofit/>
          </a:bodyPr>
          <a:lstStyle/>
          <a:p>
            <a:pPr>
              <a:spcBef>
                <a:spcPts val="0"/>
              </a:spcBef>
              <a:buNone/>
            </a:pPr>
            <a:r>
              <a:rPr lang="en" sz="1800">
                <a:solidFill>
                  <a:srgbClr val="FF9900"/>
                </a:solidFill>
              </a:rPr>
              <a:t>(1)</a:t>
            </a:r>
          </a:p>
        </p:txBody>
      </p:sp>
      <p:sp>
        <p:nvSpPr>
          <p:cNvPr id="446" name="Shape 446"/>
          <p:cNvSpPr txBox="1"/>
          <p:nvPr/>
        </p:nvSpPr>
        <p:spPr>
          <a:xfrm>
            <a:off x="7620000" y="2286000"/>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(1)</a:t>
            </a:r>
          </a:p>
        </p:txBody>
      </p:sp>
      <p:cxnSp>
        <p:nvCxnSpPr>
          <p:cNvPr id="447" name="Shape 447"/>
          <p:cNvCxnSpPr/>
          <p:nvPr/>
        </p:nvCxnSpPr>
        <p:spPr>
          <a:xfrm>
            <a:off x="3048000" y="2588693"/>
            <a:ext cx="0" cy="1147224"/>
          </a:xfrm>
          <a:prstGeom prst="straightConnector1">
            <a:avLst/>
          </a:prstGeom>
          <a:noFill/>
          <a:ln w="19050" cap="flat">
            <a:solidFill>
              <a:srgbClr val="FF9900"/>
            </a:solidFill>
            <a:prstDash val="solid"/>
            <a:round/>
            <a:headEnd type="stealth" w="lg" len="lg"/>
            <a:tailEnd type="stealth" w="lg" len="lg"/>
          </a:ln>
        </p:spPr>
      </p:cxnSp>
      <p:sp>
        <p:nvSpPr>
          <p:cNvPr id="448" name="Shape 448"/>
          <p:cNvSpPr txBox="1"/>
          <p:nvPr/>
        </p:nvSpPr>
        <p:spPr>
          <a:xfrm>
            <a:off x="3200400" y="2904076"/>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(2)</a:t>
            </a:r>
          </a:p>
        </p:txBody>
      </p:sp>
      <p:sp>
        <p:nvSpPr>
          <p:cNvPr id="449" name="Shape 449"/>
          <p:cNvSpPr txBox="1"/>
          <p:nvPr/>
        </p:nvSpPr>
        <p:spPr>
          <a:xfrm>
            <a:off x="8382000" y="3018370"/>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(2)</a:t>
            </a:r>
          </a:p>
        </p:txBody>
      </p:sp>
      <p:cxnSp>
        <p:nvCxnSpPr>
          <p:cNvPr id="450" name="Shape 450"/>
          <p:cNvCxnSpPr/>
          <p:nvPr/>
        </p:nvCxnSpPr>
        <p:spPr>
          <a:xfrm>
            <a:off x="8229599" y="2988740"/>
            <a:ext cx="1" cy="552446"/>
          </a:xfrm>
          <a:prstGeom prst="straightConnector1">
            <a:avLst/>
          </a:prstGeom>
          <a:noFill/>
          <a:ln w="19050" cap="flat">
            <a:solidFill>
              <a:srgbClr val="FF9900"/>
            </a:solidFill>
            <a:prstDash val="solid"/>
            <a:round/>
            <a:headEnd type="stealth" w="lg" len="lg"/>
            <a:tailEnd type="stealth" w="lg" len="lg"/>
          </a:ln>
        </p:spPr>
      </p:cxnSp>
      <p:cxnSp>
        <p:nvCxnSpPr>
          <p:cNvPr id="451" name="Shape 451"/>
          <p:cNvCxnSpPr/>
          <p:nvPr/>
        </p:nvCxnSpPr>
        <p:spPr>
          <a:xfrm>
            <a:off x="3048000" y="3780382"/>
            <a:ext cx="0" cy="622285"/>
          </a:xfrm>
          <a:prstGeom prst="straightConnector1">
            <a:avLst/>
          </a:prstGeom>
          <a:noFill/>
          <a:ln w="19050" cap="flat">
            <a:solidFill>
              <a:srgbClr val="FF9900"/>
            </a:solidFill>
            <a:prstDash val="solid"/>
            <a:round/>
            <a:headEnd type="stealth" w="lg" len="lg"/>
            <a:tailEnd type="stealth" w="lg" len="lg"/>
          </a:ln>
        </p:spPr>
      </p:cxnSp>
      <p:sp>
        <p:nvSpPr>
          <p:cNvPr id="452" name="Shape 452"/>
          <p:cNvSpPr txBox="1"/>
          <p:nvPr/>
        </p:nvSpPr>
        <p:spPr>
          <a:xfrm>
            <a:off x="3200400" y="3826952"/>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(3)</a:t>
            </a:r>
          </a:p>
        </p:txBody>
      </p:sp>
      <p:sp>
        <p:nvSpPr>
          <p:cNvPr id="453" name="Shape 453"/>
          <p:cNvSpPr txBox="1"/>
          <p:nvPr/>
        </p:nvSpPr>
        <p:spPr>
          <a:xfrm>
            <a:off x="4900085" y="3105153"/>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(3)</a:t>
            </a:r>
          </a:p>
        </p:txBody>
      </p:sp>
      <p:sp>
        <p:nvSpPr>
          <p:cNvPr id="454" name="Shape 454"/>
          <p:cNvSpPr txBox="1"/>
          <p:nvPr/>
        </p:nvSpPr>
        <p:spPr>
          <a:xfrm>
            <a:off x="4495800" y="4038600"/>
            <a:ext cx="4267199" cy="990599"/>
          </a:xfrm>
          <a:prstGeom prst="rect">
            <a:avLst/>
          </a:prstGeom>
          <a:noFill/>
          <a:ln>
            <a:noFill/>
          </a:ln>
        </p:spPr>
        <p:txBody>
          <a:bodyPr lIns="91425" tIns="91425" rIns="91425" bIns="91425" anchor="t" anchorCtr="0">
            <a:noAutofit/>
          </a:bodyPr>
          <a:lstStyle/>
          <a:p>
            <a:pPr marL="457200" lvl="0" indent="-342900" rtl="0">
              <a:spcBef>
                <a:spcPts val="0"/>
              </a:spcBef>
              <a:buClr>
                <a:srgbClr val="FF9900"/>
              </a:buClr>
              <a:buSzPct val="100000"/>
              <a:buFont typeface="Arial"/>
              <a:buAutoNum type="arabicParenBoth"/>
            </a:pPr>
            <a:r>
              <a:rPr lang="en" sz="1800">
                <a:solidFill>
                  <a:srgbClr val="0000FF"/>
                </a:solidFill>
              </a:rPr>
              <a:t>load to shared mem</a:t>
            </a:r>
          </a:p>
          <a:p>
            <a:pPr marL="457200" lvl="0" indent="-342900" rtl="0">
              <a:spcBef>
                <a:spcPts val="0"/>
              </a:spcBef>
              <a:buClr>
                <a:srgbClr val="FF9900"/>
              </a:buClr>
              <a:buSzPct val="100000"/>
              <a:buFont typeface="Arial"/>
              <a:buAutoNum type="arabicParenBoth"/>
            </a:pPr>
            <a:r>
              <a:rPr lang="en" sz="1800">
                <a:solidFill>
                  <a:srgbClr val="0000FF"/>
                </a:solidFill>
              </a:rPr>
              <a:t>compute</a:t>
            </a:r>
          </a:p>
          <a:p>
            <a:pPr marL="457200" lvl="0" indent="-342900" rtl="0">
              <a:spcBef>
                <a:spcPts val="0"/>
              </a:spcBef>
              <a:buClr>
                <a:srgbClr val="FF9900"/>
              </a:buClr>
              <a:buSzPct val="100000"/>
              <a:buFont typeface="Arial"/>
              <a:buAutoNum type="arabicParenBoth"/>
            </a:pPr>
            <a:r>
              <a:rPr lang="en" sz="1800">
                <a:solidFill>
                  <a:srgbClr val="0000FF"/>
                </a:solidFill>
              </a:rPr>
              <a:t>store to global mem</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1" name="Shape 461"/>
          <p:cNvSpPr txBox="1">
            <a:spLocks noGrp="1"/>
          </p:cNvSpPr>
          <p:nvPr>
            <p:ph type="title"/>
          </p:nvPr>
        </p:nvSpPr>
        <p:spPr>
          <a:prstGeom prst="rect">
            <a:avLst/>
          </a:prstGeom>
        </p:spPr>
        <p:txBody>
          <a:bodyPr lIns="91425" tIns="91425" rIns="91425" bIns="91425" anchor="b" anchorCtr="0">
            <a:noAutofit/>
          </a:bodyPr>
          <a:lstStyle/>
          <a:p>
            <a:pPr lvl="0" rtl="0">
              <a:spcBef>
                <a:spcPts val="0"/>
              </a:spcBef>
              <a:buNone/>
            </a:pPr>
            <a:r>
              <a:rPr lang="en"/>
              <a:t>Vector SIMD v.s. SIMT</a:t>
            </a:r>
            <a:endParaRPr lang="en" dirty="0"/>
          </a:p>
        </p:txBody>
      </p:sp>
      <p:sp>
        <p:nvSpPr>
          <p:cNvPr id="459" name="Shape 459"/>
          <p:cNvSpPr txBox="1">
            <a:spLocks noGrp="1"/>
          </p:cNvSpPr>
          <p:nvPr>
            <p:ph type="body" idx="1"/>
          </p:nvPr>
        </p:nvSpPr>
        <p:spPr>
          <a:prstGeom prst="rect">
            <a:avLst/>
          </a:prstGeom>
        </p:spPr>
        <p:txBody>
          <a:bodyPr lIns="91425" tIns="91425" rIns="91425" bIns="91425" anchor="t" anchorCtr="0">
            <a:noAutofit/>
          </a:bodyPr>
          <a:lstStyle/>
          <a:p>
            <a:pPr lvl="0" rtl="0">
              <a:spcBef>
                <a:spcPts val="0"/>
              </a:spcBef>
              <a:buNone/>
            </a:pPr>
            <a:r>
              <a:rPr lang="en" sz="1400"/>
              <a:t>int A[16][16]; </a:t>
            </a:r>
            <a:r>
              <a:rPr lang="en" sz="1400">
                <a:solidFill>
                  <a:srgbClr val="980000"/>
                </a:solidFill>
              </a:rPr>
              <a:t>// A in global memory</a:t>
            </a:r>
          </a:p>
          <a:p>
            <a:pPr lvl="0" rtl="0">
              <a:spcBef>
                <a:spcPts val="0"/>
              </a:spcBef>
              <a:buNone/>
            </a:pPr>
            <a:r>
              <a:rPr lang="en" sz="1400">
                <a:solidFill>
                  <a:srgbClr val="285BAC"/>
                </a:solidFill>
              </a:rPr>
              <a:t>__shared__ int B[16][16];</a:t>
            </a:r>
            <a:r>
              <a:rPr lang="en" sz="1400"/>
              <a:t> </a:t>
            </a:r>
            <a:r>
              <a:rPr lang="en" sz="1400">
                <a:solidFill>
                  <a:srgbClr val="980000"/>
                </a:solidFill>
              </a:rPr>
              <a:t>// B in shared mem</a:t>
            </a:r>
          </a:p>
          <a:p>
            <a:pPr marL="0" marR="0" lvl="0" indent="0" algn="l" rtl="0">
              <a:lnSpc>
                <a:spcPct val="100000"/>
              </a:lnSpc>
              <a:spcBef>
                <a:spcPts val="600"/>
              </a:spcBef>
              <a:spcAft>
                <a:spcPts val="0"/>
              </a:spcAft>
              <a:buNone/>
            </a:pPr>
            <a:r>
              <a:rPr lang="en" sz="1400"/>
              <a:t>for(i=0;i&lt;16;i++){</a:t>
            </a:r>
          </a:p>
          <a:p>
            <a:pPr lvl="0" rtl="0">
              <a:spcBef>
                <a:spcPts val="0"/>
              </a:spcBef>
              <a:buNone/>
            </a:pPr>
            <a:r>
              <a:rPr lang="en" sz="1400"/>
              <a:t>    for(j=0;j&lt;16;j+=4){</a:t>
            </a:r>
          </a:p>
          <a:p>
            <a:pPr marL="0" marR="0" lvl="0" indent="0" algn="l" rtl="0">
              <a:lnSpc>
                <a:spcPct val="100000"/>
              </a:lnSpc>
              <a:spcBef>
                <a:spcPts val="600"/>
              </a:spcBef>
              <a:spcAft>
                <a:spcPts val="0"/>
              </a:spcAft>
              <a:buNone/>
            </a:pPr>
            <a:r>
              <a:rPr lang="en" sz="1400"/>
              <a:t>        movups xmm0, [ &amp;A[i][j] ]</a:t>
            </a:r>
          </a:p>
          <a:p>
            <a:pPr marL="0" marR="0" lvl="0" indent="0" algn="l" rtl="0">
              <a:lnSpc>
                <a:spcPct val="100000"/>
              </a:lnSpc>
              <a:spcBef>
                <a:spcPts val="600"/>
              </a:spcBef>
              <a:spcAft>
                <a:spcPts val="0"/>
              </a:spcAft>
              <a:buNone/>
            </a:pPr>
            <a:r>
              <a:rPr lang="en" sz="1400"/>
              <a:t>        movups [ &amp;B[i][j] ], xmm0 }}</a:t>
            </a:r>
          </a:p>
          <a:p>
            <a:pPr lvl="0" rtl="0">
              <a:spcBef>
                <a:spcPts val="0"/>
              </a:spcBef>
              <a:buNone/>
            </a:pPr>
            <a:r>
              <a:rPr lang="en" sz="1400"/>
              <a:t>for(i=0;i&lt;16;i++){</a:t>
            </a:r>
          </a:p>
          <a:p>
            <a:pPr lvl="0" rtl="0">
              <a:spcBef>
                <a:spcPts val="0"/>
              </a:spcBef>
              <a:buNone/>
            </a:pPr>
            <a:r>
              <a:rPr lang="en" sz="1400"/>
              <a:t>    for(j=0;j&lt;16;j+=4){</a:t>
            </a:r>
          </a:p>
          <a:p>
            <a:pPr lvl="0" rtl="0">
              <a:spcBef>
                <a:spcPts val="0"/>
              </a:spcBef>
              <a:buNone/>
            </a:pPr>
            <a:r>
              <a:rPr lang="en" sz="1400"/>
              <a:t>        addps xmm1, [ &amp;B[i-1][j-1] ]</a:t>
            </a:r>
          </a:p>
          <a:p>
            <a:pPr marL="0" marR="0" lvl="0" indent="0" algn="l" rtl="0">
              <a:lnSpc>
                <a:spcPct val="100000"/>
              </a:lnSpc>
              <a:spcBef>
                <a:spcPts val="600"/>
              </a:spcBef>
              <a:spcAft>
                <a:spcPts val="0"/>
              </a:spcAft>
              <a:buNone/>
            </a:pPr>
            <a:r>
              <a:rPr lang="en" sz="1400"/>
              <a:t>        addps xmm1, [ &amp;B[i-1][j] ]</a:t>
            </a:r>
          </a:p>
          <a:p>
            <a:pPr marL="0" marR="0" lvl="0" indent="0" algn="l" rtl="0">
              <a:lnSpc>
                <a:spcPct val="100000"/>
              </a:lnSpc>
              <a:spcBef>
                <a:spcPts val="600"/>
              </a:spcBef>
              <a:spcAft>
                <a:spcPts val="0"/>
              </a:spcAft>
              <a:buNone/>
            </a:pPr>
            <a:r>
              <a:rPr lang="en" sz="1400"/>
              <a:t>        … divps xmm1, 9 }}</a:t>
            </a:r>
          </a:p>
          <a:p>
            <a:pPr lvl="0" rtl="0">
              <a:spcBef>
                <a:spcPts val="0"/>
              </a:spcBef>
              <a:buNone/>
            </a:pPr>
            <a:r>
              <a:rPr lang="en" sz="1400"/>
              <a:t>for(i=0;i&lt;16;i++){</a:t>
            </a:r>
          </a:p>
          <a:p>
            <a:pPr lvl="0" rtl="0">
              <a:spcBef>
                <a:spcPts val="0"/>
              </a:spcBef>
              <a:buNone/>
            </a:pPr>
            <a:r>
              <a:rPr lang="en" sz="1400"/>
              <a:t>    for(j=0;j&lt;16;j+=4){</a:t>
            </a:r>
          </a:p>
          <a:p>
            <a:pPr lvl="0" rtl="0">
              <a:spcBef>
                <a:spcPts val="0"/>
              </a:spcBef>
              <a:buNone/>
            </a:pPr>
            <a:r>
              <a:rPr lang="en" sz="1400"/>
              <a:t>        addps [ &amp;A[i][j] ], xmm1 }}</a:t>
            </a:r>
            <a:endParaRPr lang="en" sz="1400" dirty="0"/>
          </a:p>
        </p:txBody>
      </p:sp>
      <p:sp>
        <p:nvSpPr>
          <p:cNvPr id="460" name="Shape 460"/>
          <p:cNvSpPr txBox="1"/>
          <p:nvPr/>
        </p:nvSpPr>
        <p:spPr>
          <a:xfrm>
            <a:off x="4622225" y="859200"/>
            <a:ext cx="4334700" cy="3408000"/>
          </a:xfrm>
          <a:prstGeom prst="rect">
            <a:avLst/>
          </a:prstGeom>
          <a:noFill/>
          <a:ln>
            <a:noFill/>
          </a:ln>
        </p:spPr>
        <p:txBody>
          <a:bodyPr lIns="91425" tIns="91425" rIns="91425" bIns="91425" anchor="t" anchorCtr="0">
            <a:noAutofit/>
          </a:bodyPr>
          <a:lstStyle/>
          <a:p>
            <a:pPr lvl="0" rtl="0">
              <a:spcBef>
                <a:spcPts val="600"/>
              </a:spcBef>
              <a:buNone/>
            </a:pPr>
            <a:r>
              <a:rPr lang="en"/>
              <a:t>kernelF</a:t>
            </a:r>
            <a:r>
              <a:rPr lang="en">
                <a:solidFill>
                  <a:srgbClr val="38761D"/>
                </a:solidFill>
              </a:rPr>
              <a:t>&lt;&lt;&lt;(1,1),(16,16)&gt;&gt;&gt;</a:t>
            </a:r>
            <a:r>
              <a:rPr lang="en"/>
              <a:t>(A);</a:t>
            </a:r>
          </a:p>
          <a:p>
            <a:pPr lvl="0" rtl="0">
              <a:spcBef>
                <a:spcPts val="600"/>
              </a:spcBef>
              <a:buNone/>
            </a:pPr>
            <a:r>
              <a:rPr lang="en"/>
              <a:t>__device__    kernelF(A){</a:t>
            </a:r>
          </a:p>
          <a:p>
            <a:pPr lvl="0" rtl="0">
              <a:spcBef>
                <a:spcPts val="600"/>
              </a:spcBef>
              <a:buNone/>
            </a:pPr>
            <a:r>
              <a:rPr lang="en"/>
              <a:t>    </a:t>
            </a:r>
            <a:r>
              <a:rPr lang="en">
                <a:solidFill>
                  <a:srgbClr val="38761D"/>
                </a:solidFill>
              </a:rPr>
              <a:t>__shared__ smem[16][16];</a:t>
            </a:r>
          </a:p>
          <a:p>
            <a:pPr lvl="0" rtl="0">
              <a:spcBef>
                <a:spcPts val="600"/>
              </a:spcBef>
              <a:buNone/>
            </a:pPr>
            <a:r>
              <a:rPr lang="en"/>
              <a:t>    i = threadIdx.y;</a:t>
            </a:r>
          </a:p>
          <a:p>
            <a:pPr lvl="0" rtl="0">
              <a:spcBef>
                <a:spcPts val="600"/>
              </a:spcBef>
              <a:buNone/>
            </a:pPr>
            <a:r>
              <a:rPr lang="en"/>
              <a:t>    j = threadIdx.x;</a:t>
            </a:r>
          </a:p>
          <a:p>
            <a:pPr lvl="0" rtl="0">
              <a:spcBef>
                <a:spcPts val="600"/>
              </a:spcBef>
              <a:buNone/>
            </a:pPr>
            <a:r>
              <a:rPr lang="en"/>
              <a:t>    smem[i][j] = A[i][j]; // load to smem</a:t>
            </a:r>
          </a:p>
          <a:p>
            <a:pPr lvl="0" rtl="0">
              <a:spcBef>
                <a:spcPts val="600"/>
              </a:spcBef>
              <a:buNone/>
            </a:pPr>
            <a:r>
              <a:rPr lang="en"/>
              <a:t>    </a:t>
            </a:r>
            <a:r>
              <a:rPr lang="en">
                <a:solidFill>
                  <a:srgbClr val="0000FF"/>
                </a:solidFill>
              </a:rPr>
              <a:t>__sync(); </a:t>
            </a:r>
            <a:r>
              <a:rPr lang="en"/>
              <a:t>// threads wait at barrier</a:t>
            </a:r>
          </a:p>
          <a:p>
            <a:pPr lvl="0" rtl="0">
              <a:spcBef>
                <a:spcPts val="600"/>
              </a:spcBef>
              <a:buNone/>
            </a:pPr>
            <a:r>
              <a:rPr lang="en"/>
              <a:t>    A[i][j] = ( smem[i-1][j-1] + smem[i-1][j] +</a:t>
            </a:r>
          </a:p>
          <a:p>
            <a:pPr lvl="0" rtl="0">
              <a:spcBef>
                <a:spcPts val="600"/>
              </a:spcBef>
              <a:buNone/>
            </a:pPr>
            <a:r>
              <a:rPr lang="en"/>
              <a:t>                   … + smem[i+1][i+1] ) / 9;</a:t>
            </a:r>
          </a:p>
          <a:p>
            <a:pPr lvl="0" rtl="0">
              <a:spcBef>
                <a:spcPts val="600"/>
              </a:spcBef>
              <a:buNone/>
            </a:pPr>
            <a:r>
              <a:rPr lang="en"/>
              <a:t>}</a:t>
            </a:r>
          </a:p>
          <a:p>
            <a:pPr lvl="0" rtl="0">
              <a:spcBef>
                <a:spcPts val="0"/>
              </a:spcBef>
              <a:buNone/>
            </a:pPr>
            <a:endParaRPr/>
          </a:p>
        </p:txBody>
      </p:sp>
      <p:cxnSp>
        <p:nvCxnSpPr>
          <p:cNvPr id="462" name="Shape 462"/>
          <p:cNvCxnSpPr/>
          <p:nvPr/>
        </p:nvCxnSpPr>
        <p:spPr>
          <a:xfrm>
            <a:off x="1905000" y="1835157"/>
            <a:ext cx="762000" cy="0"/>
          </a:xfrm>
          <a:prstGeom prst="straightConnector1">
            <a:avLst/>
          </a:prstGeom>
          <a:noFill/>
          <a:ln w="19050" cap="flat">
            <a:solidFill>
              <a:srgbClr val="FF9900"/>
            </a:solidFill>
            <a:prstDash val="solid"/>
            <a:round/>
            <a:headEnd type="stealth" w="lg" len="lg"/>
            <a:tailEnd type="none" w="lg" len="lg"/>
          </a:ln>
        </p:spPr>
      </p:cxnSp>
      <p:sp>
        <p:nvSpPr>
          <p:cNvPr id="463" name="Shape 463"/>
          <p:cNvSpPr txBox="1"/>
          <p:nvPr/>
        </p:nvSpPr>
        <p:spPr>
          <a:xfrm>
            <a:off x="2667000" y="1606557"/>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(a)</a:t>
            </a:r>
          </a:p>
        </p:txBody>
      </p:sp>
      <p:sp>
        <p:nvSpPr>
          <p:cNvPr id="464" name="Shape 464"/>
          <p:cNvSpPr txBox="1"/>
          <p:nvPr/>
        </p:nvSpPr>
        <p:spPr>
          <a:xfrm>
            <a:off x="6324600" y="1841502"/>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(b)</a:t>
            </a:r>
          </a:p>
        </p:txBody>
      </p:sp>
      <p:cxnSp>
        <p:nvCxnSpPr>
          <p:cNvPr id="465" name="Shape 465"/>
          <p:cNvCxnSpPr/>
          <p:nvPr/>
        </p:nvCxnSpPr>
        <p:spPr>
          <a:xfrm>
            <a:off x="3200400" y="1976974"/>
            <a:ext cx="0" cy="533399"/>
          </a:xfrm>
          <a:prstGeom prst="straightConnector1">
            <a:avLst/>
          </a:prstGeom>
          <a:noFill/>
          <a:ln w="19050" cap="flat">
            <a:solidFill>
              <a:srgbClr val="FF9900"/>
            </a:solidFill>
            <a:prstDash val="solid"/>
            <a:round/>
            <a:headEnd type="stealth" w="lg" len="lg"/>
            <a:tailEnd type="stealth" w="lg" len="lg"/>
          </a:ln>
        </p:spPr>
      </p:cxnSp>
      <p:sp>
        <p:nvSpPr>
          <p:cNvPr id="466" name="Shape 466"/>
          <p:cNvSpPr txBox="1"/>
          <p:nvPr/>
        </p:nvSpPr>
        <p:spPr>
          <a:xfrm>
            <a:off x="3276600" y="2053174"/>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(c)</a:t>
            </a:r>
          </a:p>
        </p:txBody>
      </p:sp>
      <p:sp>
        <p:nvSpPr>
          <p:cNvPr id="467" name="Shape 467"/>
          <p:cNvSpPr txBox="1"/>
          <p:nvPr/>
        </p:nvSpPr>
        <p:spPr>
          <a:xfrm>
            <a:off x="8229600" y="2590800"/>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(d)</a:t>
            </a:r>
          </a:p>
        </p:txBody>
      </p:sp>
      <p:cxnSp>
        <p:nvCxnSpPr>
          <p:cNvPr id="468" name="Shape 468"/>
          <p:cNvCxnSpPr/>
          <p:nvPr/>
        </p:nvCxnSpPr>
        <p:spPr>
          <a:xfrm>
            <a:off x="6248400" y="1765302"/>
            <a:ext cx="0" cy="609599"/>
          </a:xfrm>
          <a:prstGeom prst="straightConnector1">
            <a:avLst/>
          </a:prstGeom>
          <a:noFill/>
          <a:ln w="19050" cap="flat">
            <a:solidFill>
              <a:srgbClr val="FF9900"/>
            </a:solidFill>
            <a:prstDash val="solid"/>
            <a:round/>
            <a:headEnd type="stealth" w="lg" len="lg"/>
            <a:tailEnd type="stealth" w="lg" len="lg"/>
          </a:ln>
        </p:spPr>
      </p:cxnSp>
      <p:cxnSp>
        <p:nvCxnSpPr>
          <p:cNvPr id="469" name="Shape 469"/>
          <p:cNvCxnSpPr/>
          <p:nvPr/>
        </p:nvCxnSpPr>
        <p:spPr>
          <a:xfrm>
            <a:off x="7696200" y="2819400"/>
            <a:ext cx="457200" cy="0"/>
          </a:xfrm>
          <a:prstGeom prst="straightConnector1">
            <a:avLst/>
          </a:prstGeom>
          <a:noFill/>
          <a:ln w="19050" cap="flat">
            <a:solidFill>
              <a:srgbClr val="FF9900"/>
            </a:solidFill>
            <a:prstDash val="solid"/>
            <a:round/>
            <a:headEnd type="stealth" w="lg" len="lg"/>
            <a:tailEnd type="none" w="lg" len="lg"/>
          </a:ln>
        </p:spPr>
      </p:cxnSp>
      <p:sp>
        <p:nvSpPr>
          <p:cNvPr id="470" name="Shape 470"/>
          <p:cNvSpPr txBox="1"/>
          <p:nvPr/>
        </p:nvSpPr>
        <p:spPr>
          <a:xfrm>
            <a:off x="3048000" y="3733800"/>
            <a:ext cx="5714999" cy="1295400"/>
          </a:xfrm>
          <a:prstGeom prst="rect">
            <a:avLst/>
          </a:prstGeom>
          <a:noFill/>
          <a:ln>
            <a:noFill/>
          </a:ln>
        </p:spPr>
        <p:txBody>
          <a:bodyPr lIns="91425" tIns="91425" rIns="91425" bIns="91425" anchor="t" anchorCtr="0">
            <a:noAutofit/>
          </a:bodyPr>
          <a:lstStyle/>
          <a:p>
            <a:pPr marL="457200" lvl="0" indent="-342900" rtl="0">
              <a:spcBef>
                <a:spcPts val="0"/>
              </a:spcBef>
              <a:buClr>
                <a:srgbClr val="FF9900"/>
              </a:buClr>
              <a:buSzPct val="100000"/>
              <a:buFont typeface="Arial"/>
              <a:buAutoNum type="alphaLcParenBoth"/>
            </a:pPr>
            <a:r>
              <a:rPr lang="en" sz="1800">
                <a:solidFill>
                  <a:srgbClr val="0000FF"/>
                </a:solidFill>
              </a:rPr>
              <a:t>HW vector width </a:t>
            </a:r>
            <a:r>
              <a:rPr lang="en" sz="1800" b="1" u="sng">
                <a:solidFill>
                  <a:srgbClr val="0000FF"/>
                </a:solidFill>
              </a:rPr>
              <a:t>explicit</a:t>
            </a:r>
            <a:r>
              <a:rPr lang="en" sz="1800">
                <a:solidFill>
                  <a:srgbClr val="0000FF"/>
                </a:solidFill>
              </a:rPr>
              <a:t> to programmer</a:t>
            </a:r>
          </a:p>
          <a:p>
            <a:pPr marL="457200" lvl="0" indent="-342900" rtl="0">
              <a:spcBef>
                <a:spcPts val="0"/>
              </a:spcBef>
              <a:buClr>
                <a:srgbClr val="FF9900"/>
              </a:buClr>
              <a:buSzPct val="100000"/>
              <a:buFont typeface="Arial"/>
              <a:buAutoNum type="alphaLcParenBoth" startAt="2"/>
            </a:pPr>
            <a:r>
              <a:rPr lang="en" sz="1800">
                <a:solidFill>
                  <a:srgbClr val="0000FF"/>
                </a:solidFill>
              </a:rPr>
              <a:t>HW vector width </a:t>
            </a:r>
            <a:r>
              <a:rPr lang="en" sz="1800" b="1" u="sng">
                <a:solidFill>
                  <a:srgbClr val="0000FF"/>
                </a:solidFill>
              </a:rPr>
              <a:t>transparent</a:t>
            </a:r>
            <a:r>
              <a:rPr lang="en" sz="1800">
                <a:solidFill>
                  <a:srgbClr val="0000FF"/>
                </a:solidFill>
              </a:rPr>
              <a:t> to programmers</a:t>
            </a:r>
          </a:p>
          <a:p>
            <a:pPr marL="457200" lvl="0" indent="-342900" rtl="0">
              <a:spcBef>
                <a:spcPts val="0"/>
              </a:spcBef>
              <a:buClr>
                <a:srgbClr val="FF9900"/>
              </a:buClr>
              <a:buSzPct val="100000"/>
              <a:buFont typeface="Arial"/>
              <a:buAutoNum type="alphaLcParenBoth" startAt="2"/>
            </a:pPr>
            <a:r>
              <a:rPr lang="en" sz="1800">
                <a:solidFill>
                  <a:srgbClr val="0000FF"/>
                </a:solidFill>
              </a:rPr>
              <a:t>each vector executed by all PEs in </a:t>
            </a:r>
            <a:r>
              <a:rPr lang="en" sz="1800" b="1" u="sng">
                <a:solidFill>
                  <a:srgbClr val="0000FF"/>
                </a:solidFill>
              </a:rPr>
              <a:t>lock step</a:t>
            </a:r>
          </a:p>
          <a:p>
            <a:pPr marL="457200" lvl="0" indent="-342900" rtl="0">
              <a:spcBef>
                <a:spcPts val="0"/>
              </a:spcBef>
              <a:buClr>
                <a:srgbClr val="FF9900"/>
              </a:buClr>
              <a:buSzPct val="100000"/>
              <a:buFont typeface="Arial"/>
              <a:buAutoNum type="alphaLcParenBoth" startAt="2"/>
            </a:pPr>
            <a:r>
              <a:rPr lang="en" sz="1800">
                <a:solidFill>
                  <a:srgbClr val="0000FF"/>
                </a:solidFill>
              </a:rPr>
              <a:t>threads executed </a:t>
            </a:r>
            <a:r>
              <a:rPr lang="en" sz="1800" b="1" u="sng">
                <a:solidFill>
                  <a:srgbClr val="0000FF"/>
                </a:solidFill>
              </a:rPr>
              <a:t>out of order</a:t>
            </a:r>
            <a:r>
              <a:rPr lang="en" sz="1800">
                <a:solidFill>
                  <a:srgbClr val="0000FF"/>
                </a:solidFill>
              </a:rPr>
              <a:t>, need explicit sync</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0">
                                            <p:txEl>
                                              <p:pRg st="2" end="2"/>
                                            </p:txEl>
                                          </p:spTgt>
                                        </p:tgtEl>
                                        <p:attrNameLst>
                                          <p:attrName>style.visibility</p:attrName>
                                        </p:attrNameLst>
                                      </p:cBhvr>
                                      <p:to>
                                        <p:strVal val="visible"/>
                                      </p:to>
                                    </p:set>
                                    <p:animEffect transition="in" filter="wipe(down)">
                                      <p:cBhvr>
                                        <p:cTn id="7" dur="500"/>
                                        <p:tgtEl>
                                          <p:spTgt spid="470">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70">
                                            <p:txEl>
                                              <p:pRg st="3" end="3"/>
                                            </p:txEl>
                                          </p:spTgt>
                                        </p:tgtEl>
                                        <p:attrNameLst>
                                          <p:attrName>style.visibility</p:attrName>
                                        </p:attrNameLst>
                                      </p:cBhvr>
                                      <p:to>
                                        <p:strVal val="visible"/>
                                      </p:to>
                                    </p:set>
                                    <p:animEffect transition="in" filter="wipe(down)">
                                      <p:cBhvr>
                                        <p:cTn id="10" dur="500"/>
                                        <p:tgtEl>
                                          <p:spTgt spid="4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457200" y="205978"/>
            <a:ext cx="8229600" cy="616271"/>
          </a:xfrm>
          <a:prstGeom prst="rect">
            <a:avLst/>
          </a:prstGeom>
        </p:spPr>
        <p:txBody>
          <a:bodyPr lIns="91425" tIns="91425" rIns="91425" bIns="91425" anchor="b" anchorCtr="0">
            <a:noAutofit/>
          </a:bodyPr>
          <a:lstStyle/>
          <a:p>
            <a:pPr lvl="0" rtl="0">
              <a:spcBef>
                <a:spcPts val="0"/>
              </a:spcBef>
              <a:buNone/>
            </a:pPr>
            <a:r>
              <a:rPr lang="en" b="0">
                <a:solidFill>
                  <a:srgbClr val="0000FF"/>
                </a:solidFill>
              </a:rPr>
              <a:t>Review What We Have Learned</a:t>
            </a:r>
          </a:p>
        </p:txBody>
      </p:sp>
      <p:sp>
        <p:nvSpPr>
          <p:cNvPr id="476" name="Shape 476"/>
          <p:cNvSpPr txBox="1">
            <a:spLocks noGrp="1"/>
          </p:cNvSpPr>
          <p:nvPr>
            <p:ph type="body" idx="1"/>
          </p:nvPr>
        </p:nvSpPr>
        <p:spPr>
          <a:xfrm>
            <a:off x="76200" y="4557000"/>
            <a:ext cx="8978399" cy="472199"/>
          </a:xfrm>
          <a:prstGeom prst="rect">
            <a:avLst/>
          </a:prstGeom>
        </p:spPr>
        <p:txBody>
          <a:bodyPr lIns="91425" tIns="91425" rIns="91425" bIns="91425" anchor="t" anchorCtr="0">
            <a:noAutofit/>
          </a:bodyPr>
          <a:lstStyle/>
          <a:p>
            <a:pPr lvl="0" rtl="0">
              <a:spcBef>
                <a:spcPts val="0"/>
              </a:spcBef>
              <a:buNone/>
            </a:pPr>
            <a:r>
              <a:rPr lang="en" sz="1800"/>
              <a:t>Programmers convert </a:t>
            </a:r>
            <a:r>
              <a:rPr lang="en" sz="1800">
                <a:solidFill>
                  <a:srgbClr val="4A86E8"/>
                </a:solidFill>
              </a:rPr>
              <a:t>data level parallelism (DLP)</a:t>
            </a:r>
            <a:r>
              <a:rPr lang="en" sz="1800"/>
              <a:t> into </a:t>
            </a:r>
            <a:r>
              <a:rPr lang="en" sz="1800">
                <a:solidFill>
                  <a:srgbClr val="38761D"/>
                </a:solidFill>
              </a:rPr>
              <a:t>thread level parallelism (TLP)</a:t>
            </a:r>
            <a:endParaRPr lang="en" sz="1800"/>
          </a:p>
        </p:txBody>
      </p:sp>
      <p:pic>
        <p:nvPicPr>
          <p:cNvPr id="477" name="Shape 477"/>
          <p:cNvPicPr preferRelativeResize="0"/>
          <p:nvPr/>
        </p:nvPicPr>
        <p:blipFill>
          <a:blip r:embed="rId3">
            <a:alphaModFix/>
          </a:blip>
          <a:stretch>
            <a:fillRect/>
          </a:stretch>
        </p:blipFill>
        <p:spPr>
          <a:xfrm>
            <a:off x="2362200" y="1063228"/>
            <a:ext cx="3327595" cy="3292550"/>
          </a:xfrm>
          <a:prstGeom prst="rect">
            <a:avLst/>
          </a:prstGeom>
          <a:noFill/>
          <a:ln>
            <a:noFill/>
          </a:ln>
        </p:spPr>
      </p:pic>
      <p:sp>
        <p:nvSpPr>
          <p:cNvPr id="478" name="Shape 478"/>
          <p:cNvSpPr/>
          <p:nvPr/>
        </p:nvSpPr>
        <p:spPr>
          <a:xfrm>
            <a:off x="4735842" y="3750900"/>
            <a:ext cx="1123199" cy="363899"/>
          </a:xfrm>
          <a:prstGeom prst="ellipse">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79" name="Shape 479"/>
          <p:cNvSpPr txBox="1"/>
          <p:nvPr/>
        </p:nvSpPr>
        <p:spPr>
          <a:xfrm>
            <a:off x="5964475" y="3639300"/>
            <a:ext cx="761699" cy="587100"/>
          </a:xfrm>
          <a:prstGeom prst="rect">
            <a:avLst/>
          </a:prstGeom>
          <a:noFill/>
          <a:ln>
            <a:noFill/>
          </a:ln>
        </p:spPr>
        <p:txBody>
          <a:bodyPr lIns="91425" tIns="91425" rIns="91425" bIns="91425" anchor="t" anchorCtr="0">
            <a:noAutofit/>
          </a:bodyPr>
          <a:lstStyle/>
          <a:p>
            <a:pPr>
              <a:spcBef>
                <a:spcPts val="0"/>
              </a:spcBef>
              <a:buNone/>
            </a:pPr>
            <a:r>
              <a:rPr lang="en" sz="3000">
                <a:solidFill>
                  <a:srgbClr val="FF0000"/>
                </a:solidFill>
              </a:rPr>
              <a:t>?</a:t>
            </a:r>
          </a:p>
        </p:txBody>
      </p:sp>
      <p:pic>
        <p:nvPicPr>
          <p:cNvPr id="7" name="Picture 2" descr="http://3.bp.blogspot.com/-Fyyo92Ouo14/USoRPb90tOI/AAAAAAAABXU/poSOCn2msZ0/s1600/summary.jpg">
            <a:extLst>
              <a:ext uri="{FF2B5EF4-FFF2-40B4-BE49-F238E27FC236}">
                <a16:creationId xmlns:a16="http://schemas.microsoft.com/office/drawing/2014/main" id="{2F7908CB-AA93-4EF1-BDC9-B63B7A908782}"/>
              </a:ext>
            </a:extLst>
          </p:cNvPr>
          <p:cNvPicPr>
            <a:picLocks noChangeAspect="1" noChangeArrowheads="1"/>
          </p:cNvPicPr>
          <p:nvPr/>
        </p:nvPicPr>
        <p:blipFill>
          <a:blip r:embed="rId4" cstate="print"/>
          <a:srcRect/>
          <a:stretch>
            <a:fillRect/>
          </a:stretch>
        </p:blipFill>
        <p:spPr bwMode="auto">
          <a:xfrm>
            <a:off x="7193280" y="30612"/>
            <a:ext cx="1837335" cy="1380432"/>
          </a:xfrm>
          <a:prstGeom prst="rect">
            <a:avLst/>
          </a:prstGeom>
          <a:noFill/>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1000"/>
                                        <p:tgtEl>
                                          <p:spTgt spid="478"/>
                                        </p:tgtEl>
                                      </p:cBhvr>
                                    </p:animEffect>
                                  </p:childTnLst>
                                </p:cTn>
                              </p:par>
                              <p:par>
                                <p:cTn id="8" presetID="10" presetClass="entr" presetSubtype="0" fill="hold" nodeType="withEffect">
                                  <p:stCondLst>
                                    <p:cond delay="0"/>
                                  </p:stCondLst>
                                  <p:childTnLst>
                                    <p:set>
                                      <p:cBhvr>
                                        <p:cTn id="9" dur="1" fill="hold">
                                          <p:stCondLst>
                                            <p:cond delay="0"/>
                                          </p:stCondLst>
                                        </p:cTn>
                                        <p:tgtEl>
                                          <p:spTgt spid="479"/>
                                        </p:tgtEl>
                                        <p:attrNameLst>
                                          <p:attrName>style.visibility</p:attrName>
                                        </p:attrNameLst>
                                      </p:cBhvr>
                                      <p:to>
                                        <p:strVal val="visible"/>
                                      </p:to>
                                    </p:set>
                                    <p:animEffect transition="in" filter="fade">
                                      <p:cBhvr>
                                        <p:cTn id="10" dur="10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273464" y="204001"/>
            <a:ext cx="8688900" cy="492599"/>
          </a:xfrm>
          <a:prstGeom prst="rect">
            <a:avLst/>
          </a:prstGeom>
        </p:spPr>
        <p:txBody>
          <a:bodyPr lIns="91425" tIns="91425" rIns="91425" bIns="91425" anchor="t" anchorCtr="0">
            <a:noAutofit/>
          </a:bodyPr>
          <a:lstStyle/>
          <a:p>
            <a:pPr lvl="0" rtl="0">
              <a:spcBef>
                <a:spcPts val="0"/>
              </a:spcBef>
              <a:buNone/>
            </a:pPr>
            <a:r>
              <a:rPr lang="en" sz="3200"/>
              <a:t>HW Groups Threads Into Warps</a:t>
            </a:r>
          </a:p>
        </p:txBody>
      </p:sp>
      <p:pic>
        <p:nvPicPr>
          <p:cNvPr id="485" name="Shape 485"/>
          <p:cNvPicPr preferRelativeResize="0"/>
          <p:nvPr/>
        </p:nvPicPr>
        <p:blipFill>
          <a:blip r:embed="rId3">
            <a:alphaModFix/>
          </a:blip>
          <a:stretch>
            <a:fillRect/>
          </a:stretch>
        </p:blipFill>
        <p:spPr>
          <a:xfrm>
            <a:off x="1805940" y="838200"/>
            <a:ext cx="5661660" cy="4261468"/>
          </a:xfrm>
          <a:prstGeom prst="rect">
            <a:avLst/>
          </a:prstGeom>
          <a:noFill/>
          <a:ln>
            <a:noFill/>
          </a:ln>
        </p:spPr>
      </p:pic>
      <p:sp>
        <p:nvSpPr>
          <p:cNvPr id="486" name="Shape 486"/>
          <p:cNvSpPr txBox="1"/>
          <p:nvPr/>
        </p:nvSpPr>
        <p:spPr>
          <a:xfrm>
            <a:off x="5263200" y="4572000"/>
            <a:ext cx="3728399" cy="457200"/>
          </a:xfrm>
          <a:prstGeom prst="rect">
            <a:avLst/>
          </a:prstGeom>
          <a:noFill/>
          <a:ln>
            <a:noFill/>
          </a:ln>
        </p:spPr>
        <p:txBody>
          <a:bodyPr lIns="91425" tIns="91425" rIns="91425" bIns="91425" anchor="t" anchorCtr="0">
            <a:noAutofit/>
          </a:bodyPr>
          <a:lstStyle/>
          <a:p>
            <a:pPr lvl="0" rtl="0">
              <a:spcBef>
                <a:spcPts val="0"/>
              </a:spcBef>
              <a:buNone/>
            </a:pPr>
            <a:r>
              <a:rPr lang="en" sz="2000"/>
              <a:t>Example: 32 threads per warp</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Shape 58"/>
          <p:cNvPicPr preferRelativeResize="0"/>
          <p:nvPr/>
        </p:nvPicPr>
        <p:blipFill>
          <a:blip r:embed="rId3">
            <a:alphaModFix/>
          </a:blip>
          <a:stretch>
            <a:fillRect/>
          </a:stretch>
        </p:blipFill>
        <p:spPr>
          <a:xfrm>
            <a:off x="0" y="1539149"/>
            <a:ext cx="4948273" cy="2415725"/>
          </a:xfrm>
          <a:prstGeom prst="rect">
            <a:avLst/>
          </a:prstGeom>
          <a:noFill/>
          <a:ln>
            <a:noFill/>
          </a:ln>
        </p:spPr>
      </p:pic>
      <p:sp>
        <p:nvSpPr>
          <p:cNvPr id="59" name="Shape 59"/>
          <p:cNvSpPr txBox="1">
            <a:spLocks noGrp="1"/>
          </p:cNvSpPr>
          <p:nvPr>
            <p:ph type="title"/>
          </p:nvPr>
        </p:nvSpPr>
        <p:spPr/>
        <p:txBody>
          <a:bodyPr lIns="38100" tIns="38100" rIns="38100" bIns="38100" anchor="t" anchorCtr="0">
            <a:noAutofit/>
          </a:bodyPr>
          <a:lstStyle/>
          <a:p>
            <a:pPr lvl="0"/>
            <a:r>
              <a:rPr lang="en"/>
              <a:t>GPU in Graphics Card</a:t>
            </a:r>
          </a:p>
        </p:txBody>
      </p:sp>
      <p:pic>
        <p:nvPicPr>
          <p:cNvPr id="60" name="Shape 60"/>
          <p:cNvPicPr preferRelativeResize="0"/>
          <p:nvPr/>
        </p:nvPicPr>
        <p:blipFill>
          <a:blip r:embed="rId4">
            <a:extLst>
              <a:ext uri="{28A0092B-C50C-407E-A947-70E740481C1C}">
                <a14:useLocalDpi xmlns:a14="http://schemas.microsoft.com/office/drawing/2010/main" val="0"/>
              </a:ext>
            </a:extLst>
          </a:blip>
          <a:stretch>
            <a:fillRect/>
          </a:stretch>
        </p:blipFill>
        <p:spPr>
          <a:xfrm>
            <a:off x="4837568" y="900576"/>
            <a:ext cx="4162164" cy="3545075"/>
          </a:xfrm>
          <a:prstGeom prst="rect">
            <a:avLst/>
          </a:prstGeom>
          <a:noFill/>
          <a:ln>
            <a:noFill/>
          </a:ln>
        </p:spPr>
      </p:pic>
      <p:sp>
        <p:nvSpPr>
          <p:cNvPr id="61" name="Shape 61"/>
          <p:cNvSpPr txBox="1"/>
          <p:nvPr/>
        </p:nvSpPr>
        <p:spPr>
          <a:xfrm>
            <a:off x="389000" y="1458775"/>
            <a:ext cx="3657600" cy="457200"/>
          </a:xfrm>
          <a:prstGeom prst="rect">
            <a:avLst/>
          </a:prstGeom>
          <a:noFill/>
          <a:ln>
            <a:noFill/>
          </a:ln>
        </p:spPr>
        <p:txBody>
          <a:bodyPr lIns="91425" tIns="91425" rIns="91425" bIns="91425" anchor="t" anchorCtr="0">
            <a:noAutofit/>
          </a:bodyPr>
          <a:lstStyle/>
          <a:p>
            <a:pPr>
              <a:spcBef>
                <a:spcPts val="0"/>
              </a:spcBef>
              <a:buNone/>
            </a:pPr>
            <a:r>
              <a:rPr lang="en" dirty="0"/>
              <a:t>Image: </a:t>
            </a:r>
            <a:r>
              <a:rPr lang="en" dirty="0" err="1"/>
              <a:t>Nvidia</a:t>
            </a:r>
            <a:r>
              <a:rPr lang="en" dirty="0"/>
              <a:t> GTX 980</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Shape 497"/>
          <p:cNvPicPr preferRelativeResize="0"/>
          <p:nvPr/>
        </p:nvPicPr>
        <p:blipFill>
          <a:blip r:embed="rId3">
            <a:alphaModFix/>
          </a:blip>
          <a:stretch>
            <a:fillRect/>
          </a:stretch>
        </p:blipFill>
        <p:spPr>
          <a:xfrm>
            <a:off x="1905000" y="754380"/>
            <a:ext cx="6172199" cy="4328555"/>
          </a:xfrm>
          <a:prstGeom prst="rect">
            <a:avLst/>
          </a:prstGeom>
          <a:noFill/>
          <a:ln>
            <a:noFill/>
          </a:ln>
        </p:spPr>
      </p:pic>
      <p:sp>
        <p:nvSpPr>
          <p:cNvPr id="498" name="Shape 49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Example of Warp Implementation</a:t>
            </a:r>
          </a:p>
        </p:txBody>
      </p:sp>
      <p:sp>
        <p:nvSpPr>
          <p:cNvPr id="499" name="Shape 499"/>
          <p:cNvSpPr txBox="1"/>
          <p:nvPr/>
        </p:nvSpPr>
        <p:spPr>
          <a:xfrm>
            <a:off x="91449" y="754389"/>
            <a:ext cx="3291900" cy="843900"/>
          </a:xfrm>
          <a:prstGeom prst="rect">
            <a:avLst/>
          </a:prstGeom>
          <a:noFill/>
          <a:ln>
            <a:noFill/>
          </a:ln>
        </p:spPr>
        <p:txBody>
          <a:bodyPr lIns="91425" tIns="91425" rIns="91425" bIns="91425" anchor="t" anchorCtr="0">
            <a:noAutofit/>
          </a:bodyPr>
          <a:lstStyle/>
          <a:p>
            <a:pPr lvl="0" rtl="0">
              <a:spcBef>
                <a:spcPts val="0"/>
              </a:spcBef>
              <a:buNone/>
            </a:pPr>
            <a:r>
              <a:rPr lang="en" sz="1600"/>
              <a:t>Note: NVIDIA may use a more complicated implementation.</a:t>
            </a:r>
          </a:p>
          <a:p>
            <a:pPr lvl="0" rtl="0">
              <a:spcBef>
                <a:spcPts val="0"/>
              </a:spcBef>
              <a:buNone/>
            </a:pPr>
            <a:r>
              <a:rPr lang="en" sz="1600"/>
              <a:t>See patent: US 8555035 B1</a:t>
            </a: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Example of Register Allocation</a:t>
            </a:r>
          </a:p>
        </p:txBody>
      </p:sp>
      <p:sp>
        <p:nvSpPr>
          <p:cNvPr id="505" name="Shape 505"/>
          <p:cNvSpPr txBox="1"/>
          <p:nvPr/>
        </p:nvSpPr>
        <p:spPr>
          <a:xfrm>
            <a:off x="91449" y="754391"/>
            <a:ext cx="3310800" cy="1030200"/>
          </a:xfrm>
          <a:prstGeom prst="rect">
            <a:avLst/>
          </a:prstGeom>
          <a:noFill/>
          <a:ln>
            <a:noFill/>
          </a:ln>
        </p:spPr>
        <p:txBody>
          <a:bodyPr lIns="91425" tIns="91425" rIns="91425" bIns="91425" anchor="t" anchorCtr="0">
            <a:noAutofit/>
          </a:bodyPr>
          <a:lstStyle/>
          <a:p>
            <a:pPr lvl="0" rtl="0">
              <a:spcBef>
                <a:spcPts val="0"/>
              </a:spcBef>
              <a:buNone/>
            </a:pPr>
            <a:r>
              <a:rPr lang="en" sz="1600"/>
              <a:t>Assumption:</a:t>
            </a:r>
          </a:p>
          <a:p>
            <a:pPr lvl="0" rtl="0">
              <a:spcBef>
                <a:spcPts val="0"/>
              </a:spcBef>
              <a:buNone/>
            </a:pPr>
            <a:r>
              <a:rPr lang="en" sz="1600"/>
              <a:t>register file has 32 lanes</a:t>
            </a:r>
          </a:p>
          <a:p>
            <a:pPr lvl="0" rtl="0">
              <a:spcBef>
                <a:spcPts val="0"/>
              </a:spcBef>
              <a:buNone/>
            </a:pPr>
            <a:r>
              <a:rPr lang="en" sz="1600"/>
              <a:t>each warp has 32 threads</a:t>
            </a:r>
          </a:p>
          <a:p>
            <a:pPr lvl="0" rtl="0">
              <a:spcBef>
                <a:spcPts val="0"/>
              </a:spcBef>
              <a:buNone/>
            </a:pPr>
            <a:r>
              <a:rPr lang="en" sz="1600"/>
              <a:t>each thread uses 8 registers</a:t>
            </a:r>
          </a:p>
        </p:txBody>
      </p:sp>
      <p:pic>
        <p:nvPicPr>
          <p:cNvPr id="506" name="Shape 506"/>
          <p:cNvPicPr preferRelativeResize="0"/>
          <p:nvPr/>
        </p:nvPicPr>
        <p:blipFill>
          <a:blip r:embed="rId3">
            <a:alphaModFix/>
          </a:blip>
          <a:stretch>
            <a:fillRect/>
          </a:stretch>
        </p:blipFill>
        <p:spPr>
          <a:xfrm>
            <a:off x="2209800" y="990600"/>
            <a:ext cx="5273512" cy="4028118"/>
          </a:xfrm>
          <a:prstGeom prst="rect">
            <a:avLst/>
          </a:prstGeom>
          <a:noFill/>
          <a:ln>
            <a:noFill/>
          </a:ln>
        </p:spPr>
      </p:pic>
      <p:sp>
        <p:nvSpPr>
          <p:cNvPr id="507" name="Shape 507"/>
          <p:cNvSpPr txBox="1"/>
          <p:nvPr/>
        </p:nvSpPr>
        <p:spPr>
          <a:xfrm>
            <a:off x="91450" y="4218843"/>
            <a:ext cx="2782800" cy="810000"/>
          </a:xfrm>
          <a:prstGeom prst="rect">
            <a:avLst/>
          </a:prstGeom>
          <a:noFill/>
          <a:ln>
            <a:noFill/>
          </a:ln>
        </p:spPr>
        <p:txBody>
          <a:bodyPr lIns="91425" tIns="91425" rIns="91425" bIns="91425" anchor="t" anchorCtr="0">
            <a:noAutofit/>
          </a:bodyPr>
          <a:lstStyle/>
          <a:p>
            <a:pPr lvl="0" rtl="0">
              <a:spcBef>
                <a:spcPts val="0"/>
              </a:spcBef>
              <a:buNone/>
            </a:pPr>
            <a:r>
              <a:rPr lang="en"/>
              <a:t>Note: NVIDIA may use a more complicated allocation method. </a:t>
            </a:r>
          </a:p>
          <a:p>
            <a:pPr>
              <a:spcBef>
                <a:spcPts val="0"/>
              </a:spcBef>
              <a:buNone/>
            </a:pPr>
            <a:r>
              <a:rPr lang="en"/>
              <a:t>See patent: US 7634621 B1, “</a:t>
            </a:r>
            <a:r>
              <a:rPr lang="en">
                <a:solidFill>
                  <a:schemeClr val="dk1"/>
                </a:solidFill>
              </a:rPr>
              <a:t>Register file allocation</a:t>
            </a:r>
            <a:r>
              <a:rPr lang="en"/>
              <a:t>”.</a:t>
            </a:r>
          </a:p>
        </p:txBody>
      </p:sp>
      <p:sp>
        <p:nvSpPr>
          <p:cNvPr id="508" name="Shape 508"/>
          <p:cNvSpPr txBox="1"/>
          <p:nvPr/>
        </p:nvSpPr>
        <p:spPr>
          <a:xfrm>
            <a:off x="91450" y="2281400"/>
            <a:ext cx="3088800" cy="1271999"/>
          </a:xfrm>
          <a:prstGeom prst="rect">
            <a:avLst/>
          </a:prstGeom>
          <a:noFill/>
          <a:ln>
            <a:noFill/>
          </a:ln>
        </p:spPr>
        <p:txBody>
          <a:bodyPr lIns="91425" tIns="91425" rIns="91425" bIns="91425" anchor="t" anchorCtr="0">
            <a:noAutofit/>
          </a:bodyPr>
          <a:lstStyle/>
          <a:p>
            <a:pPr rtl="0">
              <a:spcBef>
                <a:spcPts val="0"/>
              </a:spcBef>
              <a:buNone/>
            </a:pPr>
            <a:r>
              <a:rPr lang="en" sz="2400"/>
              <a:t>Acronym:</a:t>
            </a:r>
          </a:p>
          <a:p>
            <a:pPr rtl="0">
              <a:spcBef>
                <a:spcPts val="0"/>
              </a:spcBef>
              <a:buNone/>
            </a:pPr>
            <a:r>
              <a:rPr lang="en" sz="2400"/>
              <a:t>“T”: thread number</a:t>
            </a:r>
          </a:p>
          <a:p>
            <a:pPr>
              <a:spcBef>
                <a:spcPts val="0"/>
              </a:spcBef>
              <a:buNone/>
            </a:pPr>
            <a:r>
              <a:rPr lang="en" sz="2400"/>
              <a:t>“R”: register number</a:t>
            </a: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Example</a:t>
            </a:r>
          </a:p>
        </p:txBody>
      </p:sp>
      <p:sp>
        <p:nvSpPr>
          <p:cNvPr id="514" name="Shape 514"/>
          <p:cNvSpPr txBox="1">
            <a:spLocks noGrp="1"/>
          </p:cNvSpPr>
          <p:nvPr>
            <p:ph type="body" idx="1"/>
          </p:nvPr>
        </p:nvSpPr>
        <p:spPr>
          <a:xfrm>
            <a:off x="273350" y="745897"/>
            <a:ext cx="3100799" cy="1307700"/>
          </a:xfrm>
          <a:prstGeom prst="rect">
            <a:avLst/>
          </a:prstGeom>
        </p:spPr>
        <p:txBody>
          <a:bodyPr lIns="91425" tIns="91425" rIns="91425" bIns="91425" anchor="t" anchorCtr="0">
            <a:noAutofit/>
          </a:bodyPr>
          <a:lstStyle/>
          <a:p>
            <a:pPr lvl="0" rtl="0">
              <a:spcBef>
                <a:spcPts val="0"/>
              </a:spcBef>
              <a:buNone/>
            </a:pPr>
            <a:r>
              <a:rPr lang="en" sz="2000" u="sng">
                <a:solidFill>
                  <a:srgbClr val="000000"/>
                </a:solidFill>
              </a:rPr>
              <a:t>Address : Instruction</a:t>
            </a:r>
          </a:p>
          <a:p>
            <a:pPr lvl="0" rtl="0">
              <a:spcBef>
                <a:spcPts val="0"/>
              </a:spcBef>
              <a:buNone/>
            </a:pPr>
            <a:r>
              <a:rPr lang="en" sz="2000">
                <a:solidFill>
                  <a:srgbClr val="000000"/>
                </a:solidFill>
              </a:rPr>
              <a:t>0x0004  : add r0, r1, r2</a:t>
            </a:r>
          </a:p>
          <a:p>
            <a:pPr lvl="0" rtl="0">
              <a:spcBef>
                <a:spcPts val="0"/>
              </a:spcBef>
              <a:buNone/>
            </a:pPr>
            <a:r>
              <a:rPr lang="en" sz="2000">
                <a:solidFill>
                  <a:srgbClr val="000000"/>
                </a:solidFill>
              </a:rPr>
              <a:t>0x0008  : sub r3, r4, r5</a:t>
            </a:r>
          </a:p>
        </p:txBody>
      </p:sp>
      <p:pic>
        <p:nvPicPr>
          <p:cNvPr id="515" name="Shape 515"/>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16" name="Shape 516"/>
          <p:cNvSpPr txBox="1"/>
          <p:nvPr/>
        </p:nvSpPr>
        <p:spPr>
          <a:xfrm>
            <a:off x="271424" y="2053500"/>
            <a:ext cx="3215700" cy="1756500"/>
          </a:xfrm>
          <a:prstGeom prst="rect">
            <a:avLst/>
          </a:prstGeom>
          <a:noFill/>
          <a:ln>
            <a:noFill/>
          </a:ln>
        </p:spPr>
        <p:txBody>
          <a:bodyPr lIns="91425" tIns="91425" rIns="91425" bIns="91425" anchor="t" anchorCtr="0">
            <a:noAutofit/>
          </a:bodyPr>
          <a:lstStyle/>
          <a:p>
            <a:pPr rtl="0">
              <a:spcBef>
                <a:spcPts val="0"/>
              </a:spcBef>
              <a:buNone/>
            </a:pPr>
            <a:r>
              <a:rPr lang="en" sz="2000"/>
              <a:t>Assume:</a:t>
            </a:r>
          </a:p>
          <a:p>
            <a:pPr rtl="0">
              <a:spcBef>
                <a:spcPts val="0"/>
              </a:spcBef>
              <a:buNone/>
            </a:pPr>
            <a:r>
              <a:rPr lang="en" sz="2000"/>
              <a:t>two data paths</a:t>
            </a:r>
          </a:p>
          <a:p>
            <a:pPr rtl="0">
              <a:spcBef>
                <a:spcPts val="0"/>
              </a:spcBef>
              <a:buNone/>
            </a:pPr>
            <a:r>
              <a:rPr lang="en" sz="2000">
                <a:solidFill>
                  <a:srgbClr val="FF0000"/>
                </a:solidFill>
              </a:rPr>
              <a:t>warp 0</a:t>
            </a:r>
            <a:r>
              <a:rPr lang="en" sz="2000"/>
              <a:t> on left data path </a:t>
            </a:r>
          </a:p>
          <a:p>
            <a:pPr lvl="0" rtl="0">
              <a:spcBef>
                <a:spcPts val="0"/>
              </a:spcBef>
              <a:buNone/>
            </a:pPr>
            <a:r>
              <a:rPr lang="en" sz="2000">
                <a:solidFill>
                  <a:srgbClr val="FF0000"/>
                </a:solidFill>
              </a:rPr>
              <a:t>warp 1</a:t>
            </a:r>
            <a:r>
              <a:rPr lang="en" sz="2000"/>
              <a:t> on right data path</a:t>
            </a:r>
          </a:p>
        </p:txBody>
      </p:sp>
      <p:sp>
        <p:nvSpPr>
          <p:cNvPr id="517" name="Shape 517"/>
          <p:cNvSpPr txBox="1"/>
          <p:nvPr/>
        </p:nvSpPr>
        <p:spPr>
          <a:xfrm>
            <a:off x="0" y="3725400"/>
            <a:ext cx="3566099" cy="1418099"/>
          </a:xfrm>
          <a:prstGeom prst="rect">
            <a:avLst/>
          </a:prstGeom>
          <a:noFill/>
          <a:ln>
            <a:noFill/>
          </a:ln>
        </p:spPr>
        <p:txBody>
          <a:bodyPr lIns="91425" tIns="91425" rIns="91425" bIns="91425" anchor="t" anchorCtr="0">
            <a:noAutofit/>
          </a:bodyPr>
          <a:lstStyle/>
          <a:p>
            <a:pPr rtl="0">
              <a:spcBef>
                <a:spcPts val="0"/>
              </a:spcBef>
              <a:buNone/>
            </a:pPr>
            <a:r>
              <a:rPr lang="en" sz="1800"/>
              <a:t>Acronyms:</a:t>
            </a:r>
          </a:p>
          <a:p>
            <a:pPr rtl="0">
              <a:spcBef>
                <a:spcPts val="0"/>
              </a:spcBef>
              <a:buNone/>
            </a:pPr>
            <a:r>
              <a:rPr lang="en" sz="1800"/>
              <a:t>“</a:t>
            </a:r>
            <a:r>
              <a:rPr lang="en" sz="1800" b="1"/>
              <a:t>AGU</a:t>
            </a:r>
            <a:r>
              <a:rPr lang="en" sz="1800"/>
              <a:t>”: Address Generation Unit</a:t>
            </a:r>
          </a:p>
          <a:p>
            <a:pPr rtl="0">
              <a:spcBef>
                <a:spcPts val="0"/>
              </a:spcBef>
              <a:buNone/>
            </a:pPr>
            <a:r>
              <a:rPr lang="en" sz="1800"/>
              <a:t>“</a:t>
            </a:r>
            <a:r>
              <a:rPr lang="en" sz="1800" b="1"/>
              <a:t>r</a:t>
            </a:r>
            <a:r>
              <a:rPr lang="en" sz="1800"/>
              <a:t>”: register in a thread</a:t>
            </a:r>
          </a:p>
          <a:p>
            <a:pPr lvl="0" rtl="0">
              <a:spcBef>
                <a:spcPts val="0"/>
              </a:spcBef>
              <a:buNone/>
            </a:pPr>
            <a:r>
              <a:rPr lang="en" sz="1800"/>
              <a:t>“</a:t>
            </a:r>
            <a:r>
              <a:rPr lang="en" sz="1800" b="1"/>
              <a:t>w</a:t>
            </a:r>
            <a:r>
              <a:rPr lang="en" sz="1800"/>
              <a:t>”: warp number</a:t>
            </a: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Read Src Op 1</a:t>
            </a:r>
          </a:p>
        </p:txBody>
      </p:sp>
      <p:sp>
        <p:nvSpPr>
          <p:cNvPr id="523" name="Shape 523"/>
          <p:cNvSpPr txBox="1">
            <a:spLocks noGrp="1"/>
          </p:cNvSpPr>
          <p:nvPr>
            <p:ph type="body" idx="1"/>
          </p:nvPr>
        </p:nvSpPr>
        <p:spPr>
          <a:xfrm>
            <a:off x="273350" y="745896"/>
            <a:ext cx="3100799" cy="13740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a:t>
            </a:r>
            <a:r>
              <a:rPr lang="en" sz="2000">
                <a:solidFill>
                  <a:srgbClr val="FF0000"/>
                </a:solidFill>
              </a:rPr>
              <a:t>r1</a:t>
            </a:r>
            <a:r>
              <a:rPr lang="en" sz="2000"/>
              <a:t>, r2</a:t>
            </a:r>
          </a:p>
          <a:p>
            <a:pPr lvl="0" rtl="0">
              <a:spcBef>
                <a:spcPts val="0"/>
              </a:spcBef>
              <a:buNone/>
            </a:pPr>
            <a:r>
              <a:rPr lang="en" sz="2000"/>
              <a:t>0x0008  : sub r3, </a:t>
            </a:r>
            <a:r>
              <a:rPr lang="en" sz="2000">
                <a:solidFill>
                  <a:srgbClr val="FF0000"/>
                </a:solidFill>
              </a:rPr>
              <a:t>r4</a:t>
            </a:r>
            <a:r>
              <a:rPr lang="en" sz="2000"/>
              <a:t>, r5</a:t>
            </a:r>
          </a:p>
        </p:txBody>
      </p:sp>
      <p:pic>
        <p:nvPicPr>
          <p:cNvPr id="524" name="Shape 524"/>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25" name="Shape 525"/>
          <p:cNvSpPr txBox="1"/>
          <p:nvPr/>
        </p:nvSpPr>
        <p:spPr>
          <a:xfrm>
            <a:off x="270202" y="2027400"/>
            <a:ext cx="3131700" cy="1096799"/>
          </a:xfrm>
          <a:prstGeom prst="rect">
            <a:avLst/>
          </a:prstGeom>
          <a:noFill/>
          <a:ln>
            <a:noFill/>
          </a:ln>
        </p:spPr>
        <p:txBody>
          <a:bodyPr lIns="91425" tIns="91425" rIns="91425" bIns="91425" anchor="t" anchorCtr="0">
            <a:noAutofit/>
          </a:bodyPr>
          <a:lstStyle/>
          <a:p>
            <a:pPr lvl="0" rtl="0">
              <a:spcBef>
                <a:spcPts val="0"/>
              </a:spcBef>
              <a:buNone/>
            </a:pPr>
            <a:r>
              <a:rPr lang="en" sz="2000"/>
              <a:t>Read source operands:</a:t>
            </a:r>
          </a:p>
          <a:p>
            <a:pPr lvl="0" rtl="0">
              <a:spcBef>
                <a:spcPts val="0"/>
              </a:spcBef>
              <a:buNone/>
            </a:pPr>
            <a:r>
              <a:rPr lang="en" sz="2000">
                <a:solidFill>
                  <a:srgbClr val="FF0000"/>
                </a:solidFill>
              </a:rPr>
              <a:t>r1</a:t>
            </a:r>
            <a:r>
              <a:rPr lang="en" sz="2000"/>
              <a:t> for warp 0</a:t>
            </a:r>
          </a:p>
          <a:p>
            <a:pPr lvl="0" rtl="0">
              <a:spcBef>
                <a:spcPts val="0"/>
              </a:spcBef>
              <a:buNone/>
            </a:pPr>
            <a:r>
              <a:rPr lang="en" sz="2000">
                <a:solidFill>
                  <a:srgbClr val="FF0000"/>
                </a:solidFill>
              </a:rPr>
              <a:t>r4</a:t>
            </a:r>
            <a:r>
              <a:rPr lang="en" sz="2000"/>
              <a:t> for warp 1</a:t>
            </a: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Buffer Src Op 1</a:t>
            </a:r>
          </a:p>
        </p:txBody>
      </p:sp>
      <p:sp>
        <p:nvSpPr>
          <p:cNvPr id="531" name="Shape 531"/>
          <p:cNvSpPr txBox="1">
            <a:spLocks noGrp="1"/>
          </p:cNvSpPr>
          <p:nvPr>
            <p:ph type="body" idx="1"/>
          </p:nvPr>
        </p:nvSpPr>
        <p:spPr>
          <a:xfrm>
            <a:off x="273350" y="745896"/>
            <a:ext cx="3100799" cy="13740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a:t>
            </a:r>
            <a:r>
              <a:rPr lang="en" sz="2000">
                <a:solidFill>
                  <a:srgbClr val="FF0000"/>
                </a:solidFill>
              </a:rPr>
              <a:t>r1</a:t>
            </a:r>
            <a:r>
              <a:rPr lang="en" sz="2000"/>
              <a:t>, r2</a:t>
            </a:r>
          </a:p>
          <a:p>
            <a:pPr lvl="0" rtl="0">
              <a:spcBef>
                <a:spcPts val="0"/>
              </a:spcBef>
              <a:buNone/>
            </a:pPr>
            <a:r>
              <a:rPr lang="en" sz="2000"/>
              <a:t>0x0008  : sub r3, </a:t>
            </a:r>
            <a:r>
              <a:rPr lang="en" sz="2000">
                <a:solidFill>
                  <a:srgbClr val="FF0000"/>
                </a:solidFill>
              </a:rPr>
              <a:t>r4</a:t>
            </a:r>
            <a:r>
              <a:rPr lang="en" sz="2000"/>
              <a:t>, r5</a:t>
            </a:r>
          </a:p>
        </p:txBody>
      </p:sp>
      <p:pic>
        <p:nvPicPr>
          <p:cNvPr id="532" name="Shape 532"/>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33" name="Shape 533"/>
          <p:cNvSpPr txBox="1"/>
          <p:nvPr/>
        </p:nvSpPr>
        <p:spPr>
          <a:xfrm>
            <a:off x="247800" y="2702700"/>
            <a:ext cx="3333599" cy="1107300"/>
          </a:xfrm>
          <a:prstGeom prst="rect">
            <a:avLst/>
          </a:prstGeom>
          <a:noFill/>
          <a:ln>
            <a:noFill/>
          </a:ln>
        </p:spPr>
        <p:txBody>
          <a:bodyPr lIns="91425" tIns="91425" rIns="91425" bIns="91425" anchor="t" anchorCtr="0">
            <a:noAutofit/>
          </a:bodyPr>
          <a:lstStyle/>
          <a:p>
            <a:pPr lvl="0" rtl="0">
              <a:spcBef>
                <a:spcPts val="0"/>
              </a:spcBef>
              <a:buNone/>
            </a:pPr>
            <a:r>
              <a:rPr lang="en" sz="2000"/>
              <a:t>Push ops to op collector:</a:t>
            </a:r>
          </a:p>
          <a:p>
            <a:pPr lvl="0" rtl="0">
              <a:spcBef>
                <a:spcPts val="0"/>
              </a:spcBef>
              <a:buNone/>
            </a:pPr>
            <a:r>
              <a:rPr lang="en" sz="2000">
                <a:solidFill>
                  <a:srgbClr val="FF0000"/>
                </a:solidFill>
              </a:rPr>
              <a:t>r1</a:t>
            </a:r>
            <a:r>
              <a:rPr lang="en" sz="2000"/>
              <a:t> for warp 0</a:t>
            </a:r>
          </a:p>
          <a:p>
            <a:pPr lvl="0" rtl="0">
              <a:spcBef>
                <a:spcPts val="0"/>
              </a:spcBef>
              <a:buNone/>
            </a:pPr>
            <a:r>
              <a:rPr lang="en" sz="2000">
                <a:solidFill>
                  <a:srgbClr val="FF0000"/>
                </a:solidFill>
              </a:rPr>
              <a:t>r4</a:t>
            </a:r>
            <a:r>
              <a:rPr lang="en" sz="2000"/>
              <a:t> for warp 1</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Read Src Op 2</a:t>
            </a:r>
          </a:p>
        </p:txBody>
      </p:sp>
      <p:sp>
        <p:nvSpPr>
          <p:cNvPr id="539" name="Shape 539"/>
          <p:cNvSpPr txBox="1">
            <a:spLocks noGrp="1"/>
          </p:cNvSpPr>
          <p:nvPr>
            <p:ph type="body" idx="1"/>
          </p:nvPr>
        </p:nvSpPr>
        <p:spPr>
          <a:xfrm>
            <a:off x="273350" y="745897"/>
            <a:ext cx="3100799" cy="13116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r1, </a:t>
            </a:r>
            <a:r>
              <a:rPr lang="en" sz="2000">
                <a:solidFill>
                  <a:srgbClr val="FF0000"/>
                </a:solidFill>
              </a:rPr>
              <a:t>r2</a:t>
            </a:r>
          </a:p>
          <a:p>
            <a:pPr lvl="0" rtl="0">
              <a:spcBef>
                <a:spcPts val="0"/>
              </a:spcBef>
              <a:buNone/>
            </a:pPr>
            <a:r>
              <a:rPr lang="en" sz="2000"/>
              <a:t>0x0008  : sub r3, r4, </a:t>
            </a:r>
            <a:r>
              <a:rPr lang="en" sz="2000">
                <a:solidFill>
                  <a:srgbClr val="FF0000"/>
                </a:solidFill>
              </a:rPr>
              <a:t>r5</a:t>
            </a:r>
          </a:p>
        </p:txBody>
      </p:sp>
      <p:pic>
        <p:nvPicPr>
          <p:cNvPr id="540" name="Shape 540"/>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41" name="Shape 541"/>
          <p:cNvSpPr txBox="1"/>
          <p:nvPr/>
        </p:nvSpPr>
        <p:spPr>
          <a:xfrm>
            <a:off x="221100" y="2057400"/>
            <a:ext cx="3131700" cy="1096799"/>
          </a:xfrm>
          <a:prstGeom prst="rect">
            <a:avLst/>
          </a:prstGeom>
          <a:noFill/>
          <a:ln>
            <a:noFill/>
          </a:ln>
        </p:spPr>
        <p:txBody>
          <a:bodyPr lIns="91425" tIns="91425" rIns="91425" bIns="91425" anchor="t" anchorCtr="0">
            <a:noAutofit/>
          </a:bodyPr>
          <a:lstStyle/>
          <a:p>
            <a:pPr lvl="0" rtl="0">
              <a:spcBef>
                <a:spcPts val="0"/>
              </a:spcBef>
              <a:buNone/>
            </a:pPr>
            <a:r>
              <a:rPr lang="en" sz="2000"/>
              <a:t>Read source operands:</a:t>
            </a:r>
          </a:p>
          <a:p>
            <a:pPr lvl="0" rtl="0">
              <a:spcBef>
                <a:spcPts val="0"/>
              </a:spcBef>
              <a:buNone/>
            </a:pPr>
            <a:r>
              <a:rPr lang="en" sz="2000">
                <a:solidFill>
                  <a:srgbClr val="FF0000"/>
                </a:solidFill>
              </a:rPr>
              <a:t>r2</a:t>
            </a:r>
            <a:r>
              <a:rPr lang="en" sz="2000"/>
              <a:t> for warp 0</a:t>
            </a:r>
          </a:p>
          <a:p>
            <a:pPr lvl="0" rtl="0">
              <a:spcBef>
                <a:spcPts val="0"/>
              </a:spcBef>
              <a:buNone/>
            </a:pPr>
            <a:r>
              <a:rPr lang="en" sz="2000">
                <a:solidFill>
                  <a:srgbClr val="FF0000"/>
                </a:solidFill>
              </a:rPr>
              <a:t>r5</a:t>
            </a:r>
            <a:r>
              <a:rPr lang="en" sz="2000"/>
              <a:t> for warp 1</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Buffer Src Op 2</a:t>
            </a:r>
          </a:p>
        </p:txBody>
      </p:sp>
      <p:sp>
        <p:nvSpPr>
          <p:cNvPr id="547" name="Shape 547"/>
          <p:cNvSpPr txBox="1">
            <a:spLocks noGrp="1"/>
          </p:cNvSpPr>
          <p:nvPr>
            <p:ph type="body" idx="1"/>
          </p:nvPr>
        </p:nvSpPr>
        <p:spPr>
          <a:xfrm>
            <a:off x="273350" y="745897"/>
            <a:ext cx="3100799" cy="13488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r1, </a:t>
            </a:r>
            <a:r>
              <a:rPr lang="en" sz="2000">
                <a:solidFill>
                  <a:srgbClr val="FF0000"/>
                </a:solidFill>
              </a:rPr>
              <a:t>r2</a:t>
            </a:r>
          </a:p>
          <a:p>
            <a:pPr lvl="0" rtl="0">
              <a:spcBef>
                <a:spcPts val="0"/>
              </a:spcBef>
              <a:buNone/>
            </a:pPr>
            <a:r>
              <a:rPr lang="en" sz="2000"/>
              <a:t>0x0008  : sub r3, r4, </a:t>
            </a:r>
            <a:r>
              <a:rPr lang="en" sz="2000">
                <a:solidFill>
                  <a:srgbClr val="FF0000"/>
                </a:solidFill>
              </a:rPr>
              <a:t>r5</a:t>
            </a:r>
          </a:p>
        </p:txBody>
      </p:sp>
      <p:pic>
        <p:nvPicPr>
          <p:cNvPr id="548" name="Shape 548"/>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49" name="Shape 549"/>
          <p:cNvSpPr txBox="1"/>
          <p:nvPr/>
        </p:nvSpPr>
        <p:spPr>
          <a:xfrm>
            <a:off x="260100" y="2895600"/>
            <a:ext cx="3321300" cy="1106099"/>
          </a:xfrm>
          <a:prstGeom prst="rect">
            <a:avLst/>
          </a:prstGeom>
          <a:noFill/>
          <a:ln>
            <a:noFill/>
          </a:ln>
        </p:spPr>
        <p:txBody>
          <a:bodyPr lIns="91425" tIns="91425" rIns="91425" bIns="91425" anchor="t" anchorCtr="0">
            <a:noAutofit/>
          </a:bodyPr>
          <a:lstStyle/>
          <a:p>
            <a:pPr lvl="0" rtl="0">
              <a:spcBef>
                <a:spcPts val="0"/>
              </a:spcBef>
              <a:buNone/>
            </a:pPr>
            <a:r>
              <a:rPr lang="en" sz="2000"/>
              <a:t>Push ops to op collector:</a:t>
            </a:r>
          </a:p>
          <a:p>
            <a:pPr lvl="0" rtl="0">
              <a:spcBef>
                <a:spcPts val="0"/>
              </a:spcBef>
              <a:buNone/>
            </a:pPr>
            <a:r>
              <a:rPr lang="en" sz="2000">
                <a:solidFill>
                  <a:srgbClr val="FF0000"/>
                </a:solidFill>
              </a:rPr>
              <a:t>r2</a:t>
            </a:r>
            <a:r>
              <a:rPr lang="en" sz="2000"/>
              <a:t> for warp 0</a:t>
            </a:r>
          </a:p>
          <a:p>
            <a:pPr lvl="0" rtl="0">
              <a:spcBef>
                <a:spcPts val="0"/>
              </a:spcBef>
              <a:buNone/>
            </a:pPr>
            <a:r>
              <a:rPr lang="en" sz="2000">
                <a:solidFill>
                  <a:srgbClr val="FF0000"/>
                </a:solidFill>
              </a:rPr>
              <a:t>r5</a:t>
            </a:r>
            <a:r>
              <a:rPr lang="en" sz="2000"/>
              <a:t> for warp 1</a:t>
            </a: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Execute Stage 1</a:t>
            </a:r>
          </a:p>
        </p:txBody>
      </p:sp>
      <p:sp>
        <p:nvSpPr>
          <p:cNvPr id="555" name="Shape 555"/>
          <p:cNvSpPr txBox="1">
            <a:spLocks noGrp="1"/>
          </p:cNvSpPr>
          <p:nvPr>
            <p:ph type="body" idx="1"/>
          </p:nvPr>
        </p:nvSpPr>
        <p:spPr>
          <a:xfrm>
            <a:off x="273350" y="745896"/>
            <a:ext cx="3100799" cy="14490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t>
            </a:r>
            <a:r>
              <a:rPr lang="en" sz="2000">
                <a:solidFill>
                  <a:srgbClr val="FF0000"/>
                </a:solidFill>
              </a:rPr>
              <a:t>add</a:t>
            </a:r>
            <a:r>
              <a:rPr lang="en" sz="2000"/>
              <a:t> r0, r1, r2</a:t>
            </a:r>
          </a:p>
          <a:p>
            <a:pPr lvl="0" rtl="0">
              <a:spcBef>
                <a:spcPts val="0"/>
              </a:spcBef>
              <a:buNone/>
            </a:pPr>
            <a:r>
              <a:rPr lang="en" sz="2000"/>
              <a:t>0x0008  : </a:t>
            </a:r>
            <a:r>
              <a:rPr lang="en" sz="2000">
                <a:solidFill>
                  <a:srgbClr val="FF0000"/>
                </a:solidFill>
              </a:rPr>
              <a:t>sub</a:t>
            </a:r>
            <a:r>
              <a:rPr lang="en" sz="2000"/>
              <a:t> r3, r4, r5</a:t>
            </a:r>
          </a:p>
        </p:txBody>
      </p:sp>
      <p:pic>
        <p:nvPicPr>
          <p:cNvPr id="556" name="Shape 556"/>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57" name="Shape 557"/>
          <p:cNvSpPr txBox="1"/>
          <p:nvPr/>
        </p:nvSpPr>
        <p:spPr>
          <a:xfrm>
            <a:off x="228600" y="4251942"/>
            <a:ext cx="3143100" cy="579899"/>
          </a:xfrm>
          <a:prstGeom prst="rect">
            <a:avLst/>
          </a:prstGeom>
          <a:noFill/>
          <a:ln>
            <a:noFill/>
          </a:ln>
        </p:spPr>
        <p:txBody>
          <a:bodyPr lIns="91425" tIns="91425" rIns="91425" bIns="91425" anchor="t" anchorCtr="0">
            <a:noAutofit/>
          </a:bodyPr>
          <a:lstStyle/>
          <a:p>
            <a:pPr lvl="0" rtl="0">
              <a:spcBef>
                <a:spcPts val="0"/>
              </a:spcBef>
              <a:buNone/>
            </a:pPr>
            <a:r>
              <a:rPr lang="en" sz="2000"/>
              <a:t>Compute the </a:t>
            </a:r>
            <a:r>
              <a:rPr lang="en" sz="2000">
                <a:solidFill>
                  <a:srgbClr val="FF0000"/>
                </a:solidFill>
              </a:rPr>
              <a:t>first 16 threads</a:t>
            </a:r>
            <a:r>
              <a:rPr lang="en" sz="2000"/>
              <a:t> in the warp.</a:t>
            </a: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Execute Stage 2</a:t>
            </a:r>
          </a:p>
        </p:txBody>
      </p:sp>
      <p:sp>
        <p:nvSpPr>
          <p:cNvPr id="563" name="Shape 563"/>
          <p:cNvSpPr txBox="1">
            <a:spLocks noGrp="1"/>
          </p:cNvSpPr>
          <p:nvPr>
            <p:ph type="body" idx="1"/>
          </p:nvPr>
        </p:nvSpPr>
        <p:spPr>
          <a:xfrm>
            <a:off x="273350" y="745897"/>
            <a:ext cx="3100799" cy="1336199"/>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t>
            </a:r>
            <a:r>
              <a:rPr lang="en" sz="2000">
                <a:solidFill>
                  <a:srgbClr val="FF0000"/>
                </a:solidFill>
              </a:rPr>
              <a:t>add</a:t>
            </a:r>
            <a:r>
              <a:rPr lang="en" sz="2000"/>
              <a:t> r0, r1, r2</a:t>
            </a:r>
          </a:p>
          <a:p>
            <a:pPr lvl="0" rtl="0">
              <a:spcBef>
                <a:spcPts val="0"/>
              </a:spcBef>
              <a:buNone/>
            </a:pPr>
            <a:r>
              <a:rPr lang="en" sz="2000"/>
              <a:t>0x0008  : </a:t>
            </a:r>
            <a:r>
              <a:rPr lang="en" sz="2000">
                <a:solidFill>
                  <a:srgbClr val="FF0000"/>
                </a:solidFill>
              </a:rPr>
              <a:t>sub</a:t>
            </a:r>
            <a:r>
              <a:rPr lang="en" sz="2000"/>
              <a:t> r3, r4, r5</a:t>
            </a:r>
          </a:p>
        </p:txBody>
      </p:sp>
      <p:pic>
        <p:nvPicPr>
          <p:cNvPr id="564" name="Shape 564"/>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65" name="Shape 565"/>
          <p:cNvSpPr txBox="1"/>
          <p:nvPr/>
        </p:nvSpPr>
        <p:spPr>
          <a:xfrm>
            <a:off x="228600" y="4251942"/>
            <a:ext cx="3143100" cy="579899"/>
          </a:xfrm>
          <a:prstGeom prst="rect">
            <a:avLst/>
          </a:prstGeom>
          <a:noFill/>
          <a:ln>
            <a:noFill/>
          </a:ln>
        </p:spPr>
        <p:txBody>
          <a:bodyPr lIns="91425" tIns="91425" rIns="91425" bIns="91425" anchor="t" anchorCtr="0">
            <a:noAutofit/>
          </a:bodyPr>
          <a:lstStyle/>
          <a:p>
            <a:pPr lvl="0" rtl="0">
              <a:spcBef>
                <a:spcPts val="0"/>
              </a:spcBef>
              <a:buNone/>
            </a:pPr>
            <a:r>
              <a:rPr lang="en" sz="2000"/>
              <a:t>Compute the </a:t>
            </a:r>
            <a:r>
              <a:rPr lang="en" sz="2000">
                <a:solidFill>
                  <a:srgbClr val="FF0000"/>
                </a:solidFill>
              </a:rPr>
              <a:t>last 16 threads</a:t>
            </a:r>
            <a:r>
              <a:rPr lang="en" sz="2000"/>
              <a:t> in the warp.</a:t>
            </a: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Write Back</a:t>
            </a:r>
          </a:p>
        </p:txBody>
      </p:sp>
      <p:sp>
        <p:nvSpPr>
          <p:cNvPr id="571" name="Shape 571"/>
          <p:cNvSpPr txBox="1">
            <a:spLocks noGrp="1"/>
          </p:cNvSpPr>
          <p:nvPr>
            <p:ph type="body" idx="1"/>
          </p:nvPr>
        </p:nvSpPr>
        <p:spPr>
          <a:xfrm>
            <a:off x="273350" y="745897"/>
            <a:ext cx="3100799" cy="1336199"/>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a:t>
            </a:r>
            <a:r>
              <a:rPr lang="en" sz="2000">
                <a:solidFill>
                  <a:srgbClr val="FF0000"/>
                </a:solidFill>
              </a:rPr>
              <a:t>r0</a:t>
            </a:r>
            <a:r>
              <a:rPr lang="en" sz="2000"/>
              <a:t>, r1, r2</a:t>
            </a:r>
          </a:p>
          <a:p>
            <a:pPr lvl="0" rtl="0">
              <a:spcBef>
                <a:spcPts val="0"/>
              </a:spcBef>
              <a:buNone/>
            </a:pPr>
            <a:r>
              <a:rPr lang="en" sz="2000"/>
              <a:t>0x0008  : sub </a:t>
            </a:r>
            <a:r>
              <a:rPr lang="en" sz="2000">
                <a:solidFill>
                  <a:srgbClr val="FF0000"/>
                </a:solidFill>
              </a:rPr>
              <a:t>r3</a:t>
            </a:r>
            <a:r>
              <a:rPr lang="en" sz="2000"/>
              <a:t>, r4, r5</a:t>
            </a:r>
          </a:p>
        </p:txBody>
      </p:sp>
      <p:pic>
        <p:nvPicPr>
          <p:cNvPr id="572" name="Shape 572"/>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73" name="Shape 573"/>
          <p:cNvSpPr txBox="1"/>
          <p:nvPr/>
        </p:nvSpPr>
        <p:spPr>
          <a:xfrm>
            <a:off x="285900" y="2007300"/>
            <a:ext cx="3143100" cy="812100"/>
          </a:xfrm>
          <a:prstGeom prst="rect">
            <a:avLst/>
          </a:prstGeom>
          <a:noFill/>
          <a:ln>
            <a:noFill/>
          </a:ln>
        </p:spPr>
        <p:txBody>
          <a:bodyPr lIns="91425" tIns="91425" rIns="91425" bIns="91425" anchor="t" anchorCtr="0">
            <a:noAutofit/>
          </a:bodyPr>
          <a:lstStyle/>
          <a:p>
            <a:pPr lvl="0" rtl="0">
              <a:spcBef>
                <a:spcPts val="0"/>
              </a:spcBef>
              <a:buNone/>
            </a:pPr>
            <a:r>
              <a:rPr lang="en" sz="2000"/>
              <a:t>Write back:</a:t>
            </a:r>
          </a:p>
          <a:p>
            <a:pPr lvl="0" rtl="0">
              <a:spcBef>
                <a:spcPts val="0"/>
              </a:spcBef>
              <a:buNone/>
            </a:pPr>
            <a:r>
              <a:rPr lang="en" sz="2000">
                <a:solidFill>
                  <a:srgbClr val="FF0000"/>
                </a:solidFill>
              </a:rPr>
              <a:t>r0</a:t>
            </a:r>
            <a:r>
              <a:rPr lang="en" sz="2000"/>
              <a:t> for warp 0</a:t>
            </a:r>
          </a:p>
          <a:p>
            <a:pPr lvl="0" rtl="0">
              <a:spcBef>
                <a:spcPts val="0"/>
              </a:spcBef>
              <a:buNone/>
            </a:pPr>
            <a:r>
              <a:rPr lang="en" sz="2000">
                <a:solidFill>
                  <a:srgbClr val="FF0000"/>
                </a:solidFill>
              </a:rPr>
              <a:t>r3</a:t>
            </a:r>
            <a:r>
              <a:rPr lang="en" sz="2000"/>
              <a:t> for warp 1</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GPU in Mobile Processors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05000"/>
            <a:ext cx="3892512" cy="2221832"/>
          </a:xfrm>
          <a:prstGeom prst="rect">
            <a:avLst/>
          </a:prstGeom>
        </p:spPr>
      </p:pic>
      <p:sp>
        <p:nvSpPr>
          <p:cNvPr id="6" name="Shape 61"/>
          <p:cNvSpPr txBox="1"/>
          <p:nvPr/>
        </p:nvSpPr>
        <p:spPr>
          <a:xfrm>
            <a:off x="389000" y="1458775"/>
            <a:ext cx="3657600" cy="457200"/>
          </a:xfrm>
          <a:prstGeom prst="rect">
            <a:avLst/>
          </a:prstGeom>
          <a:noFill/>
          <a:ln>
            <a:noFill/>
          </a:ln>
        </p:spPr>
        <p:txBody>
          <a:bodyPr lIns="91425" tIns="91425" rIns="91425" bIns="91425" anchor="t" anchorCtr="0">
            <a:noAutofit/>
          </a:bodyPr>
          <a:lstStyle/>
          <a:p>
            <a:pPr>
              <a:spcBef>
                <a:spcPts val="0"/>
              </a:spcBef>
              <a:buNone/>
            </a:pPr>
            <a:r>
              <a:rPr lang="en" dirty="0"/>
              <a:t>Image: </a:t>
            </a:r>
            <a:r>
              <a:rPr lang="en" dirty="0" err="1"/>
              <a:t>Nvidia</a:t>
            </a:r>
            <a:r>
              <a:rPr lang="en" dirty="0"/>
              <a:t> </a:t>
            </a:r>
            <a:r>
              <a:rPr lang="en-US" dirty="0"/>
              <a:t>Jetson TX1 (</a:t>
            </a:r>
            <a:r>
              <a:rPr lang="en-US" dirty="0" err="1"/>
              <a:t>Tegra</a:t>
            </a:r>
            <a:r>
              <a:rPr lang="en-US" dirty="0"/>
              <a:t> X1 SOC)</a:t>
            </a:r>
            <a:endParaRPr lang="en"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978715"/>
            <a:ext cx="4183000" cy="3796785"/>
          </a:xfrm>
          <a:prstGeom prst="rect">
            <a:avLst/>
          </a:prstGeom>
        </p:spPr>
      </p:pic>
    </p:spTree>
    <p:extLst>
      <p:ext uri="{BB962C8B-B14F-4D97-AF65-F5344CB8AC3E}">
        <p14:creationId xmlns:p14="http://schemas.microsoft.com/office/powerpoint/2010/main" val="7384420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title"/>
          </p:nvPr>
        </p:nvSpPr>
        <p:spPr>
          <a:prstGeom prst="rect">
            <a:avLst/>
          </a:prstGeom>
        </p:spPr>
        <p:txBody>
          <a:bodyPr lIns="91425" tIns="91425" rIns="91425" bIns="91425" anchor="b" anchorCtr="0">
            <a:noAutofit/>
          </a:bodyPr>
          <a:lstStyle/>
          <a:p>
            <a:pPr lvl="0" rtl="0">
              <a:spcBef>
                <a:spcPts val="0"/>
              </a:spcBef>
              <a:buNone/>
            </a:pPr>
            <a:r>
              <a:rPr lang="en"/>
              <a:t>Recap</a:t>
            </a:r>
          </a:p>
        </p:txBody>
      </p:sp>
      <p:sp>
        <p:nvSpPr>
          <p:cNvPr id="579" name="Shape 579"/>
          <p:cNvSpPr txBox="1">
            <a:spLocks noGrp="1"/>
          </p:cNvSpPr>
          <p:nvPr>
            <p:ph type="body" idx="1"/>
          </p:nvPr>
        </p:nvSpPr>
        <p:spPr>
          <a:prstGeom prst="rect">
            <a:avLst/>
          </a:prstGeom>
        </p:spPr>
        <p:txBody>
          <a:bodyPr lIns="91425" tIns="91425" rIns="91425" bIns="91425" anchor="t" anchorCtr="0">
            <a:noAutofit/>
          </a:bodyPr>
          <a:lstStyle/>
          <a:p>
            <a:pPr lvl="0" rtl="0">
              <a:spcBef>
                <a:spcPts val="0"/>
              </a:spcBef>
              <a:buNone/>
            </a:pPr>
            <a:r>
              <a:rPr lang="en" dirty="0"/>
              <a:t>What we have learned so </a:t>
            </a:r>
            <a:r>
              <a:rPr lang="en"/>
              <a:t>far:</a:t>
            </a:r>
          </a:p>
          <a:p>
            <a:pPr lvl="0" rtl="0">
              <a:spcBef>
                <a:spcPts val="0"/>
              </a:spcBef>
              <a:buNone/>
            </a:pPr>
            <a:endParaRPr lang="en" dirty="0"/>
          </a:p>
          <a:p>
            <a:pPr marL="381000" indent="-342900">
              <a:buClr>
                <a:schemeClr val="dk1"/>
              </a:buClr>
              <a:buSzPct val="100000"/>
            </a:pPr>
            <a:r>
              <a:rPr lang="en" dirty="0"/>
              <a:t>Pros and cons of massive threading</a:t>
            </a:r>
          </a:p>
          <a:p>
            <a:pPr marL="381000" indent="-342900">
              <a:buClr>
                <a:schemeClr val="dk1"/>
              </a:buClr>
              <a:buSzPct val="100000"/>
            </a:pPr>
            <a:r>
              <a:rPr lang="en" dirty="0"/>
              <a:t>How threads are executed on GPUs</a:t>
            </a:r>
            <a:endParaRPr lang="en-US" dirty="0"/>
          </a:p>
          <a:p>
            <a:pPr marL="457200" lvl="0" indent="-419100" rtl="0">
              <a:spcBef>
                <a:spcPts val="0"/>
              </a:spcBef>
              <a:buClr>
                <a:schemeClr val="dk1"/>
              </a:buClr>
              <a:buSzPct val="100000"/>
              <a:buFont typeface="Arial"/>
              <a:buChar char="●"/>
            </a:pPr>
            <a:endParaRPr lang="en-US" dirty="0"/>
          </a:p>
          <a:p>
            <a:pPr marL="38100" lvl="0" rtl="0">
              <a:spcBef>
                <a:spcPts val="0"/>
              </a:spcBef>
              <a:buClr>
                <a:schemeClr val="dk1"/>
              </a:buClr>
              <a:buSzPct val="100000"/>
              <a:buNone/>
            </a:pPr>
            <a:r>
              <a:rPr lang="en-US" dirty="0"/>
              <a:t>Next</a:t>
            </a:r>
            <a:r>
              <a:rPr lang="en-US"/>
              <a:t>: </a:t>
            </a:r>
          </a:p>
          <a:p>
            <a:pPr marL="38100">
              <a:buClr>
                <a:schemeClr val="dk1"/>
              </a:buClr>
              <a:buSzPct val="100000"/>
            </a:pPr>
            <a:r>
              <a:rPr lang="en-US"/>
              <a:t>variations of GPUs, multiprocessor clusters</a:t>
            </a:r>
            <a:endParaRPr lang="en-US" dirty="0"/>
          </a:p>
          <a:p>
            <a:pPr marL="457200" lvl="0" indent="-419100" rtl="0">
              <a:spcBef>
                <a:spcPts val="0"/>
              </a:spcBef>
              <a:buClr>
                <a:schemeClr val="dk1"/>
              </a:buClr>
              <a:buSzPct val="100000"/>
              <a:buFont typeface="Arial"/>
              <a:buChar char="●"/>
            </a:pPr>
            <a:endParaRPr lang="en-US" dirty="0"/>
          </a:p>
          <a:p>
            <a:pPr marL="38100" lvl="0" rtl="0">
              <a:spcBef>
                <a:spcPts val="0"/>
              </a:spcBef>
              <a:buClr>
                <a:schemeClr val="dk1"/>
              </a:buClr>
              <a:buSzPct val="100000"/>
              <a:buNone/>
            </a:pPr>
            <a:r>
              <a:rPr lang="en-US" dirty="0"/>
              <a:t> </a:t>
            </a:r>
          </a:p>
        </p:txBody>
      </p:sp>
      <p:sp>
        <p:nvSpPr>
          <p:cNvPr id="580" name="Shape 580"/>
          <p:cNvSpPr txBox="1"/>
          <p:nvPr/>
        </p:nvSpPr>
        <p:spPr>
          <a:xfrm>
            <a:off x="152399" y="114300"/>
            <a:ext cx="5383279" cy="1008167"/>
          </a:xfrm>
          <a:prstGeom prst="rect">
            <a:avLst/>
          </a:prstGeom>
          <a:noFill/>
          <a:ln>
            <a:noFill/>
          </a:ln>
        </p:spPr>
        <p:txBody>
          <a:bodyPr lIns="91425" tIns="91425" rIns="91425" bIns="91425" anchor="ctr" anchorCtr="0">
            <a:noAutofit/>
          </a:bodyPr>
          <a:lstStyle/>
          <a:p>
            <a:pPr lvl="0" rtl="0">
              <a:spcBef>
                <a:spcPts val="0"/>
              </a:spcBef>
              <a:buNone/>
            </a:pPr>
            <a:r>
              <a:rPr lang="en"/>
              <a:t> </a:t>
            </a:r>
          </a:p>
        </p:txBody>
      </p:sp>
      <p:pic>
        <p:nvPicPr>
          <p:cNvPr id="6" name="Picture 2" descr="http://3.bp.blogspot.com/-Fyyo92Ouo14/USoRPb90tOI/AAAAAAAABXU/poSOCn2msZ0/s1600/summary.jpg">
            <a:extLst>
              <a:ext uri="{FF2B5EF4-FFF2-40B4-BE49-F238E27FC236}">
                <a16:creationId xmlns:a16="http://schemas.microsoft.com/office/drawing/2014/main" id="{0D4646E7-C12D-404F-BEDF-DCAC1CDF77DE}"/>
              </a:ext>
            </a:extLst>
          </p:cNvPr>
          <p:cNvPicPr>
            <a:picLocks noChangeAspect="1" noChangeArrowheads="1"/>
          </p:cNvPicPr>
          <p:nvPr/>
        </p:nvPicPr>
        <p:blipFill>
          <a:blip r:embed="rId3" cstate="print"/>
          <a:srcRect/>
          <a:stretch>
            <a:fillRect/>
          </a:stretch>
        </p:blipFill>
        <p:spPr bwMode="auto">
          <a:xfrm>
            <a:off x="7093527" y="77012"/>
            <a:ext cx="1982292" cy="1489342"/>
          </a:xfrm>
          <a:prstGeom prst="rect">
            <a:avLst/>
          </a:prstGeom>
          <a:noFill/>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Shape 75"/>
          <p:cNvPicPr preferRelativeResize="0"/>
          <p:nvPr/>
        </p:nvPicPr>
        <p:blipFill>
          <a:blip r:embed="rId3">
            <a:alphaModFix/>
          </a:blip>
          <a:stretch>
            <a:fillRect/>
          </a:stretch>
        </p:blipFill>
        <p:spPr>
          <a:xfrm>
            <a:off x="6161250" y="75525"/>
            <a:ext cx="2861921" cy="4862676"/>
          </a:xfrm>
          <a:prstGeom prst="rect">
            <a:avLst/>
          </a:prstGeom>
          <a:noFill/>
          <a:ln>
            <a:noFill/>
          </a:ln>
        </p:spPr>
      </p:pic>
      <p:sp>
        <p:nvSpPr>
          <p:cNvPr id="76" name="Shape 76"/>
          <p:cNvSpPr txBox="1">
            <a:spLocks noGrp="1"/>
          </p:cNvSpPr>
          <p:nvPr>
            <p:ph type="title"/>
          </p:nvPr>
        </p:nvSpPr>
        <p:spPr/>
        <p:txBody>
          <a:bodyPr lIns="38100" tIns="38100" rIns="38100" bIns="38100" anchor="t" anchorCtr="0">
            <a:noAutofit/>
          </a:bodyPr>
          <a:lstStyle/>
          <a:p>
            <a:pPr lvl="0"/>
            <a:r>
              <a:rPr lang="en" dirty="0"/>
              <a:t>NVIDIA</a:t>
            </a:r>
            <a:r>
              <a:rPr lang="en-US" dirty="0"/>
              <a:t> Fermi (2009)</a:t>
            </a:r>
            <a:endParaRPr lang="en" dirty="0"/>
          </a:p>
        </p:txBody>
      </p:sp>
      <p:pic>
        <p:nvPicPr>
          <p:cNvPr id="77" name="Shape 77"/>
          <p:cNvPicPr preferRelativeResize="0"/>
          <p:nvPr/>
        </p:nvPicPr>
        <p:blipFill>
          <a:blip r:embed="rId4">
            <a:alphaModFix/>
          </a:blip>
          <a:stretch>
            <a:fillRect/>
          </a:stretch>
        </p:blipFill>
        <p:spPr>
          <a:xfrm>
            <a:off x="142925" y="874450"/>
            <a:ext cx="5515125" cy="4063748"/>
          </a:xfrm>
          <a:prstGeom prst="rect">
            <a:avLst/>
          </a:prstGeom>
          <a:noFill/>
          <a:ln>
            <a:noFill/>
          </a:ln>
        </p:spPr>
      </p:pic>
      <p:sp>
        <p:nvSpPr>
          <p:cNvPr id="78" name="Shape 78"/>
          <p:cNvSpPr txBox="1"/>
          <p:nvPr/>
        </p:nvSpPr>
        <p:spPr>
          <a:xfrm>
            <a:off x="-4" y="4834800"/>
            <a:ext cx="8589900" cy="308699"/>
          </a:xfrm>
          <a:prstGeom prst="rect">
            <a:avLst/>
          </a:prstGeom>
          <a:noFill/>
          <a:ln>
            <a:noFill/>
          </a:ln>
        </p:spPr>
        <p:txBody>
          <a:bodyPr lIns="91425" tIns="91425" rIns="91425" bIns="91425" anchor="t" anchorCtr="0">
            <a:noAutofit/>
          </a:bodyPr>
          <a:lstStyle/>
          <a:p>
            <a:pPr lvl="0" rtl="0">
              <a:spcBef>
                <a:spcPts val="0"/>
              </a:spcBef>
              <a:buNone/>
            </a:pPr>
            <a:r>
              <a:rPr lang="en" sz="1200" dirty="0"/>
              <a:t>ref: </a:t>
            </a:r>
            <a:r>
              <a:rPr lang="en" sz="1200" u="sng" dirty="0">
                <a:solidFill>
                  <a:schemeClr val="hlink"/>
                </a:solidFill>
                <a:hlinkClick r:id="rId5"/>
              </a:rPr>
              <a:t>http://www.nvidia.com/content/PDF/fermi_white_papers/NVIDIA_Fermi_Compute_Architecture_Whitepaper.pdf</a:t>
            </a:r>
          </a:p>
        </p:txBody>
      </p:sp>
      <p:sp>
        <p:nvSpPr>
          <p:cNvPr id="79" name="Shape 79"/>
          <p:cNvSpPr/>
          <p:nvPr/>
        </p:nvSpPr>
        <p:spPr>
          <a:xfrm>
            <a:off x="4855625" y="1001350"/>
            <a:ext cx="687600" cy="1388999"/>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0" name="Shape 80"/>
          <p:cNvCxnSpPr/>
          <p:nvPr/>
        </p:nvCxnSpPr>
        <p:spPr>
          <a:xfrm rot="10800000" flipH="1">
            <a:off x="5489275" y="75525"/>
            <a:ext cx="680699" cy="918599"/>
          </a:xfrm>
          <a:prstGeom prst="straightConnector1">
            <a:avLst/>
          </a:prstGeom>
          <a:noFill/>
          <a:ln w="38100" cap="flat">
            <a:solidFill>
              <a:srgbClr val="FF0000"/>
            </a:solidFill>
            <a:prstDash val="solid"/>
            <a:round/>
            <a:headEnd type="none" w="lg" len="lg"/>
            <a:tailEnd type="none" w="lg" len="lg"/>
          </a:ln>
        </p:spPr>
      </p:cxnSp>
      <p:cxnSp>
        <p:nvCxnSpPr>
          <p:cNvPr id="81" name="Shape 81"/>
          <p:cNvCxnSpPr/>
          <p:nvPr/>
        </p:nvCxnSpPr>
        <p:spPr>
          <a:xfrm>
            <a:off x="5532500" y="2388050"/>
            <a:ext cx="626700" cy="2279999"/>
          </a:xfrm>
          <a:prstGeom prst="straightConnector1">
            <a:avLst/>
          </a:prstGeom>
          <a:noFill/>
          <a:ln w="38100" cap="flat">
            <a:solidFill>
              <a:srgbClr val="FF0000"/>
            </a:solidFill>
            <a:prstDash val="solid"/>
            <a:round/>
            <a:headEnd type="none" w="lg" len="lg"/>
            <a:tailEnd type="none" w="lg" len="lg"/>
          </a:ln>
        </p:spPr>
      </p:cxnSp>
    </p:spTree>
    <p:extLst>
      <p:ext uri="{BB962C8B-B14F-4D97-AF65-F5344CB8AC3E}">
        <p14:creationId xmlns:p14="http://schemas.microsoft.com/office/powerpoint/2010/main" val="325653043"/>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p:txBody>
          <a:bodyPr lIns="91425" tIns="91425" rIns="91425" bIns="91425" anchor="b" anchorCtr="0">
            <a:noAutofit/>
          </a:bodyPr>
          <a:lstStyle/>
          <a:p>
            <a:pPr lvl="0"/>
            <a:r>
              <a:rPr lang="en"/>
              <a:t>NVIDIA Kepler (2012)</a:t>
            </a:r>
          </a:p>
        </p:txBody>
      </p:sp>
      <p:sp>
        <p:nvSpPr>
          <p:cNvPr id="5" name="Text Placeholder 4">
            <a:extLst>
              <a:ext uri="{FF2B5EF4-FFF2-40B4-BE49-F238E27FC236}">
                <a16:creationId xmlns:a16="http://schemas.microsoft.com/office/drawing/2014/main" id="{5AB3A3F5-8211-4918-957F-93B40DB7B20F}"/>
              </a:ext>
            </a:extLst>
          </p:cNvPr>
          <p:cNvSpPr>
            <a:spLocks noGrp="1"/>
          </p:cNvSpPr>
          <p:nvPr>
            <p:ph type="body" idx="1"/>
          </p:nvPr>
        </p:nvSpPr>
        <p:spPr/>
        <p:txBody>
          <a:bodyPr/>
          <a:lstStyle/>
          <a:p>
            <a:endParaRPr lang="nl-NL"/>
          </a:p>
        </p:txBody>
      </p:sp>
      <p:pic>
        <p:nvPicPr>
          <p:cNvPr id="87" name="Shape 87"/>
          <p:cNvPicPr preferRelativeResize="0"/>
          <p:nvPr/>
        </p:nvPicPr>
        <p:blipFill>
          <a:blip r:embed="rId3">
            <a:alphaModFix/>
          </a:blip>
          <a:stretch>
            <a:fillRect/>
          </a:stretch>
        </p:blipFill>
        <p:spPr>
          <a:xfrm>
            <a:off x="5990525" y="36050"/>
            <a:ext cx="2998400" cy="4923751"/>
          </a:xfrm>
          <a:prstGeom prst="rect">
            <a:avLst/>
          </a:prstGeom>
          <a:noFill/>
          <a:ln>
            <a:noFill/>
          </a:ln>
        </p:spPr>
      </p:pic>
      <p:pic>
        <p:nvPicPr>
          <p:cNvPr id="88" name="Shape 88"/>
          <p:cNvPicPr preferRelativeResize="0"/>
          <p:nvPr/>
        </p:nvPicPr>
        <p:blipFill>
          <a:blip r:embed="rId4">
            <a:alphaModFix/>
          </a:blip>
          <a:stretch>
            <a:fillRect/>
          </a:stretch>
        </p:blipFill>
        <p:spPr>
          <a:xfrm>
            <a:off x="1493600" y="955725"/>
            <a:ext cx="3550976" cy="3836124"/>
          </a:xfrm>
          <a:prstGeom prst="rect">
            <a:avLst/>
          </a:prstGeom>
          <a:noFill/>
          <a:ln>
            <a:noFill/>
          </a:ln>
        </p:spPr>
      </p:pic>
      <p:sp>
        <p:nvSpPr>
          <p:cNvPr id="89" name="Shape 89"/>
          <p:cNvSpPr/>
          <p:nvPr/>
        </p:nvSpPr>
        <p:spPr>
          <a:xfrm>
            <a:off x="4005575" y="1500925"/>
            <a:ext cx="692700" cy="1179600"/>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0" name="Shape 90"/>
          <p:cNvCxnSpPr/>
          <p:nvPr/>
        </p:nvCxnSpPr>
        <p:spPr>
          <a:xfrm rot="10800000" flipH="1">
            <a:off x="4668725" y="88949"/>
            <a:ext cx="1315499" cy="1444200"/>
          </a:xfrm>
          <a:prstGeom prst="straightConnector1">
            <a:avLst/>
          </a:prstGeom>
          <a:noFill/>
          <a:ln w="38100" cap="flat">
            <a:solidFill>
              <a:srgbClr val="FF0000"/>
            </a:solidFill>
            <a:prstDash val="solid"/>
            <a:round/>
            <a:headEnd type="none" w="lg" len="lg"/>
            <a:tailEnd type="none" w="lg" len="lg"/>
          </a:ln>
        </p:spPr>
      </p:cxnSp>
      <p:cxnSp>
        <p:nvCxnSpPr>
          <p:cNvPr id="91" name="Shape 91"/>
          <p:cNvCxnSpPr/>
          <p:nvPr/>
        </p:nvCxnSpPr>
        <p:spPr>
          <a:xfrm>
            <a:off x="4678600" y="2641000"/>
            <a:ext cx="1286100" cy="2221499"/>
          </a:xfrm>
          <a:prstGeom prst="straightConnector1">
            <a:avLst/>
          </a:prstGeom>
          <a:noFill/>
          <a:ln w="38100" cap="flat">
            <a:solidFill>
              <a:srgbClr val="FF0000"/>
            </a:solidFill>
            <a:prstDash val="solid"/>
            <a:round/>
            <a:headEnd type="none" w="lg" len="lg"/>
            <a:tailEnd type="none" w="lg" len="lg"/>
          </a:ln>
        </p:spPr>
      </p:cxnSp>
      <p:sp>
        <p:nvSpPr>
          <p:cNvPr id="92" name="Shape 92"/>
          <p:cNvSpPr txBox="1"/>
          <p:nvPr/>
        </p:nvSpPr>
        <p:spPr>
          <a:xfrm>
            <a:off x="150578" y="4728398"/>
            <a:ext cx="3854999" cy="308699"/>
          </a:xfrm>
          <a:prstGeom prst="rect">
            <a:avLst/>
          </a:prstGeom>
          <a:noFill/>
          <a:ln>
            <a:noFill/>
          </a:ln>
        </p:spPr>
        <p:txBody>
          <a:bodyPr lIns="91425" tIns="91425" rIns="91425" bIns="91425" anchor="t" anchorCtr="0">
            <a:noAutofit/>
          </a:bodyPr>
          <a:lstStyle/>
          <a:p>
            <a:pPr>
              <a:spcBef>
                <a:spcPts val="0"/>
              </a:spcBef>
              <a:buNone/>
            </a:pPr>
            <a:r>
              <a:rPr lang="en"/>
              <a:t>ref: </a:t>
            </a:r>
            <a:r>
              <a:rPr lang="en" sz="1100" u="sng">
                <a:solidFill>
                  <a:schemeClr val="hlink"/>
                </a:solidFill>
                <a:hlinkClick r:id="rId5"/>
              </a:rPr>
              <a:t>http://www.nvidia.com/object/nvidia-kepler.html</a:t>
            </a:r>
          </a:p>
        </p:txBody>
      </p:sp>
    </p:spTree>
    <p:extLst>
      <p:ext uri="{BB962C8B-B14F-4D97-AF65-F5344CB8AC3E}">
        <p14:creationId xmlns:p14="http://schemas.microsoft.com/office/powerpoint/2010/main" val="1530666080"/>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a:blip r:embed="rId3">
            <a:alphaModFix/>
          </a:blip>
          <a:stretch>
            <a:fillRect/>
          </a:stretch>
        </p:blipFill>
        <p:spPr>
          <a:xfrm>
            <a:off x="1539510" y="994125"/>
            <a:ext cx="3724265" cy="3783375"/>
          </a:xfrm>
          <a:prstGeom prst="rect">
            <a:avLst/>
          </a:prstGeom>
          <a:noFill/>
          <a:ln>
            <a:noFill/>
          </a:ln>
        </p:spPr>
      </p:pic>
      <p:sp>
        <p:nvSpPr>
          <p:cNvPr id="98" name="Shape 98"/>
          <p:cNvSpPr txBox="1">
            <a:spLocks noGrp="1"/>
          </p:cNvSpPr>
          <p:nvPr>
            <p:ph type="title"/>
          </p:nvPr>
        </p:nvSpPr>
        <p:spPr/>
        <p:txBody>
          <a:bodyPr lIns="91425" tIns="91425" rIns="91425" bIns="91425" anchor="b" anchorCtr="0">
            <a:noAutofit/>
          </a:bodyPr>
          <a:lstStyle/>
          <a:p>
            <a:pPr lvl="0"/>
            <a:r>
              <a:rPr lang="en" dirty="0"/>
              <a:t>NVIDIA Maxwell (2014)</a:t>
            </a:r>
          </a:p>
        </p:txBody>
      </p:sp>
      <p:sp>
        <p:nvSpPr>
          <p:cNvPr id="5" name="Text Placeholder 4">
            <a:extLst>
              <a:ext uri="{FF2B5EF4-FFF2-40B4-BE49-F238E27FC236}">
                <a16:creationId xmlns:a16="http://schemas.microsoft.com/office/drawing/2014/main" id="{946836CC-2018-40F5-8407-D94B095145F7}"/>
              </a:ext>
            </a:extLst>
          </p:cNvPr>
          <p:cNvSpPr>
            <a:spLocks noGrp="1"/>
          </p:cNvSpPr>
          <p:nvPr>
            <p:ph type="body" idx="1"/>
          </p:nvPr>
        </p:nvSpPr>
        <p:spPr/>
        <p:txBody>
          <a:bodyPr/>
          <a:lstStyle/>
          <a:p>
            <a:endParaRPr lang="nl-NL"/>
          </a:p>
        </p:txBody>
      </p:sp>
      <p:sp>
        <p:nvSpPr>
          <p:cNvPr id="99" name="Shape 99"/>
          <p:cNvSpPr/>
          <p:nvPr/>
        </p:nvSpPr>
        <p:spPr>
          <a:xfrm>
            <a:off x="4639050" y="1472200"/>
            <a:ext cx="425400" cy="1267800"/>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0" name="Shape 100"/>
          <p:cNvCxnSpPr/>
          <p:nvPr/>
        </p:nvCxnSpPr>
        <p:spPr>
          <a:xfrm rot="10800000" flipH="1">
            <a:off x="5064375" y="98900"/>
            <a:ext cx="1187100" cy="1374899"/>
          </a:xfrm>
          <a:prstGeom prst="straightConnector1">
            <a:avLst/>
          </a:prstGeom>
          <a:noFill/>
          <a:ln w="38100" cap="flat">
            <a:solidFill>
              <a:srgbClr val="FF0000"/>
            </a:solidFill>
            <a:prstDash val="solid"/>
            <a:round/>
            <a:headEnd type="none" w="lg" len="lg"/>
            <a:tailEnd type="none" w="lg" len="lg"/>
          </a:ln>
        </p:spPr>
      </p:cxnSp>
      <p:cxnSp>
        <p:nvCxnSpPr>
          <p:cNvPr id="101" name="Shape 101"/>
          <p:cNvCxnSpPr/>
          <p:nvPr/>
        </p:nvCxnSpPr>
        <p:spPr>
          <a:xfrm>
            <a:off x="5074250" y="2730000"/>
            <a:ext cx="1203900" cy="2099999"/>
          </a:xfrm>
          <a:prstGeom prst="straightConnector1">
            <a:avLst/>
          </a:prstGeom>
          <a:noFill/>
          <a:ln w="38100" cap="flat">
            <a:solidFill>
              <a:srgbClr val="FF0000"/>
            </a:solidFill>
            <a:prstDash val="solid"/>
            <a:round/>
            <a:headEnd type="none" w="lg" len="lg"/>
            <a:tailEnd type="none" w="lg" len="lg"/>
          </a:ln>
        </p:spPr>
      </p:cxnSp>
      <p:pic>
        <p:nvPicPr>
          <p:cNvPr id="102" name="Shape 102"/>
          <p:cNvPicPr preferRelativeResize="0"/>
          <p:nvPr/>
        </p:nvPicPr>
        <p:blipFill>
          <a:blip r:embed="rId4">
            <a:alphaModFix/>
          </a:blip>
          <a:stretch>
            <a:fillRect/>
          </a:stretch>
        </p:blipFill>
        <p:spPr>
          <a:xfrm>
            <a:off x="6265450" y="0"/>
            <a:ext cx="2616825" cy="4889076"/>
          </a:xfrm>
          <a:prstGeom prst="rect">
            <a:avLst/>
          </a:prstGeom>
          <a:noFill/>
          <a:ln>
            <a:noFill/>
          </a:ln>
        </p:spPr>
      </p:pic>
      <p:sp>
        <p:nvSpPr>
          <p:cNvPr id="103" name="Shape 103"/>
          <p:cNvSpPr txBox="1"/>
          <p:nvPr/>
        </p:nvSpPr>
        <p:spPr>
          <a:xfrm>
            <a:off x="233245" y="4728500"/>
            <a:ext cx="8589900" cy="308699"/>
          </a:xfrm>
          <a:prstGeom prst="rect">
            <a:avLst/>
          </a:prstGeom>
          <a:noFill/>
          <a:ln>
            <a:noFill/>
          </a:ln>
        </p:spPr>
        <p:txBody>
          <a:bodyPr lIns="91425" tIns="91425" rIns="91425" bIns="91425" anchor="t" anchorCtr="0">
            <a:noAutofit/>
          </a:bodyPr>
          <a:lstStyle/>
          <a:p>
            <a:pPr lvl="0" rtl="0">
              <a:spcBef>
                <a:spcPts val="0"/>
              </a:spcBef>
              <a:buNone/>
            </a:pPr>
            <a:r>
              <a:rPr lang="en" dirty="0"/>
              <a:t>ref: </a:t>
            </a:r>
            <a:r>
              <a:rPr lang="en" sz="1100" u="sng" dirty="0">
                <a:solidFill>
                  <a:schemeClr val="hlink"/>
                </a:solidFill>
                <a:hlinkClick r:id="rId5"/>
              </a:rPr>
              <a:t>http://international.download.nvidia.com/geforce-com/international/pdfs/GeForce_GTX_980_Whitepaper_FINAL.PDF</a:t>
            </a:r>
          </a:p>
        </p:txBody>
      </p:sp>
    </p:spTree>
    <p:extLst>
      <p:ext uri="{BB962C8B-B14F-4D97-AF65-F5344CB8AC3E}">
        <p14:creationId xmlns:p14="http://schemas.microsoft.com/office/powerpoint/2010/main" val="1178905710"/>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NVIDIA Pascal (GP100, 2016)</a:t>
            </a:r>
            <a:endParaRPr lang="en-US" dirty="0"/>
          </a:p>
        </p:txBody>
      </p:sp>
      <p:pic>
        <p:nvPicPr>
          <p:cNvPr id="5" name="Picture 4"/>
          <p:cNvPicPr>
            <a:picLocks noChangeAspect="1"/>
          </p:cNvPicPr>
          <p:nvPr/>
        </p:nvPicPr>
        <p:blipFill rotWithShape="1">
          <a:blip r:embed="rId3"/>
          <a:srcRect l="5925" t="1482" r="2130" b="2222"/>
          <a:stretch/>
        </p:blipFill>
        <p:spPr>
          <a:xfrm>
            <a:off x="541867" y="942153"/>
            <a:ext cx="7200000" cy="4241692"/>
          </a:xfrm>
          <a:prstGeom prst="rect">
            <a:avLst/>
          </a:prstGeom>
        </p:spPr>
      </p:pic>
      <p:pic>
        <p:nvPicPr>
          <p:cNvPr id="6" name="Picture 5"/>
          <p:cNvPicPr>
            <a:picLocks noChangeAspect="1"/>
          </p:cNvPicPr>
          <p:nvPr/>
        </p:nvPicPr>
        <p:blipFill rotWithShape="1">
          <a:blip r:embed="rId4"/>
          <a:srcRect l="11575" r="11388"/>
          <a:stretch/>
        </p:blipFill>
        <p:spPr>
          <a:xfrm>
            <a:off x="5418665" y="1515534"/>
            <a:ext cx="3600000" cy="2628606"/>
          </a:xfrm>
          <a:prstGeom prst="rect">
            <a:avLst/>
          </a:prstGeom>
        </p:spPr>
      </p:pic>
      <p:sp>
        <p:nvSpPr>
          <p:cNvPr id="7" name="Shape 99"/>
          <p:cNvSpPr/>
          <p:nvPr/>
        </p:nvSpPr>
        <p:spPr>
          <a:xfrm>
            <a:off x="4326630" y="2141220"/>
            <a:ext cx="425400" cy="739750"/>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4741842" y="1515534"/>
            <a:ext cx="676823" cy="687157"/>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4749952" y="2829837"/>
            <a:ext cx="678901" cy="1314303"/>
          </a:xfrm>
          <a:prstGeom prst="straightConnector1">
            <a:avLst/>
          </a:prstGeom>
          <a:noFill/>
          <a:ln w="38100" cap="flat">
            <a:solidFill>
              <a:srgbClr val="FF0000"/>
            </a:solidFill>
            <a:prstDash val="solid"/>
            <a:round/>
            <a:headEnd type="none" w="lg" len="lg"/>
            <a:tailEnd type="none" w="lg" len="lg"/>
          </a:ln>
        </p:spPr>
      </p:cxnSp>
      <p:sp>
        <p:nvSpPr>
          <p:cNvPr id="16" name="Shape 103"/>
          <p:cNvSpPr txBox="1"/>
          <p:nvPr/>
        </p:nvSpPr>
        <p:spPr>
          <a:xfrm rot="16200000">
            <a:off x="-1865197" y="2565180"/>
            <a:ext cx="4426583" cy="730057"/>
          </a:xfrm>
          <a:prstGeom prst="rect">
            <a:avLst/>
          </a:prstGeom>
          <a:noFill/>
          <a:ln>
            <a:noFill/>
          </a:ln>
        </p:spPr>
        <p:txBody>
          <a:bodyPr lIns="91425" tIns="91425" rIns="91425" bIns="91425" anchor="t" anchorCtr="0">
            <a:noAutofit/>
          </a:bodyPr>
          <a:lstStyle/>
          <a:p>
            <a:pPr lvl="0"/>
            <a:r>
              <a:rPr lang="en" dirty="0"/>
              <a:t>ref: </a:t>
            </a:r>
            <a:r>
              <a:rPr lang="en-US" sz="1100" u="sng" dirty="0">
                <a:solidFill>
                  <a:schemeClr val="hlink"/>
                </a:solidFill>
                <a:hlinkClick r:id="rId5"/>
              </a:rPr>
              <a:t>https://images.nvidia.com/content/pdf/tesla/whitepaper/pascal-architecture-whitepaper.pdf</a:t>
            </a:r>
            <a:endParaRPr lang="en" sz="1100" u="sng" dirty="0">
              <a:solidFill>
                <a:schemeClr val="hlink"/>
              </a:solidFill>
              <a:hlinkClick r:id="rId5"/>
            </a:endParaRPr>
          </a:p>
        </p:txBody>
      </p:sp>
    </p:spTree>
    <p:extLst>
      <p:ext uri="{BB962C8B-B14F-4D97-AF65-F5344CB8AC3E}">
        <p14:creationId xmlns:p14="http://schemas.microsoft.com/office/powerpoint/2010/main" val="3373142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NVIDIA Volta (</a:t>
            </a:r>
            <a:r>
              <a:rPr lang="en-US"/>
              <a:t>2017): </a:t>
            </a:r>
            <a:r>
              <a:rPr lang="en-US" b="1"/>
              <a:t>TC units</a:t>
            </a:r>
            <a:endParaRPr lang="en-US" b="1" dirty="0"/>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rotWithShape="1">
          <a:blip r:embed="rId3"/>
          <a:srcRect l="5667" t="3555" r="4444" b="2617"/>
          <a:stretch/>
        </p:blipFill>
        <p:spPr>
          <a:xfrm>
            <a:off x="457200" y="902999"/>
            <a:ext cx="7357642" cy="4320000"/>
          </a:xfrm>
          <a:prstGeom prst="rect">
            <a:avLst/>
          </a:prstGeom>
        </p:spPr>
      </p:pic>
      <p:pic>
        <p:nvPicPr>
          <p:cNvPr id="6" name="Picture 5"/>
          <p:cNvPicPr>
            <a:picLocks noChangeAspect="1"/>
          </p:cNvPicPr>
          <p:nvPr/>
        </p:nvPicPr>
        <p:blipFill rotWithShape="1">
          <a:blip r:embed="rId4"/>
          <a:srcRect l="30334" t="8296" r="36555" b="13481"/>
          <a:stretch/>
        </p:blipFill>
        <p:spPr>
          <a:xfrm>
            <a:off x="6095099" y="395393"/>
            <a:ext cx="3027680" cy="4023360"/>
          </a:xfrm>
          <a:prstGeom prst="rect">
            <a:avLst/>
          </a:prstGeom>
        </p:spPr>
      </p:pic>
      <p:sp>
        <p:nvSpPr>
          <p:cNvPr id="7" name="Shape 99"/>
          <p:cNvSpPr/>
          <p:nvPr/>
        </p:nvSpPr>
        <p:spPr>
          <a:xfrm>
            <a:off x="4574462" y="2141220"/>
            <a:ext cx="294718" cy="688617"/>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4869180" y="445770"/>
            <a:ext cx="1257300" cy="1725930"/>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4869180" y="2800350"/>
            <a:ext cx="1225919" cy="1618403"/>
          </a:xfrm>
          <a:prstGeom prst="straightConnector1">
            <a:avLst/>
          </a:prstGeom>
          <a:noFill/>
          <a:ln w="38100" cap="flat">
            <a:solidFill>
              <a:srgbClr val="FF0000"/>
            </a:solidFill>
            <a:prstDash val="solid"/>
            <a:round/>
            <a:headEnd type="none" w="lg" len="lg"/>
            <a:tailEnd type="none" w="lg" len="lg"/>
          </a:ln>
        </p:spPr>
      </p:cxnSp>
      <p:sp>
        <p:nvSpPr>
          <p:cNvPr id="17" name="Shape 103"/>
          <p:cNvSpPr txBox="1"/>
          <p:nvPr/>
        </p:nvSpPr>
        <p:spPr>
          <a:xfrm rot="16200000">
            <a:off x="-1865197" y="2565180"/>
            <a:ext cx="4426583" cy="730057"/>
          </a:xfrm>
          <a:prstGeom prst="rect">
            <a:avLst/>
          </a:prstGeom>
          <a:noFill/>
          <a:ln>
            <a:noFill/>
          </a:ln>
        </p:spPr>
        <p:txBody>
          <a:bodyPr lIns="91425" tIns="91425" rIns="91425" bIns="91425" anchor="t" anchorCtr="0">
            <a:noAutofit/>
          </a:bodyPr>
          <a:lstStyle/>
          <a:p>
            <a:pPr lvl="0"/>
            <a:r>
              <a:rPr lang="en" dirty="0"/>
              <a:t>ref: </a:t>
            </a:r>
            <a:r>
              <a:rPr lang="en-US" sz="1100" u="sng" dirty="0">
                <a:solidFill>
                  <a:schemeClr val="hlink"/>
                </a:solidFill>
                <a:hlinkClick r:id="rId5"/>
              </a:rPr>
              <a:t>https://images.nvidia.com/content/pdf/tesla/whitepaper/pascal-architecture-whitepaper.pdf</a:t>
            </a:r>
            <a:endParaRPr lang="en" sz="1100" u="sng" dirty="0">
              <a:solidFill>
                <a:schemeClr val="hlink"/>
              </a:solidFill>
              <a:hlinkClick r:id="rId5"/>
            </a:endParaRPr>
          </a:p>
        </p:txBody>
      </p:sp>
    </p:spTree>
    <p:extLst>
      <p:ext uri="{BB962C8B-B14F-4D97-AF65-F5344CB8AC3E}">
        <p14:creationId xmlns:p14="http://schemas.microsoft.com/office/powerpoint/2010/main" val="4153289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NVIDIA Turing (2018)</a:t>
            </a:r>
          </a:p>
        </p:txBody>
      </p:sp>
      <p:pic>
        <p:nvPicPr>
          <p:cNvPr id="10" name="Picture 9"/>
          <p:cNvPicPr>
            <a:picLocks noChangeAspect="1"/>
          </p:cNvPicPr>
          <p:nvPr/>
        </p:nvPicPr>
        <p:blipFill rotWithShape="1">
          <a:blip r:embed="rId3"/>
          <a:srcRect l="18500" r="13167"/>
          <a:stretch/>
        </p:blipFill>
        <p:spPr>
          <a:xfrm>
            <a:off x="488359" y="909516"/>
            <a:ext cx="5220882" cy="4297680"/>
          </a:xfrm>
          <a:prstGeom prst="rect">
            <a:avLst/>
          </a:prstGeom>
        </p:spPr>
      </p:pic>
      <p:sp>
        <p:nvSpPr>
          <p:cNvPr id="7" name="Shape 99"/>
          <p:cNvSpPr/>
          <p:nvPr/>
        </p:nvSpPr>
        <p:spPr>
          <a:xfrm>
            <a:off x="4700719" y="2111733"/>
            <a:ext cx="294718" cy="688617"/>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4995437" y="267286"/>
            <a:ext cx="1287088" cy="1874927"/>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4995437" y="2770863"/>
            <a:ext cx="1287088" cy="1934780"/>
          </a:xfrm>
          <a:prstGeom prst="straightConnector1">
            <a:avLst/>
          </a:prstGeom>
          <a:noFill/>
          <a:ln w="38100" cap="flat">
            <a:solidFill>
              <a:srgbClr val="FF0000"/>
            </a:solidFill>
            <a:prstDash val="solid"/>
            <a:round/>
            <a:headEnd type="none" w="lg" len="lg"/>
            <a:tailEnd type="none" w="lg" len="lg"/>
          </a:ln>
        </p:spPr>
      </p:cxnSp>
      <p:sp>
        <p:nvSpPr>
          <p:cNvPr id="17" name="Shape 103"/>
          <p:cNvSpPr txBox="1"/>
          <p:nvPr/>
        </p:nvSpPr>
        <p:spPr>
          <a:xfrm rot="16200000">
            <a:off x="-2274454" y="2189105"/>
            <a:ext cx="5245099" cy="663688"/>
          </a:xfrm>
          <a:prstGeom prst="rect">
            <a:avLst/>
          </a:prstGeom>
          <a:noFill/>
          <a:ln>
            <a:noFill/>
          </a:ln>
        </p:spPr>
        <p:txBody>
          <a:bodyPr lIns="91425" tIns="91425" rIns="91425" bIns="91425" anchor="t" anchorCtr="0">
            <a:noAutofit/>
          </a:bodyPr>
          <a:lstStyle/>
          <a:p>
            <a:pPr lvl="0"/>
            <a:r>
              <a:rPr lang="en" dirty="0"/>
              <a:t>ref: </a:t>
            </a:r>
            <a:r>
              <a:rPr lang="en-US" sz="1000" u="sng" dirty="0">
                <a:solidFill>
                  <a:schemeClr val="hlink"/>
                </a:solidFill>
                <a:hlinkClick r:id="rId4"/>
              </a:rPr>
              <a:t>https://www.nvidia.com/content/dam/en-zz/Solutions/design-visualization/technologies/turing-architecture/NVIDIA-Turing-Architecture-Whitepaper.pdf</a:t>
            </a:r>
            <a:endParaRPr lang="en" sz="1000" u="sng" dirty="0">
              <a:solidFill>
                <a:schemeClr val="hlink"/>
              </a:solidFill>
              <a:hlinkClick r:id="rId4"/>
            </a:endParaRPr>
          </a:p>
        </p:txBody>
      </p:sp>
      <p:pic>
        <p:nvPicPr>
          <p:cNvPr id="11" name="Picture 10"/>
          <p:cNvPicPr>
            <a:picLocks noChangeAspect="1"/>
          </p:cNvPicPr>
          <p:nvPr/>
        </p:nvPicPr>
        <p:blipFill rotWithShape="1">
          <a:blip r:embed="rId5"/>
          <a:srcRect l="35555" t="8098" r="38667" b="14273"/>
          <a:stretch/>
        </p:blipFill>
        <p:spPr>
          <a:xfrm>
            <a:off x="6282525" y="195263"/>
            <a:ext cx="2698993" cy="4572000"/>
          </a:xfrm>
          <a:prstGeom prst="rect">
            <a:avLst/>
          </a:prstGeom>
        </p:spPr>
      </p:pic>
    </p:spTree>
    <p:extLst>
      <p:ext uri="{BB962C8B-B14F-4D97-AF65-F5344CB8AC3E}">
        <p14:creationId xmlns:p14="http://schemas.microsoft.com/office/powerpoint/2010/main" val="4392469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NVIDIA Ampere (2020)</a:t>
            </a:r>
          </a:p>
        </p:txBody>
      </p:sp>
      <p:pic>
        <p:nvPicPr>
          <p:cNvPr id="1026" name="Picture 2">
            <a:extLst>
              <a:ext uri="{FF2B5EF4-FFF2-40B4-BE49-F238E27FC236}">
                <a16:creationId xmlns:a16="http://schemas.microsoft.com/office/drawing/2014/main" id="{F977A094-4DC6-4599-A545-BB9B4B698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95" y="1096893"/>
            <a:ext cx="7200000" cy="3608750"/>
          </a:xfrm>
          <a:prstGeom prst="rect">
            <a:avLst/>
          </a:prstGeom>
          <a:noFill/>
          <a:extLst>
            <a:ext uri="{909E8E84-426E-40DD-AFC4-6F175D3DCCD1}">
              <a14:hiddenFill xmlns:a14="http://schemas.microsoft.com/office/drawing/2010/main">
                <a:solidFill>
                  <a:srgbClr val="FFFFFF"/>
                </a:solidFill>
              </a14:hiddenFill>
            </a:ext>
          </a:extLst>
        </p:spPr>
      </p:pic>
      <p:sp>
        <p:nvSpPr>
          <p:cNvPr id="7" name="Shape 99"/>
          <p:cNvSpPr/>
          <p:nvPr/>
        </p:nvSpPr>
        <p:spPr>
          <a:xfrm>
            <a:off x="4700719" y="2111733"/>
            <a:ext cx="229421" cy="547647"/>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a:cxnSpLocks/>
          </p:cNvCxnSpPr>
          <p:nvPr/>
        </p:nvCxnSpPr>
        <p:spPr>
          <a:xfrm flipV="1">
            <a:off x="4930140" y="344844"/>
            <a:ext cx="934523" cy="1766889"/>
          </a:xfrm>
          <a:prstGeom prst="straightConnector1">
            <a:avLst/>
          </a:prstGeom>
          <a:noFill/>
          <a:ln w="38100" cap="flat">
            <a:solidFill>
              <a:srgbClr val="FF0000"/>
            </a:solidFill>
            <a:prstDash val="solid"/>
            <a:round/>
            <a:headEnd type="none" w="lg" len="lg"/>
            <a:tailEnd type="none" w="lg" len="lg"/>
          </a:ln>
        </p:spPr>
      </p:cxnSp>
      <p:cxnSp>
        <p:nvCxnSpPr>
          <p:cNvPr id="9" name="Shape 101"/>
          <p:cNvCxnSpPr>
            <a:cxnSpLocks/>
          </p:cNvCxnSpPr>
          <p:nvPr/>
        </p:nvCxnSpPr>
        <p:spPr>
          <a:xfrm>
            <a:off x="4930140" y="2659380"/>
            <a:ext cx="934523" cy="1921291"/>
          </a:xfrm>
          <a:prstGeom prst="straightConnector1">
            <a:avLst/>
          </a:prstGeom>
          <a:noFill/>
          <a:ln w="38100" cap="flat">
            <a:solidFill>
              <a:srgbClr val="FF0000"/>
            </a:solidFill>
            <a:prstDash val="solid"/>
            <a:round/>
            <a:headEnd type="none" w="lg" len="lg"/>
            <a:tailEnd type="none" w="lg" len="lg"/>
          </a:ln>
        </p:spPr>
      </p:cxnSp>
      <p:sp>
        <p:nvSpPr>
          <p:cNvPr id="17" name="Shape 103"/>
          <p:cNvSpPr txBox="1"/>
          <p:nvPr/>
        </p:nvSpPr>
        <p:spPr>
          <a:xfrm rot="16200000">
            <a:off x="-2274454" y="2189105"/>
            <a:ext cx="5245099" cy="663688"/>
          </a:xfrm>
          <a:prstGeom prst="rect">
            <a:avLst/>
          </a:prstGeom>
          <a:noFill/>
          <a:ln>
            <a:noFill/>
          </a:ln>
        </p:spPr>
        <p:txBody>
          <a:bodyPr lIns="91425" tIns="91425" rIns="91425" bIns="91425" anchor="t" anchorCtr="0">
            <a:noAutofit/>
          </a:bodyPr>
          <a:lstStyle/>
          <a:p>
            <a:pPr lvl="0"/>
            <a:r>
              <a:rPr lang="en" dirty="0"/>
              <a:t>ref: </a:t>
            </a:r>
            <a:r>
              <a:rPr lang="en-US" sz="1000" u="sng" dirty="0">
                <a:solidFill>
                  <a:schemeClr val="hlink"/>
                </a:solidFill>
                <a:hlinkClick r:id="rId4"/>
              </a:rPr>
              <a:t>https://developer.nvidia.com/blog/nvidia-ampere-architecture-in-depth/</a:t>
            </a:r>
            <a:endParaRPr lang="en" sz="1000" u="sng" dirty="0">
              <a:solidFill>
                <a:schemeClr val="hlink"/>
              </a:solidFill>
              <a:hlinkClick r:id="rId4"/>
            </a:endParaRPr>
          </a:p>
        </p:txBody>
      </p:sp>
      <p:pic>
        <p:nvPicPr>
          <p:cNvPr id="1028" name="Picture 4">
            <a:extLst>
              <a:ext uri="{FF2B5EF4-FFF2-40B4-BE49-F238E27FC236}">
                <a16:creationId xmlns:a16="http://schemas.microsoft.com/office/drawing/2014/main" id="{98D04BE3-B6FB-4126-A9AF-54DEAA4009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4663" y="317663"/>
            <a:ext cx="3240000" cy="427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3065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Variations of Multiprocessor Cluster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683" y="1011805"/>
            <a:ext cx="7478011" cy="3546846"/>
          </a:xfrm>
          <a:prstGeom prst="rect">
            <a:avLst/>
          </a:prstGeom>
        </p:spPr>
      </p:pic>
      <p:sp>
        <p:nvSpPr>
          <p:cNvPr id="6" name="TextBox 5"/>
          <p:cNvSpPr txBox="1"/>
          <p:nvPr/>
        </p:nvSpPr>
        <p:spPr>
          <a:xfrm>
            <a:off x="192504" y="4244042"/>
            <a:ext cx="5797637"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From Fermi to Kepler: More cores </a:t>
            </a:r>
            <a:r>
              <a:rPr lang="en-US" sz="1600"/>
              <a:t>per cluster</a:t>
            </a:r>
            <a:endParaRPr lang="en-US" sz="1600" dirty="0"/>
          </a:p>
          <a:p>
            <a:pPr marL="285750" indent="-285750">
              <a:buFont typeface="Arial" panose="020B0604020202020204" pitchFamily="34" charset="0"/>
              <a:buChar char="•"/>
            </a:pPr>
            <a:r>
              <a:rPr lang="en-US" sz="1600" dirty="0"/>
              <a:t>From Kepler to Maxwell: Partition cluster </a:t>
            </a:r>
            <a:r>
              <a:rPr lang="en-US" sz="1600"/>
              <a:t>into sub-clusters</a:t>
            </a:r>
            <a:endParaRPr lang="en-US" sz="1600" dirty="0"/>
          </a:p>
          <a:p>
            <a:pPr marL="285750" indent="-285750">
              <a:buFont typeface="Arial" panose="020B0604020202020204" pitchFamily="34" charset="0"/>
              <a:buChar char="•"/>
            </a:pPr>
            <a:r>
              <a:rPr lang="en-US" dirty="0">
                <a:solidFill>
                  <a:srgbClr val="0000FF"/>
                </a:solidFill>
              </a:rPr>
              <a:t>Question</a:t>
            </a:r>
            <a:r>
              <a:rPr lang="en-US" sz="1600" dirty="0"/>
              <a:t>: What are the Pros and Cons of these variations? </a:t>
            </a:r>
          </a:p>
        </p:txBody>
      </p:sp>
      <p:pic>
        <p:nvPicPr>
          <p:cNvPr id="7" name="Picture 2" descr="http://3.bp.blogspot.com/-Fyyo92Ouo14/USoRPb90tOI/AAAAAAAABXU/poSOCn2msZ0/s1600/summary.jpg">
            <a:extLst>
              <a:ext uri="{FF2B5EF4-FFF2-40B4-BE49-F238E27FC236}">
                <a16:creationId xmlns:a16="http://schemas.microsoft.com/office/drawing/2014/main" id="{14CD1C3C-1D3E-47C2-83BF-4504F84BE15B}"/>
              </a:ext>
            </a:extLst>
          </p:cNvPr>
          <p:cNvPicPr>
            <a:picLocks noChangeAspect="1" noChangeArrowheads="1"/>
          </p:cNvPicPr>
          <p:nvPr/>
        </p:nvPicPr>
        <p:blipFill>
          <a:blip r:embed="rId4" cstate="print"/>
          <a:srcRect/>
          <a:stretch>
            <a:fillRect/>
          </a:stretch>
        </p:blipFill>
        <p:spPr bwMode="auto">
          <a:xfrm>
            <a:off x="7831623" y="77012"/>
            <a:ext cx="1244196" cy="934793"/>
          </a:xfrm>
          <a:prstGeom prst="rect">
            <a:avLst/>
          </a:prstGeom>
          <a:noFill/>
        </p:spPr>
      </p:pic>
    </p:spTree>
    <p:extLst>
      <p:ext uri="{BB962C8B-B14F-4D97-AF65-F5344CB8AC3E}">
        <p14:creationId xmlns:p14="http://schemas.microsoft.com/office/powerpoint/2010/main" val="11412335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Tensor cores</a:t>
            </a:r>
          </a:p>
        </p:txBody>
      </p:sp>
      <p:sp>
        <p:nvSpPr>
          <p:cNvPr id="3" name="Text Placeholder 2"/>
          <p:cNvSpPr>
            <a:spLocks noGrp="1"/>
          </p:cNvSpPr>
          <p:nvPr>
            <p:ph type="body" idx="1"/>
          </p:nvPr>
        </p:nvSpPr>
        <p:spPr>
          <a:xfrm>
            <a:off x="266007" y="1222359"/>
            <a:ext cx="8650778" cy="3703491"/>
          </a:xfrm>
        </p:spPr>
        <p:txBody>
          <a:bodyPr/>
          <a:lstStyle/>
          <a:p>
            <a:r>
              <a:rPr lang="en-US" sz="2400" dirty="0"/>
              <a:t>Specialized core for e.g. deep learning</a:t>
            </a:r>
          </a:p>
          <a:p>
            <a:pPr marL="285750" lvl="1"/>
            <a:r>
              <a:rPr lang="en-US" sz="1800" dirty="0"/>
              <a:t> Operates on narrow data types, e.g. fp16</a:t>
            </a:r>
          </a:p>
          <a:p>
            <a:endParaRPr lang="en-US" sz="2400" dirty="0"/>
          </a:p>
          <a:p>
            <a:endParaRPr lang="en-US" sz="2400" dirty="0"/>
          </a:p>
          <a:p>
            <a:r>
              <a:rPr lang="en-US" sz="2400" dirty="0"/>
              <a:t>Example: 4x4x4 matrix-multiply accumulate</a:t>
            </a:r>
          </a:p>
          <a:p>
            <a:pPr marL="285750" lvl="1"/>
            <a:endParaRPr lang="en-US" sz="1800" dirty="0"/>
          </a:p>
        </p:txBody>
      </p:sp>
      <p:pic>
        <p:nvPicPr>
          <p:cNvPr id="3074" name="Picture 2" descr="https://images.anandtech.com/doci/12673/s7218-training-with-mixed-precision-boris-ginsburg-08.pn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3380" b="23380"/>
          <a:stretch/>
        </p:blipFill>
        <p:spPr bwMode="auto">
          <a:xfrm>
            <a:off x="1828800" y="2713831"/>
            <a:ext cx="7315200" cy="2190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842686"/>
            <a:ext cx="6340197" cy="307777"/>
          </a:xfrm>
          <a:prstGeom prst="rect">
            <a:avLst/>
          </a:prstGeom>
          <a:noFill/>
        </p:spPr>
        <p:txBody>
          <a:bodyPr wrap="none" rtlCol="0">
            <a:spAutoFit/>
          </a:bodyPr>
          <a:lstStyle/>
          <a:p>
            <a:r>
              <a:rPr lang="en-US" dirty="0"/>
              <a:t>ref: </a:t>
            </a:r>
            <a:r>
              <a:rPr lang="en-US" dirty="0">
                <a:hlinkClick r:id="rId3"/>
              </a:rPr>
              <a:t>https://www.anandtech.com/show/12673/titan-v-deep-learning-deep-dive/3</a:t>
            </a:r>
            <a:endParaRPr lang="en-US" dirty="0"/>
          </a:p>
        </p:txBody>
      </p:sp>
      <p:pic>
        <p:nvPicPr>
          <p:cNvPr id="7" name="Picture 14">
            <a:extLst>
              <a:ext uri="{FF2B5EF4-FFF2-40B4-BE49-F238E27FC236}">
                <a16:creationId xmlns:a16="http://schemas.microsoft.com/office/drawing/2014/main" id="{8DAF7255-7112-49E4-A54C-3389EEFB7EA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06340" y="0"/>
            <a:ext cx="4137660" cy="1555588"/>
          </a:xfrm>
          <a:prstGeom prst="rect">
            <a:avLst/>
          </a:prstGeom>
        </p:spPr>
      </p:pic>
    </p:spTree>
    <p:extLst>
      <p:ext uri="{BB962C8B-B14F-4D97-AF65-F5344CB8AC3E}">
        <p14:creationId xmlns:p14="http://schemas.microsoft.com/office/powerpoint/2010/main" val="3328432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GPU </a:t>
            </a:r>
            <a:r>
              <a:rPr lang="en-US" sz="3200"/>
              <a:t>in High-Performance Computers</a:t>
            </a:r>
            <a:endParaRPr lang="en-US" sz="3200" dirty="0"/>
          </a:p>
        </p:txBody>
      </p:sp>
      <p:sp>
        <p:nvSpPr>
          <p:cNvPr id="4" name="Slide Number Placeholder 3"/>
          <p:cNvSpPr>
            <a:spLocks noGrp="1"/>
          </p:cNvSpPr>
          <p:nvPr>
            <p:ph type="sldNum" sz="quarter" idx="4294967295"/>
          </p:nvPr>
        </p:nvSpPr>
        <p:spPr>
          <a:xfrm>
            <a:off x="7010400" y="4937125"/>
            <a:ext cx="2133600" cy="206375"/>
          </a:xfrm>
          <a:prstGeom prst="rect">
            <a:avLst/>
          </a:prstGeom>
        </p:spPr>
        <p:txBody>
          <a:bodyPr/>
          <a:lstStyle/>
          <a:p>
            <a:fld id="{93A9AFAB-0B4A-894D-9A96-190B87C7197E}" type="slidenum">
              <a:rPr lang="en-US" smtClean="0"/>
              <a:pPr/>
              <a:t>7</a:t>
            </a:fld>
            <a:endParaRPr lang="en-US"/>
          </a:p>
        </p:txBody>
      </p:sp>
      <p:sp>
        <p:nvSpPr>
          <p:cNvPr id="6" name="Shape 61"/>
          <p:cNvSpPr txBox="1"/>
          <p:nvPr/>
        </p:nvSpPr>
        <p:spPr>
          <a:xfrm>
            <a:off x="350590" y="907905"/>
            <a:ext cx="1935410" cy="559948"/>
          </a:xfrm>
          <a:prstGeom prst="rect">
            <a:avLst/>
          </a:prstGeom>
          <a:noFill/>
          <a:ln>
            <a:noFill/>
          </a:ln>
        </p:spPr>
        <p:txBody>
          <a:bodyPr lIns="91425" tIns="91425" rIns="91425" bIns="91425" anchor="t" anchorCtr="0">
            <a:noAutofit/>
          </a:bodyPr>
          <a:lstStyle/>
          <a:p>
            <a:pPr>
              <a:spcBef>
                <a:spcPts val="0"/>
              </a:spcBef>
              <a:buNone/>
            </a:pPr>
            <a:r>
              <a:rPr lang="en" dirty="0"/>
              <a:t>Image: </a:t>
            </a:r>
            <a:r>
              <a:rPr lang="en" dirty="0" err="1"/>
              <a:t>Nvidia</a:t>
            </a:r>
            <a:r>
              <a:rPr lang="en" dirty="0"/>
              <a:t> </a:t>
            </a:r>
            <a:r>
              <a:rPr lang="en-US" dirty="0"/>
              <a:t>P100</a:t>
            </a:r>
          </a:p>
          <a:p>
            <a:pPr>
              <a:spcBef>
                <a:spcPts val="0"/>
              </a:spcBef>
              <a:buNone/>
            </a:pPr>
            <a:r>
              <a:rPr lang="en-US" dirty="0"/>
              <a:t>(Pascal Architecture)</a:t>
            </a:r>
            <a:endParaRPr lang="en"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791" y="3075929"/>
            <a:ext cx="5416728" cy="204490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7853"/>
            <a:ext cx="1390316" cy="1608076"/>
          </a:xfrm>
          <a:prstGeom prst="rect">
            <a:avLst/>
          </a:prstGeom>
        </p:spPr>
      </p:pic>
      <p:sp>
        <p:nvSpPr>
          <p:cNvPr id="12" name="Rectangle 11"/>
          <p:cNvSpPr/>
          <p:nvPr/>
        </p:nvSpPr>
        <p:spPr>
          <a:xfrm>
            <a:off x="779189" y="3483399"/>
            <a:ext cx="2425408" cy="307777"/>
          </a:xfrm>
          <a:prstGeom prst="rect">
            <a:avLst/>
          </a:prstGeom>
        </p:spPr>
        <p:txBody>
          <a:bodyPr wrap="none">
            <a:spAutoFit/>
          </a:bodyPr>
          <a:lstStyle/>
          <a:p>
            <a:pPr defTabSz="457200">
              <a:defRPr/>
            </a:pPr>
            <a:r>
              <a:rPr lang="en-US" kern="1200" dirty="0">
                <a:solidFill>
                  <a:schemeClr val="tx1"/>
                </a:solidFill>
              </a:rPr>
              <a:t>Chip-on-Wafer-on-Substrate</a:t>
            </a: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2369" y="964880"/>
            <a:ext cx="5955376" cy="1910370"/>
          </a:xfrm>
          <a:prstGeom prst="rect">
            <a:avLst/>
          </a:prstGeom>
        </p:spPr>
      </p:pic>
    </p:spTree>
    <p:extLst>
      <p:ext uri="{BB962C8B-B14F-4D97-AF65-F5344CB8AC3E}">
        <p14:creationId xmlns:p14="http://schemas.microsoft.com/office/powerpoint/2010/main" val="9343428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347D8C7-B4EA-489E-82FF-C700F0F6C65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9294" y="2025583"/>
            <a:ext cx="6145684" cy="27478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Tensor cores – supported formats</a:t>
            </a:r>
          </a:p>
        </p:txBody>
      </p:sp>
      <p:sp>
        <p:nvSpPr>
          <p:cNvPr id="3" name="Text Placeholder 2"/>
          <p:cNvSpPr>
            <a:spLocks noGrp="1"/>
          </p:cNvSpPr>
          <p:nvPr>
            <p:ph type="body" idx="1"/>
          </p:nvPr>
        </p:nvSpPr>
        <p:spPr/>
        <p:txBody>
          <a:bodyPr/>
          <a:lstStyle/>
          <a:p>
            <a:r>
              <a:rPr lang="en-US" sz="2400" dirty="0"/>
              <a:t>Floating point (see picture): </a:t>
            </a:r>
          </a:p>
          <a:p>
            <a:pPr marL="449263" lvl="1" indent="-182563"/>
            <a:r>
              <a:rPr lang="en-US" sz="1800" dirty="0"/>
              <a:t>FP32, TF32, FP16, BF16</a:t>
            </a:r>
          </a:p>
          <a:p>
            <a:pPr marL="449263" lvl="1" indent="-182563"/>
            <a:r>
              <a:rPr lang="en-US" sz="1800" dirty="0"/>
              <a:t>Note the easy conversion from FP32 to TF32 and BF16 (just dropping mantissa bits)</a:t>
            </a:r>
          </a:p>
          <a:p>
            <a:endParaRPr lang="en-US" sz="2400" dirty="0"/>
          </a:p>
          <a:p>
            <a:r>
              <a:rPr lang="en-US" sz="2400" dirty="0"/>
              <a:t>Integer</a:t>
            </a:r>
          </a:p>
          <a:p>
            <a:pPr marL="449263" lvl="1" indent="-182563"/>
            <a:r>
              <a:rPr lang="en-US" sz="1800"/>
              <a:t>32, 16, 8, 4 </a:t>
            </a:r>
            <a:r>
              <a:rPr lang="en-US" sz="1800" dirty="0"/>
              <a:t>and 1-bit</a:t>
            </a:r>
          </a:p>
        </p:txBody>
      </p:sp>
      <p:sp>
        <p:nvSpPr>
          <p:cNvPr id="5" name="TextBox 4"/>
          <p:cNvSpPr txBox="1"/>
          <p:nvPr/>
        </p:nvSpPr>
        <p:spPr>
          <a:xfrm>
            <a:off x="0" y="4842686"/>
            <a:ext cx="6040436" cy="307777"/>
          </a:xfrm>
          <a:prstGeom prst="rect">
            <a:avLst/>
          </a:prstGeom>
          <a:noFill/>
        </p:spPr>
        <p:txBody>
          <a:bodyPr wrap="none" rtlCol="0">
            <a:spAutoFit/>
          </a:bodyPr>
          <a:lstStyle/>
          <a:p>
            <a:r>
              <a:rPr lang="en-US" dirty="0"/>
              <a:t>ref: </a:t>
            </a:r>
            <a:r>
              <a:rPr lang="en-US" dirty="0">
                <a:hlinkClick r:id="rId3"/>
              </a:rPr>
              <a:t>https://developer.nvidia.com/blog/nvidia-ampere-architecture-in-depth/</a:t>
            </a:r>
            <a:r>
              <a:rPr lang="en-US" dirty="0"/>
              <a:t> </a:t>
            </a:r>
          </a:p>
        </p:txBody>
      </p:sp>
    </p:spTree>
    <p:extLst>
      <p:ext uri="{BB962C8B-B14F-4D97-AF65-F5344CB8AC3E}">
        <p14:creationId xmlns:p14="http://schemas.microsoft.com/office/powerpoint/2010/main" val="27060962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B2E6B-963E-4D53-99C9-DBAD37272513}"/>
              </a:ext>
            </a:extLst>
          </p:cNvPr>
          <p:cNvSpPr>
            <a:spLocks noGrp="1"/>
          </p:cNvSpPr>
          <p:nvPr>
            <p:ph type="title"/>
          </p:nvPr>
        </p:nvSpPr>
        <p:spPr/>
        <p:txBody>
          <a:bodyPr/>
          <a:lstStyle/>
          <a:p>
            <a:r>
              <a:rPr lang="en-US"/>
              <a:t>Matrix-Matrix Multiplication on TC unit</a:t>
            </a:r>
            <a:endParaRPr lang="nl-NL"/>
          </a:p>
        </p:txBody>
      </p:sp>
      <p:pic>
        <p:nvPicPr>
          <p:cNvPr id="4" name="Picture 3">
            <a:extLst>
              <a:ext uri="{FF2B5EF4-FFF2-40B4-BE49-F238E27FC236}">
                <a16:creationId xmlns:a16="http://schemas.microsoft.com/office/drawing/2014/main" id="{33255E86-FCA0-46BC-85D0-858F25F07D4E}"/>
              </a:ext>
            </a:extLst>
          </p:cNvPr>
          <p:cNvPicPr>
            <a:picLocks noChangeAspect="1"/>
          </p:cNvPicPr>
          <p:nvPr/>
        </p:nvPicPr>
        <p:blipFill>
          <a:blip r:embed="rId2"/>
          <a:stretch>
            <a:fillRect/>
          </a:stretch>
        </p:blipFill>
        <p:spPr>
          <a:xfrm>
            <a:off x="811835" y="1456469"/>
            <a:ext cx="7135615" cy="2584412"/>
          </a:xfrm>
          <a:prstGeom prst="rect">
            <a:avLst/>
          </a:prstGeom>
        </p:spPr>
      </p:pic>
    </p:spTree>
    <p:extLst>
      <p:ext uri="{BB962C8B-B14F-4D97-AF65-F5344CB8AC3E}">
        <p14:creationId xmlns:p14="http://schemas.microsoft.com/office/powerpoint/2010/main" val="3937016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97283-C680-40C8-9942-6161130C2ADC}"/>
              </a:ext>
            </a:extLst>
          </p:cNvPr>
          <p:cNvSpPr>
            <a:spLocks noGrp="1"/>
          </p:cNvSpPr>
          <p:nvPr>
            <p:ph type="title"/>
          </p:nvPr>
        </p:nvSpPr>
        <p:spPr>
          <a:xfrm>
            <a:off x="266006" y="205978"/>
            <a:ext cx="8877993" cy="611440"/>
          </a:xfrm>
        </p:spPr>
        <p:txBody>
          <a:bodyPr/>
          <a:lstStyle/>
          <a:p>
            <a:r>
              <a:rPr lang="nl-NL"/>
              <a:t>Programming Tensor cores – example of 1 fragment </a:t>
            </a:r>
            <a:endParaRPr lang="nl-NL" dirty="0"/>
          </a:p>
        </p:txBody>
      </p:sp>
      <p:sp>
        <p:nvSpPr>
          <p:cNvPr id="3" name="Tijdelijke aanduiding voor tekst 2">
            <a:extLst>
              <a:ext uri="{FF2B5EF4-FFF2-40B4-BE49-F238E27FC236}">
                <a16:creationId xmlns:a16="http://schemas.microsoft.com/office/drawing/2014/main" id="{77D25D06-5265-4A8E-92E1-11EEEF6B2EDB}"/>
              </a:ext>
            </a:extLst>
          </p:cNvPr>
          <p:cNvSpPr>
            <a:spLocks noGrp="1"/>
          </p:cNvSpPr>
          <p:nvPr>
            <p:ph type="body" idx="1"/>
          </p:nvPr>
        </p:nvSpPr>
        <p:spPr>
          <a:xfrm>
            <a:off x="126151" y="1003944"/>
            <a:ext cx="8650778" cy="3614128"/>
          </a:xfrm>
        </p:spPr>
        <p:txBody>
          <a:bodyPr/>
          <a:lstStyle/>
          <a:p>
            <a:pPr>
              <a:buNone/>
            </a:pPr>
            <a:r>
              <a:rPr lang="en-US" altLang="zh-CN" sz="1400">
                <a:solidFill>
                  <a:srgbClr val="0000FF"/>
                </a:solidFill>
                <a:effectLst/>
                <a:latin typeface="Courier New" panose="02070309020205020404" pitchFamily="49" charset="0"/>
                <a:ea typeface="宋体" panose="02010600030101010101" pitchFamily="2" charset="-122"/>
                <a:cs typeface="宋体" panose="02010600030101010101" pitchFamily="2" charset="-122"/>
              </a:rPr>
              <a:t>#include </a:t>
            </a:r>
            <a:r>
              <a:rPr lang="en-US" altLang="zh-CN" sz="1400">
                <a:solidFill>
                  <a:srgbClr val="A31515"/>
                </a:solidFill>
                <a:effectLst/>
                <a:latin typeface="Courier New" panose="02070309020205020404" pitchFamily="49" charset="0"/>
                <a:ea typeface="宋体" panose="02010600030101010101" pitchFamily="2" charset="-122"/>
                <a:cs typeface="宋体" panose="02010600030101010101" pitchFamily="2" charset="-122"/>
              </a:rPr>
              <a:t>&lt;mma.h&gt;</a:t>
            </a:r>
            <a:endParaRPr lang="zh-CN" altLang="zh-CN" sz="140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00FF"/>
                </a:solidFill>
                <a:effectLst/>
                <a:latin typeface="Courier New" panose="02070309020205020404" pitchFamily="49" charset="0"/>
                <a:ea typeface="宋体" panose="02010600030101010101" pitchFamily="2" charset="-122"/>
                <a:cs typeface="宋体" panose="02010600030101010101" pitchFamily="2" charset="-122"/>
              </a:rPr>
              <a:t>using</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a:solidFill>
                  <a:srgbClr val="0000FF"/>
                </a:solidFill>
                <a:effectLst/>
                <a:latin typeface="Courier New" panose="02070309020205020404" pitchFamily="49" charset="0"/>
                <a:ea typeface="宋体" panose="02010600030101010101" pitchFamily="2" charset="-122"/>
                <a:cs typeface="宋体" panose="02010600030101010101" pitchFamily="2" charset="-122"/>
              </a:rPr>
              <a:t>namespace</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nvcuda;</a:t>
            </a:r>
            <a:endParaRPr lang="zh-CN" altLang="zh-CN" sz="140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00FF"/>
                </a:solidFill>
                <a:effectLst/>
                <a:latin typeface="Courier New" panose="02070309020205020404" pitchFamily="49" charset="0"/>
                <a:ea typeface="宋体" panose="02010600030101010101" pitchFamily="2" charset="-122"/>
                <a:cs typeface="宋体" panose="02010600030101010101" pitchFamily="2" charset="-122"/>
              </a:rPr>
              <a:t>__global__</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a:solidFill>
                  <a:srgbClr val="0000FF"/>
                </a:solidFill>
                <a:effectLst/>
                <a:latin typeface="Courier New" panose="02070309020205020404" pitchFamily="49" charset="0"/>
                <a:ea typeface="宋体" panose="02010600030101010101" pitchFamily="2" charset="-122"/>
                <a:cs typeface="宋体" panose="02010600030101010101" pitchFamily="2" charset="-122"/>
              </a:rPr>
              <a:t>void</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wmma_ker(half *a, half *b, </a:t>
            </a:r>
            <a:r>
              <a:rPr lang="en-US" altLang="zh-CN" sz="1400">
                <a:solidFill>
                  <a:srgbClr val="0000FF"/>
                </a:solidFill>
                <a:effectLst/>
                <a:latin typeface="Courier New" panose="02070309020205020404" pitchFamily="49" charset="0"/>
                <a:ea typeface="宋体" panose="02010600030101010101" pitchFamily="2" charset="-122"/>
                <a:cs typeface="宋体" panose="02010600030101010101" pitchFamily="2" charset="-122"/>
              </a:rPr>
              <a:t>float</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*c) {</a:t>
            </a:r>
            <a:endParaRPr lang="zh-CN" altLang="zh-CN" sz="140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a:t>
            </a:r>
            <a:r>
              <a:rPr lang="en-US" altLang="zh-CN" sz="1400" b="1">
                <a:solidFill>
                  <a:srgbClr val="008000"/>
                </a:solidFill>
                <a:effectLst/>
                <a:latin typeface="Courier New" panose="02070309020205020404" pitchFamily="49" charset="0"/>
                <a:ea typeface="宋体" panose="02010600030101010101" pitchFamily="2" charset="-122"/>
                <a:cs typeface="宋体" panose="02010600030101010101" pitchFamily="2" charset="-122"/>
              </a:rPr>
              <a:t>Declare 3 fragments</a:t>
            </a:r>
            <a:endParaRPr lang="zh-CN" altLang="zh-CN" sz="1400" b="1">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m = 16, n =16 , k=16</a:t>
            </a:r>
            <a:endParaRPr lang="zh-CN" altLang="zh-CN" sz="140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wmma::fragment&lt;wmma::matrix_a, </a:t>
            </a:r>
            <a:r>
              <a:rPr lang="en-US" altLang="zh-CN" sz="140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half, wmma::</a:t>
            </a:r>
            <a:r>
              <a:rPr lang="en-US" altLang="zh-CN" sz="1400">
                <a:solidFill>
                  <a:srgbClr val="000000"/>
                </a:solidFill>
                <a:latin typeface="Courier New" panose="02070309020205020404" pitchFamily="49" charset="0"/>
                <a:ea typeface="宋体" panose="02010600030101010101" pitchFamily="2" charset="-122"/>
                <a:cs typeface="宋体" panose="02010600030101010101" pitchFamily="2" charset="-122"/>
              </a:rPr>
              <a:t>r</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ow_major&gt; a_frag;</a:t>
            </a:r>
            <a:endParaRPr lang="zh-CN" altLang="zh-CN" sz="140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wmma::fragment&lt;wmma::matrix_b, </a:t>
            </a:r>
            <a:r>
              <a:rPr lang="en-US" altLang="zh-CN" sz="140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half, wmma::col_major&gt; b_frag;</a:t>
            </a:r>
            <a:endParaRPr lang="zh-CN" altLang="zh-CN" sz="140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wmma::fragment&lt;wmma::accumulator, </a:t>
            </a:r>
            <a:r>
              <a:rPr lang="en-US" altLang="zh-CN" sz="140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a:solidFill>
                  <a:srgbClr val="0000FF"/>
                </a:solidFill>
                <a:effectLst/>
                <a:latin typeface="Courier New" panose="02070309020205020404" pitchFamily="49" charset="0"/>
                <a:ea typeface="宋体" panose="02010600030101010101" pitchFamily="2" charset="-122"/>
                <a:cs typeface="宋体" panose="02010600030101010101" pitchFamily="2" charset="-122"/>
              </a:rPr>
              <a:t>float</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&gt; c_frag;</a:t>
            </a:r>
            <a:endParaRPr lang="zh-CN" altLang="zh-CN" sz="140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a:t>
            </a:r>
            <a:r>
              <a:rPr lang="en-US" altLang="zh-CN" sz="1400" b="1">
                <a:solidFill>
                  <a:srgbClr val="008000"/>
                </a:solidFill>
                <a:effectLst/>
                <a:latin typeface="Courier New" panose="02070309020205020404" pitchFamily="49" charset="0"/>
                <a:ea typeface="宋体" panose="02010600030101010101" pitchFamily="2" charset="-122"/>
                <a:cs typeface="宋体" panose="02010600030101010101" pitchFamily="2" charset="-122"/>
              </a:rPr>
              <a:t>Initialize output c_frag to zero</a:t>
            </a:r>
            <a:endParaRPr lang="zh-CN" altLang="zh-CN" sz="1400" b="1">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wmma::fill_fragment(c_frag, </a:t>
            </a:r>
            <a:r>
              <a:rPr lang="en-US" altLang="zh-CN" sz="1400">
                <a:solidFill>
                  <a:srgbClr val="098658"/>
                </a:solidFill>
                <a:effectLst/>
                <a:latin typeface="Courier New" panose="02070309020205020404" pitchFamily="49" charset="0"/>
                <a:ea typeface="宋体" panose="02010600030101010101" pitchFamily="2" charset="-122"/>
                <a:cs typeface="宋体" panose="02010600030101010101" pitchFamily="2" charset="-122"/>
              </a:rPr>
              <a:t>0</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a:t>
            </a:r>
            <a:r>
              <a:rPr lang="en-US" altLang="zh-CN" sz="1400" b="1">
                <a:solidFill>
                  <a:srgbClr val="008000"/>
                </a:solidFill>
                <a:effectLst/>
                <a:latin typeface="Courier New" panose="02070309020205020404" pitchFamily="49" charset="0"/>
                <a:ea typeface="宋体" panose="02010600030101010101" pitchFamily="2" charset="-122"/>
                <a:cs typeface="宋体" panose="02010600030101010101" pitchFamily="2" charset="-122"/>
              </a:rPr>
              <a:t>Load the inputs a&amp;b into a_frag &amp; b_frag</a:t>
            </a:r>
            <a:endParaRPr lang="zh-CN" altLang="zh-CN" sz="1400" b="1">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wmma::load_matrix_sync(a_frag, a, </a:t>
            </a:r>
            <a:r>
              <a:rPr lang="en-US" altLang="zh-CN" sz="140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wmma::load_matrix_sync(b_frag, b, </a:t>
            </a:r>
            <a:r>
              <a:rPr lang="en-US" altLang="zh-CN" sz="140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a:t>
            </a:r>
            <a:r>
              <a:rPr lang="en-US" altLang="zh-CN" sz="1400" b="1">
                <a:solidFill>
                  <a:srgbClr val="008000"/>
                </a:solidFill>
                <a:effectLst/>
                <a:latin typeface="Courier New" panose="02070309020205020404" pitchFamily="49" charset="0"/>
                <a:ea typeface="宋体" panose="02010600030101010101" pitchFamily="2" charset="-122"/>
                <a:cs typeface="宋体" panose="02010600030101010101" pitchFamily="2" charset="-122"/>
              </a:rPr>
              <a:t>Perform the matrix multiplication</a:t>
            </a:r>
            <a:endParaRPr lang="zh-CN" altLang="zh-CN" sz="1400" b="1">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wmma::mma_sync(c_frag, a_frag, b_frag, c_frag);</a:t>
            </a:r>
            <a:endParaRPr lang="zh-CN" altLang="zh-CN" sz="140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a:t>
            </a:r>
            <a:r>
              <a:rPr lang="en-US" altLang="zh-CN" sz="1400" b="1">
                <a:solidFill>
                  <a:srgbClr val="008000"/>
                </a:solidFill>
                <a:effectLst/>
                <a:latin typeface="Courier New" panose="02070309020205020404" pitchFamily="49" charset="0"/>
                <a:ea typeface="宋体" panose="02010600030101010101" pitchFamily="2" charset="-122"/>
                <a:cs typeface="宋体" panose="02010600030101010101" pitchFamily="2" charset="-122"/>
              </a:rPr>
              <a:t>Store the output</a:t>
            </a:r>
            <a:endParaRPr lang="zh-CN" altLang="zh-CN" sz="1400" b="1">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wmma::store_matrix_sync(c, c_frag, </a:t>
            </a:r>
            <a:r>
              <a:rPr lang="en-US" altLang="zh-CN" sz="140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 wmma::mem_row_major);</a:t>
            </a:r>
            <a:endParaRPr lang="zh-CN" altLang="zh-CN" sz="140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nl-NL" sz="1200" dirty="0">
              <a:latin typeface="Courier New" panose="02070309020205020404" pitchFamily="49" charset="0"/>
            </a:endParaRPr>
          </a:p>
        </p:txBody>
      </p:sp>
      <p:sp>
        <p:nvSpPr>
          <p:cNvPr id="5" name="Tekstvak 4">
            <a:extLst>
              <a:ext uri="{FF2B5EF4-FFF2-40B4-BE49-F238E27FC236}">
                <a16:creationId xmlns:a16="http://schemas.microsoft.com/office/drawing/2014/main" id="{F6119A65-6F34-43CA-94E3-6C95B6CC476E}"/>
              </a:ext>
            </a:extLst>
          </p:cNvPr>
          <p:cNvSpPr txBox="1"/>
          <p:nvPr/>
        </p:nvSpPr>
        <p:spPr>
          <a:xfrm>
            <a:off x="5089094" y="4618072"/>
            <a:ext cx="3872025"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nl-NL" b="1" i="1" dirty="0">
                <a:solidFill>
                  <a:srgbClr val="0000FF"/>
                </a:solidFill>
                <a:effectLst/>
                <a:latin typeface="DINWebPro"/>
              </a:rPr>
              <a:t>WMMA (</a:t>
            </a:r>
            <a:r>
              <a:rPr lang="nl-NL" b="1" i="1" dirty="0" err="1">
                <a:solidFill>
                  <a:srgbClr val="0000FF"/>
                </a:solidFill>
                <a:effectLst/>
                <a:latin typeface="DINWebPro"/>
              </a:rPr>
              <a:t>Warp</a:t>
            </a:r>
            <a:r>
              <a:rPr lang="nl-NL" b="1" i="1" dirty="0">
                <a:solidFill>
                  <a:srgbClr val="0000FF"/>
                </a:solidFill>
                <a:effectLst/>
                <a:latin typeface="DINWebPro"/>
              </a:rPr>
              <a:t> Matrix </a:t>
            </a:r>
            <a:r>
              <a:rPr lang="nl-NL" b="1" i="1" dirty="0" err="1">
                <a:solidFill>
                  <a:srgbClr val="0000FF"/>
                </a:solidFill>
                <a:effectLst/>
                <a:latin typeface="DINWebPro"/>
              </a:rPr>
              <a:t>Multiply</a:t>
            </a:r>
            <a:r>
              <a:rPr lang="nl-NL" b="1" i="1" dirty="0">
                <a:solidFill>
                  <a:srgbClr val="0000FF"/>
                </a:solidFill>
                <a:effectLst/>
                <a:latin typeface="DINWebPro"/>
              </a:rPr>
              <a:t> </a:t>
            </a:r>
            <a:r>
              <a:rPr lang="nl-NL" b="1" i="1" dirty="0" err="1">
                <a:solidFill>
                  <a:srgbClr val="0000FF"/>
                </a:solidFill>
                <a:effectLst/>
                <a:latin typeface="DINWebPro"/>
              </a:rPr>
              <a:t>Accumulate</a:t>
            </a:r>
            <a:r>
              <a:rPr lang="nl-NL" b="1" i="1" dirty="0">
                <a:solidFill>
                  <a:srgbClr val="0000FF"/>
                </a:solidFill>
                <a:effectLst/>
                <a:latin typeface="DINWebPro"/>
              </a:rPr>
              <a:t>) API</a:t>
            </a:r>
          </a:p>
        </p:txBody>
      </p:sp>
      <p:pic>
        <p:nvPicPr>
          <p:cNvPr id="6" name="Picture 14">
            <a:extLst>
              <a:ext uri="{FF2B5EF4-FFF2-40B4-BE49-F238E27FC236}">
                <a16:creationId xmlns:a16="http://schemas.microsoft.com/office/drawing/2014/main" id="{4325410E-8C9E-42D0-8A3A-6C1CCB5D4E9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0978" y="764546"/>
            <a:ext cx="3276692" cy="1231900"/>
          </a:xfrm>
          <a:prstGeom prst="rect">
            <a:avLst/>
          </a:prstGeom>
          <a:solidFill>
            <a:schemeClr val="bg1">
              <a:lumMod val="95000"/>
            </a:schemeClr>
          </a:solidFill>
        </p:spPr>
      </p:pic>
    </p:spTree>
    <p:extLst>
      <p:ext uri="{BB962C8B-B14F-4D97-AF65-F5344CB8AC3E}">
        <p14:creationId xmlns:p14="http://schemas.microsoft.com/office/powerpoint/2010/main" val="210151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
                                            <p:txEl>
                                              <p:pRg st="5" end="5"/>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3">
                                            <p:txEl>
                                              <p:pRg st="6" end="6"/>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p:cTn id="47"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9" dur="500"/>
                                        <p:tgtEl>
                                          <p:spTgt spid="3">
                                            <p:txEl>
                                              <p:pRg st="8" end="8"/>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p:cTn id="52"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54" dur="500"/>
                                        <p:tgtEl>
                                          <p:spTgt spid="3">
                                            <p:txEl>
                                              <p:pRg st="9" end="9"/>
                                            </p:tx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p:cTn id="57"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59" dur="500"/>
                                        <p:tgtEl>
                                          <p:spTgt spid="3">
                                            <p:txEl>
                                              <p:pRg st="10" end="1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 calcmode="lin" valueType="num">
                                      <p:cBhvr>
                                        <p:cTn id="62"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63"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64" dur="500"/>
                                        <p:tgtEl>
                                          <p:spTgt spid="3">
                                            <p:txEl>
                                              <p:pRg st="11" end="11"/>
                                            </p:tx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p:cTn id="67"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68"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69" dur="500"/>
                                        <p:tgtEl>
                                          <p:spTgt spid="3">
                                            <p:txEl>
                                              <p:pRg st="12" end="12"/>
                                            </p:tx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 calcmode="lin" valueType="num">
                                      <p:cBhvr>
                                        <p:cTn id="72" dur="5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73" dur="500" fill="hold"/>
                                        <p:tgtEl>
                                          <p:spTgt spid="3">
                                            <p:txEl>
                                              <p:pRg st="13" end="13"/>
                                            </p:txEl>
                                          </p:spTgt>
                                        </p:tgtEl>
                                        <p:attrNameLst>
                                          <p:attrName>ppt_h</p:attrName>
                                        </p:attrNameLst>
                                      </p:cBhvr>
                                      <p:tavLst>
                                        <p:tav tm="0">
                                          <p:val>
                                            <p:fltVal val="0"/>
                                          </p:val>
                                        </p:tav>
                                        <p:tav tm="100000">
                                          <p:val>
                                            <p:strVal val="#ppt_h"/>
                                          </p:val>
                                        </p:tav>
                                      </p:tavLst>
                                    </p:anim>
                                    <p:animEffect transition="in" filter="fade">
                                      <p:cBhvr>
                                        <p:cTn id="74" dur="500"/>
                                        <p:tgtEl>
                                          <p:spTgt spid="3">
                                            <p:txEl>
                                              <p:pRg st="13" end="13"/>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 calcmode="lin" valueType="num">
                                      <p:cBhvr>
                                        <p:cTn id="77" dur="5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78" dur="500" fill="hold"/>
                                        <p:tgtEl>
                                          <p:spTgt spid="3">
                                            <p:txEl>
                                              <p:pRg st="14" end="14"/>
                                            </p:txEl>
                                          </p:spTgt>
                                        </p:tgtEl>
                                        <p:attrNameLst>
                                          <p:attrName>ppt_h</p:attrName>
                                        </p:attrNameLst>
                                      </p:cBhvr>
                                      <p:tavLst>
                                        <p:tav tm="0">
                                          <p:val>
                                            <p:fltVal val="0"/>
                                          </p:val>
                                        </p:tav>
                                        <p:tav tm="100000">
                                          <p:val>
                                            <p:strVal val="#ppt_h"/>
                                          </p:val>
                                        </p:tav>
                                      </p:tavLst>
                                    </p:anim>
                                    <p:animEffect transition="in" filter="fade">
                                      <p:cBhvr>
                                        <p:cTn id="79" dur="500"/>
                                        <p:tgtEl>
                                          <p:spTgt spid="3">
                                            <p:txEl>
                                              <p:pRg st="14" end="14"/>
                                            </p:tx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 calcmode="lin" valueType="num">
                                      <p:cBhvr>
                                        <p:cTn id="82" dur="500" fill="hold"/>
                                        <p:tgtEl>
                                          <p:spTgt spid="3">
                                            <p:txEl>
                                              <p:pRg st="15" end="15"/>
                                            </p:txEl>
                                          </p:spTgt>
                                        </p:tgtEl>
                                        <p:attrNameLst>
                                          <p:attrName>ppt_w</p:attrName>
                                        </p:attrNameLst>
                                      </p:cBhvr>
                                      <p:tavLst>
                                        <p:tav tm="0">
                                          <p:val>
                                            <p:fltVal val="0"/>
                                          </p:val>
                                        </p:tav>
                                        <p:tav tm="100000">
                                          <p:val>
                                            <p:strVal val="#ppt_w"/>
                                          </p:val>
                                        </p:tav>
                                      </p:tavLst>
                                    </p:anim>
                                    <p:anim calcmode="lin" valueType="num">
                                      <p:cBhvr>
                                        <p:cTn id="83" dur="500" fill="hold"/>
                                        <p:tgtEl>
                                          <p:spTgt spid="3">
                                            <p:txEl>
                                              <p:pRg st="15" end="15"/>
                                            </p:txEl>
                                          </p:spTgt>
                                        </p:tgtEl>
                                        <p:attrNameLst>
                                          <p:attrName>ppt_h</p:attrName>
                                        </p:attrNameLst>
                                      </p:cBhvr>
                                      <p:tavLst>
                                        <p:tav tm="0">
                                          <p:val>
                                            <p:fltVal val="0"/>
                                          </p:val>
                                        </p:tav>
                                        <p:tav tm="100000">
                                          <p:val>
                                            <p:strVal val="#ppt_h"/>
                                          </p:val>
                                        </p:tav>
                                      </p:tavLst>
                                    </p:anim>
                                    <p:animEffect transition="in" filter="fade">
                                      <p:cBhvr>
                                        <p:cTn id="84" dur="500"/>
                                        <p:tgtEl>
                                          <p:spTgt spid="3">
                                            <p:txEl>
                                              <p:pRg st="15" end="15"/>
                                            </p:txEl>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 calcmode="lin" valueType="num">
                                      <p:cBhvr>
                                        <p:cTn id="87" dur="500" fill="hold"/>
                                        <p:tgtEl>
                                          <p:spTgt spid="3">
                                            <p:txEl>
                                              <p:pRg st="16" end="16"/>
                                            </p:txEl>
                                          </p:spTgt>
                                        </p:tgtEl>
                                        <p:attrNameLst>
                                          <p:attrName>ppt_w</p:attrName>
                                        </p:attrNameLst>
                                      </p:cBhvr>
                                      <p:tavLst>
                                        <p:tav tm="0">
                                          <p:val>
                                            <p:fltVal val="0"/>
                                          </p:val>
                                        </p:tav>
                                        <p:tav tm="100000">
                                          <p:val>
                                            <p:strVal val="#ppt_w"/>
                                          </p:val>
                                        </p:tav>
                                      </p:tavLst>
                                    </p:anim>
                                    <p:anim calcmode="lin" valueType="num">
                                      <p:cBhvr>
                                        <p:cTn id="88" dur="500" fill="hold"/>
                                        <p:tgtEl>
                                          <p:spTgt spid="3">
                                            <p:txEl>
                                              <p:pRg st="16" end="16"/>
                                            </p:txEl>
                                          </p:spTgt>
                                        </p:tgtEl>
                                        <p:attrNameLst>
                                          <p:attrName>ppt_h</p:attrName>
                                        </p:attrNameLst>
                                      </p:cBhvr>
                                      <p:tavLst>
                                        <p:tav tm="0">
                                          <p:val>
                                            <p:fltVal val="0"/>
                                          </p:val>
                                        </p:tav>
                                        <p:tav tm="100000">
                                          <p:val>
                                            <p:strVal val="#ppt_h"/>
                                          </p:val>
                                        </p:tav>
                                      </p:tavLst>
                                    </p:anim>
                                    <p:animEffect transition="in" filter="fade">
                                      <p:cBhvr>
                                        <p:cTn id="89" dur="500"/>
                                        <p:tgtEl>
                                          <p:spTgt spid="3">
                                            <p:txEl>
                                              <p:pRg st="16" end="16"/>
                                            </p:tx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 calcmode="lin" valueType="num">
                                      <p:cBhvr>
                                        <p:cTn id="92" dur="500" fill="hold"/>
                                        <p:tgtEl>
                                          <p:spTgt spid="3">
                                            <p:txEl>
                                              <p:pRg st="17" end="17"/>
                                            </p:txEl>
                                          </p:spTgt>
                                        </p:tgtEl>
                                        <p:attrNameLst>
                                          <p:attrName>ppt_w</p:attrName>
                                        </p:attrNameLst>
                                      </p:cBhvr>
                                      <p:tavLst>
                                        <p:tav tm="0">
                                          <p:val>
                                            <p:fltVal val="0"/>
                                          </p:val>
                                        </p:tav>
                                        <p:tav tm="100000">
                                          <p:val>
                                            <p:strVal val="#ppt_w"/>
                                          </p:val>
                                        </p:tav>
                                      </p:tavLst>
                                    </p:anim>
                                    <p:anim calcmode="lin" valueType="num">
                                      <p:cBhvr>
                                        <p:cTn id="93" dur="500" fill="hold"/>
                                        <p:tgtEl>
                                          <p:spTgt spid="3">
                                            <p:txEl>
                                              <p:pRg st="17" end="17"/>
                                            </p:txEl>
                                          </p:spTgt>
                                        </p:tgtEl>
                                        <p:attrNameLst>
                                          <p:attrName>ppt_h</p:attrName>
                                        </p:attrNameLst>
                                      </p:cBhvr>
                                      <p:tavLst>
                                        <p:tav tm="0">
                                          <p:val>
                                            <p:fltVal val="0"/>
                                          </p:val>
                                        </p:tav>
                                        <p:tav tm="100000">
                                          <p:val>
                                            <p:strVal val="#ppt_h"/>
                                          </p:val>
                                        </p:tav>
                                      </p:tavLst>
                                    </p:anim>
                                    <p:animEffect transition="in" filter="fade">
                                      <p:cBhvr>
                                        <p:cTn id="94"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97283-C680-40C8-9942-6161130C2ADC}"/>
              </a:ext>
            </a:extLst>
          </p:cNvPr>
          <p:cNvSpPr>
            <a:spLocks noGrp="1"/>
          </p:cNvSpPr>
          <p:nvPr>
            <p:ph type="title"/>
          </p:nvPr>
        </p:nvSpPr>
        <p:spPr>
          <a:xfrm>
            <a:off x="121477" y="-132209"/>
            <a:ext cx="8503920" cy="857400"/>
          </a:xfrm>
        </p:spPr>
        <p:txBody>
          <a:bodyPr/>
          <a:lstStyle/>
          <a:p>
            <a:r>
              <a:rPr lang="en-US" dirty="0"/>
              <a:t>Tensor Cores data type tables</a:t>
            </a:r>
            <a:endParaRPr lang="nl-NL" dirty="0"/>
          </a:p>
        </p:txBody>
      </p:sp>
      <p:pic>
        <p:nvPicPr>
          <p:cNvPr id="6" name="Content Placeholder 7">
            <a:extLst>
              <a:ext uri="{FF2B5EF4-FFF2-40B4-BE49-F238E27FC236}">
                <a16:creationId xmlns:a16="http://schemas.microsoft.com/office/drawing/2014/main" id="{FFF6E48A-15D6-4DFD-B21E-E0959281356F}"/>
              </a:ext>
            </a:extLst>
          </p:cNvPr>
          <p:cNvPicPr>
            <a:picLocks noChangeAspect="1"/>
          </p:cNvPicPr>
          <p:nvPr/>
        </p:nvPicPr>
        <p:blipFill>
          <a:blip r:embed="rId3"/>
          <a:stretch>
            <a:fillRect/>
          </a:stretch>
        </p:blipFill>
        <p:spPr>
          <a:xfrm>
            <a:off x="518603" y="1049826"/>
            <a:ext cx="7200000" cy="3043848"/>
          </a:xfrm>
          <a:prstGeom prst="rect">
            <a:avLst/>
          </a:prstGeom>
          <a:noFill/>
          <a:ln>
            <a:noFill/>
          </a:ln>
        </p:spPr>
      </p:pic>
      <p:sp>
        <p:nvSpPr>
          <p:cNvPr id="7" name="Tekstvak 6">
            <a:extLst>
              <a:ext uri="{FF2B5EF4-FFF2-40B4-BE49-F238E27FC236}">
                <a16:creationId xmlns:a16="http://schemas.microsoft.com/office/drawing/2014/main" id="{3D0F6FAB-B7EC-4DBF-9253-DC425746E376}"/>
              </a:ext>
            </a:extLst>
          </p:cNvPr>
          <p:cNvSpPr txBox="1"/>
          <p:nvPr/>
        </p:nvSpPr>
        <p:spPr>
          <a:xfrm>
            <a:off x="251999" y="4276580"/>
            <a:ext cx="7782900" cy="738664"/>
          </a:xfrm>
          <a:prstGeom prst="rect">
            <a:avLst/>
          </a:prstGeom>
          <a:noFill/>
        </p:spPr>
        <p:txBody>
          <a:bodyPr wrap="none" rtlCol="0">
            <a:spAutoFit/>
          </a:bodyPr>
          <a:lstStyle/>
          <a:p>
            <a:r>
              <a:rPr lang="en-US" dirty="0"/>
              <a:t>More info: CUDA programming guide: </a:t>
            </a:r>
            <a:r>
              <a:rPr lang="en-US" dirty="0">
                <a:hlinkClick r:id="rId4"/>
              </a:rPr>
              <a:t>https://docs.nvidia.com/cuda/cuda-c-programming-guide/</a:t>
            </a:r>
            <a:r>
              <a:rPr lang="en-US" dirty="0"/>
              <a:t> </a:t>
            </a:r>
          </a:p>
          <a:p>
            <a:pPr marL="285750" indent="-193675">
              <a:buFont typeface="Arial" panose="020B0604020202020204" pitchFamily="34" charset="0"/>
              <a:buChar char="•"/>
            </a:pPr>
            <a:r>
              <a:rPr lang="en-US" dirty="0"/>
              <a:t>Support for other floating point formats (</a:t>
            </a:r>
            <a:r>
              <a:rPr lang="en-US" b="0" i="0" dirty="0">
                <a:solidFill>
                  <a:srgbClr val="000000"/>
                </a:solidFill>
                <a:effectLst/>
                <a:latin typeface="Trebuchet MS" panose="020B0603020202020204" pitchFamily="34" charset="0"/>
              </a:rPr>
              <a:t>__nv_bfloat16</a:t>
            </a:r>
            <a:r>
              <a:rPr lang="en-US" dirty="0"/>
              <a:t>)</a:t>
            </a:r>
          </a:p>
          <a:p>
            <a:pPr marL="285750" indent="-193675">
              <a:buFont typeface="Arial" panose="020B0604020202020204" pitchFamily="34" charset="0"/>
              <a:buChar char="•"/>
            </a:pPr>
            <a:r>
              <a:rPr lang="en-US" dirty="0"/>
              <a:t>Experimental support for sub-byte operations (half-byte [u4/s4] and bit [b1])</a:t>
            </a:r>
          </a:p>
        </p:txBody>
      </p:sp>
    </p:spTree>
    <p:extLst>
      <p:ext uri="{BB962C8B-B14F-4D97-AF65-F5344CB8AC3E}">
        <p14:creationId xmlns:p14="http://schemas.microsoft.com/office/powerpoint/2010/main" val="2597407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p:txBody>
          <a:bodyPr lIns="91425" tIns="91425" rIns="91425" bIns="91425" anchor="t" anchorCtr="0">
            <a:noAutofit/>
          </a:bodyPr>
          <a:lstStyle/>
          <a:p>
            <a:pPr lvl="0"/>
            <a:r>
              <a:rPr lang="en"/>
              <a:t>What Are the Possible Hazards in GPUs?</a:t>
            </a:r>
          </a:p>
        </p:txBody>
      </p:sp>
      <p:sp>
        <p:nvSpPr>
          <p:cNvPr id="586" name="Shape 586"/>
          <p:cNvSpPr txBox="1">
            <a:spLocks noGrp="1"/>
          </p:cNvSpPr>
          <p:nvPr>
            <p:ph type="body" idx="1"/>
          </p:nvPr>
        </p:nvSpPr>
        <p:spPr/>
        <p:txBody>
          <a:bodyPr lIns="91425" tIns="91425" rIns="91425" bIns="91425" anchor="t" anchorCtr="0">
            <a:noAutofit/>
          </a:bodyPr>
          <a:lstStyle/>
          <a:p>
            <a:pPr marL="0" lvl="0" indent="0">
              <a:buNone/>
            </a:pPr>
            <a:r>
              <a:rPr lang="en-US" b="1" dirty="0"/>
              <a:t>Three</a:t>
            </a:r>
            <a:r>
              <a:rPr lang="en-US" dirty="0"/>
              <a:t> types of hazards we have learned earlier</a:t>
            </a:r>
            <a:r>
              <a:rPr lang="en-US">
                <a:sym typeface="Arial"/>
              </a:rPr>
              <a:t>: </a:t>
            </a:r>
            <a:br>
              <a:rPr lang="en-US">
                <a:sym typeface="Arial"/>
              </a:rPr>
            </a:br>
            <a:endParaRPr lang="en-US" dirty="0">
              <a:sym typeface="Arial"/>
            </a:endParaRPr>
          </a:p>
          <a:p>
            <a:pPr lvl="0"/>
            <a:r>
              <a:rPr lang="en-US" dirty="0">
                <a:sym typeface="Arial"/>
              </a:rPr>
              <a:t>Structural hazards</a:t>
            </a:r>
          </a:p>
          <a:p>
            <a:pPr lvl="0"/>
            <a:r>
              <a:rPr lang="en-US" dirty="0">
                <a:sym typeface="Arial"/>
              </a:rPr>
              <a:t>Data hazards</a:t>
            </a:r>
          </a:p>
          <a:p>
            <a:pPr lvl="0"/>
            <a:r>
              <a:rPr lang="en-US" dirty="0">
                <a:sym typeface="Arial"/>
              </a:rPr>
              <a:t>Control hazards</a:t>
            </a:r>
          </a:p>
          <a:p>
            <a:pPr lvl="0"/>
            <a:endParaRPr lang="en-US" dirty="0">
              <a:sym typeface="Arial"/>
            </a:endParaRPr>
          </a:p>
        </p:txBody>
      </p: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266700" y="84455"/>
            <a:ext cx="8650288" cy="611188"/>
          </a:xfrm>
        </p:spPr>
        <p:txBody>
          <a:bodyPr lIns="91425" tIns="91425" rIns="91425" bIns="91425" anchor="t" anchorCtr="0">
            <a:noAutofit/>
          </a:bodyPr>
          <a:lstStyle/>
          <a:p>
            <a:pPr lvl="0"/>
            <a:r>
              <a:rPr lang="en">
                <a:sym typeface="Arial"/>
              </a:rPr>
              <a:t>Structural Hazards</a:t>
            </a:r>
          </a:p>
        </p:txBody>
      </p:sp>
      <p:sp>
        <p:nvSpPr>
          <p:cNvPr id="592" name="Shape 592"/>
          <p:cNvSpPr txBox="1">
            <a:spLocks noGrp="1"/>
          </p:cNvSpPr>
          <p:nvPr>
            <p:ph type="body" idx="1"/>
          </p:nvPr>
        </p:nvSpPr>
        <p:spPr>
          <a:xfrm>
            <a:off x="266700" y="4314825"/>
            <a:ext cx="8650288" cy="611188"/>
          </a:xfrm>
        </p:spPr>
        <p:txBody>
          <a:bodyPr lIns="91425" tIns="91425" rIns="91425" bIns="91425" anchor="t" anchorCtr="0">
            <a:noAutofit/>
          </a:bodyPr>
          <a:lstStyle/>
          <a:p>
            <a:pPr lvl="0"/>
            <a:r>
              <a:rPr lang="en">
                <a:sym typeface="Arial"/>
              </a:rPr>
              <a:t>E.g. when MEM and IF stage use same </a:t>
            </a:r>
            <a:r>
              <a:rPr lang="en" b="1">
                <a:sym typeface="Arial"/>
              </a:rPr>
              <a:t>single</a:t>
            </a:r>
            <a:r>
              <a:rPr lang="en">
                <a:sym typeface="Arial"/>
              </a:rPr>
              <a:t> ported memory</a:t>
            </a:r>
          </a:p>
          <a:p>
            <a:pPr lvl="0"/>
            <a:r>
              <a:rPr lang="en">
                <a:sym typeface="Arial"/>
              </a:rPr>
              <a:t>In </a:t>
            </a:r>
            <a:r>
              <a:rPr lang="en" dirty="0">
                <a:sym typeface="Arial"/>
              </a:rPr>
              <a:t>practice, structural hazards need to be handled dynamically.</a:t>
            </a:r>
          </a:p>
        </p:txBody>
      </p:sp>
      <p:pic>
        <p:nvPicPr>
          <p:cNvPr id="593" name="Shape 593"/>
          <p:cNvPicPr preferRelativeResize="0"/>
          <p:nvPr/>
        </p:nvPicPr>
        <p:blipFill>
          <a:blip r:embed="rId3">
            <a:alphaModFix/>
          </a:blip>
          <a:stretch>
            <a:fillRect/>
          </a:stretch>
        </p:blipFill>
        <p:spPr>
          <a:xfrm>
            <a:off x="266700" y="1252450"/>
            <a:ext cx="6172200" cy="2120675"/>
          </a:xfrm>
          <a:prstGeom prst="rect">
            <a:avLst/>
          </a:prstGeom>
          <a:noFill/>
          <a:ln>
            <a:noFill/>
          </a:ln>
        </p:spPr>
      </p:pic>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title"/>
          </p:nvPr>
        </p:nvSpPr>
        <p:spPr>
          <a:xfrm>
            <a:off x="266700" y="78913"/>
            <a:ext cx="8650288" cy="611188"/>
          </a:xfrm>
        </p:spPr>
        <p:txBody>
          <a:bodyPr lIns="91425" tIns="91425" rIns="91425" bIns="91425" anchor="t" anchorCtr="0">
            <a:noAutofit/>
          </a:bodyPr>
          <a:lstStyle/>
          <a:p>
            <a:pPr lvl="0"/>
            <a:r>
              <a:rPr lang="en">
                <a:sym typeface="Arial"/>
              </a:rPr>
              <a:t>Data Hazards</a:t>
            </a:r>
          </a:p>
        </p:txBody>
      </p:sp>
      <p:sp>
        <p:nvSpPr>
          <p:cNvPr id="599" name="Shape 599"/>
          <p:cNvSpPr txBox="1">
            <a:spLocks noGrp="1"/>
          </p:cNvSpPr>
          <p:nvPr>
            <p:ph type="body" idx="1"/>
          </p:nvPr>
        </p:nvSpPr>
        <p:spPr>
          <a:xfrm>
            <a:off x="266700" y="4614257"/>
            <a:ext cx="8650288" cy="311755"/>
          </a:xfrm>
        </p:spPr>
        <p:txBody>
          <a:bodyPr lIns="91425" tIns="91425" rIns="91425" bIns="91425" anchor="t" anchorCtr="0">
            <a:noAutofit/>
          </a:bodyPr>
          <a:lstStyle/>
          <a:p>
            <a:pPr lvl="0"/>
            <a:r>
              <a:rPr lang="en">
                <a:sym typeface="Arial"/>
              </a:rPr>
              <a:t>In practice, we have a much longer pipeline</a:t>
            </a:r>
            <a:r>
              <a:rPr lang="en"/>
              <a:t>.</a:t>
            </a:r>
          </a:p>
        </p:txBody>
      </p:sp>
      <p:pic>
        <p:nvPicPr>
          <p:cNvPr id="600" name="Shape 600"/>
          <p:cNvPicPr preferRelativeResize="0"/>
          <p:nvPr/>
        </p:nvPicPr>
        <p:blipFill>
          <a:blip r:embed="rId3">
            <a:alphaModFix/>
          </a:blip>
          <a:stretch>
            <a:fillRect/>
          </a:stretch>
        </p:blipFill>
        <p:spPr>
          <a:xfrm>
            <a:off x="457200" y="789781"/>
            <a:ext cx="6172199" cy="3852258"/>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title"/>
          </p:nvPr>
        </p:nvSpPr>
        <p:spPr/>
        <p:txBody>
          <a:bodyPr lIns="91425" tIns="91425" rIns="91425" bIns="91425" anchor="t" anchorCtr="0">
            <a:noAutofit/>
          </a:bodyPr>
          <a:lstStyle/>
          <a:p>
            <a:pPr lvl="0"/>
            <a:r>
              <a:rPr lang="en">
                <a:sym typeface="Arial"/>
              </a:rPr>
              <a:t>Control Hazards</a:t>
            </a:r>
          </a:p>
        </p:txBody>
      </p:sp>
      <p:sp>
        <p:nvSpPr>
          <p:cNvPr id="606" name="Shape 606"/>
          <p:cNvSpPr txBox="1">
            <a:spLocks noGrp="1"/>
          </p:cNvSpPr>
          <p:nvPr>
            <p:ph type="body" idx="1"/>
          </p:nvPr>
        </p:nvSpPr>
        <p:spPr/>
        <p:txBody>
          <a:bodyPr lIns="91425" tIns="91425" rIns="91425" bIns="91425" anchor="t" anchorCtr="0">
            <a:noAutofit/>
          </a:bodyPr>
          <a:lstStyle/>
          <a:p>
            <a:pPr lvl="0"/>
            <a:r>
              <a:rPr lang="en">
                <a:sym typeface="Arial"/>
              </a:rPr>
              <a:t>We cannot travel back in time</a:t>
            </a:r>
            <a:r>
              <a:rPr lang="en"/>
              <a:t>.</a:t>
            </a:r>
            <a:r>
              <a:rPr lang="en">
                <a:sym typeface="Arial"/>
              </a:rPr>
              <a:t> </a:t>
            </a:r>
            <a:r>
              <a:rPr lang="en"/>
              <a:t>W</a:t>
            </a:r>
            <a:r>
              <a:rPr lang="en">
                <a:sym typeface="Arial"/>
              </a:rPr>
              <a:t>hat should we do?</a:t>
            </a:r>
          </a:p>
        </p:txBody>
      </p:sp>
      <p:pic>
        <p:nvPicPr>
          <p:cNvPr id="607" name="Shape 607"/>
          <p:cNvPicPr preferRelativeResize="0"/>
          <p:nvPr/>
        </p:nvPicPr>
        <p:blipFill>
          <a:blip r:embed="rId3">
            <a:alphaModFix/>
          </a:blip>
          <a:stretch>
            <a:fillRect/>
          </a:stretch>
        </p:blipFill>
        <p:spPr>
          <a:xfrm>
            <a:off x="1236679" y="1542652"/>
            <a:ext cx="6172202" cy="3046359"/>
          </a:xfrm>
          <a:prstGeom prst="rect">
            <a:avLst/>
          </a:prstGeom>
          <a:noFill/>
          <a:ln>
            <a:noFill/>
          </a:ln>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a:spLocks noGrp="1"/>
          </p:cNvSpPr>
          <p:nvPr>
            <p:ph type="title"/>
          </p:nvPr>
        </p:nvSpPr>
        <p:spPr>
          <a:xfrm>
            <a:off x="282633" y="205978"/>
            <a:ext cx="8578734" cy="625295"/>
          </a:xfrm>
        </p:spPr>
        <p:txBody>
          <a:bodyPr lIns="91425" tIns="91425" rIns="91425" bIns="91425" anchor="t" anchorCtr="0">
            <a:noAutofit/>
          </a:bodyPr>
          <a:lstStyle/>
          <a:p>
            <a:r>
              <a:rPr lang="en-US">
                <a:sym typeface="Arial"/>
              </a:rPr>
              <a:t>Additional Hazards: </a:t>
            </a:r>
            <a:r>
              <a:rPr lang="en-US" b="1">
                <a:sym typeface="Arial"/>
              </a:rPr>
              <a:t>Mem Bank Conflicts</a:t>
            </a:r>
            <a:endParaRPr lang="en" b="1" dirty="0">
              <a:sym typeface="Arial"/>
            </a:endParaRPr>
          </a:p>
        </p:txBody>
      </p:sp>
      <p:pic>
        <p:nvPicPr>
          <p:cNvPr id="764" name="Shape 764"/>
          <p:cNvPicPr preferRelativeResize="0"/>
          <p:nvPr/>
        </p:nvPicPr>
        <p:blipFill>
          <a:blip r:embed="rId3">
            <a:alphaModFix/>
          </a:blip>
          <a:stretch>
            <a:fillRect/>
          </a:stretch>
        </p:blipFill>
        <p:spPr>
          <a:xfrm>
            <a:off x="1355059" y="1742276"/>
            <a:ext cx="6722141" cy="3055268"/>
          </a:xfrm>
          <a:prstGeom prst="rect">
            <a:avLst/>
          </a:prstGeom>
          <a:noFill/>
          <a:ln>
            <a:noFill/>
          </a:ln>
        </p:spPr>
      </p:pic>
      <p:sp>
        <p:nvSpPr>
          <p:cNvPr id="4" name="TextBox 3"/>
          <p:cNvSpPr txBox="1"/>
          <p:nvPr/>
        </p:nvSpPr>
        <p:spPr>
          <a:xfrm>
            <a:off x="270245" y="900634"/>
            <a:ext cx="8657623" cy="584775"/>
          </a:xfrm>
          <a:prstGeom prst="rect">
            <a:avLst/>
          </a:prstGeom>
          <a:noFill/>
        </p:spPr>
        <p:txBody>
          <a:bodyPr wrap="square" rtlCol="0">
            <a:spAutoFit/>
          </a:bodyPr>
          <a:lstStyle/>
          <a:p>
            <a:r>
              <a:rPr lang="en-US" sz="1600"/>
              <a:t>Similar </a:t>
            </a:r>
            <a:r>
              <a:rPr lang="en-US" sz="1600" dirty="0"/>
              <a:t>to </a:t>
            </a:r>
            <a:r>
              <a:rPr lang="en-US" sz="1600"/>
              <a:t>structural hazard</a:t>
            </a:r>
            <a:endParaRPr lang="en-US" sz="1600" dirty="0"/>
          </a:p>
          <a:p>
            <a:r>
              <a:rPr lang="en-US" sz="1600" dirty="0"/>
              <a:t>Example: 32 </a:t>
            </a:r>
            <a:r>
              <a:rPr lang="en-US" sz="1600"/>
              <a:t>threads try </a:t>
            </a:r>
            <a:r>
              <a:rPr lang="en-US" sz="1600" dirty="0"/>
              <a:t>to </a:t>
            </a:r>
            <a:r>
              <a:rPr lang="en-US" sz="1600"/>
              <a:t>perform loads or stores </a:t>
            </a:r>
            <a:r>
              <a:rPr lang="en-US" sz="1600" dirty="0"/>
              <a:t>simultaneously to the 32-bank memory. </a:t>
            </a:r>
          </a:p>
        </p:txBody>
      </p:sp>
    </p:spTree>
    <p:extLst>
      <p:ext uri="{BB962C8B-B14F-4D97-AF65-F5344CB8AC3E}">
        <p14:creationId xmlns:p14="http://schemas.microsoft.com/office/powerpoint/2010/main" val="1805629432"/>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108889" y="69676"/>
            <a:ext cx="8578734" cy="481890"/>
          </a:xfrm>
        </p:spPr>
        <p:txBody>
          <a:bodyPr lIns="91425" tIns="91425" rIns="91425" bIns="91425" anchor="t" anchorCtr="0">
            <a:noAutofit/>
          </a:bodyPr>
          <a:lstStyle/>
          <a:p>
            <a:r>
              <a:rPr lang="en">
                <a:sym typeface="Arial"/>
              </a:rPr>
              <a:t>Shared Memory (compute capability 2.x)</a:t>
            </a:r>
          </a:p>
        </p:txBody>
      </p:sp>
      <p:pic>
        <p:nvPicPr>
          <p:cNvPr id="779" name="Shape 779"/>
          <p:cNvPicPr preferRelativeResize="0"/>
          <p:nvPr/>
        </p:nvPicPr>
        <p:blipFill>
          <a:blip r:embed="rId3">
            <a:alphaModFix/>
          </a:blip>
          <a:stretch>
            <a:fillRect/>
          </a:stretch>
        </p:blipFill>
        <p:spPr>
          <a:xfrm>
            <a:off x="1820000" y="615877"/>
            <a:ext cx="4292475" cy="4406198"/>
          </a:xfrm>
          <a:prstGeom prst="rect">
            <a:avLst/>
          </a:prstGeom>
          <a:noFill/>
          <a:ln>
            <a:noFill/>
          </a:ln>
        </p:spPr>
      </p:pic>
      <p:sp>
        <p:nvSpPr>
          <p:cNvPr id="780" name="Shape 780"/>
          <p:cNvSpPr txBox="1"/>
          <p:nvPr/>
        </p:nvSpPr>
        <p:spPr>
          <a:xfrm>
            <a:off x="91440" y="617219"/>
            <a:ext cx="1372500" cy="809699"/>
          </a:xfrm>
          <a:prstGeom prst="rect">
            <a:avLst/>
          </a:prstGeom>
          <a:noFill/>
          <a:ln>
            <a:noFill/>
          </a:ln>
        </p:spPr>
        <p:txBody>
          <a:bodyPr lIns="91425" tIns="91425" rIns="91425" bIns="91425" anchor="t" anchorCtr="0">
            <a:noAutofit/>
          </a:bodyPr>
          <a:lstStyle/>
          <a:p>
            <a:pPr rtl="0">
              <a:spcBef>
                <a:spcPts val="0"/>
              </a:spcBef>
              <a:buNone/>
            </a:pPr>
            <a:r>
              <a:rPr lang="en-US" sz="2000" dirty="0"/>
              <a:t>W</a:t>
            </a:r>
            <a:r>
              <a:rPr lang="en" sz="2000" dirty="0" err="1">
                <a:solidFill>
                  <a:srgbClr val="000000"/>
                </a:solidFill>
                <a:latin typeface="Arial"/>
                <a:ea typeface="Arial"/>
                <a:cs typeface="Arial"/>
                <a:sym typeface="Arial"/>
              </a:rPr>
              <a:t>ithout</a:t>
            </a:r>
            <a:endParaRPr lang="en" sz="2000" dirty="0">
              <a:solidFill>
                <a:srgbClr val="000000"/>
              </a:solidFill>
              <a:latin typeface="Arial"/>
              <a:ea typeface="Arial"/>
              <a:cs typeface="Arial"/>
              <a:sym typeface="Arial"/>
            </a:endParaRPr>
          </a:p>
          <a:p>
            <a:pPr rtl="0">
              <a:spcBef>
                <a:spcPts val="0"/>
              </a:spcBef>
              <a:buNone/>
            </a:pPr>
            <a:r>
              <a:rPr lang="en" sz="2000" dirty="0">
                <a:solidFill>
                  <a:srgbClr val="000000"/>
                </a:solidFill>
                <a:latin typeface="Arial"/>
                <a:ea typeface="Arial"/>
                <a:cs typeface="Arial"/>
                <a:sym typeface="Arial"/>
              </a:rPr>
              <a:t>bank</a:t>
            </a:r>
          </a:p>
          <a:p>
            <a:pPr rtl="0">
              <a:spcBef>
                <a:spcPts val="0"/>
              </a:spcBef>
              <a:buNone/>
            </a:pPr>
            <a:r>
              <a:rPr lang="en" sz="2000" dirty="0">
                <a:solidFill>
                  <a:srgbClr val="000000"/>
                </a:solidFill>
                <a:latin typeface="Arial"/>
                <a:ea typeface="Arial"/>
                <a:cs typeface="Arial"/>
                <a:sym typeface="Arial"/>
              </a:rPr>
              <a:t>conflict:</a:t>
            </a:r>
          </a:p>
        </p:txBody>
      </p:sp>
      <p:pic>
        <p:nvPicPr>
          <p:cNvPr id="781" name="Shape 781"/>
          <p:cNvPicPr preferRelativeResize="0"/>
          <p:nvPr/>
        </p:nvPicPr>
        <p:blipFill>
          <a:blip r:embed="rId4">
            <a:alphaModFix/>
          </a:blip>
          <a:stretch>
            <a:fillRect/>
          </a:stretch>
        </p:blipFill>
        <p:spPr>
          <a:xfrm>
            <a:off x="7522810" y="617219"/>
            <a:ext cx="1299339" cy="4456605"/>
          </a:xfrm>
          <a:prstGeom prst="rect">
            <a:avLst/>
          </a:prstGeom>
          <a:noFill/>
          <a:ln>
            <a:noFill/>
          </a:ln>
        </p:spPr>
      </p:pic>
      <p:sp>
        <p:nvSpPr>
          <p:cNvPr id="782" name="Shape 782"/>
          <p:cNvSpPr txBox="1"/>
          <p:nvPr/>
        </p:nvSpPr>
        <p:spPr>
          <a:xfrm>
            <a:off x="6309360" y="617219"/>
            <a:ext cx="1168800" cy="809699"/>
          </a:xfrm>
          <a:prstGeom prst="rect">
            <a:avLst/>
          </a:prstGeom>
          <a:noFill/>
          <a:ln>
            <a:noFill/>
          </a:ln>
        </p:spPr>
        <p:txBody>
          <a:bodyPr lIns="91425" tIns="91425" rIns="91425" bIns="91425" anchor="t" anchorCtr="0">
            <a:noAutofit/>
          </a:bodyPr>
          <a:lstStyle/>
          <a:p>
            <a:pPr rtl="0">
              <a:spcBef>
                <a:spcPts val="0"/>
              </a:spcBef>
              <a:buNone/>
            </a:pPr>
            <a:r>
              <a:rPr lang="en-US" sz="2000" dirty="0"/>
              <a:t>W</a:t>
            </a:r>
            <a:r>
              <a:rPr lang="en" sz="2000" dirty="0" err="1">
                <a:solidFill>
                  <a:srgbClr val="000000"/>
                </a:solidFill>
                <a:latin typeface="Arial"/>
                <a:ea typeface="Arial"/>
                <a:cs typeface="Arial"/>
                <a:sym typeface="Arial"/>
              </a:rPr>
              <a:t>ith</a:t>
            </a:r>
            <a:endParaRPr lang="en" sz="2000" dirty="0">
              <a:solidFill>
                <a:srgbClr val="000000"/>
              </a:solidFill>
              <a:latin typeface="Arial"/>
              <a:ea typeface="Arial"/>
              <a:cs typeface="Arial"/>
              <a:sym typeface="Arial"/>
            </a:endParaRPr>
          </a:p>
          <a:p>
            <a:pPr rtl="0">
              <a:spcBef>
                <a:spcPts val="0"/>
              </a:spcBef>
              <a:buNone/>
            </a:pPr>
            <a:r>
              <a:rPr lang="en" sz="2000" dirty="0">
                <a:solidFill>
                  <a:srgbClr val="000000"/>
                </a:solidFill>
                <a:latin typeface="Arial"/>
                <a:ea typeface="Arial"/>
                <a:cs typeface="Arial"/>
                <a:sym typeface="Arial"/>
              </a:rPr>
              <a:t>bank</a:t>
            </a:r>
          </a:p>
          <a:p>
            <a:pPr rtl="0">
              <a:spcBef>
                <a:spcPts val="0"/>
              </a:spcBef>
              <a:buNone/>
            </a:pPr>
            <a:r>
              <a:rPr lang="en" sz="2000" dirty="0">
                <a:solidFill>
                  <a:srgbClr val="000000"/>
                </a:solidFill>
                <a:latin typeface="Arial"/>
                <a:ea typeface="Arial"/>
                <a:cs typeface="Arial"/>
                <a:sym typeface="Arial"/>
              </a:rPr>
              <a:t>conflict:</a:t>
            </a:r>
          </a:p>
        </p:txBody>
      </p:sp>
      <p:sp>
        <p:nvSpPr>
          <p:cNvPr id="3" name="TextBox 2"/>
          <p:cNvSpPr txBox="1"/>
          <p:nvPr/>
        </p:nvSpPr>
        <p:spPr>
          <a:xfrm>
            <a:off x="96194" y="3735030"/>
            <a:ext cx="1503444" cy="1169551"/>
          </a:xfrm>
          <a:prstGeom prst="rect">
            <a:avLst/>
          </a:prstGeom>
          <a:noFill/>
        </p:spPr>
        <p:txBody>
          <a:bodyPr wrap="square" rtlCol="0">
            <a:spAutoFit/>
          </a:bodyPr>
          <a:lstStyle/>
          <a:p>
            <a:r>
              <a:rPr lang="en-US" dirty="0"/>
              <a:t>Programmers take the responsibility to eliminate </a:t>
            </a:r>
            <a:r>
              <a:rPr lang="en-US"/>
              <a:t>bank conflicts</a:t>
            </a:r>
            <a:endParaRPr lang="en-US" dirty="0"/>
          </a:p>
        </p:txBody>
      </p:sp>
    </p:spTree>
    <p:extLst>
      <p:ext uri="{BB962C8B-B14F-4D97-AF65-F5344CB8AC3E}">
        <p14:creationId xmlns:p14="http://schemas.microsoft.com/office/powerpoint/2010/main" val="148494542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82"/>
                                        </p:tgtEl>
                                        <p:attrNameLst>
                                          <p:attrName>style.visibility</p:attrName>
                                        </p:attrNameLst>
                                      </p:cBhvr>
                                      <p:to>
                                        <p:strVal val="visible"/>
                                      </p:to>
                                    </p:set>
                                    <p:anim calcmode="lin" valueType="num">
                                      <p:cBhvr>
                                        <p:cTn id="7" dur="500" fill="hold"/>
                                        <p:tgtEl>
                                          <p:spTgt spid="782"/>
                                        </p:tgtEl>
                                        <p:attrNameLst>
                                          <p:attrName>ppt_w</p:attrName>
                                        </p:attrNameLst>
                                      </p:cBhvr>
                                      <p:tavLst>
                                        <p:tav tm="0">
                                          <p:val>
                                            <p:fltVal val="0"/>
                                          </p:val>
                                        </p:tav>
                                        <p:tav tm="100000">
                                          <p:val>
                                            <p:strVal val="#ppt_w"/>
                                          </p:val>
                                        </p:tav>
                                      </p:tavLst>
                                    </p:anim>
                                    <p:anim calcmode="lin" valueType="num">
                                      <p:cBhvr>
                                        <p:cTn id="8" dur="500" fill="hold"/>
                                        <p:tgtEl>
                                          <p:spTgt spid="782"/>
                                        </p:tgtEl>
                                        <p:attrNameLst>
                                          <p:attrName>ppt_h</p:attrName>
                                        </p:attrNameLst>
                                      </p:cBhvr>
                                      <p:tavLst>
                                        <p:tav tm="0">
                                          <p:val>
                                            <p:fltVal val="0"/>
                                          </p:val>
                                        </p:tav>
                                        <p:tav tm="100000">
                                          <p:val>
                                            <p:strVal val="#ppt_h"/>
                                          </p:val>
                                        </p:tav>
                                      </p:tavLst>
                                    </p:anim>
                                    <p:animEffect transition="in" filter="fade">
                                      <p:cBhvr>
                                        <p:cTn id="9" dur="500"/>
                                        <p:tgtEl>
                                          <p:spTgt spid="782"/>
                                        </p:tgtEl>
                                      </p:cBhvr>
                                    </p:animEffect>
                                  </p:childTnLst>
                                </p:cTn>
                              </p:par>
                              <p:par>
                                <p:cTn id="10" presetID="53" presetClass="entr" presetSubtype="16" fill="hold" nodeType="withEffect">
                                  <p:stCondLst>
                                    <p:cond delay="0"/>
                                  </p:stCondLst>
                                  <p:childTnLst>
                                    <p:set>
                                      <p:cBhvr>
                                        <p:cTn id="11" dur="1" fill="hold">
                                          <p:stCondLst>
                                            <p:cond delay="0"/>
                                          </p:stCondLst>
                                        </p:cTn>
                                        <p:tgtEl>
                                          <p:spTgt spid="781"/>
                                        </p:tgtEl>
                                        <p:attrNameLst>
                                          <p:attrName>style.visibility</p:attrName>
                                        </p:attrNameLst>
                                      </p:cBhvr>
                                      <p:to>
                                        <p:strVal val="visible"/>
                                      </p:to>
                                    </p:set>
                                    <p:anim calcmode="lin" valueType="num">
                                      <p:cBhvr>
                                        <p:cTn id="12" dur="500" fill="hold"/>
                                        <p:tgtEl>
                                          <p:spTgt spid="781"/>
                                        </p:tgtEl>
                                        <p:attrNameLst>
                                          <p:attrName>ppt_w</p:attrName>
                                        </p:attrNameLst>
                                      </p:cBhvr>
                                      <p:tavLst>
                                        <p:tav tm="0">
                                          <p:val>
                                            <p:fltVal val="0"/>
                                          </p:val>
                                        </p:tav>
                                        <p:tav tm="100000">
                                          <p:val>
                                            <p:strVal val="#ppt_w"/>
                                          </p:val>
                                        </p:tav>
                                      </p:tavLst>
                                    </p:anim>
                                    <p:anim calcmode="lin" valueType="num">
                                      <p:cBhvr>
                                        <p:cTn id="13" dur="500" fill="hold"/>
                                        <p:tgtEl>
                                          <p:spTgt spid="781"/>
                                        </p:tgtEl>
                                        <p:attrNameLst>
                                          <p:attrName>ppt_h</p:attrName>
                                        </p:attrNameLst>
                                      </p:cBhvr>
                                      <p:tavLst>
                                        <p:tav tm="0">
                                          <p:val>
                                            <p:fltVal val="0"/>
                                          </p:val>
                                        </p:tav>
                                        <p:tav tm="100000">
                                          <p:val>
                                            <p:strVal val="#ppt_h"/>
                                          </p:val>
                                        </p:tav>
                                      </p:tavLst>
                                    </p:anim>
                                    <p:animEffect transition="in" filter="fade">
                                      <p:cBhvr>
                                        <p:cTn id="14" dur="500"/>
                                        <p:tgtEl>
                                          <p:spTgt spid="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292101" y="171451"/>
            <a:ext cx="8547100" cy="546497"/>
          </a:xfrm>
        </p:spPr>
        <p:txBody>
          <a:bodyPr lIns="38100" tIns="38100" rIns="38100" bIns="38100" anchor="t" anchorCtr="0">
            <a:noAutofit/>
          </a:bodyPr>
          <a:lstStyle/>
          <a:p>
            <a:pPr lvl="0"/>
            <a:r>
              <a:rPr lang="en" dirty="0"/>
              <a:t>NVIDIA</a:t>
            </a:r>
            <a:r>
              <a:rPr lang="en-US" dirty="0"/>
              <a:t> (Fermi Arch.)</a:t>
            </a:r>
            <a:endParaRPr lang="en" dirty="0"/>
          </a:p>
        </p:txBody>
      </p:sp>
      <p:sp>
        <p:nvSpPr>
          <p:cNvPr id="2" name="Slide Number Placeholder 1"/>
          <p:cNvSpPr>
            <a:spLocks noGrp="1"/>
          </p:cNvSpPr>
          <p:nvPr>
            <p:ph type="sldNum" sz="quarter" idx="4294967295"/>
          </p:nvPr>
        </p:nvSpPr>
        <p:spPr>
          <a:xfrm>
            <a:off x="7010400" y="4926013"/>
            <a:ext cx="2133600" cy="187325"/>
          </a:xfrm>
          <a:prstGeom prst="rect">
            <a:avLst/>
          </a:prstGeom>
        </p:spPr>
        <p:txBody>
          <a:bodyPr/>
          <a:lstStyle/>
          <a:p>
            <a:fld id="{93A9AFAB-0B4A-894D-9A96-190B87C7197E}" type="slidenum">
              <a:rPr lang="en-US" smtClean="0"/>
              <a:t>8</a:t>
            </a:fld>
            <a:endParaRPr lang="en-US"/>
          </a:p>
        </p:txBody>
      </p:sp>
      <p:pic>
        <p:nvPicPr>
          <p:cNvPr id="77" name="Shape 77"/>
          <p:cNvPicPr preferRelativeResize="0"/>
          <p:nvPr/>
        </p:nvPicPr>
        <p:blipFill>
          <a:blip r:embed="rId3">
            <a:alphaModFix/>
          </a:blip>
          <a:stretch>
            <a:fillRect/>
          </a:stretch>
        </p:blipFill>
        <p:spPr>
          <a:xfrm>
            <a:off x="142925" y="874450"/>
            <a:ext cx="5515125" cy="4063748"/>
          </a:xfrm>
          <a:prstGeom prst="rect">
            <a:avLst/>
          </a:prstGeom>
          <a:noFill/>
          <a:ln>
            <a:noFill/>
          </a:ln>
        </p:spPr>
      </p:pic>
      <p:sp>
        <p:nvSpPr>
          <p:cNvPr id="78" name="Shape 78"/>
          <p:cNvSpPr txBox="1"/>
          <p:nvPr/>
        </p:nvSpPr>
        <p:spPr>
          <a:xfrm>
            <a:off x="-4" y="4834800"/>
            <a:ext cx="8589900" cy="308699"/>
          </a:xfrm>
          <a:prstGeom prst="rect">
            <a:avLst/>
          </a:prstGeom>
          <a:noFill/>
          <a:ln>
            <a:noFill/>
          </a:ln>
        </p:spPr>
        <p:txBody>
          <a:bodyPr lIns="91425" tIns="91425" rIns="91425" bIns="91425" anchor="t" anchorCtr="0">
            <a:noAutofit/>
          </a:bodyPr>
          <a:lstStyle/>
          <a:p>
            <a:pPr lvl="0" rtl="0">
              <a:spcBef>
                <a:spcPts val="0"/>
              </a:spcBef>
              <a:buNone/>
            </a:pPr>
            <a:r>
              <a:rPr lang="en" sz="1200" dirty="0"/>
              <a:t>ref: </a:t>
            </a:r>
            <a:r>
              <a:rPr lang="en" sz="1200" u="sng" dirty="0">
                <a:solidFill>
                  <a:schemeClr val="hlink"/>
                </a:solidFill>
                <a:hlinkClick r:id="rId4"/>
              </a:rPr>
              <a:t>http://www.nvidia.com/content/PDF/fermi_white_papers/NVIDIA_Fermi_Compute_Architecture_Whitepaper.pdf</a:t>
            </a:r>
          </a:p>
        </p:txBody>
      </p:sp>
      <p:sp>
        <p:nvSpPr>
          <p:cNvPr id="79" name="Shape 79"/>
          <p:cNvSpPr/>
          <p:nvPr/>
        </p:nvSpPr>
        <p:spPr>
          <a:xfrm>
            <a:off x="4855625" y="1001350"/>
            <a:ext cx="687600" cy="1388999"/>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0" name="Shape 80"/>
          <p:cNvCxnSpPr/>
          <p:nvPr/>
        </p:nvCxnSpPr>
        <p:spPr>
          <a:xfrm rot="10800000" flipH="1">
            <a:off x="5489275" y="75525"/>
            <a:ext cx="680699" cy="918599"/>
          </a:xfrm>
          <a:prstGeom prst="straightConnector1">
            <a:avLst/>
          </a:prstGeom>
          <a:noFill/>
          <a:ln w="38100" cap="flat">
            <a:solidFill>
              <a:srgbClr val="FF0000"/>
            </a:solidFill>
            <a:prstDash val="solid"/>
            <a:round/>
            <a:headEnd type="none" w="lg" len="lg"/>
            <a:tailEnd type="none" w="lg" len="lg"/>
          </a:ln>
        </p:spPr>
      </p:cxnSp>
      <p:cxnSp>
        <p:nvCxnSpPr>
          <p:cNvPr id="81" name="Shape 81"/>
          <p:cNvCxnSpPr/>
          <p:nvPr/>
        </p:nvCxnSpPr>
        <p:spPr>
          <a:xfrm>
            <a:off x="5532500" y="2388050"/>
            <a:ext cx="626700" cy="2279999"/>
          </a:xfrm>
          <a:prstGeom prst="straightConnector1">
            <a:avLst/>
          </a:prstGeom>
          <a:noFill/>
          <a:ln w="38100" cap="flat">
            <a:solidFill>
              <a:srgbClr val="FF0000"/>
            </a:solidFill>
            <a:prstDash val="solid"/>
            <a:round/>
            <a:headEnd type="none" w="lg" len="lg"/>
            <a:tailEnd type="none" w="lg" len="lg"/>
          </a:ln>
        </p:spPr>
      </p:cxnSp>
      <p:pic>
        <p:nvPicPr>
          <p:cNvPr id="75" name="Shape 75"/>
          <p:cNvPicPr preferRelativeResize="0"/>
          <p:nvPr/>
        </p:nvPicPr>
        <p:blipFill>
          <a:blip r:embed="rId5">
            <a:alphaModFix/>
          </a:blip>
          <a:stretch>
            <a:fillRect/>
          </a:stretch>
        </p:blipFill>
        <p:spPr>
          <a:xfrm>
            <a:off x="6161250" y="75525"/>
            <a:ext cx="2861921" cy="4862676"/>
          </a:xfrm>
          <a:prstGeom prst="rect">
            <a:avLst/>
          </a:prstGeom>
          <a:noFill/>
          <a:ln>
            <a:noFill/>
          </a:ln>
        </p:spPr>
      </p:pic>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a:spLocks noGrp="1"/>
          </p:cNvSpPr>
          <p:nvPr>
            <p:ph type="title"/>
          </p:nvPr>
        </p:nvSpPr>
        <p:spPr/>
        <p:txBody>
          <a:bodyPr lIns="91425" tIns="91425" rIns="91425" bIns="91425" anchor="t" anchorCtr="0">
            <a:normAutofit fontScale="90000"/>
          </a:bodyPr>
          <a:lstStyle/>
          <a:p>
            <a:r>
              <a:rPr lang="en-US"/>
              <a:t>Global Memory: </a:t>
            </a:r>
            <a:r>
              <a:rPr lang="en-US" b="1" dirty="0"/>
              <a:t>Access Coalescing</a:t>
            </a:r>
            <a:endParaRPr lang="en" b="1" dirty="0">
              <a:sym typeface="Arial"/>
            </a:endParaRPr>
          </a:p>
        </p:txBody>
      </p:sp>
      <p:sp>
        <p:nvSpPr>
          <p:cNvPr id="2" name="Content Placeholder 1">
            <a:extLst>
              <a:ext uri="{FF2B5EF4-FFF2-40B4-BE49-F238E27FC236}">
                <a16:creationId xmlns:a16="http://schemas.microsoft.com/office/drawing/2014/main" id="{96E63B9B-1FEB-4021-8CBC-67A04E1A6ED5}"/>
              </a:ext>
            </a:extLst>
          </p:cNvPr>
          <p:cNvSpPr>
            <a:spLocks noGrp="1"/>
          </p:cNvSpPr>
          <p:nvPr>
            <p:ph idx="1"/>
          </p:nvPr>
        </p:nvSpPr>
        <p:spPr/>
        <p:txBody>
          <a:bodyPr/>
          <a:lstStyle/>
          <a:p>
            <a:r>
              <a:rPr lang="en-US"/>
              <a:t>Example: 32 thread access the global memory (off-chip GPU board DRAM)</a:t>
            </a:r>
          </a:p>
          <a:p>
            <a:r>
              <a:rPr lang="en-US"/>
              <a:t>The memory transaction will load/store </a:t>
            </a:r>
            <a:r>
              <a:rPr lang="en-US" b="1"/>
              <a:t>consecutive</a:t>
            </a:r>
            <a:r>
              <a:rPr lang="en-US"/>
              <a:t> data at 32/64/128-Byte boundary</a:t>
            </a:r>
          </a:p>
          <a:p>
            <a:r>
              <a:rPr lang="en-US"/>
              <a:t>Non-aligned access will cause additional memory transactions</a:t>
            </a:r>
          </a:p>
          <a:p>
            <a:r>
              <a:rPr lang="nl-NL"/>
              <a:t>Below: coalesced, but non-alligned</a:t>
            </a:r>
          </a:p>
        </p:txBody>
      </p:sp>
      <p:pic>
        <p:nvPicPr>
          <p:cNvPr id="6" name="Content Placeholder 4" descr="A picture containing screen&#10;&#10;Description automatically generated">
            <a:extLst>
              <a:ext uri="{FF2B5EF4-FFF2-40B4-BE49-F238E27FC236}">
                <a16:creationId xmlns:a16="http://schemas.microsoft.com/office/drawing/2014/main" id="{E509BB03-205F-4019-BF07-B7D462E62FC9}"/>
              </a:ext>
            </a:extLst>
          </p:cNvPr>
          <p:cNvPicPr>
            <a:picLocks noChangeAspect="1"/>
          </p:cNvPicPr>
          <p:nvPr/>
        </p:nvPicPr>
        <p:blipFill>
          <a:blip r:embed="rId3"/>
          <a:stretch>
            <a:fillRect/>
          </a:stretch>
        </p:blipFill>
        <p:spPr bwMode="auto">
          <a:xfrm>
            <a:off x="1363387" y="2159069"/>
            <a:ext cx="7360830" cy="2844122"/>
          </a:xfrm>
          <a:prstGeom prst="rect">
            <a:avLst/>
          </a:prstGeom>
          <a:noFill/>
          <a:ln w="9525">
            <a:noFill/>
            <a:miter lim="800000"/>
            <a:headEnd/>
            <a:tailEnd/>
          </a:ln>
        </p:spPr>
      </p:pic>
    </p:spTree>
    <p:extLst>
      <p:ext uri="{BB962C8B-B14F-4D97-AF65-F5344CB8AC3E}">
        <p14:creationId xmlns:p14="http://schemas.microsoft.com/office/powerpoint/2010/main" val="6284874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down)">
                                      <p:cBhvr>
                                        <p:cTn id="7" dur="500"/>
                                        <p:tgtEl>
                                          <p:spTgt spid="2">
                                            <p:txEl>
                                              <p:pRg st="3" end="3"/>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266007" y="205978"/>
            <a:ext cx="8650778" cy="611440"/>
          </a:xfrm>
        </p:spPr>
        <p:txBody>
          <a:bodyPr lIns="91425" tIns="91425" rIns="91425" bIns="91425" anchor="b" anchorCtr="0">
            <a:noAutofit/>
          </a:bodyPr>
          <a:lstStyle/>
          <a:p>
            <a:r>
              <a:rPr lang="en-US" dirty="0"/>
              <a:t>Additional Hazards: Branch Divergence</a:t>
            </a:r>
            <a:endParaRPr lang="en" dirty="0"/>
          </a:p>
        </p:txBody>
      </p:sp>
      <p:sp>
        <p:nvSpPr>
          <p:cNvPr id="613" name="Shape 613"/>
          <p:cNvSpPr txBox="1">
            <a:spLocks noGrp="1"/>
          </p:cNvSpPr>
          <p:nvPr>
            <p:ph type="body" idx="1"/>
          </p:nvPr>
        </p:nvSpPr>
        <p:spPr>
          <a:xfrm>
            <a:off x="266007" y="886691"/>
            <a:ext cx="8650778" cy="4039159"/>
          </a:xfrm>
        </p:spPr>
        <p:txBody>
          <a:bodyPr lIns="91425" tIns="91425" rIns="91425" bIns="91425" anchor="t" anchorCtr="0">
            <a:noAutofit/>
          </a:bodyPr>
          <a:lstStyle/>
          <a:p>
            <a:r>
              <a:rPr lang="en" dirty="0"/>
              <a:t>GPUs (and SIMDs in general) have additional challenges: </a:t>
            </a:r>
            <a:r>
              <a:rPr lang="en" b="1">
                <a:solidFill>
                  <a:srgbClr val="0000FF"/>
                </a:solidFill>
              </a:rPr>
              <a:t>branch divergence</a:t>
            </a:r>
            <a:endParaRPr lang="en" b="1" dirty="0">
              <a:solidFill>
                <a:srgbClr val="0000FF"/>
              </a:solidFill>
            </a:endParaRPr>
          </a:p>
        </p:txBody>
      </p:sp>
      <p:pic>
        <p:nvPicPr>
          <p:cNvPr id="3" name="Picture 2">
            <a:extLst>
              <a:ext uri="{FF2B5EF4-FFF2-40B4-BE49-F238E27FC236}">
                <a16:creationId xmlns:a16="http://schemas.microsoft.com/office/drawing/2014/main" id="{DA84F7E2-A559-4F13-AE61-681CA8D8F0DA}"/>
              </a:ext>
            </a:extLst>
          </p:cNvPr>
          <p:cNvPicPr>
            <a:picLocks noChangeAspect="1"/>
          </p:cNvPicPr>
          <p:nvPr/>
        </p:nvPicPr>
        <p:blipFill>
          <a:blip r:embed="rId3"/>
          <a:stretch>
            <a:fillRect/>
          </a:stretch>
        </p:blipFill>
        <p:spPr>
          <a:xfrm>
            <a:off x="746522" y="2045663"/>
            <a:ext cx="7650956" cy="2211146"/>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a:spcBef>
                <a:spcPts val="0"/>
              </a:spcBef>
              <a:buNone/>
            </a:pPr>
            <a:r>
              <a:rPr lang="en" sz="3200"/>
              <a:t>Let's Start Again from a simple CPU</a:t>
            </a:r>
          </a:p>
        </p:txBody>
      </p:sp>
      <p:pic>
        <p:nvPicPr>
          <p:cNvPr id="619" name="Shape 619"/>
          <p:cNvPicPr preferRelativeResize="0"/>
          <p:nvPr/>
        </p:nvPicPr>
        <p:blipFill>
          <a:blip r:embed="rId3">
            <a:alphaModFix/>
          </a:blip>
          <a:stretch>
            <a:fillRect/>
          </a:stretch>
        </p:blipFill>
        <p:spPr>
          <a:xfrm>
            <a:off x="457200" y="1851659"/>
            <a:ext cx="6172201" cy="2247074"/>
          </a:xfrm>
          <a:prstGeom prst="rect">
            <a:avLst/>
          </a:prstGeom>
          <a:noFill/>
          <a:ln>
            <a:noFill/>
          </a:ln>
        </p:spPr>
      </p:pic>
      <p:sp>
        <p:nvSpPr>
          <p:cNvPr id="620" name="Shape 620"/>
          <p:cNvSpPr txBox="1"/>
          <p:nvPr/>
        </p:nvSpPr>
        <p:spPr>
          <a:xfrm>
            <a:off x="368325" y="1026556"/>
            <a:ext cx="5931600" cy="500100"/>
          </a:xfrm>
          <a:prstGeom prst="rect">
            <a:avLst/>
          </a:prstGeom>
          <a:noFill/>
          <a:ln>
            <a:noFill/>
          </a:ln>
        </p:spPr>
        <p:txBody>
          <a:bodyPr lIns="91425" tIns="91425" rIns="91425" bIns="91425" anchor="t" anchorCtr="0">
            <a:noAutofit/>
          </a:bodyPr>
          <a:lstStyle/>
          <a:p>
            <a:pPr lvl="0" rtl="0">
              <a:spcBef>
                <a:spcPts val="0"/>
              </a:spcBef>
              <a:buNone/>
            </a:pPr>
            <a:r>
              <a:rPr lang="en" sz="2000"/>
              <a:t>Let's start from MIPS.</a:t>
            </a: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275550" y="141594"/>
            <a:ext cx="8592900" cy="619093"/>
          </a:xfrm>
          <a:prstGeom prst="rect">
            <a:avLst/>
          </a:prstGeom>
        </p:spPr>
        <p:txBody>
          <a:bodyPr lIns="91425" tIns="91425" rIns="91425" bIns="91425" anchor="t" anchorCtr="0">
            <a:noAutofit/>
          </a:bodyPr>
          <a:lstStyle/>
          <a:p>
            <a:pPr lvl="0">
              <a:spcBef>
                <a:spcPts val="0"/>
              </a:spcBef>
              <a:buNone/>
            </a:pPr>
            <a:r>
              <a:rPr lang="en" sz="3200"/>
              <a:t>A Naive SIMD Processor</a:t>
            </a:r>
          </a:p>
        </p:txBody>
      </p:sp>
      <p:pic>
        <p:nvPicPr>
          <p:cNvPr id="626" name="Shape 626"/>
          <p:cNvPicPr preferRelativeResize="0"/>
          <p:nvPr/>
        </p:nvPicPr>
        <p:blipFill>
          <a:blip r:embed="rId3">
            <a:alphaModFix/>
          </a:blip>
          <a:stretch>
            <a:fillRect/>
          </a:stretch>
        </p:blipFill>
        <p:spPr>
          <a:xfrm>
            <a:off x="389428" y="933795"/>
            <a:ext cx="6172201" cy="3900183"/>
          </a:xfrm>
          <a:prstGeom prst="rect">
            <a:avLst/>
          </a:prstGeom>
          <a:noFill/>
          <a:ln>
            <a:noFill/>
          </a:ln>
        </p:spPr>
      </p:pic>
      <p:sp>
        <p:nvSpPr>
          <p:cNvPr id="627" name="Shape 627"/>
          <p:cNvSpPr txBox="1"/>
          <p:nvPr/>
        </p:nvSpPr>
        <p:spPr>
          <a:xfrm>
            <a:off x="6632057" y="1705875"/>
            <a:ext cx="2436592" cy="1329599"/>
          </a:xfrm>
          <a:prstGeom prst="rect">
            <a:avLst/>
          </a:prstGeom>
          <a:noFill/>
          <a:ln>
            <a:noFill/>
          </a:ln>
        </p:spPr>
        <p:txBody>
          <a:bodyPr lIns="91425" tIns="91425" rIns="91425" bIns="91425" anchor="t" anchorCtr="0">
            <a:noAutofit/>
          </a:bodyPr>
          <a:lstStyle/>
          <a:p>
            <a:pPr>
              <a:spcBef>
                <a:spcPts val="0"/>
              </a:spcBef>
              <a:buNone/>
            </a:pPr>
            <a:r>
              <a:rPr lang="en" sz="2400">
                <a:solidFill>
                  <a:srgbClr val="0000FF"/>
                </a:solidFill>
                <a:latin typeface="Times New Roman" panose="02020603050405020304" pitchFamily="18" charset="0"/>
                <a:cs typeface="Times New Roman" panose="02020603050405020304" pitchFamily="18" charset="0"/>
              </a:rPr>
              <a:t>How to handle branch divergence within a vector?</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182880" y="137159"/>
            <a:ext cx="9052499" cy="439500"/>
          </a:xfrm>
          <a:prstGeom prst="rect">
            <a:avLst/>
          </a:prstGeom>
        </p:spPr>
        <p:txBody>
          <a:bodyPr lIns="91425" tIns="91425" rIns="91425" bIns="91425" anchor="t" anchorCtr="0">
            <a:noAutofit/>
          </a:bodyPr>
          <a:lstStyle/>
          <a:p>
            <a:pPr lvl="0" rtl="0">
              <a:spcBef>
                <a:spcPts val="0"/>
              </a:spcBef>
              <a:buNone/>
            </a:pPr>
            <a:r>
              <a:rPr lang="en" sz="3200"/>
              <a:t>Handling Branch In GPU</a:t>
            </a:r>
          </a:p>
        </p:txBody>
      </p:sp>
      <p:sp>
        <p:nvSpPr>
          <p:cNvPr id="633" name="Shape 633"/>
          <p:cNvSpPr txBox="1">
            <a:spLocks noGrp="1"/>
          </p:cNvSpPr>
          <p:nvPr>
            <p:ph type="body" idx="1"/>
          </p:nvPr>
        </p:nvSpPr>
        <p:spPr>
          <a:xfrm>
            <a:off x="-48397" y="637976"/>
            <a:ext cx="9085500" cy="623400"/>
          </a:xfrm>
          <a:prstGeom prst="rect">
            <a:avLst/>
          </a:prstGeom>
        </p:spPr>
        <p:txBody>
          <a:bodyPr lIns="91425" tIns="91425" rIns="91425" bIns="91425" anchor="t" anchorCtr="0">
            <a:noAutofit/>
          </a:bodyPr>
          <a:lstStyle/>
          <a:p>
            <a:pPr marL="381000" lvl="0" indent="-177800" rtl="0">
              <a:spcBef>
                <a:spcPts val="0"/>
              </a:spcBef>
              <a:buClr>
                <a:schemeClr val="dk1"/>
              </a:buClr>
              <a:buSzPct val="100000"/>
              <a:buFont typeface="Arial"/>
              <a:buChar char="●"/>
            </a:pPr>
            <a:r>
              <a:rPr lang="en" sz="2000"/>
              <a:t>Threads within a warp are free to branch.</a:t>
            </a:r>
          </a:p>
        </p:txBody>
      </p:sp>
      <p:sp>
        <p:nvSpPr>
          <p:cNvPr id="636" name="Shape 636"/>
          <p:cNvSpPr txBox="1">
            <a:spLocks noGrp="1"/>
          </p:cNvSpPr>
          <p:nvPr>
            <p:ph type="body" idx="4294967295"/>
          </p:nvPr>
        </p:nvSpPr>
        <p:spPr>
          <a:xfrm>
            <a:off x="0" y="4806950"/>
            <a:ext cx="8640763" cy="303213"/>
          </a:xfrm>
          <a:prstGeom prst="rect">
            <a:avLst/>
          </a:prstGeom>
        </p:spPr>
        <p:txBody>
          <a:bodyPr lIns="91425" tIns="91425" rIns="91425" bIns="91425" anchor="t" anchorCtr="0">
            <a:noAutofit/>
          </a:bodyPr>
          <a:lstStyle/>
          <a:p>
            <a:pPr lvl="0" rtl="0">
              <a:spcBef>
                <a:spcPts val="0"/>
              </a:spcBef>
              <a:buNone/>
            </a:pPr>
            <a:r>
              <a:rPr lang="en" sz="1000"/>
              <a:t>Assembly code on the right are disassembled from cuda binary (cubin) using "decuda", </a:t>
            </a:r>
            <a:r>
              <a:rPr lang="en" sz="1000" u="sng">
                <a:solidFill>
                  <a:srgbClr val="0000FF"/>
                </a:solidFill>
                <a:hlinkClick r:id="rId3"/>
              </a:rPr>
              <a:t>link</a:t>
            </a:r>
          </a:p>
        </p:txBody>
      </p:sp>
      <p:pic>
        <p:nvPicPr>
          <p:cNvPr id="634" name="Shape 634"/>
          <p:cNvPicPr preferRelativeResize="0"/>
          <p:nvPr/>
        </p:nvPicPr>
        <p:blipFill>
          <a:blip r:embed="rId4">
            <a:alphaModFix/>
          </a:blip>
          <a:stretch>
            <a:fillRect/>
          </a:stretch>
        </p:blipFill>
        <p:spPr>
          <a:xfrm>
            <a:off x="4937760" y="1097280"/>
            <a:ext cx="3439844" cy="3709985"/>
          </a:xfrm>
          <a:prstGeom prst="rect">
            <a:avLst/>
          </a:prstGeom>
          <a:noFill/>
          <a:ln>
            <a:noFill/>
          </a:ln>
        </p:spPr>
      </p:pic>
      <p:sp>
        <p:nvSpPr>
          <p:cNvPr id="635" name="Shape 635"/>
          <p:cNvSpPr txBox="1"/>
          <p:nvPr/>
        </p:nvSpPr>
        <p:spPr>
          <a:xfrm>
            <a:off x="274319" y="1436518"/>
            <a:ext cx="3945000" cy="2115299"/>
          </a:xfrm>
          <a:prstGeom prst="rect">
            <a:avLst/>
          </a:prstGeom>
          <a:noFill/>
          <a:ln>
            <a:noFill/>
          </a:ln>
        </p:spPr>
        <p:txBody>
          <a:bodyPr lIns="91425" tIns="91425" rIns="91425" bIns="91425" anchor="t" anchorCtr="0">
            <a:noAutofit/>
          </a:bodyPr>
          <a:lstStyle/>
          <a:p>
            <a:pPr lvl="0" rtl="0">
              <a:spcBef>
                <a:spcPts val="0"/>
              </a:spcBef>
              <a:buNone/>
            </a:pPr>
            <a:r>
              <a:rPr lang="en" sz="2000"/>
              <a:t>if( $r17 &gt; $r19 ){</a:t>
            </a:r>
          </a:p>
          <a:p>
            <a:pPr lvl="0" rtl="0">
              <a:spcBef>
                <a:spcPts val="0"/>
              </a:spcBef>
              <a:buNone/>
            </a:pPr>
            <a:r>
              <a:rPr lang="en" sz="2000"/>
              <a:t>    </a:t>
            </a:r>
            <a:r>
              <a:rPr lang="en" sz="2000">
                <a:solidFill>
                  <a:srgbClr val="3D85C6"/>
                </a:solidFill>
              </a:rPr>
              <a:t>$r16 = $r20 + $r31</a:t>
            </a:r>
            <a:r>
              <a:rPr lang="en" sz="2000"/>
              <a:t> </a:t>
            </a:r>
          </a:p>
          <a:p>
            <a:pPr lvl="0" rtl="0">
              <a:spcBef>
                <a:spcPts val="0"/>
              </a:spcBef>
              <a:buNone/>
            </a:pPr>
            <a:r>
              <a:rPr lang="en" sz="2000"/>
              <a:t>}</a:t>
            </a:r>
          </a:p>
          <a:p>
            <a:pPr lvl="0" rtl="0">
              <a:spcBef>
                <a:spcPts val="0"/>
              </a:spcBef>
              <a:buNone/>
            </a:pPr>
            <a:r>
              <a:rPr lang="en" sz="2000"/>
              <a:t>else{</a:t>
            </a:r>
          </a:p>
          <a:p>
            <a:pPr lvl="0" rtl="0">
              <a:spcBef>
                <a:spcPts val="0"/>
              </a:spcBef>
              <a:buNone/>
            </a:pPr>
            <a:r>
              <a:rPr lang="en" sz="2000"/>
              <a:t>    </a:t>
            </a:r>
            <a:r>
              <a:rPr lang="en" sz="2000">
                <a:solidFill>
                  <a:srgbClr val="A64D79"/>
                </a:solidFill>
              </a:rPr>
              <a:t>$r16 = $r21 - $r32</a:t>
            </a:r>
            <a:r>
              <a:rPr lang="en" sz="2000"/>
              <a:t> </a:t>
            </a:r>
          </a:p>
          <a:p>
            <a:pPr lvl="0" rtl="0">
              <a:spcBef>
                <a:spcPts val="0"/>
              </a:spcBef>
              <a:buNone/>
            </a:pPr>
            <a:r>
              <a:rPr lang="en" sz="2000"/>
              <a:t>}</a:t>
            </a:r>
          </a:p>
          <a:p>
            <a:pPr lvl="0" rtl="0">
              <a:spcBef>
                <a:spcPts val="0"/>
              </a:spcBef>
              <a:buNone/>
            </a:pPr>
            <a:r>
              <a:rPr lang="en" sz="2000"/>
              <a:t>$r18 = $r15 + $r16</a:t>
            </a: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182880" y="137159"/>
            <a:ext cx="8786700" cy="445199"/>
          </a:xfrm>
          <a:prstGeom prst="rect">
            <a:avLst/>
          </a:prstGeom>
        </p:spPr>
        <p:txBody>
          <a:bodyPr lIns="91425" tIns="91425" rIns="91425" bIns="91425" anchor="t" anchorCtr="0">
            <a:noAutofit/>
          </a:bodyPr>
          <a:lstStyle/>
          <a:p>
            <a:pPr lvl="0" rtl="0">
              <a:spcBef>
                <a:spcPts val="0"/>
              </a:spcBef>
              <a:buNone/>
            </a:pPr>
            <a:r>
              <a:rPr lang="en" sz="3200"/>
              <a:t>If No Branch Divergence in a Warp</a:t>
            </a:r>
          </a:p>
        </p:txBody>
      </p:sp>
      <p:sp>
        <p:nvSpPr>
          <p:cNvPr id="642" name="Shape 642"/>
          <p:cNvSpPr txBox="1">
            <a:spLocks noGrp="1"/>
          </p:cNvSpPr>
          <p:nvPr>
            <p:ph type="body" idx="1"/>
          </p:nvPr>
        </p:nvSpPr>
        <p:spPr>
          <a:xfrm>
            <a:off x="-48397" y="637976"/>
            <a:ext cx="9085500" cy="623400"/>
          </a:xfrm>
          <a:prstGeom prst="rect">
            <a:avLst/>
          </a:prstGeom>
        </p:spPr>
        <p:txBody>
          <a:bodyPr lIns="91425" tIns="91425" rIns="91425" bIns="91425" anchor="t" anchorCtr="0">
            <a:noAutofit/>
          </a:bodyPr>
          <a:lstStyle/>
          <a:p>
            <a:pPr marL="381000" lvl="0" indent="-177800" rtl="0">
              <a:spcBef>
                <a:spcPts val="0"/>
              </a:spcBef>
              <a:buClr>
                <a:schemeClr val="dk1"/>
              </a:buClr>
              <a:buSzPct val="100000"/>
              <a:buFont typeface="Arial"/>
              <a:buChar char="●"/>
            </a:pPr>
            <a:r>
              <a:rPr lang="en" sz="2000"/>
              <a:t>If threads within a warp take the same path, the other path will not be executed.</a:t>
            </a:r>
          </a:p>
        </p:txBody>
      </p:sp>
      <p:pic>
        <p:nvPicPr>
          <p:cNvPr id="643" name="Shape 643"/>
          <p:cNvPicPr preferRelativeResize="0"/>
          <p:nvPr/>
        </p:nvPicPr>
        <p:blipFill>
          <a:blip r:embed="rId3">
            <a:alphaModFix/>
          </a:blip>
          <a:stretch>
            <a:fillRect/>
          </a:stretch>
        </p:blipFill>
        <p:spPr>
          <a:xfrm>
            <a:off x="42448" y="1371600"/>
            <a:ext cx="9025351" cy="3733800"/>
          </a:xfrm>
          <a:prstGeom prst="rect">
            <a:avLst/>
          </a:prstGeom>
          <a:noFill/>
          <a:ln>
            <a:noFill/>
          </a:ln>
        </p:spPr>
      </p:pic>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title"/>
          </p:nvPr>
        </p:nvSpPr>
        <p:spPr>
          <a:xfrm>
            <a:off x="182880" y="137159"/>
            <a:ext cx="9052499" cy="439500"/>
          </a:xfrm>
          <a:prstGeom prst="rect">
            <a:avLst/>
          </a:prstGeom>
        </p:spPr>
        <p:txBody>
          <a:bodyPr lIns="91425" tIns="91425" rIns="91425" bIns="91425" anchor="t" anchorCtr="0">
            <a:noAutofit/>
          </a:bodyPr>
          <a:lstStyle/>
          <a:p>
            <a:pPr lvl="0" rtl="0">
              <a:spcBef>
                <a:spcPts val="0"/>
              </a:spcBef>
              <a:buNone/>
            </a:pPr>
            <a:r>
              <a:rPr lang="en" sz="3200"/>
              <a:t>Branch Divergence within a Warp</a:t>
            </a:r>
          </a:p>
        </p:txBody>
      </p:sp>
      <p:sp>
        <p:nvSpPr>
          <p:cNvPr id="649" name="Shape 649"/>
          <p:cNvSpPr txBox="1">
            <a:spLocks noGrp="1"/>
          </p:cNvSpPr>
          <p:nvPr>
            <p:ph type="body" idx="1"/>
          </p:nvPr>
        </p:nvSpPr>
        <p:spPr>
          <a:xfrm>
            <a:off x="-48397" y="637976"/>
            <a:ext cx="9085500" cy="1022700"/>
          </a:xfrm>
          <a:prstGeom prst="rect">
            <a:avLst/>
          </a:prstGeom>
        </p:spPr>
        <p:txBody>
          <a:bodyPr lIns="91425" tIns="91425" rIns="91425" bIns="91425" anchor="t" anchorCtr="0">
            <a:noAutofit/>
          </a:bodyPr>
          <a:lstStyle/>
          <a:p>
            <a:pPr marL="381000" lvl="0" indent="-177800" rtl="0">
              <a:spcBef>
                <a:spcPts val="0"/>
              </a:spcBef>
              <a:buClr>
                <a:schemeClr val="dk1"/>
              </a:buClr>
              <a:buSzPct val="100000"/>
              <a:buFont typeface="Arial"/>
              <a:buChar char="●"/>
            </a:pPr>
            <a:r>
              <a:rPr lang="en" sz="2000"/>
              <a:t>If threads within a warp diverge, both paths have to be executed.</a:t>
            </a:r>
          </a:p>
          <a:p>
            <a:pPr marL="381000" lvl="0" indent="-177800" rtl="0">
              <a:spcBef>
                <a:spcPts val="0"/>
              </a:spcBef>
              <a:buClr>
                <a:schemeClr val="dk1"/>
              </a:buClr>
              <a:buSzPct val="100000"/>
              <a:buFont typeface="Arial"/>
              <a:buChar char="●"/>
            </a:pPr>
            <a:r>
              <a:rPr lang="en" sz="2000"/>
              <a:t>Masks are set to filter out threads not executing on current path. </a:t>
            </a:r>
          </a:p>
        </p:txBody>
      </p:sp>
      <p:pic>
        <p:nvPicPr>
          <p:cNvPr id="650" name="Shape 650"/>
          <p:cNvPicPr preferRelativeResize="0"/>
          <p:nvPr/>
        </p:nvPicPr>
        <p:blipFill>
          <a:blip r:embed="rId3">
            <a:alphaModFix/>
          </a:blip>
          <a:stretch>
            <a:fillRect/>
          </a:stretch>
        </p:blipFill>
        <p:spPr>
          <a:xfrm>
            <a:off x="31436" y="1371600"/>
            <a:ext cx="9036364" cy="3733800"/>
          </a:xfrm>
          <a:prstGeom prst="rect">
            <a:avLst/>
          </a:prstGeom>
          <a:noFill/>
          <a:ln>
            <a:noFill/>
          </a:ln>
        </p:spPr>
      </p:pic>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Shape 654"/>
        <p:cNvGrpSpPr/>
        <p:nvPr/>
      </p:nvGrpSpPr>
      <p:grpSpPr>
        <a:xfrm>
          <a:off x="0" y="0"/>
          <a:ext cx="0" cy="0"/>
          <a:chOff x="0" y="0"/>
          <a:chExt cx="0" cy="0"/>
        </a:xfrm>
      </p:grpSpPr>
      <p:sp>
        <p:nvSpPr>
          <p:cNvPr id="655" name="Shape 655"/>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a:t>Dynamic Warp Formation</a:t>
            </a:r>
          </a:p>
        </p:txBody>
      </p:sp>
      <p:sp>
        <p:nvSpPr>
          <p:cNvPr id="656" name="Shape 656"/>
          <p:cNvSpPr txBox="1">
            <a:spLocks noGrp="1"/>
          </p:cNvSpPr>
          <p:nvPr>
            <p:ph type="body" idx="4294967295"/>
          </p:nvPr>
        </p:nvSpPr>
        <p:spPr>
          <a:xfrm>
            <a:off x="769938" y="762000"/>
            <a:ext cx="8374062" cy="484188"/>
          </a:xfrm>
          <a:prstGeom prst="rect">
            <a:avLst/>
          </a:prstGeom>
        </p:spPr>
        <p:txBody>
          <a:bodyPr lIns="91425" tIns="91425" rIns="91425" bIns="91425" anchor="t" anchorCtr="0">
            <a:noAutofit/>
          </a:bodyPr>
          <a:lstStyle/>
          <a:p>
            <a:pPr>
              <a:spcBef>
                <a:spcPts val="0"/>
              </a:spcBef>
              <a:buNone/>
            </a:pPr>
            <a:r>
              <a:rPr lang="en" sz="1800"/>
              <a:t>Example: merge two divergent warps into a new warp if possible.</a:t>
            </a:r>
          </a:p>
        </p:txBody>
      </p:sp>
      <p:pic>
        <p:nvPicPr>
          <p:cNvPr id="657" name="Shape 657"/>
          <p:cNvPicPr preferRelativeResize="0"/>
          <p:nvPr/>
        </p:nvPicPr>
        <p:blipFill>
          <a:blip r:embed="rId3">
            <a:alphaModFix/>
          </a:blip>
          <a:stretch>
            <a:fillRect/>
          </a:stretch>
        </p:blipFill>
        <p:spPr>
          <a:xfrm>
            <a:off x="152400" y="1295400"/>
            <a:ext cx="3810000" cy="3572904"/>
          </a:xfrm>
          <a:prstGeom prst="rect">
            <a:avLst/>
          </a:prstGeom>
          <a:noFill/>
          <a:ln>
            <a:noFill/>
          </a:ln>
        </p:spPr>
      </p:pic>
      <p:pic>
        <p:nvPicPr>
          <p:cNvPr id="658" name="Shape 658"/>
          <p:cNvPicPr preferRelativeResize="0"/>
          <p:nvPr/>
        </p:nvPicPr>
        <p:blipFill>
          <a:blip r:embed="rId4">
            <a:alphaModFix/>
          </a:blip>
          <a:stretch>
            <a:fillRect/>
          </a:stretch>
        </p:blipFill>
        <p:spPr>
          <a:xfrm>
            <a:off x="4648199" y="1295400"/>
            <a:ext cx="3886200" cy="3048000"/>
          </a:xfrm>
          <a:prstGeom prst="rect">
            <a:avLst/>
          </a:prstGeom>
          <a:noFill/>
          <a:ln>
            <a:noFill/>
          </a:ln>
        </p:spPr>
      </p:pic>
      <p:sp>
        <p:nvSpPr>
          <p:cNvPr id="659" name="Shape 659"/>
          <p:cNvSpPr/>
          <p:nvPr/>
        </p:nvSpPr>
        <p:spPr>
          <a:xfrm>
            <a:off x="2895600" y="2645100"/>
            <a:ext cx="304799" cy="1088699"/>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0" name="Shape 660"/>
          <p:cNvSpPr/>
          <p:nvPr/>
        </p:nvSpPr>
        <p:spPr>
          <a:xfrm>
            <a:off x="7391400" y="2743200"/>
            <a:ext cx="288599" cy="609599"/>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61" name="Shape 661"/>
          <p:cNvCxnSpPr>
            <a:stCxn id="659" idx="3"/>
            <a:endCxn id="660" idx="1"/>
          </p:cNvCxnSpPr>
          <p:nvPr/>
        </p:nvCxnSpPr>
        <p:spPr>
          <a:xfrm rot="10800000" flipH="1">
            <a:off x="3200399" y="3048149"/>
            <a:ext cx="4191000" cy="141300"/>
          </a:xfrm>
          <a:prstGeom prst="straightConnector1">
            <a:avLst/>
          </a:prstGeom>
          <a:noFill/>
          <a:ln w="19050" cap="flat">
            <a:solidFill>
              <a:srgbClr val="0000FF"/>
            </a:solidFill>
            <a:prstDash val="solid"/>
            <a:round/>
            <a:headEnd type="none" w="lg" len="lg"/>
            <a:tailEnd type="triangle" w="lg" len="lg"/>
          </a:ln>
        </p:spPr>
      </p:cxnSp>
      <p:sp>
        <p:nvSpPr>
          <p:cNvPr id="662" name="Shape 662"/>
          <p:cNvSpPr txBox="1"/>
          <p:nvPr/>
        </p:nvSpPr>
        <p:spPr>
          <a:xfrm>
            <a:off x="2647500" y="1981800"/>
            <a:ext cx="4667699" cy="456599"/>
          </a:xfrm>
          <a:prstGeom prst="rect">
            <a:avLst/>
          </a:prstGeom>
          <a:solidFill>
            <a:srgbClr val="FFFFFF"/>
          </a:solidFill>
          <a:ln w="9525" cap="flat">
            <a:solidFill>
              <a:srgbClr val="0000FF"/>
            </a:solidFill>
            <a:prstDash val="solid"/>
            <a:round/>
            <a:headEnd type="none" w="med" len="med"/>
            <a:tailEnd type="none" w="med" len="med"/>
          </a:ln>
        </p:spPr>
        <p:txBody>
          <a:bodyPr lIns="91425" tIns="91425" rIns="91425" bIns="91425" anchor="t" anchorCtr="0">
            <a:noAutofit/>
          </a:bodyPr>
          <a:lstStyle/>
          <a:p>
            <a:pPr>
              <a:spcBef>
                <a:spcPts val="0"/>
              </a:spcBef>
              <a:buNone/>
            </a:pPr>
            <a:r>
              <a:rPr lang="en" sz="2400">
                <a:solidFill>
                  <a:srgbClr val="0000FF"/>
                </a:solidFill>
              </a:rPr>
              <a:t>Create warp 3 from warp 0 and 1</a:t>
            </a:r>
          </a:p>
        </p:txBody>
      </p:sp>
      <p:sp>
        <p:nvSpPr>
          <p:cNvPr id="663" name="Shape 663"/>
          <p:cNvSpPr/>
          <p:nvPr/>
        </p:nvSpPr>
        <p:spPr>
          <a:xfrm>
            <a:off x="2881500" y="3733800"/>
            <a:ext cx="318899" cy="685799"/>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4" name="Shape 664"/>
          <p:cNvSpPr/>
          <p:nvPr/>
        </p:nvSpPr>
        <p:spPr>
          <a:xfrm>
            <a:off x="7391400" y="3352800"/>
            <a:ext cx="280799" cy="381000"/>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65" name="Shape 665"/>
          <p:cNvCxnSpPr>
            <a:stCxn id="663" idx="3"/>
            <a:endCxn id="664" idx="1"/>
          </p:cNvCxnSpPr>
          <p:nvPr/>
        </p:nvCxnSpPr>
        <p:spPr>
          <a:xfrm rot="10800000" flipH="1">
            <a:off x="3200399" y="3543299"/>
            <a:ext cx="4191000" cy="533400"/>
          </a:xfrm>
          <a:prstGeom prst="straightConnector1">
            <a:avLst/>
          </a:prstGeom>
          <a:noFill/>
          <a:ln w="19050" cap="flat">
            <a:solidFill>
              <a:srgbClr val="0000FF"/>
            </a:solidFill>
            <a:prstDash val="solid"/>
            <a:round/>
            <a:headEnd type="none" w="lg" len="lg"/>
            <a:tailEnd type="triangle" w="lg" len="lg"/>
          </a:ln>
        </p:spPr>
      </p:cxnSp>
      <p:sp>
        <p:nvSpPr>
          <p:cNvPr id="666" name="Shape 666"/>
          <p:cNvSpPr txBox="1"/>
          <p:nvPr/>
        </p:nvSpPr>
        <p:spPr>
          <a:xfrm>
            <a:off x="4095300" y="4343400"/>
            <a:ext cx="4667699" cy="456599"/>
          </a:xfrm>
          <a:prstGeom prst="rect">
            <a:avLst/>
          </a:prstGeom>
          <a:solidFill>
            <a:srgbClr val="FFFFFF"/>
          </a:solidFill>
          <a:ln w="9525" cap="flat">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2400">
                <a:solidFill>
                  <a:srgbClr val="0000FF"/>
                </a:solidFill>
              </a:rPr>
              <a:t>Create warp 4 from warp 0 and 1</a:t>
            </a:r>
          </a:p>
        </p:txBody>
      </p:sp>
      <p:sp>
        <p:nvSpPr>
          <p:cNvPr id="667" name="Shape 667"/>
          <p:cNvSpPr txBox="1"/>
          <p:nvPr/>
        </p:nvSpPr>
        <p:spPr>
          <a:xfrm>
            <a:off x="74513" y="4778964"/>
            <a:ext cx="9038100" cy="324599"/>
          </a:xfrm>
          <a:prstGeom prst="rect">
            <a:avLst/>
          </a:prstGeom>
          <a:noFill/>
          <a:ln>
            <a:noFill/>
          </a:ln>
        </p:spPr>
        <p:txBody>
          <a:bodyPr lIns="91425" tIns="91425" rIns="91425" bIns="91425" anchor="ctr" anchorCtr="0">
            <a:noAutofit/>
          </a:bodyPr>
          <a:lstStyle/>
          <a:p>
            <a:pPr lvl="0" rtl="0">
              <a:spcBef>
                <a:spcPts val="600"/>
              </a:spcBef>
              <a:buNone/>
            </a:pPr>
            <a:r>
              <a:rPr lang="en" sz="1200"/>
              <a:t>ref: Dynamic warp formation: Efficient MIMD control flow on SIMD graphics hardware. </a:t>
            </a:r>
            <a:r>
              <a:rPr lang="en" sz="1200" u="sng">
                <a:solidFill>
                  <a:schemeClr val="hlink"/>
                </a:solidFill>
                <a:hlinkClick r:id="rId5"/>
              </a:rPr>
              <a:t>http://dx.doi.org/10.1145/1543753.1543756</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par>
                                <p:cTn id="8" presetID="10" presetClass="entr" presetSubtype="0" fill="hold" nodeType="withEffect">
                                  <p:stCondLst>
                                    <p:cond delay="0"/>
                                  </p:stCondLst>
                                  <p:childTnLst>
                                    <p:set>
                                      <p:cBhvr>
                                        <p:cTn id="9" dur="1" fill="hold">
                                          <p:stCondLst>
                                            <p:cond delay="0"/>
                                          </p:stCondLst>
                                        </p:cTn>
                                        <p:tgtEl>
                                          <p:spTgt spid="660"/>
                                        </p:tgtEl>
                                        <p:attrNameLst>
                                          <p:attrName>style.visibility</p:attrName>
                                        </p:attrNameLst>
                                      </p:cBhvr>
                                      <p:to>
                                        <p:strVal val="visible"/>
                                      </p:to>
                                    </p:set>
                                    <p:animEffect transition="in" filter="fade">
                                      <p:cBhvr>
                                        <p:cTn id="10" dur="1000"/>
                                        <p:tgtEl>
                                          <p:spTgt spid="660"/>
                                        </p:tgtEl>
                                      </p:cBhvr>
                                    </p:animEffect>
                                  </p:childTnLst>
                                </p:cTn>
                              </p:par>
                              <p:par>
                                <p:cTn id="11" presetID="10" presetClass="entr" presetSubtype="0" fill="hold" nodeType="withEffect">
                                  <p:stCondLst>
                                    <p:cond delay="0"/>
                                  </p:stCondLst>
                                  <p:childTnLst>
                                    <p:set>
                                      <p:cBhvr>
                                        <p:cTn id="12" dur="1" fill="hold">
                                          <p:stCondLst>
                                            <p:cond delay="0"/>
                                          </p:stCondLst>
                                        </p:cTn>
                                        <p:tgtEl>
                                          <p:spTgt spid="661"/>
                                        </p:tgtEl>
                                        <p:attrNameLst>
                                          <p:attrName>style.visibility</p:attrName>
                                        </p:attrNameLst>
                                      </p:cBhvr>
                                      <p:to>
                                        <p:strVal val="visible"/>
                                      </p:to>
                                    </p:set>
                                    <p:animEffect transition="in" filter="fade">
                                      <p:cBhvr>
                                        <p:cTn id="13" dur="1000"/>
                                        <p:tgtEl>
                                          <p:spTgt spid="661"/>
                                        </p:tgtEl>
                                      </p:cBhvr>
                                    </p:animEffect>
                                  </p:childTnLst>
                                </p:cTn>
                              </p:par>
                              <p:par>
                                <p:cTn id="14" presetID="10" presetClass="entr" presetSubtype="0" fill="hold" nodeType="withEffect">
                                  <p:stCondLst>
                                    <p:cond delay="0"/>
                                  </p:stCondLst>
                                  <p:childTnLst>
                                    <p:set>
                                      <p:cBhvr>
                                        <p:cTn id="15" dur="1" fill="hold">
                                          <p:stCondLst>
                                            <p:cond delay="0"/>
                                          </p:stCondLst>
                                        </p:cTn>
                                        <p:tgtEl>
                                          <p:spTgt spid="662"/>
                                        </p:tgtEl>
                                        <p:attrNameLst>
                                          <p:attrName>style.visibility</p:attrName>
                                        </p:attrNameLst>
                                      </p:cBhvr>
                                      <p:to>
                                        <p:strVal val="visible"/>
                                      </p:to>
                                    </p:set>
                                    <p:animEffect transition="in" filter="fade">
                                      <p:cBhvr>
                                        <p:cTn id="16" dur="1000"/>
                                        <p:tgtEl>
                                          <p:spTgt spid="662"/>
                                        </p:tgtEl>
                                      </p:cBhvr>
                                    </p:animEffect>
                                  </p:childTnLst>
                                </p:cTn>
                              </p:par>
                              <p:par>
                                <p:cTn id="17" presetID="10" presetClass="entr" presetSubtype="0" fill="hold" nodeType="withEffect">
                                  <p:stCondLst>
                                    <p:cond delay="0"/>
                                  </p:stCondLst>
                                  <p:childTnLst>
                                    <p:set>
                                      <p:cBhvr>
                                        <p:cTn id="18" dur="1" fill="hold">
                                          <p:stCondLst>
                                            <p:cond delay="0"/>
                                          </p:stCondLst>
                                        </p:cTn>
                                        <p:tgtEl>
                                          <p:spTgt spid="663"/>
                                        </p:tgtEl>
                                        <p:attrNameLst>
                                          <p:attrName>style.visibility</p:attrName>
                                        </p:attrNameLst>
                                      </p:cBhvr>
                                      <p:to>
                                        <p:strVal val="visible"/>
                                      </p:to>
                                    </p:set>
                                    <p:animEffect transition="in" filter="fade">
                                      <p:cBhvr>
                                        <p:cTn id="19" dur="1000"/>
                                        <p:tgtEl>
                                          <p:spTgt spid="663"/>
                                        </p:tgtEl>
                                      </p:cBhvr>
                                    </p:animEffect>
                                  </p:childTnLst>
                                </p:cTn>
                              </p:par>
                              <p:par>
                                <p:cTn id="20" presetID="10" presetClass="entr" presetSubtype="0" fill="hold" nodeType="withEffect">
                                  <p:stCondLst>
                                    <p:cond delay="0"/>
                                  </p:stCondLst>
                                  <p:childTnLst>
                                    <p:set>
                                      <p:cBhvr>
                                        <p:cTn id="21" dur="1" fill="hold">
                                          <p:stCondLst>
                                            <p:cond delay="0"/>
                                          </p:stCondLst>
                                        </p:cTn>
                                        <p:tgtEl>
                                          <p:spTgt spid="664"/>
                                        </p:tgtEl>
                                        <p:attrNameLst>
                                          <p:attrName>style.visibility</p:attrName>
                                        </p:attrNameLst>
                                      </p:cBhvr>
                                      <p:to>
                                        <p:strVal val="visible"/>
                                      </p:to>
                                    </p:set>
                                    <p:animEffect transition="in" filter="fade">
                                      <p:cBhvr>
                                        <p:cTn id="22" dur="1000"/>
                                        <p:tgtEl>
                                          <p:spTgt spid="664"/>
                                        </p:tgtEl>
                                      </p:cBhvr>
                                    </p:animEffect>
                                  </p:childTnLst>
                                </p:cTn>
                              </p:par>
                              <p:par>
                                <p:cTn id="23" presetID="10" presetClass="entr" presetSubtype="0" fill="hold" nodeType="withEffect">
                                  <p:stCondLst>
                                    <p:cond delay="0"/>
                                  </p:stCondLst>
                                  <p:childTnLst>
                                    <p:set>
                                      <p:cBhvr>
                                        <p:cTn id="24" dur="1" fill="hold">
                                          <p:stCondLst>
                                            <p:cond delay="0"/>
                                          </p:stCondLst>
                                        </p:cTn>
                                        <p:tgtEl>
                                          <p:spTgt spid="665"/>
                                        </p:tgtEl>
                                        <p:attrNameLst>
                                          <p:attrName>style.visibility</p:attrName>
                                        </p:attrNameLst>
                                      </p:cBhvr>
                                      <p:to>
                                        <p:strVal val="visible"/>
                                      </p:to>
                                    </p:set>
                                    <p:animEffect transition="in" filter="fade">
                                      <p:cBhvr>
                                        <p:cTn id="25" dur="1000"/>
                                        <p:tgtEl>
                                          <p:spTgt spid="665"/>
                                        </p:tgtEl>
                                      </p:cBhvr>
                                    </p:animEffect>
                                  </p:childTnLst>
                                </p:cTn>
                              </p:par>
                              <p:par>
                                <p:cTn id="26" presetID="10" presetClass="entr" presetSubtype="0" fill="hold" nodeType="withEffect">
                                  <p:stCondLst>
                                    <p:cond delay="0"/>
                                  </p:stCondLst>
                                  <p:childTnLst>
                                    <p:set>
                                      <p:cBhvr>
                                        <p:cTn id="27" dur="1" fill="hold">
                                          <p:stCondLst>
                                            <p:cond delay="0"/>
                                          </p:stCondLst>
                                        </p:cTn>
                                        <p:tgtEl>
                                          <p:spTgt spid="666"/>
                                        </p:tgtEl>
                                        <p:attrNameLst>
                                          <p:attrName>style.visibility</p:attrName>
                                        </p:attrNameLst>
                                      </p:cBhvr>
                                      <p:to>
                                        <p:strVal val="visible"/>
                                      </p:to>
                                    </p:set>
                                    <p:animEffect transition="in" filter="fade">
                                      <p:cBhvr>
                                        <p:cTn id="28" dur="10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xfrm>
            <a:off x="282575" y="89115"/>
            <a:ext cx="8578850" cy="464185"/>
          </a:xfrm>
        </p:spPr>
        <p:txBody>
          <a:bodyPr lIns="91425" tIns="91425" rIns="91425" bIns="91425" anchor="t" anchorCtr="0">
            <a:noAutofit/>
          </a:bodyPr>
          <a:lstStyle/>
          <a:p>
            <a:r>
              <a:rPr lang="en">
                <a:sym typeface="Arial"/>
              </a:rPr>
              <a:t>Performance modeling: the </a:t>
            </a:r>
            <a:r>
              <a:rPr lang="en" b="1">
                <a:sym typeface="Arial"/>
              </a:rPr>
              <a:t>Roofline Model</a:t>
            </a:r>
          </a:p>
        </p:txBody>
      </p:sp>
      <p:pic>
        <p:nvPicPr>
          <p:cNvPr id="687" name="Shape 687"/>
          <p:cNvPicPr preferRelativeResize="0"/>
          <p:nvPr/>
        </p:nvPicPr>
        <p:blipFill>
          <a:blip r:embed="rId3">
            <a:alphaModFix/>
          </a:blip>
          <a:stretch>
            <a:fillRect/>
          </a:stretch>
        </p:blipFill>
        <p:spPr>
          <a:xfrm>
            <a:off x="3060440" y="1180022"/>
            <a:ext cx="5118286" cy="3773075"/>
          </a:xfrm>
          <a:prstGeom prst="rect">
            <a:avLst/>
          </a:prstGeom>
          <a:noFill/>
          <a:ln>
            <a:noFill/>
          </a:ln>
        </p:spPr>
      </p:pic>
      <p:sp>
        <p:nvSpPr>
          <p:cNvPr id="688" name="Shape 688"/>
          <p:cNvSpPr txBox="1"/>
          <p:nvPr/>
        </p:nvSpPr>
        <p:spPr>
          <a:xfrm>
            <a:off x="283925" y="613075"/>
            <a:ext cx="8351099" cy="732300"/>
          </a:xfrm>
          <a:prstGeom prst="rect">
            <a:avLst/>
          </a:prstGeom>
          <a:noFill/>
          <a:ln>
            <a:noFill/>
          </a:ln>
        </p:spPr>
        <p:txBody>
          <a:bodyPr lIns="91425" tIns="91425" rIns="91425" bIns="91425" anchor="t" anchorCtr="0">
            <a:noAutofit/>
          </a:bodyPr>
          <a:lstStyle/>
          <a:p>
            <a:pPr rtl="0">
              <a:spcBef>
                <a:spcPts val="0"/>
              </a:spcBef>
              <a:buNone/>
            </a:pPr>
            <a:r>
              <a:rPr lang="en" sz="2000"/>
              <a:t>P</a:t>
            </a:r>
            <a:r>
              <a:rPr lang="en" sz="2000">
                <a:solidFill>
                  <a:srgbClr val="000000"/>
                </a:solidFill>
                <a:latin typeface="Arial"/>
                <a:ea typeface="Arial"/>
                <a:cs typeface="Arial"/>
                <a:sym typeface="Arial"/>
              </a:rPr>
              <a:t>erformance bottleneck: </a:t>
            </a:r>
            <a:r>
              <a:rPr lang="en" sz="2000">
                <a:solidFill>
                  <a:srgbClr val="0000FF"/>
                </a:solidFill>
                <a:latin typeface="Arial"/>
                <a:ea typeface="Arial"/>
                <a:cs typeface="Arial"/>
                <a:sym typeface="Arial"/>
              </a:rPr>
              <a:t>computation bound</a:t>
            </a:r>
            <a:r>
              <a:rPr lang="en" sz="2000">
                <a:solidFill>
                  <a:srgbClr val="000000"/>
                </a:solidFill>
                <a:latin typeface="Arial"/>
                <a:ea typeface="Arial"/>
                <a:cs typeface="Arial"/>
                <a:sym typeface="Arial"/>
              </a:rPr>
              <a:t> v.s. </a:t>
            </a:r>
            <a:r>
              <a:rPr lang="en" sz="2000">
                <a:solidFill>
                  <a:srgbClr val="0000FF"/>
                </a:solidFill>
                <a:latin typeface="Arial"/>
                <a:ea typeface="Arial"/>
                <a:cs typeface="Arial"/>
                <a:sym typeface="Arial"/>
              </a:rPr>
              <a:t>bandwidth bound</a:t>
            </a:r>
          </a:p>
          <a:p>
            <a:pPr rtl="0">
              <a:spcBef>
                <a:spcPts val="0"/>
              </a:spcBef>
              <a:buNone/>
            </a:pPr>
            <a:r>
              <a:rPr lang="en" sz="2000">
                <a:solidFill>
                  <a:schemeClr val="dk1"/>
                </a:solidFill>
              </a:rPr>
              <a:t>Note: </a:t>
            </a:r>
            <a:r>
              <a:rPr lang="en" sz="2000">
                <a:solidFill>
                  <a:srgbClr val="0000FF"/>
                </a:solidFill>
              </a:rPr>
              <a:t>log-log scale</a:t>
            </a: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Shape 693"/>
          <p:cNvSpPr txBox="1">
            <a:spLocks noGrp="1"/>
          </p:cNvSpPr>
          <p:nvPr>
            <p:ph type="title"/>
          </p:nvPr>
        </p:nvSpPr>
        <p:spPr>
          <a:xfrm>
            <a:off x="282633" y="78516"/>
            <a:ext cx="8578734" cy="547709"/>
          </a:xfrm>
        </p:spPr>
        <p:txBody>
          <a:bodyPr lIns="91425" tIns="91425" rIns="91425" bIns="91425" anchor="t" anchorCtr="0">
            <a:noAutofit/>
          </a:bodyPr>
          <a:lstStyle/>
          <a:p>
            <a:r>
              <a:rPr lang="en">
                <a:sym typeface="Arial"/>
              </a:rPr>
              <a:t>Optimization is Key for Attainable Gflops/s</a:t>
            </a:r>
          </a:p>
        </p:txBody>
      </p:sp>
      <p:pic>
        <p:nvPicPr>
          <p:cNvPr id="694" name="Shape 694"/>
          <p:cNvPicPr preferRelativeResize="0"/>
          <p:nvPr/>
        </p:nvPicPr>
        <p:blipFill>
          <a:blip r:embed="rId3">
            <a:alphaModFix/>
          </a:blip>
          <a:stretch>
            <a:fillRect/>
          </a:stretch>
        </p:blipFill>
        <p:spPr>
          <a:xfrm>
            <a:off x="2090056" y="685775"/>
            <a:ext cx="5644967" cy="4273225"/>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p:txBody>
          <a:bodyPr lIns="91425" tIns="91425" rIns="91425" bIns="91425" anchor="b" anchorCtr="0">
            <a:noAutofit/>
          </a:bodyPr>
          <a:lstStyle/>
          <a:p>
            <a:r>
              <a:rPr lang="en"/>
              <a:t>Transistor Count</a:t>
            </a:r>
          </a:p>
        </p:txBody>
      </p:sp>
      <p:sp>
        <p:nvSpPr>
          <p:cNvPr id="110" name="Shape 110"/>
          <p:cNvSpPr txBox="1">
            <a:spLocks noGrp="1"/>
          </p:cNvSpPr>
          <p:nvPr>
            <p:ph type="body" idx="4294967295"/>
          </p:nvPr>
        </p:nvSpPr>
        <p:spPr>
          <a:xfrm>
            <a:off x="0" y="2903538"/>
            <a:ext cx="1135063" cy="684212"/>
          </a:xfrm>
          <a:prstGeom prst="rect">
            <a:avLst/>
          </a:prstGeom>
        </p:spPr>
        <p:txBody>
          <a:bodyPr lIns="91425" tIns="91425" rIns="91425" bIns="91425" anchor="t" anchorCtr="0">
            <a:noAutofit/>
          </a:bodyPr>
          <a:lstStyle/>
          <a:p>
            <a:pPr lvl="0" algn="r" rtl="0">
              <a:spcBef>
                <a:spcPts val="0"/>
              </a:spcBef>
              <a:buNone/>
            </a:pPr>
            <a:r>
              <a:rPr lang="en" sz="2000"/>
              <a:t>GPU</a:t>
            </a:r>
          </a:p>
        </p:txBody>
      </p:sp>
      <p:sp>
        <p:nvSpPr>
          <p:cNvPr id="111" name="Shape 111"/>
          <p:cNvSpPr txBox="1">
            <a:spLocks noGrp="1"/>
          </p:cNvSpPr>
          <p:nvPr>
            <p:ph type="body" idx="4294967295"/>
          </p:nvPr>
        </p:nvSpPr>
        <p:spPr>
          <a:xfrm>
            <a:off x="0" y="4203700"/>
            <a:ext cx="1339850" cy="684213"/>
          </a:xfrm>
          <a:prstGeom prst="rect">
            <a:avLst/>
          </a:prstGeom>
        </p:spPr>
        <p:txBody>
          <a:bodyPr lIns="91425" tIns="91425" rIns="91425" bIns="91425" anchor="t" anchorCtr="0">
            <a:noAutofit/>
          </a:bodyPr>
          <a:lstStyle/>
          <a:p>
            <a:pPr lvl="0" algn="r" rtl="0">
              <a:spcBef>
                <a:spcPts val="0"/>
              </a:spcBef>
              <a:buNone/>
            </a:pPr>
            <a:r>
              <a:rPr lang="en" sz="2000"/>
              <a:t>FPGA</a:t>
            </a:r>
          </a:p>
        </p:txBody>
      </p:sp>
      <p:sp>
        <p:nvSpPr>
          <p:cNvPr id="112" name="Shape 112"/>
          <p:cNvSpPr txBox="1"/>
          <p:nvPr/>
        </p:nvSpPr>
        <p:spPr>
          <a:xfrm>
            <a:off x="5519651" y="366786"/>
            <a:ext cx="3657600" cy="342899"/>
          </a:xfrm>
          <a:prstGeom prst="rect">
            <a:avLst/>
          </a:prstGeom>
          <a:noFill/>
          <a:ln>
            <a:noFill/>
          </a:ln>
        </p:spPr>
        <p:txBody>
          <a:bodyPr lIns="91425" tIns="91425" rIns="91425" bIns="91425" anchor="t" anchorCtr="0">
            <a:noAutofit/>
          </a:bodyPr>
          <a:lstStyle/>
          <a:p>
            <a:pPr>
              <a:spcBef>
                <a:spcPts val="0"/>
              </a:spcBef>
              <a:buNone/>
            </a:pPr>
            <a:r>
              <a:rPr lang="en" sz="1200" dirty="0">
                <a:latin typeface="Times New Roman" panose="02020603050405020304" pitchFamily="18" charset="0"/>
                <a:cs typeface="Times New Roman" panose="02020603050405020304" pitchFamily="18" charset="0"/>
              </a:rPr>
              <a:t>ref: </a:t>
            </a:r>
            <a:r>
              <a:rPr lang="en" sz="1200" u="sng" dirty="0">
                <a:solidFill>
                  <a:schemeClr val="hlink"/>
                </a:solidFill>
                <a:latin typeface="Times New Roman" panose="02020603050405020304" pitchFamily="18" charset="0"/>
                <a:cs typeface="Times New Roman" panose="02020603050405020304" pitchFamily="18" charset="0"/>
                <a:hlinkClick r:id="rId3"/>
              </a:rPr>
              <a:t>http://en.wikipedia.org/wiki/Transistor_count</a:t>
            </a:r>
          </a:p>
        </p:txBody>
      </p:sp>
      <p:graphicFrame>
        <p:nvGraphicFramePr>
          <p:cNvPr id="113" name="Shape 113"/>
          <p:cNvGraphicFramePr/>
          <p:nvPr>
            <p:extLst>
              <p:ext uri="{D42A27DB-BD31-4B8C-83A1-F6EECF244321}">
                <p14:modId xmlns:p14="http://schemas.microsoft.com/office/powerpoint/2010/main" val="3517759538"/>
              </p:ext>
            </p:extLst>
          </p:nvPr>
        </p:nvGraphicFramePr>
        <p:xfrm>
          <a:off x="1847775" y="1063375"/>
          <a:ext cx="7239000" cy="1584840"/>
        </p:xfrm>
        <a:graphic>
          <a:graphicData uri="http://schemas.openxmlformats.org/drawingml/2006/table">
            <a:tbl>
              <a:tblPr>
                <a:noFill/>
                <a:tableStyleId>{73465F4C-7D6A-4B7F-9B6B-722185C1B283}</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255975">
                <a:tc>
                  <a:txBody>
                    <a:bodyPr/>
                    <a:lstStyle/>
                    <a:p>
                      <a:pPr rtl="0">
                        <a:spcBef>
                          <a:spcPts val="0"/>
                        </a:spcBef>
                        <a:buNone/>
                      </a:pPr>
                      <a:r>
                        <a:rPr lang="en" sz="1400">
                          <a:solidFill>
                            <a:schemeClr val="tx1"/>
                          </a:solidFill>
                          <a:latin typeface="Times New Roman" panose="02020603050405020304" pitchFamily="18" charset="0"/>
                          <a:cs typeface="Times New Roman" panose="02020603050405020304" pitchFamily="18" charset="0"/>
                        </a:rPr>
                        <a:t>Processor</a:t>
                      </a:r>
                    </a:p>
                  </a:txBody>
                  <a:tcPr marL="91425" marR="91425" marT="91425" marB="91425"/>
                </a:tc>
                <a:tc>
                  <a:txBody>
                    <a:bodyPr/>
                    <a:lstStyle/>
                    <a:p>
                      <a:pPr rtl="0">
                        <a:spcBef>
                          <a:spcPts val="0"/>
                        </a:spcBef>
                        <a:buNone/>
                      </a:pPr>
                      <a:r>
                        <a:rPr lang="en" sz="1400" dirty="0">
                          <a:solidFill>
                            <a:schemeClr val="tx1"/>
                          </a:solidFill>
                          <a:latin typeface="Times New Roman" panose="02020603050405020304" pitchFamily="18" charset="0"/>
                          <a:cs typeface="Times New Roman" panose="02020603050405020304" pitchFamily="18" charset="0"/>
                        </a:rPr>
                        <a:t>Transistor</a:t>
                      </a:r>
                    </a:p>
                  </a:txBody>
                  <a:tcPr marL="91425" marR="91425" marT="91425" marB="91425"/>
                </a:tc>
                <a:tc>
                  <a:txBody>
                    <a:bodyPr/>
                    <a:lstStyle/>
                    <a:p>
                      <a:pPr rtl="0">
                        <a:spcBef>
                          <a:spcPts val="0"/>
                        </a:spcBef>
                        <a:buNone/>
                      </a:pPr>
                      <a:r>
                        <a:rPr lang="en" sz="1400" dirty="0">
                          <a:solidFill>
                            <a:schemeClr val="tx1"/>
                          </a:solidFill>
                          <a:latin typeface="Times New Roman" panose="02020603050405020304" pitchFamily="18" charset="0"/>
                          <a:cs typeface="Times New Roman" panose="02020603050405020304" pitchFamily="18" charset="0"/>
                        </a:rPr>
                        <a:t>Tech. Node</a:t>
                      </a:r>
                    </a:p>
                  </a:txBody>
                  <a:tcPr marL="91425" marR="91425" marT="91425" marB="91425"/>
                </a:tc>
                <a:extLst>
                  <a:ext uri="{0D108BD9-81ED-4DB2-BD59-A6C34878D82A}">
                    <a16:rowId xmlns:a16="http://schemas.microsoft.com/office/drawing/2014/main" val="10000"/>
                  </a:ext>
                </a:extLst>
              </a:tr>
              <a:tr h="255975">
                <a:tc>
                  <a:txBody>
                    <a:bodyPr/>
                    <a:lstStyle/>
                    <a:p>
                      <a:pPr>
                        <a:spcBef>
                          <a:spcPts val="0"/>
                        </a:spcBef>
                        <a:buNone/>
                      </a:pPr>
                      <a:r>
                        <a:rPr lang="en" sz="1400" dirty="0">
                          <a:solidFill>
                            <a:schemeClr val="tx1"/>
                          </a:solidFill>
                          <a:latin typeface="Times New Roman" panose="02020603050405020304" pitchFamily="18" charset="0"/>
                          <a:cs typeface="Times New Roman" panose="02020603050405020304" pitchFamily="18" charset="0"/>
                        </a:rPr>
                        <a:t>6</a:t>
                      </a:r>
                      <a:r>
                        <a:rPr lang="en-US" sz="1400" dirty="0">
                          <a:solidFill>
                            <a:schemeClr val="tx1"/>
                          </a:solidFill>
                          <a:latin typeface="Times New Roman" panose="02020603050405020304" pitchFamily="18" charset="0"/>
                          <a:cs typeface="Times New Roman" panose="02020603050405020304" pitchFamily="18" charset="0"/>
                        </a:rPr>
                        <a:t>1</a:t>
                      </a:r>
                      <a:r>
                        <a:rPr lang="en" sz="1400" dirty="0">
                          <a:solidFill>
                            <a:schemeClr val="tx1"/>
                          </a:solidFill>
                          <a:latin typeface="Times New Roman" panose="02020603050405020304" pitchFamily="18" charset="0"/>
                          <a:cs typeface="Times New Roman" panose="02020603050405020304" pitchFamily="18" charset="0"/>
                        </a:rPr>
                        <a:t>-Core Xeon Phi</a:t>
                      </a:r>
                    </a:p>
                  </a:txBody>
                  <a:tcPr marL="91425" marR="91425" marT="91425" marB="91425"/>
                </a:tc>
                <a:tc>
                  <a:txBody>
                    <a:bodyPr/>
                    <a:lstStyle/>
                    <a:p>
                      <a:pPr>
                        <a:spcBef>
                          <a:spcPts val="0"/>
                        </a:spcBef>
                        <a:buNone/>
                      </a:pPr>
                      <a:r>
                        <a:rPr lang="en" sz="1400">
                          <a:solidFill>
                            <a:schemeClr val="tx1"/>
                          </a:solidFill>
                          <a:latin typeface="Times New Roman" panose="02020603050405020304" pitchFamily="18" charset="0"/>
                          <a:cs typeface="Times New Roman" panose="02020603050405020304" pitchFamily="18" charset="0"/>
                        </a:rPr>
                        <a:t>5,000,000,000</a:t>
                      </a:r>
                    </a:p>
                  </a:txBody>
                  <a:tcPr marL="91425" marR="91425" marT="91425" marB="91425"/>
                </a:tc>
                <a:tc>
                  <a:txBody>
                    <a:bodyPr/>
                    <a:lstStyle/>
                    <a:p>
                      <a:pPr>
                        <a:spcBef>
                          <a:spcPts val="0"/>
                        </a:spcBef>
                        <a:buNone/>
                      </a:pPr>
                      <a:r>
                        <a:rPr lang="en" sz="1400">
                          <a:solidFill>
                            <a:schemeClr val="tx1"/>
                          </a:solidFill>
                          <a:latin typeface="Times New Roman" panose="02020603050405020304" pitchFamily="18" charset="0"/>
                          <a:cs typeface="Times New Roman" panose="02020603050405020304" pitchFamily="18" charset="0"/>
                        </a:rPr>
                        <a:t>22nm</a:t>
                      </a:r>
                    </a:p>
                  </a:txBody>
                  <a:tcPr marL="91425" marR="91425" marT="91425" marB="91425"/>
                </a:tc>
                <a:extLst>
                  <a:ext uri="{0D108BD9-81ED-4DB2-BD59-A6C34878D82A}">
                    <a16:rowId xmlns:a16="http://schemas.microsoft.com/office/drawing/2014/main" val="10001"/>
                  </a:ext>
                </a:extLst>
              </a:tr>
              <a:tr h="255975">
                <a:tc>
                  <a:txBody>
                    <a:bodyPr/>
                    <a:lstStyle/>
                    <a:p>
                      <a:pPr>
                        <a:spcBef>
                          <a:spcPts val="0"/>
                        </a:spcBef>
                        <a:buNone/>
                      </a:pPr>
                      <a:r>
                        <a:rPr lang="en" sz="1400" dirty="0">
                          <a:solidFill>
                            <a:schemeClr val="tx1"/>
                          </a:solidFill>
                          <a:latin typeface="Times New Roman" panose="02020603050405020304" pitchFamily="18" charset="0"/>
                          <a:cs typeface="Times New Roman" panose="02020603050405020304" pitchFamily="18" charset="0"/>
                        </a:rPr>
                        <a:t>22-core Xeon Broadwell-E5</a:t>
                      </a:r>
                    </a:p>
                  </a:txBody>
                  <a:tcPr marL="91425" marR="91425" marT="91425" marB="91425"/>
                </a:tc>
                <a:tc>
                  <a:txBody>
                    <a:bodyPr/>
                    <a:lstStyle/>
                    <a:p>
                      <a:pPr>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7</a:t>
                      </a:r>
                      <a:r>
                        <a:rPr lang="en" sz="1400" dirty="0">
                          <a:solidFill>
                            <a:schemeClr val="tx1"/>
                          </a:solidFill>
                          <a:latin typeface="Times New Roman" panose="02020603050405020304" pitchFamily="18" charset="0"/>
                          <a:cs typeface="Times New Roman" panose="02020603050405020304" pitchFamily="18" charset="0"/>
                        </a:rPr>
                        <a:t>,</a:t>
                      </a:r>
                      <a:r>
                        <a:rPr lang="en-US" sz="1400" dirty="0">
                          <a:solidFill>
                            <a:schemeClr val="tx1"/>
                          </a:solidFill>
                          <a:latin typeface="Times New Roman" panose="02020603050405020304" pitchFamily="18" charset="0"/>
                          <a:cs typeface="Times New Roman" panose="02020603050405020304" pitchFamily="18" charset="0"/>
                        </a:rPr>
                        <a:t>2</a:t>
                      </a:r>
                      <a:r>
                        <a:rPr lang="en" sz="1400" dirty="0">
                          <a:solidFill>
                            <a:schemeClr val="tx1"/>
                          </a:solidFill>
                          <a:latin typeface="Times New Roman" panose="02020603050405020304" pitchFamily="18" charset="0"/>
                          <a:cs typeface="Times New Roman" panose="02020603050405020304" pitchFamily="18" charset="0"/>
                        </a:rPr>
                        <a:t>00,000,000</a:t>
                      </a:r>
                    </a:p>
                  </a:txBody>
                  <a:tcPr marL="91425" marR="91425" marT="91425" marB="91425"/>
                </a:tc>
                <a:tc>
                  <a:txBody>
                    <a:bodyPr/>
                    <a:lstStyle/>
                    <a:p>
                      <a:pPr>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14</a:t>
                      </a:r>
                      <a:r>
                        <a:rPr lang="en" sz="1400" dirty="0">
                          <a:solidFill>
                            <a:schemeClr val="tx1"/>
                          </a:solidFill>
                          <a:latin typeface="Times New Roman" panose="02020603050405020304" pitchFamily="18" charset="0"/>
                          <a:cs typeface="Times New Roman" panose="02020603050405020304" pitchFamily="18" charset="0"/>
                        </a:rPr>
                        <a:t>nm</a:t>
                      </a:r>
                    </a:p>
                  </a:txBody>
                  <a:tcPr marL="91425" marR="91425" marT="91425" marB="91425"/>
                </a:tc>
                <a:extLst>
                  <a:ext uri="{0D108BD9-81ED-4DB2-BD59-A6C34878D82A}">
                    <a16:rowId xmlns:a16="http://schemas.microsoft.com/office/drawing/2014/main" val="10002"/>
                  </a:ext>
                </a:extLst>
              </a:tr>
              <a:tr h="255975">
                <a:tc>
                  <a:txBody>
                    <a:bodyPr/>
                    <a:lstStyle/>
                    <a:p>
                      <a:pPr>
                        <a:spcBef>
                          <a:spcPts val="0"/>
                        </a:spcBef>
                        <a:buNone/>
                      </a:pPr>
                      <a:r>
                        <a:rPr lang="en" sz="1400" dirty="0">
                          <a:solidFill>
                            <a:schemeClr val="tx1"/>
                          </a:solidFill>
                          <a:latin typeface="Times New Roman" panose="02020603050405020304" pitchFamily="18" charset="0"/>
                          <a:cs typeface="Times New Roman" panose="02020603050405020304" pitchFamily="18" charset="0"/>
                        </a:rPr>
                        <a:t>32-Core Sparc M7</a:t>
                      </a:r>
                    </a:p>
                  </a:txBody>
                  <a:tcPr marL="91425" marR="91425" marT="91425" marB="91425"/>
                </a:tc>
                <a:tc>
                  <a:txBody>
                    <a:bodyPr/>
                    <a:lstStyle/>
                    <a:p>
                      <a:pPr>
                        <a:spcBef>
                          <a:spcPts val="0"/>
                        </a:spcBef>
                        <a:buNone/>
                      </a:pPr>
                      <a:r>
                        <a:rPr lang="en" sz="1400" dirty="0">
                          <a:solidFill>
                            <a:schemeClr val="tx1"/>
                          </a:solidFill>
                          <a:latin typeface="Times New Roman" panose="02020603050405020304" pitchFamily="18" charset="0"/>
                          <a:cs typeface="Times New Roman" panose="02020603050405020304" pitchFamily="18" charset="0"/>
                        </a:rPr>
                        <a:t>10,000,000,000+</a:t>
                      </a:r>
                    </a:p>
                  </a:txBody>
                  <a:tcPr marL="91425" marR="91425" marT="91425" marB="91425"/>
                </a:tc>
                <a:tc>
                  <a:txBody>
                    <a:bodyPr/>
                    <a:lstStyle/>
                    <a:p>
                      <a:pPr>
                        <a:spcBef>
                          <a:spcPts val="0"/>
                        </a:spcBef>
                        <a:buNone/>
                      </a:pPr>
                      <a:r>
                        <a:rPr lang="en" sz="1400" dirty="0">
                          <a:solidFill>
                            <a:schemeClr val="tx1"/>
                          </a:solidFill>
                          <a:latin typeface="Times New Roman" panose="02020603050405020304" pitchFamily="18" charset="0"/>
                          <a:cs typeface="Times New Roman" panose="02020603050405020304" pitchFamily="18" charset="0"/>
                        </a:rPr>
                        <a:t>20nm</a:t>
                      </a: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114" name="Shape 114"/>
          <p:cNvGraphicFramePr/>
          <p:nvPr>
            <p:extLst>
              <p:ext uri="{D42A27DB-BD31-4B8C-83A1-F6EECF244321}">
                <p14:modId xmlns:p14="http://schemas.microsoft.com/office/powerpoint/2010/main" val="544877383"/>
              </p:ext>
            </p:extLst>
          </p:nvPr>
        </p:nvGraphicFramePr>
        <p:xfrm>
          <a:off x="1847775" y="2802087"/>
          <a:ext cx="7239000" cy="792420"/>
        </p:xfrm>
        <a:graphic>
          <a:graphicData uri="http://schemas.openxmlformats.org/drawingml/2006/table">
            <a:tbl>
              <a:tblPr>
                <a:noFill/>
                <a:tableStyleId>{9C9D0E59-23A8-4EEC-8610-D931ACDC9725}</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lvl="0" rtl="0">
                        <a:spcBef>
                          <a:spcPts val="0"/>
                        </a:spcBef>
                        <a:buNone/>
                      </a:pPr>
                      <a:r>
                        <a:rPr lang="en" sz="1400" dirty="0">
                          <a:latin typeface="Times New Roman" panose="02020603050405020304" pitchFamily="18" charset="0"/>
                          <a:cs typeface="Times New Roman" panose="02020603050405020304" pitchFamily="18" charset="0"/>
                        </a:rPr>
                        <a:t>Processor</a:t>
                      </a:r>
                    </a:p>
                  </a:txBody>
                  <a:tcPr marL="91425" marR="91425" marT="91425" marB="91425"/>
                </a:tc>
                <a:tc>
                  <a:txBody>
                    <a:bodyPr/>
                    <a:lstStyle/>
                    <a:p>
                      <a:pPr lvl="0" rtl="0">
                        <a:spcBef>
                          <a:spcPts val="0"/>
                        </a:spcBef>
                        <a:buNone/>
                      </a:pPr>
                      <a:r>
                        <a:rPr lang="en" sz="1400">
                          <a:latin typeface="Times New Roman" panose="02020603050405020304" pitchFamily="18" charset="0"/>
                          <a:cs typeface="Times New Roman" panose="02020603050405020304" pitchFamily="18" charset="0"/>
                        </a:rPr>
                        <a:t>Transistor</a:t>
                      </a:r>
                    </a:p>
                  </a:txBody>
                  <a:tcPr marL="91425" marR="91425" marT="91425" marB="91425"/>
                </a:tc>
                <a:tc>
                  <a:txBody>
                    <a:bodyPr/>
                    <a:lstStyle/>
                    <a:p>
                      <a:pPr lvl="0" rtl="0">
                        <a:spcBef>
                          <a:spcPts val="0"/>
                        </a:spcBef>
                        <a:buNone/>
                      </a:pPr>
                      <a:r>
                        <a:rPr lang="en" sz="1400">
                          <a:latin typeface="Times New Roman" panose="02020603050405020304" pitchFamily="18" charset="0"/>
                          <a:cs typeface="Times New Roman" panose="02020603050405020304" pitchFamily="18" charset="0"/>
                        </a:rPr>
                        <a:t>Tech. Node</a:t>
                      </a:r>
                    </a:p>
                  </a:txBody>
                  <a:tcPr marL="91425" marR="91425" marT="91425" marB="91425"/>
                </a:tc>
                <a:extLst>
                  <a:ext uri="{0D108BD9-81ED-4DB2-BD59-A6C34878D82A}">
                    <a16:rowId xmlns:a16="http://schemas.microsoft.com/office/drawing/2014/main" val="10000"/>
                  </a:ext>
                </a:extLst>
              </a:tr>
              <a:tr h="381000">
                <a:tc>
                  <a:txBody>
                    <a:bodyPr/>
                    <a:lstStyle/>
                    <a:p>
                      <a:pPr lvl="0" rtl="0">
                        <a:spcBef>
                          <a:spcPts val="0"/>
                        </a:spcBef>
                        <a:buNone/>
                      </a:pPr>
                      <a:r>
                        <a:rPr lang="en-US" sz="1400" dirty="0" err="1">
                          <a:latin typeface="Times New Roman" panose="02020603050405020304" pitchFamily="18" charset="0"/>
                          <a:cs typeface="Times New Roman" panose="02020603050405020304" pitchFamily="18" charset="0"/>
                        </a:rPr>
                        <a:t>Nvidia</a:t>
                      </a:r>
                      <a:r>
                        <a:rPr lang="en-US" sz="1400" baseline="0" dirty="0">
                          <a:latin typeface="Times New Roman" panose="02020603050405020304" pitchFamily="18" charset="0"/>
                          <a:cs typeface="Times New Roman" panose="02020603050405020304" pitchFamily="18" charset="0"/>
                        </a:rPr>
                        <a:t> GP100 Pascal</a:t>
                      </a:r>
                      <a:endParaRPr lang="en" sz="1400" dirty="0">
                        <a:latin typeface="Times New Roman" panose="02020603050405020304" pitchFamily="18" charset="0"/>
                        <a:cs typeface="Times New Roman" panose="02020603050405020304" pitchFamily="18" charset="0"/>
                      </a:endParaRPr>
                    </a:p>
                  </a:txBody>
                  <a:tcPr marL="91425" marR="91425" marT="91425" marB="91425"/>
                </a:tc>
                <a:tc>
                  <a:txBody>
                    <a:bodyPr/>
                    <a:lstStyle/>
                    <a:p>
                      <a:pPr lvl="0" rtl="0">
                        <a:spcBef>
                          <a:spcPts val="0"/>
                        </a:spcBef>
                        <a:buNone/>
                      </a:pPr>
                      <a:r>
                        <a:rPr lang="en-US" sz="1400" dirty="0">
                          <a:latin typeface="Times New Roman" panose="02020603050405020304" pitchFamily="18" charset="0"/>
                          <a:cs typeface="Times New Roman" panose="02020603050405020304" pitchFamily="18" charset="0"/>
                        </a:rPr>
                        <a:t>15</a:t>
                      </a:r>
                      <a:r>
                        <a:rPr lang="en"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30</a:t>
                      </a:r>
                      <a:r>
                        <a:rPr lang="en" sz="1400" dirty="0">
                          <a:latin typeface="Times New Roman" panose="02020603050405020304" pitchFamily="18" charset="0"/>
                          <a:cs typeface="Times New Roman" panose="02020603050405020304" pitchFamily="18" charset="0"/>
                        </a:rPr>
                        <a:t>0,000,000</a:t>
                      </a:r>
                    </a:p>
                  </a:txBody>
                  <a:tcPr marL="91425" marR="91425" marT="91425" marB="91425"/>
                </a:tc>
                <a:tc>
                  <a:txBody>
                    <a:bodyPr/>
                    <a:lstStyle/>
                    <a:p>
                      <a:pPr lvl="0" rtl="0">
                        <a:spcBef>
                          <a:spcPts val="0"/>
                        </a:spcBef>
                        <a:buNone/>
                      </a:pPr>
                      <a:r>
                        <a:rPr lang="en-US" sz="1400" dirty="0">
                          <a:latin typeface="Times New Roman" panose="02020603050405020304" pitchFamily="18" charset="0"/>
                          <a:cs typeface="Times New Roman" panose="02020603050405020304" pitchFamily="18" charset="0"/>
                        </a:rPr>
                        <a:t>16</a:t>
                      </a:r>
                      <a:r>
                        <a:rPr lang="en" sz="1400" dirty="0">
                          <a:latin typeface="Times New Roman" panose="02020603050405020304" pitchFamily="18" charset="0"/>
                          <a:cs typeface="Times New Roman" panose="02020603050405020304" pitchFamily="18" charset="0"/>
                        </a:rPr>
                        <a:t>nm</a:t>
                      </a: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15" name="Shape 115"/>
          <p:cNvGraphicFramePr/>
          <p:nvPr>
            <p:extLst>
              <p:ext uri="{D42A27DB-BD31-4B8C-83A1-F6EECF244321}">
                <p14:modId xmlns:p14="http://schemas.microsoft.com/office/powerpoint/2010/main" val="288309512"/>
              </p:ext>
            </p:extLst>
          </p:nvPr>
        </p:nvGraphicFramePr>
        <p:xfrm>
          <a:off x="1847775" y="3764370"/>
          <a:ext cx="7239000" cy="1219110"/>
        </p:xfrm>
        <a:graphic>
          <a:graphicData uri="http://schemas.openxmlformats.org/drawingml/2006/table">
            <a:tbl>
              <a:tblPr>
                <a:noFill/>
                <a:tableStyleId>{1193BCB8-7CA4-4E7A-8C6F-4EB7BEEA59A1}</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lvl="0" rtl="0">
                        <a:spcBef>
                          <a:spcPts val="0"/>
                        </a:spcBef>
                        <a:buNone/>
                      </a:pPr>
                      <a:r>
                        <a:rPr lang="en" sz="1400">
                          <a:latin typeface="Times New Roman" panose="02020603050405020304" pitchFamily="18" charset="0"/>
                          <a:cs typeface="Times New Roman" panose="02020603050405020304" pitchFamily="18" charset="0"/>
                        </a:rPr>
                        <a:t>FPGA</a:t>
                      </a:r>
                    </a:p>
                  </a:txBody>
                  <a:tcPr marL="91425" marR="91425" marT="91425" marB="91425"/>
                </a:tc>
                <a:tc>
                  <a:txBody>
                    <a:bodyPr/>
                    <a:lstStyle/>
                    <a:p>
                      <a:pPr lvl="0" rtl="0">
                        <a:spcBef>
                          <a:spcPts val="0"/>
                        </a:spcBef>
                        <a:buNone/>
                      </a:pPr>
                      <a:r>
                        <a:rPr lang="en" sz="1400">
                          <a:latin typeface="Times New Roman" panose="02020603050405020304" pitchFamily="18" charset="0"/>
                          <a:cs typeface="Times New Roman" panose="02020603050405020304" pitchFamily="18" charset="0"/>
                        </a:rPr>
                        <a:t>Transistor</a:t>
                      </a:r>
                    </a:p>
                  </a:txBody>
                  <a:tcPr marL="91425" marR="91425" marT="91425" marB="91425"/>
                </a:tc>
                <a:tc>
                  <a:txBody>
                    <a:bodyPr/>
                    <a:lstStyle/>
                    <a:p>
                      <a:pPr lvl="0" rtl="0">
                        <a:spcBef>
                          <a:spcPts val="0"/>
                        </a:spcBef>
                        <a:buNone/>
                      </a:pPr>
                      <a:r>
                        <a:rPr lang="en" sz="1400">
                          <a:latin typeface="Times New Roman" panose="02020603050405020304" pitchFamily="18" charset="0"/>
                          <a:cs typeface="Times New Roman" panose="02020603050405020304" pitchFamily="18" charset="0"/>
                        </a:rPr>
                        <a:t>Tech. Node</a:t>
                      </a:r>
                    </a:p>
                  </a:txBody>
                  <a:tcPr marL="91425" marR="91425" marT="91425" marB="91425"/>
                </a:tc>
                <a:extLst>
                  <a:ext uri="{0D108BD9-81ED-4DB2-BD59-A6C34878D82A}">
                    <a16:rowId xmlns:a16="http://schemas.microsoft.com/office/drawing/2014/main" val="10000"/>
                  </a:ext>
                </a:extLst>
              </a:tr>
              <a:tr h="381000">
                <a:tc>
                  <a:txBody>
                    <a:bodyPr/>
                    <a:lstStyle/>
                    <a:p>
                      <a:pPr rtl="0">
                        <a:spcBef>
                          <a:spcPts val="0"/>
                        </a:spcBef>
                        <a:buNone/>
                      </a:pPr>
                      <a:r>
                        <a:rPr lang="en" sz="1400" dirty="0" err="1">
                          <a:latin typeface="Times New Roman" panose="02020603050405020304" pitchFamily="18" charset="0"/>
                          <a:cs typeface="Times New Roman" panose="02020603050405020304" pitchFamily="18" charset="0"/>
                        </a:rPr>
                        <a:t>Virtex-Ultrascale</a:t>
                      </a:r>
                      <a:r>
                        <a:rPr lang="en" sz="1400" dirty="0">
                          <a:latin typeface="Times New Roman" panose="02020603050405020304" pitchFamily="18" charset="0"/>
                          <a:cs typeface="Times New Roman" panose="02020603050405020304" pitchFamily="18" charset="0"/>
                        </a:rPr>
                        <a:t> XCVU440</a:t>
                      </a:r>
                    </a:p>
                  </a:txBody>
                  <a:tcPr marL="91425" marR="91425" marT="91425" marB="91425"/>
                </a:tc>
                <a:tc>
                  <a:txBody>
                    <a:bodyPr/>
                    <a:lstStyle/>
                    <a:p>
                      <a:pPr rtl="0">
                        <a:spcBef>
                          <a:spcPts val="0"/>
                        </a:spcBef>
                        <a:buNone/>
                      </a:pPr>
                      <a:r>
                        <a:rPr lang="en" sz="1400" dirty="0">
                          <a:latin typeface="Times New Roman" panose="02020603050405020304" pitchFamily="18" charset="0"/>
                          <a:cs typeface="Times New Roman" panose="02020603050405020304" pitchFamily="18" charset="0"/>
                        </a:rPr>
                        <a:t>20,000,000,000+</a:t>
                      </a: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400" dirty="0">
                          <a:latin typeface="Times New Roman" panose="02020603050405020304" pitchFamily="18" charset="0"/>
                          <a:cs typeface="Times New Roman" panose="02020603050405020304" pitchFamily="18" charset="0"/>
                        </a:rPr>
                        <a:t>20nm</a:t>
                      </a:r>
                    </a:p>
                  </a:txBody>
                  <a:tcPr marL="91425" marR="91425" marT="91425" marB="91425"/>
                </a:tc>
                <a:extLst>
                  <a:ext uri="{0D108BD9-81ED-4DB2-BD59-A6C34878D82A}">
                    <a16:rowId xmlns:a16="http://schemas.microsoft.com/office/drawing/2014/main" val="10001"/>
                  </a:ext>
                </a:extLst>
              </a:tr>
              <a:tr h="381000">
                <a:tc>
                  <a:txBody>
                    <a:bodyPr/>
                    <a:lstStyle/>
                    <a:p>
                      <a:pPr rtl="0">
                        <a:spcBef>
                          <a:spcPts val="0"/>
                        </a:spcBef>
                        <a:buNone/>
                      </a:pPr>
                      <a:r>
                        <a:rPr lang="en-US" sz="1600" b="0" i="0" u="none" strike="noStrike" cap="none" baseline="0" dirty="0" err="1">
                          <a:solidFill>
                            <a:schemeClr val="tx1"/>
                          </a:solidFill>
                          <a:effectLst/>
                          <a:latin typeface="Times New Roman" panose="02020603050405020304" pitchFamily="18" charset="0"/>
                          <a:ea typeface="+mn-ea"/>
                          <a:cs typeface="Times New Roman" panose="02020603050405020304" pitchFamily="18" charset="0"/>
                          <a:sym typeface="Arial"/>
                          <a:rtl val="0"/>
                        </a:rPr>
                        <a:t>Stratix</a:t>
                      </a:r>
                      <a:r>
                        <a:rPr lang="en-US" sz="1600" b="0" i="0" u="none" strike="noStrike" cap="none" baseline="0" dirty="0">
                          <a:solidFill>
                            <a:schemeClr val="tx1"/>
                          </a:solidFill>
                          <a:effectLst/>
                          <a:latin typeface="Times New Roman" panose="02020603050405020304" pitchFamily="18" charset="0"/>
                          <a:ea typeface="+mn-ea"/>
                          <a:cs typeface="Times New Roman" panose="02020603050405020304" pitchFamily="18" charset="0"/>
                          <a:sym typeface="Arial"/>
                          <a:rtl val="0"/>
                        </a:rPr>
                        <a:t> 10 10GX5500</a:t>
                      </a:r>
                      <a:endParaRPr lang="en" sz="1400" dirty="0">
                        <a:latin typeface="Times New Roman" panose="02020603050405020304" pitchFamily="18" charset="0"/>
                        <a:cs typeface="Times New Roman" panose="02020603050405020304" pitchFamily="18" charset="0"/>
                      </a:endParaRPr>
                    </a:p>
                  </a:txBody>
                  <a:tcPr marL="91425" marR="91425" marT="91425" marB="914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3</a:t>
                      </a:r>
                      <a:r>
                        <a:rPr lang="en" sz="1400" dirty="0">
                          <a:latin typeface="Times New Roman" panose="02020603050405020304" pitchFamily="18" charset="0"/>
                          <a:cs typeface="Times New Roman" panose="02020603050405020304" pitchFamily="18" charset="0"/>
                        </a:rPr>
                        <a:t>0,000,000,000+</a:t>
                      </a:r>
                    </a:p>
                  </a:txBody>
                  <a:tcPr marL="91425" marR="91425" marT="91425" marB="91425"/>
                </a:tc>
                <a:tc>
                  <a:txBody>
                    <a:bodyPr/>
                    <a:lstStyle/>
                    <a:p>
                      <a:pPr rtl="0">
                        <a:spcBef>
                          <a:spcPts val="0"/>
                        </a:spcBef>
                        <a:buNone/>
                      </a:pPr>
                      <a:r>
                        <a:rPr lang="en-US" sz="1400" dirty="0">
                          <a:latin typeface="Times New Roman" panose="02020603050405020304" pitchFamily="18" charset="0"/>
                          <a:cs typeface="Times New Roman" panose="02020603050405020304" pitchFamily="18" charset="0"/>
                        </a:rPr>
                        <a:t>14nm</a:t>
                      </a:r>
                      <a:endParaRPr lang="en" sz="1400" dirty="0">
                        <a:latin typeface="Times New Roman" panose="02020603050405020304" pitchFamily="18" charset="0"/>
                        <a:cs typeface="Times New Roman" panose="02020603050405020304" pitchFamily="18" charset="0"/>
                      </a:endParaRPr>
                    </a:p>
                  </a:txBody>
                  <a:tcPr marL="91425" marR="91425" marT="91425" marB="91425"/>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1FA4AA5A-7CE9-4A7E-B013-73646F51960A}"/>
              </a:ext>
            </a:extLst>
          </p:cNvPr>
          <p:cNvSpPr txBox="1"/>
          <p:nvPr/>
        </p:nvSpPr>
        <p:spPr>
          <a:xfrm>
            <a:off x="415637" y="1341402"/>
            <a:ext cx="1223412" cy="1323439"/>
          </a:xfrm>
          <a:prstGeom prst="rect">
            <a:avLst/>
          </a:prstGeom>
          <a:noFill/>
        </p:spPr>
        <p:txBody>
          <a:bodyPr wrap="none" rtlCol="0">
            <a:spAutoFit/>
          </a:bodyPr>
          <a:lstStyle/>
          <a:p>
            <a:r>
              <a:rPr lang="en" sz="2000">
                <a:latin typeface="Times New Roman" panose="02020603050405020304" pitchFamily="18" charset="0"/>
                <a:cs typeface="Times New Roman" panose="02020603050405020304" pitchFamily="18" charset="0"/>
              </a:rPr>
              <a:t>Multicore</a:t>
            </a:r>
          </a:p>
          <a:p>
            <a:r>
              <a:rPr lang="en" sz="2000">
                <a:latin typeface="Times New Roman" panose="02020603050405020304" pitchFamily="18" charset="0"/>
                <a:cs typeface="Times New Roman" panose="02020603050405020304" pitchFamily="18" charset="0"/>
              </a:rPr>
              <a:t>Manycore</a:t>
            </a:r>
          </a:p>
          <a:p>
            <a:r>
              <a:rPr lang="en" sz="2000">
                <a:latin typeface="Times New Roman" panose="02020603050405020304" pitchFamily="18" charset="0"/>
                <a:cs typeface="Times New Roman" panose="02020603050405020304" pitchFamily="18" charset="0"/>
              </a:rPr>
              <a:t>SOC</a:t>
            </a:r>
          </a:p>
          <a:p>
            <a:endParaRPr lang="nl-NL" sz="2000">
              <a:latin typeface="Times New Roman" panose="02020603050405020304" pitchFamily="18" charset="0"/>
              <a:cs typeface="Times New Roman" panose="02020603050405020304" pitchFamily="18" charset="0"/>
            </a:endParaRPr>
          </a:p>
        </p:txBody>
      </p:sp>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Learned so far….</a:t>
            </a:r>
          </a:p>
        </p:txBody>
      </p:sp>
      <p:sp>
        <p:nvSpPr>
          <p:cNvPr id="3" name="Content Placeholder 2"/>
          <p:cNvSpPr>
            <a:spLocks noGrp="1"/>
          </p:cNvSpPr>
          <p:nvPr>
            <p:ph idx="1"/>
          </p:nvPr>
        </p:nvSpPr>
        <p:spPr/>
        <p:txBody>
          <a:bodyPr/>
          <a:lstStyle/>
          <a:p>
            <a:pPr eaLnBrk="1" hangingPunct="1"/>
            <a:r>
              <a:rPr lang="en-US" sz="2100">
                <a:sym typeface="Symbol" pitchFamily="18" charset="2"/>
              </a:rPr>
              <a:t>Vector / SIMD processing</a:t>
            </a:r>
          </a:p>
          <a:p>
            <a:pPr lvl="1" eaLnBrk="1" hangingPunct="1"/>
            <a:r>
              <a:rPr lang="en-US" sz="1950">
                <a:sym typeface="Symbol" pitchFamily="18" charset="2"/>
              </a:rPr>
              <a:t>Exploiting DLP (data-level parallelism)</a:t>
            </a:r>
          </a:p>
          <a:p>
            <a:pPr lvl="1" eaLnBrk="1" hangingPunct="1"/>
            <a:r>
              <a:rPr lang="en-US" sz="1950">
                <a:sym typeface="Symbol" pitchFamily="18" charset="2"/>
              </a:rPr>
              <a:t>It's everywhere</a:t>
            </a:r>
          </a:p>
          <a:p>
            <a:pPr lvl="1" eaLnBrk="1" hangingPunct="1"/>
            <a:r>
              <a:rPr lang="en-US" sz="1950">
                <a:sym typeface="Symbol" pitchFamily="18" charset="2"/>
              </a:rPr>
              <a:t>Energy efficient = many operations / Joule</a:t>
            </a:r>
            <a:endParaRPr lang="en-US" sz="2100">
              <a:sym typeface="Symbol" pitchFamily="18" charset="2"/>
            </a:endParaRPr>
          </a:p>
          <a:p>
            <a:pPr eaLnBrk="1" hangingPunct="1"/>
            <a:r>
              <a:rPr lang="en-US" sz="2100">
                <a:sym typeface="Symbol" pitchFamily="18" charset="2"/>
              </a:rPr>
              <a:t>GPU, the processing workhorse of the future</a:t>
            </a:r>
          </a:p>
          <a:p>
            <a:pPr lvl="1" eaLnBrk="1" hangingPunct="1"/>
            <a:r>
              <a:rPr lang="en-US" sz="1950">
                <a:sym typeface="Symbol" pitchFamily="18" charset="2"/>
              </a:rPr>
              <a:t>Support SIMT execution model</a:t>
            </a:r>
          </a:p>
          <a:p>
            <a:pPr lvl="1" eaLnBrk="1" hangingPunct="1"/>
            <a:r>
              <a:rPr lang="en-US" sz="1950">
                <a:sym typeface="Symbol" pitchFamily="18" charset="2"/>
              </a:rPr>
              <a:t>Based on SIMD execution cores (called SMs)</a:t>
            </a:r>
          </a:p>
          <a:p>
            <a:pPr lvl="2" eaLnBrk="1" hangingPunct="1"/>
            <a:r>
              <a:rPr lang="en-US" sz="1800">
                <a:sym typeface="Symbol" pitchFamily="18" charset="2"/>
              </a:rPr>
              <a:t>can contain thousands of PEs (Processing Elements)</a:t>
            </a:r>
          </a:p>
          <a:p>
            <a:pPr lvl="1" eaLnBrk="1" hangingPunct="1"/>
            <a:r>
              <a:rPr lang="en-US" sz="1950">
                <a:sym typeface="Symbol" pitchFamily="18" charset="2"/>
              </a:rPr>
              <a:t>Thousands of parallel threads</a:t>
            </a:r>
          </a:p>
          <a:p>
            <a:pPr eaLnBrk="1" hangingPunct="1"/>
            <a:r>
              <a:rPr lang="en-US" sz="2100">
                <a:sym typeface="Symbol" pitchFamily="18" charset="2"/>
              </a:rPr>
              <a:t>GPU programming in CUDA (or OpenCL)</a:t>
            </a:r>
          </a:p>
          <a:p>
            <a:pPr lvl="1" eaLnBrk="1" hangingPunct="1"/>
            <a:r>
              <a:rPr lang="en-US" sz="1950">
                <a:sym typeface="Symbol" pitchFamily="18" charset="2"/>
              </a:rPr>
              <a:t>SIMT programming model</a:t>
            </a:r>
          </a:p>
          <a:p>
            <a:pPr lvl="1" eaLnBrk="1" hangingPunct="1"/>
            <a:r>
              <a:rPr lang="en-US" sz="1950">
                <a:sym typeface="Symbol" pitchFamily="18" charset="2"/>
              </a:rPr>
              <a:t>Avoid bottlenecks / hazards</a:t>
            </a:r>
          </a:p>
          <a:p>
            <a:pPr lvl="1" eaLnBrk="1" hangingPunct="1"/>
            <a:endParaRPr lang="en-US" sz="1950" dirty="0">
              <a:sym typeface="Symbol" pitchFamily="18" charset="2"/>
            </a:endParaRPr>
          </a:p>
        </p:txBody>
      </p:sp>
      <p:pic>
        <p:nvPicPr>
          <p:cNvPr id="325634" name="Picture 2" descr="http://3.bp.blogspot.com/-Fyyo92Ouo14/USoRPb90tOI/AAAAAAAABXU/poSOCn2msZ0/s1600/summary.jpg"/>
          <p:cNvPicPr>
            <a:picLocks noChangeAspect="1" noChangeArrowheads="1"/>
          </p:cNvPicPr>
          <p:nvPr/>
        </p:nvPicPr>
        <p:blipFill>
          <a:blip r:embed="rId2" cstate="print"/>
          <a:srcRect/>
          <a:stretch>
            <a:fillRect/>
          </a:stretch>
        </p:blipFill>
        <p:spPr bwMode="auto">
          <a:xfrm>
            <a:off x="6516216" y="7663"/>
            <a:ext cx="2627784" cy="1974314"/>
          </a:xfrm>
          <a:prstGeom prst="rect">
            <a:avLst/>
          </a:prstGeom>
          <a:noFill/>
        </p:spPr>
      </p:pic>
    </p:spTree>
    <p:extLst>
      <p:ext uri="{BB962C8B-B14F-4D97-AF65-F5344CB8AC3E}">
        <p14:creationId xmlns:p14="http://schemas.microsoft.com/office/powerpoint/2010/main" val="19269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wipe(down)">
                                      <p:cBhvr>
                                        <p:cTn id="38" dur="500"/>
                                        <p:tgtEl>
                                          <p:spTgt spid="3">
                                            <p:txEl>
                                              <p:pRg st="9" end="9"/>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wipe(down)">
                                      <p:cBhvr>
                                        <p:cTn id="41" dur="500"/>
                                        <p:tgtEl>
                                          <p:spTgt spid="3">
                                            <p:txEl>
                                              <p:pRg st="10" end="10"/>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wipe(down)">
                                      <p:cBhvr>
                                        <p:cTn id="4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74DB5-4F7B-4019-B0DD-DA82364A29C8}"/>
              </a:ext>
            </a:extLst>
          </p:cNvPr>
          <p:cNvSpPr>
            <a:spLocks noGrp="1"/>
          </p:cNvSpPr>
          <p:nvPr>
            <p:ph type="title"/>
          </p:nvPr>
        </p:nvSpPr>
        <p:spPr/>
        <p:txBody>
          <a:bodyPr/>
          <a:lstStyle/>
          <a:p>
            <a:r>
              <a:rPr lang="en-US"/>
              <a:t>CUDA programming</a:t>
            </a:r>
            <a:endParaRPr lang="nl-NL"/>
          </a:p>
        </p:txBody>
      </p:sp>
      <p:sp>
        <p:nvSpPr>
          <p:cNvPr id="3" name="Content Placeholder 2">
            <a:extLst>
              <a:ext uri="{FF2B5EF4-FFF2-40B4-BE49-F238E27FC236}">
                <a16:creationId xmlns:a16="http://schemas.microsoft.com/office/drawing/2014/main" id="{023565A7-270D-4BDE-AE7B-6E52AC5E6A6A}"/>
              </a:ext>
            </a:extLst>
          </p:cNvPr>
          <p:cNvSpPr>
            <a:spLocks noGrp="1"/>
          </p:cNvSpPr>
          <p:nvPr>
            <p:ph idx="1"/>
          </p:nvPr>
        </p:nvSpPr>
        <p:spPr>
          <a:xfrm>
            <a:off x="279401" y="717948"/>
            <a:ext cx="8585200" cy="4139802"/>
          </a:xfrm>
        </p:spPr>
        <p:txBody>
          <a:bodyPr/>
          <a:lstStyle/>
          <a:p>
            <a:r>
              <a:rPr lang="en-US"/>
              <a:t>CUDA programming manual</a:t>
            </a:r>
          </a:p>
          <a:p>
            <a:pPr lvl="1"/>
            <a:r>
              <a:rPr lang="en-US">
                <a:hlinkClick r:id="rId2"/>
              </a:rPr>
              <a:t>https://docs.nvidia.com/cuda/cuda-c-programming-guide/index.html</a:t>
            </a:r>
            <a:endParaRPr lang="en-US"/>
          </a:p>
          <a:p>
            <a:pPr lvl="1"/>
            <a:r>
              <a:rPr lang="en-US"/>
              <a:t>ch 2.1-2.4, 2.6</a:t>
            </a:r>
          </a:p>
          <a:p>
            <a:pPr lvl="1"/>
            <a:r>
              <a:rPr lang="en-US"/>
              <a:t>ch 3.1-3.2.4</a:t>
            </a:r>
          </a:p>
          <a:p>
            <a:pPr lvl="1"/>
            <a:r>
              <a:rPr lang="en-US"/>
              <a:t>ch 4.1-.4.2</a:t>
            </a:r>
          </a:p>
          <a:p>
            <a:pPr lvl="1"/>
            <a:r>
              <a:rPr lang="en-US"/>
              <a:t>ch 5 Performance guidelines </a:t>
            </a:r>
          </a:p>
          <a:p>
            <a:endParaRPr lang="en-US"/>
          </a:p>
          <a:p>
            <a:r>
              <a:rPr lang="en-US"/>
              <a:t>Best Practices Guide:</a:t>
            </a:r>
          </a:p>
          <a:p>
            <a:pPr lvl="1"/>
            <a:r>
              <a:rPr lang="en-US">
                <a:hlinkClick r:id="rId3"/>
              </a:rPr>
              <a:t>https://docs.nvidia.com/cuda/cuda-c-best-practices-guide/index.html</a:t>
            </a:r>
            <a:endParaRPr lang="en-US"/>
          </a:p>
          <a:p>
            <a:endParaRPr lang="en-US"/>
          </a:p>
          <a:p>
            <a:r>
              <a:rPr lang="en-US"/>
              <a:t>An even easier introduction to CUDA: </a:t>
            </a:r>
          </a:p>
          <a:p>
            <a:pPr lvl="1"/>
            <a:r>
              <a:rPr lang="nl-NL">
                <a:hlinkClick r:id="rId4"/>
              </a:rPr>
              <a:t>https://developer.nvidia.com/blog/even-easier-introduction-cuda/</a:t>
            </a:r>
            <a:endParaRPr lang="nl-NL"/>
          </a:p>
          <a:p>
            <a:pPr lvl="1"/>
            <a:endParaRPr lang="nl-NL"/>
          </a:p>
          <a:p>
            <a:r>
              <a:rPr lang="nl-NL" b="1"/>
              <a:t>Lab2</a:t>
            </a:r>
            <a:r>
              <a:rPr lang="nl-NL"/>
              <a:t>: Efficient mapping of a convolution layer to an NVIDIA GPU</a:t>
            </a:r>
          </a:p>
          <a:p>
            <a:pPr lvl="1"/>
            <a:endParaRPr lang="nl-NL"/>
          </a:p>
        </p:txBody>
      </p:sp>
      <p:pic>
        <p:nvPicPr>
          <p:cNvPr id="4" name="Picture 3">
            <a:extLst>
              <a:ext uri="{FF2B5EF4-FFF2-40B4-BE49-F238E27FC236}">
                <a16:creationId xmlns:a16="http://schemas.microsoft.com/office/drawing/2014/main" id="{D8B70E91-6DBF-4344-930F-A166C8ABB659}"/>
              </a:ext>
            </a:extLst>
          </p:cNvPr>
          <p:cNvPicPr>
            <a:picLocks noChangeAspect="1"/>
          </p:cNvPicPr>
          <p:nvPr/>
        </p:nvPicPr>
        <p:blipFill>
          <a:blip r:embed="rId5"/>
          <a:stretch>
            <a:fillRect/>
          </a:stretch>
        </p:blipFill>
        <p:spPr>
          <a:xfrm>
            <a:off x="7734632" y="-1"/>
            <a:ext cx="1409368" cy="5176222"/>
          </a:xfrm>
          <a:prstGeom prst="rect">
            <a:avLst/>
          </a:prstGeom>
        </p:spPr>
      </p:pic>
    </p:spTree>
    <p:extLst>
      <p:ext uri="{BB962C8B-B14F-4D97-AF65-F5344CB8AC3E}">
        <p14:creationId xmlns:p14="http://schemas.microsoft.com/office/powerpoint/2010/main" val="23839518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A78F-943D-40F8-B24D-1AE1A9098B8F}"/>
              </a:ext>
            </a:extLst>
          </p:cNvPr>
          <p:cNvSpPr>
            <a:spLocks noGrp="1"/>
          </p:cNvSpPr>
          <p:nvPr>
            <p:ph type="title"/>
          </p:nvPr>
        </p:nvSpPr>
        <p:spPr/>
        <p:txBody>
          <a:bodyPr/>
          <a:lstStyle/>
          <a:p>
            <a:r>
              <a:rPr lang="en-US"/>
              <a:t>Lab 2</a:t>
            </a:r>
            <a:endParaRPr lang="nl-NL"/>
          </a:p>
        </p:txBody>
      </p:sp>
      <p:sp>
        <p:nvSpPr>
          <p:cNvPr id="3" name="Content Placeholder 2">
            <a:extLst>
              <a:ext uri="{FF2B5EF4-FFF2-40B4-BE49-F238E27FC236}">
                <a16:creationId xmlns:a16="http://schemas.microsoft.com/office/drawing/2014/main" id="{8B5F6F29-98DE-42A3-B4EA-06AB06589561}"/>
              </a:ext>
            </a:extLst>
          </p:cNvPr>
          <p:cNvSpPr>
            <a:spLocks noGrp="1"/>
          </p:cNvSpPr>
          <p:nvPr>
            <p:ph idx="1"/>
          </p:nvPr>
        </p:nvSpPr>
        <p:spPr/>
        <p:txBody>
          <a:bodyPr/>
          <a:lstStyle/>
          <a:p>
            <a:r>
              <a:rPr lang="en-US"/>
              <a:t>Mapping and Accelerating a Convolutional Neural Netowrk on a GPU</a:t>
            </a:r>
          </a:p>
          <a:p>
            <a:endParaRPr lang="en-US"/>
          </a:p>
          <a:p>
            <a:endParaRPr lang="nl-NL"/>
          </a:p>
        </p:txBody>
      </p:sp>
      <p:pic>
        <p:nvPicPr>
          <p:cNvPr id="5" name="Picture 4">
            <a:extLst>
              <a:ext uri="{FF2B5EF4-FFF2-40B4-BE49-F238E27FC236}">
                <a16:creationId xmlns:a16="http://schemas.microsoft.com/office/drawing/2014/main" id="{DA5C9436-2394-4936-902C-755D8BBA0FD7}"/>
              </a:ext>
            </a:extLst>
          </p:cNvPr>
          <p:cNvPicPr>
            <a:picLocks noChangeAspect="1"/>
          </p:cNvPicPr>
          <p:nvPr/>
        </p:nvPicPr>
        <p:blipFill>
          <a:blip r:embed="rId2"/>
          <a:stretch>
            <a:fillRect/>
          </a:stretch>
        </p:blipFill>
        <p:spPr>
          <a:xfrm>
            <a:off x="5537771" y="2341173"/>
            <a:ext cx="3421739" cy="2638278"/>
          </a:xfrm>
          <a:prstGeom prst="rect">
            <a:avLst/>
          </a:prstGeom>
        </p:spPr>
      </p:pic>
      <p:pic>
        <p:nvPicPr>
          <p:cNvPr id="6" name="Picture 5">
            <a:extLst>
              <a:ext uri="{FF2B5EF4-FFF2-40B4-BE49-F238E27FC236}">
                <a16:creationId xmlns:a16="http://schemas.microsoft.com/office/drawing/2014/main" id="{D05ACF62-B89F-4A58-BFDA-0146E47CD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32" y="1214960"/>
            <a:ext cx="5886450" cy="2252426"/>
          </a:xfrm>
          <a:prstGeom prst="rect">
            <a:avLst/>
          </a:prstGeom>
        </p:spPr>
      </p:pic>
      <p:sp>
        <p:nvSpPr>
          <p:cNvPr id="7" name="TextBox 6">
            <a:extLst>
              <a:ext uri="{FF2B5EF4-FFF2-40B4-BE49-F238E27FC236}">
                <a16:creationId xmlns:a16="http://schemas.microsoft.com/office/drawing/2014/main" id="{266EDC6B-9046-4123-86C2-82DFFC12C5B1}"/>
              </a:ext>
            </a:extLst>
          </p:cNvPr>
          <p:cNvSpPr txBox="1"/>
          <p:nvPr/>
        </p:nvSpPr>
        <p:spPr>
          <a:xfrm>
            <a:off x="292101" y="3489852"/>
            <a:ext cx="1685077" cy="323165"/>
          </a:xfrm>
          <a:prstGeom prst="rect">
            <a:avLst/>
          </a:prstGeom>
          <a:noFill/>
        </p:spPr>
        <p:txBody>
          <a:bodyPr wrap="none" rtlCol="0">
            <a:spAutoFit/>
          </a:bodyPr>
          <a:lstStyle/>
          <a:p>
            <a:pPr defTabSz="685800" eaLnBrk="0" fontAlgn="base" hangingPunct="0">
              <a:spcBef>
                <a:spcPct val="0"/>
              </a:spcBef>
              <a:spcAft>
                <a:spcPct val="0"/>
              </a:spcAft>
            </a:pPr>
            <a:r>
              <a:rPr lang="nl-NL" sz="1500" i="1" kern="1200" dirty="0">
                <a:latin typeface="Comic Sans MS" pitchFamily="66" charset="0"/>
                <a:ea typeface="+mn-ea"/>
                <a:cs typeface="+mn-cs"/>
              </a:rPr>
              <a:t>AlexNet (partly)</a:t>
            </a:r>
            <a:endParaRPr lang="en-US" sz="1500" i="1" kern="1200" dirty="0">
              <a:latin typeface="Comic Sans MS" pitchFamily="66" charset="0"/>
              <a:ea typeface="+mn-ea"/>
              <a:cs typeface="+mn-cs"/>
            </a:endParaRPr>
          </a:p>
        </p:txBody>
      </p:sp>
    </p:spTree>
    <p:extLst>
      <p:ext uri="{BB962C8B-B14F-4D97-AF65-F5344CB8AC3E}">
        <p14:creationId xmlns:p14="http://schemas.microsoft.com/office/powerpoint/2010/main" val="86741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76D972-BD4D-4137-A315-0878074EAAD8}"/>
              </a:ext>
            </a:extLst>
          </p:cNvPr>
          <p:cNvSpPr>
            <a:spLocks noGrp="1"/>
          </p:cNvSpPr>
          <p:nvPr>
            <p:ph type="title"/>
          </p:nvPr>
        </p:nvSpPr>
        <p:spPr/>
        <p:txBody>
          <a:bodyPr/>
          <a:lstStyle/>
          <a:p>
            <a:r>
              <a:rPr lang="en-US"/>
              <a:t>AlexNet: Where is the execution time going?</a:t>
            </a:r>
            <a:endParaRPr lang="nl-NL"/>
          </a:p>
        </p:txBody>
      </p:sp>
      <p:pic>
        <p:nvPicPr>
          <p:cNvPr id="6" name="Picture 5">
            <a:extLst>
              <a:ext uri="{FF2B5EF4-FFF2-40B4-BE49-F238E27FC236}">
                <a16:creationId xmlns:a16="http://schemas.microsoft.com/office/drawing/2014/main" id="{3578723E-8507-46F9-AB72-804B888EB0BE}"/>
              </a:ext>
            </a:extLst>
          </p:cNvPr>
          <p:cNvPicPr>
            <a:picLocks noChangeAspect="1"/>
          </p:cNvPicPr>
          <p:nvPr/>
        </p:nvPicPr>
        <p:blipFill>
          <a:blip r:embed="rId2"/>
          <a:stretch>
            <a:fillRect/>
          </a:stretch>
        </p:blipFill>
        <p:spPr>
          <a:xfrm>
            <a:off x="223564" y="1357312"/>
            <a:ext cx="8619963" cy="3104648"/>
          </a:xfrm>
          <a:prstGeom prst="rect">
            <a:avLst/>
          </a:prstGeom>
        </p:spPr>
      </p:pic>
    </p:spTree>
    <p:extLst>
      <p:ext uri="{BB962C8B-B14F-4D97-AF65-F5344CB8AC3E}">
        <p14:creationId xmlns:p14="http://schemas.microsoft.com/office/powerpoint/2010/main" val="17434162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171450"/>
            <a:ext cx="8553450" cy="685800"/>
          </a:xfrm>
        </p:spPr>
        <p:txBody>
          <a:bodyPr/>
          <a:lstStyle/>
          <a:p>
            <a:r>
              <a:rPr lang="nl-NL"/>
              <a:t>1-layer Convolution in CNNs</a:t>
            </a:r>
            <a:endParaRPr lang="en-US"/>
          </a:p>
        </p:txBody>
      </p:sp>
      <p:sp>
        <p:nvSpPr>
          <p:cNvPr id="6" name="Content Placeholder 5"/>
          <p:cNvSpPr>
            <a:spLocks noGrp="1"/>
          </p:cNvSpPr>
          <p:nvPr>
            <p:ph idx="1"/>
          </p:nvPr>
        </p:nvSpPr>
        <p:spPr>
          <a:xfrm>
            <a:off x="6629400" y="971550"/>
            <a:ext cx="2457450" cy="3886200"/>
          </a:xfrm>
        </p:spPr>
        <p:txBody>
          <a:bodyPr/>
          <a:lstStyle/>
          <a:p>
            <a:r>
              <a:rPr lang="nl-NL"/>
              <a:t>N = batch size</a:t>
            </a:r>
          </a:p>
          <a:p>
            <a:r>
              <a:rPr lang="nl-NL"/>
              <a:t>C input feature maps of size HxW</a:t>
            </a:r>
          </a:p>
          <a:p>
            <a:r>
              <a:rPr lang="nl-NL"/>
              <a:t>M output feature maps of size ExF</a:t>
            </a:r>
          </a:p>
          <a:p>
            <a:r>
              <a:rPr lang="nl-NL"/>
              <a:t>M filters of size RxS</a:t>
            </a:r>
          </a:p>
          <a:p>
            <a:endParaRPr lang="en-US"/>
          </a:p>
        </p:txBody>
      </p:sp>
      <p:sp>
        <p:nvSpPr>
          <p:cNvPr id="3" name="Date Placeholder 2"/>
          <p:cNvSpPr>
            <a:spLocks noGrp="1"/>
          </p:cNvSpPr>
          <p:nvPr>
            <p:ph type="dt" sz="half" idx="10"/>
          </p:nvPr>
        </p:nvSpPr>
        <p:spPr bwMode="auto">
          <a:xfrm>
            <a:off x="0" y="4972050"/>
            <a:ext cx="19050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sz="750" i="1" kern="1200">
                <a:solidFill>
                  <a:schemeClr val="tx1"/>
                </a:solidFill>
                <a:latin typeface="Times New Roman" pitchFamily="18" charset="0"/>
                <a:ea typeface="+mn-ea"/>
                <a:cs typeface="+mn-cs"/>
              </a:defRPr>
            </a:lvl1pPr>
            <a:lvl2pPr marL="342900" algn="l" rtl="0" fontAlgn="base">
              <a:spcBef>
                <a:spcPct val="0"/>
              </a:spcBef>
              <a:spcAft>
                <a:spcPct val="0"/>
              </a:spcAft>
              <a:defRPr sz="1800" kern="1200">
                <a:solidFill>
                  <a:schemeClr val="tx1"/>
                </a:solidFill>
                <a:latin typeface="Times New Roman" pitchFamily="18" charset="0"/>
                <a:ea typeface="+mn-ea"/>
                <a:cs typeface="+mn-cs"/>
              </a:defRPr>
            </a:lvl2pPr>
            <a:lvl3pPr marL="685800" algn="l" rtl="0" fontAlgn="base">
              <a:spcBef>
                <a:spcPct val="0"/>
              </a:spcBef>
              <a:spcAft>
                <a:spcPct val="0"/>
              </a:spcAft>
              <a:defRPr sz="1800" kern="1200">
                <a:solidFill>
                  <a:schemeClr val="tx1"/>
                </a:solidFill>
                <a:latin typeface="Times New Roman" pitchFamily="18" charset="0"/>
                <a:ea typeface="+mn-ea"/>
                <a:cs typeface="+mn-cs"/>
              </a:defRPr>
            </a:lvl3pPr>
            <a:lvl4pPr marL="1028700" algn="l" rtl="0" fontAlgn="base">
              <a:spcBef>
                <a:spcPct val="0"/>
              </a:spcBef>
              <a:spcAft>
                <a:spcPct val="0"/>
              </a:spcAft>
              <a:defRPr sz="1800" kern="1200">
                <a:solidFill>
                  <a:schemeClr val="tx1"/>
                </a:solidFill>
                <a:latin typeface="Times New Roman" pitchFamily="18" charset="0"/>
                <a:ea typeface="+mn-ea"/>
                <a:cs typeface="+mn-cs"/>
              </a:defRPr>
            </a:lvl4pPr>
            <a:lvl5pPr marL="1371600" algn="l" rtl="0" fontAlgn="base">
              <a:spcBef>
                <a:spcPct val="0"/>
              </a:spcBef>
              <a:spcAft>
                <a:spcPct val="0"/>
              </a:spcAft>
              <a:defRPr sz="1800" kern="1200">
                <a:solidFill>
                  <a:schemeClr val="tx1"/>
                </a:solidFill>
                <a:latin typeface="Times New Roman" pitchFamily="18" charset="0"/>
                <a:ea typeface="+mn-ea"/>
                <a:cs typeface="+mn-cs"/>
              </a:defRPr>
            </a:lvl5pPr>
            <a:lvl6pPr marL="1714500" algn="l" defTabSz="685800" rtl="0" eaLnBrk="1" latinLnBrk="0" hangingPunct="1">
              <a:defRPr sz="1800" kern="1200">
                <a:solidFill>
                  <a:schemeClr val="tx1"/>
                </a:solidFill>
                <a:latin typeface="Times New Roman" pitchFamily="18" charset="0"/>
                <a:ea typeface="+mn-ea"/>
                <a:cs typeface="+mn-cs"/>
              </a:defRPr>
            </a:lvl6pPr>
            <a:lvl7pPr marL="2057400" algn="l" defTabSz="685800" rtl="0" eaLnBrk="1" latinLnBrk="0" hangingPunct="1">
              <a:defRPr sz="1800" kern="1200">
                <a:solidFill>
                  <a:schemeClr val="tx1"/>
                </a:solidFill>
                <a:latin typeface="Times New Roman" pitchFamily="18" charset="0"/>
                <a:ea typeface="+mn-ea"/>
                <a:cs typeface="+mn-cs"/>
              </a:defRPr>
            </a:lvl7pPr>
            <a:lvl8pPr marL="2400300" algn="l" defTabSz="685800" rtl="0" eaLnBrk="1" latinLnBrk="0" hangingPunct="1">
              <a:defRPr sz="1800" kern="1200">
                <a:solidFill>
                  <a:schemeClr val="tx1"/>
                </a:solidFill>
                <a:latin typeface="Times New Roman" pitchFamily="18" charset="0"/>
                <a:ea typeface="+mn-ea"/>
                <a:cs typeface="+mn-cs"/>
              </a:defRPr>
            </a:lvl8pPr>
            <a:lvl9pPr marL="2743200" algn="l" defTabSz="685800" rtl="0" eaLnBrk="1" latinLnBrk="0" hangingPunct="1">
              <a:defRPr sz="1800" kern="1200">
                <a:solidFill>
                  <a:schemeClr val="tx1"/>
                </a:solidFill>
                <a:latin typeface="Times New Roman" pitchFamily="18" charset="0"/>
                <a:ea typeface="+mn-ea"/>
                <a:cs typeface="+mn-cs"/>
              </a:defRPr>
            </a:lvl9pPr>
          </a:lstStyle>
          <a:p>
            <a:pPr defTabSz="685800" eaLnBrk="0" hangingPunct="0">
              <a:defRPr/>
            </a:pPr>
            <a:r>
              <a:rPr lang="en-US">
                <a:solidFill>
                  <a:srgbClr val="000000"/>
                </a:solidFill>
              </a:rPr>
              <a:t>IA 5LIL0</a:t>
            </a:r>
          </a:p>
        </p:txBody>
      </p:sp>
      <p:sp>
        <p:nvSpPr>
          <p:cNvPr id="4" name="Slide Number Placeholder 3"/>
          <p:cNvSpPr>
            <a:spLocks noGrp="1"/>
          </p:cNvSpPr>
          <p:nvPr>
            <p:ph type="sldNum" sz="quarter" idx="12"/>
          </p:nvPr>
        </p:nvSpPr>
        <p:spPr bwMode="auto">
          <a:xfrm>
            <a:off x="7239000" y="4972050"/>
            <a:ext cx="19050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r" rtl="0" fontAlgn="base">
              <a:spcBef>
                <a:spcPct val="0"/>
              </a:spcBef>
              <a:spcAft>
                <a:spcPct val="0"/>
              </a:spcAft>
              <a:defRPr sz="750" i="1" kern="1200">
                <a:solidFill>
                  <a:schemeClr val="tx1"/>
                </a:solidFill>
                <a:latin typeface="Times New Roman" pitchFamily="18" charset="0"/>
                <a:ea typeface="+mn-ea"/>
                <a:cs typeface="+mn-cs"/>
              </a:defRPr>
            </a:lvl1pPr>
            <a:lvl2pPr marL="342900" algn="l" rtl="0" fontAlgn="base">
              <a:spcBef>
                <a:spcPct val="0"/>
              </a:spcBef>
              <a:spcAft>
                <a:spcPct val="0"/>
              </a:spcAft>
              <a:defRPr sz="1800" kern="1200">
                <a:solidFill>
                  <a:schemeClr val="tx1"/>
                </a:solidFill>
                <a:latin typeface="Times New Roman" pitchFamily="18" charset="0"/>
                <a:ea typeface="+mn-ea"/>
                <a:cs typeface="+mn-cs"/>
              </a:defRPr>
            </a:lvl2pPr>
            <a:lvl3pPr marL="685800" algn="l" rtl="0" fontAlgn="base">
              <a:spcBef>
                <a:spcPct val="0"/>
              </a:spcBef>
              <a:spcAft>
                <a:spcPct val="0"/>
              </a:spcAft>
              <a:defRPr sz="1800" kern="1200">
                <a:solidFill>
                  <a:schemeClr val="tx1"/>
                </a:solidFill>
                <a:latin typeface="Times New Roman" pitchFamily="18" charset="0"/>
                <a:ea typeface="+mn-ea"/>
                <a:cs typeface="+mn-cs"/>
              </a:defRPr>
            </a:lvl3pPr>
            <a:lvl4pPr marL="1028700" algn="l" rtl="0" fontAlgn="base">
              <a:spcBef>
                <a:spcPct val="0"/>
              </a:spcBef>
              <a:spcAft>
                <a:spcPct val="0"/>
              </a:spcAft>
              <a:defRPr sz="1800" kern="1200">
                <a:solidFill>
                  <a:schemeClr val="tx1"/>
                </a:solidFill>
                <a:latin typeface="Times New Roman" pitchFamily="18" charset="0"/>
                <a:ea typeface="+mn-ea"/>
                <a:cs typeface="+mn-cs"/>
              </a:defRPr>
            </a:lvl4pPr>
            <a:lvl5pPr marL="1371600" algn="l" rtl="0" fontAlgn="base">
              <a:spcBef>
                <a:spcPct val="0"/>
              </a:spcBef>
              <a:spcAft>
                <a:spcPct val="0"/>
              </a:spcAft>
              <a:defRPr sz="1800" kern="1200">
                <a:solidFill>
                  <a:schemeClr val="tx1"/>
                </a:solidFill>
                <a:latin typeface="Times New Roman" pitchFamily="18" charset="0"/>
                <a:ea typeface="+mn-ea"/>
                <a:cs typeface="+mn-cs"/>
              </a:defRPr>
            </a:lvl5pPr>
            <a:lvl6pPr marL="1714500" algn="l" defTabSz="685800" rtl="0" eaLnBrk="1" latinLnBrk="0" hangingPunct="1">
              <a:defRPr sz="1800" kern="1200">
                <a:solidFill>
                  <a:schemeClr val="tx1"/>
                </a:solidFill>
                <a:latin typeface="Times New Roman" pitchFamily="18" charset="0"/>
                <a:ea typeface="+mn-ea"/>
                <a:cs typeface="+mn-cs"/>
              </a:defRPr>
            </a:lvl6pPr>
            <a:lvl7pPr marL="2057400" algn="l" defTabSz="685800" rtl="0" eaLnBrk="1" latinLnBrk="0" hangingPunct="1">
              <a:defRPr sz="1800" kern="1200">
                <a:solidFill>
                  <a:schemeClr val="tx1"/>
                </a:solidFill>
                <a:latin typeface="Times New Roman" pitchFamily="18" charset="0"/>
                <a:ea typeface="+mn-ea"/>
                <a:cs typeface="+mn-cs"/>
              </a:defRPr>
            </a:lvl7pPr>
            <a:lvl8pPr marL="2400300" algn="l" defTabSz="685800" rtl="0" eaLnBrk="1" latinLnBrk="0" hangingPunct="1">
              <a:defRPr sz="1800" kern="1200">
                <a:solidFill>
                  <a:schemeClr val="tx1"/>
                </a:solidFill>
                <a:latin typeface="Times New Roman" pitchFamily="18" charset="0"/>
                <a:ea typeface="+mn-ea"/>
                <a:cs typeface="+mn-cs"/>
              </a:defRPr>
            </a:lvl8pPr>
            <a:lvl9pPr marL="2743200" algn="l" defTabSz="685800" rtl="0" eaLnBrk="1" latinLnBrk="0" hangingPunct="1">
              <a:defRPr sz="1800" kern="1200">
                <a:solidFill>
                  <a:schemeClr val="tx1"/>
                </a:solidFill>
                <a:latin typeface="Times New Roman" pitchFamily="18" charset="0"/>
                <a:ea typeface="+mn-ea"/>
                <a:cs typeface="+mn-cs"/>
              </a:defRPr>
            </a:lvl9pPr>
          </a:lstStyle>
          <a:p>
            <a:pPr defTabSz="685800" eaLnBrk="0" hangingPunct="0">
              <a:defRPr/>
            </a:pPr>
            <a:fld id="{57380175-9699-4BBE-9FAB-57FE2DBF8243}" type="slidenum">
              <a:rPr lang="en-US">
                <a:solidFill>
                  <a:srgbClr val="000000"/>
                </a:solidFill>
              </a:rPr>
              <a:pPr defTabSz="685800" eaLnBrk="0" hangingPunct="0">
                <a:defRPr/>
              </a:pPr>
              <a:t>94</a:t>
            </a:fld>
            <a:endParaRPr lang="en-US">
              <a:solidFill>
                <a:srgbClr val="000000"/>
              </a:solidFill>
            </a:endParaRPr>
          </a:p>
        </p:txBody>
      </p:sp>
      <p:pic>
        <p:nvPicPr>
          <p:cNvPr id="5" name="Picture 4"/>
          <p:cNvPicPr>
            <a:picLocks noChangeAspect="1"/>
          </p:cNvPicPr>
          <p:nvPr/>
        </p:nvPicPr>
        <p:blipFill>
          <a:blip r:embed="rId2"/>
          <a:stretch>
            <a:fillRect/>
          </a:stretch>
        </p:blipFill>
        <p:spPr>
          <a:xfrm>
            <a:off x="285751" y="804171"/>
            <a:ext cx="6107906" cy="4339330"/>
          </a:xfrm>
          <a:prstGeom prst="rect">
            <a:avLst/>
          </a:prstGeom>
        </p:spPr>
      </p:pic>
    </p:spTree>
    <p:extLst>
      <p:ext uri="{BB962C8B-B14F-4D97-AF65-F5344CB8AC3E}">
        <p14:creationId xmlns:p14="http://schemas.microsoft.com/office/powerpoint/2010/main" val="32954040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4C65D2-A83D-4029-84D9-18CDB42666F0}"/>
              </a:ext>
            </a:extLst>
          </p:cNvPr>
          <p:cNvSpPr>
            <a:spLocks noGrp="1"/>
          </p:cNvSpPr>
          <p:nvPr>
            <p:ph type="title"/>
          </p:nvPr>
        </p:nvSpPr>
        <p:spPr/>
        <p:txBody>
          <a:bodyPr/>
          <a:lstStyle/>
          <a:p>
            <a:r>
              <a:rPr lang="en-US"/>
              <a:t>Turing architecture (2019)</a:t>
            </a:r>
            <a:endParaRPr lang="nl-NL"/>
          </a:p>
        </p:txBody>
      </p:sp>
      <p:pic>
        <p:nvPicPr>
          <p:cNvPr id="6" name="Picture 5">
            <a:extLst>
              <a:ext uri="{FF2B5EF4-FFF2-40B4-BE49-F238E27FC236}">
                <a16:creationId xmlns:a16="http://schemas.microsoft.com/office/drawing/2014/main" id="{A173F6F7-6581-484C-BE4F-B46EBAE7187F}"/>
              </a:ext>
            </a:extLst>
          </p:cNvPr>
          <p:cNvPicPr>
            <a:picLocks noChangeAspect="1"/>
          </p:cNvPicPr>
          <p:nvPr/>
        </p:nvPicPr>
        <p:blipFill>
          <a:blip r:embed="rId2"/>
          <a:stretch>
            <a:fillRect/>
          </a:stretch>
        </p:blipFill>
        <p:spPr>
          <a:xfrm>
            <a:off x="387412" y="734883"/>
            <a:ext cx="5156696" cy="4249233"/>
          </a:xfrm>
          <a:prstGeom prst="rect">
            <a:avLst/>
          </a:prstGeom>
        </p:spPr>
      </p:pic>
      <p:pic>
        <p:nvPicPr>
          <p:cNvPr id="8" name="Picture 7">
            <a:extLst>
              <a:ext uri="{FF2B5EF4-FFF2-40B4-BE49-F238E27FC236}">
                <a16:creationId xmlns:a16="http://schemas.microsoft.com/office/drawing/2014/main" id="{8C3AA52D-D037-4067-8393-8E9E98B91D6F}"/>
              </a:ext>
            </a:extLst>
          </p:cNvPr>
          <p:cNvPicPr>
            <a:picLocks noChangeAspect="1"/>
          </p:cNvPicPr>
          <p:nvPr/>
        </p:nvPicPr>
        <p:blipFill>
          <a:blip r:embed="rId3"/>
          <a:stretch>
            <a:fillRect/>
          </a:stretch>
        </p:blipFill>
        <p:spPr>
          <a:xfrm>
            <a:off x="6304461" y="770986"/>
            <a:ext cx="2467031" cy="4177029"/>
          </a:xfrm>
          <a:prstGeom prst="rect">
            <a:avLst/>
          </a:prstGeom>
        </p:spPr>
      </p:pic>
      <p:sp>
        <p:nvSpPr>
          <p:cNvPr id="9" name="TextBox 8">
            <a:extLst>
              <a:ext uri="{FF2B5EF4-FFF2-40B4-BE49-F238E27FC236}">
                <a16:creationId xmlns:a16="http://schemas.microsoft.com/office/drawing/2014/main" id="{98686CDB-E41A-4529-BB22-658F3FC9B148}"/>
              </a:ext>
            </a:extLst>
          </p:cNvPr>
          <p:cNvSpPr txBox="1"/>
          <p:nvPr/>
        </p:nvSpPr>
        <p:spPr>
          <a:xfrm>
            <a:off x="6842954" y="303498"/>
            <a:ext cx="1435008" cy="553998"/>
          </a:xfrm>
          <a:prstGeom prst="rect">
            <a:avLst/>
          </a:prstGeom>
          <a:noFill/>
        </p:spPr>
        <p:txBody>
          <a:bodyPr wrap="none" rtlCol="0">
            <a:spAutoFit/>
          </a:bodyPr>
          <a:lstStyle/>
          <a:p>
            <a:pPr defTabSz="685800" eaLnBrk="0" fontAlgn="base" hangingPunct="0">
              <a:spcBef>
                <a:spcPct val="0"/>
              </a:spcBef>
              <a:spcAft>
                <a:spcPct val="0"/>
              </a:spcAft>
            </a:pPr>
            <a:r>
              <a:rPr lang="en-US" sz="3000">
                <a:solidFill>
                  <a:srgbClr val="3333CC"/>
                </a:solidFill>
                <a:latin typeface="Times New Roman" panose="02020603050405020304" pitchFamily="18" charset="0"/>
                <a:ea typeface="+mn-ea"/>
                <a:cs typeface="Times New Roman" panose="02020603050405020304" pitchFamily="18" charset="0"/>
              </a:rPr>
              <a:t>SM unit</a:t>
            </a:r>
            <a:endParaRPr lang="nl-NL" sz="1800" kern="1200">
              <a:latin typeface="Comic Sans MS" pitchFamily="66" charset="0"/>
              <a:ea typeface="+mn-ea"/>
              <a:cs typeface="+mn-cs"/>
            </a:endParaRPr>
          </a:p>
        </p:txBody>
      </p:sp>
      <p:cxnSp>
        <p:nvCxnSpPr>
          <p:cNvPr id="3" name="Straight Connector 2">
            <a:extLst>
              <a:ext uri="{FF2B5EF4-FFF2-40B4-BE49-F238E27FC236}">
                <a16:creationId xmlns:a16="http://schemas.microsoft.com/office/drawing/2014/main" id="{C81CAC91-7547-41AA-9ED6-5EB978B0A8D9}"/>
              </a:ext>
            </a:extLst>
          </p:cNvPr>
          <p:cNvCxnSpPr>
            <a:cxnSpLocks/>
          </p:cNvCxnSpPr>
          <p:nvPr/>
        </p:nvCxnSpPr>
        <p:spPr bwMode="auto">
          <a:xfrm flipV="1">
            <a:off x="5282674" y="849161"/>
            <a:ext cx="1066750" cy="572186"/>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F3212B-2663-4326-93EA-BD106384DDCE}"/>
              </a:ext>
            </a:extLst>
          </p:cNvPr>
          <p:cNvCxnSpPr>
            <a:cxnSpLocks/>
          </p:cNvCxnSpPr>
          <p:nvPr/>
        </p:nvCxnSpPr>
        <p:spPr bwMode="auto">
          <a:xfrm>
            <a:off x="5282674" y="1577695"/>
            <a:ext cx="1066750" cy="3297526"/>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55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6061-1A59-4630-98C3-03F52293780D}"/>
              </a:ext>
            </a:extLst>
          </p:cNvPr>
          <p:cNvSpPr>
            <a:spLocks noGrp="1"/>
          </p:cNvSpPr>
          <p:nvPr>
            <p:ph type="title"/>
          </p:nvPr>
        </p:nvSpPr>
        <p:spPr>
          <a:xfrm>
            <a:off x="292101" y="171451"/>
            <a:ext cx="8851900" cy="546497"/>
          </a:xfrm>
        </p:spPr>
        <p:txBody>
          <a:bodyPr/>
          <a:lstStyle/>
          <a:p>
            <a:r>
              <a:rPr lang="en-US"/>
              <a:t>Convolution vs Matrix Multiply: im2col transformation</a:t>
            </a:r>
            <a:endParaRPr lang="nl-NL"/>
          </a:p>
        </p:txBody>
      </p:sp>
      <p:pic>
        <p:nvPicPr>
          <p:cNvPr id="4" name="Picture 3">
            <a:extLst>
              <a:ext uri="{FF2B5EF4-FFF2-40B4-BE49-F238E27FC236}">
                <a16:creationId xmlns:a16="http://schemas.microsoft.com/office/drawing/2014/main" id="{FD717419-D565-4247-AFDF-8B8E09BC45B8}"/>
              </a:ext>
            </a:extLst>
          </p:cNvPr>
          <p:cNvPicPr>
            <a:picLocks noChangeAspect="1"/>
          </p:cNvPicPr>
          <p:nvPr/>
        </p:nvPicPr>
        <p:blipFill>
          <a:blip r:embed="rId2"/>
          <a:stretch>
            <a:fillRect/>
          </a:stretch>
        </p:blipFill>
        <p:spPr>
          <a:xfrm>
            <a:off x="2196703" y="1005576"/>
            <a:ext cx="4750594" cy="3686175"/>
          </a:xfrm>
          <a:prstGeom prst="rect">
            <a:avLst/>
          </a:prstGeom>
        </p:spPr>
      </p:pic>
    </p:spTree>
    <p:extLst>
      <p:ext uri="{BB962C8B-B14F-4D97-AF65-F5344CB8AC3E}">
        <p14:creationId xmlns:p14="http://schemas.microsoft.com/office/powerpoint/2010/main" val="8488486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0F6-9BDF-4F91-8ECA-163C774CE453}"/>
              </a:ext>
            </a:extLst>
          </p:cNvPr>
          <p:cNvSpPr>
            <a:spLocks noGrp="1"/>
          </p:cNvSpPr>
          <p:nvPr>
            <p:ph type="title"/>
          </p:nvPr>
        </p:nvSpPr>
        <p:spPr/>
        <p:txBody>
          <a:bodyPr/>
          <a:lstStyle/>
          <a:p>
            <a:r>
              <a:rPr lang="en-US"/>
              <a:t>Matrix-Matrix Multiplication</a:t>
            </a:r>
            <a:endParaRPr lang="nl-NL"/>
          </a:p>
        </p:txBody>
      </p:sp>
      <p:pic>
        <p:nvPicPr>
          <p:cNvPr id="4" name="Picture 3">
            <a:extLst>
              <a:ext uri="{FF2B5EF4-FFF2-40B4-BE49-F238E27FC236}">
                <a16:creationId xmlns:a16="http://schemas.microsoft.com/office/drawing/2014/main" id="{7313FA0F-2DBB-4CEE-A5BE-EC7FC7CA6B81}"/>
              </a:ext>
            </a:extLst>
          </p:cNvPr>
          <p:cNvPicPr>
            <a:picLocks noChangeAspect="1"/>
          </p:cNvPicPr>
          <p:nvPr/>
        </p:nvPicPr>
        <p:blipFill>
          <a:blip r:embed="rId2"/>
          <a:stretch>
            <a:fillRect/>
          </a:stretch>
        </p:blipFill>
        <p:spPr>
          <a:xfrm>
            <a:off x="3437874" y="732857"/>
            <a:ext cx="5098907" cy="1846747"/>
          </a:xfrm>
          <a:prstGeom prst="rect">
            <a:avLst/>
          </a:prstGeom>
        </p:spPr>
      </p:pic>
      <p:pic>
        <p:nvPicPr>
          <p:cNvPr id="6" name="Picture 5">
            <a:extLst>
              <a:ext uri="{FF2B5EF4-FFF2-40B4-BE49-F238E27FC236}">
                <a16:creationId xmlns:a16="http://schemas.microsoft.com/office/drawing/2014/main" id="{8E07A203-4C23-4800-AC88-0813CC46D8B8}"/>
              </a:ext>
            </a:extLst>
          </p:cNvPr>
          <p:cNvPicPr>
            <a:picLocks noChangeAspect="1"/>
          </p:cNvPicPr>
          <p:nvPr/>
        </p:nvPicPr>
        <p:blipFill>
          <a:blip r:embed="rId3"/>
          <a:stretch>
            <a:fillRect/>
          </a:stretch>
        </p:blipFill>
        <p:spPr>
          <a:xfrm>
            <a:off x="607219" y="2783482"/>
            <a:ext cx="7929563" cy="2357438"/>
          </a:xfrm>
          <a:prstGeom prst="rect">
            <a:avLst/>
          </a:prstGeom>
        </p:spPr>
      </p:pic>
    </p:spTree>
    <p:extLst>
      <p:ext uri="{BB962C8B-B14F-4D97-AF65-F5344CB8AC3E}">
        <p14:creationId xmlns:p14="http://schemas.microsoft.com/office/powerpoint/2010/main" val="36690000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F7DA-1F17-40C0-9B42-0ADC5CF2B2C0}"/>
              </a:ext>
            </a:extLst>
          </p:cNvPr>
          <p:cNvSpPr>
            <a:spLocks noGrp="1"/>
          </p:cNvSpPr>
          <p:nvPr>
            <p:ph type="title"/>
          </p:nvPr>
        </p:nvSpPr>
        <p:spPr/>
        <p:txBody>
          <a:bodyPr/>
          <a:lstStyle/>
          <a:p>
            <a:r>
              <a:rPr lang="en-US"/>
              <a:t>Lab2: Matrix-Matrix Multiplication Optimizations</a:t>
            </a:r>
            <a:endParaRPr lang="nl-NL"/>
          </a:p>
        </p:txBody>
      </p:sp>
      <p:sp>
        <p:nvSpPr>
          <p:cNvPr id="3" name="Content Placeholder 2">
            <a:extLst>
              <a:ext uri="{FF2B5EF4-FFF2-40B4-BE49-F238E27FC236}">
                <a16:creationId xmlns:a16="http://schemas.microsoft.com/office/drawing/2014/main" id="{06DD4A2E-726B-41C8-8E7A-8AFED37C3273}"/>
              </a:ext>
            </a:extLst>
          </p:cNvPr>
          <p:cNvSpPr>
            <a:spLocks noGrp="1"/>
          </p:cNvSpPr>
          <p:nvPr>
            <p:ph idx="1"/>
          </p:nvPr>
        </p:nvSpPr>
        <p:spPr/>
        <p:txBody>
          <a:bodyPr/>
          <a:lstStyle/>
          <a:p>
            <a:r>
              <a:rPr lang="en-US" sz="2100"/>
              <a:t>Tiling</a:t>
            </a:r>
          </a:p>
          <a:p>
            <a:r>
              <a:rPr lang="en-US" sz="2100"/>
              <a:t>Memory coalescing</a:t>
            </a:r>
          </a:p>
          <a:p>
            <a:r>
              <a:rPr lang="en-US" sz="2100"/>
              <a:t>Avoiding memory bank conflicts</a:t>
            </a:r>
          </a:p>
          <a:p>
            <a:r>
              <a:rPr lang="en-US" sz="2100"/>
              <a:t>Quantization to bfoat 16</a:t>
            </a:r>
          </a:p>
          <a:p>
            <a:r>
              <a:rPr lang="en-US" sz="2100"/>
              <a:t>Use Tensor Cores using WMMA instructions</a:t>
            </a:r>
          </a:p>
          <a:p>
            <a:pPr lvl="1"/>
            <a:r>
              <a:rPr lang="en-US" sz="1800"/>
              <a:t>Warp Matrix Multiply Accumulate</a:t>
            </a:r>
            <a:endParaRPr lang="en-US" sz="2100"/>
          </a:p>
          <a:p>
            <a:endParaRPr lang="en-US" sz="2100"/>
          </a:p>
          <a:p>
            <a:pPr marL="0" indent="0">
              <a:buNone/>
            </a:pPr>
            <a:r>
              <a:rPr lang="en-US" sz="2100">
                <a:solidFill>
                  <a:srgbClr val="FF0000"/>
                </a:solidFill>
              </a:rPr>
              <a:t>Optional</a:t>
            </a:r>
            <a:r>
              <a:rPr lang="en-US" sz="2100"/>
              <a:t>:</a:t>
            </a:r>
          </a:p>
          <a:p>
            <a:r>
              <a:rPr lang="en-US" sz="2100"/>
              <a:t>Prefetching</a:t>
            </a:r>
          </a:p>
          <a:p>
            <a:r>
              <a:rPr lang="nl-NL" sz="2100"/>
              <a:t>Extend to complete deep neural network</a:t>
            </a:r>
          </a:p>
          <a:p>
            <a:r>
              <a:rPr lang="nl-NL" sz="2100"/>
              <a:t>Integrate the im2col transformation</a:t>
            </a:r>
          </a:p>
          <a:p>
            <a:r>
              <a:rPr lang="nl-NL" sz="2100"/>
              <a:t>Use 8-bit or smaller on Tensor Cores</a:t>
            </a:r>
          </a:p>
          <a:p>
            <a:endParaRPr lang="nl-NL" sz="2100"/>
          </a:p>
          <a:p>
            <a:endParaRPr lang="en-US" sz="2100"/>
          </a:p>
        </p:txBody>
      </p:sp>
    </p:spTree>
    <p:extLst>
      <p:ext uri="{BB962C8B-B14F-4D97-AF65-F5344CB8AC3E}">
        <p14:creationId xmlns:p14="http://schemas.microsoft.com/office/powerpoint/2010/main" val="102177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wipe(down)">
                                      <p:cBhvr>
                                        <p:cTn id="7" dur="500"/>
                                        <p:tgtEl>
                                          <p:spTgt spid="3">
                                            <p:txEl>
                                              <p:pRg st="7" end="7"/>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wipe(down)">
                                      <p:cBhvr>
                                        <p:cTn id="10" dur="500"/>
                                        <p:tgtEl>
                                          <p:spTgt spid="3">
                                            <p:txEl>
                                              <p:pRg st="8" end="8"/>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wipe(down)">
                                      <p:cBhvr>
                                        <p:cTn id="13" dur="500"/>
                                        <p:tgtEl>
                                          <p:spTgt spid="3">
                                            <p:txEl>
                                              <p:pRg st="9" end="9"/>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wipe(down)">
                                      <p:cBhvr>
                                        <p:cTn id="16" dur="500"/>
                                        <p:tgtEl>
                                          <p:spTgt spid="3">
                                            <p:txEl>
                                              <p:pRg st="10" end="1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wipe(down)">
                                      <p:cBhvr>
                                        <p:cTn id="1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p">
  <a:themeElements>
    <a:clrScheme name="">
      <a:dk1>
        <a:srgbClr val="000000"/>
      </a:dk1>
      <a:lt1>
        <a:srgbClr val="FFFFFF"/>
      </a:lt1>
      <a:dk2>
        <a:srgbClr val="FF0000"/>
      </a:dk2>
      <a:lt2>
        <a:srgbClr val="808080"/>
      </a:lt2>
      <a:accent1>
        <a:srgbClr val="339933"/>
      </a:accent1>
      <a:accent2>
        <a:srgbClr val="3333CC"/>
      </a:accent2>
      <a:accent3>
        <a:srgbClr val="FFFFFF"/>
      </a:accent3>
      <a:accent4>
        <a:srgbClr val="000000"/>
      </a:accent4>
      <a:accent5>
        <a:srgbClr val="ADCAAD"/>
      </a:accent5>
      <a:accent6>
        <a:srgbClr val="2D2DB9"/>
      </a:accent6>
      <a:hlink>
        <a:srgbClr val="990099"/>
      </a:hlink>
      <a:folHlink>
        <a:srgbClr val="FFFF00"/>
      </a:folHlink>
    </a:clrScheme>
    <a:fontScheme name="comp">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om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m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m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m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1100</TotalTime>
  <Words>9314</Words>
  <Application>Microsoft Office PowerPoint</Application>
  <PresentationFormat>On-screen Show (16:9)</PresentationFormat>
  <Paragraphs>922</Paragraphs>
  <Slides>98</Slides>
  <Notes>79</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98</vt:i4>
      </vt:variant>
    </vt:vector>
  </HeadingPairs>
  <TitlesOfParts>
    <vt:vector size="108" baseType="lpstr">
      <vt:lpstr>Arial</vt:lpstr>
      <vt:lpstr>Arial Black</vt:lpstr>
      <vt:lpstr>Arial Nova</vt:lpstr>
      <vt:lpstr>Comic Sans MS</vt:lpstr>
      <vt:lpstr>Courier New</vt:lpstr>
      <vt:lpstr>DINWebPro</vt:lpstr>
      <vt:lpstr>Monotype Sorts</vt:lpstr>
      <vt:lpstr>Times New Roman</vt:lpstr>
      <vt:lpstr>Trebuchet MS</vt:lpstr>
      <vt:lpstr>comp</vt:lpstr>
      <vt:lpstr>Intelligent Architectures 5LIL0  GPU Graphics Processing Unit</vt:lpstr>
      <vt:lpstr>PowerPoint Presentation</vt:lpstr>
      <vt:lpstr>In need of PetaFlops on your desk?</vt:lpstr>
      <vt:lpstr>Topics Covered</vt:lpstr>
      <vt:lpstr>GPU in Graphics Card</vt:lpstr>
      <vt:lpstr>GPU in Mobile Processors</vt:lpstr>
      <vt:lpstr>GPU in High-Performance Computers</vt:lpstr>
      <vt:lpstr>NVIDIA (Fermi Arch.)</vt:lpstr>
      <vt:lpstr>Transistor Count</vt:lpstr>
      <vt:lpstr>GPUs originally ‘only’ used for ….</vt:lpstr>
      <vt:lpstr>Graphics Pipeline on GPU</vt:lpstr>
      <vt:lpstr>CPU vs GPU: where are the transistors going?</vt:lpstr>
      <vt:lpstr>Programming model</vt:lpstr>
      <vt:lpstr>Let's Start with C and RISC</vt:lpstr>
      <vt:lpstr>Most CPUs Have Vector SIMD Units</vt:lpstr>
      <vt:lpstr>Let's Program the Vector SIMD</vt:lpstr>
      <vt:lpstr>How Do Vector Programs Run?</vt:lpstr>
      <vt:lpstr>CUDA Programmer's View of GPUs</vt:lpstr>
      <vt:lpstr>CUDA Programmer's View of GPUs</vt:lpstr>
      <vt:lpstr>What Are the Differences?</vt:lpstr>
      <vt:lpstr>Thread Hierarchy in CUDA</vt:lpstr>
      <vt:lpstr>Thread Hierarchy in CUDA</vt:lpstr>
      <vt:lpstr>Let's Start Again from C</vt:lpstr>
      <vt:lpstr>Thread Hierarchy</vt:lpstr>
      <vt:lpstr>How Are Threads and Thread Blocks Scheduled?</vt:lpstr>
      <vt:lpstr>Blocks Are Dynamically Scheduled - 4 blocks on 3 SMs</vt:lpstr>
      <vt:lpstr>Scalability &amp; HW agnostic</vt:lpstr>
      <vt:lpstr>Memory Hierarchy</vt:lpstr>
      <vt:lpstr>Host vs Device code</vt:lpstr>
      <vt:lpstr>GPU Computing Applications</vt:lpstr>
      <vt:lpstr>How Are Threads Executed?</vt:lpstr>
      <vt:lpstr>Utilizing Memory Hierarchy</vt:lpstr>
      <vt:lpstr>Example: Average Filters</vt:lpstr>
      <vt:lpstr>Utilizing the Shared Memory</vt:lpstr>
      <vt:lpstr>Utilizing the Shared Memory</vt:lpstr>
      <vt:lpstr>However, the Program Is Incorrect</vt:lpstr>
      <vt:lpstr>Let's See What's Wrong</vt:lpstr>
      <vt:lpstr>Let's See What's Wrong</vt:lpstr>
      <vt:lpstr>Let's See What's Wrong</vt:lpstr>
      <vt:lpstr>How To Solve It?</vt:lpstr>
      <vt:lpstr>Use a "SYNC" barrier</vt:lpstr>
      <vt:lpstr>Use a "SYNC" barrier</vt:lpstr>
      <vt:lpstr>Use a "SYNC" barrier</vt:lpstr>
      <vt:lpstr>Review what we have learned so far</vt:lpstr>
      <vt:lpstr>Take the same example again</vt:lpstr>
      <vt:lpstr>Vector SIMD v.s. SIMT</vt:lpstr>
      <vt:lpstr>Vector SIMD v.s. SIMT</vt:lpstr>
      <vt:lpstr>Review What We Have Learned</vt:lpstr>
      <vt:lpstr>HW Groups Threads Into Warps</vt:lpstr>
      <vt:lpstr>Example of Warp Implementation</vt:lpstr>
      <vt:lpstr>Example of Register Allocation</vt:lpstr>
      <vt:lpstr>Example</vt:lpstr>
      <vt:lpstr>Read Src Op 1</vt:lpstr>
      <vt:lpstr>Buffer Src Op 1</vt:lpstr>
      <vt:lpstr>Read Src Op 2</vt:lpstr>
      <vt:lpstr>Buffer Src Op 2</vt:lpstr>
      <vt:lpstr>Execute Stage 1</vt:lpstr>
      <vt:lpstr>Execute Stage 2</vt:lpstr>
      <vt:lpstr>Write Back</vt:lpstr>
      <vt:lpstr>Recap</vt:lpstr>
      <vt:lpstr>NVIDIA Fermi (2009)</vt:lpstr>
      <vt:lpstr>NVIDIA Kepler (2012)</vt:lpstr>
      <vt:lpstr>NVIDIA Maxwell (2014)</vt:lpstr>
      <vt:lpstr>NVIDIA Pascal (GP100, 2016)</vt:lpstr>
      <vt:lpstr>NVIDIA Volta (2017): TC units</vt:lpstr>
      <vt:lpstr>NVIDIA Turing (2018)</vt:lpstr>
      <vt:lpstr>NVIDIA Ampere (2020)</vt:lpstr>
      <vt:lpstr>Variations of Multiprocessor Cluster</vt:lpstr>
      <vt:lpstr>Tensor cores</vt:lpstr>
      <vt:lpstr>Tensor cores – supported formats</vt:lpstr>
      <vt:lpstr>Matrix-Matrix Multiplication on TC unit</vt:lpstr>
      <vt:lpstr>Programming Tensor cores – example of 1 fragment </vt:lpstr>
      <vt:lpstr>Tensor Cores data type tables</vt:lpstr>
      <vt:lpstr>What Are the Possible Hazards in GPUs?</vt:lpstr>
      <vt:lpstr>Structural Hazards</vt:lpstr>
      <vt:lpstr>Data Hazards</vt:lpstr>
      <vt:lpstr>Control Hazards</vt:lpstr>
      <vt:lpstr>Additional Hazards: Mem Bank Conflicts</vt:lpstr>
      <vt:lpstr>Shared Memory (compute capability 2.x)</vt:lpstr>
      <vt:lpstr>Global Memory: Access Coalescing</vt:lpstr>
      <vt:lpstr>Additional Hazards: Branch Divergence</vt:lpstr>
      <vt:lpstr>Let's Start Again from a simple CPU</vt:lpstr>
      <vt:lpstr>A Naive SIMD Processor</vt:lpstr>
      <vt:lpstr>Handling Branch In GPU</vt:lpstr>
      <vt:lpstr>If No Branch Divergence in a Warp</vt:lpstr>
      <vt:lpstr>Branch Divergence within a Warp</vt:lpstr>
      <vt:lpstr>Dynamic Warp Formation</vt:lpstr>
      <vt:lpstr>Performance modeling: the Roofline Model</vt:lpstr>
      <vt:lpstr>Optimization is Key for Attainable Gflops/s</vt:lpstr>
      <vt:lpstr>Learned so far….</vt:lpstr>
      <vt:lpstr>CUDA programming</vt:lpstr>
      <vt:lpstr>Lab 2</vt:lpstr>
      <vt:lpstr>AlexNet: Where is the execution time going?</vt:lpstr>
      <vt:lpstr>1-layer Convolution in CNNs</vt:lpstr>
      <vt:lpstr>Turing architecture (2019)</vt:lpstr>
      <vt:lpstr>Convolution vs Matrix Multiply: im2col transformation</vt:lpstr>
      <vt:lpstr>Matrix-Matrix Multiplication</vt:lpstr>
      <vt:lpstr>Lab2: Matrix-Matrix Multiplication Optimizations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Graphics Processing Unit</dc:title>
  <dc:creator>Gert-Jan van den Braak</dc:creator>
  <cp:lastModifiedBy>Corporaal, Henk</cp:lastModifiedBy>
  <cp:revision>148</cp:revision>
  <dcterms:modified xsi:type="dcterms:W3CDTF">2022-02-25T16:39:43Z</dcterms:modified>
</cp:coreProperties>
</file>