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38" r:id="rId2"/>
    <p:sldId id="747" r:id="rId3"/>
    <p:sldId id="601" r:id="rId4"/>
    <p:sldId id="475" r:id="rId5"/>
    <p:sldId id="258" r:id="rId6"/>
    <p:sldId id="288" r:id="rId7"/>
    <p:sldId id="587" r:id="rId8"/>
    <p:sldId id="289" r:id="rId9"/>
    <p:sldId id="605" r:id="rId10"/>
    <p:sldId id="607" r:id="rId11"/>
    <p:sldId id="592" r:id="rId12"/>
    <p:sldId id="593" r:id="rId13"/>
    <p:sldId id="594" r:id="rId14"/>
    <p:sldId id="595" r:id="rId15"/>
    <p:sldId id="609" r:id="rId16"/>
    <p:sldId id="279" r:id="rId17"/>
    <p:sldId id="610" r:id="rId18"/>
    <p:sldId id="329" r:id="rId19"/>
    <p:sldId id="597" r:id="rId20"/>
    <p:sldId id="598" r:id="rId21"/>
    <p:sldId id="748" r:id="rId22"/>
    <p:sldId id="750" r:id="rId23"/>
    <p:sldId id="599" r:id="rId24"/>
    <p:sldId id="560" r:id="rId25"/>
    <p:sldId id="600" r:id="rId26"/>
    <p:sldId id="611" r:id="rId27"/>
    <p:sldId id="744" r:id="rId28"/>
    <p:sldId id="623" r:id="rId29"/>
    <p:sldId id="685" r:id="rId30"/>
    <p:sldId id="746" r:id="rId31"/>
    <p:sldId id="5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tter, Floran de" initials="PFd" lastIdx="1" clrIdx="0">
    <p:extLst>
      <p:ext uri="{19B8F6BF-5375-455C-9EA6-DF929625EA0E}">
        <p15:presenceInfo xmlns:p15="http://schemas.microsoft.com/office/powerpoint/2012/main" userId="Putter, Floran 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B0BFF"/>
    <a:srgbClr val="000000"/>
    <a:srgbClr val="C81F1F"/>
    <a:srgbClr val="338DD1"/>
    <a:srgbClr val="008563"/>
    <a:srgbClr val="005238"/>
    <a:srgbClr val="005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4" autoAdjust="0"/>
    <p:restoredTop sz="97440" autoAdjust="0"/>
  </p:normalViewPr>
  <p:slideViewPr>
    <p:cSldViewPr snapToGrid="0" showGuides="1">
      <p:cViewPr varScale="1">
        <p:scale>
          <a:sx n="95" d="100"/>
          <a:sy n="95" d="100"/>
        </p:scale>
        <p:origin x="8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Blad1!$B$5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Blad1!$A$6:$A$10</c:f>
              <c:strCache>
                <c:ptCount val="5"/>
                <c:pt idx="0">
                  <c:v>FP ResNet18</c:v>
                </c:pt>
                <c:pt idx="1">
                  <c:v>BinaryResNet</c:v>
                </c:pt>
                <c:pt idx="2">
                  <c:v>ABCNet</c:v>
                </c:pt>
                <c:pt idx="3">
                  <c:v>GroupNet</c:v>
                </c:pt>
                <c:pt idx="4">
                  <c:v>ReActNet</c:v>
                </c:pt>
              </c:strCache>
            </c:strRef>
          </c:cat>
          <c:val>
            <c:numRef>
              <c:f>Blad1!$B$6:$B$10</c:f>
              <c:numCache>
                <c:formatCode>General</c:formatCode>
                <c:ptCount val="5"/>
                <c:pt idx="0">
                  <c:v>69.7</c:v>
                </c:pt>
                <c:pt idx="1">
                  <c:v>42.2</c:v>
                </c:pt>
                <c:pt idx="2">
                  <c:v>65</c:v>
                </c:pt>
                <c:pt idx="3">
                  <c:v>67</c:v>
                </c:pt>
                <c:pt idx="4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1-438C-AFCD-9DF9194E83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6851200"/>
        <c:axId val="646819376"/>
      </c:barChart>
      <c:catAx>
        <c:axId val="69685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ResNet-18 based BNNs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819376"/>
        <c:crosses val="autoZero"/>
        <c:auto val="1"/>
        <c:lblAlgn val="ctr"/>
        <c:lblOffset val="100"/>
        <c:noMultiLvlLbl val="0"/>
      </c:catAx>
      <c:valAx>
        <c:axId val="64681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Top-1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ADD22-3EAA-4F0C-87E7-387DD1CE9EE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9B4E-C6D4-4B36-83E8-D3174AB0B2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Idea:</a:t>
            </a:r>
            <a:r>
              <a:rPr lang="en-US" baseline="0" dirty="0"/>
              <a:t> with binary weights and scaling factors you can recover the original weights.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Python code:</a:t>
            </a:r>
          </a:p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r>
              <a:rPr lang="en-US" dirty="0" err="1"/>
              <a:t>vec</a:t>
            </a:r>
            <a:r>
              <a:rPr lang="en-US" dirty="0"/>
              <a:t> = lambda x: </a:t>
            </a:r>
            <a:r>
              <a:rPr lang="en-US" dirty="0" err="1"/>
              <a:t>x.flatten</a:t>
            </a:r>
            <a:r>
              <a:rPr lang="en-US" dirty="0"/>
              <a:t>() # matrix to vector</a:t>
            </a:r>
          </a:p>
          <a:p>
            <a:r>
              <a:rPr lang="en-US" dirty="0"/>
              <a:t>sign = lambda x: </a:t>
            </a:r>
            <a:r>
              <a:rPr lang="en-US" dirty="0" err="1"/>
              <a:t>np.where</a:t>
            </a:r>
            <a:r>
              <a:rPr lang="en-US" dirty="0"/>
              <a:t>(x &gt;= 0, 1, -1) # sign activation</a:t>
            </a:r>
          </a:p>
          <a:p>
            <a:endParaRPr lang="en-US" dirty="0"/>
          </a:p>
          <a:p>
            <a:r>
              <a:rPr lang="en-US" dirty="0"/>
              <a:t># base parameters and input weights</a:t>
            </a:r>
          </a:p>
          <a:p>
            <a:r>
              <a:rPr lang="en-US" dirty="0"/>
              <a:t>u = [-1, 0, 1]</a:t>
            </a:r>
          </a:p>
          <a:p>
            <a:r>
              <a:rPr lang="en-US" dirty="0"/>
              <a:t>W = </a:t>
            </a:r>
            <a:r>
              <a:rPr lang="en-US" dirty="0" err="1"/>
              <a:t>np.array</a:t>
            </a:r>
            <a:r>
              <a:rPr lang="en-US" dirty="0"/>
              <a:t>([[-0.135, -0.065],[0.125, 0.075]])</a:t>
            </a:r>
          </a:p>
          <a:p>
            <a:endParaRPr lang="en-US" dirty="0"/>
          </a:p>
          <a:p>
            <a:r>
              <a:rPr lang="en-US" dirty="0"/>
              <a:t># compute reconstruction</a:t>
            </a:r>
          </a:p>
          <a:p>
            <a:r>
              <a:rPr lang="en-US" dirty="0"/>
              <a:t>mu, </a:t>
            </a:r>
            <a:r>
              <a:rPr lang="en-US" dirty="0" err="1"/>
              <a:t>std</a:t>
            </a:r>
            <a:r>
              <a:rPr lang="en-US" dirty="0"/>
              <a:t> = </a:t>
            </a:r>
            <a:r>
              <a:rPr lang="en-US" dirty="0" err="1"/>
              <a:t>np.mean</a:t>
            </a:r>
            <a:r>
              <a:rPr lang="en-US" dirty="0"/>
              <a:t>(W), </a:t>
            </a:r>
            <a:r>
              <a:rPr lang="en-US" dirty="0" err="1"/>
              <a:t>np.std</a:t>
            </a:r>
            <a:r>
              <a:rPr lang="en-US" dirty="0"/>
              <a:t>(W, </a:t>
            </a:r>
            <a:r>
              <a:rPr lang="en-US" dirty="0" err="1"/>
              <a:t>ddof</a:t>
            </a:r>
            <a:r>
              <a:rPr lang="en-US" dirty="0"/>
              <a:t>=1)</a:t>
            </a:r>
          </a:p>
          <a:p>
            <a:r>
              <a:rPr lang="en-US" dirty="0"/>
              <a:t>B = </a:t>
            </a:r>
            <a:r>
              <a:rPr lang="en-US" dirty="0" err="1"/>
              <a:t>np.array</a:t>
            </a:r>
            <a:r>
              <a:rPr lang="en-US" dirty="0"/>
              <a:t>([</a:t>
            </a:r>
            <a:r>
              <a:rPr lang="en-US" dirty="0" err="1"/>
              <a:t>vec</a:t>
            </a:r>
            <a:r>
              <a:rPr lang="en-US" dirty="0"/>
              <a:t>(sign(W - mu + i*</a:t>
            </a:r>
            <a:r>
              <a:rPr lang="en-US" dirty="0" err="1"/>
              <a:t>std</a:t>
            </a:r>
            <a:r>
              <a:rPr lang="en-US" dirty="0"/>
              <a:t>)) for i in u]) # compute bases</a:t>
            </a:r>
          </a:p>
          <a:p>
            <a:r>
              <a:rPr lang="en-US" dirty="0"/>
              <a:t>a, _, _, _ = </a:t>
            </a:r>
            <a:r>
              <a:rPr lang="en-US" dirty="0" err="1"/>
              <a:t>np.linalg.lstsq</a:t>
            </a:r>
            <a:r>
              <a:rPr lang="en-US" dirty="0"/>
              <a:t>(B.T, </a:t>
            </a:r>
            <a:r>
              <a:rPr lang="en-US" dirty="0" err="1"/>
              <a:t>vec</a:t>
            </a:r>
            <a:r>
              <a:rPr lang="en-US" dirty="0"/>
              <a:t>(W))</a:t>
            </a:r>
          </a:p>
          <a:p>
            <a:r>
              <a:rPr lang="en-US" dirty="0" err="1"/>
              <a:t>W_hat</a:t>
            </a:r>
            <a:r>
              <a:rPr lang="en-US" dirty="0"/>
              <a:t> = (B * a[:,None]).sum(axis=0).reshape(</a:t>
            </a:r>
            <a:r>
              <a:rPr lang="en-US" dirty="0" err="1"/>
              <a:t>W.shape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75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r>
              <a:rPr lang="en-US" dirty="0"/>
              <a:t>sign = lambda x: </a:t>
            </a:r>
            <a:r>
              <a:rPr lang="en-US" dirty="0" err="1"/>
              <a:t>np.where</a:t>
            </a:r>
            <a:r>
              <a:rPr lang="en-US" dirty="0"/>
              <a:t>(x &gt;= 0, 1, -1) # sign activation</a:t>
            </a:r>
          </a:p>
          <a:p>
            <a:r>
              <a:rPr lang="en-US" dirty="0"/>
              <a:t>clip = lambda x: </a:t>
            </a:r>
            <a:r>
              <a:rPr lang="en-US" dirty="0" err="1"/>
              <a:t>np.clip</a:t>
            </a:r>
            <a:r>
              <a:rPr lang="en-US" dirty="0"/>
              <a:t>(sign(x), 0, 1)</a:t>
            </a:r>
          </a:p>
          <a:p>
            <a:endParaRPr lang="en-US" dirty="0"/>
          </a:p>
          <a:p>
            <a:r>
              <a:rPr lang="en-US" dirty="0"/>
              <a:t>v1 = </a:t>
            </a:r>
            <a:r>
              <a:rPr lang="en-US" dirty="0" err="1"/>
              <a:t>np.linspace</a:t>
            </a:r>
            <a:r>
              <a:rPr lang="en-US" dirty="0"/>
              <a:t>(-1/5,1/5,3)</a:t>
            </a:r>
          </a:p>
          <a:p>
            <a:r>
              <a:rPr lang="en-US" dirty="0"/>
              <a:t>v2 = </a:t>
            </a:r>
            <a:r>
              <a:rPr lang="en-US" dirty="0" err="1"/>
              <a:t>np.linspace</a:t>
            </a:r>
            <a:r>
              <a:rPr lang="en-US" dirty="0"/>
              <a:t>(-1,1,10)</a:t>
            </a:r>
          </a:p>
          <a:p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(-10,5,1000)</a:t>
            </a:r>
          </a:p>
          <a:p>
            <a:r>
              <a:rPr lang="en-US" dirty="0"/>
              <a:t>y1 = </a:t>
            </a:r>
            <a:r>
              <a:rPr lang="en-US" dirty="0" err="1"/>
              <a:t>np.array</a:t>
            </a:r>
            <a:r>
              <a:rPr lang="en-US" dirty="0"/>
              <a:t>([clip(</a:t>
            </a:r>
            <a:r>
              <a:rPr lang="en-US" dirty="0" err="1"/>
              <a:t>x+i</a:t>
            </a:r>
            <a:r>
              <a:rPr lang="en-US" dirty="0"/>
              <a:t>) for i in v1]).sum(axis=0)</a:t>
            </a:r>
          </a:p>
          <a:p>
            <a:r>
              <a:rPr lang="en-US" dirty="0"/>
              <a:t>y2 = </a:t>
            </a:r>
            <a:r>
              <a:rPr lang="en-US" dirty="0" err="1"/>
              <a:t>np.array</a:t>
            </a:r>
            <a:r>
              <a:rPr lang="en-US" dirty="0"/>
              <a:t>([clip(</a:t>
            </a:r>
            <a:r>
              <a:rPr lang="en-US" dirty="0" err="1"/>
              <a:t>x+i</a:t>
            </a:r>
            <a:r>
              <a:rPr lang="en-US" dirty="0"/>
              <a:t>) for i in v2]).sum(axis=0)</a:t>
            </a:r>
          </a:p>
          <a:p>
            <a:endParaRPr lang="en-US" dirty="0"/>
          </a:p>
          <a:p>
            <a:r>
              <a:rPr lang="en-US" dirty="0" err="1"/>
              <a:t>fig,ax</a:t>
            </a:r>
            <a:r>
              <a:rPr lang="en-US" dirty="0"/>
              <a:t> = </a:t>
            </a:r>
            <a:r>
              <a:rPr lang="en-US" dirty="0" err="1"/>
              <a:t>plt.subplots</a:t>
            </a:r>
            <a:r>
              <a:rPr lang="en-US" dirty="0"/>
              <a:t>(dpi=80)</a:t>
            </a:r>
          </a:p>
          <a:p>
            <a:r>
              <a:rPr lang="en-US" dirty="0" err="1"/>
              <a:t>ax.scatter</a:t>
            </a:r>
            <a:r>
              <a:rPr lang="en-US" dirty="0"/>
              <a:t>(x, y1, marker='.', c='r')</a:t>
            </a:r>
          </a:p>
          <a:p>
            <a:r>
              <a:rPr lang="en-US" dirty="0" err="1"/>
              <a:t>ax.scatter</a:t>
            </a:r>
            <a:r>
              <a:rPr lang="en-US" dirty="0"/>
              <a:t>(x, y2, marker='.', c='b')</a:t>
            </a:r>
          </a:p>
          <a:p>
            <a:r>
              <a:rPr lang="en-US" dirty="0" err="1"/>
              <a:t>ax.set_xlabel</a:t>
            </a:r>
            <a:r>
              <a:rPr lang="en-US" dirty="0"/>
              <a:t>("x", </a:t>
            </a:r>
            <a:r>
              <a:rPr lang="en-US" dirty="0" err="1"/>
              <a:t>fontsize</a:t>
            </a:r>
            <a:r>
              <a:rPr lang="en-US" dirty="0"/>
              <a:t>=18)</a:t>
            </a:r>
          </a:p>
          <a:p>
            <a:r>
              <a:rPr lang="en-US" dirty="0" err="1"/>
              <a:t>ax.set_ylabel</a:t>
            </a:r>
            <a:r>
              <a:rPr lang="en-US" dirty="0"/>
              <a:t>("y", </a:t>
            </a:r>
            <a:r>
              <a:rPr lang="en-US" dirty="0" err="1"/>
              <a:t>fontsize</a:t>
            </a:r>
            <a:r>
              <a:rPr lang="en-US" dirty="0"/>
              <a:t>=18)</a:t>
            </a:r>
          </a:p>
          <a:p>
            <a:r>
              <a:rPr lang="en-US" dirty="0" err="1"/>
              <a:t>ax.set_title</a:t>
            </a:r>
            <a:r>
              <a:rPr lang="en-US" dirty="0"/>
              <a:t>("y = sum(clip(</a:t>
            </a:r>
            <a:r>
              <a:rPr lang="en-US" dirty="0" err="1"/>
              <a:t>x+v_i</a:t>
            </a:r>
            <a:r>
              <a:rPr lang="en-US" dirty="0"/>
              <a:t>, 0, 1))", </a:t>
            </a:r>
            <a:r>
              <a:rPr lang="en-US" dirty="0" err="1"/>
              <a:t>fontsize</a:t>
            </a:r>
            <a:r>
              <a:rPr lang="en-US" dirty="0"/>
              <a:t>=18)</a:t>
            </a:r>
          </a:p>
          <a:p>
            <a:r>
              <a:rPr lang="en-US" dirty="0" err="1"/>
              <a:t>plt.xticks</a:t>
            </a:r>
            <a:r>
              <a:rPr lang="en-US" dirty="0"/>
              <a:t>(</a:t>
            </a:r>
            <a:r>
              <a:rPr lang="en-US" dirty="0" err="1"/>
              <a:t>fontsize</a:t>
            </a:r>
            <a:r>
              <a:rPr lang="en-US" dirty="0"/>
              <a:t>=14)</a:t>
            </a:r>
          </a:p>
          <a:p>
            <a:r>
              <a:rPr lang="en-US" dirty="0" err="1"/>
              <a:t>plt.yticks</a:t>
            </a:r>
            <a:r>
              <a:rPr lang="en-US" dirty="0"/>
              <a:t>(</a:t>
            </a:r>
            <a:r>
              <a:rPr lang="en-US" dirty="0" err="1"/>
              <a:t>fontsize</a:t>
            </a:r>
            <a:r>
              <a:rPr lang="en-US" dirty="0"/>
              <a:t>=14)</a:t>
            </a:r>
          </a:p>
          <a:p>
            <a:r>
              <a:rPr lang="en-US" dirty="0" err="1"/>
              <a:t>ax.spines</a:t>
            </a:r>
            <a:r>
              <a:rPr lang="en-US" dirty="0"/>
              <a:t>['right'].</a:t>
            </a:r>
            <a:r>
              <a:rPr lang="en-US" dirty="0" err="1"/>
              <a:t>set_visible</a:t>
            </a:r>
            <a:r>
              <a:rPr lang="en-US" dirty="0"/>
              <a:t>(False)</a:t>
            </a:r>
          </a:p>
          <a:p>
            <a:r>
              <a:rPr lang="en-US" dirty="0" err="1"/>
              <a:t>ax.spines</a:t>
            </a:r>
            <a:r>
              <a:rPr lang="en-US" dirty="0"/>
              <a:t>['top'].</a:t>
            </a:r>
            <a:r>
              <a:rPr lang="en-US" dirty="0" err="1"/>
              <a:t>set_visible</a:t>
            </a:r>
            <a:r>
              <a:rPr lang="en-US" dirty="0"/>
              <a:t>(False)</a:t>
            </a:r>
          </a:p>
          <a:p>
            <a:r>
              <a:rPr lang="en-US" dirty="0" err="1"/>
              <a:t>ax.set_xlim</a:t>
            </a:r>
            <a:r>
              <a:rPr lang="en-US" dirty="0"/>
              <a:t>([-2,2])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05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FU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Busses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/>
              <a:t>Moves; Exposed </a:t>
            </a:r>
            <a:r>
              <a:rPr lang="en-GB" i="1" err="1"/>
              <a:t>datapath</a:t>
            </a:r>
            <a:endParaRPr lang="en-GB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/>
              <a:t>Suitable candidate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Minimize data movement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Retaining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Example instruction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Another flexibility aspect lacking…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2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Proposed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TTA core – Compute powerhouse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DMEM/PMEM/IMEM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Banked, wide accesses; next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RISC start/stop, mem </a:t>
            </a:r>
            <a:r>
              <a:rPr lang="en-GB" err="1"/>
              <a:t>init</a:t>
            </a:r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RISC comms outside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Programmed JTAG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Zoom core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3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/>
              <a:t>Scalar &amp; Vector </a:t>
            </a:r>
            <a:r>
              <a:rPr lang="en-GB" err="1"/>
              <a:t>datapath</a:t>
            </a:r>
            <a:endParaRPr lang="en-GB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/>
              <a:t>Load-Store unit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/>
              <a:t>Banked DMEM PMEM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/>
              <a:t>Banked IMEM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err="1"/>
              <a:t>vMAC</a:t>
            </a:r>
            <a:r>
              <a:rPr lang="en-GB"/>
              <a:t>, </a:t>
            </a:r>
            <a:r>
              <a:rPr lang="en-GB" err="1"/>
              <a:t>vADD</a:t>
            </a:r>
            <a:r>
              <a:rPr lang="en-GB"/>
              <a:t>, </a:t>
            </a:r>
            <a:r>
              <a:rPr lang="en-GB" err="1"/>
              <a:t>vOPS</a:t>
            </a:r>
            <a:endParaRPr lang="en-GB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/>
              <a:t>Rest for </a:t>
            </a:r>
            <a:r>
              <a:rPr lang="en-GB" err="1"/>
              <a:t>addr</a:t>
            </a:r>
            <a:r>
              <a:rPr lang="en-GB"/>
              <a:t> calc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/>
              <a:t>Architecture done, move on to app mapping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7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>
            <a:normAutofit/>
          </a:bodyPr>
          <a:lstStyle>
            <a:lvl1pPr algn="l">
              <a:lnSpc>
                <a:spcPts val="3067"/>
              </a:lnSpc>
              <a:defRPr sz="3200">
                <a:solidFill>
                  <a:schemeClr val="bg1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2732"/>
            <a:ext cx="12191999" cy="385268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400" b="1" cap="all" baseline="0">
                <a:solidFill>
                  <a:schemeClr val="bg1"/>
                </a:solidFill>
                <a:latin typeface="Bierstadt" panose="020B00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7465" y="6088862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7465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21C4D-C087-487D-B9A5-5E1FF7A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DBDF7-E809-41EC-920E-B524BB43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  <a:lvl2pPr marL="269875" indent="-260350">
              <a:tabLst/>
              <a:defRPr>
                <a:latin typeface="Bierstadt" panose="020B0004020202020204" pitchFamily="34" charset="0"/>
              </a:defRPr>
            </a:lvl2pPr>
            <a:lvl3pPr marL="625475" indent="-271463">
              <a:defRPr>
                <a:latin typeface="Bierstadt" panose="020B0004020202020204" pitchFamily="34" charset="0"/>
              </a:defRPr>
            </a:lvl3pPr>
            <a:lvl4pPr marL="989013" indent="-269875">
              <a:defRPr>
                <a:latin typeface="Bierstadt" panose="020B0004020202020204" pitchFamily="34" charset="0"/>
              </a:defRPr>
            </a:lvl4pPr>
            <a:lvl5pPr marL="1343025" indent="-269875">
              <a:defRPr>
                <a:latin typeface="Bierstadt" panose="020B00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F226C-007B-4488-B193-4C93BB1B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30AFA-A2D7-4947-B45D-86F8D9A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01FC2-8E2F-428A-A415-EA514BF4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31CA3-203B-47D0-BD57-7E2FF3E08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232" y="1271016"/>
            <a:ext cx="5687568" cy="503834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DAC609-EAFD-4092-90C1-6FA58952A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1016"/>
            <a:ext cx="5693664" cy="50383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387395-EEDE-4149-B59A-F0D01BBB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5B869E-6042-4FC5-8B8E-C450D290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1EA714-68C6-49B1-BD9F-4E6FBB98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67874"/>
            <a:ext cx="56592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7A8CA7-73D1-4C6B-BB23-43BCF612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8" y="2091786"/>
            <a:ext cx="5659247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00F569-DEBC-4445-92FD-CF261C39D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7874"/>
            <a:ext cx="56814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1C70E0-9BBB-45AE-A217-37F213D4B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1786"/>
            <a:ext cx="5681472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429070-9F69-41E6-B068-77C1E10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357E93-8EEA-41E2-BD66-DD990F67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4843329-D30E-4E16-9908-77F31BF4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2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0"/>
            <a:ext cx="6096000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411451D-FFBD-47D3-8E51-92431F881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61441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42C7BAF-CBE3-4B92-A10B-ECE08F73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5614416" cy="75958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3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F888DB-EC72-4E13-8E81-0800D9DE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7742656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7592" y="0"/>
            <a:ext cx="3934408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1DE61162-1BCF-43E0-8C2D-B27B0C721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774265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0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98A384-8C1A-4627-AF92-F15BDA46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5B027A-3AF7-4D68-9179-EA378EC3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71016"/>
            <a:ext cx="11521440" cy="503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014B23-72B0-43B6-9FEB-3A58CA841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28" y="6492875"/>
            <a:ext cx="1122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 err="1"/>
              <a:t>aa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6D422-46F7-4E10-8665-0127DE1AA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7160" y="6492875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B51C-EBA0-4BC9-B4DC-4121C1E7A08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3" r:id="rId4"/>
    <p:sldLayoutId id="2147483656" r:id="rId5"/>
    <p:sldLayoutId id="214748365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Bierstadt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1pPr>
      <a:lvl2pPr marL="447675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28.png"/><Relationship Id="rId3" Type="http://schemas.openxmlformats.org/officeDocument/2006/relationships/image" Target="../media/image750.png"/><Relationship Id="rId7" Type="http://schemas.openxmlformats.org/officeDocument/2006/relationships/image" Target="../media/image790.png"/><Relationship Id="rId12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0.png"/><Relationship Id="rId11" Type="http://schemas.openxmlformats.org/officeDocument/2006/relationships/image" Target="../media/image26.png"/><Relationship Id="rId5" Type="http://schemas.openxmlformats.org/officeDocument/2006/relationships/image" Target="../media/image770.png"/><Relationship Id="rId10" Type="http://schemas.openxmlformats.org/officeDocument/2006/relationships/image" Target="../media/image25.png"/><Relationship Id="rId4" Type="http://schemas.openxmlformats.org/officeDocument/2006/relationships/image" Target="../media/image76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01.png"/><Relationship Id="rId7" Type="http://schemas.openxmlformats.org/officeDocument/2006/relationships/image" Target="../media/image5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0.png"/><Relationship Id="rId5" Type="http://schemas.openxmlformats.org/officeDocument/2006/relationships/image" Target="../media/image521.png"/><Relationship Id="rId4" Type="http://schemas.openxmlformats.org/officeDocument/2006/relationships/image" Target="../media/image5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7BD1EA-49D3-4937-A51E-EF12CA1F3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886732"/>
            <a:ext cx="12191999" cy="1056000"/>
          </a:xfrm>
        </p:spPr>
        <p:txBody>
          <a:bodyPr/>
          <a:lstStyle/>
          <a:p>
            <a:r>
              <a:rPr lang="en-US" dirty="0"/>
              <a:t>Extreme quantization beyond int8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485302C-F8E2-44A4-AF88-B0876D25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942732"/>
            <a:ext cx="12191999" cy="385268"/>
          </a:xfrm>
        </p:spPr>
        <p:txBody>
          <a:bodyPr/>
          <a:lstStyle/>
          <a:p>
            <a:r>
              <a:rPr lang="en-US" dirty="0"/>
              <a:t>Optimizing neural networks for inference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66DCE05-6460-4BFE-8458-1D6CE3944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5321301"/>
            <a:ext cx="12191999" cy="768351"/>
          </a:xfrm>
        </p:spPr>
        <p:txBody>
          <a:bodyPr/>
          <a:lstStyle/>
          <a:p>
            <a:r>
              <a:rPr lang="en-US" dirty="0"/>
              <a:t>Floran de Putter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15D59E-A69B-4F6E-917D-DF827B0CC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8889" y="6089650"/>
            <a:ext cx="9796356" cy="768351"/>
          </a:xfrm>
        </p:spPr>
        <p:txBody>
          <a:bodyPr/>
          <a:lstStyle/>
          <a:p>
            <a:r>
              <a:rPr lang="en-US" dirty="0"/>
              <a:t>Electrical Engineering – Electronic Systems group</a:t>
            </a:r>
          </a:p>
        </p:txBody>
      </p:sp>
    </p:spTree>
    <p:extLst>
      <p:ext uri="{BB962C8B-B14F-4D97-AF65-F5344CB8AC3E}">
        <p14:creationId xmlns:p14="http://schemas.microsoft.com/office/powerpoint/2010/main" val="398125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E3F20-53EA-402A-BA27-FBC85D95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Ensemble per-</a:t>
            </a:r>
            <a:r>
              <a:rPr lang="nl-NL" dirty="0" err="1"/>
              <a:t>layer</a:t>
            </a:r>
            <a:r>
              <a:rPr lang="nl-NL" dirty="0"/>
              <a:t> (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07D80BE-9CDF-4236-8453-39AE38439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328" y="3408052"/>
                <a:ext cx="11521440" cy="2901307"/>
              </a:xfrm>
            </p:spPr>
            <p:txBody>
              <a:bodyPr/>
              <a:lstStyle/>
              <a:p>
                <a:pPr lvl="1"/>
                <a:r>
                  <a:rPr lang="nl-NL" dirty="0"/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using</a:t>
                </a:r>
                <a:r>
                  <a:rPr lang="nl-NL" dirty="0"/>
                  <a:t> </a:t>
                </a:r>
                <a:r>
                  <a:rPr lang="nl-NL" dirty="0" err="1"/>
                  <a:t>linear</a:t>
                </a:r>
                <a:r>
                  <a:rPr lang="nl-NL" dirty="0"/>
                  <a:t> </a:t>
                </a:r>
                <a:r>
                  <a:rPr lang="nl-NL" dirty="0" err="1"/>
                  <a:t>combination</a:t>
                </a:r>
                <a:r>
                  <a:rPr lang="nl-NL" dirty="0"/>
                  <a:t> </a:t>
                </a:r>
                <a:r>
                  <a:rPr lang="nl-NL" dirty="0" err="1"/>
                  <a:t>binary</a:t>
                </a:r>
                <a:r>
                  <a:rPr lang="nl-NL" dirty="0"/>
                  <a:t> filters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nl-NL" dirty="0"/>
                  <a:t>:</a:t>
                </a:r>
              </a:p>
              <a:p>
                <a:pPr marL="95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l-NL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l-NL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l-NL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l-NL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l-NL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l-NL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9525" lvl="1" indent="0">
                  <a:buNone/>
                </a:pPr>
                <a:endParaRPr lang="en-US" dirty="0"/>
              </a:p>
              <a:p>
                <a:pPr lvl="1"/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constructed by shifting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over the standard deviation: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nl-NL">
                        <a:solidFill>
                          <a:srgbClr val="000000"/>
                        </a:solidFill>
                      </a:rPr>
                      <m:t>sign</m:t>
                    </m:r>
                    <m:d>
                      <m:d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N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0000"/>
                            </a:solidFill>
                          </a:rPr>
                          <m:t>mean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N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l-NL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nl-NL">
                            <a:solidFill>
                              <a:srgbClr val="000000"/>
                            </a:solidFill>
                          </a:rPr>
                          <m:t>std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Scaling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found by:</a:t>
                </a:r>
              </a:p>
              <a:p>
                <a:pPr marL="95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l-N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NL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e>
                                    <m:sub>
                                      <m:r>
                                        <a:rPr lang="nl-NL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07D80BE-9CDF-4236-8453-39AE38439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328" y="3408052"/>
                <a:ext cx="11521440" cy="2901307"/>
              </a:xfrm>
              <a:blipFill>
                <a:blip r:embed="rId2"/>
                <a:stretch>
                  <a:fillRect l="-635" t="-2941" b="-10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21965E-94F2-480D-A562-CD8B352A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10</a:t>
            </a:fld>
            <a:endParaRPr lang="en-US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12D2163D-D1A8-480F-B506-BD3FFEE31A3B}"/>
              </a:ext>
            </a:extLst>
          </p:cNvPr>
          <p:cNvGrpSpPr/>
          <p:nvPr/>
        </p:nvGrpSpPr>
        <p:grpSpPr>
          <a:xfrm>
            <a:off x="332232" y="948889"/>
            <a:ext cx="11486962" cy="2346587"/>
            <a:chOff x="491656" y="3104424"/>
            <a:chExt cx="11486962" cy="2346587"/>
          </a:xfrm>
        </p:grpSpPr>
        <p:sp>
          <p:nvSpPr>
            <p:cNvPr id="5" name="Pijl: rechts 5">
              <a:extLst>
                <a:ext uri="{FF2B5EF4-FFF2-40B4-BE49-F238E27FC236}">
                  <a16:creationId xmlns:a16="http://schemas.microsoft.com/office/drawing/2014/main" id="{F8BA383D-7D10-4576-B208-7231505DB7CF}"/>
                </a:ext>
              </a:extLst>
            </p:cNvPr>
            <p:cNvSpPr/>
            <p:nvPr/>
          </p:nvSpPr>
          <p:spPr>
            <a:xfrm>
              <a:off x="4656735" y="3806939"/>
              <a:ext cx="2145881" cy="14800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Approximate</a:t>
              </a:r>
              <a:r>
                <a:rPr lang="nl-NL" dirty="0"/>
                <a:t> </a:t>
              </a:r>
              <a:r>
                <a:rPr lang="nl-NL" dirty="0" err="1"/>
                <a:t>using</a:t>
              </a:r>
              <a:r>
                <a:rPr lang="nl-NL" dirty="0"/>
                <a:t> 3 </a:t>
              </a:r>
              <a:r>
                <a:rPr lang="nl-NL" dirty="0" err="1"/>
                <a:t>binary</a:t>
              </a:r>
              <a:r>
                <a:rPr lang="nl-NL" dirty="0"/>
                <a:t> bases</a:t>
              </a:r>
            </a:p>
          </p:txBody>
        </p:sp>
        <p:sp>
          <p:nvSpPr>
            <p:cNvPr id="6" name="Tekstvak 22">
              <a:extLst>
                <a:ext uri="{FF2B5EF4-FFF2-40B4-BE49-F238E27FC236}">
                  <a16:creationId xmlns:a16="http://schemas.microsoft.com/office/drawing/2014/main" id="{7F5D4E99-B99E-4C8C-ACE6-853993CEDB68}"/>
                </a:ext>
              </a:extLst>
            </p:cNvPr>
            <p:cNvSpPr txBox="1"/>
            <p:nvPr/>
          </p:nvSpPr>
          <p:spPr>
            <a:xfrm>
              <a:off x="1339573" y="4347139"/>
              <a:ext cx="919763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Conv</a:t>
              </a:r>
              <a:endParaRPr lang="nl-NL" dirty="0"/>
            </a:p>
          </p:txBody>
        </p:sp>
        <p:sp>
          <p:nvSpPr>
            <p:cNvPr id="7" name="Tekstvak 14">
              <a:extLst>
                <a:ext uri="{FF2B5EF4-FFF2-40B4-BE49-F238E27FC236}">
                  <a16:creationId xmlns:a16="http://schemas.microsoft.com/office/drawing/2014/main" id="{65390A33-2BE7-48E0-9525-4088A934454D}"/>
                </a:ext>
              </a:extLst>
            </p:cNvPr>
            <p:cNvSpPr txBox="1"/>
            <p:nvPr/>
          </p:nvSpPr>
          <p:spPr>
            <a:xfrm>
              <a:off x="8831839" y="4931321"/>
              <a:ext cx="90609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8" name="Rechte verbindingslijn met pijl 20">
              <a:extLst>
                <a:ext uri="{FF2B5EF4-FFF2-40B4-BE49-F238E27FC236}">
                  <a16:creationId xmlns:a16="http://schemas.microsoft.com/office/drawing/2014/main" id="{64A09847-B6E3-4735-9C07-18710300703B}"/>
                </a:ext>
              </a:extLst>
            </p:cNvPr>
            <p:cNvCxnSpPr>
              <a:cxnSpLocks/>
            </p:cNvCxnSpPr>
            <p:nvPr/>
          </p:nvCxnSpPr>
          <p:spPr>
            <a:xfrm>
              <a:off x="8576012" y="5131376"/>
              <a:ext cx="2558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49">
              <a:extLst>
                <a:ext uri="{FF2B5EF4-FFF2-40B4-BE49-F238E27FC236}">
                  <a16:creationId xmlns:a16="http://schemas.microsoft.com/office/drawing/2014/main" id="{C7F60C32-B7AF-485F-A990-9359B555FCC4}"/>
                </a:ext>
              </a:extLst>
            </p:cNvPr>
            <p:cNvSpPr/>
            <p:nvPr/>
          </p:nvSpPr>
          <p:spPr>
            <a:xfrm>
              <a:off x="8790799" y="4912124"/>
              <a:ext cx="977382" cy="3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nl-NL" sz="1867" dirty="0" err="1"/>
                <a:t>BinConv</a:t>
              </a:r>
              <a:endParaRPr lang="nl-NL" sz="2400" dirty="0"/>
            </a:p>
          </p:txBody>
        </p:sp>
        <p:sp>
          <p:nvSpPr>
            <p:cNvPr id="10" name="Tekstvak 14">
              <a:extLst>
                <a:ext uri="{FF2B5EF4-FFF2-40B4-BE49-F238E27FC236}">
                  <a16:creationId xmlns:a16="http://schemas.microsoft.com/office/drawing/2014/main" id="{873628D0-A64A-4F7E-9D0C-D5E52F2438CD}"/>
                </a:ext>
              </a:extLst>
            </p:cNvPr>
            <p:cNvSpPr txBox="1"/>
            <p:nvPr/>
          </p:nvSpPr>
          <p:spPr>
            <a:xfrm>
              <a:off x="8831839" y="4410489"/>
              <a:ext cx="90609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61">
                  <a:extLst>
                    <a:ext uri="{FF2B5EF4-FFF2-40B4-BE49-F238E27FC236}">
                      <a16:creationId xmlns:a16="http://schemas.microsoft.com/office/drawing/2014/main" id="{E1DB69EA-D986-4F9E-BB44-EAAC8CD95943}"/>
                    </a:ext>
                  </a:extLst>
                </p:cNvPr>
                <p:cNvSpPr/>
                <p:nvPr/>
              </p:nvSpPr>
              <p:spPr>
                <a:xfrm>
                  <a:off x="7829089" y="4316138"/>
                  <a:ext cx="79778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61">
                  <a:extLst>
                    <a:ext uri="{FF2B5EF4-FFF2-40B4-BE49-F238E27FC236}">
                      <a16:creationId xmlns:a16="http://schemas.microsoft.com/office/drawing/2014/main" id="{E1DB69EA-D986-4F9E-BB44-EAAC8CD95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9089" y="4316138"/>
                  <a:ext cx="797782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Rechte verbindingslijn met pijl 20">
              <a:extLst>
                <a:ext uri="{FF2B5EF4-FFF2-40B4-BE49-F238E27FC236}">
                  <a16:creationId xmlns:a16="http://schemas.microsoft.com/office/drawing/2014/main" id="{652A87AC-9B5C-4EBB-999A-3DE1408397B2}"/>
                </a:ext>
              </a:extLst>
            </p:cNvPr>
            <p:cNvCxnSpPr>
              <a:cxnSpLocks/>
            </p:cNvCxnSpPr>
            <p:nvPr/>
          </p:nvCxnSpPr>
          <p:spPr>
            <a:xfrm>
              <a:off x="8576012" y="4610544"/>
              <a:ext cx="2558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02F9DDE8-FA6D-4797-B9D5-B6EC635D156A}"/>
                </a:ext>
              </a:extLst>
            </p:cNvPr>
            <p:cNvSpPr/>
            <p:nvPr/>
          </p:nvSpPr>
          <p:spPr>
            <a:xfrm>
              <a:off x="8790799" y="4391292"/>
              <a:ext cx="977382" cy="3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nl-NL" sz="1867" dirty="0" err="1"/>
                <a:t>BinConv</a:t>
              </a:r>
              <a:endParaRPr lang="nl-NL" sz="2400" dirty="0"/>
            </a:p>
          </p:txBody>
        </p:sp>
        <p:sp>
          <p:nvSpPr>
            <p:cNvPr id="14" name="Tekstvak 14">
              <a:extLst>
                <a:ext uri="{FF2B5EF4-FFF2-40B4-BE49-F238E27FC236}">
                  <a16:creationId xmlns:a16="http://schemas.microsoft.com/office/drawing/2014/main" id="{66547FDB-E3B8-45EA-BB16-57D3A4EF3FB3}"/>
                </a:ext>
              </a:extLst>
            </p:cNvPr>
            <p:cNvSpPr txBox="1"/>
            <p:nvPr/>
          </p:nvSpPr>
          <p:spPr>
            <a:xfrm>
              <a:off x="8831839" y="3871883"/>
              <a:ext cx="90609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65">
                  <a:extLst>
                    <a:ext uri="{FF2B5EF4-FFF2-40B4-BE49-F238E27FC236}">
                      <a16:creationId xmlns:a16="http://schemas.microsoft.com/office/drawing/2014/main" id="{22E91BBD-07C2-4D34-916A-4EFD7160F337}"/>
                    </a:ext>
                  </a:extLst>
                </p:cNvPr>
                <p:cNvSpPr/>
                <p:nvPr/>
              </p:nvSpPr>
              <p:spPr>
                <a:xfrm>
                  <a:off x="7830437" y="3815370"/>
                  <a:ext cx="79778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65">
                  <a:extLst>
                    <a:ext uri="{FF2B5EF4-FFF2-40B4-BE49-F238E27FC236}">
                      <a16:creationId xmlns:a16="http://schemas.microsoft.com/office/drawing/2014/main" id="{22E91BBD-07C2-4D34-916A-4EFD7160F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437" y="3815370"/>
                  <a:ext cx="79778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Rechte verbindingslijn met pijl 20">
              <a:extLst>
                <a:ext uri="{FF2B5EF4-FFF2-40B4-BE49-F238E27FC236}">
                  <a16:creationId xmlns:a16="http://schemas.microsoft.com/office/drawing/2014/main" id="{F3A28122-0A5B-461E-AC27-9DA93EA5D50E}"/>
                </a:ext>
              </a:extLst>
            </p:cNvPr>
            <p:cNvCxnSpPr>
              <a:cxnSpLocks/>
            </p:cNvCxnSpPr>
            <p:nvPr/>
          </p:nvCxnSpPr>
          <p:spPr>
            <a:xfrm>
              <a:off x="8576012" y="4071937"/>
              <a:ext cx="2558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67">
              <a:extLst>
                <a:ext uri="{FF2B5EF4-FFF2-40B4-BE49-F238E27FC236}">
                  <a16:creationId xmlns:a16="http://schemas.microsoft.com/office/drawing/2014/main" id="{BF833EAF-47BA-4DF0-9ADD-753912D1D0E3}"/>
                </a:ext>
              </a:extLst>
            </p:cNvPr>
            <p:cNvSpPr/>
            <p:nvPr/>
          </p:nvSpPr>
          <p:spPr>
            <a:xfrm>
              <a:off x="8790799" y="3852685"/>
              <a:ext cx="977382" cy="3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nl-NL" sz="1867" dirty="0" err="1"/>
                <a:t>BinConv</a:t>
              </a:r>
              <a:endParaRPr lang="nl-NL" sz="2400" dirty="0"/>
            </a:p>
          </p:txBody>
        </p:sp>
        <p:cxnSp>
          <p:nvCxnSpPr>
            <p:cNvPr id="18" name="Rechte verbindingslijn met pijl 20">
              <a:extLst>
                <a:ext uri="{FF2B5EF4-FFF2-40B4-BE49-F238E27FC236}">
                  <a16:creationId xmlns:a16="http://schemas.microsoft.com/office/drawing/2014/main" id="{482D4D25-5B0B-4C11-8A0F-203C9B6FB9BF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9737931" y="4056549"/>
              <a:ext cx="643364" cy="4409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27">
              <a:extLst>
                <a:ext uri="{FF2B5EF4-FFF2-40B4-BE49-F238E27FC236}">
                  <a16:creationId xmlns:a16="http://schemas.microsoft.com/office/drawing/2014/main" id="{CE9ACAFE-E882-4EA4-8E28-99B6C7F5FE9B}"/>
                </a:ext>
              </a:extLst>
            </p:cNvPr>
            <p:cNvCxnSpPr/>
            <p:nvPr/>
          </p:nvCxnSpPr>
          <p:spPr>
            <a:xfrm flipH="1">
              <a:off x="10598935" y="4613617"/>
              <a:ext cx="3528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20">
              <a:extLst>
                <a:ext uri="{FF2B5EF4-FFF2-40B4-BE49-F238E27FC236}">
                  <a16:creationId xmlns:a16="http://schemas.microsoft.com/office/drawing/2014/main" id="{1EACC44A-FF8A-4889-831C-4A3249DCDADD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9737931" y="4595155"/>
              <a:ext cx="595564" cy="184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1E6B5EA6-8175-4052-8743-3BE17C3E2F87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9737931" y="4729715"/>
              <a:ext cx="643364" cy="386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82">
              <a:extLst>
                <a:ext uri="{FF2B5EF4-FFF2-40B4-BE49-F238E27FC236}">
                  <a16:creationId xmlns:a16="http://schemas.microsoft.com/office/drawing/2014/main" id="{5D0CB272-3E0A-4E17-B1A0-04A789CFF774}"/>
                </a:ext>
              </a:extLst>
            </p:cNvPr>
            <p:cNvSpPr/>
            <p:nvPr/>
          </p:nvSpPr>
          <p:spPr>
            <a:xfrm>
              <a:off x="9870110" y="4100359"/>
              <a:ext cx="281273" cy="314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83">
                  <a:extLst>
                    <a:ext uri="{FF2B5EF4-FFF2-40B4-BE49-F238E27FC236}">
                      <a16:creationId xmlns:a16="http://schemas.microsoft.com/office/drawing/2014/main" id="{19719A58-48F4-4700-8B3F-159EEA62E149}"/>
                    </a:ext>
                  </a:extLst>
                </p:cNvPr>
                <p:cNvSpPr/>
                <p:nvPr/>
              </p:nvSpPr>
              <p:spPr>
                <a:xfrm flipH="1">
                  <a:off x="9731396" y="3935878"/>
                  <a:ext cx="48604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83">
                  <a:extLst>
                    <a:ext uri="{FF2B5EF4-FFF2-40B4-BE49-F238E27FC236}">
                      <a16:creationId xmlns:a16="http://schemas.microsoft.com/office/drawing/2014/main" id="{19719A58-48F4-4700-8B3F-159EEA62E1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731396" y="3935878"/>
                  <a:ext cx="486040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84">
              <a:extLst>
                <a:ext uri="{FF2B5EF4-FFF2-40B4-BE49-F238E27FC236}">
                  <a16:creationId xmlns:a16="http://schemas.microsoft.com/office/drawing/2014/main" id="{66571EA1-DEA0-419B-A13B-15CC3976C856}"/>
                </a:ext>
              </a:extLst>
            </p:cNvPr>
            <p:cNvSpPr/>
            <p:nvPr/>
          </p:nvSpPr>
          <p:spPr>
            <a:xfrm>
              <a:off x="9862789" y="4456856"/>
              <a:ext cx="281273" cy="314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85">
                  <a:extLst>
                    <a:ext uri="{FF2B5EF4-FFF2-40B4-BE49-F238E27FC236}">
                      <a16:creationId xmlns:a16="http://schemas.microsoft.com/office/drawing/2014/main" id="{65986928-13DD-4A6A-9761-A9F756AA2FEA}"/>
                    </a:ext>
                  </a:extLst>
                </p:cNvPr>
                <p:cNvSpPr/>
                <p:nvPr/>
              </p:nvSpPr>
              <p:spPr>
                <a:xfrm flipH="1">
                  <a:off x="9724075" y="4292376"/>
                  <a:ext cx="48604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85">
                  <a:extLst>
                    <a:ext uri="{FF2B5EF4-FFF2-40B4-BE49-F238E27FC236}">
                      <a16:creationId xmlns:a16="http://schemas.microsoft.com/office/drawing/2014/main" id="{65986928-13DD-4A6A-9761-A9F756AA2F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724075" y="4292376"/>
                  <a:ext cx="48604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86">
              <a:extLst>
                <a:ext uri="{FF2B5EF4-FFF2-40B4-BE49-F238E27FC236}">
                  <a16:creationId xmlns:a16="http://schemas.microsoft.com/office/drawing/2014/main" id="{9C26781D-A3E3-4889-92D8-BBB0BFE835C8}"/>
                </a:ext>
              </a:extLst>
            </p:cNvPr>
            <p:cNvSpPr/>
            <p:nvPr/>
          </p:nvSpPr>
          <p:spPr>
            <a:xfrm>
              <a:off x="9856473" y="4803192"/>
              <a:ext cx="281273" cy="314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87">
                  <a:extLst>
                    <a:ext uri="{FF2B5EF4-FFF2-40B4-BE49-F238E27FC236}">
                      <a16:creationId xmlns:a16="http://schemas.microsoft.com/office/drawing/2014/main" id="{163D384C-3D2D-4F25-A6F1-6F6B3B0A6B98}"/>
                    </a:ext>
                  </a:extLst>
                </p:cNvPr>
                <p:cNvSpPr/>
                <p:nvPr/>
              </p:nvSpPr>
              <p:spPr>
                <a:xfrm flipH="1">
                  <a:off x="9717759" y="4638712"/>
                  <a:ext cx="48604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87">
                  <a:extLst>
                    <a:ext uri="{FF2B5EF4-FFF2-40B4-BE49-F238E27FC236}">
                      <a16:creationId xmlns:a16="http://schemas.microsoft.com/office/drawing/2014/main" id="{163D384C-3D2D-4F25-A6F1-6F6B3B0A6B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717759" y="4638712"/>
                  <a:ext cx="486040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Rechte verbindingslijn met pijl 20">
              <a:extLst>
                <a:ext uri="{FF2B5EF4-FFF2-40B4-BE49-F238E27FC236}">
                  <a16:creationId xmlns:a16="http://schemas.microsoft.com/office/drawing/2014/main" id="{9580773A-FF11-46FB-AB78-9E61E06F8850}"/>
                </a:ext>
              </a:extLst>
            </p:cNvPr>
            <p:cNvCxnSpPr>
              <a:cxnSpLocks/>
            </p:cNvCxnSpPr>
            <p:nvPr/>
          </p:nvCxnSpPr>
          <p:spPr>
            <a:xfrm>
              <a:off x="9287956" y="3552296"/>
              <a:ext cx="0" cy="210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93">
              <a:extLst>
                <a:ext uri="{FF2B5EF4-FFF2-40B4-BE49-F238E27FC236}">
                  <a16:creationId xmlns:a16="http://schemas.microsoft.com/office/drawing/2014/main" id="{7922F4FC-655A-4866-BC53-1B567CD88F04}"/>
                </a:ext>
              </a:extLst>
            </p:cNvPr>
            <p:cNvSpPr/>
            <p:nvPr/>
          </p:nvSpPr>
          <p:spPr>
            <a:xfrm>
              <a:off x="8682412" y="3771395"/>
              <a:ext cx="2067109" cy="167961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val 95">
              <a:extLst>
                <a:ext uri="{FF2B5EF4-FFF2-40B4-BE49-F238E27FC236}">
                  <a16:creationId xmlns:a16="http://schemas.microsoft.com/office/drawing/2014/main" id="{6BC264D4-9432-435E-A369-DE65D36E0E24}"/>
                </a:ext>
              </a:extLst>
            </p:cNvPr>
            <p:cNvSpPr/>
            <p:nvPr/>
          </p:nvSpPr>
          <p:spPr>
            <a:xfrm>
              <a:off x="10333495" y="4449432"/>
              <a:ext cx="326400" cy="328371"/>
            </a:xfrm>
            <a:prstGeom prst="ellipse">
              <a:avLst/>
            </a:prstGeom>
            <a:solidFill>
              <a:srgbClr val="FFC0C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96">
              <a:extLst>
                <a:ext uri="{FF2B5EF4-FFF2-40B4-BE49-F238E27FC236}">
                  <a16:creationId xmlns:a16="http://schemas.microsoft.com/office/drawing/2014/main" id="{7D302CB4-7499-4D3D-A1B5-8A40B5EB373E}"/>
                </a:ext>
              </a:extLst>
            </p:cNvPr>
            <p:cNvSpPr/>
            <p:nvPr/>
          </p:nvSpPr>
          <p:spPr>
            <a:xfrm>
              <a:off x="10295501" y="4251163"/>
              <a:ext cx="408848" cy="666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733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98">
                  <a:extLst>
                    <a:ext uri="{FF2B5EF4-FFF2-40B4-BE49-F238E27FC236}">
                      <a16:creationId xmlns:a16="http://schemas.microsoft.com/office/drawing/2014/main" id="{90F90EEB-CF51-441E-AC1E-8B700B2543B2}"/>
                    </a:ext>
                  </a:extLst>
                </p:cNvPr>
                <p:cNvSpPr/>
                <p:nvPr/>
              </p:nvSpPr>
              <p:spPr>
                <a:xfrm>
                  <a:off x="8994584" y="3104424"/>
                  <a:ext cx="6202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98">
                  <a:extLst>
                    <a:ext uri="{FF2B5EF4-FFF2-40B4-BE49-F238E27FC236}">
                      <a16:creationId xmlns:a16="http://schemas.microsoft.com/office/drawing/2014/main" id="{90F90EEB-CF51-441E-AC1E-8B700B2543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4584" y="3104424"/>
                  <a:ext cx="620234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Rechte verbindingslijn met pijl 20">
              <a:extLst>
                <a:ext uri="{FF2B5EF4-FFF2-40B4-BE49-F238E27FC236}">
                  <a16:creationId xmlns:a16="http://schemas.microsoft.com/office/drawing/2014/main" id="{433854E9-1E26-4B5F-A742-FAE5C422DCCF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52" y="4554443"/>
              <a:ext cx="2558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met pijl 20">
              <a:extLst>
                <a:ext uri="{FF2B5EF4-FFF2-40B4-BE49-F238E27FC236}">
                  <a16:creationId xmlns:a16="http://schemas.microsoft.com/office/drawing/2014/main" id="{5364F66A-2603-46F1-ADA7-0920803DD078}"/>
                </a:ext>
              </a:extLst>
            </p:cNvPr>
            <p:cNvCxnSpPr>
              <a:cxnSpLocks/>
            </p:cNvCxnSpPr>
            <p:nvPr/>
          </p:nvCxnSpPr>
          <p:spPr>
            <a:xfrm>
              <a:off x="1811312" y="4141701"/>
              <a:ext cx="0" cy="2100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106">
                  <a:extLst>
                    <a:ext uri="{FF2B5EF4-FFF2-40B4-BE49-F238E27FC236}">
                      <a16:creationId xmlns:a16="http://schemas.microsoft.com/office/drawing/2014/main" id="{3C979DB3-9332-4E6E-9E3C-44C8CA2710B7}"/>
                    </a:ext>
                  </a:extLst>
                </p:cNvPr>
                <p:cNvSpPr/>
                <p:nvPr/>
              </p:nvSpPr>
              <p:spPr>
                <a:xfrm>
                  <a:off x="1537731" y="3689657"/>
                  <a:ext cx="6186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106">
                  <a:extLst>
                    <a:ext uri="{FF2B5EF4-FFF2-40B4-BE49-F238E27FC236}">
                      <a16:creationId xmlns:a16="http://schemas.microsoft.com/office/drawing/2014/main" id="{3C979DB3-9332-4E6E-9E3C-44C8CA2710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731" y="3689657"/>
                  <a:ext cx="61863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107">
                  <a:extLst>
                    <a:ext uri="{FF2B5EF4-FFF2-40B4-BE49-F238E27FC236}">
                      <a16:creationId xmlns:a16="http://schemas.microsoft.com/office/drawing/2014/main" id="{3E5D2C82-5BA7-4AB4-A17B-48D80B78E420}"/>
                    </a:ext>
                  </a:extLst>
                </p:cNvPr>
                <p:cNvSpPr/>
                <p:nvPr/>
              </p:nvSpPr>
              <p:spPr>
                <a:xfrm>
                  <a:off x="491656" y="4280206"/>
                  <a:ext cx="6699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107">
                  <a:extLst>
                    <a:ext uri="{FF2B5EF4-FFF2-40B4-BE49-F238E27FC236}">
                      <a16:creationId xmlns:a16="http://schemas.microsoft.com/office/drawing/2014/main" id="{3E5D2C82-5BA7-4AB4-A17B-48D80B78E4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56" y="4280206"/>
                  <a:ext cx="669927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127">
              <a:extLst>
                <a:ext uri="{FF2B5EF4-FFF2-40B4-BE49-F238E27FC236}">
                  <a16:creationId xmlns:a16="http://schemas.microsoft.com/office/drawing/2014/main" id="{BE20F0D5-B1AB-4266-923C-C44212CFF81F}"/>
                </a:ext>
              </a:extLst>
            </p:cNvPr>
            <p:cNvCxnSpPr/>
            <p:nvPr/>
          </p:nvCxnSpPr>
          <p:spPr>
            <a:xfrm flipH="1">
              <a:off x="2259337" y="4572883"/>
              <a:ext cx="3528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109">
                  <a:extLst>
                    <a:ext uri="{FF2B5EF4-FFF2-40B4-BE49-F238E27FC236}">
                      <a16:creationId xmlns:a16="http://schemas.microsoft.com/office/drawing/2014/main" id="{3081A33F-770F-454F-ADAF-5EC15AE89587}"/>
                    </a:ext>
                  </a:extLst>
                </p:cNvPr>
                <p:cNvSpPr/>
                <p:nvPr/>
              </p:nvSpPr>
              <p:spPr>
                <a:xfrm>
                  <a:off x="2494760" y="4280206"/>
                  <a:ext cx="1136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output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109">
                  <a:extLst>
                    <a:ext uri="{FF2B5EF4-FFF2-40B4-BE49-F238E27FC236}">
                      <a16:creationId xmlns:a16="http://schemas.microsoft.com/office/drawing/2014/main" id="{3081A33F-770F-454F-ADAF-5EC15AE895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4760" y="4280206"/>
                  <a:ext cx="1136850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4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110">
                  <a:extLst>
                    <a:ext uri="{FF2B5EF4-FFF2-40B4-BE49-F238E27FC236}">
                      <a16:creationId xmlns:a16="http://schemas.microsoft.com/office/drawing/2014/main" id="{63485649-EB14-476B-920A-E2115802236B}"/>
                    </a:ext>
                  </a:extLst>
                </p:cNvPr>
                <p:cNvSpPr/>
                <p:nvPr/>
              </p:nvSpPr>
              <p:spPr>
                <a:xfrm>
                  <a:off x="10841768" y="4326601"/>
                  <a:ext cx="1136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output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110">
                  <a:extLst>
                    <a:ext uri="{FF2B5EF4-FFF2-40B4-BE49-F238E27FC236}">
                      <a16:creationId xmlns:a16="http://schemas.microsoft.com/office/drawing/2014/main" id="{63485649-EB14-476B-920A-E211580223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1768" y="4326601"/>
                  <a:ext cx="1136850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4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61">
                  <a:extLst>
                    <a:ext uri="{FF2B5EF4-FFF2-40B4-BE49-F238E27FC236}">
                      <a16:creationId xmlns:a16="http://schemas.microsoft.com/office/drawing/2014/main" id="{51BFCA19-D1E5-450E-89B2-19AE7D23C03C}"/>
                    </a:ext>
                  </a:extLst>
                </p:cNvPr>
                <p:cNvSpPr/>
                <p:nvPr/>
              </p:nvSpPr>
              <p:spPr>
                <a:xfrm>
                  <a:off x="7829089" y="4904951"/>
                  <a:ext cx="79778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nl-NL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61">
                  <a:extLst>
                    <a:ext uri="{FF2B5EF4-FFF2-40B4-BE49-F238E27FC236}">
                      <a16:creationId xmlns:a16="http://schemas.microsoft.com/office/drawing/2014/main" id="{51BFCA19-D1E5-450E-89B2-19AE7D23C0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9089" y="4904951"/>
                  <a:ext cx="797782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ijdelijke aanduiding voor voettekst 11">
            <a:extLst>
              <a:ext uri="{FF2B5EF4-FFF2-40B4-BE49-F238E27FC236}">
                <a16:creationId xmlns:a16="http://schemas.microsoft.com/office/drawing/2014/main" id="{A58ED42B-47D7-411C-94CF-19197F63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US" sz="1000" i="1" dirty="0"/>
              <a:t>Towards Accurate Binary Convolutional Neural Network – Lin et al. (NIPS 2017)</a:t>
            </a:r>
          </a:p>
        </p:txBody>
      </p:sp>
    </p:spTree>
    <p:extLst>
      <p:ext uri="{BB962C8B-B14F-4D97-AF65-F5344CB8AC3E}">
        <p14:creationId xmlns:p14="http://schemas.microsoft.com/office/powerpoint/2010/main" val="4579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Say you want to </a:t>
                </a:r>
                <a:r>
                  <a:rPr lang="nl-NL" dirty="0" err="1"/>
                  <a:t>approximate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nl-NL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l-N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−0.135</m:t>
                              </m:r>
                            </m:e>
                            <m:e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0.125</m:t>
                              </m:r>
                            </m:e>
                          </m:mr>
                          <m:mr>
                            <m:e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−0.065</m:t>
                              </m:r>
                            </m:e>
                            <m:e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0.075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dirty="0" err="1"/>
                  <a:t>three</a:t>
                </a:r>
                <a:r>
                  <a:rPr lang="nl-NL" dirty="0"/>
                  <a:t> </a:t>
                </a:r>
                <a:r>
                  <a:rPr lang="nl-NL" dirty="0" err="1"/>
                  <a:t>binary</a:t>
                </a:r>
                <a:r>
                  <a:rPr lang="nl-NL" dirty="0"/>
                  <a:t> bases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nl-NL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−1,  </m:t>
                            </m:r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nl-NL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:endParaRPr lang="nl-NL" dirty="0"/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mean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≈0</m:t>
                    </m:r>
                    <m:r>
                      <m:rPr>
                        <m:nor/>
                      </m:rPr>
                      <a:rPr lang="en-US"/>
                      <m:t>, </m:t>
                    </m:r>
                    <m:r>
                      <m:rPr>
                        <m:nor/>
                      </m:rPr>
                      <a:rPr lang="en-US"/>
                      <m:t>s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td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≈0.12</m:t>
                    </m:r>
                  </m:oMath>
                </a14:m>
                <a:r>
                  <a:rPr lang="en-US" dirty="0"/>
                  <a:t>, then bases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nl-NL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−0.12</m:t>
                          </m:r>
                        </m:e>
                      </m:d>
                      <m:r>
                        <a:rPr lang="nl-NL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nl-NL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+0.00</m:t>
                          </m:r>
                        </m:e>
                      </m:d>
                      <m:r>
                        <a:rPr lang="nl-NL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NL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nl-NL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+0.12</m:t>
                          </m:r>
                        </m:e>
                      </m:d>
                      <m:r>
                        <a:rPr lang="nl-NL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nl-NL" dirty="0"/>
              </a:p>
              <a:p>
                <a:r>
                  <a:rPr lang="nl-NL" dirty="0" err="1"/>
                  <a:t>From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l-N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NL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NL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lim>
                        </m:limLow>
                      </m:fName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nl-NL" dirty="0"/>
                  <a:t>, it </a:t>
                </a:r>
                <a:r>
                  <a:rPr lang="nl-NL" dirty="0" err="1"/>
                  <a:t>follows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0.0275, 0.07, 0.0325</m:t>
                            </m:r>
                          </m:e>
                        </m:d>
                      </m:e>
                      <m:sup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nl-NL" sz="24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−0.0275−0.07−0.0325</m:t>
                                </m:r>
                              </m:e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0.0275+0.07+0.0325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0.0275−0.07+0.0325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0.0275+0.07+0.0325</m:t>
                                </m:r>
                              </m:e>
                            </m:mr>
                          </m:m>
                        </m:e>
                      </m:d>
                      <m:r>
                        <a:rPr lang="nl-NL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0.13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r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Ensemble per-</a:t>
            </a:r>
            <a:r>
              <a:rPr lang="nl-NL" dirty="0" err="1"/>
              <a:t>layer</a:t>
            </a:r>
            <a:r>
              <a:rPr lang="nl-NL" dirty="0"/>
              <a:t> (</a:t>
            </a:r>
            <a:r>
              <a:rPr lang="nl-NL" dirty="0" err="1"/>
              <a:t>Activation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)</a:t>
            </a:r>
            <a:endParaRPr lang="en-US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FF65B359-7007-4085-88E9-2DAC05C193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597832" y="1571267"/>
            <a:ext cx="5155923" cy="3715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lvl="1"/>
                <a:endParaRPr lang="nl-NL" dirty="0"/>
              </a:p>
              <a:p>
                <a:pPr lvl="1"/>
                <a:endParaRPr lang="nl-NL" dirty="0"/>
              </a:p>
              <a:p>
                <a:pPr lvl="1"/>
                <a:r>
                  <a:rPr lang="nl-NL" dirty="0" err="1"/>
                  <a:t>Approximate</a:t>
                </a:r>
                <a:r>
                  <a:rPr lang="nl-NL" dirty="0"/>
                  <a:t> </a:t>
                </a:r>
                <a:r>
                  <a:rPr lang="nl-NL" dirty="0" err="1"/>
                  <a:t>activations</a:t>
                </a:r>
                <a:r>
                  <a:rPr lang="nl-NL" dirty="0"/>
                  <a:t> like we </a:t>
                </a:r>
                <a:r>
                  <a:rPr lang="nl-NL" dirty="0" err="1"/>
                  <a:t>did</a:t>
                </a:r>
                <a:r>
                  <a:rPr lang="nl-NL" dirty="0"/>
                  <a:t>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weights</a:t>
                </a:r>
                <a:r>
                  <a:rPr lang="nl-NL" dirty="0"/>
                  <a:t>:</a:t>
                </a:r>
                <a:br>
                  <a:rPr lang="nl-NL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nl-NL" dirty="0">
                  <a:solidFill>
                    <a:srgbClr val="000000"/>
                  </a:solidFill>
                </a:endParaRPr>
              </a:p>
              <a:p>
                <a:pPr lvl="1"/>
                <a:endParaRPr lang="nl-NL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/>
                  <a:t> </a:t>
                </a:r>
                <a:r>
                  <a:rPr lang="nl-NL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constructed using shift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cli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sign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N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NL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),0, 1</m:t>
                        </m:r>
                      </m:e>
                    </m:d>
                  </m:oMath>
                </a14:m>
                <a:endParaRPr lang="nl-NL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7A23C9D0-94EC-4990-B28D-A9E293E6C1A6}"/>
                  </a:ext>
                </a:extLst>
              </p:cNvPr>
              <p:cNvSpPr txBox="1"/>
              <p:nvPr/>
            </p:nvSpPr>
            <p:spPr>
              <a:xfrm>
                <a:off x="1230273" y="5293697"/>
                <a:ext cx="370755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600" dirty="0"/>
                  <a:t>Two </a:t>
                </a:r>
                <a:r>
                  <a:rPr lang="nl-NL" sz="1600" dirty="0" err="1"/>
                  <a:t>examples</a:t>
                </a:r>
                <a:r>
                  <a:rPr lang="nl-NL" sz="1600" dirty="0"/>
                  <a:t> (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=[1,…,1]</m:t>
                    </m:r>
                  </m:oMath>
                </a14:m>
                <a:r>
                  <a:rPr lang="nl-NL" sz="1600" dirty="0"/>
                  <a:t>):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sz="1600" dirty="0">
                    <a:solidFill>
                      <a:srgbClr val="FF0000"/>
                    </a:solidFill>
                  </a:rPr>
                  <a:t>3 bases;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NL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nl-NL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</m:oMath>
                </a14:m>
                <a:endParaRPr lang="nl-NL" sz="16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sz="1600" dirty="0">
                    <a:solidFill>
                      <a:srgbClr val="0000FF"/>
                    </a:solidFill>
                  </a:rPr>
                  <a:t>10 bases;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NL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1,−0.78,…,0.78,1</m:t>
                        </m:r>
                      </m:e>
                    </m:d>
                  </m:oMath>
                </a14:m>
                <a:r>
                  <a:rPr lang="nl-NL" sz="1600" dirty="0">
                    <a:solidFill>
                      <a:srgbClr val="000000"/>
                    </a:solidFill>
                  </a:rPr>
                  <a:t> </a:t>
                </a:r>
                <a:endParaRPr lang="nl-NL" sz="1600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7A23C9D0-94EC-4990-B28D-A9E293E6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73" y="5293697"/>
                <a:ext cx="3707553" cy="830997"/>
              </a:xfrm>
              <a:prstGeom prst="rect">
                <a:avLst/>
              </a:prstGeom>
              <a:blipFill>
                <a:blip r:embed="rId5"/>
                <a:stretch>
                  <a:fillRect l="-987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ABC-Net: ensemble per-</a:t>
            </a:r>
            <a:r>
              <a:rPr lang="nl-NL" dirty="0" err="1"/>
              <a:t>layer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8328" y="1271016"/>
                <a:ext cx="11521440" cy="1542045"/>
              </a:xfrm>
            </p:spPr>
            <p:txBody>
              <a:bodyPr/>
              <a:lstStyle/>
              <a:p>
                <a:pPr lvl="1"/>
                <a:r>
                  <a:rPr lang="nl-NL" dirty="0"/>
                  <a:t>Convolution </a:t>
                </a:r>
                <a:r>
                  <a:rPr lang="nl-NL" dirty="0" err="1"/>
                  <a:t>becomes</a:t>
                </a:r>
                <a:r>
                  <a:rPr lang="nl-NL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nl-NL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nl-NL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nl-NL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nl-NL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nl-NL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nl-NL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nl-NL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  <m:r>
                              <a:rPr lang="nl-NL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NL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∙(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𝐵𝑚</m:t>
                                </m:r>
                              </m:sub>
                            </m:sSub>
                            <m:r>
                              <a:rPr lang="nl-NL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𝐵𝑛</m:t>
                                </m:r>
                              </m:sub>
                            </m:sSub>
                            <m:r>
                              <a:rPr lang="nl-NL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nl-NL" dirty="0"/>
              </a:p>
              <a:p>
                <a:pPr lvl="1"/>
                <a:r>
                  <a:rPr lang="nl-NL" dirty="0" err="1"/>
                  <a:t>Workload</a:t>
                </a:r>
                <a:r>
                  <a:rPr lang="nl-NL" dirty="0"/>
                  <a:t> </a:t>
                </a:r>
                <a:r>
                  <a:rPr lang="nl-NL" dirty="0" err="1"/>
                  <a:t>increases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l-NL" dirty="0">
                    <a:solidFill>
                      <a:srgbClr val="000000"/>
                    </a:solidFill>
                  </a:rPr>
                  <a:t> </a:t>
                </a:r>
                <a:r>
                  <a:rPr lang="nl-NL" dirty="0"/>
                  <a:t>plus </a:t>
                </a:r>
                <a:r>
                  <a:rPr lang="nl-NL" dirty="0" err="1"/>
                  <a:t>scaling</a:t>
                </a:r>
                <a:r>
                  <a:rPr lang="nl-NL" dirty="0"/>
                  <a:t> </a:t>
                </a:r>
                <a:r>
                  <a:rPr lang="nl-NL" dirty="0" err="1"/>
                  <a:t>multiplications</a:t>
                </a:r>
                <a:endParaRPr lang="nl-NL" dirty="0"/>
              </a:p>
              <a:p>
                <a:pPr lvl="1"/>
                <a:r>
                  <a:rPr lang="nl-NL" dirty="0" err="1"/>
                  <a:t>Number</a:t>
                </a:r>
                <a:r>
                  <a:rPr lang="nl-NL" dirty="0"/>
                  <a:t> of </a:t>
                </a:r>
                <a:r>
                  <a:rPr lang="nl-NL" dirty="0" err="1"/>
                  <a:t>weights</a:t>
                </a:r>
                <a:r>
                  <a:rPr lang="nl-NL" dirty="0"/>
                  <a:t> </a:t>
                </a:r>
                <a:r>
                  <a:rPr lang="nl-NL" dirty="0" err="1"/>
                  <a:t>increases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/>
                  <a:t> times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328" y="1271016"/>
                <a:ext cx="11521440" cy="1542045"/>
              </a:xfrm>
              <a:blipFill>
                <a:blip r:embed="rId2"/>
                <a:stretch>
                  <a:fillRect l="-635" t="-4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AE5AD96-906C-415F-AD59-2A74E490217B}"/>
              </a:ext>
            </a:extLst>
          </p:cNvPr>
          <p:cNvSpPr txBox="1"/>
          <p:nvPr/>
        </p:nvSpPr>
        <p:spPr>
          <a:xfrm>
            <a:off x="1602311" y="3296779"/>
            <a:ext cx="267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Approximated</a:t>
            </a:r>
            <a:r>
              <a:rPr lang="nl-NL" dirty="0"/>
              <a:t> </a:t>
            </a:r>
            <a:r>
              <a:rPr lang="nl-NL" dirty="0" err="1"/>
              <a:t>convolution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D61A581-A25F-4C23-B6BC-E6B520B631B1}"/>
              </a:ext>
            </a:extLst>
          </p:cNvPr>
          <p:cNvSpPr txBox="1"/>
          <p:nvPr/>
        </p:nvSpPr>
        <p:spPr>
          <a:xfrm>
            <a:off x="6463923" y="3231077"/>
            <a:ext cx="303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Binary</a:t>
            </a:r>
            <a:r>
              <a:rPr lang="nl-NL" dirty="0"/>
              <a:t> </a:t>
            </a:r>
            <a:r>
              <a:rPr lang="nl-NL" dirty="0" err="1"/>
              <a:t>weights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activations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61233B1-D29A-406E-860D-5D062AB90540}"/>
              </a:ext>
            </a:extLst>
          </p:cNvPr>
          <p:cNvSpPr txBox="1"/>
          <p:nvPr/>
        </p:nvSpPr>
        <p:spPr>
          <a:xfrm>
            <a:off x="7297099" y="4064914"/>
            <a:ext cx="1429811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Shifted</a:t>
            </a:r>
            <a:r>
              <a:rPr lang="nl-NL" dirty="0"/>
              <a:t> </a:t>
            </a:r>
            <a:r>
              <a:rPr lang="nl-NL" dirty="0" err="1"/>
              <a:t>Sign</a:t>
            </a:r>
            <a:endParaRPr lang="nl-NL" dirty="0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4AF04A74-8895-4B55-BEF7-B671F863E0F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8012005" y="3688296"/>
            <a:ext cx="0" cy="376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12649C0C-B81B-404B-80B0-84537AAA3A7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8015435" y="6178943"/>
            <a:ext cx="0" cy="221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D8680C98-15E4-40AD-BEBF-B173C905939A}"/>
              </a:ext>
            </a:extLst>
          </p:cNvPr>
          <p:cNvSpPr txBox="1"/>
          <p:nvPr/>
        </p:nvSpPr>
        <p:spPr>
          <a:xfrm>
            <a:off x="7199851" y="5809611"/>
            <a:ext cx="1631167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BatchNorm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E7ECAFD-2198-4ACA-B09B-57A5F120F3B3}"/>
              </a:ext>
            </a:extLst>
          </p:cNvPr>
          <p:cNvSpPr txBox="1"/>
          <p:nvPr/>
        </p:nvSpPr>
        <p:spPr>
          <a:xfrm>
            <a:off x="7297099" y="4422006"/>
            <a:ext cx="14298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ApproxConv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0E505ED-71BA-4A8C-B091-A4665DE67DB1}"/>
              </a:ext>
            </a:extLst>
          </p:cNvPr>
          <p:cNvSpPr txBox="1"/>
          <p:nvPr/>
        </p:nvSpPr>
        <p:spPr>
          <a:xfrm>
            <a:off x="8804452" y="4064914"/>
            <a:ext cx="142981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Shifted</a:t>
            </a:r>
            <a:r>
              <a:rPr lang="nl-NL" dirty="0"/>
              <a:t> </a:t>
            </a:r>
            <a:r>
              <a:rPr lang="nl-NL" dirty="0" err="1"/>
              <a:t>Sign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4270701-7441-4E41-B1D1-ABAAEE60D95C}"/>
              </a:ext>
            </a:extLst>
          </p:cNvPr>
          <p:cNvSpPr txBox="1"/>
          <p:nvPr/>
        </p:nvSpPr>
        <p:spPr>
          <a:xfrm>
            <a:off x="5819545" y="4064914"/>
            <a:ext cx="1429812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Shifted</a:t>
            </a:r>
            <a:r>
              <a:rPr lang="nl-NL" dirty="0"/>
              <a:t> </a:t>
            </a:r>
            <a:r>
              <a:rPr lang="nl-NL" dirty="0" err="1"/>
              <a:t>Sign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F006ED6-8FB8-4030-8BF4-235DD3ED3955}"/>
              </a:ext>
            </a:extLst>
          </p:cNvPr>
          <p:cNvSpPr txBox="1"/>
          <p:nvPr/>
        </p:nvSpPr>
        <p:spPr>
          <a:xfrm>
            <a:off x="5819542" y="4434246"/>
            <a:ext cx="143352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ApproxConv</a:t>
            </a:r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215ECE5-C4BB-4A4F-8EBC-AD3E22737D5E}"/>
              </a:ext>
            </a:extLst>
          </p:cNvPr>
          <p:cNvSpPr txBox="1"/>
          <p:nvPr/>
        </p:nvSpPr>
        <p:spPr>
          <a:xfrm>
            <a:off x="8804453" y="4434246"/>
            <a:ext cx="14298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ApproxConv</a:t>
            </a:r>
            <a:endParaRPr lang="nl-NL" dirty="0"/>
          </a:p>
        </p:txBody>
      </p:sp>
      <p:cxnSp>
        <p:nvCxnSpPr>
          <p:cNvPr id="20" name="Verbindingslijn: gebogen 19">
            <a:extLst>
              <a:ext uri="{FF2B5EF4-FFF2-40B4-BE49-F238E27FC236}">
                <a16:creationId xmlns:a16="http://schemas.microsoft.com/office/drawing/2014/main" id="{7B25259C-0051-4D07-AD35-B4AFE805A3C1}"/>
              </a:ext>
            </a:extLst>
          </p:cNvPr>
          <p:cNvCxnSpPr>
            <a:cxnSpLocks/>
            <a:endCxn id="17" idx="0"/>
          </p:cNvCxnSpPr>
          <p:nvPr/>
        </p:nvCxnSpPr>
        <p:spPr>
          <a:xfrm rot="10800000" flipV="1">
            <a:off x="6534452" y="3780288"/>
            <a:ext cx="1453213" cy="2846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erbindingslijn: gebogen 20">
            <a:extLst>
              <a:ext uri="{FF2B5EF4-FFF2-40B4-BE49-F238E27FC236}">
                <a16:creationId xmlns:a16="http://schemas.microsoft.com/office/drawing/2014/main" id="{DC41CD4E-58B3-443D-999D-DAE1A289FE0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987658" y="3780288"/>
            <a:ext cx="1531699" cy="2846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0A7FC67-F7D5-4FB7-AF69-66625BF43FEA}"/>
              </a:ext>
            </a:extLst>
          </p:cNvPr>
          <p:cNvCxnSpPr>
            <a:cxnSpLocks/>
            <a:stCxn id="15" idx="2"/>
            <a:endCxn id="26" idx="0"/>
          </p:cNvCxnSpPr>
          <p:nvPr/>
        </p:nvCxnSpPr>
        <p:spPr>
          <a:xfrm>
            <a:off x="8012005" y="4791338"/>
            <a:ext cx="3429" cy="4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308ECC49-73D8-4CCC-B347-8655B17862EF}"/>
              </a:ext>
            </a:extLst>
          </p:cNvPr>
          <p:cNvCxnSpPr>
            <a:cxnSpLocks/>
            <a:stCxn id="26" idx="2"/>
            <a:endCxn id="14" idx="0"/>
          </p:cNvCxnSpPr>
          <p:nvPr/>
        </p:nvCxnSpPr>
        <p:spPr>
          <a:xfrm>
            <a:off x="8015434" y="5624946"/>
            <a:ext cx="1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6DD3471E-35EA-4ACF-9D91-8D764945D752}"/>
              </a:ext>
            </a:extLst>
          </p:cNvPr>
          <p:cNvSpPr txBox="1"/>
          <p:nvPr/>
        </p:nvSpPr>
        <p:spPr>
          <a:xfrm>
            <a:off x="7199851" y="5255614"/>
            <a:ext cx="163116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Weighted</a:t>
            </a:r>
            <a:r>
              <a:rPr lang="nl-NL" dirty="0"/>
              <a:t> </a:t>
            </a:r>
            <a:r>
              <a:rPr lang="nl-NL" dirty="0" err="1"/>
              <a:t>Sum</a:t>
            </a:r>
            <a:endParaRPr lang="nl-NL" dirty="0"/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A4F9400E-7EC0-4DCB-8B33-7E06F65BFAF3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2929968" y="4020786"/>
            <a:ext cx="1" cy="43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ingslijn: gebogen 27">
            <a:extLst>
              <a:ext uri="{FF2B5EF4-FFF2-40B4-BE49-F238E27FC236}">
                <a16:creationId xmlns:a16="http://schemas.microsoft.com/office/drawing/2014/main" id="{E6D78AB6-111B-4985-AB18-E2BD7E5E675F}"/>
              </a:ext>
            </a:extLst>
          </p:cNvPr>
          <p:cNvCxnSpPr>
            <a:cxnSpLocks/>
            <a:endCxn id="34" idx="0"/>
          </p:cNvCxnSpPr>
          <p:nvPr/>
        </p:nvCxnSpPr>
        <p:spPr>
          <a:xfrm rot="10800000" flipV="1">
            <a:off x="1807524" y="4176668"/>
            <a:ext cx="1635946" cy="2923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ingslijn: gebogen 28">
            <a:extLst>
              <a:ext uri="{FF2B5EF4-FFF2-40B4-BE49-F238E27FC236}">
                <a16:creationId xmlns:a16="http://schemas.microsoft.com/office/drawing/2014/main" id="{C63ED10A-CB88-4C40-9FAB-3018050F2DA6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2338566" y="4176669"/>
            <a:ext cx="1660606" cy="2809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D8664D8-0EF3-417E-9DDF-26BA1623BAA1}"/>
              </a:ext>
            </a:extLst>
          </p:cNvPr>
          <p:cNvCxnSpPr>
            <a:cxnSpLocks/>
            <a:stCxn id="35" idx="2"/>
            <a:endCxn id="33" idx="0"/>
          </p:cNvCxnSpPr>
          <p:nvPr/>
        </p:nvCxnSpPr>
        <p:spPr>
          <a:xfrm flipH="1">
            <a:off x="2925695" y="4826952"/>
            <a:ext cx="4274" cy="450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B0C8DD9C-444E-465C-9391-127D78C89D18}"/>
              </a:ext>
            </a:extLst>
          </p:cNvPr>
          <p:cNvSpPr txBox="1"/>
          <p:nvPr/>
        </p:nvSpPr>
        <p:spPr>
          <a:xfrm>
            <a:off x="2077190" y="5277325"/>
            <a:ext cx="169701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Weighted</a:t>
            </a:r>
            <a:r>
              <a:rPr lang="nl-NL" dirty="0"/>
              <a:t> </a:t>
            </a:r>
            <a:r>
              <a:rPr lang="nl-NL" dirty="0" err="1"/>
              <a:t>Sum</a:t>
            </a:r>
            <a:endParaRPr lang="nl-NL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77498DB8-D04D-4E77-95BB-2F6DDB07EF86}"/>
              </a:ext>
            </a:extLst>
          </p:cNvPr>
          <p:cNvSpPr txBox="1"/>
          <p:nvPr/>
        </p:nvSpPr>
        <p:spPr>
          <a:xfrm>
            <a:off x="1294889" y="4469056"/>
            <a:ext cx="1025270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BinConv</a:t>
            </a:r>
            <a:endParaRPr lang="nl-NL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E4E12621-76F0-4A5D-AA62-1EC79C2001C2}"/>
              </a:ext>
            </a:extLst>
          </p:cNvPr>
          <p:cNvSpPr txBox="1"/>
          <p:nvPr/>
        </p:nvSpPr>
        <p:spPr>
          <a:xfrm>
            <a:off x="2417333" y="4457620"/>
            <a:ext cx="1025272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BinConv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229751F-C6F4-412B-B7CA-1A3EBDDA824D}"/>
              </a:ext>
            </a:extLst>
          </p:cNvPr>
          <p:cNvSpPr txBox="1"/>
          <p:nvPr/>
        </p:nvSpPr>
        <p:spPr>
          <a:xfrm>
            <a:off x="3486536" y="4457620"/>
            <a:ext cx="1025272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BinConv</a:t>
            </a:r>
            <a:endParaRPr lang="nl-NL" dirty="0"/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39EF7DA2-29D7-45C0-A56E-14C7B3C18B4C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2923830" y="5646657"/>
            <a:ext cx="1865" cy="255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hoek 37">
            <a:extLst>
              <a:ext uri="{FF2B5EF4-FFF2-40B4-BE49-F238E27FC236}">
                <a16:creationId xmlns:a16="http://schemas.microsoft.com/office/drawing/2014/main" id="{DBEE80E7-9FC1-4FE8-AB66-AF0CDDD5E0C2}"/>
              </a:ext>
            </a:extLst>
          </p:cNvPr>
          <p:cNvSpPr/>
          <p:nvPr/>
        </p:nvSpPr>
        <p:spPr>
          <a:xfrm>
            <a:off x="1170085" y="3669670"/>
            <a:ext cx="3527016" cy="259380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9" name="Verbindingslijn: gebogen 38">
            <a:extLst>
              <a:ext uri="{FF2B5EF4-FFF2-40B4-BE49-F238E27FC236}">
                <a16:creationId xmlns:a16="http://schemas.microsoft.com/office/drawing/2014/main" id="{802B1AF5-9B1F-450B-94DD-A33D57C22A82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>
            <a:off x="4697106" y="4618912"/>
            <a:ext cx="1122437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58B4132F-9F17-47EB-B1D7-83EA8587707F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 rot="16200000" flipH="1">
            <a:off x="2147141" y="4498770"/>
            <a:ext cx="438937" cy="11181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56">
            <a:extLst>
              <a:ext uri="{FF2B5EF4-FFF2-40B4-BE49-F238E27FC236}">
                <a16:creationId xmlns:a16="http://schemas.microsoft.com/office/drawing/2014/main" id="{04343C1F-1973-4650-991F-FDC165BF5C97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rot="5400000">
            <a:off x="3237248" y="4515400"/>
            <a:ext cx="450373" cy="1073477"/>
          </a:xfrm>
          <a:prstGeom prst="bentConnector3">
            <a:avLst>
              <a:gd name="adj1" fmla="val 500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met pijl 56">
            <a:extLst>
              <a:ext uri="{FF2B5EF4-FFF2-40B4-BE49-F238E27FC236}">
                <a16:creationId xmlns:a16="http://schemas.microsoft.com/office/drawing/2014/main" id="{C67D3F32-882E-4EC6-8FD0-24EA96D783F2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 rot="16200000" flipH="1">
            <a:off x="7049851" y="4290031"/>
            <a:ext cx="452036" cy="14791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met pijl 56">
            <a:extLst>
              <a:ext uri="{FF2B5EF4-FFF2-40B4-BE49-F238E27FC236}">
                <a16:creationId xmlns:a16="http://schemas.microsoft.com/office/drawing/2014/main" id="{31E43CCC-A2D2-4A12-BC13-6C077CFCC719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 rot="5400000">
            <a:off x="8541379" y="4277634"/>
            <a:ext cx="452036" cy="15039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9DCA4-BAE0-46E8-9D8B-F4146261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/>
              <a:t>Group-Net: ensemble per-block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inhoud 9">
                <a:extLst>
                  <a:ext uri="{FF2B5EF4-FFF2-40B4-BE49-F238E27FC236}">
                    <a16:creationId xmlns:a16="http://schemas.microsoft.com/office/drawing/2014/main" id="{1E11658C-A025-40A7-BCCA-A7D4AB6BD7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32232" y="1271016"/>
                <a:ext cx="5687568" cy="5038344"/>
              </a:xfrm>
            </p:spPr>
            <p:txBody>
              <a:bodyPr/>
              <a:lstStyle/>
              <a:p>
                <a:pPr lvl="1"/>
                <a:r>
                  <a:rPr lang="nl-NL" dirty="0"/>
                  <a:t>Per-block ensemble</a:t>
                </a:r>
              </a:p>
              <a:p>
                <a:pPr lvl="2"/>
                <a:r>
                  <a:rPr lang="nl-NL" dirty="0" err="1"/>
                  <a:t>Quantization</a:t>
                </a:r>
                <a:r>
                  <a:rPr lang="nl-NL" dirty="0"/>
                  <a:t> error is </a:t>
                </a:r>
                <a:r>
                  <a:rPr lang="nl-NL" dirty="0" err="1"/>
                  <a:t>accumulated</a:t>
                </a:r>
                <a:r>
                  <a:rPr lang="nl-NL" dirty="0"/>
                  <a:t> </a:t>
                </a:r>
                <a:r>
                  <a:rPr lang="nl-NL" dirty="0" err="1"/>
                  <a:t>less</a:t>
                </a:r>
                <a:endParaRPr lang="nl-NL" dirty="0"/>
              </a:p>
              <a:p>
                <a:pPr lvl="2"/>
                <a:endParaRPr lang="nl-NL" dirty="0"/>
              </a:p>
              <a:p>
                <a:pPr lvl="1"/>
                <a:r>
                  <a:rPr lang="nl-NL" dirty="0" err="1"/>
                  <a:t>Binary</a:t>
                </a:r>
                <a:r>
                  <a:rPr lang="nl-NL" dirty="0"/>
                  <a:t> base </a:t>
                </a:r>
                <a:r>
                  <a:rPr lang="nl-NL" dirty="0" err="1"/>
                  <a:t>weights</a:t>
                </a:r>
                <a:r>
                  <a:rPr lang="nl-NL" dirty="0"/>
                  <a:t> are </a:t>
                </a:r>
                <a:r>
                  <a:rPr lang="nl-NL" dirty="0" err="1"/>
                  <a:t>learned</a:t>
                </a:r>
                <a:endParaRPr lang="nl-NL" dirty="0"/>
              </a:p>
              <a:p>
                <a:pPr lvl="1"/>
                <a:endParaRPr lang="nl-NL" dirty="0"/>
              </a:p>
              <a:p>
                <a:pPr lvl="1"/>
                <a:r>
                  <a:rPr lang="nl-NL" dirty="0"/>
                  <a:t>Workload </a:t>
                </a:r>
                <a:r>
                  <a:rPr lang="nl-NL" dirty="0" err="1"/>
                  <a:t>increases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/>
                  <a:t> </a:t>
                </a:r>
                <a:br>
                  <a:rPr lang="nl-NL" dirty="0"/>
                </a:br>
                <a:r>
                  <a:rPr lang="nl-NL" dirty="0"/>
                  <a:t>plus </a:t>
                </a:r>
                <a:r>
                  <a:rPr lang="nl-NL" dirty="0" err="1"/>
                  <a:t>scaling</a:t>
                </a:r>
                <a:r>
                  <a:rPr lang="nl-NL" dirty="0"/>
                  <a:t> </a:t>
                </a:r>
                <a:r>
                  <a:rPr lang="nl-NL" dirty="0" err="1"/>
                  <a:t>multiplications</a:t>
                </a:r>
                <a:endParaRPr lang="nl-NL" dirty="0"/>
              </a:p>
              <a:p>
                <a:pPr lvl="1"/>
                <a:endParaRPr lang="nl-NL" dirty="0"/>
              </a:p>
              <a:p>
                <a:pPr lvl="1"/>
                <a:r>
                  <a:rPr lang="nl-NL" dirty="0"/>
                  <a:t>Number of </a:t>
                </a:r>
                <a:r>
                  <a:rPr lang="nl-NL" dirty="0" err="1"/>
                  <a:t>weights</a:t>
                </a:r>
                <a:r>
                  <a:rPr lang="nl-NL" dirty="0"/>
                  <a:t> </a:t>
                </a:r>
                <a:r>
                  <a:rPr lang="nl-NL" dirty="0" err="1"/>
                  <a:t>increases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/>
                  <a:t> times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ijdelijke aanduiding voor inhoud 9">
                <a:extLst>
                  <a:ext uri="{FF2B5EF4-FFF2-40B4-BE49-F238E27FC236}">
                    <a16:creationId xmlns:a16="http://schemas.microsoft.com/office/drawing/2014/main" id="{1E11658C-A025-40A7-BCCA-A7D4AB6BD7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2232" y="1271016"/>
                <a:ext cx="5687568" cy="5038344"/>
              </a:xfrm>
              <a:blipFill>
                <a:blip r:embed="rId2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FECCD35-0652-4E86-893F-EE3CF475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nl-NL" sz="1000" i="1" dirty="0" err="1"/>
              <a:t>Structured</a:t>
            </a:r>
            <a:r>
              <a:rPr lang="nl-NL" sz="1000" i="1" dirty="0"/>
              <a:t> </a:t>
            </a:r>
            <a:r>
              <a:rPr lang="nl-NL" sz="1000" i="1" dirty="0" err="1"/>
              <a:t>Binary</a:t>
            </a:r>
            <a:r>
              <a:rPr lang="nl-NL" sz="1000" i="1" dirty="0"/>
              <a:t> </a:t>
            </a:r>
            <a:r>
              <a:rPr lang="nl-NL" sz="1000" i="1" dirty="0" err="1"/>
              <a:t>Neural</a:t>
            </a:r>
            <a:r>
              <a:rPr lang="nl-NL" sz="1000" i="1" dirty="0"/>
              <a:t> Networks </a:t>
            </a:r>
            <a:r>
              <a:rPr lang="nl-NL" sz="1000" i="1" dirty="0" err="1"/>
              <a:t>for</a:t>
            </a:r>
            <a:r>
              <a:rPr lang="nl-NL" sz="1000" i="1" dirty="0"/>
              <a:t> Accurate Image </a:t>
            </a:r>
            <a:r>
              <a:rPr lang="nl-NL" sz="1000" i="1" dirty="0" err="1"/>
              <a:t>Classification</a:t>
            </a:r>
            <a:r>
              <a:rPr lang="nl-NL" sz="1000" i="1" dirty="0"/>
              <a:t> </a:t>
            </a:r>
            <a:r>
              <a:rPr lang="nl-NL" sz="1000" i="1" dirty="0" err="1"/>
              <a:t>and</a:t>
            </a:r>
            <a:r>
              <a:rPr lang="nl-NL" sz="1000" i="1" dirty="0"/>
              <a:t> </a:t>
            </a:r>
            <a:r>
              <a:rPr lang="nl-NL" sz="1000" i="1" dirty="0" err="1"/>
              <a:t>Semantic</a:t>
            </a:r>
            <a:r>
              <a:rPr lang="nl-NL" sz="1000" i="1" dirty="0"/>
              <a:t> </a:t>
            </a:r>
            <a:r>
              <a:rPr lang="nl-NL" sz="1000" i="1" dirty="0" err="1"/>
              <a:t>Segmentation</a:t>
            </a:r>
            <a:r>
              <a:rPr lang="nl-NL" sz="1000" i="1" dirty="0"/>
              <a:t> – B. </a:t>
            </a:r>
            <a:r>
              <a:rPr lang="nl-NL" sz="1000" i="1" dirty="0" err="1"/>
              <a:t>Zhuang</a:t>
            </a:r>
            <a:r>
              <a:rPr lang="nl-NL" sz="1000" i="1" dirty="0"/>
              <a:t>, et al. (2019)</a:t>
            </a:r>
          </a:p>
        </p:txBody>
      </p:sp>
      <p:sp>
        <p:nvSpPr>
          <p:cNvPr id="82" name="Slide Number Placeholder 3">
            <a:extLst>
              <a:ext uri="{FF2B5EF4-FFF2-40B4-BE49-F238E27FC236}">
                <a16:creationId xmlns:a16="http://schemas.microsoft.com/office/drawing/2014/main" id="{328CD752-5AF3-453A-A595-9ABDB623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B7CEC10D-CD46-426F-915E-6C78530279C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FF934F06-F036-4000-834B-A799AFD664CB}"/>
              </a:ext>
            </a:extLst>
          </p:cNvPr>
          <p:cNvGrpSpPr/>
          <p:nvPr/>
        </p:nvGrpSpPr>
        <p:grpSpPr>
          <a:xfrm>
            <a:off x="6561851" y="1216767"/>
            <a:ext cx="5477749" cy="1964646"/>
            <a:chOff x="6639931" y="547174"/>
            <a:chExt cx="5477749" cy="1964646"/>
          </a:xfrm>
        </p:grpSpPr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97FC0DEF-DF14-496B-B9F1-92EFC58A99C0}"/>
                </a:ext>
              </a:extLst>
            </p:cNvPr>
            <p:cNvGrpSpPr/>
            <p:nvPr/>
          </p:nvGrpSpPr>
          <p:grpSpPr>
            <a:xfrm>
              <a:off x="6953076" y="1063480"/>
              <a:ext cx="2468327" cy="1447968"/>
              <a:chOff x="6974150" y="1502677"/>
              <a:chExt cx="2468327" cy="1447968"/>
            </a:xfrm>
          </p:grpSpPr>
          <p:sp>
            <p:nvSpPr>
              <p:cNvPr id="35" name="Tekstvak 14">
                <a:extLst>
                  <a:ext uri="{FF2B5EF4-FFF2-40B4-BE49-F238E27FC236}">
                    <a16:creationId xmlns:a16="http://schemas.microsoft.com/office/drawing/2014/main" id="{A3296EBC-63A5-4024-8640-25AD818973B2}"/>
                  </a:ext>
                </a:extLst>
              </p:cNvPr>
              <p:cNvSpPr txBox="1"/>
              <p:nvPr/>
            </p:nvSpPr>
            <p:spPr>
              <a:xfrm>
                <a:off x="7569967" y="2581313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36" name="Rechte verbindingslijn met pijl 20">
                <a:extLst>
                  <a:ext uri="{FF2B5EF4-FFF2-40B4-BE49-F238E27FC236}">
                    <a16:creationId xmlns:a16="http://schemas.microsoft.com/office/drawing/2014/main" id="{A50223F1-808B-4D77-BBA4-80713315A0D3}"/>
                  </a:ext>
                </a:extLst>
              </p:cNvPr>
              <p:cNvCxnSpPr>
                <a:cxnSpLocks/>
                <a:endCxn id="39" idx="1"/>
              </p:cNvCxnSpPr>
              <p:nvPr/>
            </p:nvCxnSpPr>
            <p:spPr>
              <a:xfrm>
                <a:off x="7137268" y="2238130"/>
                <a:ext cx="391659" cy="5138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49">
                <a:extLst>
                  <a:ext uri="{FF2B5EF4-FFF2-40B4-BE49-F238E27FC236}">
                    <a16:creationId xmlns:a16="http://schemas.microsoft.com/office/drawing/2014/main" id="{C2F840B1-903F-4C90-9106-3F48BB2DFA8C}"/>
                  </a:ext>
                </a:extLst>
              </p:cNvPr>
              <p:cNvSpPr/>
              <p:nvPr/>
            </p:nvSpPr>
            <p:spPr>
              <a:xfrm>
                <a:off x="7528927" y="2562116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sp>
            <p:nvSpPr>
              <p:cNvPr id="42" name="Tekstvak 14">
                <a:extLst>
                  <a:ext uri="{FF2B5EF4-FFF2-40B4-BE49-F238E27FC236}">
                    <a16:creationId xmlns:a16="http://schemas.microsoft.com/office/drawing/2014/main" id="{3ACECAF5-A4FD-4264-BCC4-677BE7C96C99}"/>
                  </a:ext>
                </a:extLst>
              </p:cNvPr>
              <p:cNvSpPr txBox="1"/>
              <p:nvPr/>
            </p:nvSpPr>
            <p:spPr>
              <a:xfrm>
                <a:off x="7569967" y="2060481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43" name="Rechte verbindingslijn met pijl 20">
                <a:extLst>
                  <a:ext uri="{FF2B5EF4-FFF2-40B4-BE49-F238E27FC236}">
                    <a16:creationId xmlns:a16="http://schemas.microsoft.com/office/drawing/2014/main" id="{73687248-77E9-4711-814B-BA26728D3D6B}"/>
                  </a:ext>
                </a:extLst>
              </p:cNvPr>
              <p:cNvCxnSpPr>
                <a:cxnSpLocks/>
                <a:endCxn id="44" idx="1"/>
              </p:cNvCxnSpPr>
              <p:nvPr/>
            </p:nvCxnSpPr>
            <p:spPr>
              <a:xfrm>
                <a:off x="6974150" y="2227603"/>
                <a:ext cx="554777" cy="35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6998AE81-C142-41B8-9113-EFAFD7E695C0}"/>
                  </a:ext>
                </a:extLst>
              </p:cNvPr>
              <p:cNvSpPr/>
              <p:nvPr/>
            </p:nvSpPr>
            <p:spPr>
              <a:xfrm>
                <a:off x="7528927" y="2041284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sp>
            <p:nvSpPr>
              <p:cNvPr id="45" name="Tekstvak 14">
                <a:extLst>
                  <a:ext uri="{FF2B5EF4-FFF2-40B4-BE49-F238E27FC236}">
                    <a16:creationId xmlns:a16="http://schemas.microsoft.com/office/drawing/2014/main" id="{CBE8A564-C9D2-4128-BA7F-53C99EFC0399}"/>
                  </a:ext>
                </a:extLst>
              </p:cNvPr>
              <p:cNvSpPr txBox="1"/>
              <p:nvPr/>
            </p:nvSpPr>
            <p:spPr>
              <a:xfrm>
                <a:off x="7569967" y="1521875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46" name="Rechte verbindingslijn met pijl 20">
                <a:extLst>
                  <a:ext uri="{FF2B5EF4-FFF2-40B4-BE49-F238E27FC236}">
                    <a16:creationId xmlns:a16="http://schemas.microsoft.com/office/drawing/2014/main" id="{480D247F-BA8B-487F-A267-8C0505375870}"/>
                  </a:ext>
                </a:extLst>
              </p:cNvPr>
              <p:cNvCxnSpPr>
                <a:cxnSpLocks/>
                <a:endCxn id="47" idx="1"/>
              </p:cNvCxnSpPr>
              <p:nvPr/>
            </p:nvCxnSpPr>
            <p:spPr>
              <a:xfrm flipV="1">
                <a:off x="7137268" y="1692505"/>
                <a:ext cx="391659" cy="5386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67">
                <a:extLst>
                  <a:ext uri="{FF2B5EF4-FFF2-40B4-BE49-F238E27FC236}">
                    <a16:creationId xmlns:a16="http://schemas.microsoft.com/office/drawing/2014/main" id="{7646A2B8-695B-4B10-A4C9-699A12242A16}"/>
                  </a:ext>
                </a:extLst>
              </p:cNvPr>
              <p:cNvSpPr/>
              <p:nvPr/>
            </p:nvSpPr>
            <p:spPr>
              <a:xfrm>
                <a:off x="7528927" y="1502677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cxnSp>
            <p:nvCxnSpPr>
              <p:cNvPr id="48" name="Rechte verbindingslijn met pijl 20">
                <a:extLst>
                  <a:ext uri="{FF2B5EF4-FFF2-40B4-BE49-F238E27FC236}">
                    <a16:creationId xmlns:a16="http://schemas.microsoft.com/office/drawing/2014/main" id="{11B0F84E-F5AA-437B-81D5-080593D58BDA}"/>
                  </a:ext>
                </a:extLst>
              </p:cNvPr>
              <p:cNvCxnSpPr>
                <a:cxnSpLocks/>
                <a:stCxn id="45" idx="3"/>
              </p:cNvCxnSpPr>
              <p:nvPr/>
            </p:nvCxnSpPr>
            <p:spPr>
              <a:xfrm>
                <a:off x="8476059" y="1706541"/>
                <a:ext cx="643364" cy="4409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met pijl 20">
                <a:extLst>
                  <a:ext uri="{FF2B5EF4-FFF2-40B4-BE49-F238E27FC236}">
                    <a16:creationId xmlns:a16="http://schemas.microsoft.com/office/drawing/2014/main" id="{C60F8315-697E-4DBD-A4E5-4273AE9E2862}"/>
                  </a:ext>
                </a:extLst>
              </p:cNvPr>
              <p:cNvCxnSpPr>
                <a:cxnSpLocks/>
                <a:stCxn id="42" idx="3"/>
              </p:cNvCxnSpPr>
              <p:nvPr/>
            </p:nvCxnSpPr>
            <p:spPr>
              <a:xfrm>
                <a:off x="8476059" y="2245147"/>
                <a:ext cx="595564" cy="184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met pijl 20">
                <a:extLst>
                  <a:ext uri="{FF2B5EF4-FFF2-40B4-BE49-F238E27FC236}">
                    <a16:creationId xmlns:a16="http://schemas.microsoft.com/office/drawing/2014/main" id="{FD9770C1-23AC-43DB-9E68-1D9F7B32F1B7}"/>
                  </a:ext>
                </a:extLst>
              </p:cNvPr>
              <p:cNvCxnSpPr>
                <a:cxnSpLocks/>
                <a:stCxn id="35" idx="3"/>
              </p:cNvCxnSpPr>
              <p:nvPr/>
            </p:nvCxnSpPr>
            <p:spPr>
              <a:xfrm flipV="1">
                <a:off x="8476059" y="2379707"/>
                <a:ext cx="643364" cy="3862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82">
                <a:extLst>
                  <a:ext uri="{FF2B5EF4-FFF2-40B4-BE49-F238E27FC236}">
                    <a16:creationId xmlns:a16="http://schemas.microsoft.com/office/drawing/2014/main" id="{860BEC66-AD6A-44C5-B720-EA45DA057064}"/>
                  </a:ext>
                </a:extLst>
              </p:cNvPr>
              <p:cNvSpPr/>
              <p:nvPr/>
            </p:nvSpPr>
            <p:spPr>
              <a:xfrm>
                <a:off x="8608238" y="1750351"/>
                <a:ext cx="281273" cy="314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83">
                    <a:extLst>
                      <a:ext uri="{FF2B5EF4-FFF2-40B4-BE49-F238E27FC236}">
                        <a16:creationId xmlns:a16="http://schemas.microsoft.com/office/drawing/2014/main" id="{6105AB65-F6A4-45BB-9720-374D35A95B7C}"/>
                      </a:ext>
                    </a:extLst>
                  </p:cNvPr>
                  <p:cNvSpPr/>
                  <p:nvPr/>
                </p:nvSpPr>
                <p:spPr>
                  <a:xfrm flipH="1">
                    <a:off x="8469524" y="1585870"/>
                    <a:ext cx="48604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3" name="Rectangle 83">
                    <a:extLst>
                      <a:ext uri="{FF2B5EF4-FFF2-40B4-BE49-F238E27FC236}">
                        <a16:creationId xmlns:a16="http://schemas.microsoft.com/office/drawing/2014/main" id="{6105AB65-F6A4-45BB-9720-374D35A95B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469524" y="1585870"/>
                    <a:ext cx="486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Rectangle 84">
                <a:extLst>
                  <a:ext uri="{FF2B5EF4-FFF2-40B4-BE49-F238E27FC236}">
                    <a16:creationId xmlns:a16="http://schemas.microsoft.com/office/drawing/2014/main" id="{4FD7F8A6-91B1-4A3A-AFCF-28E26D148301}"/>
                  </a:ext>
                </a:extLst>
              </p:cNvPr>
              <p:cNvSpPr/>
              <p:nvPr/>
            </p:nvSpPr>
            <p:spPr>
              <a:xfrm>
                <a:off x="8600917" y="2106848"/>
                <a:ext cx="281273" cy="314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85">
                    <a:extLst>
                      <a:ext uri="{FF2B5EF4-FFF2-40B4-BE49-F238E27FC236}">
                        <a16:creationId xmlns:a16="http://schemas.microsoft.com/office/drawing/2014/main" id="{07138D31-A085-443F-AF75-E73D99BE2E12}"/>
                      </a:ext>
                    </a:extLst>
                  </p:cNvPr>
                  <p:cNvSpPr/>
                  <p:nvPr/>
                </p:nvSpPr>
                <p:spPr>
                  <a:xfrm flipH="1">
                    <a:off x="8462203" y="1942368"/>
                    <a:ext cx="48604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5" name="Rectangle 85">
                    <a:extLst>
                      <a:ext uri="{FF2B5EF4-FFF2-40B4-BE49-F238E27FC236}">
                        <a16:creationId xmlns:a16="http://schemas.microsoft.com/office/drawing/2014/main" id="{07138D31-A085-443F-AF75-E73D99BE2E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462203" y="1942368"/>
                    <a:ext cx="486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Rectangle 86">
                <a:extLst>
                  <a:ext uri="{FF2B5EF4-FFF2-40B4-BE49-F238E27FC236}">
                    <a16:creationId xmlns:a16="http://schemas.microsoft.com/office/drawing/2014/main" id="{45FDB010-AA57-4DB1-A29F-1F6240DFB206}"/>
                  </a:ext>
                </a:extLst>
              </p:cNvPr>
              <p:cNvSpPr/>
              <p:nvPr/>
            </p:nvSpPr>
            <p:spPr>
              <a:xfrm>
                <a:off x="8594601" y="2453184"/>
                <a:ext cx="281273" cy="314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87">
                    <a:extLst>
                      <a:ext uri="{FF2B5EF4-FFF2-40B4-BE49-F238E27FC236}">
                        <a16:creationId xmlns:a16="http://schemas.microsoft.com/office/drawing/2014/main" id="{6041CEBF-1D78-4F8D-8240-096831DECCB4}"/>
                      </a:ext>
                    </a:extLst>
                  </p:cNvPr>
                  <p:cNvSpPr/>
                  <p:nvPr/>
                </p:nvSpPr>
                <p:spPr>
                  <a:xfrm flipH="1">
                    <a:off x="8455887" y="2288704"/>
                    <a:ext cx="48604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7" name="Rectangle 87">
                    <a:extLst>
                      <a:ext uri="{FF2B5EF4-FFF2-40B4-BE49-F238E27FC236}">
                        <a16:creationId xmlns:a16="http://schemas.microsoft.com/office/drawing/2014/main" id="{6041CEBF-1D78-4F8D-8240-096831DECC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455887" y="2288704"/>
                    <a:ext cx="486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95">
                <a:extLst>
                  <a:ext uri="{FF2B5EF4-FFF2-40B4-BE49-F238E27FC236}">
                    <a16:creationId xmlns:a16="http://schemas.microsoft.com/office/drawing/2014/main" id="{B706C42E-B752-4288-882B-4FBBDCB6E1BC}"/>
                  </a:ext>
                </a:extLst>
              </p:cNvPr>
              <p:cNvSpPr/>
              <p:nvPr/>
            </p:nvSpPr>
            <p:spPr>
              <a:xfrm>
                <a:off x="9071623" y="2099424"/>
                <a:ext cx="326400" cy="328371"/>
              </a:xfrm>
              <a:prstGeom prst="ellipse">
                <a:avLst/>
              </a:prstGeom>
              <a:solidFill>
                <a:srgbClr val="FFC0CB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" name="Rectangle 96">
                <a:extLst>
                  <a:ext uri="{FF2B5EF4-FFF2-40B4-BE49-F238E27FC236}">
                    <a16:creationId xmlns:a16="http://schemas.microsoft.com/office/drawing/2014/main" id="{EC80DC1F-A07A-4082-A524-F3CF90BC97C1}"/>
                  </a:ext>
                </a:extLst>
              </p:cNvPr>
              <p:cNvSpPr/>
              <p:nvPr/>
            </p:nvSpPr>
            <p:spPr>
              <a:xfrm>
                <a:off x="9033629" y="1901155"/>
                <a:ext cx="408848" cy="66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733" dirty="0"/>
                  <a:t>+</a:t>
                </a:r>
              </a:p>
            </p:txBody>
          </p: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A9DF5515-9306-4DBB-8288-A9E270921E09}"/>
                </a:ext>
              </a:extLst>
            </p:cNvPr>
            <p:cNvGrpSpPr/>
            <p:nvPr/>
          </p:nvGrpSpPr>
          <p:grpSpPr>
            <a:xfrm>
              <a:off x="9421403" y="1063852"/>
              <a:ext cx="2696277" cy="1447968"/>
              <a:chOff x="6993630" y="1502677"/>
              <a:chExt cx="2696277" cy="1447968"/>
            </a:xfrm>
          </p:grpSpPr>
          <p:sp>
            <p:nvSpPr>
              <p:cNvPr id="84" name="Tekstvak 14">
                <a:extLst>
                  <a:ext uri="{FF2B5EF4-FFF2-40B4-BE49-F238E27FC236}">
                    <a16:creationId xmlns:a16="http://schemas.microsoft.com/office/drawing/2014/main" id="{6D5F590F-918F-4A65-93FB-2C3CFB6E6668}"/>
                  </a:ext>
                </a:extLst>
              </p:cNvPr>
              <p:cNvSpPr txBox="1"/>
              <p:nvPr/>
            </p:nvSpPr>
            <p:spPr>
              <a:xfrm>
                <a:off x="7569967" y="2581313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85" name="Rechte verbindingslijn met pijl 20">
                <a:extLst>
                  <a:ext uri="{FF2B5EF4-FFF2-40B4-BE49-F238E27FC236}">
                    <a16:creationId xmlns:a16="http://schemas.microsoft.com/office/drawing/2014/main" id="{9C709700-B9FB-4F04-ABA1-088EAE5942BC}"/>
                  </a:ext>
                </a:extLst>
              </p:cNvPr>
              <p:cNvCxnSpPr>
                <a:cxnSpLocks/>
                <a:endCxn id="86" idx="1"/>
              </p:cNvCxnSpPr>
              <p:nvPr/>
            </p:nvCxnSpPr>
            <p:spPr>
              <a:xfrm>
                <a:off x="7137268" y="2238130"/>
                <a:ext cx="391659" cy="5138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49">
                <a:extLst>
                  <a:ext uri="{FF2B5EF4-FFF2-40B4-BE49-F238E27FC236}">
                    <a16:creationId xmlns:a16="http://schemas.microsoft.com/office/drawing/2014/main" id="{D3511C4E-4CF8-4D2D-B022-B58843096338}"/>
                  </a:ext>
                </a:extLst>
              </p:cNvPr>
              <p:cNvSpPr/>
              <p:nvPr/>
            </p:nvSpPr>
            <p:spPr>
              <a:xfrm>
                <a:off x="7528927" y="2562116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sp>
            <p:nvSpPr>
              <p:cNvPr id="87" name="Tekstvak 14">
                <a:extLst>
                  <a:ext uri="{FF2B5EF4-FFF2-40B4-BE49-F238E27FC236}">
                    <a16:creationId xmlns:a16="http://schemas.microsoft.com/office/drawing/2014/main" id="{74B834F6-20FF-48E1-AF5C-BC15AF5900AA}"/>
                  </a:ext>
                </a:extLst>
              </p:cNvPr>
              <p:cNvSpPr txBox="1"/>
              <p:nvPr/>
            </p:nvSpPr>
            <p:spPr>
              <a:xfrm>
                <a:off x="7569967" y="2060481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88" name="Rechte verbindingslijn met pijl 20">
                <a:extLst>
                  <a:ext uri="{FF2B5EF4-FFF2-40B4-BE49-F238E27FC236}">
                    <a16:creationId xmlns:a16="http://schemas.microsoft.com/office/drawing/2014/main" id="{24FD5D2E-D517-4631-83D4-0FFAF244DF82}"/>
                  </a:ext>
                </a:extLst>
              </p:cNvPr>
              <p:cNvCxnSpPr>
                <a:cxnSpLocks/>
                <a:stCxn id="61" idx="3"/>
                <a:endCxn id="89" idx="1"/>
              </p:cNvCxnSpPr>
              <p:nvPr/>
            </p:nvCxnSpPr>
            <p:spPr>
              <a:xfrm flipV="1">
                <a:off x="6993630" y="2231112"/>
                <a:ext cx="535297" cy="30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63">
                <a:extLst>
                  <a:ext uri="{FF2B5EF4-FFF2-40B4-BE49-F238E27FC236}">
                    <a16:creationId xmlns:a16="http://schemas.microsoft.com/office/drawing/2014/main" id="{D1CEEAC7-21AB-4CDA-A368-954655BAAB35}"/>
                  </a:ext>
                </a:extLst>
              </p:cNvPr>
              <p:cNvSpPr/>
              <p:nvPr/>
            </p:nvSpPr>
            <p:spPr>
              <a:xfrm>
                <a:off x="7528927" y="2041284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sp>
            <p:nvSpPr>
              <p:cNvPr id="90" name="Tekstvak 14">
                <a:extLst>
                  <a:ext uri="{FF2B5EF4-FFF2-40B4-BE49-F238E27FC236}">
                    <a16:creationId xmlns:a16="http://schemas.microsoft.com/office/drawing/2014/main" id="{7768F26C-FBDC-4920-A20B-C2591D70F80E}"/>
                  </a:ext>
                </a:extLst>
              </p:cNvPr>
              <p:cNvSpPr txBox="1"/>
              <p:nvPr/>
            </p:nvSpPr>
            <p:spPr>
              <a:xfrm>
                <a:off x="7569967" y="1521875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91" name="Rechte verbindingslijn met pijl 20">
                <a:extLst>
                  <a:ext uri="{FF2B5EF4-FFF2-40B4-BE49-F238E27FC236}">
                    <a16:creationId xmlns:a16="http://schemas.microsoft.com/office/drawing/2014/main" id="{FCB9F285-A1EB-4857-B33E-747EAD3CF78F}"/>
                  </a:ext>
                </a:extLst>
              </p:cNvPr>
              <p:cNvCxnSpPr>
                <a:cxnSpLocks/>
                <a:endCxn id="92" idx="1"/>
              </p:cNvCxnSpPr>
              <p:nvPr/>
            </p:nvCxnSpPr>
            <p:spPr>
              <a:xfrm flipV="1">
                <a:off x="7137268" y="1692505"/>
                <a:ext cx="391659" cy="5386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67">
                <a:extLst>
                  <a:ext uri="{FF2B5EF4-FFF2-40B4-BE49-F238E27FC236}">
                    <a16:creationId xmlns:a16="http://schemas.microsoft.com/office/drawing/2014/main" id="{F1AF13BE-458F-4993-A779-5D48555ABEFD}"/>
                  </a:ext>
                </a:extLst>
              </p:cNvPr>
              <p:cNvSpPr/>
              <p:nvPr/>
            </p:nvSpPr>
            <p:spPr>
              <a:xfrm>
                <a:off x="7528927" y="1502677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cxnSp>
            <p:nvCxnSpPr>
              <p:cNvPr id="93" name="Rechte verbindingslijn met pijl 20">
                <a:extLst>
                  <a:ext uri="{FF2B5EF4-FFF2-40B4-BE49-F238E27FC236}">
                    <a16:creationId xmlns:a16="http://schemas.microsoft.com/office/drawing/2014/main" id="{C4E1A51A-42B0-45D0-8BB9-6B30E75B4062}"/>
                  </a:ext>
                </a:extLst>
              </p:cNvPr>
              <p:cNvCxnSpPr>
                <a:cxnSpLocks/>
                <a:stCxn id="90" idx="3"/>
              </p:cNvCxnSpPr>
              <p:nvPr/>
            </p:nvCxnSpPr>
            <p:spPr>
              <a:xfrm>
                <a:off x="8476059" y="1706541"/>
                <a:ext cx="643364" cy="4409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127">
                <a:extLst>
                  <a:ext uri="{FF2B5EF4-FFF2-40B4-BE49-F238E27FC236}">
                    <a16:creationId xmlns:a16="http://schemas.microsoft.com/office/drawing/2014/main" id="{F7F127C7-B52D-4E2A-A423-1D901383DFF6}"/>
                  </a:ext>
                </a:extLst>
              </p:cNvPr>
              <p:cNvCxnSpPr/>
              <p:nvPr/>
            </p:nvCxnSpPr>
            <p:spPr>
              <a:xfrm flipH="1">
                <a:off x="9337063" y="2263609"/>
                <a:ext cx="35284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chte verbindingslijn met pijl 20">
                <a:extLst>
                  <a:ext uri="{FF2B5EF4-FFF2-40B4-BE49-F238E27FC236}">
                    <a16:creationId xmlns:a16="http://schemas.microsoft.com/office/drawing/2014/main" id="{FC1128DE-FF63-49C2-9865-16DE13D7836E}"/>
                  </a:ext>
                </a:extLst>
              </p:cNvPr>
              <p:cNvCxnSpPr>
                <a:cxnSpLocks/>
                <a:stCxn id="87" idx="3"/>
              </p:cNvCxnSpPr>
              <p:nvPr/>
            </p:nvCxnSpPr>
            <p:spPr>
              <a:xfrm>
                <a:off x="8476059" y="2245147"/>
                <a:ext cx="595564" cy="184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met pijl 20">
                <a:extLst>
                  <a:ext uri="{FF2B5EF4-FFF2-40B4-BE49-F238E27FC236}">
                    <a16:creationId xmlns:a16="http://schemas.microsoft.com/office/drawing/2014/main" id="{C4D72C09-98C7-492D-910C-04FCB140723D}"/>
                  </a:ext>
                </a:extLst>
              </p:cNvPr>
              <p:cNvCxnSpPr>
                <a:cxnSpLocks/>
                <a:stCxn id="84" idx="3"/>
              </p:cNvCxnSpPr>
              <p:nvPr/>
            </p:nvCxnSpPr>
            <p:spPr>
              <a:xfrm flipV="1">
                <a:off x="8476059" y="2379707"/>
                <a:ext cx="643364" cy="3862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82">
                <a:extLst>
                  <a:ext uri="{FF2B5EF4-FFF2-40B4-BE49-F238E27FC236}">
                    <a16:creationId xmlns:a16="http://schemas.microsoft.com/office/drawing/2014/main" id="{742D8E2F-7FF0-4FD9-B0FF-3FACFC558638}"/>
                  </a:ext>
                </a:extLst>
              </p:cNvPr>
              <p:cNvSpPr/>
              <p:nvPr/>
            </p:nvSpPr>
            <p:spPr>
              <a:xfrm>
                <a:off x="8608238" y="1750351"/>
                <a:ext cx="281273" cy="314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83">
                    <a:extLst>
                      <a:ext uri="{FF2B5EF4-FFF2-40B4-BE49-F238E27FC236}">
                        <a16:creationId xmlns:a16="http://schemas.microsoft.com/office/drawing/2014/main" id="{C37064B1-73E8-48E8-AB75-DCD00BA6FF5C}"/>
                      </a:ext>
                    </a:extLst>
                  </p:cNvPr>
                  <p:cNvSpPr/>
                  <p:nvPr/>
                </p:nvSpPr>
                <p:spPr>
                  <a:xfrm flipH="1">
                    <a:off x="8469524" y="1585870"/>
                    <a:ext cx="48604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8" name="Rectangle 83">
                    <a:extLst>
                      <a:ext uri="{FF2B5EF4-FFF2-40B4-BE49-F238E27FC236}">
                        <a16:creationId xmlns:a16="http://schemas.microsoft.com/office/drawing/2014/main" id="{C37064B1-73E8-48E8-AB75-DCD00BA6FF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469524" y="1585870"/>
                    <a:ext cx="486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9" name="Rectangle 84">
                <a:extLst>
                  <a:ext uri="{FF2B5EF4-FFF2-40B4-BE49-F238E27FC236}">
                    <a16:creationId xmlns:a16="http://schemas.microsoft.com/office/drawing/2014/main" id="{8B08D529-18A3-4C1E-90C1-53B6218D193B}"/>
                  </a:ext>
                </a:extLst>
              </p:cNvPr>
              <p:cNvSpPr/>
              <p:nvPr/>
            </p:nvSpPr>
            <p:spPr>
              <a:xfrm>
                <a:off x="8600917" y="2106848"/>
                <a:ext cx="281273" cy="314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85">
                    <a:extLst>
                      <a:ext uri="{FF2B5EF4-FFF2-40B4-BE49-F238E27FC236}">
                        <a16:creationId xmlns:a16="http://schemas.microsoft.com/office/drawing/2014/main" id="{73E1DB6C-6B47-458D-9789-1642719EDBE8}"/>
                      </a:ext>
                    </a:extLst>
                  </p:cNvPr>
                  <p:cNvSpPr/>
                  <p:nvPr/>
                </p:nvSpPr>
                <p:spPr>
                  <a:xfrm flipH="1">
                    <a:off x="8462203" y="1942368"/>
                    <a:ext cx="48604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0" name="Rectangle 85">
                    <a:extLst>
                      <a:ext uri="{FF2B5EF4-FFF2-40B4-BE49-F238E27FC236}">
                        <a16:creationId xmlns:a16="http://schemas.microsoft.com/office/drawing/2014/main" id="{73E1DB6C-6B47-458D-9789-1642719EDB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462203" y="1942368"/>
                    <a:ext cx="486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Rectangle 86">
                <a:extLst>
                  <a:ext uri="{FF2B5EF4-FFF2-40B4-BE49-F238E27FC236}">
                    <a16:creationId xmlns:a16="http://schemas.microsoft.com/office/drawing/2014/main" id="{F6AAC6D5-2729-45BD-B7BC-585B1206A2AE}"/>
                  </a:ext>
                </a:extLst>
              </p:cNvPr>
              <p:cNvSpPr/>
              <p:nvPr/>
            </p:nvSpPr>
            <p:spPr>
              <a:xfrm>
                <a:off x="8594601" y="2453184"/>
                <a:ext cx="281273" cy="314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87">
                    <a:extLst>
                      <a:ext uri="{FF2B5EF4-FFF2-40B4-BE49-F238E27FC236}">
                        <a16:creationId xmlns:a16="http://schemas.microsoft.com/office/drawing/2014/main" id="{904AD3F2-7155-407A-A977-2271A4E912B5}"/>
                      </a:ext>
                    </a:extLst>
                  </p:cNvPr>
                  <p:cNvSpPr/>
                  <p:nvPr/>
                </p:nvSpPr>
                <p:spPr>
                  <a:xfrm flipH="1">
                    <a:off x="8455887" y="2288704"/>
                    <a:ext cx="48604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2" name="Rectangle 87">
                    <a:extLst>
                      <a:ext uri="{FF2B5EF4-FFF2-40B4-BE49-F238E27FC236}">
                        <a16:creationId xmlns:a16="http://schemas.microsoft.com/office/drawing/2014/main" id="{904AD3F2-7155-407A-A977-2271A4E912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455887" y="2288704"/>
                    <a:ext cx="486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Oval 95">
                <a:extLst>
                  <a:ext uri="{FF2B5EF4-FFF2-40B4-BE49-F238E27FC236}">
                    <a16:creationId xmlns:a16="http://schemas.microsoft.com/office/drawing/2014/main" id="{538CE19F-A54A-4AC0-B5F7-0DF87DB18D55}"/>
                  </a:ext>
                </a:extLst>
              </p:cNvPr>
              <p:cNvSpPr/>
              <p:nvPr/>
            </p:nvSpPr>
            <p:spPr>
              <a:xfrm>
                <a:off x="9071623" y="2099424"/>
                <a:ext cx="326400" cy="328371"/>
              </a:xfrm>
              <a:prstGeom prst="ellipse">
                <a:avLst/>
              </a:prstGeom>
              <a:solidFill>
                <a:srgbClr val="FFC0CB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" name="Rectangle 96">
                <a:extLst>
                  <a:ext uri="{FF2B5EF4-FFF2-40B4-BE49-F238E27FC236}">
                    <a16:creationId xmlns:a16="http://schemas.microsoft.com/office/drawing/2014/main" id="{DA068B77-5D47-4628-8CCC-0CC0F433EE31}"/>
                  </a:ext>
                </a:extLst>
              </p:cNvPr>
              <p:cNvSpPr/>
              <p:nvPr/>
            </p:nvSpPr>
            <p:spPr>
              <a:xfrm>
                <a:off x="9033629" y="1901155"/>
                <a:ext cx="408848" cy="66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733" dirty="0"/>
                  <a:t>+</a:t>
                </a:r>
              </a:p>
            </p:txBody>
          </p:sp>
        </p:grpSp>
        <p:sp>
          <p:nvSpPr>
            <p:cNvPr id="108" name="Tekstvak 107">
              <a:extLst>
                <a:ext uri="{FF2B5EF4-FFF2-40B4-BE49-F238E27FC236}">
                  <a16:creationId xmlns:a16="http://schemas.microsoft.com/office/drawing/2014/main" id="{4795573E-0AF6-460D-806C-14ADDA25107C}"/>
                </a:ext>
              </a:extLst>
            </p:cNvPr>
            <p:cNvSpPr txBox="1"/>
            <p:nvPr/>
          </p:nvSpPr>
          <p:spPr>
            <a:xfrm flipH="1">
              <a:off x="7507853" y="547174"/>
              <a:ext cx="3106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/>
                <a:t>ABCNet</a:t>
              </a:r>
              <a:r>
                <a:rPr lang="nl-NL" dirty="0"/>
                <a:t> </a:t>
              </a:r>
              <a:r>
                <a:rPr lang="nl-NL" dirty="0" err="1"/>
                <a:t>layer-wise</a:t>
              </a:r>
              <a:r>
                <a:rPr lang="nl-NL" dirty="0"/>
                <a:t> </a:t>
              </a:r>
              <a:r>
                <a:rPr lang="nl-NL" dirty="0" err="1"/>
                <a:t>expansion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98">
                  <a:extLst>
                    <a:ext uri="{FF2B5EF4-FFF2-40B4-BE49-F238E27FC236}">
                      <a16:creationId xmlns:a16="http://schemas.microsoft.com/office/drawing/2014/main" id="{3E17A0BD-7952-4089-8A6A-EEEBDFCCC22C}"/>
                    </a:ext>
                  </a:extLst>
                </p:cNvPr>
                <p:cNvSpPr/>
                <p:nvPr/>
              </p:nvSpPr>
              <p:spPr>
                <a:xfrm>
                  <a:off x="6639931" y="1300552"/>
                  <a:ext cx="6202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7" name="Rectangle 98">
                  <a:extLst>
                    <a:ext uri="{FF2B5EF4-FFF2-40B4-BE49-F238E27FC236}">
                      <a16:creationId xmlns:a16="http://schemas.microsoft.com/office/drawing/2014/main" id="{3E17A0BD-7952-4089-8A6A-EEEBDFCCC2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931" y="1300552"/>
                  <a:ext cx="620234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6C89623B-B9F6-4550-BB66-BA8F8B1056AE}"/>
              </a:ext>
            </a:extLst>
          </p:cNvPr>
          <p:cNvGrpSpPr/>
          <p:nvPr/>
        </p:nvGrpSpPr>
        <p:grpSpPr>
          <a:xfrm>
            <a:off x="6517397" y="3921066"/>
            <a:ext cx="5674603" cy="2004440"/>
            <a:chOff x="6595477" y="3251473"/>
            <a:chExt cx="5674603" cy="2004440"/>
          </a:xfrm>
        </p:grpSpPr>
        <p:sp>
          <p:nvSpPr>
            <p:cNvPr id="156" name="Tekstvak 155">
              <a:extLst>
                <a:ext uri="{FF2B5EF4-FFF2-40B4-BE49-F238E27FC236}">
                  <a16:creationId xmlns:a16="http://schemas.microsoft.com/office/drawing/2014/main" id="{1DC53BD2-783B-4690-9C46-792769E3C376}"/>
                </a:ext>
              </a:extLst>
            </p:cNvPr>
            <p:cNvSpPr txBox="1"/>
            <p:nvPr/>
          </p:nvSpPr>
          <p:spPr>
            <a:xfrm flipH="1">
              <a:off x="7598020" y="3251473"/>
              <a:ext cx="3576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/>
                <a:t>GroupNet</a:t>
              </a:r>
              <a:r>
                <a:rPr lang="nl-NL" dirty="0"/>
                <a:t> </a:t>
              </a:r>
              <a:r>
                <a:rPr lang="nl-NL" dirty="0" err="1"/>
                <a:t>group-wise</a:t>
              </a:r>
              <a:r>
                <a:rPr lang="nl-NL" dirty="0"/>
                <a:t> </a:t>
              </a:r>
              <a:r>
                <a:rPr lang="nl-NL" dirty="0" err="1"/>
                <a:t>expansion</a:t>
              </a:r>
              <a:endParaRPr lang="en-US" dirty="0"/>
            </a:p>
          </p:txBody>
        </p:sp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E4A4FFD3-92D5-4556-9B38-8F38C6CB300F}"/>
                </a:ext>
              </a:extLst>
            </p:cNvPr>
            <p:cNvGrpSpPr/>
            <p:nvPr/>
          </p:nvGrpSpPr>
          <p:grpSpPr>
            <a:xfrm>
              <a:off x="6595477" y="3807573"/>
              <a:ext cx="5674603" cy="1448340"/>
              <a:chOff x="6595477" y="3807573"/>
              <a:chExt cx="5674603" cy="1448340"/>
            </a:xfrm>
          </p:grpSpPr>
          <p:sp>
            <p:nvSpPr>
              <p:cNvPr id="110" name="Tekstvak 14">
                <a:extLst>
                  <a:ext uri="{FF2B5EF4-FFF2-40B4-BE49-F238E27FC236}">
                    <a16:creationId xmlns:a16="http://schemas.microsoft.com/office/drawing/2014/main" id="{4B72A07C-ADD2-4487-9DA5-8029AF5F14E9}"/>
                  </a:ext>
                </a:extLst>
              </p:cNvPr>
              <p:cNvSpPr txBox="1"/>
              <p:nvPr/>
            </p:nvSpPr>
            <p:spPr>
              <a:xfrm>
                <a:off x="7504439" y="4886209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111" name="Rechte verbindingslijn met pijl 20">
                <a:extLst>
                  <a:ext uri="{FF2B5EF4-FFF2-40B4-BE49-F238E27FC236}">
                    <a16:creationId xmlns:a16="http://schemas.microsoft.com/office/drawing/2014/main" id="{7E8F44B7-CF0A-4D03-B4BA-9920D8427EC7}"/>
                  </a:ext>
                </a:extLst>
              </p:cNvPr>
              <p:cNvCxnSpPr>
                <a:cxnSpLocks/>
                <a:endCxn id="112" idx="1"/>
              </p:cNvCxnSpPr>
              <p:nvPr/>
            </p:nvCxnSpPr>
            <p:spPr>
              <a:xfrm>
                <a:off x="7071740" y="4543026"/>
                <a:ext cx="391659" cy="5138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49">
                <a:extLst>
                  <a:ext uri="{FF2B5EF4-FFF2-40B4-BE49-F238E27FC236}">
                    <a16:creationId xmlns:a16="http://schemas.microsoft.com/office/drawing/2014/main" id="{00BC70F3-CBAD-4A62-8D4D-004FBC387EAB}"/>
                  </a:ext>
                </a:extLst>
              </p:cNvPr>
              <p:cNvSpPr/>
              <p:nvPr/>
            </p:nvSpPr>
            <p:spPr>
              <a:xfrm>
                <a:off x="7463399" y="4867012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sp>
            <p:nvSpPr>
              <p:cNvPr id="113" name="Tekstvak 14">
                <a:extLst>
                  <a:ext uri="{FF2B5EF4-FFF2-40B4-BE49-F238E27FC236}">
                    <a16:creationId xmlns:a16="http://schemas.microsoft.com/office/drawing/2014/main" id="{E8AD77F9-6FA8-44BE-8D27-52A3C0B25913}"/>
                  </a:ext>
                </a:extLst>
              </p:cNvPr>
              <p:cNvSpPr txBox="1"/>
              <p:nvPr/>
            </p:nvSpPr>
            <p:spPr>
              <a:xfrm>
                <a:off x="7504439" y="4365377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114" name="Rechte verbindingslijn met pijl 20">
                <a:extLst>
                  <a:ext uri="{FF2B5EF4-FFF2-40B4-BE49-F238E27FC236}">
                    <a16:creationId xmlns:a16="http://schemas.microsoft.com/office/drawing/2014/main" id="{D3CBCF01-5A71-48DD-9BE4-A8DDE0CC659B}"/>
                  </a:ext>
                </a:extLst>
              </p:cNvPr>
              <p:cNvCxnSpPr>
                <a:cxnSpLocks/>
                <a:endCxn id="115" idx="1"/>
              </p:cNvCxnSpPr>
              <p:nvPr/>
            </p:nvCxnSpPr>
            <p:spPr>
              <a:xfrm>
                <a:off x="6908622" y="4532499"/>
                <a:ext cx="554777" cy="35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63">
                <a:extLst>
                  <a:ext uri="{FF2B5EF4-FFF2-40B4-BE49-F238E27FC236}">
                    <a16:creationId xmlns:a16="http://schemas.microsoft.com/office/drawing/2014/main" id="{EE722755-214D-4629-8EAD-062110CD43E9}"/>
                  </a:ext>
                </a:extLst>
              </p:cNvPr>
              <p:cNvSpPr/>
              <p:nvPr/>
            </p:nvSpPr>
            <p:spPr>
              <a:xfrm>
                <a:off x="7463399" y="4346180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sp>
            <p:nvSpPr>
              <p:cNvPr id="116" name="Tekstvak 14">
                <a:extLst>
                  <a:ext uri="{FF2B5EF4-FFF2-40B4-BE49-F238E27FC236}">
                    <a16:creationId xmlns:a16="http://schemas.microsoft.com/office/drawing/2014/main" id="{283C07E8-5FE3-47F3-AA08-1077C8026CD9}"/>
                  </a:ext>
                </a:extLst>
              </p:cNvPr>
              <p:cNvSpPr txBox="1"/>
              <p:nvPr/>
            </p:nvSpPr>
            <p:spPr>
              <a:xfrm>
                <a:off x="7504439" y="3826771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117" name="Rechte verbindingslijn met pijl 20">
                <a:extLst>
                  <a:ext uri="{FF2B5EF4-FFF2-40B4-BE49-F238E27FC236}">
                    <a16:creationId xmlns:a16="http://schemas.microsoft.com/office/drawing/2014/main" id="{EFE67870-9BC3-4FD5-B7EA-60913681361B}"/>
                  </a:ext>
                </a:extLst>
              </p:cNvPr>
              <p:cNvCxnSpPr>
                <a:cxnSpLocks/>
                <a:endCxn id="118" idx="1"/>
              </p:cNvCxnSpPr>
              <p:nvPr/>
            </p:nvCxnSpPr>
            <p:spPr>
              <a:xfrm flipV="1">
                <a:off x="7071740" y="3997401"/>
                <a:ext cx="391659" cy="5386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 67">
                <a:extLst>
                  <a:ext uri="{FF2B5EF4-FFF2-40B4-BE49-F238E27FC236}">
                    <a16:creationId xmlns:a16="http://schemas.microsoft.com/office/drawing/2014/main" id="{76960EA7-7544-4AAB-BBFA-4CD623DEACC8}"/>
                  </a:ext>
                </a:extLst>
              </p:cNvPr>
              <p:cNvSpPr/>
              <p:nvPr/>
            </p:nvSpPr>
            <p:spPr>
              <a:xfrm>
                <a:off x="7463399" y="3807573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sp>
            <p:nvSpPr>
              <p:cNvPr id="131" name="Tekstvak 14">
                <a:extLst>
                  <a:ext uri="{FF2B5EF4-FFF2-40B4-BE49-F238E27FC236}">
                    <a16:creationId xmlns:a16="http://schemas.microsoft.com/office/drawing/2014/main" id="{5B412D92-7A53-4015-8D0B-4B72031C3F1C}"/>
                  </a:ext>
                </a:extLst>
              </p:cNvPr>
              <p:cNvSpPr txBox="1"/>
              <p:nvPr/>
            </p:nvSpPr>
            <p:spPr>
              <a:xfrm>
                <a:off x="10150140" y="4886581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132" name="Rechte verbindingslijn met pijl 20">
                <a:extLst>
                  <a:ext uri="{FF2B5EF4-FFF2-40B4-BE49-F238E27FC236}">
                    <a16:creationId xmlns:a16="http://schemas.microsoft.com/office/drawing/2014/main" id="{3A01D590-E497-4961-BD7A-F7CCC6D35DD5}"/>
                  </a:ext>
                </a:extLst>
              </p:cNvPr>
              <p:cNvCxnSpPr>
                <a:cxnSpLocks/>
                <a:stCxn id="112" idx="3"/>
                <a:endCxn id="133" idx="1"/>
              </p:cNvCxnSpPr>
              <p:nvPr/>
            </p:nvCxnSpPr>
            <p:spPr>
              <a:xfrm>
                <a:off x="8440781" y="5056840"/>
                <a:ext cx="1668319" cy="3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49">
                <a:extLst>
                  <a:ext uri="{FF2B5EF4-FFF2-40B4-BE49-F238E27FC236}">
                    <a16:creationId xmlns:a16="http://schemas.microsoft.com/office/drawing/2014/main" id="{160555EE-EBE2-4DC6-9860-083F840E1921}"/>
                  </a:ext>
                </a:extLst>
              </p:cNvPr>
              <p:cNvSpPr/>
              <p:nvPr/>
            </p:nvSpPr>
            <p:spPr>
              <a:xfrm>
                <a:off x="10109100" y="4867384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sp>
            <p:nvSpPr>
              <p:cNvPr id="134" name="Tekstvak 14">
                <a:extLst>
                  <a:ext uri="{FF2B5EF4-FFF2-40B4-BE49-F238E27FC236}">
                    <a16:creationId xmlns:a16="http://schemas.microsoft.com/office/drawing/2014/main" id="{9A5ABCEC-A12B-4476-820E-C3E1F59226EC}"/>
                  </a:ext>
                </a:extLst>
              </p:cNvPr>
              <p:cNvSpPr txBox="1"/>
              <p:nvPr/>
            </p:nvSpPr>
            <p:spPr>
              <a:xfrm>
                <a:off x="10150140" y="4365749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135" name="Rechte verbindingslijn met pijl 20">
                <a:extLst>
                  <a:ext uri="{FF2B5EF4-FFF2-40B4-BE49-F238E27FC236}">
                    <a16:creationId xmlns:a16="http://schemas.microsoft.com/office/drawing/2014/main" id="{B9BC9D34-FCDE-490D-A201-357229D4A4B0}"/>
                  </a:ext>
                </a:extLst>
              </p:cNvPr>
              <p:cNvCxnSpPr>
                <a:cxnSpLocks/>
                <a:stCxn id="115" idx="3"/>
                <a:endCxn id="136" idx="1"/>
              </p:cNvCxnSpPr>
              <p:nvPr/>
            </p:nvCxnSpPr>
            <p:spPr>
              <a:xfrm>
                <a:off x="8440781" y="4536008"/>
                <a:ext cx="1668319" cy="3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5BCEC739-8F02-48A1-A726-27900ADA9AD2}"/>
                  </a:ext>
                </a:extLst>
              </p:cNvPr>
              <p:cNvSpPr/>
              <p:nvPr/>
            </p:nvSpPr>
            <p:spPr>
              <a:xfrm>
                <a:off x="10109100" y="4346552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sp>
            <p:nvSpPr>
              <p:cNvPr id="137" name="Tekstvak 14">
                <a:extLst>
                  <a:ext uri="{FF2B5EF4-FFF2-40B4-BE49-F238E27FC236}">
                    <a16:creationId xmlns:a16="http://schemas.microsoft.com/office/drawing/2014/main" id="{A01BC3BA-DFD5-4FAA-90AC-660FEDF8CE1A}"/>
                  </a:ext>
                </a:extLst>
              </p:cNvPr>
              <p:cNvSpPr txBox="1"/>
              <p:nvPr/>
            </p:nvSpPr>
            <p:spPr>
              <a:xfrm>
                <a:off x="10150140" y="3827143"/>
                <a:ext cx="906092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138" name="Rechte verbindingslijn met pijl 20">
                <a:extLst>
                  <a:ext uri="{FF2B5EF4-FFF2-40B4-BE49-F238E27FC236}">
                    <a16:creationId xmlns:a16="http://schemas.microsoft.com/office/drawing/2014/main" id="{9CC94E19-1E60-4921-AACB-93D71F148298}"/>
                  </a:ext>
                </a:extLst>
              </p:cNvPr>
              <p:cNvCxnSpPr>
                <a:cxnSpLocks/>
                <a:stCxn id="118" idx="3"/>
                <a:endCxn id="139" idx="1"/>
              </p:cNvCxnSpPr>
              <p:nvPr/>
            </p:nvCxnSpPr>
            <p:spPr>
              <a:xfrm>
                <a:off x="8440781" y="3997401"/>
                <a:ext cx="1668319" cy="3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ectangle 67">
                <a:extLst>
                  <a:ext uri="{FF2B5EF4-FFF2-40B4-BE49-F238E27FC236}">
                    <a16:creationId xmlns:a16="http://schemas.microsoft.com/office/drawing/2014/main" id="{988CCD3D-45D9-4E81-8671-10FAC4723591}"/>
                  </a:ext>
                </a:extLst>
              </p:cNvPr>
              <p:cNvSpPr/>
              <p:nvPr/>
            </p:nvSpPr>
            <p:spPr>
              <a:xfrm>
                <a:off x="10109100" y="3807945"/>
                <a:ext cx="977382" cy="379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nl-NL" sz="1867" dirty="0" err="1"/>
                  <a:t>BinConv</a:t>
                </a:r>
                <a:endParaRPr lang="nl-NL" sz="2400" dirty="0"/>
              </a:p>
            </p:txBody>
          </p:sp>
          <p:cxnSp>
            <p:nvCxnSpPr>
              <p:cNvPr id="140" name="Rechte verbindingslijn met pijl 20">
                <a:extLst>
                  <a:ext uri="{FF2B5EF4-FFF2-40B4-BE49-F238E27FC236}">
                    <a16:creationId xmlns:a16="http://schemas.microsoft.com/office/drawing/2014/main" id="{8EBC89D2-6E2D-4571-89EE-169ECC966A76}"/>
                  </a:ext>
                </a:extLst>
              </p:cNvPr>
              <p:cNvCxnSpPr>
                <a:cxnSpLocks/>
                <a:stCxn id="137" idx="3"/>
              </p:cNvCxnSpPr>
              <p:nvPr/>
            </p:nvCxnSpPr>
            <p:spPr>
              <a:xfrm>
                <a:off x="11056232" y="4011809"/>
                <a:ext cx="643364" cy="4409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27">
                <a:extLst>
                  <a:ext uri="{FF2B5EF4-FFF2-40B4-BE49-F238E27FC236}">
                    <a16:creationId xmlns:a16="http://schemas.microsoft.com/office/drawing/2014/main" id="{BA925356-04FD-4107-94C8-AD15CC20BBBC}"/>
                  </a:ext>
                </a:extLst>
              </p:cNvPr>
              <p:cNvCxnSpPr/>
              <p:nvPr/>
            </p:nvCxnSpPr>
            <p:spPr>
              <a:xfrm flipH="1">
                <a:off x="11917236" y="4568877"/>
                <a:ext cx="35284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Rechte verbindingslijn met pijl 20">
                <a:extLst>
                  <a:ext uri="{FF2B5EF4-FFF2-40B4-BE49-F238E27FC236}">
                    <a16:creationId xmlns:a16="http://schemas.microsoft.com/office/drawing/2014/main" id="{D2967DC1-9C5A-49DC-BC25-F10A07F85401}"/>
                  </a:ext>
                </a:extLst>
              </p:cNvPr>
              <p:cNvCxnSpPr>
                <a:cxnSpLocks/>
                <a:stCxn id="134" idx="3"/>
              </p:cNvCxnSpPr>
              <p:nvPr/>
            </p:nvCxnSpPr>
            <p:spPr>
              <a:xfrm>
                <a:off x="11056232" y="4550415"/>
                <a:ext cx="595564" cy="184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Rechte verbindingslijn met pijl 20">
                <a:extLst>
                  <a:ext uri="{FF2B5EF4-FFF2-40B4-BE49-F238E27FC236}">
                    <a16:creationId xmlns:a16="http://schemas.microsoft.com/office/drawing/2014/main" id="{3BEEC95D-2962-42E7-AE4E-09CC00BF0CEC}"/>
                  </a:ext>
                </a:extLst>
              </p:cNvPr>
              <p:cNvCxnSpPr>
                <a:cxnSpLocks/>
                <a:stCxn id="131" idx="3"/>
              </p:cNvCxnSpPr>
              <p:nvPr/>
            </p:nvCxnSpPr>
            <p:spPr>
              <a:xfrm flipV="1">
                <a:off x="11056232" y="4684975"/>
                <a:ext cx="643364" cy="3862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ctangle 82">
                <a:extLst>
                  <a:ext uri="{FF2B5EF4-FFF2-40B4-BE49-F238E27FC236}">
                    <a16:creationId xmlns:a16="http://schemas.microsoft.com/office/drawing/2014/main" id="{D116DBDA-1514-461B-BB1F-3B0068EF34B9}"/>
                  </a:ext>
                </a:extLst>
              </p:cNvPr>
              <p:cNvSpPr/>
              <p:nvPr/>
            </p:nvSpPr>
            <p:spPr>
              <a:xfrm>
                <a:off x="11188411" y="4055619"/>
                <a:ext cx="281273" cy="314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Rectangle 83">
                    <a:extLst>
                      <a:ext uri="{FF2B5EF4-FFF2-40B4-BE49-F238E27FC236}">
                        <a16:creationId xmlns:a16="http://schemas.microsoft.com/office/drawing/2014/main" id="{33C28F7D-0302-4D47-AA24-7826660FBD70}"/>
                      </a:ext>
                    </a:extLst>
                  </p:cNvPr>
                  <p:cNvSpPr/>
                  <p:nvPr/>
                </p:nvSpPr>
                <p:spPr>
                  <a:xfrm flipH="1">
                    <a:off x="11049697" y="3891138"/>
                    <a:ext cx="48604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5" name="Rectangle 83">
                    <a:extLst>
                      <a:ext uri="{FF2B5EF4-FFF2-40B4-BE49-F238E27FC236}">
                        <a16:creationId xmlns:a16="http://schemas.microsoft.com/office/drawing/2014/main" id="{33C28F7D-0302-4D47-AA24-7826660FBD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049697" y="3891138"/>
                    <a:ext cx="486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6" name="Rectangle 84">
                <a:extLst>
                  <a:ext uri="{FF2B5EF4-FFF2-40B4-BE49-F238E27FC236}">
                    <a16:creationId xmlns:a16="http://schemas.microsoft.com/office/drawing/2014/main" id="{FFC9FE78-BC84-4FB5-BE9C-EAF456B1AC5F}"/>
                  </a:ext>
                </a:extLst>
              </p:cNvPr>
              <p:cNvSpPr/>
              <p:nvPr/>
            </p:nvSpPr>
            <p:spPr>
              <a:xfrm>
                <a:off x="11181090" y="4412116"/>
                <a:ext cx="281273" cy="314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ectangle 85">
                    <a:extLst>
                      <a:ext uri="{FF2B5EF4-FFF2-40B4-BE49-F238E27FC236}">
                        <a16:creationId xmlns:a16="http://schemas.microsoft.com/office/drawing/2014/main" id="{1040CD06-E3FB-4A08-B39F-43A4F4749D86}"/>
                      </a:ext>
                    </a:extLst>
                  </p:cNvPr>
                  <p:cNvSpPr/>
                  <p:nvPr/>
                </p:nvSpPr>
                <p:spPr>
                  <a:xfrm flipH="1">
                    <a:off x="11042376" y="4247636"/>
                    <a:ext cx="48604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7" name="Rectangle 85">
                    <a:extLst>
                      <a:ext uri="{FF2B5EF4-FFF2-40B4-BE49-F238E27FC236}">
                        <a16:creationId xmlns:a16="http://schemas.microsoft.com/office/drawing/2014/main" id="{1040CD06-E3FB-4A08-B39F-43A4F4749D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042376" y="4247636"/>
                    <a:ext cx="486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8" name="Rectangle 86">
                <a:extLst>
                  <a:ext uri="{FF2B5EF4-FFF2-40B4-BE49-F238E27FC236}">
                    <a16:creationId xmlns:a16="http://schemas.microsoft.com/office/drawing/2014/main" id="{912122E8-FD2C-4233-B5F8-F092861BE82F}"/>
                  </a:ext>
                </a:extLst>
              </p:cNvPr>
              <p:cNvSpPr/>
              <p:nvPr/>
            </p:nvSpPr>
            <p:spPr>
              <a:xfrm>
                <a:off x="11174774" y="4758452"/>
                <a:ext cx="281273" cy="314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87">
                    <a:extLst>
                      <a:ext uri="{FF2B5EF4-FFF2-40B4-BE49-F238E27FC236}">
                        <a16:creationId xmlns:a16="http://schemas.microsoft.com/office/drawing/2014/main" id="{D5477DFF-C5F8-4854-B773-A76CDEC22F88}"/>
                      </a:ext>
                    </a:extLst>
                  </p:cNvPr>
                  <p:cNvSpPr/>
                  <p:nvPr/>
                </p:nvSpPr>
                <p:spPr>
                  <a:xfrm flipH="1">
                    <a:off x="11036060" y="4593972"/>
                    <a:ext cx="48604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9" name="Rectangle 87">
                    <a:extLst>
                      <a:ext uri="{FF2B5EF4-FFF2-40B4-BE49-F238E27FC236}">
                        <a16:creationId xmlns:a16="http://schemas.microsoft.com/office/drawing/2014/main" id="{D5477DFF-C5F8-4854-B773-A76CDEC22F8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036060" y="4593972"/>
                    <a:ext cx="486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0" name="Oval 95">
                <a:extLst>
                  <a:ext uri="{FF2B5EF4-FFF2-40B4-BE49-F238E27FC236}">
                    <a16:creationId xmlns:a16="http://schemas.microsoft.com/office/drawing/2014/main" id="{EB86C0CA-EE9D-4889-8EA6-EA069512E479}"/>
                  </a:ext>
                </a:extLst>
              </p:cNvPr>
              <p:cNvSpPr/>
              <p:nvPr/>
            </p:nvSpPr>
            <p:spPr>
              <a:xfrm>
                <a:off x="11651796" y="4404692"/>
                <a:ext cx="326400" cy="328371"/>
              </a:xfrm>
              <a:prstGeom prst="ellipse">
                <a:avLst/>
              </a:prstGeom>
              <a:solidFill>
                <a:srgbClr val="FFC0CB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1" name="Rectangle 96">
                <a:extLst>
                  <a:ext uri="{FF2B5EF4-FFF2-40B4-BE49-F238E27FC236}">
                    <a16:creationId xmlns:a16="http://schemas.microsoft.com/office/drawing/2014/main" id="{314FC855-CFBD-49AB-8648-4727A90539F9}"/>
                  </a:ext>
                </a:extLst>
              </p:cNvPr>
              <p:cNvSpPr/>
              <p:nvPr/>
            </p:nvSpPr>
            <p:spPr>
              <a:xfrm>
                <a:off x="11613802" y="4206423"/>
                <a:ext cx="408848" cy="66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733" dirty="0"/>
                  <a:t>+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Rectangle 98">
                    <a:extLst>
                      <a:ext uri="{FF2B5EF4-FFF2-40B4-BE49-F238E27FC236}">
                        <a16:creationId xmlns:a16="http://schemas.microsoft.com/office/drawing/2014/main" id="{CEF77983-015E-4A1B-A1ED-4C02F88A0C32}"/>
                      </a:ext>
                    </a:extLst>
                  </p:cNvPr>
                  <p:cNvSpPr/>
                  <p:nvPr/>
                </p:nvSpPr>
                <p:spPr>
                  <a:xfrm>
                    <a:off x="6595477" y="4017124"/>
                    <a:ext cx="62023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8" name="Rectangle 98">
                    <a:extLst>
                      <a:ext uri="{FF2B5EF4-FFF2-40B4-BE49-F238E27FC236}">
                        <a16:creationId xmlns:a16="http://schemas.microsoft.com/office/drawing/2014/main" id="{CEF77983-015E-4A1B-A1ED-4C02F88A0C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5477" y="4017124"/>
                    <a:ext cx="620234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3962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Tijdelijke aanduiding voor inhoud 6">
            <a:extLst>
              <a:ext uri="{FF2B5EF4-FFF2-40B4-BE49-F238E27FC236}">
                <a16:creationId xmlns:a16="http://schemas.microsoft.com/office/drawing/2014/main" id="{38B35AFA-41E4-4E2B-89CA-32F611009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8" t="-856" r="55450" b="726"/>
          <a:stretch/>
        </p:blipFill>
        <p:spPr>
          <a:xfrm>
            <a:off x="4025312" y="4192694"/>
            <a:ext cx="3334938" cy="1879321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3999DD-6639-444F-A379-B48DC5A6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15</a:t>
            </a:fld>
            <a:endParaRPr lang="en-US"/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D984E8C1-B358-4AD6-8416-44FE9699A4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Topology</a:t>
            </a:r>
            <a:r>
              <a:rPr lang="nl-NL" dirty="0"/>
              <a:t> </a:t>
            </a:r>
            <a:r>
              <a:rPr lang="nl-NL" dirty="0" err="1"/>
              <a:t>changing</a:t>
            </a:r>
            <a:r>
              <a:rPr lang="nl-NL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RPReLU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Double </a:t>
            </a:r>
            <a:r>
              <a:rPr lang="nl-NL" dirty="0" err="1"/>
              <a:t>Residual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Scaling</a:t>
            </a:r>
            <a:r>
              <a:rPr lang="nl-NL" dirty="0"/>
              <a:t> factor</a:t>
            </a:r>
          </a:p>
          <a:p>
            <a:endParaRPr lang="en-US" dirty="0"/>
          </a:p>
          <a:p>
            <a:r>
              <a:rPr lang="nl-NL" dirty="0" err="1"/>
              <a:t>Topology</a:t>
            </a:r>
            <a:r>
              <a:rPr lang="nl-NL" dirty="0"/>
              <a:t> </a:t>
            </a:r>
            <a:r>
              <a:rPr lang="nl-NL" dirty="0" err="1"/>
              <a:t>unchanging</a:t>
            </a:r>
            <a:r>
              <a:rPr lang="nl-NL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RSign</a:t>
            </a:r>
            <a:r>
              <a:rPr lang="en-US" dirty="0"/>
              <a:t> (normalization)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RSign</a:t>
            </a:r>
            <a:r>
              <a:rPr lang="en-US" dirty="0"/>
              <a:t> (STE)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Training strategy</a:t>
            </a:r>
          </a:p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49C359-57E3-4391-B38D-B45D7F3C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ReActNet</a:t>
            </a:r>
            <a:r>
              <a:rPr lang="nl-NL" dirty="0"/>
              <a:t> </a:t>
            </a:r>
            <a:r>
              <a:rPr lang="nl-NL" dirty="0" err="1"/>
              <a:t>repairs</a:t>
            </a:r>
            <a:endParaRPr lang="en-US" dirty="0"/>
          </a:p>
        </p:txBody>
      </p:sp>
      <p:grpSp>
        <p:nvGrpSpPr>
          <p:cNvPr id="63" name="Groep 62">
            <a:extLst>
              <a:ext uri="{FF2B5EF4-FFF2-40B4-BE49-F238E27FC236}">
                <a16:creationId xmlns:a16="http://schemas.microsoft.com/office/drawing/2014/main" id="{84BFBE18-8B73-4C47-8DD7-40A3B902C9C0}"/>
              </a:ext>
            </a:extLst>
          </p:cNvPr>
          <p:cNvGrpSpPr/>
          <p:nvPr/>
        </p:nvGrpSpPr>
        <p:grpSpPr>
          <a:xfrm>
            <a:off x="10158081" y="895227"/>
            <a:ext cx="1650645" cy="5216633"/>
            <a:chOff x="9325731" y="938690"/>
            <a:chExt cx="1650645" cy="5216633"/>
          </a:xfrm>
        </p:grpSpPr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C775B87D-AE63-4E14-B033-E259266925F4}"/>
                </a:ext>
              </a:extLst>
            </p:cNvPr>
            <p:cNvSpPr txBox="1"/>
            <p:nvPr/>
          </p:nvSpPr>
          <p:spPr>
            <a:xfrm>
              <a:off x="9361040" y="3076158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BatchNorm</a:t>
              </a:r>
              <a:endParaRPr lang="nl-NL" dirty="0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88E86D43-D483-4F8D-A7B5-99C6CC59BDCA}"/>
                </a:ext>
              </a:extLst>
            </p:cNvPr>
            <p:cNvSpPr txBox="1"/>
            <p:nvPr/>
          </p:nvSpPr>
          <p:spPr>
            <a:xfrm>
              <a:off x="9361040" y="2547697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Binary</a:t>
              </a:r>
              <a:r>
                <a:rPr lang="nl-NL" dirty="0"/>
                <a:t> </a:t>
              </a:r>
              <a:r>
                <a:rPr lang="nl-NL" dirty="0" err="1"/>
                <a:t>Conv</a:t>
              </a:r>
              <a:endParaRPr lang="nl-NL" dirty="0"/>
            </a:p>
          </p:txBody>
        </p:sp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45AF661E-18DB-4F64-9B11-B888560956DE}"/>
                </a:ext>
              </a:extLst>
            </p:cNvPr>
            <p:cNvCxnSpPr>
              <a:cxnSpLocks/>
              <a:stCxn id="7" idx="2"/>
              <a:endCxn id="6" idx="0"/>
            </p:cNvCxnSpPr>
            <p:nvPr/>
          </p:nvCxnSpPr>
          <p:spPr>
            <a:xfrm>
              <a:off x="10159960" y="2917029"/>
              <a:ext cx="0" cy="159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met pijl 8">
              <a:extLst>
                <a:ext uri="{FF2B5EF4-FFF2-40B4-BE49-F238E27FC236}">
                  <a16:creationId xmlns:a16="http://schemas.microsoft.com/office/drawing/2014/main" id="{512AF721-9FF7-4FC3-9164-785BE942C436}"/>
                </a:ext>
              </a:extLst>
            </p:cNvPr>
            <p:cNvCxnSpPr>
              <a:cxnSpLocks/>
              <a:stCxn id="15" idx="2"/>
              <a:endCxn id="12" idx="0"/>
            </p:cNvCxnSpPr>
            <p:nvPr/>
          </p:nvCxnSpPr>
          <p:spPr>
            <a:xfrm>
              <a:off x="10155910" y="5021145"/>
              <a:ext cx="0" cy="1546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met pijl 10">
              <a:extLst>
                <a:ext uri="{FF2B5EF4-FFF2-40B4-BE49-F238E27FC236}">
                  <a16:creationId xmlns:a16="http://schemas.microsoft.com/office/drawing/2014/main" id="{9A784B98-DDFC-41E5-998E-39A1714BE85D}"/>
                </a:ext>
              </a:extLst>
            </p:cNvPr>
            <p:cNvCxnSpPr>
              <a:cxnSpLocks/>
              <a:stCxn id="86" idx="2"/>
              <a:endCxn id="7" idx="0"/>
            </p:cNvCxnSpPr>
            <p:nvPr/>
          </p:nvCxnSpPr>
          <p:spPr>
            <a:xfrm>
              <a:off x="10159960" y="2386756"/>
              <a:ext cx="0" cy="1609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7D64251A-35C7-482A-919D-0291DBE46AF7}"/>
                </a:ext>
              </a:extLst>
            </p:cNvPr>
            <p:cNvSpPr/>
            <p:nvPr/>
          </p:nvSpPr>
          <p:spPr>
            <a:xfrm>
              <a:off x="10050291" y="5175818"/>
              <a:ext cx="211238" cy="24605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+</a:t>
              </a:r>
              <a:endParaRPr lang="en-US" dirty="0"/>
            </a:p>
          </p:txBody>
        </p:sp>
        <p:cxnSp>
          <p:nvCxnSpPr>
            <p:cNvPr id="14" name="Rechte verbindingslijn met pijl 13">
              <a:extLst>
                <a:ext uri="{FF2B5EF4-FFF2-40B4-BE49-F238E27FC236}">
                  <a16:creationId xmlns:a16="http://schemas.microsoft.com/office/drawing/2014/main" id="{F32307C9-1875-43D2-9592-AB6C5A1D607A}"/>
                </a:ext>
              </a:extLst>
            </p:cNvPr>
            <p:cNvCxnSpPr>
              <a:cxnSpLocks/>
              <a:stCxn id="80" idx="2"/>
              <a:endCxn id="16" idx="0"/>
            </p:cNvCxnSpPr>
            <p:nvPr/>
          </p:nvCxnSpPr>
          <p:spPr>
            <a:xfrm>
              <a:off x="10159959" y="3969907"/>
              <a:ext cx="0" cy="155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BB0AEBFD-F5FA-43ED-89A8-B4E235FCB226}"/>
                </a:ext>
              </a:extLst>
            </p:cNvPr>
            <p:cNvSpPr txBox="1"/>
            <p:nvPr/>
          </p:nvSpPr>
          <p:spPr>
            <a:xfrm>
              <a:off x="9356990" y="4651813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BatchNorm</a:t>
              </a:r>
              <a:endParaRPr lang="nl-NL" dirty="0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231A1F1-91DA-4578-BC16-5C14A3CCAAA6}"/>
                </a:ext>
              </a:extLst>
            </p:cNvPr>
            <p:cNvSpPr txBox="1"/>
            <p:nvPr/>
          </p:nvSpPr>
          <p:spPr>
            <a:xfrm>
              <a:off x="9361039" y="4125750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Binary</a:t>
              </a:r>
              <a:r>
                <a:rPr lang="nl-NL" dirty="0"/>
                <a:t> </a:t>
              </a:r>
              <a:r>
                <a:rPr lang="nl-NL" dirty="0" err="1"/>
                <a:t>Conv</a:t>
              </a:r>
              <a:endParaRPr lang="nl-NL" dirty="0"/>
            </a:p>
          </p:txBody>
        </p:sp>
        <p:cxnSp>
          <p:nvCxnSpPr>
            <p:cNvPr id="17" name="Rechte verbindingslijn met pijl 16">
              <a:extLst>
                <a:ext uri="{FF2B5EF4-FFF2-40B4-BE49-F238E27FC236}">
                  <a16:creationId xmlns:a16="http://schemas.microsoft.com/office/drawing/2014/main" id="{C8F74824-BCC6-40E3-B617-D3D5FABA9CE1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 flipH="1">
              <a:off x="10155910" y="4495082"/>
              <a:ext cx="4049" cy="1567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BD404E21-E209-4933-ADAE-CEF78AF8B423}"/>
                </a:ext>
              </a:extLst>
            </p:cNvPr>
            <p:cNvSpPr txBox="1"/>
            <p:nvPr/>
          </p:nvSpPr>
          <p:spPr>
            <a:xfrm>
              <a:off x="9356990" y="5566664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tanh</a:t>
              </a:r>
              <a:endParaRPr lang="nl-NL" dirty="0"/>
            </a:p>
          </p:txBody>
        </p:sp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E3CBCA01-BDDA-4E6A-802E-FB57CB7501D2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10155910" y="5935996"/>
              <a:ext cx="0" cy="219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C475391-B8C8-4406-BAD0-8F013CBAD310}"/>
                </a:ext>
              </a:extLst>
            </p:cNvPr>
            <p:cNvSpPr txBox="1"/>
            <p:nvPr/>
          </p:nvSpPr>
          <p:spPr>
            <a:xfrm>
              <a:off x="9325731" y="938690"/>
              <a:ext cx="16506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 err="1"/>
                <a:t>Binary</a:t>
              </a:r>
              <a:r>
                <a:rPr lang="nl-NL" dirty="0"/>
                <a:t> </a:t>
              </a:r>
              <a:r>
                <a:rPr lang="nl-NL" dirty="0" err="1"/>
                <a:t>ResNet</a:t>
              </a:r>
              <a:r>
                <a:rPr lang="nl-NL" dirty="0"/>
                <a:t> </a:t>
              </a:r>
            </a:p>
            <a:p>
              <a:pPr algn="ctr"/>
              <a:r>
                <a:rPr lang="nl-NL" dirty="0"/>
                <a:t>building block</a:t>
              </a:r>
              <a:endParaRPr lang="en-US" dirty="0"/>
            </a:p>
          </p:txBody>
        </p:sp>
        <p:cxnSp>
          <p:nvCxnSpPr>
            <p:cNvPr id="59" name="Verbindingslijn: gebogen 58">
              <a:extLst>
                <a:ext uri="{FF2B5EF4-FFF2-40B4-BE49-F238E27FC236}">
                  <a16:creationId xmlns:a16="http://schemas.microsoft.com/office/drawing/2014/main" id="{D30CE738-9690-47D4-AE17-7C0544718EFE}"/>
                </a:ext>
              </a:extLst>
            </p:cNvPr>
            <p:cNvCxnSpPr>
              <a:cxnSpLocks/>
              <a:endCxn id="12" idx="6"/>
            </p:cNvCxnSpPr>
            <p:nvPr/>
          </p:nvCxnSpPr>
          <p:spPr>
            <a:xfrm rot="16200000" flipH="1">
              <a:off x="8499691" y="3537007"/>
              <a:ext cx="3428064" cy="95612"/>
            </a:xfrm>
            <a:prstGeom prst="bentConnector4">
              <a:avLst>
                <a:gd name="adj1" fmla="val 766"/>
                <a:gd name="adj2" fmla="val 92959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5423ECBE-1393-42D7-88AA-0EC689F263CF}"/>
              </a:ext>
            </a:extLst>
          </p:cNvPr>
          <p:cNvGrpSpPr/>
          <p:nvPr/>
        </p:nvGrpSpPr>
        <p:grpSpPr>
          <a:xfrm>
            <a:off x="7648131" y="320416"/>
            <a:ext cx="1623315" cy="6213205"/>
            <a:chOff x="6686929" y="79360"/>
            <a:chExt cx="1623315" cy="6213205"/>
          </a:xfrm>
        </p:grpSpPr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0872A56E-8E82-400C-AED0-E39731512771}"/>
                </a:ext>
              </a:extLst>
            </p:cNvPr>
            <p:cNvSpPr txBox="1"/>
            <p:nvPr/>
          </p:nvSpPr>
          <p:spPr>
            <a:xfrm>
              <a:off x="6712405" y="2154284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BatchNorm</a:t>
              </a:r>
              <a:endParaRPr lang="nl-NL" dirty="0"/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F8BF62F-75A7-4C8E-BC49-EF810D49C59E}"/>
                </a:ext>
              </a:extLst>
            </p:cNvPr>
            <p:cNvSpPr txBox="1"/>
            <p:nvPr/>
          </p:nvSpPr>
          <p:spPr>
            <a:xfrm>
              <a:off x="6712405" y="1625823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BinaryConv</a:t>
              </a:r>
              <a:endParaRPr lang="nl-NL" dirty="0"/>
            </a:p>
          </p:txBody>
        </p:sp>
        <p:cxnSp>
          <p:nvCxnSpPr>
            <p:cNvPr id="24" name="Rechte verbindingslijn met pijl 23">
              <a:extLst>
                <a:ext uri="{FF2B5EF4-FFF2-40B4-BE49-F238E27FC236}">
                  <a16:creationId xmlns:a16="http://schemas.microsoft.com/office/drawing/2014/main" id="{CC3FDBC1-B017-44A3-B172-E1EFF3D6A943}"/>
                </a:ext>
              </a:extLst>
            </p:cNvPr>
            <p:cNvCxnSpPr>
              <a:cxnSpLocks/>
              <a:stCxn id="23" idx="2"/>
              <a:endCxn id="22" idx="0"/>
            </p:cNvCxnSpPr>
            <p:nvPr/>
          </p:nvCxnSpPr>
          <p:spPr>
            <a:xfrm>
              <a:off x="7511325" y="1995155"/>
              <a:ext cx="0" cy="159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24">
              <a:extLst>
                <a:ext uri="{FF2B5EF4-FFF2-40B4-BE49-F238E27FC236}">
                  <a16:creationId xmlns:a16="http://schemas.microsoft.com/office/drawing/2014/main" id="{3F21A167-52C0-4FF0-9EC4-01AFACB64907}"/>
                </a:ext>
              </a:extLst>
            </p:cNvPr>
            <p:cNvCxnSpPr>
              <a:cxnSpLocks/>
              <a:stCxn id="31" idx="2"/>
              <a:endCxn id="23" idx="0"/>
            </p:cNvCxnSpPr>
            <p:nvPr/>
          </p:nvCxnSpPr>
          <p:spPr>
            <a:xfrm>
              <a:off x="7507275" y="1461309"/>
              <a:ext cx="4050" cy="164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>
              <a:extLst>
                <a:ext uri="{FF2B5EF4-FFF2-40B4-BE49-F238E27FC236}">
                  <a16:creationId xmlns:a16="http://schemas.microsoft.com/office/drawing/2014/main" id="{8A60D1B0-0545-429C-8727-BCA315FF2B0C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7499617" y="700468"/>
              <a:ext cx="7658" cy="3915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55CEEEA-5FBF-4295-9A70-D7B16BB26B23}"/>
                </a:ext>
              </a:extLst>
            </p:cNvPr>
            <p:cNvSpPr/>
            <p:nvPr/>
          </p:nvSpPr>
          <p:spPr>
            <a:xfrm>
              <a:off x="7401655" y="2682745"/>
              <a:ext cx="211238" cy="24605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+</a:t>
              </a:r>
              <a:endParaRPr lang="en-US" dirty="0"/>
            </a:p>
          </p:txBody>
        </p:sp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A1087BE4-2431-44F6-B75D-C79AEDBF1BE1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7511325" y="2523616"/>
              <a:ext cx="0" cy="164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2EA5F184-53E2-4391-95C2-B2B23A9CE0D7}"/>
                </a:ext>
              </a:extLst>
            </p:cNvPr>
            <p:cNvCxnSpPr>
              <a:cxnSpLocks/>
              <a:stCxn id="28" idx="4"/>
              <a:endCxn id="42" idx="0"/>
            </p:cNvCxnSpPr>
            <p:nvPr/>
          </p:nvCxnSpPr>
          <p:spPr>
            <a:xfrm>
              <a:off x="7507274" y="2928799"/>
              <a:ext cx="1" cy="1522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2F81B0BC-BDB1-45EF-AD02-1C5C11773F79}"/>
                </a:ext>
              </a:extLst>
            </p:cNvPr>
            <p:cNvSpPr txBox="1"/>
            <p:nvPr/>
          </p:nvSpPr>
          <p:spPr>
            <a:xfrm>
              <a:off x="6708355" y="1091977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RSign</a:t>
              </a:r>
              <a:endParaRPr lang="nl-NL" dirty="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F91B3521-F9ED-4D2C-9A15-C6602182FC52}"/>
                </a:ext>
              </a:extLst>
            </p:cNvPr>
            <p:cNvSpPr txBox="1"/>
            <p:nvPr/>
          </p:nvSpPr>
          <p:spPr>
            <a:xfrm>
              <a:off x="6712405" y="4784687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BatchNorm</a:t>
              </a:r>
              <a:endParaRPr lang="nl-NL" dirty="0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8DCD39D4-4F36-4FD9-8FFE-77C74B56EAE8}"/>
                </a:ext>
              </a:extLst>
            </p:cNvPr>
            <p:cNvSpPr txBox="1"/>
            <p:nvPr/>
          </p:nvSpPr>
          <p:spPr>
            <a:xfrm>
              <a:off x="6712405" y="4256226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BinaryConv</a:t>
              </a:r>
              <a:endParaRPr lang="nl-NL" dirty="0"/>
            </a:p>
          </p:txBody>
        </p:sp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5DE27545-B352-49CB-BE87-0A575F19851E}"/>
                </a:ext>
              </a:extLst>
            </p:cNvPr>
            <p:cNvCxnSpPr>
              <a:cxnSpLocks/>
              <a:stCxn id="33" idx="2"/>
              <a:endCxn id="32" idx="0"/>
            </p:cNvCxnSpPr>
            <p:nvPr/>
          </p:nvCxnSpPr>
          <p:spPr>
            <a:xfrm>
              <a:off x="7511325" y="4625558"/>
              <a:ext cx="0" cy="159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met pijl 34">
              <a:extLst>
                <a:ext uri="{FF2B5EF4-FFF2-40B4-BE49-F238E27FC236}">
                  <a16:creationId xmlns:a16="http://schemas.microsoft.com/office/drawing/2014/main" id="{AD73C479-4A94-4B64-93EB-AEB33123B3F5}"/>
                </a:ext>
              </a:extLst>
            </p:cNvPr>
            <p:cNvCxnSpPr>
              <a:cxnSpLocks/>
              <a:stCxn id="40" idx="2"/>
              <a:endCxn id="33" idx="0"/>
            </p:cNvCxnSpPr>
            <p:nvPr/>
          </p:nvCxnSpPr>
          <p:spPr>
            <a:xfrm>
              <a:off x="7507275" y="4091712"/>
              <a:ext cx="4050" cy="164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5B649D11-26B1-4114-8BDC-4030712EA121}"/>
                </a:ext>
              </a:extLst>
            </p:cNvPr>
            <p:cNvCxnSpPr>
              <a:cxnSpLocks/>
              <a:stCxn id="42" idx="2"/>
              <a:endCxn id="40" idx="0"/>
            </p:cNvCxnSpPr>
            <p:nvPr/>
          </p:nvCxnSpPr>
          <p:spPr>
            <a:xfrm>
              <a:off x="7507275" y="3450420"/>
              <a:ext cx="0" cy="271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C495BB74-305C-4881-AE5D-2C7AF19E15BA}"/>
                </a:ext>
              </a:extLst>
            </p:cNvPr>
            <p:cNvSpPr/>
            <p:nvPr/>
          </p:nvSpPr>
          <p:spPr>
            <a:xfrm>
              <a:off x="7401655" y="5322673"/>
              <a:ext cx="211238" cy="24605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+</a:t>
              </a:r>
              <a:endParaRPr lang="en-US" dirty="0"/>
            </a:p>
          </p:txBody>
        </p:sp>
        <p:cxnSp>
          <p:nvCxnSpPr>
            <p:cNvPr id="39" name="Rechte verbindingslijn met pijl 38">
              <a:extLst>
                <a:ext uri="{FF2B5EF4-FFF2-40B4-BE49-F238E27FC236}">
                  <a16:creationId xmlns:a16="http://schemas.microsoft.com/office/drawing/2014/main" id="{170A9149-D977-4F20-8AB8-60B3D57F223C}"/>
                </a:ext>
              </a:extLst>
            </p:cNvPr>
            <p:cNvCxnSpPr>
              <a:cxnSpLocks/>
              <a:stCxn id="32" idx="2"/>
              <a:endCxn id="38" idx="0"/>
            </p:cNvCxnSpPr>
            <p:nvPr/>
          </p:nvCxnSpPr>
          <p:spPr>
            <a:xfrm flipH="1">
              <a:off x="7507274" y="5154019"/>
              <a:ext cx="4051" cy="1686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94D467EB-5870-4C38-B537-1A32123DB352}"/>
                </a:ext>
              </a:extLst>
            </p:cNvPr>
            <p:cNvSpPr txBox="1"/>
            <p:nvPr/>
          </p:nvSpPr>
          <p:spPr>
            <a:xfrm>
              <a:off x="6708355" y="3722380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RSign</a:t>
              </a:r>
              <a:endParaRPr lang="nl-NL" dirty="0"/>
            </a:p>
          </p:txBody>
        </p:sp>
        <p:cxnSp>
          <p:nvCxnSpPr>
            <p:cNvPr id="41" name="Rechte verbindingslijn met pijl 40">
              <a:extLst>
                <a:ext uri="{FF2B5EF4-FFF2-40B4-BE49-F238E27FC236}">
                  <a16:creationId xmlns:a16="http://schemas.microsoft.com/office/drawing/2014/main" id="{ABE0A3DC-040C-4B0B-8BB3-35577AB92ACA}"/>
                </a:ext>
              </a:extLst>
            </p:cNvPr>
            <p:cNvCxnSpPr>
              <a:cxnSpLocks/>
              <a:stCxn id="38" idx="4"/>
              <a:endCxn id="43" idx="0"/>
            </p:cNvCxnSpPr>
            <p:nvPr/>
          </p:nvCxnSpPr>
          <p:spPr>
            <a:xfrm>
              <a:off x="7507274" y="5568727"/>
              <a:ext cx="1" cy="143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7A7F93C1-D768-478F-88D8-E5D67F034013}"/>
                </a:ext>
              </a:extLst>
            </p:cNvPr>
            <p:cNvSpPr txBox="1"/>
            <p:nvPr/>
          </p:nvSpPr>
          <p:spPr>
            <a:xfrm>
              <a:off x="6708355" y="3081088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RPReLU</a:t>
              </a:r>
              <a:endParaRPr lang="nl-NL" dirty="0"/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75568554-D50F-41C4-8EAE-9D80D87B169E}"/>
                </a:ext>
              </a:extLst>
            </p:cNvPr>
            <p:cNvSpPr txBox="1"/>
            <p:nvPr/>
          </p:nvSpPr>
          <p:spPr>
            <a:xfrm>
              <a:off x="6708355" y="5712242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RPReLU</a:t>
              </a:r>
              <a:endParaRPr lang="nl-NL" dirty="0"/>
            </a:p>
          </p:txBody>
        </p:sp>
        <p:cxnSp>
          <p:nvCxnSpPr>
            <p:cNvPr id="44" name="Rechte verbindingslijn met pijl 43">
              <a:extLst>
                <a:ext uri="{FF2B5EF4-FFF2-40B4-BE49-F238E27FC236}">
                  <a16:creationId xmlns:a16="http://schemas.microsoft.com/office/drawing/2014/main" id="{EF81AE07-3D6F-448D-A8DE-DBF71CEEB2B4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>
              <a:off x="7507275" y="6081574"/>
              <a:ext cx="0" cy="210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173ED6D1-53FF-4973-99BC-0F605A24A3A2}"/>
                </a:ext>
              </a:extLst>
            </p:cNvPr>
            <p:cNvSpPr txBox="1"/>
            <p:nvPr/>
          </p:nvSpPr>
          <p:spPr>
            <a:xfrm>
              <a:off x="6686929" y="79360"/>
              <a:ext cx="1588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 err="1"/>
                <a:t>ReActNet</a:t>
              </a:r>
              <a:r>
                <a:rPr lang="nl-NL" dirty="0"/>
                <a:t> </a:t>
              </a:r>
            </a:p>
            <a:p>
              <a:pPr algn="ctr"/>
              <a:r>
                <a:rPr lang="nl-NL" dirty="0"/>
                <a:t>building block</a:t>
              </a:r>
              <a:endParaRPr lang="en-US" dirty="0"/>
            </a:p>
          </p:txBody>
        </p:sp>
        <p:cxnSp>
          <p:nvCxnSpPr>
            <p:cNvPr id="65" name="Verbindingslijn: gebogen 64">
              <a:extLst>
                <a:ext uri="{FF2B5EF4-FFF2-40B4-BE49-F238E27FC236}">
                  <a16:creationId xmlns:a16="http://schemas.microsoft.com/office/drawing/2014/main" id="{4754F5FD-5844-4A63-890E-E9B33B1DC926}"/>
                </a:ext>
              </a:extLst>
            </p:cNvPr>
            <p:cNvCxnSpPr>
              <a:endCxn id="28" idx="6"/>
            </p:cNvCxnSpPr>
            <p:nvPr/>
          </p:nvCxnSpPr>
          <p:spPr>
            <a:xfrm rot="16200000" flipH="1">
              <a:off x="6595227" y="1788105"/>
              <a:ext cx="1922057" cy="113276"/>
            </a:xfrm>
            <a:prstGeom prst="bentConnector4">
              <a:avLst>
                <a:gd name="adj1" fmla="val 822"/>
                <a:gd name="adj2" fmla="val 82732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Verbindingslijn: gebogen 67">
              <a:extLst>
                <a:ext uri="{FF2B5EF4-FFF2-40B4-BE49-F238E27FC236}">
                  <a16:creationId xmlns:a16="http://schemas.microsoft.com/office/drawing/2014/main" id="{12B263C3-EE23-4BEB-8C44-CED5360DAC99}"/>
                </a:ext>
              </a:extLst>
            </p:cNvPr>
            <p:cNvCxnSpPr>
              <a:cxnSpLocks/>
              <a:endCxn id="38" idx="6"/>
            </p:cNvCxnSpPr>
            <p:nvPr/>
          </p:nvCxnSpPr>
          <p:spPr>
            <a:xfrm rot="16200000" flipH="1">
              <a:off x="6610729" y="4443536"/>
              <a:ext cx="1895102" cy="109225"/>
            </a:xfrm>
            <a:prstGeom prst="bentConnector4">
              <a:avLst>
                <a:gd name="adj1" fmla="val 122"/>
                <a:gd name="adj2" fmla="val 83182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kstvak 79">
            <a:extLst>
              <a:ext uri="{FF2B5EF4-FFF2-40B4-BE49-F238E27FC236}">
                <a16:creationId xmlns:a16="http://schemas.microsoft.com/office/drawing/2014/main" id="{D6C633A7-1FF0-46C2-9E2B-507C677142C3}"/>
              </a:ext>
            </a:extLst>
          </p:cNvPr>
          <p:cNvSpPr txBox="1"/>
          <p:nvPr/>
        </p:nvSpPr>
        <p:spPr>
          <a:xfrm>
            <a:off x="10193389" y="3557112"/>
            <a:ext cx="1597839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Sign</a:t>
            </a:r>
            <a:endParaRPr lang="nl-NL" dirty="0"/>
          </a:p>
        </p:txBody>
      </p:sp>
      <p:cxnSp>
        <p:nvCxnSpPr>
          <p:cNvPr id="81" name="Rechte verbindingslijn met pijl 80">
            <a:extLst>
              <a:ext uri="{FF2B5EF4-FFF2-40B4-BE49-F238E27FC236}">
                <a16:creationId xmlns:a16="http://schemas.microsoft.com/office/drawing/2014/main" id="{736ABA3C-BC19-410C-94AB-8C634C1255E9}"/>
              </a:ext>
            </a:extLst>
          </p:cNvPr>
          <p:cNvCxnSpPr>
            <a:cxnSpLocks/>
            <a:stCxn id="6" idx="2"/>
            <a:endCxn id="80" idx="0"/>
          </p:cNvCxnSpPr>
          <p:nvPr/>
        </p:nvCxnSpPr>
        <p:spPr>
          <a:xfrm flipH="1">
            <a:off x="10992309" y="3402027"/>
            <a:ext cx="1" cy="15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kstvak 85">
            <a:extLst>
              <a:ext uri="{FF2B5EF4-FFF2-40B4-BE49-F238E27FC236}">
                <a16:creationId xmlns:a16="http://schemas.microsoft.com/office/drawing/2014/main" id="{1E958FAB-190D-4E8E-AE02-C5B76DAEE713}"/>
              </a:ext>
            </a:extLst>
          </p:cNvPr>
          <p:cNvSpPr txBox="1"/>
          <p:nvPr/>
        </p:nvSpPr>
        <p:spPr>
          <a:xfrm>
            <a:off x="10193390" y="1973961"/>
            <a:ext cx="1597839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Sign</a:t>
            </a:r>
            <a:endParaRPr lang="nl-NL" dirty="0"/>
          </a:p>
        </p:txBody>
      </p:sp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B40D7ED2-D5D6-4009-868F-3C86B1C34F09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10992310" y="1696026"/>
            <a:ext cx="0" cy="277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met pijl 107">
            <a:extLst>
              <a:ext uri="{FF2B5EF4-FFF2-40B4-BE49-F238E27FC236}">
                <a16:creationId xmlns:a16="http://schemas.microsoft.com/office/drawing/2014/main" id="{635A6354-4A90-4BE4-8987-B425FFCF40FF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>
            <a:off x="10988260" y="5378409"/>
            <a:ext cx="0" cy="144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Tijdelijke aanduiding voor inhoud 6">
            <a:extLst>
              <a:ext uri="{FF2B5EF4-FFF2-40B4-BE49-F238E27FC236}">
                <a16:creationId xmlns:a16="http://schemas.microsoft.com/office/drawing/2014/main" id="{F2ACD80A-E522-42B3-A620-926837A11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22"/>
          <a:stretch/>
        </p:blipFill>
        <p:spPr>
          <a:xfrm>
            <a:off x="4055067" y="1649838"/>
            <a:ext cx="3218859" cy="16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2727A-ABB6-4D6E-885A-D12E816C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 err="1"/>
              <a:t>ReActNet</a:t>
            </a:r>
            <a:r>
              <a:rPr lang="nl-NL" dirty="0"/>
              <a:t> STE</a:t>
            </a:r>
            <a:endParaRPr lang="en-US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0BEEC3A-46A0-4A06-82D7-3894515EF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418"/>
          <a:stretch/>
        </p:blipFill>
        <p:spPr>
          <a:xfrm>
            <a:off x="3534720" y="1271588"/>
            <a:ext cx="5128910" cy="503713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8EF5B3-4649-4878-AB03-94D70FB4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ijdelijke aanduiding voor voettekst 35">
            <a:extLst>
              <a:ext uri="{FF2B5EF4-FFF2-40B4-BE49-F238E27FC236}">
                <a16:creationId xmlns:a16="http://schemas.microsoft.com/office/drawing/2014/main" id="{F9F13D87-6714-455A-AC50-D91E5513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US" sz="1000" i="1" dirty="0" err="1"/>
              <a:t>ReActNet</a:t>
            </a:r>
            <a:r>
              <a:rPr lang="en-US" sz="1000" i="1" dirty="0"/>
              <a:t>: Towards Precise Binary Neural Network with Generalized Activation Functions - Liu et al. (2020)</a:t>
            </a:r>
          </a:p>
        </p:txBody>
      </p:sp>
    </p:spTree>
    <p:extLst>
      <p:ext uri="{BB962C8B-B14F-4D97-AF65-F5344CB8AC3E}">
        <p14:creationId xmlns:p14="http://schemas.microsoft.com/office/powerpoint/2010/main" val="413948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4ACFE285-1299-4944-A1E0-A213944B98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501" r="17501"/>
          <a:stretch/>
        </p:blipFill>
        <p:spPr/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675019-ABE4-4037-9F16-E218E028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17</a:t>
            </a:fld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B3E6F6-97E7-41C0-898C-FF6AA1EF1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err="1"/>
              <a:t>Binary</a:t>
            </a:r>
            <a:r>
              <a:rPr lang="nl-NL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XNOR </a:t>
            </a:r>
            <a:r>
              <a:rPr lang="nl-NL" dirty="0" err="1"/>
              <a:t>Neural</a:t>
            </a:r>
            <a:r>
              <a:rPr lang="nl-NL" dirty="0"/>
              <a:t> Engine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ChewBaccaNN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Mixed-</a:t>
            </a:r>
            <a:r>
              <a:rPr lang="nl-NL" dirty="0" err="1"/>
              <a:t>Signal</a:t>
            </a:r>
            <a:r>
              <a:rPr lang="nl-NL" dirty="0"/>
              <a:t> Processor</a:t>
            </a:r>
          </a:p>
          <a:p>
            <a:endParaRPr lang="nl-NL" dirty="0"/>
          </a:p>
          <a:p>
            <a:r>
              <a:rPr lang="nl-NL" dirty="0" err="1"/>
              <a:t>Ternary</a:t>
            </a:r>
            <a:r>
              <a:rPr lang="nl-NL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CUTIE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0BB534-DEFF-4834-805C-3279CA98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Specialized BNN/TNN accelerators</a:t>
            </a:r>
          </a:p>
        </p:txBody>
      </p:sp>
    </p:spTree>
    <p:extLst>
      <p:ext uri="{BB962C8B-B14F-4D97-AF65-F5344CB8AC3E}">
        <p14:creationId xmlns:p14="http://schemas.microsoft.com/office/powerpoint/2010/main" val="212692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82CF3-CF9F-453C-BB21-D6E71D03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XNOR </a:t>
            </a:r>
            <a:r>
              <a:rPr lang="nl-NL" dirty="0" err="1"/>
              <a:t>Neural</a:t>
            </a:r>
            <a:r>
              <a:rPr lang="nl-NL" dirty="0"/>
              <a:t> engine – System on Chip </a:t>
            </a:r>
            <a:r>
              <a:rPr lang="nl-NL" dirty="0" err="1"/>
              <a:t>overview</a:t>
            </a:r>
            <a:endParaRPr lang="en-US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063DC04A-F773-43ED-A7BC-1BDA681FD0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3238" y="2132575"/>
            <a:ext cx="4925112" cy="3315163"/>
          </a:xfrm>
        </p:spPr>
      </p:pic>
      <p:pic>
        <p:nvPicPr>
          <p:cNvPr id="13" name="Tijdelijke aanduiding voor inhoud 3">
            <a:extLst>
              <a:ext uri="{FF2B5EF4-FFF2-40B4-BE49-F238E27FC236}">
                <a16:creationId xmlns:a16="http://schemas.microsoft.com/office/drawing/2014/main" id="{89EE8800-1747-4CD5-AD06-A4F549EC7C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23521"/>
            <a:ext cx="5694363" cy="3733271"/>
          </a:xfrm>
          <a:ln w="28575">
            <a:solidFill>
              <a:schemeClr val="tx1"/>
            </a:solidFill>
          </a:ln>
        </p:spPr>
      </p:pic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D5F313FF-62C4-412B-836B-648C6355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/>
              <a:t>XNOR Neural Engine: a Hardware Accelerator IP for 21.6 </a:t>
            </a:r>
            <a:r>
              <a:rPr lang="en-US" sz="1000" i="1" dirty="0" err="1"/>
              <a:t>fJ</a:t>
            </a:r>
            <a:r>
              <a:rPr lang="en-US" sz="1000" i="1" dirty="0"/>
              <a:t>/op Binary Neural Network Inference – Conti et al. (2018)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6F0058-CBF3-49F1-BA55-0F79CA44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1460-76EB-4B66-8E53-EF9717F4804E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49AF1AC-28A7-42E8-91E4-51A719F2875C}"/>
              </a:ext>
            </a:extLst>
          </p:cNvPr>
          <p:cNvCxnSpPr/>
          <p:nvPr/>
        </p:nvCxnSpPr>
        <p:spPr>
          <a:xfrm flipV="1">
            <a:off x="3170712" y="1905990"/>
            <a:ext cx="3004457" cy="7184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5D2D9CB-F661-4B0C-8631-673DAAEF13C6}"/>
              </a:ext>
            </a:extLst>
          </p:cNvPr>
          <p:cNvCxnSpPr>
            <a:cxnSpLocks/>
          </p:cNvCxnSpPr>
          <p:nvPr/>
        </p:nvCxnSpPr>
        <p:spPr>
          <a:xfrm>
            <a:off x="3170712" y="3651662"/>
            <a:ext cx="3001488" cy="20170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2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790B8DBF-18CF-41B8-86B1-39C87A890B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30263" b="-30263"/>
          <a:stretch/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Streamer</a:t>
            </a:r>
          </a:p>
          <a:p>
            <a:pPr lvl="1"/>
            <a:r>
              <a:rPr lang="en-US" dirty="0"/>
              <a:t>TP x 32-bit memory interface for input data, weights, and activations.</a:t>
            </a:r>
          </a:p>
          <a:p>
            <a:pPr lvl="1"/>
            <a:r>
              <a:rPr lang="en-US" dirty="0"/>
              <a:t>Address generation and word-alignment functionality.</a:t>
            </a:r>
          </a:p>
          <a:p>
            <a:r>
              <a:rPr lang="en-US" dirty="0"/>
              <a:t>Controller</a:t>
            </a:r>
          </a:p>
          <a:p>
            <a:pPr lvl="1"/>
            <a:r>
              <a:rPr lang="en-US" dirty="0"/>
              <a:t>Small 28 Byte register file to load layer configuration for execution.</a:t>
            </a:r>
          </a:p>
          <a:p>
            <a:pPr lvl="1"/>
            <a:r>
              <a:rPr lang="en-US" dirty="0"/>
              <a:t>Small micro-processor to generate loop counters and addresses.</a:t>
            </a:r>
          </a:p>
          <a:p>
            <a:r>
              <a:rPr lang="en-US" dirty="0"/>
              <a:t>Engine</a:t>
            </a:r>
          </a:p>
          <a:p>
            <a:pPr lvl="1"/>
            <a:r>
              <a:rPr lang="en-US" dirty="0"/>
              <a:t>XNE </a:t>
            </a:r>
            <a:r>
              <a:rPr lang="en-US" dirty="0" err="1"/>
              <a:t>datapath</a:t>
            </a:r>
            <a:r>
              <a:rPr lang="en-US" dirty="0"/>
              <a:t> that can processor binary convolution and fully-connected layers.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XNE accelerator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4913" y="577215"/>
            <a:ext cx="30942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b="1" dirty="0"/>
              <a:t>Throughput Parameter </a:t>
            </a:r>
            <a:r>
              <a:rPr lang="en-US" sz="1867" b="1" i="1" dirty="0"/>
              <a:t>TP</a:t>
            </a:r>
            <a:r>
              <a:rPr lang="en-US" sz="1867" b="1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6805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70F3B-D0B1-4124-A840-D47660BA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Deep</a:t>
            </a:r>
            <a:r>
              <a:rPr lang="nl-NL" dirty="0"/>
              <a:t> Learning </a:t>
            </a:r>
            <a:r>
              <a:rPr lang="nl-NL" dirty="0" err="1"/>
              <a:t>Challenges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D7C29C-EB49-4B37-90C0-9D753CEA3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Challenge 1: model </a:t>
            </a:r>
            <a:r>
              <a:rPr lang="nl-NL" dirty="0" err="1"/>
              <a:t>size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Challenge 2: speed (</a:t>
            </a:r>
            <a:r>
              <a:rPr lang="nl-NL" dirty="0" err="1"/>
              <a:t>throughput</a:t>
            </a:r>
            <a:r>
              <a:rPr lang="nl-NL" dirty="0"/>
              <a:t>, </a:t>
            </a:r>
            <a:r>
              <a:rPr lang="nl-NL" dirty="0" err="1"/>
              <a:t>latency</a:t>
            </a:r>
            <a:r>
              <a:rPr lang="nl-NL" dirty="0"/>
              <a:t>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Challenge 3: energy efficiency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3600" dirty="0"/>
              <a:t>We </a:t>
            </a:r>
            <a:r>
              <a:rPr lang="nl-NL" sz="3600" dirty="0" err="1"/>
              <a:t>need</a:t>
            </a:r>
            <a:r>
              <a:rPr lang="nl-NL" sz="3600" dirty="0"/>
              <a:t> </a:t>
            </a:r>
            <a:r>
              <a:rPr lang="nl-NL" sz="3600" b="1" dirty="0" err="1"/>
              <a:t>Efficient</a:t>
            </a:r>
            <a:r>
              <a:rPr lang="nl-NL" sz="3600" dirty="0"/>
              <a:t> </a:t>
            </a:r>
            <a:r>
              <a:rPr lang="nl-NL" sz="3600" dirty="0" err="1"/>
              <a:t>Deep</a:t>
            </a:r>
            <a:r>
              <a:rPr lang="nl-NL" sz="3600" dirty="0"/>
              <a:t> Learning!</a:t>
            </a:r>
            <a:endParaRPr lang="en-US" sz="3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9A1CA5-E681-4DC1-9137-72FF1201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1665B2-B7CD-4B82-A23A-5B08695E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2976" y="-2663"/>
            <a:ext cx="4149907" cy="22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ve YOU Been Charging Your Phone Correctly? - General ...">
            <a:extLst>
              <a:ext uri="{FF2B5EF4-FFF2-40B4-BE49-F238E27FC236}">
                <a16:creationId xmlns:a16="http://schemas.microsoft.com/office/drawing/2014/main" id="{C29F283B-FE9B-43A5-AC93-548DC9457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/>
          <a:stretch/>
        </p:blipFill>
        <p:spPr bwMode="auto">
          <a:xfrm>
            <a:off x="7932976" y="3898437"/>
            <a:ext cx="3419392" cy="18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uration Icon at GetDrawings | Free download">
            <a:extLst>
              <a:ext uri="{FF2B5EF4-FFF2-40B4-BE49-F238E27FC236}">
                <a16:creationId xmlns:a16="http://schemas.microsoft.com/office/drawing/2014/main" id="{44627DDA-8C47-4694-AACE-CEC7521F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075" y="2166330"/>
            <a:ext cx="1666816" cy="16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A3FB3628-2D51-4708-872A-6B39D315F6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22850" b="-22850"/>
          <a:stretch/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Dedicated registers for Parameters and Features</a:t>
            </a:r>
          </a:p>
          <a:p>
            <a:pPr lvl="2"/>
            <a:r>
              <a:rPr lang="en-US" dirty="0"/>
              <a:t>Data reuse</a:t>
            </a:r>
          </a:p>
          <a:p>
            <a:pPr lvl="1"/>
            <a:r>
              <a:rPr lang="en-US" dirty="0"/>
              <a:t>TP XNORs are computed in parallel</a:t>
            </a:r>
          </a:p>
          <a:p>
            <a:pPr lvl="1"/>
            <a:r>
              <a:rPr lang="en-US" dirty="0" err="1"/>
              <a:t>PopCount</a:t>
            </a:r>
            <a:r>
              <a:rPr lang="en-US" dirty="0"/>
              <a:t> can be masked</a:t>
            </a:r>
          </a:p>
          <a:p>
            <a:pPr lvl="1"/>
            <a:r>
              <a:rPr lang="en-US" dirty="0"/>
              <a:t>16-bit accumulators are used to compute TP pixels in parallel</a:t>
            </a:r>
          </a:p>
          <a:p>
            <a:pPr lvl="2"/>
            <a:r>
              <a:rPr lang="en-US" dirty="0"/>
              <a:t>Hardwired limitation on TP input/output channels</a:t>
            </a:r>
          </a:p>
          <a:p>
            <a:pPr lvl="1"/>
            <a:r>
              <a:rPr lang="en-US" dirty="0"/>
              <a:t>Dedicated threshold stage</a:t>
            </a:r>
          </a:p>
          <a:p>
            <a:endParaRPr lang="en-US" sz="2400" dirty="0"/>
          </a:p>
          <a:p>
            <a:r>
              <a:rPr lang="en-US" sz="2400" dirty="0"/>
              <a:t>For TP=128:</a:t>
            </a:r>
          </a:p>
          <a:p>
            <a:pPr lvl="1"/>
            <a:r>
              <a:rPr lang="en-US" b="1" dirty="0"/>
              <a:t>21.6 </a:t>
            </a:r>
            <a:r>
              <a:rPr lang="en-US" b="1" dirty="0" err="1"/>
              <a:t>fJ</a:t>
            </a:r>
            <a:r>
              <a:rPr lang="en-US" b="1" dirty="0"/>
              <a:t>/Op</a:t>
            </a:r>
            <a:r>
              <a:rPr lang="en-US" dirty="0"/>
              <a:t> at 0.4V in 22nm (SCM)</a:t>
            </a:r>
            <a:endParaRPr lang="en-US" b="1" dirty="0"/>
          </a:p>
          <a:p>
            <a:pPr lvl="1"/>
            <a:r>
              <a:rPr lang="en-US" b="1" dirty="0"/>
              <a:t>115 </a:t>
            </a:r>
            <a:r>
              <a:rPr lang="en-US" b="1" dirty="0" err="1"/>
              <a:t>fJ</a:t>
            </a:r>
            <a:r>
              <a:rPr lang="en-US" b="1" dirty="0"/>
              <a:t>/Op</a:t>
            </a:r>
            <a:r>
              <a:rPr lang="en-US" dirty="0"/>
              <a:t> at 0.6V in 22nm (SRAM)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XNE engine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3989" y="577215"/>
            <a:ext cx="30942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b="1" dirty="0"/>
              <a:t>Throughput Parameter </a:t>
            </a:r>
            <a:r>
              <a:rPr lang="en-US" sz="1867" b="1" i="1" dirty="0"/>
              <a:t>TP</a:t>
            </a:r>
            <a:r>
              <a:rPr lang="en-US" sz="1867" b="1" dirty="0"/>
              <a:t> = 8</a:t>
            </a:r>
          </a:p>
        </p:txBody>
      </p:sp>
    </p:spTree>
    <p:extLst>
      <p:ext uri="{BB962C8B-B14F-4D97-AF65-F5344CB8AC3E}">
        <p14:creationId xmlns:p14="http://schemas.microsoft.com/office/powerpoint/2010/main" val="28849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E7B6A36-FC8E-4975-AF38-6D7BD3F0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21</a:t>
            </a:fld>
            <a:endParaRPr lang="en-US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9C908F3-D6F2-450D-831D-0AC1CBC12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nl-NL" dirty="0" err="1"/>
              <a:t>Dedicated</a:t>
            </a:r>
            <a:r>
              <a:rPr lang="nl-NL" dirty="0"/>
              <a:t> memory (SCM) </a:t>
            </a:r>
            <a:r>
              <a:rPr lang="nl-NL" dirty="0" err="1"/>
              <a:t>for</a:t>
            </a:r>
            <a:r>
              <a:rPr lang="nl-NL" dirty="0"/>
              <a:t> Parameters </a:t>
            </a:r>
            <a:r>
              <a:rPr lang="nl-NL" dirty="0" err="1"/>
              <a:t>and</a:t>
            </a:r>
            <a:r>
              <a:rPr lang="nl-NL" dirty="0"/>
              <a:t> Features.</a:t>
            </a:r>
          </a:p>
          <a:p>
            <a:pPr lvl="2"/>
            <a:r>
              <a:rPr lang="nl-NL" dirty="0" err="1"/>
              <a:t>Row</a:t>
            </a:r>
            <a:r>
              <a:rPr lang="nl-NL" dirty="0"/>
              <a:t> bank </a:t>
            </a:r>
            <a:r>
              <a:rPr lang="nl-NL" dirty="0" err="1"/>
              <a:t>for</a:t>
            </a:r>
            <a:r>
              <a:rPr lang="nl-NL" dirty="0"/>
              <a:t> data </a:t>
            </a:r>
            <a:r>
              <a:rPr lang="nl-NL" dirty="0" err="1"/>
              <a:t>reuse</a:t>
            </a:r>
            <a:r>
              <a:rPr lang="nl-NL" dirty="0"/>
              <a:t>.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Compute</a:t>
            </a:r>
            <a:r>
              <a:rPr lang="nl-NL" dirty="0"/>
              <a:t> logic </a:t>
            </a:r>
            <a:r>
              <a:rPr lang="nl-NL" dirty="0" err="1"/>
              <a:t>inside</a:t>
            </a:r>
            <a:r>
              <a:rPr lang="nl-NL" dirty="0"/>
              <a:t> BPU array</a:t>
            </a:r>
          </a:p>
          <a:p>
            <a:pPr lvl="2"/>
            <a:r>
              <a:rPr lang="nl-NL" dirty="0"/>
              <a:t>A BPU </a:t>
            </a:r>
            <a:r>
              <a:rPr lang="nl-NL" dirty="0" err="1"/>
              <a:t>employs</a:t>
            </a:r>
            <a:r>
              <a:rPr lang="nl-NL" dirty="0"/>
              <a:t> shift register </a:t>
            </a:r>
            <a:r>
              <a:rPr lang="nl-NL" dirty="0" err="1"/>
              <a:t>for</a:t>
            </a:r>
            <a:r>
              <a:rPr lang="nl-NL" dirty="0"/>
              <a:t> data </a:t>
            </a:r>
            <a:r>
              <a:rPr lang="nl-NL" dirty="0" err="1"/>
              <a:t>reuse</a:t>
            </a:r>
            <a:r>
              <a:rPr lang="nl-NL" dirty="0"/>
              <a:t>.</a:t>
            </a:r>
          </a:p>
          <a:p>
            <a:pPr lvl="2"/>
            <a:r>
              <a:rPr lang="nl-NL" dirty="0"/>
              <a:t>7 </a:t>
            </a:r>
            <a:r>
              <a:rPr lang="nl-NL" dirty="0" err="1"/>
              <a:t>BPUs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a </a:t>
            </a:r>
            <a:r>
              <a:rPr lang="nl-NL" dirty="0" err="1"/>
              <a:t>hardwired</a:t>
            </a:r>
            <a:r>
              <a:rPr lang="nl-NL" dirty="0"/>
              <a:t> 7x7 </a:t>
            </a:r>
            <a:r>
              <a:rPr lang="nl-NL" dirty="0" err="1"/>
              <a:t>kernel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16 input </a:t>
            </a:r>
            <a:r>
              <a:rPr lang="nl-NL" dirty="0" err="1"/>
              <a:t>channels</a:t>
            </a:r>
            <a:r>
              <a:rPr lang="nl-NL" dirty="0"/>
              <a:t>.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NMCU </a:t>
            </a:r>
            <a:r>
              <a:rPr lang="nl-NL" dirty="0" err="1"/>
              <a:t>accumulates</a:t>
            </a:r>
            <a:r>
              <a:rPr lang="nl-NL" dirty="0"/>
              <a:t> </a:t>
            </a:r>
            <a:r>
              <a:rPr lang="nl-NL" dirty="0" err="1"/>
              <a:t>partial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finally</a:t>
            </a:r>
            <a:r>
              <a:rPr lang="nl-NL" dirty="0"/>
              <a:t> </a:t>
            </a:r>
            <a:r>
              <a:rPr lang="nl-NL" dirty="0" err="1"/>
              <a:t>binarizes</a:t>
            </a:r>
            <a:r>
              <a:rPr lang="nl-NL" dirty="0"/>
              <a:t>.</a:t>
            </a:r>
          </a:p>
          <a:p>
            <a:pPr lvl="1"/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64F42EC-36F7-4456-8652-C622FBB3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ChewBaccaNN</a:t>
            </a:r>
            <a:endParaRPr lang="en-US" dirty="0"/>
          </a:p>
        </p:txBody>
      </p:sp>
      <p:pic>
        <p:nvPicPr>
          <p:cNvPr id="23" name="Tijdelijke aanduiding voor afbeelding 22">
            <a:extLst>
              <a:ext uri="{FF2B5EF4-FFF2-40B4-BE49-F238E27FC236}">
                <a16:creationId xmlns:a16="http://schemas.microsoft.com/office/drawing/2014/main" id="{7D5340F0-AF70-4713-B826-41BA416151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15723" r="-15723"/>
          <a:stretch/>
        </p:blipFill>
        <p:spPr/>
      </p:pic>
      <p:sp>
        <p:nvSpPr>
          <p:cNvPr id="24" name="Tijdelijke aanduiding voor voettekst 3">
            <a:extLst>
              <a:ext uri="{FF2B5EF4-FFF2-40B4-BE49-F238E27FC236}">
                <a16:creationId xmlns:a16="http://schemas.microsoft.com/office/drawing/2014/main" id="{718D19D4-B0EE-4803-971F-CCF72F6B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US" sz="1000" i="1" dirty="0" err="1"/>
              <a:t>ChewBaccaNN</a:t>
            </a:r>
            <a:r>
              <a:rPr lang="en-US" sz="1000" i="1" dirty="0"/>
              <a:t>: A Flexible 223 TOPS/W BNN Accelerator – R. Andri et al. (2021)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6F9D191-2426-469C-8B60-040E9BA63B57}"/>
              </a:ext>
            </a:extLst>
          </p:cNvPr>
          <p:cNvSpPr/>
          <p:nvPr/>
        </p:nvSpPr>
        <p:spPr>
          <a:xfrm>
            <a:off x="6591719" y="3165231"/>
            <a:ext cx="5118697" cy="33276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E7B6A36-FC8E-4975-AF38-6D7BD3F0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22</a:t>
            </a:fld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6485AB-89AD-4188-8D83-96E041ACA2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Total chip area: 0.7 mm</a:t>
            </a:r>
            <a:r>
              <a:rPr lang="nl-NL" baseline="30000" dirty="0"/>
              <a:t>2</a:t>
            </a:r>
          </a:p>
          <a:p>
            <a:pPr lvl="1"/>
            <a:r>
              <a:rPr lang="nl-NL" dirty="0" err="1"/>
              <a:t>Compute</a:t>
            </a:r>
            <a:r>
              <a:rPr lang="nl-NL" dirty="0"/>
              <a:t> units </a:t>
            </a:r>
            <a:r>
              <a:rPr lang="nl-NL" dirty="0" err="1"/>
              <a:t>occupy</a:t>
            </a:r>
            <a:r>
              <a:rPr lang="nl-NL" dirty="0"/>
              <a:t> 1%</a:t>
            </a:r>
          </a:p>
          <a:p>
            <a:pPr lvl="1"/>
            <a:endParaRPr lang="nl-NL" dirty="0"/>
          </a:p>
          <a:p>
            <a:r>
              <a:rPr lang="nl-NL" dirty="0"/>
              <a:t>32 SCM </a:t>
            </a:r>
            <a:r>
              <a:rPr lang="nl-NL" dirty="0" err="1"/>
              <a:t>blocks</a:t>
            </a:r>
            <a:r>
              <a:rPr lang="nl-NL" dirty="0"/>
              <a:t> in FMM1 </a:t>
            </a:r>
          </a:p>
          <a:p>
            <a:pPr lvl="1"/>
            <a:r>
              <a:rPr lang="nl-NL" dirty="0"/>
              <a:t>1 block = 1kB of memory</a:t>
            </a:r>
          </a:p>
          <a:p>
            <a:pPr indent="-269875"/>
            <a:endParaRPr lang="nl-NL" dirty="0"/>
          </a:p>
          <a:p>
            <a:pPr indent="-269875"/>
            <a:r>
              <a:rPr lang="nl-NL" dirty="0"/>
              <a:t>At 0.4V in 22nm:</a:t>
            </a:r>
          </a:p>
          <a:p>
            <a:pPr lvl="1"/>
            <a:r>
              <a:rPr lang="nl-NL" b="1" dirty="0"/>
              <a:t>4.48</a:t>
            </a:r>
            <a:r>
              <a:rPr lang="nl-NL" dirty="0"/>
              <a:t> </a:t>
            </a:r>
            <a:r>
              <a:rPr lang="nl-NL" b="1" dirty="0" err="1"/>
              <a:t>fJ</a:t>
            </a:r>
            <a:r>
              <a:rPr lang="nl-NL" b="1" dirty="0"/>
              <a:t>/Op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7x7 </a:t>
            </a:r>
            <a:r>
              <a:rPr lang="nl-NL" dirty="0" err="1"/>
              <a:t>kernel</a:t>
            </a:r>
            <a:endParaRPr lang="nl-NL" dirty="0"/>
          </a:p>
          <a:p>
            <a:pPr lvl="1"/>
            <a:r>
              <a:rPr lang="nl-NL" b="1" dirty="0"/>
              <a:t>15.38 </a:t>
            </a:r>
            <a:r>
              <a:rPr lang="nl-NL" b="1" dirty="0" err="1"/>
              <a:t>fJ</a:t>
            </a:r>
            <a:r>
              <a:rPr lang="nl-NL" b="1" dirty="0"/>
              <a:t>/Op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3x3 </a:t>
            </a:r>
            <a:r>
              <a:rPr lang="nl-NL" dirty="0" err="1"/>
              <a:t>kernel</a:t>
            </a: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64F42EC-36F7-4456-8652-C622FBB3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ChewBaccaNN</a:t>
            </a:r>
            <a:br>
              <a:rPr lang="nl-NL" dirty="0"/>
            </a:br>
            <a:r>
              <a:rPr lang="nl-NL" dirty="0"/>
              <a:t>Floorplan</a:t>
            </a:r>
            <a:endParaRPr lang="en-US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8996A188-9467-47B1-9BA7-91A9B6ABE0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86" r="1686"/>
          <a:stretch>
            <a:fillRect/>
          </a:stretch>
        </p:blipFill>
        <p:spPr>
          <a:xfrm>
            <a:off x="6096000" y="0"/>
            <a:ext cx="6096000" cy="63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12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4">
            <a:extLst>
              <a:ext uri="{FF2B5EF4-FFF2-40B4-BE49-F238E27FC236}">
                <a16:creationId xmlns:a16="http://schemas.microsoft.com/office/drawing/2014/main" id="{E30DC0E1-006F-4A53-A42C-B8A57C1DB3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50529" b="-50529"/>
          <a:stretch/>
        </p:blipFill>
        <p:spPr/>
      </p:pic>
      <p:sp>
        <p:nvSpPr>
          <p:cNvPr id="13" name="Tijdelijke aanduiding voor voettekst 3">
            <a:extLst>
              <a:ext uri="{FF2B5EF4-FFF2-40B4-BE49-F238E27FC236}">
                <a16:creationId xmlns:a16="http://schemas.microsoft.com/office/drawing/2014/main" id="{2C4CBF14-2730-4A19-9019-F2A9BFB7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/>
              <a:t>An Always-On 3.8μJ/86% CIFAR-10 Mixed-Signal Binary CNN Processor with All Memory on Chip in 28nm CMOS – </a:t>
            </a:r>
            <a:r>
              <a:rPr lang="en-US" sz="1000" i="1" dirty="0" err="1"/>
              <a:t>Bankman</a:t>
            </a:r>
            <a:r>
              <a:rPr lang="en-US" sz="1000" i="1" dirty="0"/>
              <a:t> et al. (2018)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F1E238-5F98-4F00-BE0D-627A98E5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1460-76EB-4B66-8E53-EF9717F4804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B6854396-2B1F-4429-B981-22F4EEF8C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endParaRPr lang="nl-NL" dirty="0"/>
          </a:p>
          <a:p>
            <a:pPr lvl="1"/>
            <a:r>
              <a:rPr lang="nl-NL" dirty="0"/>
              <a:t>Mix of digital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analog</a:t>
            </a:r>
            <a:r>
              <a:rPr lang="nl-NL" dirty="0"/>
              <a:t> design</a:t>
            </a:r>
          </a:p>
          <a:p>
            <a:pPr lvl="2"/>
            <a:r>
              <a:rPr lang="nl-NL" dirty="0" err="1"/>
              <a:t>Accumulation</a:t>
            </a:r>
            <a:r>
              <a:rPr lang="nl-NL" dirty="0"/>
              <a:t> (</a:t>
            </a:r>
            <a:r>
              <a:rPr lang="nl-NL" dirty="0" err="1"/>
              <a:t>popcount</a:t>
            </a:r>
            <a:r>
              <a:rPr lang="nl-NL" dirty="0"/>
              <a:t> </a:t>
            </a:r>
            <a:r>
              <a:rPr lang="nl-NL" dirty="0" err="1"/>
              <a:t>operation</a:t>
            </a:r>
            <a:r>
              <a:rPr lang="nl-NL" dirty="0"/>
              <a:t>) is </a:t>
            </a:r>
            <a:r>
              <a:rPr lang="nl-NL" dirty="0" err="1"/>
              <a:t>analog</a:t>
            </a:r>
            <a:r>
              <a:rPr lang="nl-NL" dirty="0"/>
              <a:t> </a:t>
            </a:r>
            <a:r>
              <a:rPr lang="nl-NL" dirty="0" err="1"/>
              <a:t>circuitry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 err="1"/>
              <a:t>Hardwired</a:t>
            </a:r>
            <a:r>
              <a:rPr lang="nl-NL" dirty="0"/>
              <a:t> 2x2 </a:t>
            </a:r>
            <a:r>
              <a:rPr lang="nl-NL" dirty="0" err="1"/>
              <a:t>kernel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256 input </a:t>
            </a:r>
            <a:r>
              <a:rPr lang="nl-NL" dirty="0" err="1"/>
              <a:t>and</a:t>
            </a:r>
            <a:r>
              <a:rPr lang="nl-NL" dirty="0"/>
              <a:t> output </a:t>
            </a:r>
            <a:r>
              <a:rPr lang="nl-NL" dirty="0" err="1"/>
              <a:t>channels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b="1" dirty="0"/>
              <a:t>1.88 </a:t>
            </a:r>
            <a:r>
              <a:rPr lang="nl-NL" b="1" dirty="0" err="1"/>
              <a:t>fJ</a:t>
            </a:r>
            <a:r>
              <a:rPr lang="nl-NL" b="1" dirty="0"/>
              <a:t>/Op </a:t>
            </a:r>
            <a:r>
              <a:rPr lang="nl-NL" dirty="0"/>
              <a:t>at 0.6V&amp;0.8V</a:t>
            </a:r>
            <a:r>
              <a:rPr lang="nl-NL" b="1" dirty="0"/>
              <a:t> </a:t>
            </a:r>
            <a:r>
              <a:rPr lang="nl-NL" dirty="0"/>
              <a:t>in 28nm</a:t>
            </a:r>
            <a:endParaRPr lang="en-US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787AA8-6B56-4725-A287-4DF28745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7" y="365125"/>
            <a:ext cx="8124476" cy="759587"/>
          </a:xfrm>
        </p:spPr>
        <p:txBody>
          <a:bodyPr>
            <a:normAutofit fontScale="90000"/>
          </a:bodyPr>
          <a:lstStyle/>
          <a:p>
            <a:r>
              <a:rPr lang="en-US" dirty="0"/>
              <a:t>Mixed-Signal Binary CNN Processor</a:t>
            </a:r>
          </a:p>
        </p:txBody>
      </p:sp>
    </p:spTree>
    <p:extLst>
      <p:ext uri="{BB962C8B-B14F-4D97-AF65-F5344CB8AC3E}">
        <p14:creationId xmlns:p14="http://schemas.microsoft.com/office/powerpoint/2010/main" val="39442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E92D2ADA-63E9-4C6F-B7F8-3580F92BE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24192" b="-24192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64FA41-44B5-4787-A7B1-440E4874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/>
              <a:t>CUTIE: Beyond </a:t>
            </a:r>
            <a:r>
              <a:rPr lang="en-US" sz="1000" i="1" dirty="0" err="1"/>
              <a:t>PetaOp</a:t>
            </a:r>
            <a:r>
              <a:rPr lang="en-US" sz="1000" i="1" dirty="0"/>
              <a:t>/s/W Ternary DNN Inference Acceleration with Better-than-Binary Energy Efficiency – Scherer et al. (2020)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FF56B7-7C89-417F-B9DF-39F9D131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CEE5A1-E5B7-4229-B179-650F327CD5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Completely unrolled data path </a:t>
            </a:r>
            <a:r>
              <a:rPr lang="en-US" dirty="0" err="1"/>
              <a:t>w.r.t.</a:t>
            </a:r>
            <a:r>
              <a:rPr lang="en-US" dirty="0"/>
              <a:t> all feature map and filter dimensions to reduce data transfer cost</a:t>
            </a:r>
          </a:p>
          <a:p>
            <a:pPr lvl="2"/>
            <a:r>
              <a:rPr lang="en-US" dirty="0"/>
              <a:t>Immense data reuse!</a:t>
            </a:r>
          </a:p>
          <a:p>
            <a:pPr lvl="2"/>
            <a:r>
              <a:rPr lang="en-US" dirty="0"/>
              <a:t>Large chip area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Ternary compression </a:t>
            </a:r>
          </a:p>
          <a:p>
            <a:pPr lvl="2"/>
            <a:r>
              <a:rPr lang="en-US" dirty="0"/>
              <a:t>5 ternary symbols in 8 bits </a:t>
            </a:r>
            <a:br>
              <a:rPr lang="en-US" dirty="0"/>
            </a:br>
            <a:r>
              <a:rPr lang="en-US" dirty="0"/>
              <a:t>= </a:t>
            </a:r>
            <a:r>
              <a:rPr lang="en-US" b="1" dirty="0"/>
              <a:t>1.6</a:t>
            </a:r>
            <a:r>
              <a:rPr lang="en-US" dirty="0"/>
              <a:t> bits/symbol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Their TNN has high level of sparsity</a:t>
            </a:r>
          </a:p>
          <a:p>
            <a:pPr lvl="2"/>
            <a:r>
              <a:rPr lang="en-US" dirty="0"/>
              <a:t>Reduces switching activity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1.69 </a:t>
            </a:r>
            <a:r>
              <a:rPr lang="en-US" b="1" dirty="0" err="1"/>
              <a:t>fJ</a:t>
            </a:r>
            <a:r>
              <a:rPr lang="en-US" b="1" dirty="0"/>
              <a:t>/Op </a:t>
            </a:r>
            <a:r>
              <a:rPr lang="en-US" dirty="0"/>
              <a:t>at 0.65V</a:t>
            </a:r>
            <a:r>
              <a:rPr lang="en-US" b="1" dirty="0"/>
              <a:t> </a:t>
            </a:r>
            <a:r>
              <a:rPr lang="en-US" dirty="0"/>
              <a:t>in 22nm!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7124B6-1916-4CF9-82A4-9828BC72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7" y="365125"/>
            <a:ext cx="7590563" cy="759587"/>
          </a:xfrm>
        </p:spPr>
        <p:txBody>
          <a:bodyPr>
            <a:normAutofit/>
          </a:bodyPr>
          <a:lstStyle/>
          <a:p>
            <a:r>
              <a:rPr lang="nl-NL" dirty="0"/>
              <a:t>CUTIE: </a:t>
            </a:r>
            <a:r>
              <a:rPr lang="nl-NL" dirty="0" err="1"/>
              <a:t>Ternary</a:t>
            </a:r>
            <a:r>
              <a:rPr lang="nl-NL" dirty="0"/>
              <a:t> DNN </a:t>
            </a:r>
            <a:r>
              <a:rPr lang="nl-NL" dirty="0" err="1"/>
              <a:t>Inference</a:t>
            </a:r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95F1370-0370-4713-940F-22CC0AE6B96C}"/>
              </a:ext>
            </a:extLst>
          </p:cNvPr>
          <p:cNvSpPr/>
          <p:nvPr/>
        </p:nvSpPr>
        <p:spPr>
          <a:xfrm>
            <a:off x="8916934" y="3172784"/>
            <a:ext cx="3093004" cy="2147919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65C1AA2-1055-46B8-89DE-3806C9BACA21}"/>
              </a:ext>
            </a:extLst>
          </p:cNvPr>
          <p:cNvSpPr/>
          <p:nvPr/>
        </p:nvSpPr>
        <p:spPr>
          <a:xfrm>
            <a:off x="7829551" y="2636044"/>
            <a:ext cx="985838" cy="44466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FF1EADF-A893-4D8F-91D1-3D0901A385DE}"/>
              </a:ext>
            </a:extLst>
          </p:cNvPr>
          <p:cNvSpPr/>
          <p:nvPr/>
        </p:nvSpPr>
        <p:spPr>
          <a:xfrm>
            <a:off x="11358562" y="2116932"/>
            <a:ext cx="844773" cy="44466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F3E0A-02BB-4F6E-B042-847F741A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BNN/TNN accelerator </a:t>
            </a:r>
            <a:r>
              <a:rPr lang="nl-NL" dirty="0" err="1"/>
              <a:t>limitations</a:t>
            </a: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98FE3C0-D134-4273-BF95-9A16D1DB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Most accelerators </a:t>
            </a:r>
            <a:r>
              <a:rPr lang="nl-NL" dirty="0" err="1"/>
              <a:t>assume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data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stored</a:t>
            </a:r>
            <a:r>
              <a:rPr lang="nl-NL" dirty="0"/>
              <a:t> on-chip</a:t>
            </a:r>
          </a:p>
          <a:p>
            <a:pPr lvl="1"/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valid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large </a:t>
            </a:r>
            <a:r>
              <a:rPr lang="nl-NL" dirty="0" err="1"/>
              <a:t>networks</a:t>
            </a:r>
            <a:r>
              <a:rPr lang="nl-NL" dirty="0"/>
              <a:t> -&gt; </a:t>
            </a:r>
            <a:r>
              <a:rPr lang="nl-NL" dirty="0" err="1"/>
              <a:t>costly</a:t>
            </a:r>
            <a:r>
              <a:rPr lang="nl-NL" dirty="0"/>
              <a:t> memory traffic is </a:t>
            </a:r>
            <a:r>
              <a:rPr lang="nl-NL" dirty="0" err="1"/>
              <a:t>ignored</a:t>
            </a:r>
            <a:endParaRPr lang="nl-NL" dirty="0"/>
          </a:p>
          <a:p>
            <a:endParaRPr lang="nl-NL" dirty="0"/>
          </a:p>
          <a:p>
            <a:r>
              <a:rPr lang="nl-NL" dirty="0"/>
              <a:t>Most accelerators </a:t>
            </a:r>
            <a:r>
              <a:rPr lang="nl-NL" dirty="0" err="1"/>
              <a:t>assume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directly</a:t>
            </a:r>
            <a:r>
              <a:rPr lang="nl-NL" dirty="0"/>
              <a:t> </a:t>
            </a:r>
            <a:r>
              <a:rPr lang="nl-NL" dirty="0" err="1"/>
              <a:t>calculate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output pixel</a:t>
            </a:r>
          </a:p>
          <a:p>
            <a:pPr lvl="1"/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valid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large </a:t>
            </a:r>
            <a:r>
              <a:rPr lang="nl-NL" dirty="0" err="1"/>
              <a:t>networks</a:t>
            </a:r>
            <a:r>
              <a:rPr lang="nl-NL" dirty="0"/>
              <a:t> -&gt; </a:t>
            </a:r>
            <a:r>
              <a:rPr lang="nl-NL" dirty="0" err="1"/>
              <a:t>partial</a:t>
            </a:r>
            <a:r>
              <a:rPr lang="nl-NL" dirty="0"/>
              <a:t> high-</a:t>
            </a:r>
            <a:r>
              <a:rPr lang="nl-NL" dirty="0" err="1"/>
              <a:t>bitwidth</a:t>
            </a:r>
            <a:r>
              <a:rPr lang="nl-NL" dirty="0"/>
              <a:t> </a:t>
            </a:r>
            <a:r>
              <a:rPr lang="nl-NL" dirty="0" err="1"/>
              <a:t>sums</a:t>
            </a:r>
            <a:r>
              <a:rPr lang="nl-NL" dirty="0"/>
              <a:t> + </a:t>
            </a:r>
            <a:r>
              <a:rPr lang="nl-NL" dirty="0" err="1"/>
              <a:t>limited</a:t>
            </a:r>
            <a:r>
              <a:rPr lang="nl-NL" dirty="0"/>
              <a:t> data </a:t>
            </a:r>
            <a:r>
              <a:rPr lang="nl-NL" dirty="0" err="1"/>
              <a:t>reuse</a:t>
            </a:r>
            <a:endParaRPr lang="nl-NL" dirty="0"/>
          </a:p>
          <a:p>
            <a:endParaRPr lang="nl-NL" dirty="0"/>
          </a:p>
          <a:p>
            <a:r>
              <a:rPr lang="nl-NL" dirty="0"/>
              <a:t>Most accelerators </a:t>
            </a:r>
            <a:r>
              <a:rPr lang="nl-NL" dirty="0" err="1"/>
              <a:t>cannot</a:t>
            </a:r>
            <a:r>
              <a:rPr lang="nl-NL" dirty="0"/>
              <a:t> skip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thresholding</a:t>
            </a:r>
            <a:r>
              <a:rPr lang="nl-NL" dirty="0"/>
              <a:t> </a:t>
            </a:r>
            <a:r>
              <a:rPr lang="nl-NL" dirty="0" err="1"/>
              <a:t>phase</a:t>
            </a:r>
            <a:endParaRPr lang="nl-NL" dirty="0"/>
          </a:p>
          <a:p>
            <a:pPr lvl="1"/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state-of-</a:t>
            </a:r>
            <a:r>
              <a:rPr lang="nl-NL" dirty="0" err="1"/>
              <a:t>the</a:t>
            </a:r>
            <a:r>
              <a:rPr lang="nl-NL" dirty="0"/>
              <a:t>-art </a:t>
            </a:r>
            <a:r>
              <a:rPr lang="nl-NL" dirty="0" err="1"/>
              <a:t>BNNs</a:t>
            </a:r>
            <a:endParaRPr lang="nl-NL" dirty="0"/>
          </a:p>
          <a:p>
            <a:endParaRPr lang="en-US" dirty="0"/>
          </a:p>
          <a:p>
            <a:r>
              <a:rPr lang="nl-NL" dirty="0"/>
              <a:t>Most accelerators fix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input/output </a:t>
            </a:r>
            <a:r>
              <a:rPr lang="nl-NL" dirty="0" err="1"/>
              <a:t>channels</a:t>
            </a:r>
            <a:endParaRPr lang="nl-NL" dirty="0"/>
          </a:p>
          <a:p>
            <a:pPr lvl="1"/>
            <a:r>
              <a:rPr lang="nl-NL" dirty="0"/>
              <a:t>Flexibility issue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2EA6757-3C91-4A57-A24C-48002C54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klok, meter&#10;&#10;Automatisch gegenereerde beschrijving">
            <a:extLst>
              <a:ext uri="{FF2B5EF4-FFF2-40B4-BE49-F238E27FC236}">
                <a16:creationId xmlns:a16="http://schemas.microsoft.com/office/drawing/2014/main" id="{D32B2895-105A-40E2-AF2D-7B3A3B0C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73" y="1703806"/>
            <a:ext cx="6254004" cy="45091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F889ED-283F-486B-A1B7-DF46666A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err="1"/>
              <a:t>BrainTTA</a:t>
            </a:r>
            <a:r>
              <a:rPr lang="nl-NL" sz="3600" dirty="0"/>
              <a:t> master project</a:t>
            </a:r>
            <a:r>
              <a:rPr lang="en-US" sz="3600" dirty="0"/>
              <a:t>: </a:t>
            </a:r>
            <a:r>
              <a:rPr lang="nl-NL" sz="3600" dirty="0"/>
              <a:t>Energy </a:t>
            </a:r>
            <a:r>
              <a:rPr lang="nl-NL" sz="3600" dirty="0" err="1"/>
              <a:t>vs</a:t>
            </a:r>
            <a:r>
              <a:rPr lang="nl-NL" sz="3600" dirty="0"/>
              <a:t> </a:t>
            </a:r>
            <a:r>
              <a:rPr lang="nl-NL" sz="3600" dirty="0" err="1"/>
              <a:t>flexibilty</a:t>
            </a:r>
            <a:r>
              <a:rPr lang="nl-NL" sz="3600" dirty="0"/>
              <a:t> </a:t>
            </a:r>
            <a:r>
              <a:rPr lang="nl-NL" sz="3600" dirty="0" err="1"/>
              <a:t>trade</a:t>
            </a:r>
            <a:r>
              <a:rPr lang="nl-NL" sz="3600" dirty="0"/>
              <a:t>-off</a:t>
            </a:r>
            <a:endParaRPr lang="en-US" sz="3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5B976F-EE2B-4441-B4BF-258A0ED8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26</a:t>
            </a:fld>
            <a:endParaRPr lang="en-US"/>
          </a:p>
        </p:txBody>
      </p:sp>
      <p:pic>
        <p:nvPicPr>
          <p:cNvPr id="8" name="Afbeelding 7" descr="Afbeelding met tekst, teken, iPod, elektronica&#10;&#10;Automatisch gegenereerde beschrijving">
            <a:extLst>
              <a:ext uri="{FF2B5EF4-FFF2-40B4-BE49-F238E27FC236}">
                <a16:creationId xmlns:a16="http://schemas.microsoft.com/office/drawing/2014/main" id="{00C953BF-DDC6-459E-937B-F19959693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64" y="1239195"/>
            <a:ext cx="6901892" cy="525368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4DE92B4-409E-4017-BC96-2AE180192E4A}"/>
              </a:ext>
            </a:extLst>
          </p:cNvPr>
          <p:cNvSpPr txBox="1"/>
          <p:nvPr/>
        </p:nvSpPr>
        <p:spPr>
          <a:xfrm>
            <a:off x="7229561" y="6309360"/>
            <a:ext cx="212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Bierstadt" panose="020B0004020202020204" pitchFamily="34" charset="0"/>
              </a:rPr>
              <a:t>Energy efficiency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AC8175C-A71B-4A5E-90B7-13580211858F}"/>
              </a:ext>
            </a:extLst>
          </p:cNvPr>
          <p:cNvSpPr txBox="1"/>
          <p:nvPr/>
        </p:nvSpPr>
        <p:spPr>
          <a:xfrm rot="16200000">
            <a:off x="1722253" y="1879557"/>
            <a:ext cx="1984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Bierstadt" panose="020B0004020202020204" pitchFamily="34" charset="0"/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7121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>
            <a:normAutofit/>
          </a:bodyPr>
          <a:lstStyle/>
          <a:p>
            <a:r>
              <a:rPr lang="en-GB"/>
              <a:t>Transport-Triggered Architecture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C194BDB0-F4EA-4DD6-8281-CCE2440D0CE0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E8E43C1-749E-401A-9C98-DC7D1AA6E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0" y="1271016"/>
            <a:ext cx="7795711" cy="3612646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8CE638BC-D2ED-4E29-871B-EE17608BDE9A}"/>
              </a:ext>
            </a:extLst>
          </p:cNvPr>
          <p:cNvSpPr txBox="1"/>
          <p:nvPr/>
        </p:nvSpPr>
        <p:spPr>
          <a:xfrm>
            <a:off x="2661687" y="5204908"/>
            <a:ext cx="3729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>
                <a:latin typeface="Bierstadt" panose="020B0004020202020204" pitchFamily="34" charset="0"/>
              </a:rPr>
              <a:t>Example</a:t>
            </a:r>
            <a:r>
              <a:rPr lang="nl-NL" sz="3200" dirty="0">
                <a:latin typeface="Bierstadt" panose="020B0004020202020204" pitchFamily="34" charset="0"/>
              </a:rPr>
              <a:t> </a:t>
            </a:r>
            <a:r>
              <a:rPr lang="nl-NL" sz="3200" dirty="0" err="1">
                <a:latin typeface="Bierstadt" panose="020B0004020202020204" pitchFamily="34" charset="0"/>
              </a:rPr>
              <a:t>instruction</a:t>
            </a:r>
            <a:endParaRPr lang="nl-NL" sz="3200" dirty="0">
              <a:latin typeface="Bierstadt" panose="020B0004020202020204" pitchFamily="34" charset="0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46129A98-5A78-4E41-A0A5-36468F9DADA3}"/>
              </a:ext>
            </a:extLst>
          </p:cNvPr>
          <p:cNvGrpSpPr/>
          <p:nvPr/>
        </p:nvGrpSpPr>
        <p:grpSpPr>
          <a:xfrm>
            <a:off x="4375159" y="3552826"/>
            <a:ext cx="1828790" cy="444499"/>
            <a:chOff x="4253555" y="3140054"/>
            <a:chExt cx="1969029" cy="455634"/>
          </a:xfrm>
        </p:grpSpPr>
        <p:cxnSp>
          <p:nvCxnSpPr>
            <p:cNvPr id="24" name="Rechte verbindingslijn met pijl 23">
              <a:extLst>
                <a:ext uri="{FF2B5EF4-FFF2-40B4-BE49-F238E27FC236}">
                  <a16:creationId xmlns:a16="http://schemas.microsoft.com/office/drawing/2014/main" id="{A13FDF68-6967-49BD-B109-EDFC98FC8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3555" y="3141643"/>
              <a:ext cx="0" cy="454045"/>
            </a:xfrm>
            <a:prstGeom prst="straightConnector1">
              <a:avLst/>
            </a:prstGeom>
            <a:ln w="76200">
              <a:solidFill>
                <a:srgbClr val="FF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3E76506-8332-4587-8FEC-BC4C2F8F4562}"/>
                </a:ext>
              </a:extLst>
            </p:cNvPr>
            <p:cNvCxnSpPr/>
            <p:nvPr/>
          </p:nvCxnSpPr>
          <p:spPr>
            <a:xfrm>
              <a:off x="4258317" y="3557301"/>
              <a:ext cx="1964267" cy="0"/>
            </a:xfrm>
            <a:prstGeom prst="line">
              <a:avLst/>
            </a:prstGeom>
            <a:ln w="76200">
              <a:solidFill>
                <a:srgbClr val="FF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A2996C3B-AD8B-4AD5-ABC0-20D9E736C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2584" y="3140054"/>
              <a:ext cx="0" cy="455634"/>
            </a:xfrm>
            <a:prstGeom prst="line">
              <a:avLst/>
            </a:prstGeom>
            <a:ln w="76200">
              <a:solidFill>
                <a:srgbClr val="FF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BB8BC4A1-82E6-484C-A4A1-E5E95A192E7E}"/>
              </a:ext>
            </a:extLst>
          </p:cNvPr>
          <p:cNvGrpSpPr/>
          <p:nvPr/>
        </p:nvGrpSpPr>
        <p:grpSpPr>
          <a:xfrm>
            <a:off x="2711449" y="3554498"/>
            <a:ext cx="1304925" cy="1188952"/>
            <a:chOff x="2429518" y="3140053"/>
            <a:chExt cx="1433423" cy="1246210"/>
          </a:xfrm>
        </p:grpSpPr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B3FC73FE-E57D-43B0-9A0A-FBD476067C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9607" y="3140053"/>
              <a:ext cx="0" cy="1246210"/>
            </a:xfrm>
            <a:prstGeom prst="straightConnector1">
              <a:avLst/>
            </a:prstGeom>
            <a:ln w="76200">
              <a:solidFill>
                <a:srgbClr val="66B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6EC71FFF-FDC8-4D3B-815D-576C4D5AF37D}"/>
                </a:ext>
              </a:extLst>
            </p:cNvPr>
            <p:cNvCxnSpPr>
              <a:cxnSpLocks/>
            </p:cNvCxnSpPr>
            <p:nvPr/>
          </p:nvCxnSpPr>
          <p:spPr>
            <a:xfrm>
              <a:off x="2429518" y="4350787"/>
              <a:ext cx="1433423" cy="0"/>
            </a:xfrm>
            <a:prstGeom prst="line">
              <a:avLst/>
            </a:prstGeom>
            <a:ln w="76200">
              <a:solidFill>
                <a:srgbClr val="66B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4E1E0C5C-2B1E-48ED-8AA0-8760925CC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384" y="3140054"/>
              <a:ext cx="0" cy="1210733"/>
            </a:xfrm>
            <a:prstGeom prst="line">
              <a:avLst/>
            </a:prstGeom>
            <a:ln w="76200">
              <a:solidFill>
                <a:srgbClr val="66B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hthoek 52">
            <a:extLst>
              <a:ext uri="{FF2B5EF4-FFF2-40B4-BE49-F238E27FC236}">
                <a16:creationId xmlns:a16="http://schemas.microsoft.com/office/drawing/2014/main" id="{06906E53-7B40-431E-BEDF-4EC6D69142BF}"/>
              </a:ext>
            </a:extLst>
          </p:cNvPr>
          <p:cNvSpPr/>
          <p:nvPr/>
        </p:nvSpPr>
        <p:spPr>
          <a:xfrm>
            <a:off x="321821" y="5791462"/>
            <a:ext cx="3383856" cy="331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chemeClr val="tx1"/>
                </a:solidFill>
                <a:latin typeface="Bierstadt" panose="020B0004020202020204" pitchFamily="34" charset="0"/>
              </a:rPr>
              <a:t>RF.out</a:t>
            </a:r>
            <a:r>
              <a:rPr lang="nl-NL" sz="2400" b="1" dirty="0">
                <a:solidFill>
                  <a:schemeClr val="tx1"/>
                </a:solidFill>
                <a:latin typeface="Bierstadt" panose="020B0004020202020204" pitchFamily="34" charset="0"/>
              </a:rPr>
              <a:t> → ALU.in1t.add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5175297F-67FE-4689-8B70-D93462210F13}"/>
              </a:ext>
            </a:extLst>
          </p:cNvPr>
          <p:cNvSpPr/>
          <p:nvPr/>
        </p:nvSpPr>
        <p:spPr>
          <a:xfrm>
            <a:off x="3705678" y="5791462"/>
            <a:ext cx="1641436" cy="332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Bierstadt" panose="020B0004020202020204" pitchFamily="34" charset="0"/>
              </a:rPr>
              <a:t>nop</a:t>
            </a: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BB9A9DE1-4919-4DFE-BCD3-359D0A55D019}"/>
              </a:ext>
            </a:extLst>
          </p:cNvPr>
          <p:cNvSpPr/>
          <p:nvPr/>
        </p:nvSpPr>
        <p:spPr>
          <a:xfrm>
            <a:off x="5347114" y="5791462"/>
            <a:ext cx="3254733" cy="331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chemeClr val="tx1"/>
                </a:solidFill>
                <a:latin typeface="Bierstadt" panose="020B0004020202020204" pitchFamily="34" charset="0"/>
              </a:rPr>
              <a:t>LSU.out</a:t>
            </a:r>
            <a:r>
              <a:rPr lang="nl-NL" sz="2400" b="1" dirty="0">
                <a:solidFill>
                  <a:schemeClr val="tx1"/>
                </a:solidFill>
                <a:latin typeface="Bierstadt" panose="020B0004020202020204" pitchFamily="34" charset="0"/>
              </a:rPr>
              <a:t> → ALU.in2</a:t>
            </a:r>
          </a:p>
        </p:txBody>
      </p:sp>
    </p:spTree>
    <p:extLst>
      <p:ext uri="{BB962C8B-B14F-4D97-AF65-F5344CB8AC3E}">
        <p14:creationId xmlns:p14="http://schemas.microsoft.com/office/powerpoint/2010/main" val="3508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66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B2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741 L 0.68021 -0.2969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144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01 L 0.403 -0.238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1175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162 L 0.26809 -0.176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893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>
            <a:normAutofit/>
          </a:bodyPr>
          <a:lstStyle/>
          <a:p>
            <a:r>
              <a:rPr lang="en-GB" dirty="0" err="1"/>
              <a:t>BrainTTA</a:t>
            </a:r>
            <a:r>
              <a:rPr lang="en-GB" dirty="0"/>
              <a:t>: SoC Overview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C194BDB0-F4EA-4DD6-8281-CCE2440D0CE0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AFB1BD5-7E58-4F54-B377-AE604E4D91DB}"/>
              </a:ext>
            </a:extLst>
          </p:cNvPr>
          <p:cNvSpPr/>
          <p:nvPr/>
        </p:nvSpPr>
        <p:spPr>
          <a:xfrm>
            <a:off x="6464301" y="3886200"/>
            <a:ext cx="5071713" cy="284011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3BFB6073-64FD-4207-BE69-7C4E42A23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4" y="931863"/>
            <a:ext cx="10495002" cy="57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487573" y="6403058"/>
            <a:ext cx="704427" cy="454941"/>
          </a:xfrm>
        </p:spPr>
        <p:txBody>
          <a:bodyPr/>
          <a:lstStyle/>
          <a:p>
            <a:fld id="{C194BDB0-F4EA-4DD6-8281-CCE2440D0CE0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874" y="131686"/>
            <a:ext cx="11848535" cy="718717"/>
          </a:xfrm>
        </p:spPr>
        <p:txBody>
          <a:bodyPr>
            <a:normAutofit fontScale="90000"/>
          </a:bodyPr>
          <a:lstStyle/>
          <a:p>
            <a:r>
              <a:rPr lang="en-GB" sz="4800" err="1"/>
              <a:t>BrainTTA</a:t>
            </a:r>
            <a:r>
              <a:rPr lang="en-GB" sz="4800"/>
              <a:t>: TTA Core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735A33-3EA4-4186-835F-F67605276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3" y="957470"/>
            <a:ext cx="11933627" cy="318289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991DD34-B231-47FB-A4CA-7D057CE4F7E0}"/>
              </a:ext>
            </a:extLst>
          </p:cNvPr>
          <p:cNvSpPr txBox="1"/>
          <p:nvPr/>
        </p:nvSpPr>
        <p:spPr>
          <a:xfrm>
            <a:off x="171874" y="4140992"/>
            <a:ext cx="3611181" cy="2554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>
                <a:latin typeface="Bierstadt" panose="020B0004020202020204" pitchFamily="34" charset="0"/>
              </a:rPr>
              <a:t>vMAC</a:t>
            </a:r>
            <a:endParaRPr lang="nl-NL" sz="2667" b="1" dirty="0">
              <a:latin typeface="Bierstadt" panose="020B00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667" dirty="0">
                <a:latin typeface="Bierstadt" panose="020B0004020202020204" pitchFamily="34" charset="0"/>
              </a:rPr>
              <a:t>8-bit MAC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nl-NL" sz="2400" dirty="0" err="1">
                <a:latin typeface="Bierstadt" panose="020B0004020202020204" pitchFamily="34" charset="0"/>
              </a:rPr>
              <a:t>Scalar</a:t>
            </a:r>
            <a:r>
              <a:rPr lang="nl-NL" sz="2400" dirty="0">
                <a:latin typeface="Bierstadt" panose="020B0004020202020204" pitchFamily="34" charset="0"/>
              </a:rPr>
              <a:t>-Vector MAC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nl-NL" sz="2400" dirty="0">
                <a:latin typeface="Bierstadt" panose="020B0004020202020204" pitchFamily="34" charset="0"/>
              </a:rPr>
              <a:t>Vector-Vector MAC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667" dirty="0" err="1">
                <a:latin typeface="Bierstadt" panose="020B0004020202020204" pitchFamily="34" charset="0"/>
              </a:rPr>
              <a:t>Binary</a:t>
            </a:r>
            <a:r>
              <a:rPr lang="nl-NL" sz="2667" dirty="0">
                <a:latin typeface="Bierstadt" panose="020B0004020202020204" pitchFamily="34" charset="0"/>
              </a:rPr>
              <a:t> MAC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667" dirty="0" err="1">
                <a:latin typeface="Bierstadt" panose="020B0004020202020204" pitchFamily="34" charset="0"/>
              </a:rPr>
              <a:t>Ternary</a:t>
            </a:r>
            <a:r>
              <a:rPr lang="nl-NL" sz="2667" dirty="0">
                <a:latin typeface="Bierstadt" panose="020B0004020202020204" pitchFamily="34" charset="0"/>
              </a:rPr>
              <a:t> MAC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778078-7195-4685-91EB-2C3FFB34A942}"/>
              </a:ext>
            </a:extLst>
          </p:cNvPr>
          <p:cNvSpPr txBox="1"/>
          <p:nvPr/>
        </p:nvSpPr>
        <p:spPr>
          <a:xfrm>
            <a:off x="4217341" y="4140362"/>
            <a:ext cx="3832609" cy="181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latin typeface="Bierstadt" panose="020B0004020202020204" pitchFamily="34" charset="0"/>
              </a:rPr>
              <a:t>vADD</a:t>
            </a:r>
            <a:endParaRPr lang="nl-NL" sz="2667" b="1" dirty="0">
              <a:latin typeface="Bierstadt" panose="020B00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667" dirty="0">
                <a:latin typeface="Bierstadt" panose="020B0004020202020204" pitchFamily="34" charset="0"/>
              </a:rPr>
              <a:t>Vector-Vector </a:t>
            </a:r>
            <a:r>
              <a:rPr lang="nl-NL" sz="2667" dirty="0" err="1">
                <a:latin typeface="Bierstadt" panose="020B0004020202020204" pitchFamily="34" charset="0"/>
              </a:rPr>
              <a:t>addition</a:t>
            </a:r>
            <a:endParaRPr lang="nl-NL" sz="2667" dirty="0">
              <a:latin typeface="Bierstadt" panose="020B00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667" dirty="0" err="1">
                <a:latin typeface="Bierstadt" panose="020B0004020202020204" pitchFamily="34" charset="0"/>
              </a:rPr>
              <a:t>Residual</a:t>
            </a:r>
            <a:r>
              <a:rPr lang="nl-NL" sz="2667" dirty="0">
                <a:latin typeface="Bierstadt" panose="020B0004020202020204" pitchFamily="34" charset="0"/>
              </a:rPr>
              <a:t> support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DF595F9-C998-454D-B708-2FE9C5B85E37}"/>
              </a:ext>
            </a:extLst>
          </p:cNvPr>
          <p:cNvSpPr txBox="1"/>
          <p:nvPr/>
        </p:nvSpPr>
        <p:spPr>
          <a:xfrm>
            <a:off x="8161421" y="4140361"/>
            <a:ext cx="2874569" cy="2636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>
                <a:latin typeface="Bierstadt" panose="020B0004020202020204" pitchFamily="34" charset="0"/>
              </a:rPr>
              <a:t>vOPS</a:t>
            </a:r>
            <a:endParaRPr lang="nl-NL" sz="3200" b="1" dirty="0">
              <a:latin typeface="Bierstadt" panose="020B00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667" dirty="0" err="1">
                <a:latin typeface="Bierstadt" panose="020B0004020202020204" pitchFamily="34" charset="0"/>
              </a:rPr>
              <a:t>Requantization</a:t>
            </a:r>
            <a:endParaRPr lang="nl-NL" sz="2667" dirty="0">
              <a:latin typeface="Bierstadt" panose="020B00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667" dirty="0" err="1">
                <a:latin typeface="Bierstadt" panose="020B0004020202020204" pitchFamily="34" charset="0"/>
              </a:rPr>
              <a:t>Binarization</a:t>
            </a:r>
            <a:endParaRPr lang="nl-NL" sz="2667" dirty="0">
              <a:latin typeface="Bierstadt" panose="020B00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667" dirty="0" err="1">
                <a:latin typeface="Bierstadt" panose="020B0004020202020204" pitchFamily="34" charset="0"/>
              </a:rPr>
              <a:t>Ternarization</a:t>
            </a:r>
            <a:endParaRPr lang="nl-NL" sz="2667" dirty="0">
              <a:latin typeface="Bierstadt" panose="020B00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667" dirty="0" err="1">
                <a:latin typeface="Bierstadt" panose="020B0004020202020204" pitchFamily="34" charset="0"/>
              </a:rPr>
              <a:t>MaxPool</a:t>
            </a:r>
            <a:endParaRPr lang="nl-NL" sz="2667" dirty="0">
              <a:latin typeface="Bierstadt" panose="020B00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667" dirty="0" err="1">
                <a:latin typeface="Bierstadt" panose="020B0004020202020204" pitchFamily="34" charset="0"/>
              </a:rPr>
              <a:t>Auxiliary</a:t>
            </a:r>
            <a:r>
              <a:rPr lang="nl-NL" sz="2667" dirty="0">
                <a:latin typeface="Bierstadt" panose="020B0004020202020204" pitchFamily="34" charset="0"/>
              </a:rPr>
              <a:t> </a:t>
            </a:r>
            <a:r>
              <a:rPr lang="nl-NL" sz="2667" dirty="0" err="1">
                <a:latin typeface="Bierstadt" panose="020B0004020202020204" pitchFamily="34" charset="0"/>
              </a:rPr>
              <a:t>ops</a:t>
            </a:r>
            <a:endParaRPr lang="nl-NL" sz="2667" dirty="0">
              <a:latin typeface="Bierstadt" panose="020B00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BA0AAA2-3517-41F7-8191-7E84F4B404E1}"/>
              </a:ext>
            </a:extLst>
          </p:cNvPr>
          <p:cNvSpPr/>
          <p:nvPr/>
        </p:nvSpPr>
        <p:spPr>
          <a:xfrm>
            <a:off x="141581" y="1802297"/>
            <a:ext cx="880729" cy="446788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5C0FA4A-9653-4133-8815-EFD95CF8E923}"/>
              </a:ext>
            </a:extLst>
          </p:cNvPr>
          <p:cNvSpPr/>
          <p:nvPr/>
        </p:nvSpPr>
        <p:spPr>
          <a:xfrm>
            <a:off x="1022310" y="1799810"/>
            <a:ext cx="825535" cy="446788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B9588E3-3377-433C-BBD5-3CBCD1EB550C}"/>
              </a:ext>
            </a:extLst>
          </p:cNvPr>
          <p:cNvSpPr/>
          <p:nvPr/>
        </p:nvSpPr>
        <p:spPr>
          <a:xfrm>
            <a:off x="1797019" y="1799810"/>
            <a:ext cx="825533" cy="446788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6560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3" grpId="0" animBg="1"/>
      <p:bldP spid="3" grpId="1" animBg="1"/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74BC7-CF9B-4DFD-9BD8-D5B4DBC4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Efficient</a:t>
            </a:r>
            <a:r>
              <a:rPr lang="nl-NL" dirty="0"/>
              <a:t> </a:t>
            </a:r>
            <a:r>
              <a:rPr lang="nl-NL" dirty="0" err="1"/>
              <a:t>Deep</a:t>
            </a:r>
            <a:r>
              <a:rPr lang="nl-NL" dirty="0"/>
              <a:t> Learning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8DBEEE-1078-40BC-ACB3-AA588145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A2F79482-B6A1-4388-B589-776AA6D2A17F}"/>
              </a:ext>
            </a:extLst>
          </p:cNvPr>
          <p:cNvGrpSpPr/>
          <p:nvPr/>
        </p:nvGrpSpPr>
        <p:grpSpPr>
          <a:xfrm>
            <a:off x="1599545" y="1322263"/>
            <a:ext cx="9513633" cy="3451954"/>
            <a:chOff x="1599545" y="1322263"/>
            <a:chExt cx="9513633" cy="3451954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A6FE067-F1B0-4BD3-B223-1A4570277A38}"/>
                </a:ext>
              </a:extLst>
            </p:cNvPr>
            <p:cNvSpPr/>
            <p:nvPr/>
          </p:nvSpPr>
          <p:spPr>
            <a:xfrm>
              <a:off x="3980257" y="1322263"/>
              <a:ext cx="3666336" cy="488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Efficient</a:t>
              </a:r>
              <a:r>
                <a:rPr lang="nl-NL" dirty="0"/>
                <a:t> </a:t>
              </a:r>
              <a:r>
                <a:rPr lang="nl-NL" dirty="0" err="1"/>
                <a:t>Deep</a:t>
              </a:r>
              <a:r>
                <a:rPr lang="nl-NL" dirty="0"/>
                <a:t> Learning </a:t>
              </a:r>
              <a:r>
                <a:rPr lang="nl-NL" dirty="0" err="1"/>
                <a:t>Methods</a:t>
              </a:r>
              <a:endParaRPr lang="en-US" dirty="0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E8C5B20-2E5F-4171-AF9A-57E2A3F3CE0F}"/>
                </a:ext>
              </a:extLst>
            </p:cNvPr>
            <p:cNvSpPr/>
            <p:nvPr/>
          </p:nvSpPr>
          <p:spPr>
            <a:xfrm>
              <a:off x="1599545" y="2501166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Model </a:t>
              </a:r>
              <a:r>
                <a:rPr lang="nl-NL" dirty="0" err="1"/>
                <a:t>compression</a:t>
              </a:r>
              <a:endParaRPr lang="en-US" dirty="0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7857C5A-F827-4131-A095-1AC291C3F108}"/>
                </a:ext>
              </a:extLst>
            </p:cNvPr>
            <p:cNvSpPr/>
            <p:nvPr/>
          </p:nvSpPr>
          <p:spPr>
            <a:xfrm>
              <a:off x="7384372" y="2501167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Code </a:t>
              </a:r>
              <a:r>
                <a:rPr lang="nl-NL" dirty="0" err="1"/>
                <a:t>transformation</a:t>
              </a:r>
              <a:endParaRPr lang="en-US" dirty="0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F76FA1C-EC74-4432-A83D-2BE898DDA022}"/>
                </a:ext>
              </a:extLst>
            </p:cNvPr>
            <p:cNvSpPr/>
            <p:nvPr/>
          </p:nvSpPr>
          <p:spPr>
            <a:xfrm>
              <a:off x="2967947" y="3227992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Pruning</a:t>
              </a:r>
              <a:endParaRPr lang="en-US" dirty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221A049-34C4-4475-AF67-AB442154C54E}"/>
                </a:ext>
              </a:extLst>
            </p:cNvPr>
            <p:cNvSpPr/>
            <p:nvPr/>
          </p:nvSpPr>
          <p:spPr>
            <a:xfrm>
              <a:off x="2967947" y="3776050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Quantization</a:t>
              </a:r>
              <a:endParaRPr lang="en-US" dirty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B79A168-DEFD-439A-80BA-24B300312060}"/>
                </a:ext>
              </a:extLst>
            </p:cNvPr>
            <p:cNvSpPr/>
            <p:nvPr/>
          </p:nvSpPr>
          <p:spPr>
            <a:xfrm>
              <a:off x="2967947" y="4329717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Compact model</a:t>
              </a:r>
              <a:endParaRPr lang="en-US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D92DF4BA-C77A-4D33-9AE1-FB883FB39165}"/>
                </a:ext>
              </a:extLst>
            </p:cNvPr>
            <p:cNvSpPr/>
            <p:nvPr/>
          </p:nvSpPr>
          <p:spPr>
            <a:xfrm>
              <a:off x="8768672" y="3227263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Loop </a:t>
              </a:r>
              <a:r>
                <a:rPr lang="nl-NL" dirty="0" err="1"/>
                <a:t>tiling</a:t>
              </a:r>
              <a:endParaRPr lang="en-US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817B1B9-96FC-48F0-82AB-09DF0B071ECC}"/>
                </a:ext>
              </a:extLst>
            </p:cNvPr>
            <p:cNvSpPr/>
            <p:nvPr/>
          </p:nvSpPr>
          <p:spPr>
            <a:xfrm>
              <a:off x="8768672" y="3775321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Loop </a:t>
              </a:r>
              <a:r>
                <a:rPr lang="nl-NL" dirty="0" err="1"/>
                <a:t>unrolling</a:t>
              </a:r>
              <a:endParaRPr lang="en-US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E971B03-83EA-45B2-95B0-697C483928FE}"/>
                </a:ext>
              </a:extLst>
            </p:cNvPr>
            <p:cNvSpPr/>
            <p:nvPr/>
          </p:nvSpPr>
          <p:spPr>
            <a:xfrm>
              <a:off x="8768672" y="4328988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Operator </a:t>
              </a:r>
              <a:r>
                <a:rPr lang="nl-NL" dirty="0" err="1"/>
                <a:t>fusion</a:t>
              </a:r>
              <a:endParaRPr lang="en-US" dirty="0"/>
            </a:p>
          </p:txBody>
        </p:sp>
        <p:cxnSp>
          <p:nvCxnSpPr>
            <p:cNvPr id="15" name="Verbindingslijn: gebogen 14">
              <a:extLst>
                <a:ext uri="{FF2B5EF4-FFF2-40B4-BE49-F238E27FC236}">
                  <a16:creationId xmlns:a16="http://schemas.microsoft.com/office/drawing/2014/main" id="{92F97F2F-AD57-4E27-995E-46E6274DC00B}"/>
                </a:ext>
              </a:extLst>
            </p:cNvPr>
            <p:cNvCxnSpPr>
              <a:cxnSpLocks/>
              <a:stCxn id="8" idx="2"/>
              <a:endCxn id="14" idx="1"/>
            </p:cNvCxnSpPr>
            <p:nvPr/>
          </p:nvCxnSpPr>
          <p:spPr>
            <a:xfrm rot="16200000" flipH="1">
              <a:off x="7859863" y="3642428"/>
              <a:ext cx="1605571" cy="2120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Verbindingslijn: gebogen 15">
              <a:extLst>
                <a:ext uri="{FF2B5EF4-FFF2-40B4-BE49-F238E27FC236}">
                  <a16:creationId xmlns:a16="http://schemas.microsoft.com/office/drawing/2014/main" id="{42C7B126-ECE7-41AC-8FD7-0BC148C2ABE1}"/>
                </a:ext>
              </a:extLst>
            </p:cNvPr>
            <p:cNvCxnSpPr>
              <a:cxnSpLocks/>
              <a:stCxn id="8" idx="2"/>
              <a:endCxn id="13" idx="1"/>
            </p:cNvCxnSpPr>
            <p:nvPr/>
          </p:nvCxnSpPr>
          <p:spPr>
            <a:xfrm rot="16200000" flipH="1">
              <a:off x="8136696" y="3365595"/>
              <a:ext cx="1051904" cy="2120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Verbindingslijn: gebogen 16">
              <a:extLst>
                <a:ext uri="{FF2B5EF4-FFF2-40B4-BE49-F238E27FC236}">
                  <a16:creationId xmlns:a16="http://schemas.microsoft.com/office/drawing/2014/main" id="{21D9C185-1FFB-4DCD-8688-E1A98056E731}"/>
                </a:ext>
              </a:extLst>
            </p:cNvPr>
            <p:cNvCxnSpPr>
              <a:cxnSpLocks/>
              <a:stCxn id="8" idx="2"/>
              <a:endCxn id="12" idx="1"/>
            </p:cNvCxnSpPr>
            <p:nvPr/>
          </p:nvCxnSpPr>
          <p:spPr>
            <a:xfrm rot="16200000" flipH="1">
              <a:off x="8410725" y="3091566"/>
              <a:ext cx="503846" cy="2120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Verbindingslijn: gebogen 17">
              <a:extLst>
                <a:ext uri="{FF2B5EF4-FFF2-40B4-BE49-F238E27FC236}">
                  <a16:creationId xmlns:a16="http://schemas.microsoft.com/office/drawing/2014/main" id="{EA78464A-4388-44A8-A474-8E9C9C84CF16}"/>
                </a:ext>
              </a:extLst>
            </p:cNvPr>
            <p:cNvCxnSpPr>
              <a:cxnSpLocks/>
              <a:stCxn id="7" idx="2"/>
              <a:endCxn id="9" idx="1"/>
            </p:cNvCxnSpPr>
            <p:nvPr/>
          </p:nvCxnSpPr>
          <p:spPr>
            <a:xfrm rot="16200000" flipH="1">
              <a:off x="2617584" y="3099879"/>
              <a:ext cx="504576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Verbindingslijn: gebogen 18">
              <a:extLst>
                <a:ext uri="{FF2B5EF4-FFF2-40B4-BE49-F238E27FC236}">
                  <a16:creationId xmlns:a16="http://schemas.microsoft.com/office/drawing/2014/main" id="{80C0923F-41EE-435A-A270-12BCC3A9C45F}"/>
                </a:ext>
              </a:extLst>
            </p:cNvPr>
            <p:cNvCxnSpPr>
              <a:cxnSpLocks/>
              <a:stCxn id="7" idx="2"/>
              <a:endCxn id="10" idx="1"/>
            </p:cNvCxnSpPr>
            <p:nvPr/>
          </p:nvCxnSpPr>
          <p:spPr>
            <a:xfrm rot="16200000" flipH="1">
              <a:off x="2343555" y="3373908"/>
              <a:ext cx="1052634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Verbindingslijn: gebogen 19">
              <a:extLst>
                <a:ext uri="{FF2B5EF4-FFF2-40B4-BE49-F238E27FC236}">
                  <a16:creationId xmlns:a16="http://schemas.microsoft.com/office/drawing/2014/main" id="{6D0D2672-F398-4B26-AB71-AF22BAAC451E}"/>
                </a:ext>
              </a:extLst>
            </p:cNvPr>
            <p:cNvCxnSpPr>
              <a:cxnSpLocks/>
              <a:stCxn id="7" idx="2"/>
              <a:endCxn id="11" idx="1"/>
            </p:cNvCxnSpPr>
            <p:nvPr/>
          </p:nvCxnSpPr>
          <p:spPr>
            <a:xfrm rot="16200000" flipH="1">
              <a:off x="2066722" y="3650741"/>
              <a:ext cx="1606301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Verbindingslijn: gebogen 20">
              <a:extLst>
                <a:ext uri="{FF2B5EF4-FFF2-40B4-BE49-F238E27FC236}">
                  <a16:creationId xmlns:a16="http://schemas.microsoft.com/office/drawing/2014/main" id="{BC5DB5D7-F073-4E0D-B679-262F638BBD83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rot="5400000">
              <a:off x="3947636" y="635376"/>
              <a:ext cx="689953" cy="304162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Verbindingslijn: gebogen 21">
              <a:extLst>
                <a:ext uri="{FF2B5EF4-FFF2-40B4-BE49-F238E27FC236}">
                  <a16:creationId xmlns:a16="http://schemas.microsoft.com/office/drawing/2014/main" id="{1B044084-2E65-4913-8697-6705412EDB72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rot="16200000" flipH="1">
              <a:off x="6840048" y="784590"/>
              <a:ext cx="689954" cy="27432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hthoek 22">
            <a:extLst>
              <a:ext uri="{FF2B5EF4-FFF2-40B4-BE49-F238E27FC236}">
                <a16:creationId xmlns:a16="http://schemas.microsoft.com/office/drawing/2014/main" id="{123A3706-EC08-480D-97F5-79771360C58C}"/>
              </a:ext>
            </a:extLst>
          </p:cNvPr>
          <p:cNvSpPr/>
          <p:nvPr/>
        </p:nvSpPr>
        <p:spPr>
          <a:xfrm>
            <a:off x="1701823" y="5093917"/>
            <a:ext cx="2806701" cy="1116383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/>
              <a:t>Goal: </a:t>
            </a:r>
            <a:r>
              <a:rPr lang="nl-NL" sz="1600" dirty="0" err="1"/>
              <a:t>Maximize</a:t>
            </a:r>
            <a:endParaRPr lang="nl-NL" sz="1600" dirty="0"/>
          </a:p>
          <a:p>
            <a:pPr marL="742950" lvl="1" indent="-285750">
              <a:buFontTx/>
              <a:buChar char="-"/>
            </a:pPr>
            <a:r>
              <a:rPr lang="nl-NL" sz="1600" dirty="0" err="1"/>
              <a:t>Compression</a:t>
            </a:r>
            <a:r>
              <a:rPr lang="nl-NL" sz="1600" dirty="0"/>
              <a:t> Ratio</a:t>
            </a:r>
          </a:p>
          <a:p>
            <a:pPr marL="742950" lvl="1" indent="-285750">
              <a:buFontTx/>
              <a:buChar char="-"/>
            </a:pPr>
            <a:r>
              <a:rPr lang="nl-NL" sz="1600" dirty="0" err="1"/>
              <a:t>Accuracy</a:t>
            </a:r>
            <a:endParaRPr lang="nl-NL" sz="1600" dirty="0"/>
          </a:p>
          <a:p>
            <a:pPr marL="742950" lvl="1" indent="-285750">
              <a:buFontTx/>
              <a:buChar char="-"/>
            </a:pPr>
            <a:r>
              <a:rPr lang="nl-NL" sz="1600" dirty="0"/>
              <a:t>Hardware </a:t>
            </a:r>
            <a:r>
              <a:rPr lang="nl-NL" sz="1600" dirty="0" err="1"/>
              <a:t>Usability</a:t>
            </a:r>
            <a:endParaRPr lang="en-US" sz="1600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69126F0-B7C7-4E75-8614-B214938C1600}"/>
              </a:ext>
            </a:extLst>
          </p:cNvPr>
          <p:cNvSpPr/>
          <p:nvPr/>
        </p:nvSpPr>
        <p:spPr>
          <a:xfrm>
            <a:off x="7486650" y="5093917"/>
            <a:ext cx="2806701" cy="1116383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1600" dirty="0"/>
              <a:t>Goal: </a:t>
            </a:r>
            <a:r>
              <a:rPr lang="nl-NL" sz="1600" dirty="0" err="1"/>
              <a:t>Apply</a:t>
            </a:r>
            <a:r>
              <a:rPr lang="nl-NL" sz="1600" dirty="0"/>
              <a:t> code </a:t>
            </a:r>
            <a:r>
              <a:rPr lang="nl-NL" sz="1600" dirty="0" err="1"/>
              <a:t>optimizations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maximize</a:t>
            </a:r>
            <a:endParaRPr lang="nl-NL" sz="1600" dirty="0"/>
          </a:p>
          <a:p>
            <a:pPr marL="742950" lvl="1" indent="-285750">
              <a:buFontTx/>
              <a:buChar char="-"/>
            </a:pPr>
            <a:r>
              <a:rPr lang="nl-NL" sz="1600" dirty="0"/>
              <a:t>Hardware </a:t>
            </a:r>
            <a:r>
              <a:rPr lang="nl-NL" sz="1600" dirty="0" err="1"/>
              <a:t>Usability</a:t>
            </a:r>
            <a:endParaRPr lang="nl-NL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8229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E4E0E-8A41-4A54-8464-CAA7A34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Comparison</a:t>
            </a:r>
            <a:r>
              <a:rPr lang="nl-NL" dirty="0"/>
              <a:t> </a:t>
            </a:r>
            <a:r>
              <a:rPr lang="nl-NL" dirty="0" err="1"/>
              <a:t>table</a:t>
            </a:r>
            <a:endParaRPr lang="en-US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CB571177-093B-42B1-A681-E214A3A05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026268"/>
              </p:ext>
            </p:extLst>
          </p:nvPr>
        </p:nvGraphicFramePr>
        <p:xfrm>
          <a:off x="334031" y="1112837"/>
          <a:ext cx="1123312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339">
                  <a:extLst>
                    <a:ext uri="{9D8B030D-6E8A-4147-A177-3AD203B41FA5}">
                      <a16:colId xmlns:a16="http://schemas.microsoft.com/office/drawing/2014/main" val="2608557512"/>
                    </a:ext>
                  </a:extLst>
                </a:gridCol>
                <a:gridCol w="1766170">
                  <a:extLst>
                    <a:ext uri="{9D8B030D-6E8A-4147-A177-3AD203B41FA5}">
                      <a16:colId xmlns:a16="http://schemas.microsoft.com/office/drawing/2014/main" val="2900968044"/>
                    </a:ext>
                  </a:extLst>
                </a:gridCol>
                <a:gridCol w="1052186">
                  <a:extLst>
                    <a:ext uri="{9D8B030D-6E8A-4147-A177-3AD203B41FA5}">
                      <a16:colId xmlns:a16="http://schemas.microsoft.com/office/drawing/2014/main" val="1484508843"/>
                    </a:ext>
                  </a:extLst>
                </a:gridCol>
                <a:gridCol w="1177446">
                  <a:extLst>
                    <a:ext uri="{9D8B030D-6E8A-4147-A177-3AD203B41FA5}">
                      <a16:colId xmlns:a16="http://schemas.microsoft.com/office/drawing/2014/main" val="372297687"/>
                    </a:ext>
                  </a:extLst>
                </a:gridCol>
                <a:gridCol w="1127343">
                  <a:extLst>
                    <a:ext uri="{9D8B030D-6E8A-4147-A177-3AD203B41FA5}">
                      <a16:colId xmlns:a16="http://schemas.microsoft.com/office/drawing/2014/main" val="4063739086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1066204705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2837207936"/>
                    </a:ext>
                  </a:extLst>
                </a:gridCol>
                <a:gridCol w="1403628">
                  <a:extLst>
                    <a:ext uri="{9D8B030D-6E8A-4147-A177-3AD203B41FA5}">
                      <a16:colId xmlns:a16="http://schemas.microsoft.com/office/drawing/2014/main" val="1985343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ChewBaccaNN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CUTIE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XNE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Optimized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67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Node 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22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22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22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28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84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Voltage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0.4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0.65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7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PT (GOPS)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240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16000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49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Precisions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1, 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1, T, 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2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E/Op (</a:t>
                      </a:r>
                      <a:r>
                        <a:rPr lang="nl-NL" dirty="0" err="1"/>
                        <a:t>fJ</a:t>
                      </a:r>
                      <a:r>
                        <a:rPr lang="nl-NL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4.48 – 15.38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101/188/1105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59/90/572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71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Mem </a:t>
                      </a:r>
                      <a:r>
                        <a:rPr lang="nl-NL" dirty="0" err="1"/>
                        <a:t>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SRAM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SRAM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SRAM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Mem cap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520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1024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20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Area (mm</a:t>
                      </a:r>
                      <a:r>
                        <a:rPr lang="nl-NL" baseline="30000" dirty="0"/>
                        <a:t>2</a:t>
                      </a:r>
                      <a:r>
                        <a:rPr lang="nl-NL" dirty="0"/>
                        <a:t>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0.7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7.5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2.32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3.6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5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 multiple of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128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128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32/16/4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32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 multiple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Any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128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128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32/16/32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50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Any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Any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37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 is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Any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Any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51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Partial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result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Yes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No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No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Yes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64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Programmability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Limited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None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Limited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/>
                        <a:t>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52449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51340C-486E-473C-AFD5-D9DBCA9C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30</a:t>
            </a:fld>
            <a:endParaRPr lang="en-US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C2C7035-7473-4AFA-86F3-780E3FE85197}"/>
              </a:ext>
            </a:extLst>
          </p:cNvPr>
          <p:cNvSpPr/>
          <p:nvPr/>
        </p:nvSpPr>
        <p:spPr>
          <a:xfrm>
            <a:off x="8524173" y="574218"/>
            <a:ext cx="3042988" cy="5386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BrainTTA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844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47FA318-DE44-451C-94B8-5BB3EE40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Summary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conclusion</a:t>
            </a:r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3641133-A4C8-4FFC-8BDA-0EA49AA0D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/>
              <a:t>BNNs or TNNs might be the holy grail for running DNNs on the edge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/>
              <a:t>MAC can be replaced by cheap bitwise operations: XNOR and </a:t>
            </a:r>
            <a:r>
              <a:rPr lang="en-US" dirty="0" err="1"/>
              <a:t>Popcount</a:t>
            </a: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/>
              <a:t>There is still some research required to make them competitive in terms of accuracy without a large increase in computational workload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/>
              <a:t>State-of-the-art BNN/TNN accelerators achieve down to </a:t>
            </a:r>
            <a:r>
              <a:rPr lang="en-US" b="1" dirty="0"/>
              <a:t>~1fJ/Op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7B73E5-B1BE-4746-826E-6909CAA7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CEDB42-67CD-4B87-8BB5-98D9D9B4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8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8AB4E-DE36-4548-9BA6-5A4B9D9D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>
            <a:normAutofit/>
          </a:bodyPr>
          <a:lstStyle/>
          <a:p>
            <a:r>
              <a:rPr lang="nl-NL" dirty="0"/>
              <a:t>Basics of </a:t>
            </a:r>
            <a:r>
              <a:rPr lang="nl-NL" dirty="0" err="1"/>
              <a:t>Binary</a:t>
            </a:r>
            <a:r>
              <a:rPr lang="nl-NL" dirty="0"/>
              <a:t>/</a:t>
            </a:r>
            <a:r>
              <a:rPr lang="nl-NL" dirty="0" err="1"/>
              <a:t>Ternary</a:t>
            </a:r>
            <a:r>
              <a:rPr lang="nl-NL" dirty="0"/>
              <a:t> </a:t>
            </a:r>
            <a:r>
              <a:rPr lang="nl-NL" dirty="0" err="1"/>
              <a:t>Neural</a:t>
            </a:r>
            <a:r>
              <a:rPr lang="nl-NL" dirty="0"/>
              <a:t> Networks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283725-6EF4-467E-AFEE-15732D6A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/>
          <a:p>
            <a:r>
              <a:rPr lang="nl-NL" dirty="0"/>
              <a:t>Forward pass (XNOR-POPCOUNT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inference</a:t>
            </a:r>
            <a:r>
              <a:rPr lang="nl-NL" dirty="0"/>
              <a:t>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(</a:t>
            </a:r>
            <a:r>
              <a:rPr lang="nl-NL" sz="2000" dirty="0" err="1"/>
              <a:t>Ternary</a:t>
            </a:r>
            <a:r>
              <a:rPr lang="nl-NL" sz="2000" dirty="0"/>
              <a:t> MAC </a:t>
            </a:r>
            <a:r>
              <a:rPr lang="nl-NL" sz="2000" dirty="0" err="1"/>
              <a:t>uses</a:t>
            </a:r>
            <a:r>
              <a:rPr lang="nl-NL" sz="2000" dirty="0"/>
              <a:t> </a:t>
            </a:r>
            <a:r>
              <a:rPr lang="nl-NL" sz="2000" dirty="0" err="1"/>
              <a:t>similar</a:t>
            </a:r>
            <a:r>
              <a:rPr lang="nl-NL" sz="2000" dirty="0"/>
              <a:t> </a:t>
            </a:r>
            <a:r>
              <a:rPr lang="nl-NL" sz="2000" dirty="0" err="1"/>
              <a:t>compute</a:t>
            </a:r>
            <a:r>
              <a:rPr lang="nl-NL" sz="2000" dirty="0"/>
              <a:t> logic: </a:t>
            </a:r>
            <a:r>
              <a:rPr lang="nl-NL" sz="2000" dirty="0" err="1"/>
              <a:t>Gated</a:t>
            </a:r>
            <a:r>
              <a:rPr lang="nl-NL" sz="2000" dirty="0"/>
              <a:t> X(N)OR &amp; </a:t>
            </a:r>
            <a:r>
              <a:rPr lang="nl-NL" sz="2000" dirty="0" err="1"/>
              <a:t>PopCount</a:t>
            </a:r>
            <a:r>
              <a:rPr lang="nl-NL" sz="2000" dirty="0"/>
              <a:t>)</a:t>
            </a:r>
          </a:p>
          <a:p>
            <a:endParaRPr lang="nl-NL" sz="2000" dirty="0"/>
          </a:p>
          <a:p>
            <a:r>
              <a:rPr lang="nl-NL" dirty="0"/>
              <a:t>Backward pass (training </a:t>
            </a:r>
            <a:r>
              <a:rPr lang="nl-NL" dirty="0" err="1"/>
              <a:t>only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Straight-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estimation</a:t>
            </a:r>
            <a:r>
              <a:rPr lang="nl-NL" dirty="0"/>
              <a:t> (</a:t>
            </a:r>
            <a:r>
              <a:rPr lang="nl-NL" dirty="0" err="1"/>
              <a:t>SignSTE</a:t>
            </a:r>
            <a:r>
              <a:rPr lang="nl-NL" dirty="0"/>
              <a:t>)</a:t>
            </a:r>
          </a:p>
          <a:p>
            <a:endParaRPr lang="en-US" dirty="0"/>
          </a:p>
        </p:txBody>
      </p:sp>
      <p:pic>
        <p:nvPicPr>
          <p:cNvPr id="6" name="Tijdelijke aanduiding voor inhoud 7">
            <a:extLst>
              <a:ext uri="{FF2B5EF4-FFF2-40B4-BE49-F238E27FC236}">
                <a16:creationId xmlns:a16="http://schemas.microsoft.com/office/drawing/2014/main" id="{8ED51984-84D9-42B8-B493-6D811ADA2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151"/>
          <a:stretch/>
        </p:blipFill>
        <p:spPr>
          <a:xfrm>
            <a:off x="8714325" y="1271016"/>
            <a:ext cx="2852835" cy="5353086"/>
          </a:xfrm>
          <a:prstGeom prst="rect">
            <a:avLst/>
          </a:prstGeom>
        </p:spPr>
      </p:pic>
      <p:sp>
        <p:nvSpPr>
          <p:cNvPr id="7" name="Tijdelijke aanduiding voor dianummer 3">
            <a:extLst>
              <a:ext uri="{FF2B5EF4-FFF2-40B4-BE49-F238E27FC236}">
                <a16:creationId xmlns:a16="http://schemas.microsoft.com/office/drawing/2014/main" id="{39CC9877-090F-4FE6-8A17-C92D88BE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199942-BA18-4B6A-B435-4AACC7B0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7" y="1782969"/>
            <a:ext cx="6135717" cy="28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5968C-2E4B-4599-BA57-B0799AA9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DE148-E9E5-4E12-AD27-E7F4ACA5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Naive binary neural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accuracy repair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Specialized accelerators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 and conclusion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C28A39-0848-4C9D-B316-8ED4E07B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11E902-B92F-4579-B16A-732CB420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US" sz="1000" i="1" dirty="0"/>
              <a:t>Binarized Neural Networks: Training Deep Neural Networks with Weights and Activations Constrained to +1 or -1 – </a:t>
            </a:r>
            <a:r>
              <a:rPr lang="en-US" sz="1000" i="1" dirty="0" err="1"/>
              <a:t>Courbariaux</a:t>
            </a:r>
            <a:r>
              <a:rPr lang="en-US" sz="1000" i="1" dirty="0"/>
              <a:t>, et al.</a:t>
            </a:r>
            <a:endParaRPr lang="en-GB" sz="1000" i="1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9A111F-4865-4F21-9EB3-A416056D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C194BDB0-F4EA-4DD6-8281-CCE2440D0CE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FB17D1-0250-4267-A02F-18405D9C06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614416" cy="4999863"/>
          </a:xfrm>
        </p:spPr>
        <p:txBody>
          <a:bodyPr/>
          <a:lstStyle/>
          <a:p>
            <a:pPr lvl="1"/>
            <a:r>
              <a:rPr lang="en-US" dirty="0"/>
              <a:t>VGG9 architecture</a:t>
            </a:r>
          </a:p>
          <a:p>
            <a:pPr lvl="1"/>
            <a:r>
              <a:rPr lang="en-US" dirty="0"/>
              <a:t>CIFAR10 dataset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First and last layer remain full precision (orange)</a:t>
            </a:r>
          </a:p>
          <a:p>
            <a:pPr lvl="1"/>
            <a:r>
              <a:rPr lang="en-US" dirty="0"/>
              <a:t>Convolution and linear (red) are fully binary!</a:t>
            </a:r>
          </a:p>
          <a:p>
            <a:pPr lvl="1"/>
            <a:r>
              <a:rPr lang="en-US" dirty="0"/>
              <a:t>Binarization using sign-function with clipped STE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88.6</a:t>
            </a:r>
            <a:r>
              <a:rPr lang="en-US" dirty="0"/>
              <a:t>% top-1 accuracy, promising results?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DB82-0E73-4D57-B518-B08F1D33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5614416" cy="759587"/>
          </a:xfrm>
        </p:spPr>
        <p:txBody>
          <a:bodyPr/>
          <a:lstStyle/>
          <a:p>
            <a:r>
              <a:rPr lang="nl-NL" dirty="0" err="1"/>
              <a:t>Naive</a:t>
            </a:r>
            <a:r>
              <a:rPr lang="nl-NL" dirty="0"/>
              <a:t> BNN: </a:t>
            </a:r>
            <a:r>
              <a:rPr lang="nl-NL" dirty="0" err="1"/>
              <a:t>BinaryNet</a:t>
            </a:r>
            <a:endParaRPr lang="en-US" dirty="0"/>
          </a:p>
        </p:txBody>
      </p:sp>
      <p:grpSp>
        <p:nvGrpSpPr>
          <p:cNvPr id="103" name="Groep 102">
            <a:extLst>
              <a:ext uri="{FF2B5EF4-FFF2-40B4-BE49-F238E27FC236}">
                <a16:creationId xmlns:a16="http://schemas.microsoft.com/office/drawing/2014/main" id="{A46D6747-0600-46C6-B05E-31916B264970}"/>
              </a:ext>
            </a:extLst>
          </p:cNvPr>
          <p:cNvGrpSpPr/>
          <p:nvPr/>
        </p:nvGrpSpPr>
        <p:grpSpPr>
          <a:xfrm rot="5400000">
            <a:off x="6609049" y="553705"/>
            <a:ext cx="1287592" cy="1346244"/>
            <a:chOff x="7825359" y="4374512"/>
            <a:chExt cx="1287592" cy="1246636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71FB0D2F-CBDE-4949-AB34-3B45D7498FEB}"/>
                </a:ext>
              </a:extLst>
            </p:cNvPr>
            <p:cNvSpPr/>
            <p:nvPr/>
          </p:nvSpPr>
          <p:spPr>
            <a:xfrm rot="16200000">
              <a:off x="7845554" y="4782947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E2A61402-A5C6-4ED7-9924-EE545A6DCC71}"/>
                </a:ext>
              </a:extLst>
            </p:cNvPr>
            <p:cNvSpPr/>
            <p:nvPr/>
          </p:nvSpPr>
          <p:spPr>
            <a:xfrm rot="16200000">
              <a:off x="8274751" y="478294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10C0653D-2AFE-49E0-A864-FF9EF16D9ACA}"/>
                </a:ext>
              </a:extLst>
            </p:cNvPr>
            <p:cNvSpPr/>
            <p:nvPr/>
          </p:nvSpPr>
          <p:spPr>
            <a:xfrm rot="16200000">
              <a:off x="7416927" y="4782948"/>
              <a:ext cx="1246632" cy="4297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</p:grpSp>
      <p:grpSp>
        <p:nvGrpSpPr>
          <p:cNvPr id="124" name="Groep 123">
            <a:extLst>
              <a:ext uri="{FF2B5EF4-FFF2-40B4-BE49-F238E27FC236}">
                <a16:creationId xmlns:a16="http://schemas.microsoft.com/office/drawing/2014/main" id="{CD0BB341-9DB2-40B4-B7C2-6D62B6F1C140}"/>
              </a:ext>
            </a:extLst>
          </p:cNvPr>
          <p:cNvGrpSpPr/>
          <p:nvPr/>
        </p:nvGrpSpPr>
        <p:grpSpPr>
          <a:xfrm rot="5400000">
            <a:off x="6609053" y="4096751"/>
            <a:ext cx="1287592" cy="1346244"/>
            <a:chOff x="7825359" y="4374512"/>
            <a:chExt cx="1287592" cy="1246637"/>
          </a:xfrm>
        </p:grpSpPr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69C4836A-427A-47D3-927C-B06A838B3B71}"/>
                </a:ext>
              </a:extLst>
            </p:cNvPr>
            <p:cNvSpPr/>
            <p:nvPr/>
          </p:nvSpPr>
          <p:spPr>
            <a:xfrm rot="16200000">
              <a:off x="7845554" y="4782947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C8C5C52F-3862-4BC2-8673-21319FB13A94}"/>
                </a:ext>
              </a:extLst>
            </p:cNvPr>
            <p:cNvSpPr/>
            <p:nvPr/>
          </p:nvSpPr>
          <p:spPr>
            <a:xfrm rot="16200000">
              <a:off x="8274751" y="478294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3B73C02A-CA40-4453-AE1C-CE9FEF2EE6D4}"/>
                </a:ext>
              </a:extLst>
            </p:cNvPr>
            <p:cNvSpPr/>
            <p:nvPr/>
          </p:nvSpPr>
          <p:spPr>
            <a:xfrm rot="16200000">
              <a:off x="7416927" y="4782949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</p:grpSp>
      <p:grpSp>
        <p:nvGrpSpPr>
          <p:cNvPr id="136" name="Groep 135">
            <a:extLst>
              <a:ext uri="{FF2B5EF4-FFF2-40B4-BE49-F238E27FC236}">
                <a16:creationId xmlns:a16="http://schemas.microsoft.com/office/drawing/2014/main" id="{F31DE6B3-E1A5-4C90-A8ED-EB54483EFBC7}"/>
              </a:ext>
            </a:extLst>
          </p:cNvPr>
          <p:cNvGrpSpPr/>
          <p:nvPr/>
        </p:nvGrpSpPr>
        <p:grpSpPr>
          <a:xfrm rot="5400000">
            <a:off x="8354855" y="2476774"/>
            <a:ext cx="1287591" cy="1346244"/>
            <a:chOff x="7825360" y="4374512"/>
            <a:chExt cx="1287591" cy="1246637"/>
          </a:xfrm>
        </p:grpSpPr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EFCC0B4B-C5D3-4A21-909C-CC8BA36CD88F}"/>
                </a:ext>
              </a:extLst>
            </p:cNvPr>
            <p:cNvSpPr/>
            <p:nvPr/>
          </p:nvSpPr>
          <p:spPr>
            <a:xfrm rot="16200000">
              <a:off x="7845554" y="4782947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B13930B8-783B-496D-998C-0AF80386436A}"/>
                </a:ext>
              </a:extLst>
            </p:cNvPr>
            <p:cNvSpPr/>
            <p:nvPr/>
          </p:nvSpPr>
          <p:spPr>
            <a:xfrm rot="16200000">
              <a:off x="8274751" y="478294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191B7A51-CDEF-4FBA-81FF-46FDD30124AB}"/>
                </a:ext>
              </a:extLst>
            </p:cNvPr>
            <p:cNvSpPr/>
            <p:nvPr/>
          </p:nvSpPr>
          <p:spPr>
            <a:xfrm rot="16200000">
              <a:off x="7416928" y="4782949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</p:grp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962EA019-C802-45BB-9B1C-F7325B03C4A7}"/>
              </a:ext>
            </a:extLst>
          </p:cNvPr>
          <p:cNvGrpSpPr/>
          <p:nvPr/>
        </p:nvGrpSpPr>
        <p:grpSpPr>
          <a:xfrm rot="5400000">
            <a:off x="10210407" y="553421"/>
            <a:ext cx="1287592" cy="1346244"/>
            <a:chOff x="7825359" y="4374512"/>
            <a:chExt cx="1287592" cy="1246637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36BB771B-E0C8-40D8-9634-2CA23F332331}"/>
                </a:ext>
              </a:extLst>
            </p:cNvPr>
            <p:cNvSpPr/>
            <p:nvPr/>
          </p:nvSpPr>
          <p:spPr>
            <a:xfrm rot="16200000">
              <a:off x="7845554" y="4782947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3D37D15A-F27D-4911-890D-907B6CFC30A7}"/>
                </a:ext>
              </a:extLst>
            </p:cNvPr>
            <p:cNvSpPr/>
            <p:nvPr/>
          </p:nvSpPr>
          <p:spPr>
            <a:xfrm rot="16200000">
              <a:off x="8274751" y="478294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F5FBCE23-7D04-447F-AD8F-6500230B2736}"/>
                </a:ext>
              </a:extLst>
            </p:cNvPr>
            <p:cNvSpPr/>
            <p:nvPr/>
          </p:nvSpPr>
          <p:spPr>
            <a:xfrm rot="16200000">
              <a:off x="7416927" y="4782949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linear</a:t>
              </a:r>
              <a:endParaRPr lang="en-US" dirty="0"/>
            </a:p>
          </p:txBody>
        </p:sp>
      </p:grpSp>
      <p:sp>
        <p:nvSpPr>
          <p:cNvPr id="147" name="Rechthoek 146">
            <a:extLst>
              <a:ext uri="{FF2B5EF4-FFF2-40B4-BE49-F238E27FC236}">
                <a16:creationId xmlns:a16="http://schemas.microsoft.com/office/drawing/2014/main" id="{ABAFFF9C-D28F-43FF-BDA9-AFE525388A54}"/>
              </a:ext>
            </a:extLst>
          </p:cNvPr>
          <p:cNvSpPr/>
          <p:nvPr/>
        </p:nvSpPr>
        <p:spPr>
          <a:xfrm>
            <a:off x="10181076" y="3668530"/>
            <a:ext cx="1346240" cy="4297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linear</a:t>
            </a:r>
            <a:endParaRPr lang="en-US" dirty="0"/>
          </a:p>
        </p:txBody>
      </p:sp>
      <p:grpSp>
        <p:nvGrpSpPr>
          <p:cNvPr id="148" name="Groep 147">
            <a:extLst>
              <a:ext uri="{FF2B5EF4-FFF2-40B4-BE49-F238E27FC236}">
                <a16:creationId xmlns:a16="http://schemas.microsoft.com/office/drawing/2014/main" id="{9C3850D7-7B6D-4025-989A-15739E2DE29D}"/>
              </a:ext>
            </a:extLst>
          </p:cNvPr>
          <p:cNvGrpSpPr/>
          <p:nvPr/>
        </p:nvGrpSpPr>
        <p:grpSpPr>
          <a:xfrm rot="5400000">
            <a:off x="10210402" y="2102452"/>
            <a:ext cx="1287592" cy="1346244"/>
            <a:chOff x="7825359" y="4374512"/>
            <a:chExt cx="1287592" cy="1246637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90ECC4F7-9A33-47A9-8E80-DD356436DC16}"/>
                </a:ext>
              </a:extLst>
            </p:cNvPr>
            <p:cNvSpPr/>
            <p:nvPr/>
          </p:nvSpPr>
          <p:spPr>
            <a:xfrm rot="16200000">
              <a:off x="7845554" y="4782947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72DFB201-AB6D-47D9-8414-CDA9C4BA5819}"/>
                </a:ext>
              </a:extLst>
            </p:cNvPr>
            <p:cNvSpPr/>
            <p:nvPr/>
          </p:nvSpPr>
          <p:spPr>
            <a:xfrm rot="16200000">
              <a:off x="8274751" y="478294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149B18D0-8A98-4D86-B940-6DA0A1823DCA}"/>
                </a:ext>
              </a:extLst>
            </p:cNvPr>
            <p:cNvSpPr/>
            <p:nvPr/>
          </p:nvSpPr>
          <p:spPr>
            <a:xfrm rot="16200000">
              <a:off x="7416927" y="4782949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linear</a:t>
              </a:r>
              <a:endParaRPr lang="en-US" dirty="0"/>
            </a:p>
          </p:txBody>
        </p:sp>
      </p:grpSp>
      <p:grpSp>
        <p:nvGrpSpPr>
          <p:cNvPr id="119" name="Groep 118">
            <a:extLst>
              <a:ext uri="{FF2B5EF4-FFF2-40B4-BE49-F238E27FC236}">
                <a16:creationId xmlns:a16="http://schemas.microsoft.com/office/drawing/2014/main" id="{9839FF1B-346F-4CCF-ACAF-F9A8879CECA7}"/>
              </a:ext>
            </a:extLst>
          </p:cNvPr>
          <p:cNvGrpSpPr/>
          <p:nvPr/>
        </p:nvGrpSpPr>
        <p:grpSpPr>
          <a:xfrm>
            <a:off x="6579723" y="2137513"/>
            <a:ext cx="1346246" cy="1721104"/>
            <a:chOff x="6977003" y="1662555"/>
            <a:chExt cx="1246638" cy="1721104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4E0C0880-04BF-4D6C-ACD5-984F928FEE19}"/>
                </a:ext>
              </a:extLst>
            </p:cNvPr>
            <p:cNvSpPr/>
            <p:nvPr/>
          </p:nvSpPr>
          <p:spPr>
            <a:xfrm>
              <a:off x="6977003" y="2524694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C14EBF11-B12A-44A8-8179-7500248BEEF4}"/>
                </a:ext>
              </a:extLst>
            </p:cNvPr>
            <p:cNvSpPr/>
            <p:nvPr/>
          </p:nvSpPr>
          <p:spPr>
            <a:xfrm>
              <a:off x="6977006" y="2953891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66AB5069-B456-45E3-B7CD-CA0426818BDB}"/>
                </a:ext>
              </a:extLst>
            </p:cNvPr>
            <p:cNvSpPr/>
            <p:nvPr/>
          </p:nvSpPr>
          <p:spPr>
            <a:xfrm>
              <a:off x="6977009" y="1662555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344EAB2-72DB-47CE-96AA-95F0D606EC79}"/>
                </a:ext>
              </a:extLst>
            </p:cNvPr>
            <p:cNvSpPr/>
            <p:nvPr/>
          </p:nvSpPr>
          <p:spPr>
            <a:xfrm>
              <a:off x="6977006" y="2103285"/>
              <a:ext cx="1246632" cy="4297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maxpool</a:t>
              </a:r>
              <a:endParaRPr lang="en-US" dirty="0"/>
            </a:p>
          </p:txBody>
        </p:sp>
      </p:grpSp>
      <p:grpSp>
        <p:nvGrpSpPr>
          <p:cNvPr id="154" name="Groep 153">
            <a:extLst>
              <a:ext uri="{FF2B5EF4-FFF2-40B4-BE49-F238E27FC236}">
                <a16:creationId xmlns:a16="http://schemas.microsoft.com/office/drawing/2014/main" id="{2DE67CB4-7BC5-455D-A227-6D34E27553D2}"/>
              </a:ext>
            </a:extLst>
          </p:cNvPr>
          <p:cNvGrpSpPr/>
          <p:nvPr/>
        </p:nvGrpSpPr>
        <p:grpSpPr>
          <a:xfrm>
            <a:off x="8325529" y="4002002"/>
            <a:ext cx="1346246" cy="1721104"/>
            <a:chOff x="6977003" y="1662555"/>
            <a:chExt cx="1246638" cy="1721104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028E1831-BB68-4336-97E6-3DB4C2C30F0F}"/>
                </a:ext>
              </a:extLst>
            </p:cNvPr>
            <p:cNvSpPr/>
            <p:nvPr/>
          </p:nvSpPr>
          <p:spPr>
            <a:xfrm>
              <a:off x="6977003" y="2524694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33E0E649-D61A-4128-A390-21C9AF5A5018}"/>
                </a:ext>
              </a:extLst>
            </p:cNvPr>
            <p:cNvSpPr/>
            <p:nvPr/>
          </p:nvSpPr>
          <p:spPr>
            <a:xfrm>
              <a:off x="6977006" y="2953891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E22999B6-997C-40BE-B6E7-DD8D775650A1}"/>
                </a:ext>
              </a:extLst>
            </p:cNvPr>
            <p:cNvSpPr/>
            <p:nvPr/>
          </p:nvSpPr>
          <p:spPr>
            <a:xfrm>
              <a:off x="6977009" y="1662555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BEA3A22B-8318-4986-ABBE-67BBD668BF0B}"/>
                </a:ext>
              </a:extLst>
            </p:cNvPr>
            <p:cNvSpPr/>
            <p:nvPr/>
          </p:nvSpPr>
          <p:spPr>
            <a:xfrm>
              <a:off x="6977006" y="2103285"/>
              <a:ext cx="1246632" cy="4297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maxpool</a:t>
              </a:r>
              <a:endParaRPr lang="en-US" dirty="0"/>
            </a:p>
          </p:txBody>
        </p:sp>
      </p:grpSp>
      <p:grpSp>
        <p:nvGrpSpPr>
          <p:cNvPr id="159" name="Groep 158">
            <a:extLst>
              <a:ext uri="{FF2B5EF4-FFF2-40B4-BE49-F238E27FC236}">
                <a16:creationId xmlns:a16="http://schemas.microsoft.com/office/drawing/2014/main" id="{07109FD2-614B-4FF4-A552-ECD6CCD3D0E9}"/>
              </a:ext>
            </a:extLst>
          </p:cNvPr>
          <p:cNvGrpSpPr/>
          <p:nvPr/>
        </p:nvGrpSpPr>
        <p:grpSpPr>
          <a:xfrm>
            <a:off x="8325532" y="577920"/>
            <a:ext cx="1346246" cy="1721104"/>
            <a:chOff x="6977003" y="1662555"/>
            <a:chExt cx="1246638" cy="1721104"/>
          </a:xfrm>
        </p:grpSpPr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C84F21FB-EEAC-4558-A74F-C9E4280ED2E9}"/>
                </a:ext>
              </a:extLst>
            </p:cNvPr>
            <p:cNvSpPr/>
            <p:nvPr/>
          </p:nvSpPr>
          <p:spPr>
            <a:xfrm>
              <a:off x="6977003" y="2524694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BB01A42-67F0-42E8-9019-77CAE788B386}"/>
                </a:ext>
              </a:extLst>
            </p:cNvPr>
            <p:cNvSpPr/>
            <p:nvPr/>
          </p:nvSpPr>
          <p:spPr>
            <a:xfrm>
              <a:off x="6977006" y="2953891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622130F6-E53F-42E4-8DC6-7C39ED77AF4A}"/>
                </a:ext>
              </a:extLst>
            </p:cNvPr>
            <p:cNvSpPr/>
            <p:nvPr/>
          </p:nvSpPr>
          <p:spPr>
            <a:xfrm>
              <a:off x="6977009" y="1662555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9195A821-F5B0-4285-9198-D60064272A74}"/>
                </a:ext>
              </a:extLst>
            </p:cNvPr>
            <p:cNvSpPr/>
            <p:nvPr/>
          </p:nvSpPr>
          <p:spPr>
            <a:xfrm>
              <a:off x="6977006" y="2103285"/>
              <a:ext cx="1246632" cy="4297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maxpool</a:t>
              </a:r>
              <a:endParaRPr lang="en-US" dirty="0"/>
            </a:p>
          </p:txBody>
        </p:sp>
      </p:grpSp>
      <p:cxnSp>
        <p:nvCxnSpPr>
          <p:cNvPr id="164" name="Rechte verbindingslijn met pijl 163">
            <a:extLst>
              <a:ext uri="{FF2B5EF4-FFF2-40B4-BE49-F238E27FC236}">
                <a16:creationId xmlns:a16="http://schemas.microsoft.com/office/drawing/2014/main" id="{6B8FF8F9-F212-4608-83F3-6D843409E7BE}"/>
              </a:ext>
            </a:extLst>
          </p:cNvPr>
          <p:cNvCxnSpPr>
            <a:cxnSpLocks/>
            <a:stCxn id="105" idx="2"/>
            <a:endCxn id="123" idx="0"/>
          </p:cNvCxnSpPr>
          <p:nvPr/>
        </p:nvCxnSpPr>
        <p:spPr>
          <a:xfrm>
            <a:off x="7252847" y="1870623"/>
            <a:ext cx="2" cy="26689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Rechte verbindingslijn met pijl 166">
            <a:extLst>
              <a:ext uri="{FF2B5EF4-FFF2-40B4-BE49-F238E27FC236}">
                <a16:creationId xmlns:a16="http://schemas.microsoft.com/office/drawing/2014/main" id="{741F0C29-3EC6-43BD-BC39-E17E3271351D}"/>
              </a:ext>
            </a:extLst>
          </p:cNvPr>
          <p:cNvCxnSpPr>
            <a:cxnSpLocks/>
            <a:stCxn id="122" idx="2"/>
            <a:endCxn id="127" idx="0"/>
          </p:cNvCxnSpPr>
          <p:nvPr/>
        </p:nvCxnSpPr>
        <p:spPr>
          <a:xfrm>
            <a:off x="7252846" y="3858617"/>
            <a:ext cx="1" cy="26746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Rechte verbindingslijn met pijl 169">
            <a:extLst>
              <a:ext uri="{FF2B5EF4-FFF2-40B4-BE49-F238E27FC236}">
                <a16:creationId xmlns:a16="http://schemas.microsoft.com/office/drawing/2014/main" id="{0CF55E69-E899-43A9-89D1-5E1CD30FC807}"/>
              </a:ext>
            </a:extLst>
          </p:cNvPr>
          <p:cNvCxnSpPr>
            <a:cxnSpLocks/>
            <a:stCxn id="138" idx="2"/>
            <a:endCxn id="157" idx="0"/>
          </p:cNvCxnSpPr>
          <p:nvPr/>
        </p:nvCxnSpPr>
        <p:spPr>
          <a:xfrm>
            <a:off x="8998654" y="3793692"/>
            <a:ext cx="1" cy="20831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Rechte verbindingslijn met pijl 172">
            <a:extLst>
              <a:ext uri="{FF2B5EF4-FFF2-40B4-BE49-F238E27FC236}">
                <a16:creationId xmlns:a16="http://schemas.microsoft.com/office/drawing/2014/main" id="{51A5997F-4538-4619-A615-FD934480B27A}"/>
              </a:ext>
            </a:extLst>
          </p:cNvPr>
          <p:cNvCxnSpPr>
            <a:cxnSpLocks/>
            <a:stCxn id="161" idx="2"/>
            <a:endCxn id="139" idx="0"/>
          </p:cNvCxnSpPr>
          <p:nvPr/>
        </p:nvCxnSpPr>
        <p:spPr>
          <a:xfrm flipH="1">
            <a:off x="8998648" y="2299024"/>
            <a:ext cx="7" cy="20707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Rechte verbindingslijn met pijl 175">
            <a:extLst>
              <a:ext uri="{FF2B5EF4-FFF2-40B4-BE49-F238E27FC236}">
                <a16:creationId xmlns:a16="http://schemas.microsoft.com/office/drawing/2014/main" id="{84ECB43F-6ABC-4023-AD3F-33379A767842}"/>
              </a:ext>
            </a:extLst>
          </p:cNvPr>
          <p:cNvCxnSpPr>
            <a:cxnSpLocks/>
            <a:stCxn id="142" idx="2"/>
            <a:endCxn id="151" idx="0"/>
          </p:cNvCxnSpPr>
          <p:nvPr/>
        </p:nvCxnSpPr>
        <p:spPr>
          <a:xfrm flipH="1">
            <a:off x="10854196" y="1870339"/>
            <a:ext cx="10" cy="26143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9" name="Rechte verbindingslijn met pijl 178">
            <a:extLst>
              <a:ext uri="{FF2B5EF4-FFF2-40B4-BE49-F238E27FC236}">
                <a16:creationId xmlns:a16="http://schemas.microsoft.com/office/drawing/2014/main" id="{114C9DE4-700E-439B-84EF-353DDCF4A827}"/>
              </a:ext>
            </a:extLst>
          </p:cNvPr>
          <p:cNvCxnSpPr>
            <a:cxnSpLocks/>
            <a:stCxn id="150" idx="2"/>
            <a:endCxn id="147" idx="0"/>
          </p:cNvCxnSpPr>
          <p:nvPr/>
        </p:nvCxnSpPr>
        <p:spPr>
          <a:xfrm flipH="1">
            <a:off x="10854196" y="3419370"/>
            <a:ext cx="5" cy="24916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Rechte verbindingslijn met pijl 181">
            <a:extLst>
              <a:ext uri="{FF2B5EF4-FFF2-40B4-BE49-F238E27FC236}">
                <a16:creationId xmlns:a16="http://schemas.microsoft.com/office/drawing/2014/main" id="{2A6D66FF-1290-4FA6-A816-71C6C9E46EEA}"/>
              </a:ext>
            </a:extLst>
          </p:cNvPr>
          <p:cNvCxnSpPr>
            <a:cxnSpLocks/>
            <a:stCxn id="147" idx="2"/>
          </p:cNvCxnSpPr>
          <p:nvPr/>
        </p:nvCxnSpPr>
        <p:spPr>
          <a:xfrm flipH="1">
            <a:off x="10854192" y="4098298"/>
            <a:ext cx="4" cy="24316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4" name="Rechte verbindingslijn met pijl 183">
            <a:extLst>
              <a:ext uri="{FF2B5EF4-FFF2-40B4-BE49-F238E27FC236}">
                <a16:creationId xmlns:a16="http://schemas.microsoft.com/office/drawing/2014/main" id="{4C51DC05-6138-4186-8619-59D795868CDA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7252843" y="289808"/>
            <a:ext cx="4" cy="29322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1" name="Verbindingslijn: gebogen 1040">
            <a:extLst>
              <a:ext uri="{FF2B5EF4-FFF2-40B4-BE49-F238E27FC236}">
                <a16:creationId xmlns:a16="http://schemas.microsoft.com/office/drawing/2014/main" id="{B79B1893-3D82-4E99-803A-7DFC3C3138BE}"/>
              </a:ext>
            </a:extLst>
          </p:cNvPr>
          <p:cNvCxnSpPr>
            <a:stCxn id="126" idx="2"/>
            <a:endCxn id="162" idx="0"/>
          </p:cNvCxnSpPr>
          <p:nvPr/>
        </p:nvCxnSpPr>
        <p:spPr>
          <a:xfrm rot="5400000" flipH="1" flipV="1">
            <a:off x="5707880" y="2122892"/>
            <a:ext cx="4835749" cy="1745806"/>
          </a:xfrm>
          <a:prstGeom prst="bentConnector5">
            <a:avLst>
              <a:gd name="adj1" fmla="val -4727"/>
              <a:gd name="adj2" fmla="val 50000"/>
              <a:gd name="adj3" fmla="val 104727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Verbindingslijn: gebogen 188">
            <a:extLst>
              <a:ext uri="{FF2B5EF4-FFF2-40B4-BE49-F238E27FC236}">
                <a16:creationId xmlns:a16="http://schemas.microsoft.com/office/drawing/2014/main" id="{AB396126-2EC4-4EFD-BEF5-47ED660FBCEB}"/>
              </a:ext>
            </a:extLst>
          </p:cNvPr>
          <p:cNvCxnSpPr>
            <a:cxnSpLocks/>
            <a:stCxn id="156" idx="2"/>
            <a:endCxn id="143" idx="0"/>
          </p:cNvCxnSpPr>
          <p:nvPr/>
        </p:nvCxnSpPr>
        <p:spPr>
          <a:xfrm rot="5400000" flipH="1" flipV="1">
            <a:off x="7356246" y="2225152"/>
            <a:ext cx="5140359" cy="1855549"/>
          </a:xfrm>
          <a:prstGeom prst="bentConnector5">
            <a:avLst>
              <a:gd name="adj1" fmla="val -4447"/>
              <a:gd name="adj2" fmla="val 50000"/>
              <a:gd name="adj3" fmla="val 104447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FB17D1-0250-4267-A02F-18405D9C0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67874"/>
            <a:ext cx="5659247" cy="823912"/>
          </a:xfrm>
        </p:spPr>
        <p:txBody>
          <a:bodyPr/>
          <a:lstStyle/>
          <a:p>
            <a:r>
              <a:rPr lang="en-US" dirty="0"/>
              <a:t>Building block: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9E89420-C102-4AB8-BA10-CAE7F5622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7874"/>
            <a:ext cx="5681472" cy="823912"/>
          </a:xfrm>
        </p:spPr>
        <p:txBody>
          <a:bodyPr/>
          <a:lstStyle/>
          <a:p>
            <a:r>
              <a:rPr lang="nl-NL" dirty="0"/>
              <a:t>ResNet-18 </a:t>
            </a:r>
            <a:r>
              <a:rPr lang="nl-NL" dirty="0" err="1"/>
              <a:t>architecture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9A111F-4865-4F21-9EB3-A416056D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C194BDB0-F4EA-4DD6-8281-CCE2440D0CE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DB82-0E73-4D57-B518-B08F1D33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>
            <a:normAutofit/>
          </a:bodyPr>
          <a:lstStyle/>
          <a:p>
            <a:r>
              <a:rPr lang="nl-NL" dirty="0" err="1"/>
              <a:t>BinaryNet</a:t>
            </a:r>
            <a:r>
              <a:rPr lang="nl-NL" dirty="0"/>
              <a:t> on </a:t>
            </a:r>
            <a:r>
              <a:rPr lang="nl-NL" dirty="0" err="1"/>
              <a:t>ImageNet</a:t>
            </a:r>
            <a:endParaRPr lang="en-US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9B9C2F-3DBE-4D2F-B85E-D975D472E97C}"/>
              </a:ext>
            </a:extLst>
          </p:cNvPr>
          <p:cNvSpPr txBox="1"/>
          <p:nvPr/>
        </p:nvSpPr>
        <p:spPr>
          <a:xfrm>
            <a:off x="1573931" y="6000271"/>
            <a:ext cx="8371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err="1"/>
              <a:t>From</a:t>
            </a:r>
            <a:r>
              <a:rPr lang="nl-NL" sz="2800" dirty="0"/>
              <a:t> </a:t>
            </a:r>
            <a:r>
              <a:rPr lang="nl-NL" sz="2800" b="1" dirty="0"/>
              <a:t>69.7%</a:t>
            </a:r>
            <a:r>
              <a:rPr lang="nl-NL" sz="2800" dirty="0"/>
              <a:t>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b="1" dirty="0"/>
              <a:t>42.2%</a:t>
            </a:r>
            <a:r>
              <a:rPr lang="nl-NL" sz="2800" dirty="0"/>
              <a:t> top-1 </a:t>
            </a:r>
            <a:r>
              <a:rPr lang="nl-NL" sz="2800" dirty="0" err="1"/>
              <a:t>accuracy</a:t>
            </a:r>
            <a:r>
              <a:rPr lang="nl-NL" sz="2800" dirty="0"/>
              <a:t> on </a:t>
            </a:r>
            <a:r>
              <a:rPr lang="nl-NL" sz="2800" dirty="0" err="1"/>
              <a:t>ImageNet</a:t>
            </a:r>
            <a:r>
              <a:rPr lang="nl-NL" sz="2800" dirty="0"/>
              <a:t>…</a:t>
            </a:r>
          </a:p>
        </p:txBody>
      </p:sp>
      <p:grpSp>
        <p:nvGrpSpPr>
          <p:cNvPr id="58" name="Groep 57">
            <a:extLst>
              <a:ext uri="{FF2B5EF4-FFF2-40B4-BE49-F238E27FC236}">
                <a16:creationId xmlns:a16="http://schemas.microsoft.com/office/drawing/2014/main" id="{D15A3145-4EA4-4697-80B2-9E5FDCF61433}"/>
              </a:ext>
            </a:extLst>
          </p:cNvPr>
          <p:cNvGrpSpPr/>
          <p:nvPr/>
        </p:nvGrpSpPr>
        <p:grpSpPr>
          <a:xfrm>
            <a:off x="413264" y="3429000"/>
            <a:ext cx="4737877" cy="1996348"/>
            <a:chOff x="812531" y="3065300"/>
            <a:chExt cx="4737877" cy="1996348"/>
          </a:xfrm>
        </p:grpSpPr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00CB3D48-3EEE-467D-87E5-742C0BC40073}"/>
                </a:ext>
              </a:extLst>
            </p:cNvPr>
            <p:cNvSpPr/>
            <p:nvPr/>
          </p:nvSpPr>
          <p:spPr>
            <a:xfrm rot="16200000">
              <a:off x="1964712" y="3502416"/>
              <a:ext cx="1303995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D6253DA1-2E3B-48D0-81C5-25D9D8901826}"/>
                </a:ext>
              </a:extLst>
            </p:cNvPr>
            <p:cNvSpPr/>
            <p:nvPr/>
          </p:nvSpPr>
          <p:spPr>
            <a:xfrm rot="16200000">
              <a:off x="1117366" y="3502418"/>
              <a:ext cx="1303995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cxnSp>
          <p:nvCxnSpPr>
            <p:cNvPr id="61" name="Rechte verbindingslijn met pijl 60">
              <a:extLst>
                <a:ext uri="{FF2B5EF4-FFF2-40B4-BE49-F238E27FC236}">
                  <a16:creationId xmlns:a16="http://schemas.microsoft.com/office/drawing/2014/main" id="{AC3800C5-F747-4E1F-BF25-9A0EAF323438}"/>
                </a:ext>
              </a:extLst>
            </p:cNvPr>
            <p:cNvCxnSpPr>
              <a:cxnSpLocks/>
              <a:stCxn id="59" idx="2"/>
              <a:endCxn id="69" idx="0"/>
            </p:cNvCxnSpPr>
            <p:nvPr/>
          </p:nvCxnSpPr>
          <p:spPr>
            <a:xfrm>
              <a:off x="2831594" y="3717300"/>
              <a:ext cx="42862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met pijl 61">
              <a:extLst>
                <a:ext uri="{FF2B5EF4-FFF2-40B4-BE49-F238E27FC236}">
                  <a16:creationId xmlns:a16="http://schemas.microsoft.com/office/drawing/2014/main" id="{522EF60B-CF9E-48C7-929F-E77F8AAEE4BF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>
              <a:off x="812531" y="3717302"/>
              <a:ext cx="74194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3A6FD963-BB16-46CA-815A-8738B4E5B322}"/>
                </a:ext>
              </a:extLst>
            </p:cNvPr>
            <p:cNvSpPr/>
            <p:nvPr/>
          </p:nvSpPr>
          <p:spPr>
            <a:xfrm rot="16200000">
              <a:off x="1536085" y="3502417"/>
              <a:ext cx="1303995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53B6D404-3BC0-4F8D-A3B6-4A0B6D3E7BF6}"/>
                </a:ext>
              </a:extLst>
            </p:cNvPr>
            <p:cNvSpPr/>
            <p:nvPr/>
          </p:nvSpPr>
          <p:spPr>
            <a:xfrm rot="16200000">
              <a:off x="3670452" y="3502414"/>
              <a:ext cx="1303995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4EC1D983-BF44-408E-96AF-89389151CD3D}"/>
                </a:ext>
              </a:extLst>
            </p:cNvPr>
            <p:cNvSpPr/>
            <p:nvPr/>
          </p:nvSpPr>
          <p:spPr>
            <a:xfrm rot="16200000">
              <a:off x="2823106" y="3502416"/>
              <a:ext cx="1303995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949CC387-5536-4C48-8901-441ABB0644DC}"/>
                </a:ext>
              </a:extLst>
            </p:cNvPr>
            <p:cNvSpPr/>
            <p:nvPr/>
          </p:nvSpPr>
          <p:spPr>
            <a:xfrm rot="16200000">
              <a:off x="3241825" y="3502415"/>
              <a:ext cx="1303995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  <p:cxnSp>
          <p:nvCxnSpPr>
            <p:cNvPr id="72" name="Rechte verbindingslijn met pijl 71">
              <a:extLst>
                <a:ext uri="{FF2B5EF4-FFF2-40B4-BE49-F238E27FC236}">
                  <a16:creationId xmlns:a16="http://schemas.microsoft.com/office/drawing/2014/main" id="{A73AC513-9912-4985-8C2B-1F8F07544561}"/>
                </a:ext>
              </a:extLst>
            </p:cNvPr>
            <p:cNvCxnSpPr>
              <a:cxnSpLocks/>
              <a:stCxn id="67" idx="2"/>
              <a:endCxn id="74" idx="2"/>
            </p:cNvCxnSpPr>
            <p:nvPr/>
          </p:nvCxnSpPr>
          <p:spPr>
            <a:xfrm flipV="1">
              <a:off x="4537334" y="3715293"/>
              <a:ext cx="362326" cy="200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1630AE58-5BC0-478E-B6AC-2F1D73970A8D}"/>
                </a:ext>
              </a:extLst>
            </p:cNvPr>
            <p:cNvSpPr/>
            <p:nvPr/>
          </p:nvSpPr>
          <p:spPr>
            <a:xfrm>
              <a:off x="4899660" y="3584990"/>
              <a:ext cx="289560" cy="26060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+</a:t>
              </a:r>
              <a:endParaRPr lang="en-US" dirty="0"/>
            </a:p>
          </p:txBody>
        </p:sp>
        <p:cxnSp>
          <p:nvCxnSpPr>
            <p:cNvPr id="75" name="Rechte verbindingslijn met pijl 74">
              <a:extLst>
                <a:ext uri="{FF2B5EF4-FFF2-40B4-BE49-F238E27FC236}">
                  <a16:creationId xmlns:a16="http://schemas.microsoft.com/office/drawing/2014/main" id="{495DD911-A3D1-4750-8D24-088BF393713F}"/>
                </a:ext>
              </a:extLst>
            </p:cNvPr>
            <p:cNvCxnSpPr>
              <a:cxnSpLocks/>
              <a:stCxn id="74" idx="6"/>
            </p:cNvCxnSpPr>
            <p:nvPr/>
          </p:nvCxnSpPr>
          <p:spPr>
            <a:xfrm>
              <a:off x="5189220" y="3715293"/>
              <a:ext cx="36118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Verbindingslijn: gekromd 76">
              <a:extLst>
                <a:ext uri="{FF2B5EF4-FFF2-40B4-BE49-F238E27FC236}">
                  <a16:creationId xmlns:a16="http://schemas.microsoft.com/office/drawing/2014/main" id="{B2B73C5B-8AE1-4592-A91F-23C6914E4497}"/>
                </a:ext>
              </a:extLst>
            </p:cNvPr>
            <p:cNvCxnSpPr>
              <a:endCxn id="74" idx="0"/>
            </p:cNvCxnSpPr>
            <p:nvPr/>
          </p:nvCxnSpPr>
          <p:spPr>
            <a:xfrm flipV="1">
              <a:off x="1120140" y="3584990"/>
              <a:ext cx="3924300" cy="130303"/>
            </a:xfrm>
            <a:prstGeom prst="curvedConnector4">
              <a:avLst>
                <a:gd name="adj1" fmla="val -195"/>
                <a:gd name="adj2" fmla="val 889468"/>
              </a:avLst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met pijl 77">
              <a:extLst>
                <a:ext uri="{FF2B5EF4-FFF2-40B4-BE49-F238E27FC236}">
                  <a16:creationId xmlns:a16="http://schemas.microsoft.com/office/drawing/2014/main" id="{74AFBEAA-6F95-454E-B770-15671DF04462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 flipV="1">
              <a:off x="2188083" y="4369299"/>
              <a:ext cx="0" cy="398652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met pijl 78">
              <a:extLst>
                <a:ext uri="{FF2B5EF4-FFF2-40B4-BE49-F238E27FC236}">
                  <a16:creationId xmlns:a16="http://schemas.microsoft.com/office/drawing/2014/main" id="{7DDEBEF4-21B2-4C90-85CA-2F761D8366BC}"/>
                </a:ext>
              </a:extLst>
            </p:cNvPr>
            <p:cNvCxnSpPr>
              <a:cxnSpLocks/>
              <a:endCxn id="71" idx="1"/>
            </p:cNvCxnSpPr>
            <p:nvPr/>
          </p:nvCxnSpPr>
          <p:spPr>
            <a:xfrm flipV="1">
              <a:off x="3893823" y="4369297"/>
              <a:ext cx="0" cy="39865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kstvak 79">
                  <a:extLst>
                    <a:ext uri="{FF2B5EF4-FFF2-40B4-BE49-F238E27FC236}">
                      <a16:creationId xmlns:a16="http://schemas.microsoft.com/office/drawing/2014/main" id="{B8A3BC58-04D7-44C0-90A5-F2C30BD9C79C}"/>
                    </a:ext>
                  </a:extLst>
                </p:cNvPr>
                <p:cNvSpPr txBox="1"/>
                <p:nvPr/>
              </p:nvSpPr>
              <p:spPr>
                <a:xfrm>
                  <a:off x="812531" y="3383430"/>
                  <a:ext cx="303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26889E29-93CF-42FF-8E9C-6A0A10C5F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31" y="3383430"/>
                  <a:ext cx="303416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6000" r="-4000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id="{BEC318C4-2768-413D-A36E-25C450198E04}"/>
                    </a:ext>
                  </a:extLst>
                </p:cNvPr>
                <p:cNvSpPr txBox="1"/>
                <p:nvPr/>
              </p:nvSpPr>
              <p:spPr>
                <a:xfrm>
                  <a:off x="2044933" y="4784649"/>
                  <a:ext cx="3568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kstvak 92">
                  <a:extLst>
                    <a:ext uri="{FF2B5EF4-FFF2-40B4-BE49-F238E27FC236}">
                      <a16:creationId xmlns:a16="http://schemas.microsoft.com/office/drawing/2014/main" id="{E7491609-F521-4F0A-81E7-EDB6F7EFE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4933" y="4784649"/>
                  <a:ext cx="35689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254" r="-5085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kstvak 81">
                  <a:extLst>
                    <a:ext uri="{FF2B5EF4-FFF2-40B4-BE49-F238E27FC236}">
                      <a16:creationId xmlns:a16="http://schemas.microsoft.com/office/drawing/2014/main" id="{B66B3C55-60BB-4213-BC4C-2ED21AF00482}"/>
                    </a:ext>
                  </a:extLst>
                </p:cNvPr>
                <p:cNvSpPr txBox="1"/>
                <p:nvPr/>
              </p:nvSpPr>
              <p:spPr>
                <a:xfrm>
                  <a:off x="3750673" y="4782915"/>
                  <a:ext cx="3568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kstvak 93">
                  <a:extLst>
                    <a:ext uri="{FF2B5EF4-FFF2-40B4-BE49-F238E27FC236}">
                      <a16:creationId xmlns:a16="http://schemas.microsoft.com/office/drawing/2014/main" id="{7B1B2387-6F2E-4A20-AC23-0012A1995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673" y="4782915"/>
                  <a:ext cx="35689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254" r="-5085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kstvak 82">
                  <a:extLst>
                    <a:ext uri="{FF2B5EF4-FFF2-40B4-BE49-F238E27FC236}">
                      <a16:creationId xmlns:a16="http://schemas.microsoft.com/office/drawing/2014/main" id="{0D4E05B3-5902-4484-B6D9-616329EC8A60}"/>
                    </a:ext>
                  </a:extLst>
                </p:cNvPr>
                <p:cNvSpPr txBox="1"/>
                <p:nvPr/>
              </p:nvSpPr>
              <p:spPr>
                <a:xfrm>
                  <a:off x="2893628" y="3383430"/>
                  <a:ext cx="303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kstvak 94">
                  <a:extLst>
                    <a:ext uri="{FF2B5EF4-FFF2-40B4-BE49-F238E27FC236}">
                      <a16:creationId xmlns:a16="http://schemas.microsoft.com/office/drawing/2014/main" id="{45175E61-3E4C-4C1F-8E78-C6421A58D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628" y="3383430"/>
                  <a:ext cx="30341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8367" r="-408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kstvak 83">
                  <a:extLst>
                    <a:ext uri="{FF2B5EF4-FFF2-40B4-BE49-F238E27FC236}">
                      <a16:creationId xmlns:a16="http://schemas.microsoft.com/office/drawing/2014/main" id="{BA57D38A-66C7-45C7-B0E5-2309526626EC}"/>
                    </a:ext>
                  </a:extLst>
                </p:cNvPr>
                <p:cNvSpPr txBox="1"/>
                <p:nvPr/>
              </p:nvSpPr>
              <p:spPr>
                <a:xfrm>
                  <a:off x="5226166" y="3378534"/>
                  <a:ext cx="303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kstvak 95">
                  <a:extLst>
                    <a:ext uri="{FF2B5EF4-FFF2-40B4-BE49-F238E27FC236}">
                      <a16:creationId xmlns:a16="http://schemas.microsoft.com/office/drawing/2014/main" id="{34957889-9C3E-4D22-88B4-3FA1521D8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166" y="3378534"/>
                  <a:ext cx="30341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000" r="-4000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A7C6075F-CBA2-4924-B6AC-B86A3B5F866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4742" y="1114652"/>
            <a:ext cx="1586897" cy="61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8A826-C50E-4DD1-8A9B-6726484F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Accuracy</a:t>
            </a:r>
            <a:r>
              <a:rPr lang="nl-NL" dirty="0"/>
              <a:t> of state-of-</a:t>
            </a:r>
            <a:r>
              <a:rPr lang="nl-NL" dirty="0" err="1"/>
              <a:t>the</a:t>
            </a:r>
            <a:r>
              <a:rPr lang="nl-NL" dirty="0"/>
              <a:t>-art </a:t>
            </a:r>
            <a:r>
              <a:rPr lang="nl-NL" dirty="0" err="1"/>
              <a:t>BNNs</a:t>
            </a:r>
            <a:endParaRPr lang="en-US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B65B2F0F-4BBB-44F1-A4AA-920AA8D0F8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8138" y="1271588"/>
          <a:ext cx="11522075" cy="503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799C75-85D4-43A8-909F-91C0D624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4E461EC-5924-47BC-8029-6413E3B69F89}"/>
              </a:ext>
            </a:extLst>
          </p:cNvPr>
          <p:cNvSpPr txBox="1"/>
          <p:nvPr/>
        </p:nvSpPr>
        <p:spPr>
          <a:xfrm>
            <a:off x="2702282" y="6224768"/>
            <a:ext cx="678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/>
              <a:t>Note</a:t>
            </a:r>
            <a:r>
              <a:rPr lang="nl-NL" sz="2400" b="1" dirty="0"/>
              <a:t>:</a:t>
            </a:r>
            <a:r>
              <a:rPr lang="nl-NL" sz="2400" dirty="0"/>
              <a:t> </a:t>
            </a:r>
            <a:r>
              <a:rPr lang="nl-NL" sz="2400" dirty="0" err="1"/>
              <a:t>accuracy</a:t>
            </a:r>
            <a:r>
              <a:rPr lang="nl-NL" sz="2400" dirty="0"/>
              <a:t> </a:t>
            </a:r>
            <a:r>
              <a:rPr lang="nl-NL" sz="2400" dirty="0" err="1"/>
              <a:t>repair</a:t>
            </a:r>
            <a:r>
              <a:rPr lang="nl-NL" sz="2400" dirty="0"/>
              <a:t> </a:t>
            </a:r>
            <a:r>
              <a:rPr lang="nl-NL" sz="2400" dirty="0" err="1"/>
              <a:t>methods</a:t>
            </a:r>
            <a:r>
              <a:rPr lang="nl-NL" sz="2400" dirty="0"/>
              <a:t> do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come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free!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5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7F649-74AF-46A2-935D-117A14A7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accuracy</a:t>
            </a:r>
            <a:r>
              <a:rPr lang="nl-NL" dirty="0"/>
              <a:t> </a:t>
            </a:r>
            <a:r>
              <a:rPr lang="nl-NL" dirty="0" err="1"/>
              <a:t>repair</a:t>
            </a:r>
            <a:r>
              <a:rPr lang="nl-NL" dirty="0"/>
              <a:t> </a:t>
            </a:r>
            <a:r>
              <a:rPr lang="nl-NL" dirty="0" err="1"/>
              <a:t>methods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9B6B26-5501-4616-B0D9-57BA810D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9</a:t>
            </a:fld>
            <a:endParaRPr lang="en-US"/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D2A17E8F-6215-418F-9546-2EBC29773AD6}"/>
              </a:ext>
            </a:extLst>
          </p:cNvPr>
          <p:cNvGrpSpPr/>
          <p:nvPr/>
        </p:nvGrpSpPr>
        <p:grpSpPr>
          <a:xfrm>
            <a:off x="1339182" y="1715025"/>
            <a:ext cx="9875715" cy="4004892"/>
            <a:chOff x="1599544" y="1322263"/>
            <a:chExt cx="9875715" cy="4004892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10A956EF-FB73-43C1-9DEB-C626ED25C7D1}"/>
                </a:ext>
              </a:extLst>
            </p:cNvPr>
            <p:cNvSpPr/>
            <p:nvPr/>
          </p:nvSpPr>
          <p:spPr>
            <a:xfrm>
              <a:off x="3980257" y="1322263"/>
              <a:ext cx="3666336" cy="488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Repair</a:t>
              </a:r>
              <a:r>
                <a:rPr lang="nl-NL" dirty="0"/>
                <a:t> </a:t>
              </a:r>
              <a:r>
                <a:rPr lang="nl-NL" dirty="0" err="1"/>
                <a:t>methods</a:t>
              </a:r>
              <a:endParaRPr lang="en-US" dirty="0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493CF690-F0C1-4C2B-8949-F7706F3A2CFB}"/>
                </a:ext>
              </a:extLst>
            </p:cNvPr>
            <p:cNvSpPr/>
            <p:nvPr/>
          </p:nvSpPr>
          <p:spPr>
            <a:xfrm>
              <a:off x="1599544" y="2501166"/>
              <a:ext cx="3122353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Network </a:t>
              </a:r>
              <a:r>
                <a:rPr lang="nl-NL" dirty="0" err="1"/>
                <a:t>topology</a:t>
              </a:r>
              <a:r>
                <a:rPr lang="nl-NL" dirty="0"/>
                <a:t> </a:t>
              </a:r>
              <a:r>
                <a:rPr lang="nl-NL" dirty="0" err="1"/>
                <a:t>unchanged</a:t>
              </a:r>
              <a:endParaRPr lang="en-US" dirty="0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FDC2395-CE54-4A95-A018-7A97C20D8AEF}"/>
                </a:ext>
              </a:extLst>
            </p:cNvPr>
            <p:cNvSpPr/>
            <p:nvPr/>
          </p:nvSpPr>
          <p:spPr>
            <a:xfrm>
              <a:off x="7384371" y="2501167"/>
              <a:ext cx="3122353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Network </a:t>
              </a:r>
              <a:r>
                <a:rPr lang="nl-NL" dirty="0" err="1"/>
                <a:t>topology</a:t>
              </a:r>
              <a:r>
                <a:rPr lang="nl-NL" dirty="0"/>
                <a:t> </a:t>
              </a:r>
              <a:r>
                <a:rPr lang="nl-NL" dirty="0" err="1"/>
                <a:t>changed</a:t>
              </a:r>
              <a:endParaRPr lang="en-US" dirty="0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70FE074-7733-419B-A93D-B703E55154C0}"/>
                </a:ext>
              </a:extLst>
            </p:cNvPr>
            <p:cNvSpPr/>
            <p:nvPr/>
          </p:nvSpPr>
          <p:spPr>
            <a:xfrm>
              <a:off x="3330028" y="3227992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Binarizer</a:t>
              </a:r>
              <a:r>
                <a:rPr lang="nl-NL" dirty="0"/>
                <a:t> (STE)</a:t>
              </a:r>
              <a:endParaRPr lang="en-US" dirty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34925D9-E0CA-4873-BC59-49288DB168A7}"/>
                </a:ext>
              </a:extLst>
            </p:cNvPr>
            <p:cNvSpPr/>
            <p:nvPr/>
          </p:nvSpPr>
          <p:spPr>
            <a:xfrm>
              <a:off x="3330028" y="3776050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Normalization</a:t>
              </a:r>
              <a:endParaRPr lang="en-US" dirty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D527D98-29CE-4D5F-BDAF-F2EC1AE0C0D5}"/>
                </a:ext>
              </a:extLst>
            </p:cNvPr>
            <p:cNvSpPr/>
            <p:nvPr/>
          </p:nvSpPr>
          <p:spPr>
            <a:xfrm>
              <a:off x="3330028" y="4329717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Training </a:t>
              </a:r>
              <a:r>
                <a:rPr lang="nl-NL" dirty="0" err="1"/>
                <a:t>strategy</a:t>
              </a:r>
              <a:endParaRPr lang="en-US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85509B9-9DAA-4CDC-9147-E9864BED08EF}"/>
                </a:ext>
              </a:extLst>
            </p:cNvPr>
            <p:cNvSpPr/>
            <p:nvPr/>
          </p:nvSpPr>
          <p:spPr>
            <a:xfrm>
              <a:off x="9130753" y="3227263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Non-</a:t>
              </a:r>
              <a:r>
                <a:rPr lang="nl-NL" dirty="0" err="1"/>
                <a:t>linearity</a:t>
              </a:r>
              <a:endParaRPr lang="en-US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0A81A6D-92CE-4C58-9AAB-9C6AC4F8E42D}"/>
                </a:ext>
              </a:extLst>
            </p:cNvPr>
            <p:cNvSpPr/>
            <p:nvPr/>
          </p:nvSpPr>
          <p:spPr>
            <a:xfrm>
              <a:off x="9130753" y="3775321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Scaling</a:t>
              </a:r>
              <a:r>
                <a:rPr lang="nl-NL" dirty="0"/>
                <a:t> factor</a:t>
              </a:r>
              <a:endParaRPr lang="en-US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931603D7-51F1-44F9-B2B4-6AA19EBB5E82}"/>
                </a:ext>
              </a:extLst>
            </p:cNvPr>
            <p:cNvSpPr/>
            <p:nvPr/>
          </p:nvSpPr>
          <p:spPr>
            <a:xfrm>
              <a:off x="9130753" y="4328988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Ensemble</a:t>
              </a:r>
              <a:endParaRPr lang="en-US" dirty="0"/>
            </a:p>
          </p:txBody>
        </p:sp>
        <p:cxnSp>
          <p:nvCxnSpPr>
            <p:cNvPr id="15" name="Verbindingslijn: gebogen 14">
              <a:extLst>
                <a:ext uri="{FF2B5EF4-FFF2-40B4-BE49-F238E27FC236}">
                  <a16:creationId xmlns:a16="http://schemas.microsoft.com/office/drawing/2014/main" id="{95F8182D-3CF8-4031-A28D-9AC40605AE07}"/>
                </a:ext>
              </a:extLst>
            </p:cNvPr>
            <p:cNvCxnSpPr>
              <a:cxnSpLocks/>
              <a:stCxn id="8" idx="2"/>
              <a:endCxn id="14" idx="1"/>
            </p:cNvCxnSpPr>
            <p:nvPr/>
          </p:nvCxnSpPr>
          <p:spPr>
            <a:xfrm rot="16200000" flipH="1">
              <a:off x="8235365" y="3655849"/>
              <a:ext cx="1605571" cy="18520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Verbindingslijn: gebogen 15">
              <a:extLst>
                <a:ext uri="{FF2B5EF4-FFF2-40B4-BE49-F238E27FC236}">
                  <a16:creationId xmlns:a16="http://schemas.microsoft.com/office/drawing/2014/main" id="{2CC69807-4857-4D5A-A798-FBF3F38A3CAA}"/>
                </a:ext>
              </a:extLst>
            </p:cNvPr>
            <p:cNvCxnSpPr>
              <a:cxnSpLocks/>
              <a:stCxn id="8" idx="2"/>
              <a:endCxn id="13" idx="1"/>
            </p:cNvCxnSpPr>
            <p:nvPr/>
          </p:nvCxnSpPr>
          <p:spPr>
            <a:xfrm rot="16200000" flipH="1">
              <a:off x="8512198" y="3379016"/>
              <a:ext cx="1051904" cy="18520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Verbindingslijn: gebogen 16">
              <a:extLst>
                <a:ext uri="{FF2B5EF4-FFF2-40B4-BE49-F238E27FC236}">
                  <a16:creationId xmlns:a16="http://schemas.microsoft.com/office/drawing/2014/main" id="{30794FAD-8B8D-4DC7-9B89-36F3377D27D1}"/>
                </a:ext>
              </a:extLst>
            </p:cNvPr>
            <p:cNvCxnSpPr>
              <a:cxnSpLocks/>
              <a:stCxn id="8" idx="2"/>
              <a:endCxn id="12" idx="1"/>
            </p:cNvCxnSpPr>
            <p:nvPr/>
          </p:nvCxnSpPr>
          <p:spPr>
            <a:xfrm rot="16200000" flipH="1">
              <a:off x="8786227" y="3104987"/>
              <a:ext cx="503846" cy="18520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Verbindingslijn: gebogen 17">
              <a:extLst>
                <a:ext uri="{FF2B5EF4-FFF2-40B4-BE49-F238E27FC236}">
                  <a16:creationId xmlns:a16="http://schemas.microsoft.com/office/drawing/2014/main" id="{46DC4714-7C43-451C-ABFA-DEDEF4E67B8E}"/>
                </a:ext>
              </a:extLst>
            </p:cNvPr>
            <p:cNvCxnSpPr>
              <a:cxnSpLocks/>
              <a:stCxn id="7" idx="2"/>
              <a:endCxn id="9" idx="1"/>
            </p:cNvCxnSpPr>
            <p:nvPr/>
          </p:nvCxnSpPr>
          <p:spPr>
            <a:xfrm rot="16200000" flipH="1">
              <a:off x="2993086" y="3113300"/>
              <a:ext cx="504576" cy="16930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Verbindingslijn: gebogen 18">
              <a:extLst>
                <a:ext uri="{FF2B5EF4-FFF2-40B4-BE49-F238E27FC236}">
                  <a16:creationId xmlns:a16="http://schemas.microsoft.com/office/drawing/2014/main" id="{CC3F4A6B-3BB4-4319-A0CA-52E989E3F295}"/>
                </a:ext>
              </a:extLst>
            </p:cNvPr>
            <p:cNvCxnSpPr>
              <a:cxnSpLocks/>
              <a:stCxn id="7" idx="2"/>
              <a:endCxn id="10" idx="1"/>
            </p:cNvCxnSpPr>
            <p:nvPr/>
          </p:nvCxnSpPr>
          <p:spPr>
            <a:xfrm rot="16200000" flipH="1">
              <a:off x="2719057" y="3387329"/>
              <a:ext cx="1052634" cy="16930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Verbindingslijn: gebogen 19">
              <a:extLst>
                <a:ext uri="{FF2B5EF4-FFF2-40B4-BE49-F238E27FC236}">
                  <a16:creationId xmlns:a16="http://schemas.microsoft.com/office/drawing/2014/main" id="{F4A17E95-B6F4-458D-BEBB-DD5FEAE5C9DA}"/>
                </a:ext>
              </a:extLst>
            </p:cNvPr>
            <p:cNvCxnSpPr>
              <a:cxnSpLocks/>
              <a:stCxn id="7" idx="2"/>
              <a:endCxn id="11" idx="1"/>
            </p:cNvCxnSpPr>
            <p:nvPr/>
          </p:nvCxnSpPr>
          <p:spPr>
            <a:xfrm rot="16200000" flipH="1">
              <a:off x="2442224" y="3664162"/>
              <a:ext cx="1606301" cy="16930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Verbindingslijn: gebogen 20">
              <a:extLst>
                <a:ext uri="{FF2B5EF4-FFF2-40B4-BE49-F238E27FC236}">
                  <a16:creationId xmlns:a16="http://schemas.microsoft.com/office/drawing/2014/main" id="{1F28692D-A33F-44DD-809E-23B2A72C6A41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rot="5400000">
              <a:off x="4142097" y="829837"/>
              <a:ext cx="689953" cy="265270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Verbindingslijn: gebogen 21">
              <a:extLst>
                <a:ext uri="{FF2B5EF4-FFF2-40B4-BE49-F238E27FC236}">
                  <a16:creationId xmlns:a16="http://schemas.microsoft.com/office/drawing/2014/main" id="{645EE460-E19F-4B31-9564-1ADCFC04AD51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rot="16200000" flipH="1">
              <a:off x="7034509" y="590128"/>
              <a:ext cx="689954" cy="313212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BEE5EF9-8471-493F-8588-B322116330C4}"/>
                </a:ext>
              </a:extLst>
            </p:cNvPr>
            <p:cNvSpPr/>
            <p:nvPr/>
          </p:nvSpPr>
          <p:spPr>
            <a:xfrm>
              <a:off x="9130753" y="4882655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Miscellaneous</a:t>
              </a:r>
              <a:endParaRPr lang="en-US" dirty="0"/>
            </a:p>
          </p:txBody>
        </p:sp>
        <p:cxnSp>
          <p:nvCxnSpPr>
            <p:cNvPr id="24" name="Verbindingslijn: gebogen 23">
              <a:extLst>
                <a:ext uri="{FF2B5EF4-FFF2-40B4-BE49-F238E27FC236}">
                  <a16:creationId xmlns:a16="http://schemas.microsoft.com/office/drawing/2014/main" id="{FFA03F4A-6726-4D4C-8A36-2E39232B8632}"/>
                </a:ext>
              </a:extLst>
            </p:cNvPr>
            <p:cNvCxnSpPr>
              <a:cxnSpLocks/>
              <a:stCxn id="8" idx="2"/>
              <a:endCxn id="23" idx="1"/>
            </p:cNvCxnSpPr>
            <p:nvPr/>
          </p:nvCxnSpPr>
          <p:spPr>
            <a:xfrm rot="16200000" flipH="1">
              <a:off x="7958531" y="3932683"/>
              <a:ext cx="2159238" cy="18520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E409ED9-56C8-422C-AA48-D85863031C62}"/>
                </a:ext>
              </a:extLst>
            </p:cNvPr>
            <p:cNvSpPr/>
            <p:nvPr/>
          </p:nvSpPr>
          <p:spPr>
            <a:xfrm>
              <a:off x="3330028" y="4882655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Extra </a:t>
              </a:r>
              <a:r>
                <a:rPr lang="nl-NL" dirty="0" err="1"/>
                <a:t>loss</a:t>
              </a:r>
              <a:r>
                <a:rPr lang="nl-NL" dirty="0"/>
                <a:t> </a:t>
              </a:r>
              <a:r>
                <a:rPr lang="nl-NL" dirty="0" err="1"/>
                <a:t>terms</a:t>
              </a:r>
              <a:endParaRPr lang="en-US" dirty="0"/>
            </a:p>
          </p:txBody>
        </p:sp>
        <p:cxnSp>
          <p:nvCxnSpPr>
            <p:cNvPr id="28" name="Verbindingslijn: gebogen 27">
              <a:extLst>
                <a:ext uri="{FF2B5EF4-FFF2-40B4-BE49-F238E27FC236}">
                  <a16:creationId xmlns:a16="http://schemas.microsoft.com/office/drawing/2014/main" id="{0E1B292F-76F6-449B-A4C7-B33D0B1BC8BA}"/>
                </a:ext>
              </a:extLst>
            </p:cNvPr>
            <p:cNvCxnSpPr>
              <a:cxnSpLocks/>
              <a:stCxn id="7" idx="2"/>
              <a:endCxn id="27" idx="1"/>
            </p:cNvCxnSpPr>
            <p:nvPr/>
          </p:nvCxnSpPr>
          <p:spPr>
            <a:xfrm rot="16200000" flipH="1">
              <a:off x="2165755" y="3940631"/>
              <a:ext cx="2159239" cy="16930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27942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101073"/>
      </a:dk1>
      <a:lt1>
        <a:sysClr val="window" lastClr="FFFFFF"/>
      </a:lt1>
      <a:dk2>
        <a:srgbClr val="C81919"/>
      </a:dk2>
      <a:lt2>
        <a:srgbClr val="FFFFFF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4755</TotalTime>
  <Words>2075</Words>
  <Application>Microsoft Office PowerPoint</Application>
  <PresentationFormat>Breedbeeld</PresentationFormat>
  <Paragraphs>564</Paragraphs>
  <Slides>31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Bierstadt</vt:lpstr>
      <vt:lpstr>Calibri</vt:lpstr>
      <vt:lpstr>Cambria Math</vt:lpstr>
      <vt:lpstr>Kantoorthema</vt:lpstr>
      <vt:lpstr>Extreme quantization beyond int8</vt:lpstr>
      <vt:lpstr>Deep Learning Challenges</vt:lpstr>
      <vt:lpstr>Efficient Deep Learning</vt:lpstr>
      <vt:lpstr>Basics of Binary/Ternary Neural Networks</vt:lpstr>
      <vt:lpstr>Overview</vt:lpstr>
      <vt:lpstr>Naive BNN: BinaryNet</vt:lpstr>
      <vt:lpstr>BinaryNet on ImageNet</vt:lpstr>
      <vt:lpstr>Accuracy of state-of-the-art BNNs</vt:lpstr>
      <vt:lpstr>Overview of accuracy repair methods</vt:lpstr>
      <vt:lpstr>Ensemble per-layer (Weight only)</vt:lpstr>
      <vt:lpstr>Numerical example</vt:lpstr>
      <vt:lpstr>Ensemble per-layer (Activation only)</vt:lpstr>
      <vt:lpstr>ABC-Net: ensemble per-layer</vt:lpstr>
      <vt:lpstr>Group-Net: ensemble per-block</vt:lpstr>
      <vt:lpstr>ReActNet repairs</vt:lpstr>
      <vt:lpstr>ReActNet STE</vt:lpstr>
      <vt:lpstr>Specialized BNN/TNN accelerators</vt:lpstr>
      <vt:lpstr>XNOR Neural engine – System on Chip overview</vt:lpstr>
      <vt:lpstr>XNE accelerator</vt:lpstr>
      <vt:lpstr>XNE engine</vt:lpstr>
      <vt:lpstr>ChewBaccaNN</vt:lpstr>
      <vt:lpstr>ChewBaccaNN Floorplan</vt:lpstr>
      <vt:lpstr>Mixed-Signal Binary CNN Processor</vt:lpstr>
      <vt:lpstr>CUTIE: Ternary DNN Inference</vt:lpstr>
      <vt:lpstr>BNN/TNN accelerator limitations</vt:lpstr>
      <vt:lpstr>BrainTTA master project: Energy vs flexibilty trade-off</vt:lpstr>
      <vt:lpstr>Transport-Triggered Architecture</vt:lpstr>
      <vt:lpstr>BrainTTA: SoC Overview</vt:lpstr>
      <vt:lpstr>BrainTTA: TTA Core</vt:lpstr>
      <vt:lpstr>Comparison table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Floran</dc:creator>
  <cp:lastModifiedBy>Putter, Floran de</cp:lastModifiedBy>
  <cp:revision>285</cp:revision>
  <dcterms:created xsi:type="dcterms:W3CDTF">2021-03-04T14:39:26Z</dcterms:created>
  <dcterms:modified xsi:type="dcterms:W3CDTF">2022-03-11T14:10:54Z</dcterms:modified>
</cp:coreProperties>
</file>